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4" r:id="rId7"/>
    <p:sldId id="263" r:id="rId8"/>
    <p:sldId id="267" r:id="rId9"/>
    <p:sldId id="265"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2F"/>
    <a:srgbClr val="344529"/>
    <a:srgbClr val="2B3922"/>
    <a:srgbClr val="2E3722"/>
    <a:srgbClr val="FCF7F1"/>
    <a:srgbClr val="B8D233"/>
    <a:srgbClr val="5CC6D6"/>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19" autoAdjust="0"/>
  </p:normalViewPr>
  <p:slideViewPr>
    <p:cSldViewPr snapToGrid="0">
      <p:cViewPr varScale="1">
        <p:scale>
          <a:sx n="93" d="100"/>
          <a:sy n="93" d="100"/>
        </p:scale>
        <p:origin x="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kaggle.com/karangadiya/fifa19" TargetMode="External"/><Relationship Id="rId13" Type="http://schemas.openxmlformats.org/officeDocument/2006/relationships/image" Target="../media/image3.png"/><Relationship Id="rId3" Type="http://schemas.openxmlformats.org/officeDocument/2006/relationships/hyperlink" Target="https://www.kaggle.com/deepann/4000-laptops-data-from-gadgets360?select=mobiles.csv" TargetMode="External"/><Relationship Id="rId7" Type="http://schemas.openxmlformats.org/officeDocument/2006/relationships/hyperlink" Target="https://www.kaggle.com/patrickb1912/ipl-complete-dataset-20082020" TargetMode="External"/><Relationship Id="rId12" Type="http://schemas.openxmlformats.org/officeDocument/2006/relationships/hyperlink" Target="https://www.kaggle.com/harlfoxem/housesalesprediction" TargetMode="External"/><Relationship Id="rId2" Type="http://schemas.openxmlformats.org/officeDocument/2006/relationships/hyperlink" Target="https://www.kaggle.com/hugomathien/soccer" TargetMode="External"/><Relationship Id="rId1" Type="http://schemas.openxmlformats.org/officeDocument/2006/relationships/slideLayout" Target="../slideLayouts/slideLayout2.xml"/><Relationship Id="rId6" Type="http://schemas.openxmlformats.org/officeDocument/2006/relationships/hyperlink" Target="https://simfin.com/data/companies/1110567" TargetMode="External"/><Relationship Id="rId11" Type="http://schemas.openxmlformats.org/officeDocument/2006/relationships/hyperlink" Target="https://www.kaggle.com/deepann/4000-laptops-data-from-gadgets360?select=televisions.csv" TargetMode="External"/><Relationship Id="rId5" Type="http://schemas.openxmlformats.org/officeDocument/2006/relationships/hyperlink" Target="https://www.kaggle.com/mateusdmachado/csgo-professional-matches?select=results.csv" TargetMode="External"/><Relationship Id="rId10" Type="http://schemas.openxmlformats.org/officeDocument/2006/relationships/hyperlink" Target="https://www.kaggle.com/tmdb/tmdb-movie-metadata?select=tmdb_5000_movies.csv" TargetMode="External"/><Relationship Id="rId4" Type="http://schemas.openxmlformats.org/officeDocument/2006/relationships/hyperlink" Target="https://www.kaggle.com/datasnaek/youtube-new?select=USvideos.csv" TargetMode="External"/><Relationship Id="rId9" Type="http://schemas.openxmlformats.org/officeDocument/2006/relationships/hyperlink" Target="https://www.kaggle.com/ramjasmaurya/best-cities-and-countries-for-startups-in-2021"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ateusdmachado/csgo-professional-matches?select=player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eepann/4000-laptops-data-from-gadgets360?select=mobile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hugomathien/socc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naek/youtube-new?select=USvideos.cs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173099" cy="1296045"/>
          </a:xfrm>
        </p:spPr>
        <p:txBody>
          <a:bodyPr>
            <a:normAutofit fontScale="90000"/>
          </a:bodyPr>
          <a:lstStyle/>
          <a:p>
            <a:pPr algn="l"/>
            <a:r>
              <a:rPr lang="en-GB" sz="3200" dirty="0">
                <a:solidFill>
                  <a:schemeClr val="tx1"/>
                </a:solidFill>
              </a:rPr>
              <a:t>D</a:t>
            </a:r>
            <a:r>
              <a:rPr lang="en-US" sz="3200" dirty="0">
                <a:solidFill>
                  <a:schemeClr val="tx1"/>
                </a:solidFill>
              </a:rPr>
              <a:t>AB – 103: </a:t>
            </a:r>
            <a:br>
              <a:rPr lang="en-US" sz="3200" dirty="0">
                <a:solidFill>
                  <a:schemeClr val="tx1"/>
                </a:solidFill>
              </a:rPr>
            </a:br>
            <a:r>
              <a:rPr lang="en-US" sz="3200" dirty="0">
                <a:solidFill>
                  <a:schemeClr val="tx1"/>
                </a:solidFill>
              </a:rPr>
              <a:t>Project Kick off meeting </a:t>
            </a:r>
            <a:r>
              <a:rPr lang="en-US" sz="4400" dirty="0">
                <a:solidFill>
                  <a:schemeClr val="tx1"/>
                </a:solidFill>
              </a:rPr>
              <a:t>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20123"/>
            <a:ext cx="4798330" cy="1015999"/>
          </a:xfrm>
        </p:spPr>
        <p:txBody>
          <a:bodyPr>
            <a:normAutofit fontScale="47500" lnSpcReduction="20000"/>
          </a:bodyPr>
          <a:lstStyle/>
          <a:p>
            <a:pPr algn="l">
              <a:spcAft>
                <a:spcPts val="600"/>
              </a:spcAft>
            </a:pPr>
            <a:r>
              <a:rPr lang="en-GB" sz="2800" b="1" i="1" dirty="0">
                <a:effectLst/>
                <a:latin typeface="courier new" panose="02070309020205020404" pitchFamily="49" charset="0"/>
              </a:rPr>
              <a:t>Section: 0001</a:t>
            </a:r>
          </a:p>
          <a:p>
            <a:pPr algn="l">
              <a:spcAft>
                <a:spcPts val="600"/>
              </a:spcAft>
            </a:pPr>
            <a:r>
              <a:rPr lang="en-GB" sz="2800" b="1" i="1" dirty="0">
                <a:effectLst/>
                <a:latin typeface="courier new" panose="02070309020205020404" pitchFamily="49" charset="0"/>
              </a:rPr>
              <a:t>Group# 4:</a:t>
            </a:r>
          </a:p>
          <a:p>
            <a:pPr algn="l">
              <a:spcAft>
                <a:spcPts val="600"/>
              </a:spcAft>
            </a:pPr>
            <a:r>
              <a:rPr lang="en-GB" sz="2800" b="1" i="1" dirty="0">
                <a:effectLst/>
                <a:latin typeface="courier new" panose="02070309020205020404" pitchFamily="49" charset="0"/>
              </a:rPr>
              <a:t>Windsor Miners – Let's dig some Data...</a:t>
            </a:r>
            <a:endParaRPr lang="en-GB" sz="2800" b="1" dirty="0"/>
          </a:p>
          <a:p>
            <a:pPr>
              <a:spcAft>
                <a:spcPts val="600"/>
              </a:spcAft>
            </a:pPr>
            <a:r>
              <a:rPr lang="en-US" dirty="0">
                <a:solidFill>
                  <a:schemeClr val="tx1"/>
                </a:solidFill>
              </a:rPr>
              <a:t>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10058400" cy="1371600"/>
          </a:xfrm>
        </p:spPr>
        <p:txBody>
          <a:bodyPr/>
          <a:lstStyle/>
          <a:p>
            <a:r>
              <a:rPr lang="en-GB" dirty="0"/>
              <a:t>Group Details</a:t>
            </a:r>
            <a:endParaRPr lang="en-US" dirty="0"/>
          </a:p>
        </p:txBody>
      </p:sp>
      <p:sp>
        <p:nvSpPr>
          <p:cNvPr id="3" name="Content Placeholder 2">
            <a:extLst>
              <a:ext uri="{FF2B5EF4-FFF2-40B4-BE49-F238E27FC236}">
                <a16:creationId xmlns:a16="http://schemas.microsoft.com/office/drawing/2014/main" id="{FAF171F7-4074-44F5-B6AC-FDD2B8A48FAE}"/>
              </a:ext>
            </a:extLst>
          </p:cNvPr>
          <p:cNvSpPr>
            <a:spLocks noGrp="1"/>
          </p:cNvSpPr>
          <p:nvPr>
            <p:ph idx="1"/>
          </p:nvPr>
        </p:nvSpPr>
        <p:spPr>
          <a:xfrm>
            <a:off x="395909" y="1740868"/>
            <a:ext cx="10058400" cy="3849624"/>
          </a:xfrm>
        </p:spPr>
        <p:txBody>
          <a:bodyPr/>
          <a:lstStyle/>
          <a:p>
            <a:pPr marL="0" indent="0">
              <a:buNone/>
            </a:pPr>
            <a:r>
              <a:rPr lang="en-US" b="1" dirty="0"/>
              <a:t>Team Members			Student Ids</a:t>
            </a:r>
            <a:r>
              <a:rPr lang="en-US" dirty="0"/>
              <a:t>	</a:t>
            </a:r>
          </a:p>
          <a:p>
            <a:r>
              <a:rPr lang="en-US" dirty="0"/>
              <a:t>Suhail Riyaz Ahmed		789949</a:t>
            </a:r>
          </a:p>
          <a:p>
            <a:r>
              <a:rPr lang="en-US" dirty="0"/>
              <a:t>Raj </a:t>
            </a:r>
            <a:r>
              <a:rPr lang="en-US" dirty="0" err="1"/>
              <a:t>Bharatkumar</a:t>
            </a:r>
            <a:r>
              <a:rPr lang="en-US" dirty="0"/>
              <a:t> </a:t>
            </a:r>
            <a:r>
              <a:rPr lang="en-US" dirty="0" err="1"/>
              <a:t>Bhalodwala</a:t>
            </a:r>
            <a:r>
              <a:rPr lang="en-US" dirty="0"/>
              <a:t>	792055</a:t>
            </a:r>
          </a:p>
          <a:p>
            <a:r>
              <a:rPr lang="en-US" dirty="0"/>
              <a:t>Bhavesh </a:t>
            </a:r>
            <a:r>
              <a:rPr lang="en-US" dirty="0" err="1"/>
              <a:t>Trigunanand</a:t>
            </a:r>
            <a:r>
              <a:rPr lang="en-US" dirty="0"/>
              <a:t> Mishra	794001</a:t>
            </a:r>
          </a:p>
          <a:p>
            <a:r>
              <a:rPr lang="en-US" dirty="0"/>
              <a:t>Luis Palacios Melendez		802103</a:t>
            </a:r>
          </a:p>
          <a:p>
            <a:r>
              <a:rPr lang="en-US" dirty="0" err="1"/>
              <a:t>Dhruvalbhai</a:t>
            </a:r>
            <a:r>
              <a:rPr lang="en-US" dirty="0"/>
              <a:t> </a:t>
            </a:r>
            <a:r>
              <a:rPr lang="en-US" dirty="0" err="1"/>
              <a:t>Sunilkumar</a:t>
            </a:r>
            <a:r>
              <a:rPr lang="en-US" dirty="0"/>
              <a:t> Patel	785489</a:t>
            </a:r>
          </a:p>
          <a:p>
            <a:r>
              <a:rPr lang="en-US" dirty="0"/>
              <a:t>Amit Sharma – </a:t>
            </a:r>
            <a:r>
              <a:rPr lang="en-US" b="1" dirty="0"/>
              <a:t>Group Leader</a:t>
            </a:r>
            <a:r>
              <a:rPr lang="en-US" dirty="0"/>
              <a:t>	794488</a:t>
            </a:r>
          </a:p>
          <a:p>
            <a:pPr marL="0" indent="0">
              <a:buNone/>
            </a:pPr>
            <a:endParaRPr lang="en-US" dirty="0"/>
          </a:p>
          <a:p>
            <a:pPr marL="0" indent="0">
              <a:buNone/>
            </a:pPr>
            <a:r>
              <a:rPr lang="en-US" b="1" dirty="0"/>
              <a:t>Team name: </a:t>
            </a:r>
            <a:r>
              <a:rPr lang="en-GB" sz="1600" b="1" i="1" dirty="0">
                <a:effectLst/>
                <a:highlight>
                  <a:srgbClr val="F8D22F"/>
                </a:highlight>
                <a:latin typeface="courier new" panose="02070309020205020404" pitchFamily="49" charset="0"/>
              </a:rPr>
              <a:t>Windsor Miners – Let's dig some Data...</a:t>
            </a:r>
            <a:endParaRPr lang="en-US" b="1" dirty="0">
              <a:highlight>
                <a:srgbClr val="F8D22F"/>
              </a:highlight>
            </a:endParaRPr>
          </a:p>
        </p:txBody>
      </p:sp>
    </p:spTree>
    <p:extLst>
      <p:ext uri="{BB962C8B-B14F-4D97-AF65-F5344CB8AC3E}">
        <p14:creationId xmlns:p14="http://schemas.microsoft.com/office/powerpoint/2010/main" val="351358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FCDD-9CDA-4245-9438-1D5F97D1AE40}"/>
              </a:ext>
            </a:extLst>
          </p:cNvPr>
          <p:cNvSpPr>
            <a:spLocks noGrp="1"/>
          </p:cNvSpPr>
          <p:nvPr>
            <p:ph type="title"/>
          </p:nvPr>
        </p:nvSpPr>
        <p:spPr>
          <a:xfrm>
            <a:off x="381000" y="381000"/>
            <a:ext cx="10058400" cy="1371600"/>
          </a:xfrm>
        </p:spPr>
        <p:txBody>
          <a:bodyPr/>
          <a:lstStyle/>
          <a:p>
            <a:r>
              <a:rPr lang="en-GB" dirty="0"/>
              <a:t>References</a:t>
            </a:r>
            <a:endParaRPr lang="en-US" dirty="0"/>
          </a:p>
        </p:txBody>
      </p:sp>
      <p:sp>
        <p:nvSpPr>
          <p:cNvPr id="3" name="Content Placeholder 2">
            <a:extLst>
              <a:ext uri="{FF2B5EF4-FFF2-40B4-BE49-F238E27FC236}">
                <a16:creationId xmlns:a16="http://schemas.microsoft.com/office/drawing/2014/main" id="{48C9F003-CF8A-4DC3-AD51-681E8C702AE7}"/>
              </a:ext>
            </a:extLst>
          </p:cNvPr>
          <p:cNvSpPr>
            <a:spLocks noGrp="1"/>
          </p:cNvSpPr>
          <p:nvPr>
            <p:ph idx="1"/>
          </p:nvPr>
        </p:nvSpPr>
        <p:spPr>
          <a:xfrm>
            <a:off x="381000" y="1752600"/>
            <a:ext cx="10058400" cy="3849624"/>
          </a:xfrm>
        </p:spPr>
        <p:txBody>
          <a:bodyPr>
            <a:normAutofit fontScale="92500" lnSpcReduction="20000"/>
          </a:bodyPr>
          <a:lstStyle/>
          <a:p>
            <a:pPr marL="0" indent="0">
              <a:buNone/>
            </a:pPr>
            <a:r>
              <a:rPr lang="en-GB" dirty="0"/>
              <a:t>Team discussed a lot of Data sets related to sports, video games, housing markets, geographical details, social media data related to </a:t>
            </a:r>
            <a:r>
              <a:rPr lang="en-GB" dirty="0" err="1"/>
              <a:t>youtube</a:t>
            </a:r>
            <a:r>
              <a:rPr lang="en-GB" dirty="0"/>
              <a:t>, corporate data, sales inventory etc. and looked into </a:t>
            </a:r>
            <a:r>
              <a:rPr lang="en-GB" dirty="0" err="1"/>
              <a:t>th</a:t>
            </a:r>
            <a:r>
              <a:rPr lang="en-GB" dirty="0"/>
              <a:t> best 3-4 data sets that can be used for the project work. Below are the few data sets which the team explored during the further refinement into last 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ttps://www.kaggle.com/hugomathien/soccer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https://data.cdc.gov/NCHS/Provisional-COVID-19-Death-Counts-by-Week-Ending-D/r8kw-7aab</a:t>
            </a: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https://www.kaggle.com/deepann/4000-laptops-data-from-gadgets360?select=mobiles.csv</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https://www.kaggle.com/datasnaek/youtube-new?select=USvideos.csv</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5"/>
              </a:rPr>
              <a:t>https://simfin.com/data/companies/111052</a:t>
            </a:r>
          </a:p>
          <a:p>
            <a:pPr eaLnBrk="0" fontAlgn="base" hangingPunct="0">
              <a:lnSpc>
                <a:spcPct val="100000"/>
              </a:lnSpc>
              <a:spcBef>
                <a:spcPct val="0"/>
              </a:spcBef>
              <a:spcAft>
                <a:spcPct val="0"/>
              </a:spcAft>
              <a:buClrTx/>
            </a:pPr>
            <a:r>
              <a:rPr lang="en-US" altLang="en-US" sz="1600" dirty="0">
                <a:latin typeface="Arial" panose="020B0604020202020204" pitchFamily="34" charset="0"/>
                <a:hlinkClick r:id="rId6"/>
              </a:rPr>
              <a:t>https://simfin.com/data/companies/1110567</a:t>
            </a:r>
            <a:endPar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5"/>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5"/>
              </a:rPr>
              <a:t>https://www.kaggle.com/mateusdmachado/csgo-professional-matches?select=results.csv</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7"/>
              </a:rPr>
              <a:t>https://www.kaggle.com/patrickb1912/ipl-complete-dataset-20082020</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8"/>
              </a:rPr>
              <a:t>https://archive.ics.uci.edu/ml/datasets/Pittsburgh+Bridges</a:t>
            </a: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8"/>
              </a:rPr>
              <a:t>https://www.kaggle.com/karangadiya/fifa19</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9"/>
              </a:rPr>
              <a:t>https://www.kaggle.com/ramjasmaurya/best-cities-and-countries-for-startups-in-2021</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https://www.kaggle.com/datasnaek/youtube-new?select=USvideos.csv</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10"/>
              </a:rPr>
              <a:t>https://www.kaggle.com/tmdb/tmdb-movie-metadata?select=tmdb_5000_movies.csv</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11"/>
              </a:rPr>
              <a:t>https://www.kaggle.com/deepann/4000-laptops-data-from-gadgets360?select=televisions.csv</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12"/>
              </a:rPr>
              <a:t>https://www.kaggle.com/harlfoxem/housesalesprediction</a:t>
            </a:r>
            <a:endPar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ClrTx/>
            </a:pP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GB" dirty="0"/>
          </a:p>
        </p:txBody>
      </p:sp>
      <p:sp>
        <p:nvSpPr>
          <p:cNvPr id="6" name="Rectangle 6">
            <a:extLst>
              <a:ext uri="{FF2B5EF4-FFF2-40B4-BE49-F238E27FC236}">
                <a16:creationId xmlns:a16="http://schemas.microsoft.com/office/drawing/2014/main" id="{EE6BF8E3-3694-41E2-9888-2EDB440FDBB4}"/>
              </a:ext>
            </a:extLst>
          </p:cNvPr>
          <p:cNvSpPr>
            <a:spLocks noChangeArrowheads="1"/>
          </p:cNvSpPr>
          <p:nvPr/>
        </p:nvSpPr>
        <p:spPr bwMode="auto">
          <a:xfrm>
            <a:off x="0" y="-1846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62B101B-6301-44FF-B4BA-25D9E6E5EF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A7DFE89C-AC97-49F5-A1B6-E39A685D19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3CFC064-DA4C-45E8-94FA-677EE9F3C1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97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171F7-4074-44F5-B6AC-FDD2B8A48FAE}"/>
              </a:ext>
            </a:extLst>
          </p:cNvPr>
          <p:cNvSpPr>
            <a:spLocks noGrp="1"/>
          </p:cNvSpPr>
          <p:nvPr>
            <p:ph idx="1"/>
          </p:nvPr>
        </p:nvSpPr>
        <p:spPr>
          <a:xfrm>
            <a:off x="453291" y="1425234"/>
            <a:ext cx="7041663" cy="3451566"/>
          </a:xfrm>
          <a:solidFill>
            <a:schemeClr val="accent2">
              <a:lumMod val="20000"/>
              <a:lumOff val="80000"/>
            </a:schemeClr>
          </a:solidFill>
        </p:spPr>
        <p:txBody>
          <a:bodyPr>
            <a:normAutofit/>
          </a:bodyPr>
          <a:lstStyle/>
          <a:p>
            <a:pPr marL="0" indent="0" algn="l" fontAlgn="base">
              <a:buNone/>
            </a:pPr>
            <a:r>
              <a:rPr lang="en-GB" sz="1400" b="1" dirty="0">
                <a:latin typeface="Calibri" panose="020F0502020204030204" pitchFamily="34" charset="0"/>
                <a:cs typeface="Calibri" panose="020F0502020204030204" pitchFamily="34" charset="0"/>
                <a:hlinkClick r:id="rId2"/>
              </a:rPr>
              <a:t>https://www.kaggle.com/mateusdmachado/csgo-professional-matches?select=players.csv</a:t>
            </a:r>
            <a:r>
              <a:rPr lang="en-GB" sz="1400" b="1" dirty="0">
                <a:latin typeface="Calibri" panose="020F0502020204030204" pitchFamily="34" charset="0"/>
                <a:cs typeface="Calibri" panose="020F0502020204030204" pitchFamily="34" charset="0"/>
              </a:rPr>
              <a:t> </a:t>
            </a:r>
          </a:p>
          <a:p>
            <a:pPr marL="0" indent="0" algn="l" fontAlgn="base">
              <a:buNone/>
            </a:pPr>
            <a:r>
              <a:rPr lang="en-GB" sz="1400" b="1" dirty="0">
                <a:latin typeface="Calibri" panose="020F0502020204030204" pitchFamily="34" charset="0"/>
                <a:cs typeface="Calibri" panose="020F0502020204030204" pitchFamily="34" charset="0"/>
              </a:rPr>
              <a:t>Short Description:</a:t>
            </a:r>
          </a:p>
          <a:p>
            <a:pPr marL="0" indent="0" algn="l" fontAlgn="base">
              <a:buNone/>
            </a:pPr>
            <a:r>
              <a:rPr lang="en-GB" sz="1400" b="0" i="0" dirty="0">
                <a:effectLst/>
                <a:latin typeface="Calibri" panose="020F0502020204030204" pitchFamily="34" charset="0"/>
                <a:cs typeface="Calibri" panose="020F0502020204030204" pitchFamily="34" charset="0"/>
              </a:rPr>
              <a:t>Counter-Strike Global Offensive is a multiplayer online video game released in 2012. The game popularity is shown in numbers recently, as CS:GO reached in March its all-time high concurrent players (1.1M players), making it the most played game on Steam.</a:t>
            </a:r>
            <a:endParaRPr lang="en-GB" sz="1400" b="0" i="0" dirty="0">
              <a:solidFill>
                <a:srgbClr val="000000"/>
              </a:solidFill>
              <a:effectLst/>
              <a:latin typeface="Calibri" panose="020F0502020204030204" pitchFamily="34" charset="0"/>
              <a:cs typeface="Calibri" panose="020F0502020204030204" pitchFamily="34" charset="0"/>
            </a:endParaRPr>
          </a:p>
          <a:p>
            <a:pPr marL="0" indent="0" algn="l" fontAlgn="base">
              <a:buNone/>
            </a:pPr>
            <a:r>
              <a:rPr lang="en-GB" sz="1400" b="0" i="0" dirty="0">
                <a:effectLst/>
                <a:latin typeface="Calibri" panose="020F0502020204030204" pitchFamily="34" charset="0"/>
                <a:cs typeface="Calibri" panose="020F0502020204030204" pitchFamily="34" charset="0"/>
              </a:rPr>
              <a:t>The data is split into </a:t>
            </a:r>
            <a:r>
              <a:rPr lang="en-GB" sz="1400" b="1" i="0" dirty="0">
                <a:effectLst/>
                <a:latin typeface="Calibri" panose="020F0502020204030204" pitchFamily="34" charset="0"/>
                <a:cs typeface="Calibri" panose="020F0502020204030204" pitchFamily="34" charset="0"/>
              </a:rPr>
              <a:t>4 tables </a:t>
            </a:r>
            <a:r>
              <a:rPr lang="en-GB" sz="1400" b="0" i="0" dirty="0">
                <a:effectLst/>
                <a:latin typeface="Calibri" panose="020F0502020204030204" pitchFamily="34" charset="0"/>
                <a:cs typeface="Calibri" panose="020F0502020204030204" pitchFamily="34" charset="0"/>
              </a:rPr>
              <a:t>that store data related to:</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Results.csv: map scores and team rankings</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Picks.csv: order of map picks and vetoes in the map selection process.</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Economy.csv: round start equipment value for all rounds played</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Players.csv: individual performances of players on each map.</a:t>
            </a:r>
          </a:p>
        </p:txBody>
      </p:sp>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9029445" cy="998424"/>
          </a:xfrm>
        </p:spPr>
        <p:txBody>
          <a:bodyPr>
            <a:normAutofit/>
          </a:bodyPr>
          <a:lstStyle/>
          <a:p>
            <a:r>
              <a:rPr lang="en-GB" dirty="0">
                <a:latin typeface="Calibri" panose="020F0502020204030204" pitchFamily="34" charset="0"/>
                <a:cs typeface="Calibri" panose="020F0502020204030204" pitchFamily="34" charset="0"/>
              </a:rPr>
              <a:t>Data set: CS Go Professional Matches </a:t>
            </a: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5B704BC6-925E-4DD6-95A3-F9758572B901}"/>
              </a:ext>
            </a:extLst>
          </p:cNvPr>
          <p:cNvSpPr txBox="1">
            <a:spLocks/>
          </p:cNvSpPr>
          <p:nvPr/>
        </p:nvSpPr>
        <p:spPr>
          <a:xfrm>
            <a:off x="7573108" y="1425234"/>
            <a:ext cx="4149969" cy="3451566"/>
          </a:xfrm>
          <a:prstGeom prst="rect">
            <a:avLst/>
          </a:prstGeom>
          <a:solidFill>
            <a:schemeClr val="accent1">
              <a:lumMod val="20000"/>
              <a:lumOff val="80000"/>
            </a:schemeClr>
          </a:solidFill>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b="1" dirty="0">
                <a:latin typeface="Calibri" panose="020F0502020204030204" pitchFamily="34" charset="0"/>
                <a:cs typeface="Calibri" panose="020F0502020204030204" pitchFamily="34" charset="0"/>
              </a:rPr>
              <a:t>Pros:</a:t>
            </a:r>
          </a:p>
          <a:p>
            <a:pPr fontAlgn="base"/>
            <a:r>
              <a:rPr lang="en-GB" dirty="0">
                <a:solidFill>
                  <a:srgbClr val="000000"/>
                </a:solidFill>
                <a:latin typeface="Calibri" panose="020F0502020204030204" pitchFamily="34" charset="0"/>
                <a:cs typeface="Calibri" panose="020F0502020204030204" pitchFamily="34" charset="0"/>
              </a:rPr>
              <a:t>Very few Blank data columns so less data cleaning effort</a:t>
            </a:r>
          </a:p>
          <a:p>
            <a:pPr fontAlgn="base"/>
            <a:r>
              <a:rPr lang="en-GB" dirty="0">
                <a:solidFill>
                  <a:srgbClr val="000000"/>
                </a:solidFill>
                <a:latin typeface="Calibri" panose="020F0502020204030204" pitchFamily="34" charset="0"/>
                <a:cs typeface="Calibri" panose="020F0502020204030204" pitchFamily="34" charset="0"/>
              </a:rPr>
              <a:t>All type of columns in data (numerical, strings and date)</a:t>
            </a:r>
          </a:p>
          <a:p>
            <a:pPr fontAlgn="base"/>
            <a:r>
              <a:rPr lang="en-GB" dirty="0">
                <a:solidFill>
                  <a:srgbClr val="000000"/>
                </a:solidFill>
                <a:latin typeface="Calibri" panose="020F0502020204030204" pitchFamily="34" charset="0"/>
                <a:cs typeface="Calibri" panose="020F0502020204030204" pitchFamily="34" charset="0"/>
              </a:rPr>
              <a:t>Defined Ids and relationships</a:t>
            </a:r>
          </a:p>
          <a:p>
            <a:pPr marL="0" indent="0" fontAlgn="base">
              <a:buFont typeface="Garamond" pitchFamily="18" charset="0"/>
              <a:buNone/>
            </a:pPr>
            <a:r>
              <a:rPr lang="en-GB" b="1" dirty="0">
                <a:solidFill>
                  <a:srgbClr val="000000"/>
                </a:solidFill>
                <a:latin typeface="Calibri" panose="020F0502020204030204" pitchFamily="34" charset="0"/>
                <a:cs typeface="Calibri" panose="020F0502020204030204" pitchFamily="34" charset="0"/>
              </a:rPr>
              <a:t>Cons:</a:t>
            </a:r>
          </a:p>
          <a:p>
            <a:pPr fontAlgn="base"/>
            <a:r>
              <a:rPr lang="en-GB" dirty="0">
                <a:solidFill>
                  <a:srgbClr val="000000"/>
                </a:solidFill>
                <a:latin typeface="Calibri" panose="020F0502020204030204" pitchFamily="34" charset="0"/>
                <a:cs typeface="Calibri" panose="020F0502020204030204" pitchFamily="34" charset="0"/>
              </a:rPr>
              <a:t>Repetitive data between sheets – maps/teams</a:t>
            </a:r>
          </a:p>
          <a:p>
            <a:pPr fontAlgn="base"/>
            <a:r>
              <a:rPr lang="en-GB" dirty="0">
                <a:solidFill>
                  <a:srgbClr val="000000"/>
                </a:solidFill>
                <a:latin typeface="Calibri" panose="020F0502020204030204" pitchFamily="34" charset="0"/>
                <a:cs typeface="Calibri" panose="020F0502020204030204" pitchFamily="34" charset="0"/>
              </a:rPr>
              <a:t>Similar columns names like ratings for players and teams </a:t>
            </a: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00D9FD88-21EE-4D42-B355-2D0502C38B1C}"/>
              </a:ext>
            </a:extLst>
          </p:cNvPr>
          <p:cNvSpPr txBox="1">
            <a:spLocks/>
          </p:cNvSpPr>
          <p:nvPr/>
        </p:nvSpPr>
        <p:spPr>
          <a:xfrm>
            <a:off x="453291" y="4931509"/>
            <a:ext cx="11269785" cy="1438029"/>
          </a:xfrm>
          <a:prstGeom prst="rect">
            <a:avLst/>
          </a:prstGeom>
          <a:solidFill>
            <a:schemeClr val="accent1">
              <a:lumMod val="20000"/>
              <a:lumOff val="80000"/>
            </a:schemeClr>
          </a:solidFill>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sz="1400" b="1" dirty="0">
                <a:latin typeface="Calibri" panose="020F0502020204030204" pitchFamily="34" charset="0"/>
                <a:cs typeface="Calibri" panose="020F0502020204030204" pitchFamily="34" charset="0"/>
              </a:rPr>
              <a:t>Probable project Idea</a:t>
            </a:r>
          </a:p>
          <a:p>
            <a:pPr marL="0" indent="0">
              <a:buNone/>
            </a:pPr>
            <a:r>
              <a:rPr lang="en-GB" sz="1400" b="0" i="0" dirty="0">
                <a:effectLst/>
                <a:latin typeface="Calibri" panose="020F0502020204030204" pitchFamily="34" charset="0"/>
                <a:cs typeface="Calibri" panose="020F0502020204030204" pitchFamily="34" charset="0"/>
              </a:rPr>
              <a:t>If someone is a new gamer, one can analyse and use the data (usin</a:t>
            </a:r>
            <a:r>
              <a:rPr lang="en-GB" sz="1400" dirty="0">
                <a:latin typeface="Calibri" panose="020F0502020204030204" pitchFamily="34" charset="0"/>
                <a:cs typeface="Calibri" panose="020F0502020204030204" pitchFamily="34" charset="0"/>
              </a:rPr>
              <a:t>g graphs and plots) of the past to find out better Map picks for starting games, strong teams on certain maps, cheaper and better equipment for the players to start their online game journey. Players can find out the ratings for teams over time and predict if they want to join the team or play against them. The data can also be used to predict match winners for the upcoming matches by looking at the past trend and team’s performances.</a:t>
            </a:r>
            <a:endParaRPr lang="en-GB"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10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171F7-4074-44F5-B6AC-FDD2B8A48FAE}"/>
              </a:ext>
            </a:extLst>
          </p:cNvPr>
          <p:cNvSpPr>
            <a:spLocks noGrp="1"/>
          </p:cNvSpPr>
          <p:nvPr>
            <p:ph idx="1"/>
          </p:nvPr>
        </p:nvSpPr>
        <p:spPr>
          <a:xfrm>
            <a:off x="453291" y="1425234"/>
            <a:ext cx="7041663" cy="3451566"/>
          </a:xfrm>
          <a:solidFill>
            <a:schemeClr val="accent2">
              <a:lumMod val="20000"/>
              <a:lumOff val="80000"/>
            </a:schemeClr>
          </a:solidFill>
        </p:spPr>
        <p:txBody>
          <a:bodyPr>
            <a:normAutofit/>
          </a:bodyPr>
          <a:lstStyle/>
          <a:p>
            <a:pPr marL="0" indent="0" algn="l" fontAlgn="base">
              <a:buNone/>
            </a:pPr>
            <a:r>
              <a:rPr lang="en-GB" sz="1400" b="1" dirty="0">
                <a:latin typeface="Calibri" panose="020F0502020204030204" pitchFamily="34" charset="0"/>
                <a:cs typeface="Calibri" panose="020F0502020204030204" pitchFamily="34" charset="0"/>
                <a:hlinkClick r:id="rId2"/>
              </a:rPr>
              <a:t>https://www.kaggle.com/deepann/4000-laptops-data-from-gadgets360?select=mobiles.csv</a:t>
            </a:r>
            <a:endParaRPr lang="en-GB" sz="1400" b="1" dirty="0">
              <a:latin typeface="Calibri" panose="020F0502020204030204" pitchFamily="34" charset="0"/>
              <a:cs typeface="Calibri" panose="020F0502020204030204" pitchFamily="34" charset="0"/>
            </a:endParaRPr>
          </a:p>
          <a:p>
            <a:pPr marL="0" indent="0" algn="l" fontAlgn="base">
              <a:buNone/>
            </a:pPr>
            <a:r>
              <a:rPr lang="en-GB" sz="1400" b="1" dirty="0">
                <a:latin typeface="Calibri" panose="020F0502020204030204" pitchFamily="34" charset="0"/>
                <a:cs typeface="Calibri" panose="020F0502020204030204" pitchFamily="34" charset="0"/>
              </a:rPr>
              <a:t>Short Description </a:t>
            </a:r>
          </a:p>
          <a:p>
            <a:pPr marL="0" indent="0" algn="l" fontAlgn="base">
              <a:buNone/>
            </a:pPr>
            <a:br>
              <a:rPr lang="en-GB" sz="1400" b="0" i="0" dirty="0">
                <a:effectLst/>
                <a:latin typeface="Calibri" panose="020F0502020204030204" pitchFamily="34" charset="0"/>
                <a:cs typeface="Calibri" panose="020F0502020204030204" pitchFamily="34" charset="0"/>
              </a:rPr>
            </a:br>
            <a:r>
              <a:rPr lang="en-GB" sz="1400" b="0" i="0" dirty="0">
                <a:effectLst/>
                <a:latin typeface="Calibri" panose="020F0502020204030204" pitchFamily="34" charset="0"/>
                <a:cs typeface="Calibri" panose="020F0502020204030204" pitchFamily="34" charset="0"/>
              </a:rPr>
              <a:t>This dataset contains whatever information about 4000 electronic gadgets that could be scraped from the Gadget360 website, which was created by NDTV. Most of the columns contain useful information that can help you understand your device better, ranging from Camaras ,Gaming Consoles, Headphones and Speakers, Laptops,  Mobile, Tablet, Televisions, and Wearables</a:t>
            </a:r>
            <a:endParaRPr lang="en-GB" sz="1400" dirty="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9029445" cy="998424"/>
          </a:xfrm>
        </p:spPr>
        <p:txBody>
          <a:bodyPr>
            <a:normAutofit/>
          </a:bodyPr>
          <a:lstStyle/>
          <a:p>
            <a:r>
              <a:rPr lang="en-GB" dirty="0">
                <a:latin typeface="Calibri" panose="020F0502020204030204" pitchFamily="34" charset="0"/>
                <a:cs typeface="Calibri" panose="020F0502020204030204" pitchFamily="34" charset="0"/>
              </a:rPr>
              <a:t>Data set- Electronic Gadgets</a:t>
            </a:r>
          </a:p>
        </p:txBody>
      </p:sp>
      <p:sp>
        <p:nvSpPr>
          <p:cNvPr id="5" name="Content Placeholder 2">
            <a:extLst>
              <a:ext uri="{FF2B5EF4-FFF2-40B4-BE49-F238E27FC236}">
                <a16:creationId xmlns:a16="http://schemas.microsoft.com/office/drawing/2014/main" id="{5B704BC6-925E-4DD6-95A3-F9758572B901}"/>
              </a:ext>
            </a:extLst>
          </p:cNvPr>
          <p:cNvSpPr txBox="1">
            <a:spLocks/>
          </p:cNvSpPr>
          <p:nvPr/>
        </p:nvSpPr>
        <p:spPr>
          <a:xfrm>
            <a:off x="7573108" y="1425234"/>
            <a:ext cx="4149969" cy="3451566"/>
          </a:xfrm>
          <a:prstGeom prst="rect">
            <a:avLst/>
          </a:prstGeom>
          <a:solidFill>
            <a:schemeClr val="accent1">
              <a:lumMod val="20000"/>
              <a:lumOff val="80000"/>
            </a:schemeClr>
          </a:solidFill>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b="1" dirty="0">
                <a:latin typeface="Calibri" panose="020F0502020204030204" pitchFamily="34" charset="0"/>
                <a:cs typeface="Calibri" panose="020F0502020204030204" pitchFamily="34" charset="0"/>
              </a:rPr>
              <a:t>Pros:</a:t>
            </a:r>
          </a:p>
          <a:p>
            <a:pPr fontAlgn="base"/>
            <a:r>
              <a:rPr lang="en-GB" dirty="0">
                <a:solidFill>
                  <a:srgbClr val="000000"/>
                </a:solidFill>
                <a:latin typeface="Calibri" panose="020F0502020204030204" pitchFamily="34" charset="0"/>
                <a:cs typeface="Calibri" panose="020F0502020204030204" pitchFamily="34" charset="0"/>
              </a:rPr>
              <a:t>Contain information about a each and everything.</a:t>
            </a:r>
          </a:p>
          <a:p>
            <a:pPr fontAlgn="base"/>
            <a:r>
              <a:rPr lang="en-GB" dirty="0">
                <a:solidFill>
                  <a:srgbClr val="000000"/>
                </a:solidFill>
                <a:latin typeface="Calibri" panose="020F0502020204030204" pitchFamily="34" charset="0"/>
                <a:cs typeface="Calibri" panose="020F0502020204030204" pitchFamily="34" charset="0"/>
              </a:rPr>
              <a:t>Very few Blank data columns so less data cleaning effort</a:t>
            </a:r>
          </a:p>
          <a:p>
            <a:pPr fontAlgn="base"/>
            <a:r>
              <a:rPr lang="en-GB" dirty="0">
                <a:solidFill>
                  <a:srgbClr val="000000"/>
                </a:solidFill>
                <a:latin typeface="Calibri" panose="020F0502020204030204" pitchFamily="34" charset="0"/>
                <a:cs typeface="Calibri" panose="020F0502020204030204" pitchFamily="34" charset="0"/>
              </a:rPr>
              <a:t>All type of columns in data (numerical, strings and date)</a:t>
            </a:r>
          </a:p>
          <a:p>
            <a:pPr fontAlgn="base"/>
            <a:r>
              <a:rPr lang="en-GB" dirty="0">
                <a:solidFill>
                  <a:srgbClr val="000000"/>
                </a:solidFill>
                <a:latin typeface="Calibri" panose="020F0502020204030204" pitchFamily="34" charset="0"/>
                <a:cs typeface="Calibri" panose="020F0502020204030204" pitchFamily="34" charset="0"/>
              </a:rPr>
              <a:t>Defined Ids and relationships</a:t>
            </a:r>
          </a:p>
          <a:p>
            <a:pPr marL="0" indent="0" fontAlgn="base">
              <a:buNone/>
            </a:pPr>
            <a:endParaRPr lang="en-GB"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r>
              <a:rPr lang="en-GB" b="1" dirty="0">
                <a:solidFill>
                  <a:srgbClr val="000000"/>
                </a:solidFill>
                <a:latin typeface="Calibri" panose="020F0502020204030204" pitchFamily="34" charset="0"/>
                <a:cs typeface="Calibri" panose="020F0502020204030204" pitchFamily="34" charset="0"/>
              </a:rPr>
              <a:t>Cons:</a:t>
            </a:r>
          </a:p>
          <a:p>
            <a:pPr fontAlgn="base"/>
            <a:r>
              <a:rPr lang="en-GB" dirty="0">
                <a:solidFill>
                  <a:srgbClr val="000000"/>
                </a:solidFill>
                <a:latin typeface="Calibri" panose="020F0502020204030204" pitchFamily="34" charset="0"/>
                <a:cs typeface="Calibri" panose="020F0502020204030204" pitchFamily="34" charset="0"/>
              </a:rPr>
              <a:t>Similar columns names like ratings for Ratings. </a:t>
            </a: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00D9FD88-21EE-4D42-B355-2D0502C38B1C}"/>
              </a:ext>
            </a:extLst>
          </p:cNvPr>
          <p:cNvSpPr txBox="1">
            <a:spLocks/>
          </p:cNvSpPr>
          <p:nvPr/>
        </p:nvSpPr>
        <p:spPr>
          <a:xfrm>
            <a:off x="453291" y="4931509"/>
            <a:ext cx="11269785" cy="1438029"/>
          </a:xfrm>
          <a:prstGeom prst="rect">
            <a:avLst/>
          </a:prstGeom>
          <a:solidFill>
            <a:schemeClr val="accent1">
              <a:lumMod val="20000"/>
              <a:lumOff val="80000"/>
            </a:schemeClr>
          </a:solidFill>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sz="1400" b="1" dirty="0">
                <a:latin typeface="Calibri" panose="020F0502020204030204" pitchFamily="34" charset="0"/>
                <a:cs typeface="Calibri" panose="020F0502020204030204" pitchFamily="34" charset="0"/>
              </a:rPr>
              <a:t>Probable project Idea</a:t>
            </a:r>
          </a:p>
          <a:p>
            <a:pPr marL="0" indent="0">
              <a:buNone/>
            </a:pPr>
            <a:r>
              <a:rPr lang="en-GB" sz="1400" dirty="0">
                <a:latin typeface="Calibri" panose="020F0502020204030204" pitchFamily="34" charset="0"/>
                <a:cs typeface="Calibri" panose="020F0502020204030204" pitchFamily="34" charset="0"/>
              </a:rPr>
              <a:t>As there are number of Electronic Gadgets are available in market, if someone want to buy a specific gadget i.e. Television. So at that time he/she don’t need to walk in market. They can just go through this dataset and find according to their need. Meanwhile this dataset can save time if someone want to buy any Electronic stuff.</a:t>
            </a: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16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171F7-4074-44F5-B6AC-FDD2B8A48FAE}"/>
              </a:ext>
            </a:extLst>
          </p:cNvPr>
          <p:cNvSpPr>
            <a:spLocks noGrp="1"/>
          </p:cNvSpPr>
          <p:nvPr>
            <p:ph idx="1"/>
          </p:nvPr>
        </p:nvSpPr>
        <p:spPr>
          <a:xfrm>
            <a:off x="453291" y="1425234"/>
            <a:ext cx="7041663" cy="3451566"/>
          </a:xfrm>
          <a:solidFill>
            <a:schemeClr val="accent2">
              <a:lumMod val="20000"/>
              <a:lumOff val="80000"/>
            </a:schemeClr>
          </a:solidFill>
        </p:spPr>
        <p:txBody>
          <a:bodyPr>
            <a:normAutofit fontScale="92500" lnSpcReduction="20000"/>
          </a:bodyPr>
          <a:lstStyle/>
          <a:p>
            <a:pPr marL="0" indent="0" algn="l" fontAlgn="base">
              <a:buNone/>
            </a:pPr>
            <a:r>
              <a:rPr lang="en-GB" sz="1400" b="1" dirty="0">
                <a:latin typeface="Calibri" panose="020F0502020204030204" pitchFamily="34" charset="0"/>
                <a:cs typeface="Calibri" panose="020F0502020204030204" pitchFamily="34" charset="0"/>
                <a:hlinkClick r:id="rId2"/>
              </a:rPr>
              <a:t>https://www.kaggle.com/hugomathien/soccer</a:t>
            </a:r>
            <a:endParaRPr lang="en-GB" sz="1400" b="1" dirty="0">
              <a:latin typeface="Calibri" panose="020F0502020204030204" pitchFamily="34" charset="0"/>
              <a:cs typeface="Calibri" panose="020F0502020204030204" pitchFamily="34" charset="0"/>
            </a:endParaRPr>
          </a:p>
          <a:p>
            <a:pPr marL="0" indent="0" algn="l" fontAlgn="base">
              <a:buNone/>
            </a:pPr>
            <a:r>
              <a:rPr lang="en-GB" sz="1400" b="1" dirty="0">
                <a:latin typeface="Calibri" panose="020F0502020204030204" pitchFamily="34" charset="0"/>
                <a:cs typeface="Calibri" panose="020F0502020204030204" pitchFamily="34" charset="0"/>
              </a:rPr>
              <a:t>Short Description:</a:t>
            </a:r>
          </a:p>
          <a:p>
            <a:pPr marL="0" indent="0" algn="l" fontAlgn="base">
              <a:buNone/>
            </a:pPr>
            <a:r>
              <a:rPr lang="en-GB" sz="1400" b="0" i="0" dirty="0">
                <a:effectLst/>
                <a:latin typeface="Calibri" panose="020F0502020204030204" pitchFamily="34" charset="0"/>
                <a:cs typeface="Calibri" panose="020F0502020204030204" pitchFamily="34" charset="0"/>
              </a:rPr>
              <a:t>Detailed match data taken from +25,000 matches, +10,000 players from 11 European countries from 2008 to 2016. </a:t>
            </a:r>
            <a:r>
              <a:rPr lang="en-CA" sz="1400" b="0" i="0" dirty="0">
                <a:effectLst/>
                <a:latin typeface="Calibri" panose="020F0502020204030204" pitchFamily="34" charset="0"/>
                <a:cs typeface="Calibri" panose="020F0502020204030204" pitchFamily="34" charset="0"/>
              </a:rPr>
              <a:t>Detailed match events (goal types, possession, corner, cross, fouls, cards etc.…)</a:t>
            </a:r>
            <a:endParaRPr lang="en-GB" sz="1400" b="0" i="0" dirty="0">
              <a:solidFill>
                <a:srgbClr val="000000"/>
              </a:solidFill>
              <a:effectLst/>
              <a:latin typeface="Calibri" panose="020F0502020204030204" pitchFamily="34" charset="0"/>
              <a:cs typeface="Calibri" panose="020F0502020204030204" pitchFamily="34" charset="0"/>
            </a:endParaRPr>
          </a:p>
          <a:p>
            <a:pPr marL="0" indent="0" algn="l" fontAlgn="base">
              <a:buNone/>
            </a:pPr>
            <a:r>
              <a:rPr lang="en-GB" sz="1400" b="0" i="0" dirty="0">
                <a:effectLst/>
                <a:latin typeface="Calibri" panose="020F0502020204030204" pitchFamily="34" charset="0"/>
                <a:cs typeface="Calibri" panose="020F0502020204030204" pitchFamily="34" charset="0"/>
              </a:rPr>
              <a:t>The data is split into </a:t>
            </a:r>
            <a:r>
              <a:rPr lang="en-GB" sz="1400" b="1" i="0" dirty="0">
                <a:effectLst/>
                <a:latin typeface="Calibri" panose="020F0502020204030204" pitchFamily="34" charset="0"/>
                <a:cs typeface="Calibri" panose="020F0502020204030204" pitchFamily="34" charset="0"/>
              </a:rPr>
              <a:t>4 tables </a:t>
            </a:r>
            <a:r>
              <a:rPr lang="en-GB" sz="1400" b="0" i="0" dirty="0">
                <a:effectLst/>
                <a:latin typeface="Calibri" panose="020F0502020204030204" pitchFamily="34" charset="0"/>
                <a:cs typeface="Calibri" panose="020F0502020204030204" pitchFamily="34" charset="0"/>
              </a:rPr>
              <a:t>that store data related to:</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player: player ID, name, date of birth, height, weight</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Player Attributes: ranking, </a:t>
            </a:r>
            <a:r>
              <a:rPr lang="en-CA" sz="1400" b="0" i="0" dirty="0" err="1">
                <a:effectLst/>
                <a:latin typeface="Calibri" panose="020F0502020204030204" pitchFamily="34" charset="0"/>
                <a:cs typeface="Calibri" panose="020F0502020204030204" pitchFamily="34" charset="0"/>
              </a:rPr>
              <a:t>potential,preferred_foot</a:t>
            </a:r>
            <a:r>
              <a:rPr lang="en-CA" sz="1400" b="0" i="0" dirty="0">
                <a:effectLst/>
                <a:latin typeface="Calibri" panose="020F0502020204030204" pitchFamily="34" charset="0"/>
                <a:cs typeface="Calibri" panose="020F0502020204030204" pitchFamily="34" charset="0"/>
              </a:rPr>
              <a:t>, </a:t>
            </a:r>
            <a:r>
              <a:rPr lang="en-CA" sz="1400" b="0" i="0" dirty="0" err="1">
                <a:effectLst/>
                <a:latin typeface="Calibri" panose="020F0502020204030204" pitchFamily="34" charset="0"/>
                <a:cs typeface="Calibri" panose="020F0502020204030204" pitchFamily="34" charset="0"/>
              </a:rPr>
              <a:t>attacking_work_rate</a:t>
            </a:r>
            <a:r>
              <a:rPr lang="en-CA" sz="1400" b="0" i="0" dirty="0">
                <a:effectLst/>
                <a:latin typeface="Calibri" panose="020F0502020204030204" pitchFamily="34" charset="0"/>
                <a:cs typeface="Calibri" panose="020F0502020204030204" pitchFamily="34" charset="0"/>
              </a:rPr>
              <a:t>, </a:t>
            </a:r>
            <a:r>
              <a:rPr lang="en-CA" sz="1400" b="0" i="0" dirty="0" err="1">
                <a:effectLst/>
                <a:latin typeface="Calibri" panose="020F0502020204030204" pitchFamily="34" charset="0"/>
                <a:cs typeface="Calibri" panose="020F0502020204030204" pitchFamily="34" charset="0"/>
              </a:rPr>
              <a:t>defensive_work_ratefree_kick_accuracy</a:t>
            </a:r>
            <a:r>
              <a:rPr lang="en-CA" sz="1400" b="0" i="0" dirty="0">
                <a:effectLst/>
                <a:latin typeface="Calibri" panose="020F0502020204030204" pitchFamily="34" charset="0"/>
                <a:cs typeface="Calibri" panose="020F0502020204030204" pitchFamily="34" charset="0"/>
              </a:rPr>
              <a:t>, agility, reactions</a:t>
            </a:r>
            <a:r>
              <a:rPr lang="en-CA" sz="1400" dirty="0">
                <a:latin typeface="Calibri" panose="020F0502020204030204" pitchFamily="34" charset="0"/>
                <a:cs typeface="Calibri" panose="020F0502020204030204" pitchFamily="34" charset="0"/>
              </a:rPr>
              <a:t>, </a:t>
            </a:r>
            <a:r>
              <a:rPr lang="en-CA" sz="1400" b="0" i="0" dirty="0">
                <a:effectLst/>
                <a:latin typeface="Calibri" panose="020F0502020204030204" pitchFamily="34" charset="0"/>
                <a:cs typeface="Calibri" panose="020F0502020204030204" pitchFamily="34" charset="0"/>
              </a:rPr>
              <a:t>balance and much more</a:t>
            </a:r>
            <a:endParaRPr lang="en-GB" sz="1400" b="0" i="0" dirty="0">
              <a:effectLst/>
              <a:latin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Team: European teams table</a:t>
            </a:r>
          </a:p>
          <a:p>
            <a:pPr algn="l" fontAlgn="base">
              <a:buFont typeface="Arial" panose="020B0604020202020204" pitchFamily="34" charset="0"/>
              <a:buChar char="•"/>
            </a:pPr>
            <a:r>
              <a:rPr lang="en-GB" sz="1400" b="0" i="0" dirty="0" err="1">
                <a:effectLst/>
                <a:latin typeface="Calibri" panose="020F0502020204030204" pitchFamily="34" charset="0"/>
                <a:cs typeface="Calibri" panose="020F0502020204030204" pitchFamily="34" charset="0"/>
              </a:rPr>
              <a:t>Team_Attributes</a:t>
            </a:r>
            <a:r>
              <a:rPr lang="en-GB" sz="1400" b="0" i="0" dirty="0">
                <a:effectLst/>
                <a:latin typeface="Calibri" panose="020F0502020204030204" pitchFamily="34" charset="0"/>
                <a:cs typeface="Calibri" panose="020F0502020204030204" pitchFamily="34" charset="0"/>
              </a:rPr>
              <a:t>: team performances, discrete and continuous statistics</a:t>
            </a:r>
          </a:p>
          <a:p>
            <a:pPr algn="l" fontAlgn="base">
              <a:buFont typeface="Arial" panose="020B0604020202020204" pitchFamily="34" charset="0"/>
              <a:buChar char="•"/>
            </a:pPr>
            <a:r>
              <a:rPr lang="en-GB" sz="1400" dirty="0">
                <a:latin typeface="Calibri" panose="020F0502020204030204" pitchFamily="34" charset="0"/>
                <a:cs typeface="Calibri" panose="020F0502020204030204" pitchFamily="34" charset="0"/>
              </a:rPr>
              <a:t> Country: Table of European teams</a:t>
            </a:r>
          </a:p>
          <a:p>
            <a:pPr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 League: Description </a:t>
            </a:r>
            <a:r>
              <a:rPr lang="en-GB" sz="1400" dirty="0">
                <a:latin typeface="Calibri" panose="020F0502020204030204" pitchFamily="34" charset="0"/>
                <a:cs typeface="Calibri" panose="020F0502020204030204" pitchFamily="34" charset="0"/>
              </a:rPr>
              <a:t>Table of European teams</a:t>
            </a:r>
          </a:p>
        </p:txBody>
      </p:sp>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9029445" cy="998424"/>
          </a:xfrm>
        </p:spPr>
        <p:txBody>
          <a:bodyPr>
            <a:normAutofit/>
          </a:bodyPr>
          <a:lstStyle/>
          <a:p>
            <a:r>
              <a:rPr lang="en-GB" dirty="0">
                <a:latin typeface="Calibri" panose="020F0502020204030204" pitchFamily="34" charset="0"/>
                <a:cs typeface="Calibri" panose="020F0502020204030204" pitchFamily="34" charset="0"/>
              </a:rPr>
              <a:t>Data set: European Soccer Database</a:t>
            </a: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5B704BC6-925E-4DD6-95A3-F9758572B901}"/>
              </a:ext>
            </a:extLst>
          </p:cNvPr>
          <p:cNvSpPr txBox="1">
            <a:spLocks/>
          </p:cNvSpPr>
          <p:nvPr/>
        </p:nvSpPr>
        <p:spPr>
          <a:xfrm>
            <a:off x="7573108" y="1425234"/>
            <a:ext cx="4149969" cy="3451566"/>
          </a:xfrm>
          <a:prstGeom prst="rect">
            <a:avLst/>
          </a:prstGeom>
          <a:solidFill>
            <a:schemeClr val="accent1">
              <a:lumMod val="20000"/>
              <a:lumOff val="80000"/>
            </a:schemeClr>
          </a:solidFill>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b="1" dirty="0">
                <a:latin typeface="Calibri" panose="020F0502020204030204" pitchFamily="34" charset="0"/>
                <a:cs typeface="Calibri" panose="020F0502020204030204" pitchFamily="34" charset="0"/>
              </a:rPr>
              <a:t>Pros:</a:t>
            </a:r>
          </a:p>
          <a:p>
            <a:pPr fontAlgn="base"/>
            <a:r>
              <a:rPr lang="en-GB" dirty="0">
                <a:solidFill>
                  <a:srgbClr val="000000"/>
                </a:solidFill>
                <a:latin typeface="Calibri" panose="020F0502020204030204" pitchFamily="34" charset="0"/>
                <a:cs typeface="Calibri" panose="020F0502020204030204" pitchFamily="34" charset="0"/>
              </a:rPr>
              <a:t>Lots of statistics data performance in order to analyse, compare  and get conclusion based on the data</a:t>
            </a:r>
          </a:p>
          <a:p>
            <a:pPr fontAlgn="base"/>
            <a:r>
              <a:rPr lang="en-GB" dirty="0">
                <a:solidFill>
                  <a:srgbClr val="000000"/>
                </a:solidFill>
                <a:latin typeface="Calibri" panose="020F0502020204030204" pitchFamily="34" charset="0"/>
                <a:cs typeface="Calibri" panose="020F0502020204030204" pitchFamily="34" charset="0"/>
              </a:rPr>
              <a:t>All type of columns in data (numerical, strings and date)</a:t>
            </a:r>
          </a:p>
          <a:p>
            <a:pPr fontAlgn="base"/>
            <a:r>
              <a:rPr lang="en-GB" dirty="0">
                <a:solidFill>
                  <a:srgbClr val="000000"/>
                </a:solidFill>
                <a:latin typeface="Calibri" panose="020F0502020204030204" pitchFamily="34" charset="0"/>
                <a:cs typeface="Calibri" panose="020F0502020204030204" pitchFamily="34" charset="0"/>
              </a:rPr>
              <a:t>Defined Ids and relationships</a:t>
            </a:r>
          </a:p>
          <a:p>
            <a:pPr fontAlgn="base"/>
            <a:endParaRPr lang="en-GB"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r>
              <a:rPr lang="en-GB" b="1" dirty="0">
                <a:solidFill>
                  <a:srgbClr val="000000"/>
                </a:solidFill>
                <a:latin typeface="Calibri" panose="020F0502020204030204" pitchFamily="34" charset="0"/>
                <a:cs typeface="Calibri" panose="020F0502020204030204" pitchFamily="34" charset="0"/>
              </a:rPr>
              <a:t>Cons:</a:t>
            </a:r>
          </a:p>
          <a:p>
            <a:pPr fontAlgn="base"/>
            <a:r>
              <a:rPr lang="en-GB" dirty="0">
                <a:solidFill>
                  <a:srgbClr val="000000"/>
                </a:solidFill>
                <a:latin typeface="Calibri" panose="020F0502020204030204" pitchFamily="34" charset="0"/>
                <a:cs typeface="Calibri" panose="020F0502020204030204" pitchFamily="34" charset="0"/>
              </a:rPr>
              <a:t>Data is currently in .</a:t>
            </a:r>
            <a:r>
              <a:rPr lang="en-GB" dirty="0" err="1">
                <a:solidFill>
                  <a:srgbClr val="000000"/>
                </a:solidFill>
                <a:latin typeface="Calibri" panose="020F0502020204030204" pitchFamily="34" charset="0"/>
                <a:cs typeface="Calibri" panose="020F0502020204030204" pitchFamily="34" charset="0"/>
              </a:rPr>
              <a:t>SQLLite</a:t>
            </a:r>
            <a:r>
              <a:rPr lang="en-GB" dirty="0">
                <a:solidFill>
                  <a:srgbClr val="000000"/>
                </a:solidFill>
                <a:latin typeface="Calibri" panose="020F0502020204030204" pitchFamily="34" charset="0"/>
                <a:cs typeface="Calibri" panose="020F0502020204030204" pitchFamily="34" charset="0"/>
              </a:rPr>
              <a:t> format – team still need to find a way to get it into </a:t>
            </a:r>
            <a:r>
              <a:rPr lang="en-GB" dirty="0" err="1">
                <a:solidFill>
                  <a:srgbClr val="000000"/>
                </a:solidFill>
                <a:latin typeface="Calibri" panose="020F0502020204030204" pitchFamily="34" charset="0"/>
                <a:cs typeface="Calibri" panose="020F0502020204030204" pitchFamily="34" charset="0"/>
              </a:rPr>
              <a:t>csvs</a:t>
            </a:r>
            <a:r>
              <a:rPr lang="en-GB" dirty="0">
                <a:solidFill>
                  <a:srgbClr val="000000"/>
                </a:solidFill>
                <a:latin typeface="Calibri" panose="020F0502020204030204" pitchFamily="34" charset="0"/>
                <a:cs typeface="Calibri" panose="020F0502020204030204" pitchFamily="34" charset="0"/>
              </a:rPr>
              <a:t> - Solved</a:t>
            </a:r>
          </a:p>
          <a:p>
            <a:pPr fontAlgn="base"/>
            <a:r>
              <a:rPr lang="en-GB" dirty="0">
                <a:solidFill>
                  <a:srgbClr val="000000"/>
                </a:solidFill>
                <a:latin typeface="Calibri" panose="020F0502020204030204" pitchFamily="34" charset="0"/>
                <a:cs typeface="Calibri" panose="020F0502020204030204" pitchFamily="34" charset="0"/>
              </a:rPr>
              <a:t>Excessive performance data and redundant information</a:t>
            </a:r>
          </a:p>
          <a:p>
            <a:pPr fontAlgn="base"/>
            <a:r>
              <a:rPr lang="en-GB" dirty="0">
                <a:solidFill>
                  <a:srgbClr val="000000"/>
                </a:solidFill>
                <a:latin typeface="Calibri" panose="020F0502020204030204" pitchFamily="34" charset="0"/>
                <a:cs typeface="Calibri" panose="020F0502020204030204" pitchFamily="34" charset="0"/>
              </a:rPr>
              <a:t>Predictions are not easy to build, depending of many variables from a soccer game</a:t>
            </a: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00D9FD88-21EE-4D42-B355-2D0502C38B1C}"/>
              </a:ext>
            </a:extLst>
          </p:cNvPr>
          <p:cNvSpPr txBox="1">
            <a:spLocks/>
          </p:cNvSpPr>
          <p:nvPr/>
        </p:nvSpPr>
        <p:spPr>
          <a:xfrm>
            <a:off x="453291" y="4931509"/>
            <a:ext cx="11269785" cy="1438029"/>
          </a:xfrm>
          <a:prstGeom prst="rect">
            <a:avLst/>
          </a:prstGeom>
          <a:solidFill>
            <a:schemeClr val="accent1">
              <a:lumMod val="20000"/>
              <a:lumOff val="80000"/>
            </a:schemeClr>
          </a:solidFill>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sz="1400" b="1" dirty="0">
                <a:latin typeface="Calibri" panose="020F0502020204030204" pitchFamily="34" charset="0"/>
                <a:cs typeface="Calibri" panose="020F0502020204030204" pitchFamily="34" charset="0"/>
              </a:rPr>
              <a:t>Probable project Idea</a:t>
            </a:r>
          </a:p>
          <a:p>
            <a:pPr marL="0" indent="0">
              <a:buNone/>
            </a:pPr>
            <a:r>
              <a:rPr lang="en-CA" sz="1400" dirty="0">
                <a:latin typeface="Calibri" panose="020F0502020204030204" pitchFamily="34" charset="0"/>
                <a:cs typeface="Calibri" panose="020F0502020204030204" pitchFamily="34" charset="0"/>
              </a:rPr>
              <a:t>Pr</a:t>
            </a:r>
            <a:r>
              <a:rPr lang="en-CA" sz="1400" b="0" i="0" dirty="0">
                <a:effectLst/>
                <a:latin typeface="Calibri" panose="020F0502020204030204" pitchFamily="34" charset="0"/>
                <a:cs typeface="Calibri" panose="020F0502020204030204" pitchFamily="34" charset="0"/>
              </a:rPr>
              <a:t>edict the outcome of the game, player and league. We can </a:t>
            </a:r>
            <a:r>
              <a:rPr lang="en-CA" sz="1400" dirty="0">
                <a:latin typeface="Calibri" panose="020F0502020204030204" pitchFamily="34" charset="0"/>
                <a:cs typeface="Calibri" panose="020F0502020204030204" pitchFamily="34" charset="0"/>
              </a:rPr>
              <a:t>analyze </a:t>
            </a:r>
            <a:r>
              <a:rPr lang="en-CA" sz="1400" b="0" i="0" dirty="0">
                <a:effectLst/>
                <a:latin typeface="Calibri" panose="020F0502020204030204" pitchFamily="34" charset="0"/>
                <a:cs typeface="Calibri" panose="020F0502020204030204" pitchFamily="34" charset="0"/>
              </a:rPr>
              <a:t>performance, history and can propose team formation based in opponent, league and </a:t>
            </a:r>
            <a:r>
              <a:rPr lang="en-GB" sz="1400" dirty="0">
                <a:solidFill>
                  <a:srgbClr val="000000"/>
                </a:solidFill>
                <a:latin typeface="Calibri" panose="020F0502020204030204" pitchFamily="34" charset="0"/>
                <a:cs typeface="Calibri" panose="020F0502020204030204" pitchFamily="34" charset="0"/>
              </a:rPr>
              <a:t>produce some interesting insights into soccer game from the most important teams and best </a:t>
            </a:r>
            <a:r>
              <a:rPr lang="en-GB" sz="1400">
                <a:solidFill>
                  <a:srgbClr val="000000"/>
                </a:solidFill>
                <a:latin typeface="Calibri" panose="020F0502020204030204" pitchFamily="34" charset="0"/>
                <a:cs typeface="Calibri" panose="020F0502020204030204" pitchFamily="34" charset="0"/>
              </a:rPr>
              <a:t>soccer players. </a:t>
            </a:r>
            <a:endParaRPr lang="en-GB"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613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171F7-4074-44F5-B6AC-FDD2B8A48FAE}"/>
              </a:ext>
            </a:extLst>
          </p:cNvPr>
          <p:cNvSpPr>
            <a:spLocks noGrp="1"/>
          </p:cNvSpPr>
          <p:nvPr>
            <p:ph idx="1"/>
          </p:nvPr>
        </p:nvSpPr>
        <p:spPr>
          <a:xfrm>
            <a:off x="453291" y="1425234"/>
            <a:ext cx="7041663" cy="3451566"/>
          </a:xfrm>
          <a:solidFill>
            <a:schemeClr val="accent2">
              <a:lumMod val="20000"/>
              <a:lumOff val="80000"/>
            </a:schemeClr>
          </a:solidFill>
        </p:spPr>
        <p:txBody>
          <a:bodyPr>
            <a:normAutofit/>
          </a:bodyPr>
          <a:lstStyle/>
          <a:p>
            <a:pPr marL="0" indent="0" algn="l" fontAlgn="base">
              <a:buNone/>
            </a:pPr>
            <a:r>
              <a:rPr lang="en-GB" sz="1400" b="0" i="0" dirty="0">
                <a:effectLst/>
                <a:latin typeface="Calibri" panose="020F0502020204030204" pitchFamily="34" charset="0"/>
                <a:cs typeface="Calibri" panose="020F0502020204030204" pitchFamily="34" charset="0"/>
                <a:hlinkClick r:id="rId2"/>
              </a:rPr>
              <a:t>https://www.kaggle.com/datasnaek/youtube-new?select=USvideos.csv</a:t>
            </a:r>
            <a:r>
              <a:rPr lang="en-GB" sz="1400" b="0" i="0" dirty="0">
                <a:effectLst/>
                <a:latin typeface="Calibri" panose="020F0502020204030204" pitchFamily="34" charset="0"/>
                <a:cs typeface="Calibri" panose="020F0502020204030204" pitchFamily="34" charset="0"/>
              </a:rPr>
              <a:t> </a:t>
            </a:r>
          </a:p>
          <a:p>
            <a:pPr marL="0" indent="0" algn="l" fontAlgn="base">
              <a:buNone/>
            </a:pPr>
            <a:r>
              <a:rPr lang="en-GB" sz="1400" b="1" dirty="0">
                <a:latin typeface="Calibri" panose="020F0502020204030204" pitchFamily="34" charset="0"/>
                <a:cs typeface="Calibri" panose="020F0502020204030204" pitchFamily="34" charset="0"/>
              </a:rPr>
              <a:t>Short Description: </a:t>
            </a:r>
          </a:p>
          <a:p>
            <a:pPr marL="0" indent="0" algn="l" fontAlgn="base">
              <a:buNone/>
            </a:pPr>
            <a:r>
              <a:rPr lang="en-GB" sz="1400" b="0" i="0" dirty="0">
                <a:effectLst/>
                <a:latin typeface="Calibri" panose="020F0502020204030204" pitchFamily="34" charset="0"/>
                <a:cs typeface="Calibri" panose="020F0502020204030204" pitchFamily="34" charset="0"/>
              </a:rPr>
              <a:t>This is the data of top trending videos of </a:t>
            </a:r>
            <a:r>
              <a:rPr lang="en-GB" sz="1400" b="0" i="0" dirty="0" err="1">
                <a:effectLst/>
                <a:latin typeface="Calibri" panose="020F0502020204030204" pitchFamily="34" charset="0"/>
                <a:cs typeface="Calibri" panose="020F0502020204030204" pitchFamily="34" charset="0"/>
              </a:rPr>
              <a:t>youtube</a:t>
            </a:r>
            <a:r>
              <a:rPr lang="en-GB" sz="1400" b="0" i="0" dirty="0">
                <a:effectLst/>
                <a:latin typeface="Calibri" panose="020F0502020204030204" pitchFamily="34" charset="0"/>
                <a:cs typeface="Calibri" panose="020F0502020204030204" pitchFamily="34" charset="0"/>
              </a:rPr>
              <a:t> </a:t>
            </a:r>
          </a:p>
          <a:p>
            <a:pPr marL="0" indent="0" algn="l" fontAlgn="base">
              <a:buNone/>
            </a:pPr>
            <a:r>
              <a:rPr lang="en-GB" sz="1400" b="0" i="0" dirty="0">
                <a:effectLst/>
                <a:latin typeface="Calibri" panose="020F0502020204030204" pitchFamily="34" charset="0"/>
                <a:cs typeface="Calibri" panose="020F0502020204030204" pitchFamily="34" charset="0"/>
              </a:rPr>
              <a:t>YouTube uses a combination of factors including measuring users interactions (number of views, shares, comments and likes). </a:t>
            </a:r>
          </a:p>
          <a:p>
            <a:pPr marL="0" indent="0" algn="l" fontAlgn="base">
              <a:buNone/>
            </a:pPr>
            <a:r>
              <a:rPr lang="en-GB" sz="1400" b="0" i="0" dirty="0">
                <a:effectLst/>
                <a:latin typeface="Calibri" panose="020F0502020204030204" pitchFamily="34" charset="0"/>
                <a:cs typeface="Calibri" panose="020F0502020204030204" pitchFamily="34" charset="0"/>
              </a:rPr>
              <a:t>This dataset is a daily record of the top trending YouTube videos.</a:t>
            </a:r>
          </a:p>
          <a:p>
            <a:pPr marL="0" indent="0" algn="l" fontAlgn="base">
              <a:buNone/>
            </a:pPr>
            <a:r>
              <a:rPr lang="en-GB" sz="1400" b="0" i="0" dirty="0">
                <a:effectLst/>
                <a:latin typeface="Calibri" panose="020F0502020204030204" pitchFamily="34" charset="0"/>
                <a:cs typeface="Calibri" panose="020F0502020204030204" pitchFamily="34" charset="0"/>
              </a:rPr>
              <a:t>This dataset includes several months (and counting) of data on daily trending YouTube videos. Data is included for the US, GB, DE, CA, and FR regions (USA, Great Britain, Germany, Canada, and France, respectively), with up to 200 listed trending videos per day.</a:t>
            </a:r>
          </a:p>
        </p:txBody>
      </p:sp>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9029445" cy="998424"/>
          </a:xfrm>
        </p:spPr>
        <p:txBody>
          <a:bodyPr>
            <a:normAutofit/>
          </a:bodyPr>
          <a:lstStyle/>
          <a:p>
            <a:r>
              <a:rPr lang="en-GB" dirty="0">
                <a:latin typeface="Calibri" panose="020F0502020204030204" pitchFamily="34" charset="0"/>
                <a:cs typeface="Calibri" panose="020F0502020204030204" pitchFamily="34" charset="0"/>
              </a:rPr>
              <a:t>Data set: Trending YouTube Video Statistics</a:t>
            </a: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5B704BC6-925E-4DD6-95A3-F9758572B901}"/>
              </a:ext>
            </a:extLst>
          </p:cNvPr>
          <p:cNvSpPr txBox="1">
            <a:spLocks/>
          </p:cNvSpPr>
          <p:nvPr/>
        </p:nvSpPr>
        <p:spPr>
          <a:xfrm>
            <a:off x="7573108" y="1425234"/>
            <a:ext cx="4149969" cy="3451566"/>
          </a:xfrm>
          <a:prstGeom prst="rect">
            <a:avLst/>
          </a:prstGeom>
          <a:solidFill>
            <a:schemeClr val="accent1">
              <a:lumMod val="20000"/>
              <a:lumOff val="80000"/>
            </a:schemeClr>
          </a:solidFill>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b="1" dirty="0">
                <a:latin typeface="Calibri" panose="020F0502020204030204" pitchFamily="34" charset="0"/>
                <a:cs typeface="Calibri" panose="020F0502020204030204" pitchFamily="34" charset="0"/>
              </a:rPr>
              <a:t>Pros:</a:t>
            </a:r>
          </a:p>
          <a:p>
            <a:pPr fontAlgn="base"/>
            <a:r>
              <a:rPr lang="en-GB" dirty="0">
                <a:solidFill>
                  <a:srgbClr val="000000"/>
                </a:solidFill>
                <a:latin typeface="Calibri" panose="020F0502020204030204" pitchFamily="34" charset="0"/>
                <a:cs typeface="Calibri" panose="020F0502020204030204" pitchFamily="34" charset="0"/>
              </a:rPr>
              <a:t>Each region’s data is in a separate file. Data includes the video title, channel title, publish time, tags, views, likes and dislikes, description, and comment count.</a:t>
            </a:r>
          </a:p>
          <a:p>
            <a:pPr fontAlgn="base"/>
            <a:r>
              <a:rPr lang="en-GB" dirty="0">
                <a:solidFill>
                  <a:srgbClr val="000000"/>
                </a:solidFill>
                <a:latin typeface="Calibri" panose="020F0502020204030204" pitchFamily="34" charset="0"/>
                <a:cs typeface="Calibri" panose="020F0502020204030204" pitchFamily="34" charset="0"/>
              </a:rPr>
              <a:t>In this dataset we have multiple columns as well as tables.</a:t>
            </a:r>
          </a:p>
          <a:p>
            <a:pPr marL="0" indent="0" fontAlgn="base">
              <a:buFont typeface="Garamond" pitchFamily="18" charset="0"/>
              <a:buNone/>
            </a:pPr>
            <a:r>
              <a:rPr lang="en-GB" b="1" dirty="0">
                <a:solidFill>
                  <a:srgbClr val="000000"/>
                </a:solidFill>
                <a:latin typeface="Calibri" panose="020F0502020204030204" pitchFamily="34" charset="0"/>
                <a:cs typeface="Calibri" panose="020F0502020204030204" pitchFamily="34" charset="0"/>
              </a:rPr>
              <a:t>Cons:</a:t>
            </a:r>
          </a:p>
          <a:p>
            <a:pPr fontAlgn="base"/>
            <a:r>
              <a:rPr lang="en-GB" dirty="0">
                <a:solidFill>
                  <a:srgbClr val="000000"/>
                </a:solidFill>
                <a:latin typeface="Calibri" panose="020F0502020204030204" pitchFamily="34" charset="0"/>
                <a:cs typeface="Calibri" panose="020F0502020204030204" pitchFamily="34" charset="0"/>
              </a:rPr>
              <a:t>Multilingual datasets – thus not easy to do analysis specially in 3 countries.</a:t>
            </a:r>
          </a:p>
          <a:p>
            <a:pPr fontAlgn="base"/>
            <a:r>
              <a:rPr lang="en-GB" dirty="0">
                <a:solidFill>
                  <a:srgbClr val="000000"/>
                </a:solidFill>
                <a:latin typeface="Calibri" panose="020F0502020204030204" pitchFamily="34" charset="0"/>
                <a:cs typeface="Calibri" panose="020F0502020204030204" pitchFamily="34" charset="0"/>
              </a:rPr>
              <a:t>Too large of a dataset to work upon</a:t>
            </a:r>
          </a:p>
          <a:p>
            <a:pPr fontAlgn="base"/>
            <a:endParaRPr lang="en-GB"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endParaRPr lang="en-GB" b="1"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00D9FD88-21EE-4D42-B355-2D0502C38B1C}"/>
              </a:ext>
            </a:extLst>
          </p:cNvPr>
          <p:cNvSpPr txBox="1">
            <a:spLocks/>
          </p:cNvSpPr>
          <p:nvPr/>
        </p:nvSpPr>
        <p:spPr>
          <a:xfrm>
            <a:off x="453291" y="4931509"/>
            <a:ext cx="11269785" cy="1438029"/>
          </a:xfrm>
          <a:prstGeom prst="rect">
            <a:avLst/>
          </a:prstGeom>
          <a:solidFill>
            <a:schemeClr val="accent1">
              <a:lumMod val="20000"/>
              <a:lumOff val="80000"/>
            </a:schemeClr>
          </a:solidFill>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sz="1400" b="1" dirty="0">
                <a:latin typeface="Calibri" panose="020F0502020204030204" pitchFamily="34" charset="0"/>
                <a:cs typeface="Calibri" panose="020F0502020204030204" pitchFamily="34" charset="0"/>
              </a:rPr>
              <a:t>Probable project Idea</a:t>
            </a:r>
          </a:p>
          <a:p>
            <a:pPr marL="0" indent="0" algn="l" fontAlgn="base">
              <a:buNone/>
            </a:pPr>
            <a:r>
              <a:rPr lang="en-GB" dirty="0">
                <a:latin typeface="Inter"/>
              </a:rPr>
              <a:t>The possible outcomes that can be derived from the above dataset can be </a:t>
            </a:r>
            <a:r>
              <a:rPr lang="en-GB" b="0" i="0" dirty="0">
                <a:effectLst/>
                <a:latin typeface="Inter"/>
              </a:rPr>
              <a:t>Categorising YouTube videos based on their comments and statistics, Training ML algorithms like RNNs to generate their own YouTube comments, Analysing what factors affect how popular a YouTube video will be, Statistical analysis over time and others. This data gives an overall picture of the video trends and channels which create these videos. </a:t>
            </a:r>
            <a:r>
              <a:rPr lang="en-GB" dirty="0">
                <a:latin typeface="Inter"/>
              </a:rPr>
              <a:t>Users can go through the analysis and try to pick and choose trending videos according to their age, choice and taste.</a:t>
            </a:r>
            <a:endParaRPr lang="en-GB" b="0" i="0" dirty="0">
              <a:effectLst/>
              <a:latin typeface="Inter"/>
            </a:endParaRP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18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5B29C-BCF2-4612-A950-6CF3AEB8ADDE}"/>
              </a:ext>
            </a:extLst>
          </p:cNvPr>
          <p:cNvSpPr>
            <a:spLocks noGrp="1"/>
          </p:cNvSpPr>
          <p:nvPr>
            <p:ph idx="1"/>
          </p:nvPr>
        </p:nvSpPr>
        <p:spPr/>
        <p:txBody>
          <a:bodyPr>
            <a:normAutofit/>
          </a:bodyPr>
          <a:lstStyle/>
          <a:p>
            <a:pPr marL="0" indent="0" algn="ctr">
              <a:buNone/>
            </a:pPr>
            <a:r>
              <a:rPr lang="en-GB" sz="4800" dirty="0"/>
              <a:t>Thank You</a:t>
            </a:r>
            <a:endParaRPr lang="en-US" sz="4800" dirty="0"/>
          </a:p>
        </p:txBody>
      </p:sp>
    </p:spTree>
    <p:extLst>
      <p:ext uri="{BB962C8B-B14F-4D97-AF65-F5344CB8AC3E}">
        <p14:creationId xmlns:p14="http://schemas.microsoft.com/office/powerpoint/2010/main" val="2821435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{1A361666-38AA-4988-93CD-42698A8890A3}tf78438558_win32</Template>
  <TotalTime>433</TotalTime>
  <Words>1438</Words>
  <Application>Microsoft Office PowerPoint</Application>
  <PresentationFormat>Widescreen</PresentationFormat>
  <Paragraphs>104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courier new</vt:lpstr>
      <vt:lpstr>Garamond</vt:lpstr>
      <vt:lpstr>Inter</vt:lpstr>
      <vt:lpstr>SavonVTI</vt:lpstr>
      <vt:lpstr>DAB – 103:  Project Kick off meeting  </vt:lpstr>
      <vt:lpstr>Group Details</vt:lpstr>
      <vt:lpstr>References</vt:lpstr>
      <vt:lpstr>Data set: CS Go Professional Matches </vt:lpstr>
      <vt:lpstr>Data set- Electronic Gadgets</vt:lpstr>
      <vt:lpstr>Data set: European Soccer Database</vt:lpstr>
      <vt:lpstr>Data set: Trending YouTube Video Statistics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 103:  Project Kick off meeting</dc:title>
  <dc:creator>Amit Sharma</dc:creator>
  <cp:lastModifiedBy>Amit Sharma</cp:lastModifiedBy>
  <cp:revision>15</cp:revision>
  <dcterms:created xsi:type="dcterms:W3CDTF">2022-02-15T21:05:52Z</dcterms:created>
  <dcterms:modified xsi:type="dcterms:W3CDTF">2022-02-16T16:00:13Z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