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73" r:id="rId7"/>
    <p:sldId id="277" r:id="rId8"/>
    <p:sldId id="278" r:id="rId9"/>
    <p:sldId id="272" r:id="rId10"/>
    <p:sldId id="271" r:id="rId11"/>
    <p:sldId id="276"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22F"/>
    <a:srgbClr val="344529"/>
    <a:srgbClr val="2B3922"/>
    <a:srgbClr val="2E3722"/>
    <a:srgbClr val="FCF7F1"/>
    <a:srgbClr val="B8D233"/>
    <a:srgbClr val="5CC6D6"/>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8" autoAdjust="0"/>
    <p:restoredTop sz="94619" autoAdjust="0"/>
  </p:normalViewPr>
  <p:slideViewPr>
    <p:cSldViewPr snapToGrid="0">
      <p:cViewPr varScale="1">
        <p:scale>
          <a:sx n="93" d="100"/>
          <a:sy n="93" d="100"/>
        </p:scale>
        <p:origin x="35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mateusdmachado/csgo-professional-matches?select=players.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communityblog.fedoraproject.org/help-port-python-packages-to-python-3/" TargetMode="External"/><Relationship Id="rId3" Type="http://schemas.openxmlformats.org/officeDocument/2006/relationships/hyperlink" Target="http://teachingmomster.com/2014/03/math-madness-wednesdays-graphing-31914/" TargetMode="External"/><Relationship Id="rId7" Type="http://schemas.openxmlformats.org/officeDocument/2006/relationships/hyperlink" Target="http://stackoverflow.com/questions/18481986/how-to-handle-with-string-while-writing-in-csv-file-with-python" TargetMode="External"/><Relationship Id="rId12"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hyperlink" Target="https://www.freepngimg.com/png/35375-gears-transparent" TargetMode="External"/><Relationship Id="rId5" Type="http://schemas.openxmlformats.org/officeDocument/2006/relationships/hyperlink" Target="http://superuser.com/questions/407082/easiest-way-to-open-csv-with-commas-in-excel" TargetMode="External"/><Relationship Id="rId15" Type="http://schemas.openxmlformats.org/officeDocument/2006/relationships/hyperlink" Target="https://library.duke.edu/data/about" TargetMode="Externa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hyperlink" Target="https://www.podfeet.com/blog/2018/05/how-to-find-the-cell-reference-for-a-searched-value-in-an-array-in-excel/" TargetMode="External"/><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mateusdmachado/csgo-professional-matches?select=players.cs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173099" cy="1296045"/>
          </a:xfrm>
        </p:spPr>
        <p:txBody>
          <a:bodyPr>
            <a:normAutofit fontScale="90000"/>
          </a:bodyPr>
          <a:lstStyle/>
          <a:p>
            <a:pPr algn="l"/>
            <a:r>
              <a:rPr lang="en-GB" sz="3200" dirty="0">
                <a:solidFill>
                  <a:schemeClr val="tx1"/>
                </a:solidFill>
              </a:rPr>
              <a:t>D</a:t>
            </a:r>
            <a:r>
              <a:rPr lang="en-US" sz="3200" dirty="0">
                <a:solidFill>
                  <a:schemeClr val="tx1"/>
                </a:solidFill>
              </a:rPr>
              <a:t>AB – 103: </a:t>
            </a:r>
            <a:br>
              <a:rPr lang="en-US" sz="3200" dirty="0">
                <a:solidFill>
                  <a:schemeClr val="tx1"/>
                </a:solidFill>
              </a:rPr>
            </a:br>
            <a:r>
              <a:rPr lang="en-US" sz="3200" dirty="0">
                <a:solidFill>
                  <a:schemeClr val="tx1"/>
                </a:solidFill>
              </a:rPr>
              <a:t> Project Submission- part 1 </a:t>
            </a:r>
            <a:r>
              <a:rPr lang="en-US" sz="4400" dirty="0">
                <a:solidFill>
                  <a:schemeClr val="tx1"/>
                </a:solidFill>
              </a:rPr>
              <a:t>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720123"/>
            <a:ext cx="4798330" cy="1015999"/>
          </a:xfrm>
        </p:spPr>
        <p:txBody>
          <a:bodyPr>
            <a:normAutofit fontScale="55000" lnSpcReduction="20000"/>
          </a:bodyPr>
          <a:lstStyle/>
          <a:p>
            <a:pPr algn="l">
              <a:spcAft>
                <a:spcPts val="600"/>
              </a:spcAft>
            </a:pPr>
            <a:r>
              <a:rPr lang="en-GB" sz="2800" b="1" i="1" dirty="0">
                <a:effectLst/>
                <a:latin typeface="courier new" panose="02070309020205020404" pitchFamily="49" charset="0"/>
              </a:rPr>
              <a:t>Section: 0001</a:t>
            </a:r>
          </a:p>
          <a:p>
            <a:pPr algn="l">
              <a:spcAft>
                <a:spcPts val="600"/>
              </a:spcAft>
            </a:pPr>
            <a:r>
              <a:rPr lang="en-GB" sz="2800" b="1" i="1" dirty="0">
                <a:effectLst/>
                <a:latin typeface="courier new" panose="02070309020205020404" pitchFamily="49" charset="0"/>
              </a:rPr>
              <a:t>Windsor Miners – Let's dig some Data...</a:t>
            </a:r>
            <a:endParaRPr lang="en-GB" sz="2800" b="1" dirty="0"/>
          </a:p>
          <a:p>
            <a:pPr>
              <a:spcAft>
                <a:spcPts val="600"/>
              </a:spcAft>
            </a:pPr>
            <a:r>
              <a:rPr lang="en-US" dirty="0">
                <a:solidFill>
                  <a:schemeClr val="tx1"/>
                </a:solidFill>
              </a:rPr>
              <a:t>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E21A-A347-4444-ACA0-ADED8D497476}"/>
              </a:ext>
            </a:extLst>
          </p:cNvPr>
          <p:cNvSpPr>
            <a:spLocks noGrp="1"/>
          </p:cNvSpPr>
          <p:nvPr>
            <p:ph type="title"/>
          </p:nvPr>
        </p:nvSpPr>
        <p:spPr>
          <a:xfrm>
            <a:off x="3830771" y="2600561"/>
            <a:ext cx="4387105" cy="998424"/>
          </a:xfrm>
        </p:spPr>
        <p:txBody>
          <a:bodyPr>
            <a:noAutofit/>
          </a:bodyPr>
          <a:lstStyle/>
          <a:p>
            <a:r>
              <a:rPr lang="en-GB" sz="4500" dirty="0">
                <a:latin typeface="Calibri" panose="020F0502020204030204" pitchFamily="34" charset="0"/>
                <a:cs typeface="Calibri" panose="020F0502020204030204" pitchFamily="34" charset="0"/>
              </a:rPr>
              <a:t>Project Proposal</a:t>
            </a:r>
            <a:endParaRPr lang="en-US" sz="4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9103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171F7-4074-44F5-B6AC-FDD2B8A48FAE}"/>
              </a:ext>
            </a:extLst>
          </p:cNvPr>
          <p:cNvSpPr>
            <a:spLocks noGrp="1"/>
          </p:cNvSpPr>
          <p:nvPr>
            <p:ph idx="1"/>
          </p:nvPr>
        </p:nvSpPr>
        <p:spPr>
          <a:xfrm>
            <a:off x="461107" y="1190772"/>
            <a:ext cx="11269785" cy="5133828"/>
          </a:xfrm>
          <a:solidFill>
            <a:schemeClr val="accent2">
              <a:lumMod val="20000"/>
              <a:lumOff val="80000"/>
            </a:schemeClr>
          </a:solidFill>
        </p:spPr>
        <p:txBody>
          <a:bodyPr>
            <a:normAutofit lnSpcReduction="10000"/>
          </a:bodyPr>
          <a:lstStyle/>
          <a:p>
            <a:pPr marL="0" indent="0" algn="l" fontAlgn="base">
              <a:buNone/>
            </a:pPr>
            <a:r>
              <a:rPr lang="en-GB" sz="1600" b="1" u="sng" dirty="0">
                <a:latin typeface="Calibri" panose="020F0502020204030204" pitchFamily="34" charset="0"/>
                <a:cs typeface="Calibri" panose="020F0502020204030204" pitchFamily="34" charset="0"/>
              </a:rPr>
              <a:t>The Game:</a:t>
            </a:r>
          </a:p>
          <a:p>
            <a:pPr algn="l" fontAlgn="base"/>
            <a:r>
              <a:rPr lang="en-GB" sz="1600" b="0" i="0" dirty="0">
                <a:effectLst/>
                <a:latin typeface="Calibri" panose="020F0502020204030204" pitchFamily="34" charset="0"/>
                <a:cs typeface="Calibri" panose="020F0502020204030204" pitchFamily="34" charset="0"/>
              </a:rPr>
              <a:t>Counter-strike is a FPS (First-Person Shooter) game in which two teams of 5 players face each other in a matchup. The game include a Terrorist side (T) that is tasked to plant a bomb and have it detonate, and a Counter-Terrorist side (CT) that is tasked to defuse the bomb or prevent it from being planted. </a:t>
            </a:r>
            <a:r>
              <a:rPr lang="en-GB" sz="1600" dirty="0">
                <a:latin typeface="Calibri" panose="020F0502020204030204" pitchFamily="34" charset="0"/>
                <a:cs typeface="Calibri" panose="020F0502020204030204" pitchFamily="34" charset="0"/>
              </a:rPr>
              <a:t>The</a:t>
            </a:r>
            <a:r>
              <a:rPr lang="en-GB" sz="1600" b="0" i="0" dirty="0">
                <a:effectLst/>
                <a:latin typeface="Calibri" panose="020F0502020204030204" pitchFamily="34" charset="0"/>
                <a:cs typeface="Calibri" panose="020F0502020204030204" pitchFamily="34" charset="0"/>
              </a:rPr>
              <a:t> game of Counter-Strike is a best of 30 rounds, the winning team being the first to win 16 rounds. The 30 rounds are played in two halves of 15 on each side of the map. There are 7 maps in the map pool that are available to be played competitively at any given time. Matches are normally played as a 'bo3' (Best of 3) maps, with finals often played as 'bo5’s. Counter-strike has an economic system that governs the acquisitions of armour, weapons and grenades by the players.</a:t>
            </a:r>
          </a:p>
          <a:p>
            <a:pPr marL="0" indent="0" algn="l" fontAlgn="base">
              <a:buNone/>
            </a:pPr>
            <a:r>
              <a:rPr lang="en-GB" sz="1600" b="1" u="sng" dirty="0">
                <a:latin typeface="Calibri" panose="020F0502020204030204" pitchFamily="34" charset="0"/>
                <a:cs typeface="Calibri" panose="020F0502020204030204" pitchFamily="34" charset="0"/>
              </a:rPr>
              <a:t>Motivation:</a:t>
            </a:r>
          </a:p>
          <a:p>
            <a:pPr fontAlgn="base"/>
            <a:r>
              <a:rPr lang="en-GB" sz="1600" b="0" i="0" dirty="0">
                <a:effectLst/>
                <a:latin typeface="Calibri" panose="020F0502020204030204" pitchFamily="34" charset="0"/>
                <a:cs typeface="Calibri" panose="020F0502020204030204" pitchFamily="34" charset="0"/>
              </a:rPr>
              <a:t>Online gaming world is full of FPS games, with CS:GO being </a:t>
            </a:r>
            <a:r>
              <a:rPr lang="en-GB" sz="1600" dirty="0">
                <a:latin typeface="Calibri" panose="020F0502020204030204" pitchFamily="34" charset="0"/>
                <a:cs typeface="Calibri" panose="020F0502020204030204" pitchFamily="34" charset="0"/>
              </a:rPr>
              <a:t>one of the </a:t>
            </a:r>
            <a:r>
              <a:rPr lang="en-GB" sz="1600" b="0" i="0" dirty="0">
                <a:effectLst/>
                <a:latin typeface="Calibri" panose="020F0502020204030204" pitchFamily="34" charset="0"/>
                <a:cs typeface="Calibri" panose="020F0502020204030204" pitchFamily="34" charset="0"/>
              </a:rPr>
              <a:t>most sorted out game by online players. Most players (old or new) try to get along on the platform and try to hone their skills (both offensive and defensive) by playing competitive matches. But the other side of the story is that CS:GO platform has the highest drop out rate for new online gamers. With the game and maps becoming more and more competitive and complex it becomes extremely difficult for a new gamers to keep on going on the platform after certain time on the platform.</a:t>
            </a:r>
          </a:p>
          <a:p>
            <a:pPr marL="0" indent="0" fontAlgn="base">
              <a:buNone/>
            </a:pPr>
            <a:r>
              <a:rPr lang="en-GB" sz="1600" b="1" i="0" u="sng" dirty="0">
                <a:effectLst/>
                <a:latin typeface="Calibri" panose="020F0502020204030204" pitchFamily="34" charset="0"/>
                <a:cs typeface="Calibri" panose="020F0502020204030204" pitchFamily="34" charset="0"/>
              </a:rPr>
              <a:t>Problem Statement:</a:t>
            </a:r>
          </a:p>
          <a:p>
            <a:pPr fontAlgn="base"/>
            <a:r>
              <a:rPr lang="en-GB" sz="1600" b="0" i="0" dirty="0">
                <a:effectLst/>
                <a:latin typeface="Calibri" panose="020F0502020204030204" pitchFamily="34" charset="0"/>
                <a:cs typeface="Calibri" panose="020F0502020204030204" pitchFamily="34" charset="0"/>
              </a:rPr>
              <a:t>New online gamers need upfront guidance and insights for starting their online game journey. </a:t>
            </a:r>
            <a:r>
              <a:rPr lang="en-GB" sz="1600" dirty="0">
                <a:latin typeface="Calibri" panose="020F0502020204030204" pitchFamily="34" charset="0"/>
                <a:cs typeface="Calibri" panose="020F0502020204030204" pitchFamily="34" charset="0"/>
              </a:rPr>
              <a:t>These insights can help the gamers to choose better maps, learn from top players/teams and use strategies (economic) that can raise their own interest in this complex gameplay. Eventually the gamer can perfect his own style of gameplay (offensive or defensive) by learning or copying from the very best around on the circuit.  </a:t>
            </a:r>
            <a:endParaRPr lang="en-GB" sz="1600" b="0" i="0" dirty="0">
              <a:effectLst/>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A4C7E21A-A347-4444-ACA0-ADED8D497476}"/>
              </a:ext>
            </a:extLst>
          </p:cNvPr>
          <p:cNvSpPr>
            <a:spLocks noGrp="1"/>
          </p:cNvSpPr>
          <p:nvPr>
            <p:ph type="title"/>
          </p:nvPr>
        </p:nvSpPr>
        <p:spPr>
          <a:xfrm>
            <a:off x="395909" y="369268"/>
            <a:ext cx="9029445" cy="998424"/>
          </a:xfrm>
        </p:spPr>
        <p:txBody>
          <a:bodyPr>
            <a:normAutofit/>
          </a:bodyPr>
          <a:lstStyle/>
          <a:p>
            <a:r>
              <a:rPr lang="en-GB" dirty="0">
                <a:latin typeface="Calibri" panose="020F0502020204030204" pitchFamily="34" charset="0"/>
                <a:cs typeface="Calibri" panose="020F0502020204030204" pitchFamily="34" charset="0"/>
              </a:rPr>
              <a:t>Counter Strike: Global Offensive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030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171F7-4074-44F5-B6AC-FDD2B8A48FAE}"/>
              </a:ext>
            </a:extLst>
          </p:cNvPr>
          <p:cNvSpPr>
            <a:spLocks noGrp="1"/>
          </p:cNvSpPr>
          <p:nvPr>
            <p:ph idx="1"/>
          </p:nvPr>
        </p:nvSpPr>
        <p:spPr>
          <a:xfrm>
            <a:off x="461107" y="1190772"/>
            <a:ext cx="11269785" cy="5297960"/>
          </a:xfrm>
          <a:solidFill>
            <a:schemeClr val="accent1">
              <a:lumMod val="20000"/>
              <a:lumOff val="80000"/>
            </a:schemeClr>
          </a:solidFill>
        </p:spPr>
        <p:txBody>
          <a:bodyPr>
            <a:normAutofit/>
          </a:bodyPr>
          <a:lstStyle/>
          <a:p>
            <a:pPr marL="0" indent="0" algn="l" fontAlgn="base">
              <a:buNone/>
            </a:pPr>
            <a:r>
              <a:rPr lang="en-GB" sz="1600" b="1" u="sng" dirty="0">
                <a:latin typeface="Calibri" panose="020F0502020204030204" pitchFamily="34" charset="0"/>
                <a:cs typeface="Calibri" panose="020F0502020204030204" pitchFamily="34" charset="0"/>
              </a:rPr>
              <a:t>Project Proposal:</a:t>
            </a:r>
          </a:p>
          <a:p>
            <a:pPr algn="l" fontAlgn="base"/>
            <a:r>
              <a:rPr lang="en-GB" sz="1600" b="0" i="0" dirty="0">
                <a:effectLst/>
                <a:latin typeface="Calibri" panose="020F0502020204030204" pitchFamily="34" charset="0"/>
                <a:cs typeface="Calibri" panose="020F0502020204030204" pitchFamily="34" charset="0"/>
              </a:rPr>
              <a:t>The team will take a descriptive analysis approach in which team will try to develop an analytic product to examine the data related to Players, Teams, Maps and Matches of the old CS:GO data. This data can help out new online gamers to gain insights related to the past trends of the game which can help them to gain strategic edge while starting their new online journey. The new gamers will be direct beneficiaries of the analytic trend data along game creators who will be benefitted indirectly by getting the benefits of better retention percentage of new gamers.</a:t>
            </a:r>
          </a:p>
          <a:p>
            <a:pPr marL="0" indent="0" algn="l" fontAlgn="base">
              <a:buNone/>
            </a:pPr>
            <a:r>
              <a:rPr lang="en-GB" sz="1600" dirty="0">
                <a:latin typeface="Calibri" panose="020F0502020204030204" pitchFamily="34" charset="0"/>
                <a:cs typeface="Calibri" panose="020F0502020204030204" pitchFamily="34" charset="0"/>
              </a:rPr>
              <a:t>The analysis will try to give answers to some of the below few questions:-</a:t>
            </a:r>
          </a:p>
          <a:p>
            <a:pPr marL="342900" indent="-342900" algn="l" fontAlgn="base">
              <a:buAutoNum type="arabicPeriod"/>
            </a:pPr>
            <a:r>
              <a:rPr lang="en-GB" sz="1600" dirty="0">
                <a:latin typeface="Calibri" panose="020F0502020204030204" pitchFamily="34" charset="0"/>
                <a:cs typeface="Calibri" panose="020F0502020204030204" pitchFamily="34" charset="0"/>
              </a:rPr>
              <a:t>W</a:t>
            </a:r>
            <a:r>
              <a:rPr lang="en-GB" sz="1600" dirty="0">
                <a:effectLst/>
                <a:latin typeface="Calibri" panose="020F0502020204030204" pitchFamily="34" charset="0"/>
                <a:cs typeface="Calibri" panose="020F0502020204030204" pitchFamily="34" charset="0"/>
              </a:rPr>
              <a:t>hich map get the most picked with high number of kills per round?</a:t>
            </a:r>
            <a:r>
              <a:rPr lang="en-GB" sz="1600" dirty="0">
                <a:latin typeface="Calibri" panose="020F0502020204030204" pitchFamily="34" charset="0"/>
                <a:cs typeface="Calibri" panose="020F0502020204030204" pitchFamily="34" charset="0"/>
              </a:rPr>
              <a:t> </a:t>
            </a:r>
            <a:r>
              <a:rPr lang="en-GB" sz="1600" b="0" i="0" dirty="0">
                <a:effectLst/>
                <a:latin typeface="Calibri" panose="020F0502020204030204" pitchFamily="34" charset="0"/>
                <a:cs typeface="Calibri" panose="020F0502020204030204" pitchFamily="34" charset="0"/>
              </a:rPr>
              <a:t>    </a:t>
            </a:r>
          </a:p>
          <a:p>
            <a:pPr marL="342900" indent="-342900" algn="l" fontAlgn="base">
              <a:buAutoNum type="arabicPeriod"/>
            </a:pPr>
            <a:r>
              <a:rPr lang="en-GB" sz="1600" dirty="0">
                <a:latin typeface="Calibri" panose="020F0502020204030204" pitchFamily="34" charset="0"/>
                <a:cs typeface="Calibri" panose="020F0502020204030204" pitchFamily="34" charset="0"/>
              </a:rPr>
              <a:t>W</a:t>
            </a:r>
            <a:r>
              <a:rPr lang="en-GB" sz="1600" dirty="0">
                <a:effectLst/>
                <a:latin typeface="Calibri" panose="020F0502020204030204" pitchFamily="34" charset="0"/>
                <a:cs typeface="Calibri" panose="020F0502020204030204" pitchFamily="34" charset="0"/>
              </a:rPr>
              <a:t>hich are the top players in an event and can decided awards for MVP</a:t>
            </a:r>
            <a:r>
              <a:rPr lang="en-GB" sz="1600" dirty="0">
                <a:latin typeface="Calibri" panose="020F0502020204030204" pitchFamily="34" charset="0"/>
                <a:cs typeface="Calibri" panose="020F0502020204030204" pitchFamily="34" charset="0"/>
              </a:rPr>
              <a:t>?</a:t>
            </a:r>
            <a:r>
              <a:rPr lang="en-GB" sz="1600" b="0" i="0" dirty="0">
                <a:effectLst/>
                <a:latin typeface="Calibri" panose="020F0502020204030204" pitchFamily="34" charset="0"/>
                <a:cs typeface="Calibri" panose="020F0502020204030204" pitchFamily="34" charset="0"/>
              </a:rPr>
              <a:t> </a:t>
            </a:r>
          </a:p>
          <a:p>
            <a:pPr marL="342900" indent="-342900" algn="l" fontAlgn="base">
              <a:buAutoNum type="arabicPeriod"/>
            </a:pPr>
            <a:r>
              <a:rPr lang="en-GB" sz="1600" dirty="0">
                <a:latin typeface="Calibri" panose="020F0502020204030204" pitchFamily="34" charset="0"/>
                <a:cs typeface="Calibri" panose="020F0502020204030204" pitchFamily="34" charset="0"/>
              </a:rPr>
              <a:t>H</a:t>
            </a:r>
            <a:r>
              <a:rPr lang="en-GB" sz="1600" dirty="0">
                <a:effectLst/>
                <a:latin typeface="Calibri" panose="020F0502020204030204" pitchFamily="34" charset="0"/>
                <a:cs typeface="Calibri" panose="020F0502020204030204" pitchFamily="34" charset="0"/>
              </a:rPr>
              <a:t>ow to save economy in game to maintain a good inventory?</a:t>
            </a:r>
          </a:p>
          <a:p>
            <a:pPr marL="342900" indent="-342900" algn="l" fontAlgn="base">
              <a:buAutoNum type="arabicPeriod"/>
            </a:pPr>
            <a:r>
              <a:rPr lang="en-GB" sz="1600" dirty="0">
                <a:latin typeface="Calibri" panose="020F0502020204030204" pitchFamily="34" charset="0"/>
                <a:cs typeface="Calibri" panose="020F0502020204030204" pitchFamily="34" charset="0"/>
              </a:rPr>
              <a:t>Where to start and what approach to take on a certain map?</a:t>
            </a:r>
          </a:p>
          <a:p>
            <a:pPr marL="0" indent="0" algn="l" fontAlgn="base">
              <a:buNone/>
            </a:pPr>
            <a:r>
              <a:rPr lang="en-GB" sz="1600" b="1" u="sng" dirty="0">
                <a:effectLst/>
                <a:latin typeface="Calibri" panose="020F0502020204030204" pitchFamily="34" charset="0"/>
                <a:cs typeface="Calibri" panose="020F0502020204030204" pitchFamily="34" charset="0"/>
              </a:rPr>
              <a:t>Dataset Description:</a:t>
            </a:r>
          </a:p>
          <a:p>
            <a:pPr fontAlgn="base"/>
            <a:r>
              <a:rPr lang="en-GB" sz="1600" dirty="0">
                <a:effectLst/>
                <a:latin typeface="Calibri" panose="020F0502020204030204" pitchFamily="34" charset="0"/>
                <a:cs typeface="Calibri" panose="020F0502020204030204" pitchFamily="34" charset="0"/>
              </a:rPr>
              <a:t>Analysis is based on the dataset of CS:GO data between 2015 and 2020.</a:t>
            </a:r>
          </a:p>
          <a:p>
            <a:pPr fontAlgn="base"/>
            <a:r>
              <a:rPr lang="en-GB" sz="1600" dirty="0">
                <a:latin typeface="Calibri" panose="020F0502020204030204" pitchFamily="34" charset="0"/>
                <a:cs typeface="Calibri" panose="020F0502020204030204" pitchFamily="34" charset="0"/>
              </a:rPr>
              <a:t>Base data is collected from </a:t>
            </a:r>
            <a:r>
              <a:rPr lang="en-GB" sz="1600" dirty="0">
                <a:latin typeface="Calibri" panose="020F0502020204030204" pitchFamily="34" charset="0"/>
                <a:cs typeface="Calibri" panose="020F0502020204030204" pitchFamily="34" charset="0"/>
                <a:hlinkClick r:id="rId2"/>
              </a:rPr>
              <a:t>Link</a:t>
            </a:r>
            <a:r>
              <a:rPr lang="en-GB" sz="1600" dirty="0">
                <a:latin typeface="Calibri" panose="020F0502020204030204" pitchFamily="34" charset="0"/>
                <a:cs typeface="Calibri" panose="020F0502020204030204" pitchFamily="34" charset="0"/>
              </a:rPr>
              <a:t> and some new data will be added related to inventory and economic.</a:t>
            </a:r>
          </a:p>
          <a:p>
            <a:pPr fontAlgn="base"/>
            <a:endParaRPr lang="en-GB" sz="1600" dirty="0">
              <a:latin typeface="Calibri" panose="020F0502020204030204" pitchFamily="34" charset="0"/>
              <a:cs typeface="Calibri" panose="020F0502020204030204" pitchFamily="34" charset="0"/>
            </a:endParaRPr>
          </a:p>
          <a:p>
            <a:pPr fontAlgn="base"/>
            <a:endParaRPr lang="en-GB" sz="1600" dirty="0">
              <a:effectLst/>
              <a:latin typeface="Calibri" panose="020F0502020204030204" pitchFamily="34" charset="0"/>
              <a:cs typeface="Calibri" panose="020F0502020204030204" pitchFamily="34" charset="0"/>
            </a:endParaRPr>
          </a:p>
          <a:p>
            <a:pPr marL="342900" indent="-342900" algn="l" fontAlgn="base">
              <a:buAutoNum type="arabicPeriod"/>
            </a:pPr>
            <a:endParaRPr lang="en-GB" sz="1600" dirty="0">
              <a:effectLst/>
              <a:latin typeface="Segoe UI" panose="020B0502040204020203" pitchFamily="34" charset="0"/>
            </a:endParaRPr>
          </a:p>
          <a:p>
            <a:pPr marL="342900" indent="-342900" algn="l" fontAlgn="base">
              <a:buAutoNum type="arabicPeriod"/>
            </a:pPr>
            <a:endParaRPr lang="en-GB" sz="1600" b="0" i="0" dirty="0">
              <a:effectLst/>
              <a:latin typeface="Calibri" panose="020F0502020204030204" pitchFamily="34" charset="0"/>
              <a:cs typeface="Calibri" panose="020F0502020204030204" pitchFamily="34" charset="0"/>
            </a:endParaRPr>
          </a:p>
          <a:p>
            <a:pPr marL="342900" indent="-342900" algn="l" fontAlgn="base">
              <a:buAutoNum type="arabicPeriod"/>
            </a:pPr>
            <a:endParaRPr lang="en-GB" sz="1600" b="0" i="0" dirty="0">
              <a:effectLst/>
              <a:latin typeface="Calibri" panose="020F0502020204030204" pitchFamily="34" charset="0"/>
              <a:cs typeface="Calibri" panose="020F0502020204030204" pitchFamily="34" charset="0"/>
            </a:endParaRPr>
          </a:p>
          <a:p>
            <a:pPr marL="342900" indent="-342900" algn="l" fontAlgn="base">
              <a:buAutoNum type="arabicPeriod"/>
            </a:pPr>
            <a:endParaRPr lang="en-GB" sz="1600" b="0" i="0" dirty="0">
              <a:effectLst/>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A4C7E21A-A347-4444-ACA0-ADED8D497476}"/>
              </a:ext>
            </a:extLst>
          </p:cNvPr>
          <p:cNvSpPr>
            <a:spLocks noGrp="1"/>
          </p:cNvSpPr>
          <p:nvPr>
            <p:ph type="title"/>
          </p:nvPr>
        </p:nvSpPr>
        <p:spPr>
          <a:xfrm>
            <a:off x="395909" y="369268"/>
            <a:ext cx="9029445" cy="998424"/>
          </a:xfrm>
        </p:spPr>
        <p:txBody>
          <a:bodyPr>
            <a:normAutofit/>
          </a:bodyPr>
          <a:lstStyle/>
          <a:p>
            <a:r>
              <a:rPr lang="en-GB" dirty="0">
                <a:latin typeface="Calibri" panose="020F0502020204030204" pitchFamily="34" charset="0"/>
                <a:cs typeface="Calibri" panose="020F0502020204030204" pitchFamily="34" charset="0"/>
              </a:rPr>
              <a:t>Counter Strike: Global Offensive – contd.…</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104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 table&#10;&#10;Description automatically generated">
            <a:extLst>
              <a:ext uri="{FF2B5EF4-FFF2-40B4-BE49-F238E27FC236}">
                <a16:creationId xmlns:a16="http://schemas.microsoft.com/office/drawing/2014/main" id="{19EE963F-1E2A-4765-892B-6A5A0BA84243}"/>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8205352" y="3229302"/>
            <a:ext cx="1982364" cy="1513758"/>
          </a:xfrm>
          <a:solidFill>
            <a:schemeClr val="accent1">
              <a:lumMod val="20000"/>
              <a:lumOff val="80000"/>
            </a:schemeClr>
          </a:solidFill>
        </p:spPr>
      </p:pic>
      <p:sp>
        <p:nvSpPr>
          <p:cNvPr id="2" name="Title 1">
            <a:extLst>
              <a:ext uri="{FF2B5EF4-FFF2-40B4-BE49-F238E27FC236}">
                <a16:creationId xmlns:a16="http://schemas.microsoft.com/office/drawing/2014/main" id="{A4C7E21A-A347-4444-ACA0-ADED8D497476}"/>
              </a:ext>
            </a:extLst>
          </p:cNvPr>
          <p:cNvSpPr>
            <a:spLocks noGrp="1"/>
          </p:cNvSpPr>
          <p:nvPr>
            <p:ph type="title"/>
          </p:nvPr>
        </p:nvSpPr>
        <p:spPr>
          <a:xfrm>
            <a:off x="395909" y="369268"/>
            <a:ext cx="9029445" cy="998424"/>
          </a:xfrm>
        </p:spPr>
        <p:txBody>
          <a:bodyPr>
            <a:normAutofit/>
          </a:bodyPr>
          <a:lstStyle/>
          <a:p>
            <a:r>
              <a:rPr lang="en-GB" dirty="0">
                <a:latin typeface="Calibri" panose="020F0502020204030204" pitchFamily="34" charset="0"/>
                <a:cs typeface="Calibri" panose="020F0502020204030204" pitchFamily="34" charset="0"/>
              </a:rPr>
              <a:t>High level Flow</a:t>
            </a:r>
            <a:endParaRPr lang="en-US" dirty="0">
              <a:latin typeface="Calibri" panose="020F0502020204030204" pitchFamily="34" charset="0"/>
              <a:cs typeface="Calibri" panose="020F0502020204030204" pitchFamily="34" charset="0"/>
            </a:endParaRPr>
          </a:p>
        </p:txBody>
      </p:sp>
      <p:grpSp>
        <p:nvGrpSpPr>
          <p:cNvPr id="21" name="Group 20">
            <a:extLst>
              <a:ext uri="{FF2B5EF4-FFF2-40B4-BE49-F238E27FC236}">
                <a16:creationId xmlns:a16="http://schemas.microsoft.com/office/drawing/2014/main" id="{5AEDDFB7-8BE3-4333-84C8-A30D741BD2AB}"/>
              </a:ext>
            </a:extLst>
          </p:cNvPr>
          <p:cNvGrpSpPr/>
          <p:nvPr/>
        </p:nvGrpSpPr>
        <p:grpSpPr>
          <a:xfrm>
            <a:off x="521315" y="1924334"/>
            <a:ext cx="2333254" cy="4001681"/>
            <a:chOff x="425781" y="1426191"/>
            <a:chExt cx="2460720" cy="4001681"/>
          </a:xfrm>
        </p:grpSpPr>
        <p:sp>
          <p:nvSpPr>
            <p:cNvPr id="20" name="Rectangle: Rounded Corners 19">
              <a:extLst>
                <a:ext uri="{FF2B5EF4-FFF2-40B4-BE49-F238E27FC236}">
                  <a16:creationId xmlns:a16="http://schemas.microsoft.com/office/drawing/2014/main" id="{2633EFE6-7CFB-490D-A57D-5252EE8935CE}"/>
                </a:ext>
              </a:extLst>
            </p:cNvPr>
            <p:cNvSpPr/>
            <p:nvPr/>
          </p:nvSpPr>
          <p:spPr>
            <a:xfrm>
              <a:off x="425781" y="1426191"/>
              <a:ext cx="2460720" cy="4001681"/>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Graphical user interface, text, application&#10;&#10;Description automatically generated">
              <a:extLst>
                <a:ext uri="{FF2B5EF4-FFF2-40B4-BE49-F238E27FC236}">
                  <a16:creationId xmlns:a16="http://schemas.microsoft.com/office/drawing/2014/main" id="{A8DA8236-FFB2-49B8-92EF-5130575C3F2F}"/>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02868" y="1823552"/>
              <a:ext cx="1154555" cy="1055872"/>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57658E66-4DEF-4F85-A265-BFE0551BE93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155268" y="1975952"/>
              <a:ext cx="1154555" cy="1055872"/>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309E453B-DEBF-49C9-83B1-60585C9BC278}"/>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307668" y="2128352"/>
              <a:ext cx="1154555" cy="1055872"/>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CF54D40D-710B-444B-A4E0-51F25A8A7B2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448128" y="2229017"/>
              <a:ext cx="1154555" cy="1055872"/>
            </a:xfrm>
            <a:prstGeom prst="rect">
              <a:avLst/>
            </a:prstGeom>
          </p:spPr>
        </p:pic>
        <p:sp>
          <p:nvSpPr>
            <p:cNvPr id="13" name="TextBox 12">
              <a:extLst>
                <a:ext uri="{FF2B5EF4-FFF2-40B4-BE49-F238E27FC236}">
                  <a16:creationId xmlns:a16="http://schemas.microsoft.com/office/drawing/2014/main" id="{66CC1A8C-E317-46A3-8CA6-7A67123F8983}"/>
                </a:ext>
              </a:extLst>
            </p:cNvPr>
            <p:cNvSpPr txBox="1"/>
            <p:nvPr/>
          </p:nvSpPr>
          <p:spPr>
            <a:xfrm>
              <a:off x="759815" y="1501878"/>
              <a:ext cx="1681366" cy="196689"/>
            </a:xfrm>
            <a:prstGeom prst="rect">
              <a:avLst/>
            </a:prstGeom>
            <a:noFill/>
          </p:spPr>
          <p:txBody>
            <a:bodyPr wrap="square" rtlCol="0">
              <a:spAutoFit/>
            </a:bodyPr>
            <a:lstStyle/>
            <a:p>
              <a:r>
                <a:rPr lang="en-GB" sz="1400" dirty="0"/>
                <a:t>Base Data</a:t>
              </a:r>
              <a:endParaRPr lang="en-US" sz="1400" dirty="0"/>
            </a:p>
          </p:txBody>
        </p:sp>
        <p:pic>
          <p:nvPicPr>
            <p:cNvPr id="15" name="Picture 14" descr="Graphical user interface, application, table, Excel&#10;&#10;Description automatically generated">
              <a:extLst>
                <a:ext uri="{FF2B5EF4-FFF2-40B4-BE49-F238E27FC236}">
                  <a16:creationId xmlns:a16="http://schemas.microsoft.com/office/drawing/2014/main" id="{D0BFF5FD-FA2F-4001-BECA-D207D9E47A5C}"/>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126215" y="3950089"/>
              <a:ext cx="769613" cy="589656"/>
            </a:xfrm>
            <a:prstGeom prst="rect">
              <a:avLst/>
            </a:prstGeom>
          </p:spPr>
        </p:pic>
        <p:sp>
          <p:nvSpPr>
            <p:cNvPr id="17" name="TextBox 16">
              <a:extLst>
                <a:ext uri="{FF2B5EF4-FFF2-40B4-BE49-F238E27FC236}">
                  <a16:creationId xmlns:a16="http://schemas.microsoft.com/office/drawing/2014/main" id="{045EBDD9-A20E-42E1-92A9-6B4EB39CB6DB}"/>
                </a:ext>
              </a:extLst>
            </p:cNvPr>
            <p:cNvSpPr txBox="1"/>
            <p:nvPr/>
          </p:nvSpPr>
          <p:spPr>
            <a:xfrm>
              <a:off x="702080" y="3418014"/>
              <a:ext cx="2106397" cy="307777"/>
            </a:xfrm>
            <a:prstGeom prst="rect">
              <a:avLst/>
            </a:prstGeom>
            <a:noFill/>
          </p:spPr>
          <p:txBody>
            <a:bodyPr wrap="square" rtlCol="0">
              <a:spAutoFit/>
            </a:bodyPr>
            <a:lstStyle/>
            <a:p>
              <a:r>
                <a:rPr lang="en-GB" sz="1400" dirty="0"/>
                <a:t>Reference  Data</a:t>
              </a:r>
              <a:endParaRPr lang="en-US" sz="1400" dirty="0"/>
            </a:p>
          </p:txBody>
        </p:sp>
      </p:grpSp>
      <p:sp>
        <p:nvSpPr>
          <p:cNvPr id="19" name="Arrow: Right 18">
            <a:extLst>
              <a:ext uri="{FF2B5EF4-FFF2-40B4-BE49-F238E27FC236}">
                <a16:creationId xmlns:a16="http://schemas.microsoft.com/office/drawing/2014/main" id="{BFB6657A-59EA-4573-9EEE-6D06FCE717AD}"/>
              </a:ext>
            </a:extLst>
          </p:cNvPr>
          <p:cNvSpPr/>
          <p:nvPr/>
        </p:nvSpPr>
        <p:spPr>
          <a:xfrm>
            <a:off x="3106796" y="3625376"/>
            <a:ext cx="916020" cy="587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5E0F94A-38AA-4189-898D-98DB8B1A4177}"/>
              </a:ext>
            </a:extLst>
          </p:cNvPr>
          <p:cNvSpPr txBox="1"/>
          <p:nvPr/>
        </p:nvSpPr>
        <p:spPr>
          <a:xfrm>
            <a:off x="476583" y="1559119"/>
            <a:ext cx="2567609" cy="307777"/>
          </a:xfrm>
          <a:prstGeom prst="rect">
            <a:avLst/>
          </a:prstGeom>
          <a:noFill/>
        </p:spPr>
        <p:txBody>
          <a:bodyPr wrap="square" rtlCol="0">
            <a:spAutoFit/>
          </a:bodyPr>
          <a:lstStyle/>
          <a:p>
            <a:r>
              <a:rPr lang="en-GB" sz="1400" dirty="0"/>
              <a:t>Source Data Analysis (EDA)</a:t>
            </a:r>
            <a:endParaRPr lang="en-US" sz="1400" dirty="0"/>
          </a:p>
        </p:txBody>
      </p:sp>
      <p:pic>
        <p:nvPicPr>
          <p:cNvPr id="37" name="Picture 36" descr="Icon&#10;&#10;Description automatically generated">
            <a:extLst>
              <a:ext uri="{FF2B5EF4-FFF2-40B4-BE49-F238E27FC236}">
                <a16:creationId xmlns:a16="http://schemas.microsoft.com/office/drawing/2014/main" id="{C7CEABD3-BC1F-45DB-835C-BA6149BF7269}"/>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711607" y="5267288"/>
            <a:ext cx="531613" cy="531613"/>
          </a:xfrm>
          <a:prstGeom prst="rect">
            <a:avLst/>
          </a:prstGeom>
        </p:spPr>
      </p:pic>
      <p:grpSp>
        <p:nvGrpSpPr>
          <p:cNvPr id="53" name="Group 52">
            <a:extLst>
              <a:ext uri="{FF2B5EF4-FFF2-40B4-BE49-F238E27FC236}">
                <a16:creationId xmlns:a16="http://schemas.microsoft.com/office/drawing/2014/main" id="{EBD1552C-98DC-4BF6-9CCB-F6CD2945999F}"/>
              </a:ext>
            </a:extLst>
          </p:cNvPr>
          <p:cNvGrpSpPr/>
          <p:nvPr/>
        </p:nvGrpSpPr>
        <p:grpSpPr>
          <a:xfrm>
            <a:off x="4291932" y="1887759"/>
            <a:ext cx="2284714" cy="4103835"/>
            <a:chOff x="4291932" y="1887759"/>
            <a:chExt cx="2284714" cy="4103835"/>
          </a:xfrm>
        </p:grpSpPr>
        <p:sp>
          <p:nvSpPr>
            <p:cNvPr id="24" name="Rectangle: Rounded Corners 23">
              <a:extLst>
                <a:ext uri="{FF2B5EF4-FFF2-40B4-BE49-F238E27FC236}">
                  <a16:creationId xmlns:a16="http://schemas.microsoft.com/office/drawing/2014/main" id="{C961379E-F9A2-46C9-95F8-120F055A0BE4}"/>
                </a:ext>
              </a:extLst>
            </p:cNvPr>
            <p:cNvSpPr/>
            <p:nvPr/>
          </p:nvSpPr>
          <p:spPr>
            <a:xfrm>
              <a:off x="4291932" y="1887759"/>
              <a:ext cx="2284714" cy="403825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Icon&#10;&#10;Description automatically generated">
              <a:extLst>
                <a:ext uri="{FF2B5EF4-FFF2-40B4-BE49-F238E27FC236}">
                  <a16:creationId xmlns:a16="http://schemas.microsoft.com/office/drawing/2014/main" id="{8923DB32-6AED-464E-8EBC-576175816BD9}"/>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652966" y="2474096"/>
              <a:ext cx="1173956" cy="903472"/>
            </a:xfrm>
            <a:prstGeom prst="rect">
              <a:avLst/>
            </a:prstGeom>
          </p:spPr>
        </p:pic>
        <p:pic>
          <p:nvPicPr>
            <p:cNvPr id="46" name="Picture 45" descr="Logo&#10;&#10;Description automatically generated">
              <a:extLst>
                <a:ext uri="{FF2B5EF4-FFF2-40B4-BE49-F238E27FC236}">
                  <a16:creationId xmlns:a16="http://schemas.microsoft.com/office/drawing/2014/main" id="{79186731-1542-48CD-A13D-49FC12D910D5}"/>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4466987" y="5488125"/>
              <a:ext cx="1189446" cy="503469"/>
            </a:xfrm>
            <a:prstGeom prst="rect">
              <a:avLst/>
            </a:prstGeom>
          </p:spPr>
        </p:pic>
        <p:sp>
          <p:nvSpPr>
            <p:cNvPr id="48" name="TextBox 47">
              <a:extLst>
                <a:ext uri="{FF2B5EF4-FFF2-40B4-BE49-F238E27FC236}">
                  <a16:creationId xmlns:a16="http://schemas.microsoft.com/office/drawing/2014/main" id="{6D7244FA-D1C4-4A03-8626-8E2B72DC060E}"/>
                </a:ext>
              </a:extLst>
            </p:cNvPr>
            <p:cNvSpPr txBox="1"/>
            <p:nvPr/>
          </p:nvSpPr>
          <p:spPr>
            <a:xfrm>
              <a:off x="4652966" y="2013918"/>
              <a:ext cx="1594271" cy="307777"/>
            </a:xfrm>
            <a:prstGeom prst="rect">
              <a:avLst/>
            </a:prstGeom>
            <a:noFill/>
          </p:spPr>
          <p:txBody>
            <a:bodyPr wrap="square" rtlCol="0">
              <a:spAutoFit/>
            </a:bodyPr>
            <a:lstStyle/>
            <a:p>
              <a:r>
                <a:rPr lang="en-GB" sz="1400" dirty="0"/>
                <a:t>Data Clean-up</a:t>
              </a:r>
              <a:endParaRPr lang="en-US" sz="1400" dirty="0"/>
            </a:p>
          </p:txBody>
        </p:sp>
        <p:sp>
          <p:nvSpPr>
            <p:cNvPr id="49" name="TextBox 48">
              <a:extLst>
                <a:ext uri="{FF2B5EF4-FFF2-40B4-BE49-F238E27FC236}">
                  <a16:creationId xmlns:a16="http://schemas.microsoft.com/office/drawing/2014/main" id="{7E390986-182E-49B0-AFAB-86202EB60A37}"/>
                </a:ext>
              </a:extLst>
            </p:cNvPr>
            <p:cNvSpPr txBox="1"/>
            <p:nvPr/>
          </p:nvSpPr>
          <p:spPr>
            <a:xfrm>
              <a:off x="4544159" y="3743746"/>
              <a:ext cx="1941264" cy="307777"/>
            </a:xfrm>
            <a:prstGeom prst="rect">
              <a:avLst/>
            </a:prstGeom>
            <a:noFill/>
          </p:spPr>
          <p:txBody>
            <a:bodyPr wrap="square" rtlCol="0">
              <a:spAutoFit/>
            </a:bodyPr>
            <a:lstStyle/>
            <a:p>
              <a:r>
                <a:rPr lang="en-GB" sz="1400" dirty="0"/>
                <a:t>Data Transformation</a:t>
              </a:r>
              <a:endParaRPr lang="en-US" sz="1400" dirty="0"/>
            </a:p>
          </p:txBody>
        </p:sp>
        <p:pic>
          <p:nvPicPr>
            <p:cNvPr id="51" name="Picture 50" descr="Icon&#10;&#10;Description automatically generated">
              <a:extLst>
                <a:ext uri="{FF2B5EF4-FFF2-40B4-BE49-F238E27FC236}">
                  <a16:creationId xmlns:a16="http://schemas.microsoft.com/office/drawing/2014/main" id="{BA9CE8D0-6324-458E-B9AE-004CF02EFB2E}"/>
                </a:ext>
              </a:extLst>
            </p:cNvPr>
            <p:cNvPicPr>
              <a:picLocks noChangeAspect="1"/>
            </p:cNvPicPr>
            <p:nvPr/>
          </p:nvPicPr>
          <p:blipFill>
            <a:blip r:embed="rId14">
              <a:extLst>
                <a:ext uri="{837473B0-CC2E-450A-ABE3-18F120FF3D39}">
                  <a1611:picAttrSrcUrl xmlns:a1611="http://schemas.microsoft.com/office/drawing/2016/11/main" r:id="rId15"/>
                </a:ext>
              </a:extLst>
            </a:blip>
            <a:stretch>
              <a:fillRect/>
            </a:stretch>
          </p:blipFill>
          <p:spPr>
            <a:xfrm>
              <a:off x="4799735" y="4279618"/>
              <a:ext cx="774909" cy="758270"/>
            </a:xfrm>
            <a:prstGeom prst="rect">
              <a:avLst/>
            </a:prstGeom>
          </p:spPr>
        </p:pic>
      </p:grpSp>
      <p:sp>
        <p:nvSpPr>
          <p:cNvPr id="54" name="Arrow: Right 53">
            <a:extLst>
              <a:ext uri="{FF2B5EF4-FFF2-40B4-BE49-F238E27FC236}">
                <a16:creationId xmlns:a16="http://schemas.microsoft.com/office/drawing/2014/main" id="{FC8C6974-E12A-45FE-A8E2-C33EBF94C0B1}"/>
              </a:ext>
            </a:extLst>
          </p:cNvPr>
          <p:cNvSpPr/>
          <p:nvPr/>
        </p:nvSpPr>
        <p:spPr>
          <a:xfrm>
            <a:off x="6957827" y="3603812"/>
            <a:ext cx="916020" cy="587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6A527612-F165-4479-81E2-24DCB144812F}"/>
              </a:ext>
            </a:extLst>
          </p:cNvPr>
          <p:cNvSpPr txBox="1"/>
          <p:nvPr/>
        </p:nvSpPr>
        <p:spPr>
          <a:xfrm rot="19097034">
            <a:off x="138201" y="3251680"/>
            <a:ext cx="3205313" cy="769441"/>
          </a:xfrm>
          <a:prstGeom prst="rect">
            <a:avLst/>
          </a:prstGeom>
          <a:noFill/>
        </p:spPr>
        <p:txBody>
          <a:bodyPr wrap="square" rtlCol="0">
            <a:spAutoFit/>
          </a:bodyPr>
          <a:lstStyle/>
          <a:p>
            <a:r>
              <a:rPr lang="en-GB" sz="4400" dirty="0">
                <a:solidFill>
                  <a:schemeClr val="accent1"/>
                </a:solidFill>
              </a:rPr>
              <a:t>In Progress</a:t>
            </a:r>
            <a:endParaRPr lang="en-US" sz="4400" dirty="0">
              <a:solidFill>
                <a:schemeClr val="accent1"/>
              </a:solidFill>
            </a:endParaRPr>
          </a:p>
        </p:txBody>
      </p:sp>
    </p:spTree>
    <p:extLst>
      <p:ext uri="{BB962C8B-B14F-4D97-AF65-F5344CB8AC3E}">
        <p14:creationId xmlns:p14="http://schemas.microsoft.com/office/powerpoint/2010/main" val="2483777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E21A-A347-4444-ACA0-ADED8D497476}"/>
              </a:ext>
            </a:extLst>
          </p:cNvPr>
          <p:cNvSpPr>
            <a:spLocks noGrp="1"/>
          </p:cNvSpPr>
          <p:nvPr>
            <p:ph type="title"/>
          </p:nvPr>
        </p:nvSpPr>
        <p:spPr>
          <a:xfrm>
            <a:off x="3959725" y="2430576"/>
            <a:ext cx="2840748" cy="998424"/>
          </a:xfrm>
        </p:spPr>
        <p:txBody>
          <a:bodyPr>
            <a:normAutofit/>
          </a:bodyPr>
          <a:lstStyle/>
          <a:p>
            <a:r>
              <a:rPr lang="en-GB" dirty="0">
                <a:latin typeface="Calibri" panose="020F0502020204030204" pitchFamily="34" charset="0"/>
                <a:cs typeface="Calibri" panose="020F0502020204030204" pitchFamily="34" charset="0"/>
              </a:rPr>
              <a:t>EDA Analysis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566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E21A-A347-4444-ACA0-ADED8D497476}"/>
              </a:ext>
            </a:extLst>
          </p:cNvPr>
          <p:cNvSpPr>
            <a:spLocks noGrp="1"/>
          </p:cNvSpPr>
          <p:nvPr>
            <p:ph type="title"/>
          </p:nvPr>
        </p:nvSpPr>
        <p:spPr>
          <a:xfrm>
            <a:off x="395909" y="369268"/>
            <a:ext cx="9029445" cy="998424"/>
          </a:xfrm>
        </p:spPr>
        <p:txBody>
          <a:bodyPr>
            <a:normAutofit/>
          </a:bodyPr>
          <a:lstStyle/>
          <a:p>
            <a:r>
              <a:rPr lang="en-GB" dirty="0">
                <a:latin typeface="Calibri" panose="020F0502020204030204" pitchFamily="34" charset="0"/>
                <a:cs typeface="Calibri" panose="020F0502020204030204" pitchFamily="34" charset="0"/>
              </a:rPr>
              <a:t>EDA Analysis: Players.csv</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882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E21A-A347-4444-ACA0-ADED8D497476}"/>
              </a:ext>
            </a:extLst>
          </p:cNvPr>
          <p:cNvSpPr>
            <a:spLocks noGrp="1"/>
          </p:cNvSpPr>
          <p:nvPr>
            <p:ph type="title"/>
          </p:nvPr>
        </p:nvSpPr>
        <p:spPr>
          <a:xfrm>
            <a:off x="3959725" y="2430576"/>
            <a:ext cx="2840748" cy="998424"/>
          </a:xfrm>
        </p:spPr>
        <p:txBody>
          <a:bodyPr>
            <a:normAutofit/>
          </a:bodyPr>
          <a:lstStyle/>
          <a:p>
            <a:r>
              <a:rPr lang="en-GB" dirty="0">
                <a:latin typeface="Calibri" panose="020F0502020204030204" pitchFamily="34" charset="0"/>
                <a:cs typeface="Calibri" panose="020F0502020204030204" pitchFamily="34" charset="0"/>
              </a:rPr>
              <a:t>References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69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171F7-4074-44F5-B6AC-FDD2B8A48FAE}"/>
              </a:ext>
            </a:extLst>
          </p:cNvPr>
          <p:cNvSpPr>
            <a:spLocks noGrp="1"/>
          </p:cNvSpPr>
          <p:nvPr>
            <p:ph idx="1"/>
          </p:nvPr>
        </p:nvSpPr>
        <p:spPr>
          <a:xfrm>
            <a:off x="453291" y="1425234"/>
            <a:ext cx="7041663" cy="3451566"/>
          </a:xfrm>
          <a:solidFill>
            <a:schemeClr val="accent2">
              <a:lumMod val="20000"/>
              <a:lumOff val="80000"/>
            </a:schemeClr>
          </a:solidFill>
        </p:spPr>
        <p:txBody>
          <a:bodyPr>
            <a:normAutofit/>
          </a:bodyPr>
          <a:lstStyle/>
          <a:p>
            <a:pPr marL="0" indent="0" algn="l" fontAlgn="base">
              <a:buNone/>
            </a:pPr>
            <a:r>
              <a:rPr lang="en-GB" sz="1400" b="1" dirty="0">
                <a:latin typeface="Calibri" panose="020F0502020204030204" pitchFamily="34" charset="0"/>
                <a:cs typeface="Calibri" panose="020F0502020204030204" pitchFamily="34" charset="0"/>
                <a:hlinkClick r:id="rId2"/>
              </a:rPr>
              <a:t>https://www.kaggle.com/mateusdmachado/csgo-professional-matches?select=players.csv</a:t>
            </a:r>
            <a:r>
              <a:rPr lang="en-GB" sz="1400" b="1" dirty="0">
                <a:latin typeface="Calibri" panose="020F0502020204030204" pitchFamily="34" charset="0"/>
                <a:cs typeface="Calibri" panose="020F0502020204030204" pitchFamily="34" charset="0"/>
              </a:rPr>
              <a:t> </a:t>
            </a:r>
          </a:p>
          <a:p>
            <a:pPr marL="0" indent="0" algn="l" fontAlgn="base">
              <a:buNone/>
            </a:pPr>
            <a:r>
              <a:rPr lang="en-GB" sz="1400" b="1" dirty="0">
                <a:latin typeface="Calibri" panose="020F0502020204030204" pitchFamily="34" charset="0"/>
                <a:cs typeface="Calibri" panose="020F0502020204030204" pitchFamily="34" charset="0"/>
              </a:rPr>
              <a:t>Short Description:</a:t>
            </a:r>
          </a:p>
          <a:p>
            <a:pPr marL="0" indent="0" algn="l" fontAlgn="base">
              <a:buNone/>
            </a:pPr>
            <a:r>
              <a:rPr lang="en-GB" sz="1400" b="0" i="0" dirty="0">
                <a:effectLst/>
                <a:latin typeface="Calibri" panose="020F0502020204030204" pitchFamily="34" charset="0"/>
                <a:cs typeface="Calibri" panose="020F0502020204030204" pitchFamily="34" charset="0"/>
              </a:rPr>
              <a:t>Counter-Strike Global Offensive is a multiplayer online video game released in 2012. The game popularity is shown in numbers recently, as CS:GO reached in March its all-time high concurrent players (1.1M players), making it the most played game on Steam.</a:t>
            </a:r>
            <a:endParaRPr lang="en-GB" sz="1400" b="0" i="0" dirty="0">
              <a:solidFill>
                <a:srgbClr val="000000"/>
              </a:solidFill>
              <a:effectLst/>
              <a:latin typeface="Calibri" panose="020F0502020204030204" pitchFamily="34" charset="0"/>
              <a:cs typeface="Calibri" panose="020F0502020204030204" pitchFamily="34" charset="0"/>
            </a:endParaRPr>
          </a:p>
          <a:p>
            <a:pPr marL="0" indent="0" algn="l" fontAlgn="base">
              <a:buNone/>
            </a:pPr>
            <a:r>
              <a:rPr lang="en-GB" sz="1400" b="0" i="0" dirty="0">
                <a:effectLst/>
                <a:latin typeface="Calibri" panose="020F0502020204030204" pitchFamily="34" charset="0"/>
                <a:cs typeface="Calibri" panose="020F0502020204030204" pitchFamily="34" charset="0"/>
              </a:rPr>
              <a:t>The data is split into </a:t>
            </a:r>
            <a:r>
              <a:rPr lang="en-GB" sz="1400" b="1" i="0" dirty="0">
                <a:effectLst/>
                <a:latin typeface="Calibri" panose="020F0502020204030204" pitchFamily="34" charset="0"/>
                <a:cs typeface="Calibri" panose="020F0502020204030204" pitchFamily="34" charset="0"/>
              </a:rPr>
              <a:t>4 tables </a:t>
            </a:r>
            <a:r>
              <a:rPr lang="en-GB" sz="1400" b="0" i="0" dirty="0">
                <a:effectLst/>
                <a:latin typeface="Calibri" panose="020F0502020204030204" pitchFamily="34" charset="0"/>
                <a:cs typeface="Calibri" panose="020F0502020204030204" pitchFamily="34" charset="0"/>
              </a:rPr>
              <a:t>that store data related to:</a:t>
            </a:r>
          </a:p>
          <a:p>
            <a:pPr algn="l" fontAlgn="base">
              <a:buFont typeface="Arial" panose="020B0604020202020204" pitchFamily="34" charset="0"/>
              <a:buChar char="•"/>
            </a:pPr>
            <a:r>
              <a:rPr lang="en-GB" sz="1400" b="0" i="0" dirty="0">
                <a:effectLst/>
                <a:latin typeface="Calibri" panose="020F0502020204030204" pitchFamily="34" charset="0"/>
                <a:cs typeface="Calibri" panose="020F0502020204030204" pitchFamily="34" charset="0"/>
              </a:rPr>
              <a:t>Results.csv: map scores and team rankings</a:t>
            </a:r>
          </a:p>
          <a:p>
            <a:pPr algn="l" fontAlgn="base">
              <a:buFont typeface="Arial" panose="020B0604020202020204" pitchFamily="34" charset="0"/>
              <a:buChar char="•"/>
            </a:pPr>
            <a:r>
              <a:rPr lang="en-GB" sz="1400" b="0" i="0" dirty="0">
                <a:effectLst/>
                <a:latin typeface="Calibri" panose="020F0502020204030204" pitchFamily="34" charset="0"/>
                <a:cs typeface="Calibri" panose="020F0502020204030204" pitchFamily="34" charset="0"/>
              </a:rPr>
              <a:t>Picks.csv: order of map picks and vetoes in the map selection process.</a:t>
            </a:r>
          </a:p>
          <a:p>
            <a:pPr algn="l" fontAlgn="base">
              <a:buFont typeface="Arial" panose="020B0604020202020204" pitchFamily="34" charset="0"/>
              <a:buChar char="•"/>
            </a:pPr>
            <a:r>
              <a:rPr lang="en-GB" sz="1400" b="0" i="0" dirty="0">
                <a:effectLst/>
                <a:latin typeface="Calibri" panose="020F0502020204030204" pitchFamily="34" charset="0"/>
                <a:cs typeface="Calibri" panose="020F0502020204030204" pitchFamily="34" charset="0"/>
              </a:rPr>
              <a:t>Economy.csv: round start equipment value for all rounds played</a:t>
            </a:r>
          </a:p>
          <a:p>
            <a:pPr algn="l" fontAlgn="base">
              <a:buFont typeface="Arial" panose="020B0604020202020204" pitchFamily="34" charset="0"/>
              <a:buChar char="•"/>
            </a:pPr>
            <a:r>
              <a:rPr lang="en-GB" sz="1400" b="0" i="0" dirty="0">
                <a:effectLst/>
                <a:latin typeface="Calibri" panose="020F0502020204030204" pitchFamily="34" charset="0"/>
                <a:cs typeface="Calibri" panose="020F0502020204030204" pitchFamily="34" charset="0"/>
              </a:rPr>
              <a:t>Players.csv: individual performances of players on each map.</a:t>
            </a:r>
          </a:p>
        </p:txBody>
      </p:sp>
      <p:sp>
        <p:nvSpPr>
          <p:cNvPr id="2" name="Title 1">
            <a:extLst>
              <a:ext uri="{FF2B5EF4-FFF2-40B4-BE49-F238E27FC236}">
                <a16:creationId xmlns:a16="http://schemas.microsoft.com/office/drawing/2014/main" id="{A4C7E21A-A347-4444-ACA0-ADED8D497476}"/>
              </a:ext>
            </a:extLst>
          </p:cNvPr>
          <p:cNvSpPr>
            <a:spLocks noGrp="1"/>
          </p:cNvSpPr>
          <p:nvPr>
            <p:ph type="title"/>
          </p:nvPr>
        </p:nvSpPr>
        <p:spPr>
          <a:xfrm>
            <a:off x="395909" y="369268"/>
            <a:ext cx="9029445" cy="998424"/>
          </a:xfrm>
        </p:spPr>
        <p:txBody>
          <a:bodyPr>
            <a:normAutofit/>
          </a:bodyPr>
          <a:lstStyle/>
          <a:p>
            <a:r>
              <a:rPr lang="en-GB" dirty="0">
                <a:latin typeface="Calibri" panose="020F0502020204030204" pitchFamily="34" charset="0"/>
                <a:cs typeface="Calibri" panose="020F0502020204030204" pitchFamily="34" charset="0"/>
              </a:rPr>
              <a:t>Data set: CS Go Professional Matches </a:t>
            </a:r>
            <a:endParaRPr lang="en-US"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5B704BC6-925E-4DD6-95A3-F9758572B901}"/>
              </a:ext>
            </a:extLst>
          </p:cNvPr>
          <p:cNvSpPr txBox="1">
            <a:spLocks/>
          </p:cNvSpPr>
          <p:nvPr/>
        </p:nvSpPr>
        <p:spPr>
          <a:xfrm>
            <a:off x="7573108" y="1425234"/>
            <a:ext cx="4149969" cy="3451566"/>
          </a:xfrm>
          <a:prstGeom prst="rect">
            <a:avLst/>
          </a:prstGeom>
          <a:solidFill>
            <a:schemeClr val="accent1">
              <a:lumMod val="20000"/>
              <a:lumOff val="80000"/>
            </a:schemeClr>
          </a:solidFill>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fontAlgn="base">
              <a:buFont typeface="Garamond" pitchFamily="18" charset="0"/>
              <a:buNone/>
            </a:pPr>
            <a:r>
              <a:rPr lang="en-GB" b="1" dirty="0">
                <a:latin typeface="Calibri" panose="020F0502020204030204" pitchFamily="34" charset="0"/>
                <a:cs typeface="Calibri" panose="020F0502020204030204" pitchFamily="34" charset="0"/>
              </a:rPr>
              <a:t>Pros:</a:t>
            </a:r>
          </a:p>
          <a:p>
            <a:pPr fontAlgn="base"/>
            <a:r>
              <a:rPr lang="en-GB" dirty="0">
                <a:solidFill>
                  <a:srgbClr val="000000"/>
                </a:solidFill>
                <a:latin typeface="Calibri" panose="020F0502020204030204" pitchFamily="34" charset="0"/>
                <a:cs typeface="Calibri" panose="020F0502020204030204" pitchFamily="34" charset="0"/>
              </a:rPr>
              <a:t>Very few Blank data columns so less data cleaning effort</a:t>
            </a:r>
          </a:p>
          <a:p>
            <a:pPr fontAlgn="base"/>
            <a:r>
              <a:rPr lang="en-GB" dirty="0">
                <a:solidFill>
                  <a:srgbClr val="000000"/>
                </a:solidFill>
                <a:latin typeface="Calibri" panose="020F0502020204030204" pitchFamily="34" charset="0"/>
                <a:cs typeface="Calibri" panose="020F0502020204030204" pitchFamily="34" charset="0"/>
              </a:rPr>
              <a:t>All type of columns in data (numerical, strings and date)</a:t>
            </a:r>
          </a:p>
          <a:p>
            <a:pPr fontAlgn="base"/>
            <a:r>
              <a:rPr lang="en-GB" dirty="0">
                <a:solidFill>
                  <a:srgbClr val="000000"/>
                </a:solidFill>
                <a:latin typeface="Calibri" panose="020F0502020204030204" pitchFamily="34" charset="0"/>
                <a:cs typeface="Calibri" panose="020F0502020204030204" pitchFamily="34" charset="0"/>
              </a:rPr>
              <a:t>Defined Ids and relationships</a:t>
            </a:r>
          </a:p>
          <a:p>
            <a:pPr marL="0" indent="0" fontAlgn="base">
              <a:buFont typeface="Garamond" pitchFamily="18" charset="0"/>
              <a:buNone/>
            </a:pPr>
            <a:r>
              <a:rPr lang="en-GB" b="1" dirty="0">
                <a:solidFill>
                  <a:srgbClr val="000000"/>
                </a:solidFill>
                <a:latin typeface="Calibri" panose="020F0502020204030204" pitchFamily="34" charset="0"/>
                <a:cs typeface="Calibri" panose="020F0502020204030204" pitchFamily="34" charset="0"/>
              </a:rPr>
              <a:t>Cons:</a:t>
            </a:r>
          </a:p>
          <a:p>
            <a:pPr fontAlgn="base"/>
            <a:r>
              <a:rPr lang="en-GB" dirty="0">
                <a:solidFill>
                  <a:srgbClr val="000000"/>
                </a:solidFill>
                <a:latin typeface="Calibri" panose="020F0502020204030204" pitchFamily="34" charset="0"/>
                <a:cs typeface="Calibri" panose="020F0502020204030204" pitchFamily="34" charset="0"/>
              </a:rPr>
              <a:t>Repetitive data between sheets – maps/teams</a:t>
            </a:r>
          </a:p>
          <a:p>
            <a:pPr fontAlgn="base"/>
            <a:r>
              <a:rPr lang="en-GB" dirty="0">
                <a:solidFill>
                  <a:srgbClr val="000000"/>
                </a:solidFill>
                <a:latin typeface="Calibri" panose="020F0502020204030204" pitchFamily="34" charset="0"/>
                <a:cs typeface="Calibri" panose="020F0502020204030204" pitchFamily="34" charset="0"/>
              </a:rPr>
              <a:t>Similar columns names like ratings for players and teams </a:t>
            </a:r>
          </a:p>
          <a:p>
            <a:pPr marL="0" indent="0" fontAlgn="base">
              <a:buFont typeface="Garamond" pitchFamily="18" charset="0"/>
              <a:buNone/>
            </a:pPr>
            <a:endParaRPr lang="en-GB" dirty="0">
              <a:solidFill>
                <a:srgbClr val="000000"/>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00D9FD88-21EE-4D42-B355-2D0502C38B1C}"/>
              </a:ext>
            </a:extLst>
          </p:cNvPr>
          <p:cNvSpPr txBox="1">
            <a:spLocks/>
          </p:cNvSpPr>
          <p:nvPr/>
        </p:nvSpPr>
        <p:spPr>
          <a:xfrm>
            <a:off x="453291" y="4931509"/>
            <a:ext cx="11269785" cy="1438029"/>
          </a:xfrm>
          <a:prstGeom prst="rect">
            <a:avLst/>
          </a:prstGeom>
          <a:solidFill>
            <a:schemeClr val="accent1">
              <a:lumMod val="20000"/>
              <a:lumOff val="80000"/>
            </a:schemeClr>
          </a:solidFill>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fontAlgn="base">
              <a:buFont typeface="Garamond" pitchFamily="18" charset="0"/>
              <a:buNone/>
            </a:pPr>
            <a:r>
              <a:rPr lang="en-GB" sz="1400" b="1" dirty="0">
                <a:latin typeface="Calibri" panose="020F0502020204030204" pitchFamily="34" charset="0"/>
                <a:cs typeface="Calibri" panose="020F0502020204030204" pitchFamily="34" charset="0"/>
              </a:rPr>
              <a:t>Probable project Idea</a:t>
            </a:r>
          </a:p>
          <a:p>
            <a:pPr marL="0" indent="0">
              <a:buNone/>
            </a:pPr>
            <a:r>
              <a:rPr lang="en-GB" sz="1400" b="0" i="0" dirty="0">
                <a:effectLst/>
                <a:latin typeface="Calibri" panose="020F0502020204030204" pitchFamily="34" charset="0"/>
                <a:cs typeface="Calibri" panose="020F0502020204030204" pitchFamily="34" charset="0"/>
              </a:rPr>
              <a:t>If someone is a new gamer, one can analyse and use the data (usin</a:t>
            </a:r>
            <a:r>
              <a:rPr lang="en-GB" sz="1400" dirty="0">
                <a:latin typeface="Calibri" panose="020F0502020204030204" pitchFamily="34" charset="0"/>
                <a:cs typeface="Calibri" panose="020F0502020204030204" pitchFamily="34" charset="0"/>
              </a:rPr>
              <a:t>g graphs and plots) of the past to find out better Map picks for starting games, strong teams on certain maps, cheaper and better equipment for the players to start their online game journey. Players can find out the ratings for teams over time and predict if they want to join the team or play against them. The data can also be used to predict match winners for the upcoming matches by looking at the past trend and team’s performances.</a:t>
            </a:r>
            <a:endParaRPr lang="en-GB" dirty="0">
              <a:solidFill>
                <a:srgbClr val="000000"/>
              </a:solidFill>
              <a:latin typeface="Calibri" panose="020F0502020204030204" pitchFamily="34" charset="0"/>
              <a:cs typeface="Calibri" panose="020F0502020204030204" pitchFamily="34" charset="0"/>
            </a:endParaRPr>
          </a:p>
          <a:p>
            <a:pPr marL="0" indent="0" fontAlgn="base">
              <a:buFont typeface="Garamond" pitchFamily="18" charset="0"/>
              <a:buNone/>
            </a:pPr>
            <a:endParaRPr lang="en-GB" dirty="0">
              <a:solidFill>
                <a:srgbClr val="000000"/>
              </a:solidFill>
              <a:latin typeface="Calibri" panose="020F0502020204030204" pitchFamily="34" charset="0"/>
              <a:cs typeface="Calibri" panose="020F0502020204030204" pitchFamily="34" charset="0"/>
            </a:endParaRPr>
          </a:p>
          <a:p>
            <a:pPr marL="0" indent="0" fontAlgn="base">
              <a:buFont typeface="Garamond" pitchFamily="18" charset="0"/>
              <a:buNone/>
            </a:pPr>
            <a:endParaRPr lang="en-GB"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5619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{1A361666-38AA-4988-93CD-42698A8890A3}tf78438558_win32</Template>
  <TotalTime>2115</TotalTime>
  <Words>933</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courier new</vt:lpstr>
      <vt:lpstr>Garamond</vt:lpstr>
      <vt:lpstr>Segoe UI</vt:lpstr>
      <vt:lpstr>SavonVTI</vt:lpstr>
      <vt:lpstr>DAB – 103:   Project Submission- part 1  </vt:lpstr>
      <vt:lpstr>Project Proposal</vt:lpstr>
      <vt:lpstr>Counter Strike: Global Offensive</vt:lpstr>
      <vt:lpstr>Counter Strike: Global Offensive – contd.…</vt:lpstr>
      <vt:lpstr>High level Flow</vt:lpstr>
      <vt:lpstr>EDA Analysis</vt:lpstr>
      <vt:lpstr>EDA Analysis: Players.csv</vt:lpstr>
      <vt:lpstr>References</vt:lpstr>
      <vt:lpstr>Data set: CS Go Professional Matches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 – 103:  Project Kick off meeting</dc:title>
  <dc:creator>Amit Sharma</dc:creator>
  <cp:lastModifiedBy>Amit Sharma</cp:lastModifiedBy>
  <cp:revision>19</cp:revision>
  <dcterms:created xsi:type="dcterms:W3CDTF">2022-02-15T21:05:52Z</dcterms:created>
  <dcterms:modified xsi:type="dcterms:W3CDTF">2022-03-08T00:58:06Z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