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740A-F2D3-7596-36EB-24CA9BC6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89EB-2B32-3B24-EB2C-79CF1137A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5F66-BF6D-E201-E3A5-B9AE6275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05D6-6C72-145F-9862-73EF4B99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E799-BFAA-B18E-14E1-5E4B63D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88EF-4B38-B2A8-C35B-7D13E68C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1528-40D6-A9CA-0595-8542E78C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5986-12B3-237E-8E39-31E4BC71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F197-2728-7440-C4AE-52465882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24-27B5-3F25-5F3A-3E12C0B4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06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8015B-BFDA-FF14-9E60-A80B5A178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5702B-5466-0C7D-B6B8-286E0320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2F11-1892-04D9-053C-390B1452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19A6-14F4-838A-C574-F15D9813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AF0A-7409-B048-85C2-2911CD15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6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78AF-4289-9AD6-4511-D5482EA5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1A36-B37F-1855-EC86-6DAE33A4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37BC-3995-4199-3E7D-8FE60B4F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5247-8D98-E437-08E1-B64CB4CF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8F12-800E-EF1C-875A-309B0764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84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85A8-B720-95ED-72BE-0330D95B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9889-A5E3-CE8F-7357-2D07A10D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1677-41DB-CDDF-5E64-A5ED8C12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9925-2269-4242-4D30-5B8BC57D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C359-0E7F-747E-0DD9-2319171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6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CDF-6DDF-FBAF-5BCD-308F82B3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8CFE-3125-C101-48DA-B70E84AC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3C8D9-3BF9-B301-F275-55AE727D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D3CB-CD0C-258C-E3EE-C1F214A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99584-99A1-2571-9EA6-B5B0500E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8220-04A9-62A9-6DE6-5E11EFC0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4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1D88-C759-7AE4-6917-2775131C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0E28C-E795-3F93-77DB-E278A051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822F-5D82-6194-50C7-BE56456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E7C0E-9E35-1D91-419E-60E2532FA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199B-1266-9DC9-7862-D307D8BFB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E7A18-B5E5-7FA6-F9BA-E1F796D1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3E057-4E80-1E04-A719-A74AC16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878A9-EA87-0D6B-54F0-6BF50A2A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30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C07A-ADA8-6BA6-203B-265EE3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0B5D6-A2D6-22BD-2F2E-32030E2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E91CD-5292-05BB-3D9C-48404439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7177-7F30-6C72-407F-6AC45F5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78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497A5-87F3-CCA4-6196-914CB39A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8CB80-2B52-DBCC-AA38-C93CED30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5A67D-D528-5C7A-1B12-EB9B5678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0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47EC-9B4A-3FD6-C015-036588E4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0C9E-0FFE-3009-581D-C1EBA260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D6931-7EBE-E79F-DC7D-131EB8BE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25C4A-3EEE-5D66-36A5-7EC97104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989E-72C2-330B-C676-2925EFC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32A-35D1-F9E4-4C0B-6B283441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58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3279-54D2-C6BC-7979-E23403AB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178ED-18A8-5B7C-2E91-A6364FFBB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9A44-B1A5-0AD8-F5A9-5B4FA2924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32BD-414F-6609-2544-0D3211E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89AF6-4E1A-3459-C452-A549F30D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62BC3-5829-BD51-FC82-AFE35DEE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2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D206C-3690-5ED0-7FAB-04EF9489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6EAB-193A-074A-A825-47E0CEE5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92464-8E95-35FA-49BA-2763CB7BE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472B5-5EFD-4AF2-BC69-D84A859AD286}" type="datetimeFigureOut">
              <a:rPr lang="en-SG" smtClean="0"/>
              <a:t>30/12/2024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4442-33A8-AE89-59DC-70B89B4ED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275D-0ED6-FDC5-076D-F21A5A955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25BCE-A7DA-49E7-B59C-A027183158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40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EF64-78CC-097C-EDBE-3231A547D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on Using Agentic AI to Explore Systems Thinking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843DD-DDDD-2635-CE6C-86C22D1D4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6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A57F-20D8-829E-CC9D-4DFB7996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Briefly…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FC2D-6897-FD0F-5D73-38D4BFB8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chaining of instructions to (</a:t>
            </a:r>
            <a:r>
              <a:rPr lang="en-US" dirty="0" err="1"/>
              <a:t>i</a:t>
            </a:r>
            <a:r>
              <a:rPr lang="en-US" dirty="0"/>
              <a:t>) identify primary variables; (ii) breakdown into sub-factors; (iii) identify causal relationship; (iv) identify (reinforcement/balancing) feedback loops</a:t>
            </a:r>
          </a:p>
          <a:p>
            <a:r>
              <a:rPr lang="en-US" dirty="0"/>
              <a:t>Instructions were then used to output into </a:t>
            </a:r>
            <a:r>
              <a:rPr lang="en-US" dirty="0" err="1"/>
              <a:t>Graphviz</a:t>
            </a:r>
            <a:r>
              <a:rPr lang="en-US" dirty="0"/>
              <a:t> and generate into rudimentary CLD</a:t>
            </a:r>
          </a:p>
          <a:p>
            <a:r>
              <a:rPr lang="en-US" dirty="0"/>
              <a:t>Compared the effectiveness of the chain of instruction against 20 case studies used by SD Bot paper.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904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C756-EC3D-7A69-D0E5-1AFC6E7E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SD Bot Experiment 1 Results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04FF-C793-356D-DF47-3C7FB2A8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4FEA-BB01-9A45-F5E4-7C1AF3E4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11" y="13701"/>
            <a:ext cx="5251223" cy="3415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66BA7-74C6-1A6F-0DA4-01B35283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73" y="3632153"/>
            <a:ext cx="4361520" cy="3022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811958-1C01-4D84-22DF-CED77D7D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94" y="695053"/>
            <a:ext cx="6393273" cy="58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2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3C50-1E9F-3350-11FF-4FB284DC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0" y="242503"/>
            <a:ext cx="10515600" cy="1325563"/>
          </a:xfrm>
        </p:spPr>
        <p:txBody>
          <a:bodyPr/>
          <a:lstStyle/>
          <a:p>
            <a:r>
              <a:rPr lang="en-US" dirty="0"/>
              <a:t>AI agent version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BE1100-1F4B-39BD-9FF8-F106C6784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12714"/>
              </p:ext>
            </p:extLst>
          </p:nvPr>
        </p:nvGraphicFramePr>
        <p:xfrm>
          <a:off x="467827" y="1568066"/>
          <a:ext cx="5773404" cy="4618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772">
                  <a:extLst>
                    <a:ext uri="{9D8B030D-6E8A-4147-A177-3AD203B41FA5}">
                      <a16:colId xmlns:a16="http://schemas.microsoft.com/office/drawing/2014/main" val="2152858071"/>
                    </a:ext>
                  </a:extLst>
                </a:gridCol>
                <a:gridCol w="824772">
                  <a:extLst>
                    <a:ext uri="{9D8B030D-6E8A-4147-A177-3AD203B41FA5}">
                      <a16:colId xmlns:a16="http://schemas.microsoft.com/office/drawing/2014/main" val="1925363741"/>
                    </a:ext>
                  </a:extLst>
                </a:gridCol>
                <a:gridCol w="824772">
                  <a:extLst>
                    <a:ext uri="{9D8B030D-6E8A-4147-A177-3AD203B41FA5}">
                      <a16:colId xmlns:a16="http://schemas.microsoft.com/office/drawing/2014/main" val="1041094120"/>
                    </a:ext>
                  </a:extLst>
                </a:gridCol>
                <a:gridCol w="824772">
                  <a:extLst>
                    <a:ext uri="{9D8B030D-6E8A-4147-A177-3AD203B41FA5}">
                      <a16:colId xmlns:a16="http://schemas.microsoft.com/office/drawing/2014/main" val="2464464071"/>
                    </a:ext>
                  </a:extLst>
                </a:gridCol>
                <a:gridCol w="824772">
                  <a:extLst>
                    <a:ext uri="{9D8B030D-6E8A-4147-A177-3AD203B41FA5}">
                      <a16:colId xmlns:a16="http://schemas.microsoft.com/office/drawing/2014/main" val="2986954675"/>
                    </a:ext>
                  </a:extLst>
                </a:gridCol>
                <a:gridCol w="824772">
                  <a:extLst>
                    <a:ext uri="{9D8B030D-6E8A-4147-A177-3AD203B41FA5}">
                      <a16:colId xmlns:a16="http://schemas.microsoft.com/office/drawing/2014/main" val="1634554239"/>
                    </a:ext>
                  </a:extLst>
                </a:gridCol>
                <a:gridCol w="824772">
                  <a:extLst>
                    <a:ext uri="{9D8B030D-6E8A-4147-A177-3AD203B41FA5}">
                      <a16:colId xmlns:a16="http://schemas.microsoft.com/office/drawing/2014/main" val="3005118693"/>
                    </a:ext>
                  </a:extLst>
                </a:gridCol>
              </a:tblGrid>
              <a:tr h="60244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u="none" strike="noStrike" dirty="0">
                          <a:effectLst/>
                        </a:rPr>
                        <a:t>Case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# of links in the 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# of loops in the 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u="none" strike="noStrike">
                          <a:effectLst/>
                        </a:rPr>
                        <a:t>AI_link</a:t>
                      </a:r>
                      <a:endParaRPr lang="en-SG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u="none" strike="noStrike" dirty="0" err="1">
                          <a:effectLst/>
                        </a:rPr>
                        <a:t>AI_loop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u="none" strike="noStrike" dirty="0">
                          <a:effectLst/>
                        </a:rPr>
                        <a:t>Link match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u="none" strike="noStrike" dirty="0">
                          <a:effectLst/>
                        </a:rPr>
                        <a:t>Feedback loop match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409597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923042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523940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93641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33%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036733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117%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67%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19583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8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508535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054762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89%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2499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44%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72104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44%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799180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75%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71170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82%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91780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92%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18659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76%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100%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30532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59%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67%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83684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94%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125%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164549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62%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83%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199501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27%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67%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44747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65%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83%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326648"/>
                  </a:ext>
                </a:extLst>
              </a:tr>
              <a:tr h="2008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52%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44%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856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8AD7339-3B54-8991-6A13-C411D447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12" y="139830"/>
            <a:ext cx="4819928" cy="3172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E6DC3-5E4E-9EA1-F8B1-71D01BD7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705" y="3537662"/>
            <a:ext cx="5034875" cy="3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FB3-A552-612D-B783-CCA49A44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050"/>
            <a:ext cx="10515600" cy="1325563"/>
          </a:xfrm>
        </p:spPr>
        <p:txBody>
          <a:bodyPr/>
          <a:lstStyle/>
          <a:p>
            <a:r>
              <a:rPr lang="en-US" dirty="0"/>
              <a:t>Case 13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75441-9C6C-E5F9-9E9E-2BECEE5D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470"/>
            <a:ext cx="11535184" cy="14759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03153-4052-F076-70FB-A0DD9E8E1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19" y="2592741"/>
            <a:ext cx="3629323" cy="4238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CF3E2-3B5C-F61F-0367-6D6E19FF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953" y="4142238"/>
            <a:ext cx="5065328" cy="2506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6F4A71-8356-5D1B-0303-87F8A404E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380" y="26633"/>
            <a:ext cx="5863152" cy="13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293</Words>
  <Application>Microsoft Office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Update on Using Agentic AI to Explore Systems Thinking</vt:lpstr>
      <vt:lpstr>Briefly…</vt:lpstr>
      <vt:lpstr>SD Bot Experiment 1 Results</vt:lpstr>
      <vt:lpstr>AI agent version</vt:lpstr>
      <vt:lpstr>Case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Quek</dc:creator>
  <cp:lastModifiedBy>Adam Quek</cp:lastModifiedBy>
  <cp:revision>2</cp:revision>
  <dcterms:created xsi:type="dcterms:W3CDTF">2024-12-26T07:54:16Z</dcterms:created>
  <dcterms:modified xsi:type="dcterms:W3CDTF">2024-12-30T08:31:34Z</dcterms:modified>
</cp:coreProperties>
</file>