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0" r:id="rId17"/>
    <p:sldId id="319" r:id="rId18"/>
    <p:sldId id="318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4F6B4-E156-44F8-A6E4-24A0DA23B22F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2E1B1-C954-49AE-917B-C1F3DEE77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3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2E1B1-C954-49AE-917B-C1F3DEE77D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7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0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3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4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8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40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9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11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17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6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5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65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89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31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25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16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2E1B1-C954-49AE-917B-C1F3DEE77DE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9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7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1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7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4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4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uque.com/mineself/sra9a9/yn6ryp7l97pks7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4381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B01CB760-2ADE-93D6-DDD3-74B8121170A9}"/>
              </a:ext>
            </a:extLst>
          </p:cNvPr>
          <p:cNvSpPr txBox="1"/>
          <p:nvPr/>
        </p:nvSpPr>
        <p:spPr>
          <a:xfrm>
            <a:off x="4458878" y="6193193"/>
            <a:ext cx="6677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主题：插值、重心坐标、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、模型导入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226CE660-CEAD-A9DA-F0EA-5DFB2F3C423F}"/>
              </a:ext>
            </a:extLst>
          </p:cNvPr>
          <p:cNvSpPr txBox="1"/>
          <p:nvPr/>
        </p:nvSpPr>
        <p:spPr>
          <a:xfrm>
            <a:off x="936160" y="2204816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重心坐标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01954" y="2942150"/>
            <a:ext cx="3085584" cy="3693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阿里巴巴普惠体 2.0 95 ExtraBold" panose="00020600040101010101" pitchFamily="18" charset="-122"/>
              </a:rPr>
              <a:t>知道一个面片的三个顶点，通过重心坐标的方式可以求得其中任意一个点的值</a:t>
            </a:r>
            <a:endParaRPr lang="en-US" altLang="zh-CN" sz="2000" dirty="0">
              <a:ea typeface="阿里巴巴普惠体 2.0 95 ExtraBold" panose="00020600040101010101" pitchFamily="18" charset="-122"/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  <a:p>
            <a:r>
              <a:rPr lang="zh-CN" altLang="en-US" sz="2000" b="1" dirty="0">
                <a:ea typeface="阿里巴巴普惠体 2.0 95 ExtraBold" panose="00020600040101010101" pitchFamily="18" charset="-122"/>
              </a:rPr>
              <a:t>什么都能求：</a:t>
            </a:r>
            <a:br>
              <a:rPr lang="en-US" altLang="zh-CN" sz="2000" b="1" dirty="0">
                <a:ea typeface="阿里巴巴普惠体 2.0 95 ExtraBold" panose="00020600040101010101" pitchFamily="18" charset="-122"/>
              </a:rPr>
            </a:br>
            <a:r>
              <a:rPr lang="zh-CN" altLang="en-US" dirty="0">
                <a:solidFill>
                  <a:srgbClr val="7030A0"/>
                </a:solidFill>
                <a:effectLst/>
              </a:rPr>
              <a:t>位置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positions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纹理坐标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texture coordinates 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/>
              </a:rPr>
              <a:t>颜色</a:t>
            </a:r>
            <a:r>
              <a:rPr lang="en-US" altLang="zh-CN" sz="2400" b="1" dirty="0">
                <a:solidFill>
                  <a:srgbClr val="7030A0"/>
                </a:solidFill>
                <a:effectLst/>
              </a:rPr>
              <a:t>color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法线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normal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深度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depth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材质属性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material attributes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8E66E4-D6F3-4D6D-E663-80EE7DE2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931" y="1270689"/>
            <a:ext cx="4220908" cy="35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13C2BE95-5852-584C-6543-0FB0746E4809}"/>
              </a:ext>
            </a:extLst>
          </p:cNvPr>
          <p:cNvSpPr txBox="1"/>
          <p:nvPr/>
        </p:nvSpPr>
        <p:spPr>
          <a:xfrm>
            <a:off x="7168849" y="5051753"/>
            <a:ext cx="16452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颜色插值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1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226CE660-CEAD-A9DA-F0EA-5DFB2F3C423F}"/>
              </a:ext>
            </a:extLst>
          </p:cNvPr>
          <p:cNvSpPr txBox="1"/>
          <p:nvPr/>
        </p:nvSpPr>
        <p:spPr>
          <a:xfrm>
            <a:off x="936160" y="2204816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重心坐标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01954" y="2942150"/>
            <a:ext cx="3085584" cy="3693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阿里巴巴普惠体 2.0 95 ExtraBold" panose="00020600040101010101" pitchFamily="18" charset="-122"/>
              </a:rPr>
              <a:t>知道一个面片的三个顶点，通过重心坐标的方式可以求得其中任意一个点的值</a:t>
            </a:r>
            <a:endParaRPr lang="en-US" altLang="zh-CN" sz="2000" dirty="0">
              <a:ea typeface="阿里巴巴普惠体 2.0 95 ExtraBold" panose="00020600040101010101" pitchFamily="18" charset="-122"/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  <a:p>
            <a:r>
              <a:rPr lang="zh-CN" altLang="en-US" sz="2000" b="1" dirty="0">
                <a:ea typeface="阿里巴巴普惠体 2.0 95 ExtraBold" panose="00020600040101010101" pitchFamily="18" charset="-122"/>
              </a:rPr>
              <a:t>什么都能求：</a:t>
            </a:r>
            <a:br>
              <a:rPr lang="en-US" altLang="zh-CN" sz="2000" b="1" dirty="0">
                <a:ea typeface="阿里巴巴普惠体 2.0 95 ExtraBold" panose="00020600040101010101" pitchFamily="18" charset="-122"/>
              </a:rPr>
            </a:br>
            <a:r>
              <a:rPr lang="zh-CN" altLang="en-US" dirty="0">
                <a:solidFill>
                  <a:srgbClr val="7030A0"/>
                </a:solidFill>
                <a:effectLst/>
              </a:rPr>
              <a:t>位置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positions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纹理坐标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texture coordinates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颜色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color 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/>
              </a:rPr>
              <a:t>法线</a:t>
            </a:r>
            <a:r>
              <a:rPr lang="en-US" altLang="zh-CN" sz="2400" b="1" dirty="0">
                <a:solidFill>
                  <a:srgbClr val="7030A0"/>
                </a:solidFill>
                <a:effectLst/>
              </a:rPr>
              <a:t>normal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深度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depth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材质属性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material attributes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4B8B489-A799-3E11-0764-03232A1E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72" y="481329"/>
            <a:ext cx="3347863" cy="331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780C141-8DAA-4EA9-059B-C2B92275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909" y="2420259"/>
            <a:ext cx="3921662" cy="241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6592863" y="5232023"/>
            <a:ext cx="16452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法线插值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92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13504" y="2414505"/>
            <a:ext cx="512069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err="1">
                <a:ea typeface="阿里巴巴普惠体 2.0 95 ExtraBold" panose="00020600040101010101" pitchFamily="18" charset="-122"/>
              </a:rPr>
              <a:t>Phong</a:t>
            </a:r>
            <a:r>
              <a:rPr lang="en-US" altLang="zh-CN" sz="2400" b="1" dirty="0">
                <a:ea typeface="阿里巴巴普惠体 2.0 95 ExtraBold" panose="00020600040101010101" pitchFamily="18" charset="-122"/>
              </a:rPr>
              <a:t> Shading---</a:t>
            </a:r>
            <a:r>
              <a:rPr lang="zh-CN" altLang="en-US" sz="2400" b="1" dirty="0">
                <a:ea typeface="阿里巴巴普惠体 2.0 95 ExtraBold" panose="00020600040101010101" pitchFamily="18" charset="-122"/>
              </a:rPr>
              <a:t>在片元着色器中计算</a:t>
            </a:r>
            <a:endParaRPr lang="en-US" altLang="zh-CN" sz="2400" b="1" dirty="0">
              <a:ea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975304" y="3260294"/>
            <a:ext cx="890398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在顶点着色器中，获取一些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光照向量信息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在片元着色中，使用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光照向量信息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计算光照模型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433886-586A-BDA2-B758-AB0BBF91E8C8}"/>
              </a:ext>
            </a:extLst>
          </p:cNvPr>
          <p:cNvCxnSpPr>
            <a:cxnSpLocks/>
          </p:cNvCxnSpPr>
          <p:nvPr/>
        </p:nvCxnSpPr>
        <p:spPr>
          <a:xfrm>
            <a:off x="4080423" y="4278851"/>
            <a:ext cx="453870" cy="124525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534C2E-D825-328F-57DB-75BC9B9D8466}"/>
              </a:ext>
            </a:extLst>
          </p:cNvPr>
          <p:cNvSpPr txBox="1"/>
          <p:nvPr/>
        </p:nvSpPr>
        <p:spPr>
          <a:xfrm>
            <a:off x="3768871" y="5619334"/>
            <a:ext cx="2432752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经过重心坐标插值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74A61D4D-7E15-3677-8FF2-BB93AED6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66" y="3535519"/>
            <a:ext cx="4559609" cy="280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9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0D3DA10-91C8-E1D6-0CA3-8C4C8BD07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53" y="4519214"/>
            <a:ext cx="2432753" cy="20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13504" y="2414505"/>
            <a:ext cx="653367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err="1">
                <a:ea typeface="阿里巴巴普惠体 2.0 95 ExtraBold" panose="00020600040101010101" pitchFamily="18" charset="-122"/>
              </a:rPr>
              <a:t>Gouraud</a:t>
            </a:r>
            <a:r>
              <a:rPr lang="en-US" altLang="zh-CN" sz="2400" b="1" dirty="0">
                <a:ea typeface="阿里巴巴普惠体 2.0 95 ExtraBold" panose="00020600040101010101" pitchFamily="18" charset="-122"/>
              </a:rPr>
              <a:t> Shading---</a:t>
            </a:r>
            <a:r>
              <a:rPr lang="zh-CN" altLang="en-US" sz="2400" b="1" dirty="0">
                <a:ea typeface="阿里巴巴普惠体 2.0 95 ExtraBold" panose="00020600040101010101" pitchFamily="18" charset="-122"/>
              </a:rPr>
              <a:t>在顶点着色器中计算</a:t>
            </a:r>
            <a:endParaRPr lang="en-US" altLang="zh-CN" sz="2400" b="1" dirty="0">
              <a:ea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975305" y="3260294"/>
            <a:ext cx="522632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在顶点着色器中，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获取一些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光照向量信息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直接计算光照模型，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然后传递计算完的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在片元着色器中，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直接输出颜色值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5ACADE-5BD0-84DE-E79C-2DC8919D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234" y="2876170"/>
            <a:ext cx="3207936" cy="32509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A256B7-8B0C-A35E-FBB7-DDE6716ECCF1}"/>
              </a:ext>
            </a:extLst>
          </p:cNvPr>
          <p:cNvSpPr txBox="1"/>
          <p:nvPr/>
        </p:nvSpPr>
        <p:spPr>
          <a:xfrm>
            <a:off x="5501794" y="4854804"/>
            <a:ext cx="2432752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经过重心坐标插值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8AE028-443A-4F42-C16A-F33F2444648C}"/>
              </a:ext>
            </a:extLst>
          </p:cNvPr>
          <p:cNvCxnSpPr>
            <a:cxnSpLocks/>
          </p:cNvCxnSpPr>
          <p:nvPr/>
        </p:nvCxnSpPr>
        <p:spPr>
          <a:xfrm>
            <a:off x="3953404" y="4183624"/>
            <a:ext cx="1504716" cy="6711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98EE13F-5541-7E70-E0BA-AE52C4E381C0}"/>
              </a:ext>
            </a:extLst>
          </p:cNvPr>
          <p:cNvCxnSpPr>
            <a:cxnSpLocks/>
          </p:cNvCxnSpPr>
          <p:nvPr/>
        </p:nvCxnSpPr>
        <p:spPr>
          <a:xfrm flipH="1" flipV="1">
            <a:off x="10077254" y="2414505"/>
            <a:ext cx="554049" cy="22478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C1B2ACA-1236-8417-06F8-C6D26416721A}"/>
              </a:ext>
            </a:extLst>
          </p:cNvPr>
          <p:cNvSpPr txBox="1"/>
          <p:nvPr/>
        </p:nvSpPr>
        <p:spPr>
          <a:xfrm>
            <a:off x="9479662" y="2045173"/>
            <a:ext cx="1195184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最亮</a:t>
            </a:r>
            <a:r>
              <a:rPr lang="en-US" altLang="zh-CN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---1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29A069-0D4C-F307-38D8-6EA643DD0C03}"/>
              </a:ext>
            </a:extLst>
          </p:cNvPr>
          <p:cNvCxnSpPr>
            <a:cxnSpLocks/>
          </p:cNvCxnSpPr>
          <p:nvPr/>
        </p:nvCxnSpPr>
        <p:spPr>
          <a:xfrm flipH="1" flipV="1">
            <a:off x="7822863" y="3721959"/>
            <a:ext cx="2254391" cy="113284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5FD5941-E569-987C-3598-FDEB617C2F11}"/>
              </a:ext>
            </a:extLst>
          </p:cNvPr>
          <p:cNvSpPr txBox="1"/>
          <p:nvPr/>
        </p:nvSpPr>
        <p:spPr>
          <a:xfrm>
            <a:off x="6916914" y="3321849"/>
            <a:ext cx="1324594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较亮</a:t>
            </a:r>
            <a:r>
              <a:rPr lang="en-US" altLang="zh-CN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---0.5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EC947-47CB-8D8B-1EA1-582028114F76}"/>
              </a:ext>
            </a:extLst>
          </p:cNvPr>
          <p:cNvSpPr txBox="1"/>
          <p:nvPr/>
        </p:nvSpPr>
        <p:spPr>
          <a:xfrm>
            <a:off x="8012382" y="2260617"/>
            <a:ext cx="1324594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ea typeface="阿里巴巴普惠体 2.0 95 ExtraBold" panose="00020600040101010101" pitchFamily="18" charset="-122"/>
              </a:rPr>
              <a:t>插值结果</a:t>
            </a:r>
            <a:endParaRPr lang="en-US" altLang="zh-CN" sz="2000" b="1" dirty="0">
              <a:solidFill>
                <a:srgbClr val="00B05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33EE7F-0394-5F99-2FE9-0F9FD11B9263}"/>
              </a:ext>
            </a:extLst>
          </p:cNvPr>
          <p:cNvCxnSpPr>
            <a:cxnSpLocks/>
          </p:cNvCxnSpPr>
          <p:nvPr/>
        </p:nvCxnSpPr>
        <p:spPr>
          <a:xfrm flipH="1" flipV="1">
            <a:off x="8641011" y="2645337"/>
            <a:ext cx="1698294" cy="20004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4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13504" y="2414505"/>
            <a:ext cx="653367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注意事项</a:t>
            </a:r>
            <a:endParaRPr lang="en-US" altLang="zh-CN" sz="24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975304" y="3160966"/>
            <a:ext cx="947902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在顶点着色器中不要进行归一化操作，将其留到片元着色器中完成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						</a:t>
            </a: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插值会破坏单位向量</a:t>
            </a:r>
            <a:endParaRPr lang="en-US" altLang="zh-CN" sz="24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40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975304" y="2545652"/>
            <a:ext cx="94790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这里的</a:t>
            </a:r>
            <a:r>
              <a:rPr lang="en-US" altLang="zh-CN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所指的是着色方式</a:t>
            </a:r>
            <a:endParaRPr lang="en-US" altLang="zh-CN" sz="24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与更改法线的方式不同</a:t>
            </a:r>
            <a:endParaRPr lang="en-US" altLang="zh-CN" sz="24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A8458E-97E8-D374-66C7-E6B8372DA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26" y="3429000"/>
            <a:ext cx="2894028" cy="28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EA1CA-969A-CFF5-CB2C-810AE359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560" y="2195688"/>
            <a:ext cx="2759135" cy="15085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21E477-6B29-A984-65AB-19F8A2331BCD}"/>
              </a:ext>
            </a:extLst>
          </p:cNvPr>
          <p:cNvCxnSpPr>
            <a:cxnSpLocks/>
          </p:cNvCxnSpPr>
          <p:nvPr/>
        </p:nvCxnSpPr>
        <p:spPr>
          <a:xfrm flipH="1">
            <a:off x="2620345" y="2524594"/>
            <a:ext cx="1904522" cy="106235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1" name="Picture 1">
            <a:extLst>
              <a:ext uri="{FF2B5EF4-FFF2-40B4-BE49-F238E27FC236}">
                <a16:creationId xmlns:a16="http://schemas.microsoft.com/office/drawing/2014/main" id="{C2CB2947-2AC9-B0EC-B37B-0BCE7705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75" y="3704280"/>
            <a:ext cx="2862482" cy="2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2EAF95B-C028-9C35-850B-2655875C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2" y="3704279"/>
            <a:ext cx="2862483" cy="286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B1B6B-F26E-13CA-D6B9-E36EDBFEFD5F}"/>
              </a:ext>
            </a:extLst>
          </p:cNvPr>
          <p:cNvCxnSpPr>
            <a:cxnSpLocks/>
          </p:cNvCxnSpPr>
          <p:nvPr/>
        </p:nvCxnSpPr>
        <p:spPr>
          <a:xfrm>
            <a:off x="6271485" y="3823491"/>
            <a:ext cx="1958115" cy="6636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2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EA1CA-969A-CFF5-CB2C-810AE3592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357"/>
          <a:stretch/>
        </p:blipFill>
        <p:spPr>
          <a:xfrm>
            <a:off x="462744" y="2558299"/>
            <a:ext cx="2862483" cy="510889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2EAF95B-C028-9C35-850B-2655875C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4" y="3429000"/>
            <a:ext cx="2862483" cy="286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1">
            <a:extLst>
              <a:ext uri="{FF2B5EF4-FFF2-40B4-BE49-F238E27FC236}">
                <a16:creationId xmlns:a16="http://schemas.microsoft.com/office/drawing/2014/main" id="{635E9EBD-8A2A-C809-4E51-423324F6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24" y="1101742"/>
            <a:ext cx="5465819" cy="54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22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E267EA95-1888-813E-A5C5-00A87BBD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45" y="1114163"/>
            <a:ext cx="5440975" cy="544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F5B830C-F652-D9EB-F29E-7D738897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9" y="2449706"/>
            <a:ext cx="3996129" cy="4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7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5361" name="Picture 1">
            <a:extLst>
              <a:ext uri="{FF2B5EF4-FFF2-40B4-BE49-F238E27FC236}">
                <a16:creationId xmlns:a16="http://schemas.microsoft.com/office/drawing/2014/main" id="{B8E43CB4-A4EA-39C1-3893-E81EF93E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4" y="2714919"/>
            <a:ext cx="4524866" cy="22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3E75369E-F278-AAFB-2460-484199F9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64" y="2714919"/>
            <a:ext cx="6002746" cy="22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90D75E30-C3ED-1D10-555B-4C39AB43B443}"/>
              </a:ext>
            </a:extLst>
          </p:cNvPr>
          <p:cNvSpPr txBox="1"/>
          <p:nvPr/>
        </p:nvSpPr>
        <p:spPr>
          <a:xfrm>
            <a:off x="1698513" y="5154755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Flat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05E64554-4A4C-C124-2197-785E6409254C}"/>
              </a:ext>
            </a:extLst>
          </p:cNvPr>
          <p:cNvSpPr txBox="1"/>
          <p:nvPr/>
        </p:nvSpPr>
        <p:spPr>
          <a:xfrm>
            <a:off x="7357097" y="5154754"/>
            <a:ext cx="2705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Smooth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27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23A42CAA-E55D-FCCA-6C9B-0E1EBBAAEE9D}"/>
              </a:ext>
            </a:extLst>
          </p:cNvPr>
          <p:cNvSpPr txBox="1"/>
          <p:nvPr/>
        </p:nvSpPr>
        <p:spPr>
          <a:xfrm>
            <a:off x="2874404" y="3602244"/>
            <a:ext cx="26874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5" name="iSHEJI-5">
            <a:extLst>
              <a:ext uri="{FF2B5EF4-FFF2-40B4-BE49-F238E27FC236}">
                <a16:creationId xmlns:a16="http://schemas.microsoft.com/office/drawing/2014/main" id="{5CDFC068-318B-61BF-6DA8-F63556F27384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6" name="iSHEJI-14">
            <a:extLst>
              <a:ext uri="{FF2B5EF4-FFF2-40B4-BE49-F238E27FC236}">
                <a16:creationId xmlns:a16="http://schemas.microsoft.com/office/drawing/2014/main" id="{1A326DBD-A60F-150A-EBD7-A26B5FE09A9A}"/>
              </a:ext>
            </a:extLst>
          </p:cNvPr>
          <p:cNvSpPr/>
          <p:nvPr/>
        </p:nvSpPr>
        <p:spPr>
          <a:xfrm>
            <a:off x="2293819" y="4888315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CAA781EA-26D3-CC04-2629-8838140A968B}"/>
              </a:ext>
            </a:extLst>
          </p:cNvPr>
          <p:cNvSpPr txBox="1"/>
          <p:nvPr/>
        </p:nvSpPr>
        <p:spPr>
          <a:xfrm>
            <a:off x="2874402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模型的导入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0D75E30-C3ED-1D10-555B-4C39AB43B443}"/>
              </a:ext>
            </a:extLst>
          </p:cNvPr>
          <p:cNvSpPr txBox="1"/>
          <p:nvPr/>
        </p:nvSpPr>
        <p:spPr>
          <a:xfrm>
            <a:off x="1698513" y="5154755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Flat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DF1F16D-5658-6F80-8173-4B35C8825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/>
          <a:stretch/>
        </p:blipFill>
        <p:spPr bwMode="auto">
          <a:xfrm rot="2019189">
            <a:off x="5034027" y="4037318"/>
            <a:ext cx="4314971" cy="22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">
            <a:extLst>
              <a:ext uri="{FF2B5EF4-FFF2-40B4-BE49-F238E27FC236}">
                <a16:creationId xmlns:a16="http://schemas.microsoft.com/office/drawing/2014/main" id="{B8E43CB4-A4EA-39C1-3893-E81EF93E6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"/>
          <a:stretch/>
        </p:blipFill>
        <p:spPr bwMode="auto">
          <a:xfrm>
            <a:off x="635794" y="2714919"/>
            <a:ext cx="4294425" cy="22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E35B5D0-B1C5-CDE2-E426-B3A710E5CF2E}"/>
              </a:ext>
            </a:extLst>
          </p:cNvPr>
          <p:cNvCxnSpPr>
            <a:cxnSpLocks/>
          </p:cNvCxnSpPr>
          <p:nvPr/>
        </p:nvCxnSpPr>
        <p:spPr>
          <a:xfrm flipV="1">
            <a:off x="5561816" y="2195688"/>
            <a:ext cx="2667784" cy="56694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71C57D0-02F6-2D15-F119-EB727229D7B3}"/>
              </a:ext>
            </a:extLst>
          </p:cNvPr>
          <p:cNvSpPr txBox="1"/>
          <p:nvPr/>
        </p:nvSpPr>
        <p:spPr>
          <a:xfrm>
            <a:off x="8229600" y="1995633"/>
            <a:ext cx="934612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断开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5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0D75E30-C3ED-1D10-555B-4C39AB43B443}"/>
              </a:ext>
            </a:extLst>
          </p:cNvPr>
          <p:cNvSpPr txBox="1"/>
          <p:nvPr/>
        </p:nvSpPr>
        <p:spPr>
          <a:xfrm>
            <a:off x="6502076" y="5820909"/>
            <a:ext cx="29233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Smooth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1C57D0-02F6-2D15-F119-EB727229D7B3}"/>
              </a:ext>
            </a:extLst>
          </p:cNvPr>
          <p:cNvSpPr txBox="1"/>
          <p:nvPr/>
        </p:nvSpPr>
        <p:spPr>
          <a:xfrm>
            <a:off x="3920178" y="2303409"/>
            <a:ext cx="381785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都使用</a:t>
            </a:r>
            <a:r>
              <a:rPr lang="en-US" altLang="zh-CN" sz="2800" b="1" dirty="0" err="1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Phong</a:t>
            </a:r>
            <a:r>
              <a:rPr lang="en-US" altLang="zh-CN" sz="28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 Shading</a:t>
            </a:r>
          </a:p>
        </p:txBody>
      </p:sp>
      <p:pic>
        <p:nvPicPr>
          <p:cNvPr id="16385" name="Picture 1">
            <a:extLst>
              <a:ext uri="{FF2B5EF4-FFF2-40B4-BE49-F238E27FC236}">
                <a16:creationId xmlns:a16="http://schemas.microsoft.com/office/drawing/2014/main" id="{7CE5D6F9-DBEE-1607-9D5A-7AE5DADE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28" y="2914982"/>
            <a:ext cx="2817573" cy="28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Picture 1">
            <a:extLst>
              <a:ext uri="{FF2B5EF4-FFF2-40B4-BE49-F238E27FC236}">
                <a16:creationId xmlns:a16="http://schemas.microsoft.com/office/drawing/2014/main" id="{FE43408F-CFD0-5636-C673-3B9F6EC8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70" y="2914983"/>
            <a:ext cx="2817573" cy="28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030DAA5B-F1B5-C5BE-B663-79370C747D47}"/>
              </a:ext>
            </a:extLst>
          </p:cNvPr>
          <p:cNvSpPr txBox="1"/>
          <p:nvPr/>
        </p:nvSpPr>
        <p:spPr>
          <a:xfrm>
            <a:off x="2007034" y="5808883"/>
            <a:ext cx="29233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Flat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2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8CDFAF6-B9BF-34A1-CC20-6A211BE16284}"/>
              </a:ext>
            </a:extLst>
          </p:cNvPr>
          <p:cNvSpPr txBox="1"/>
          <p:nvPr/>
        </p:nvSpPr>
        <p:spPr>
          <a:xfrm>
            <a:off x="975304" y="2545652"/>
            <a:ext cx="9479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</a:p>
        </p:txBody>
      </p:sp>
      <p:pic>
        <p:nvPicPr>
          <p:cNvPr id="18433" name="Picture 1">
            <a:extLst>
              <a:ext uri="{FF2B5EF4-FFF2-40B4-BE49-F238E27FC236}">
                <a16:creationId xmlns:a16="http://schemas.microsoft.com/office/drawing/2014/main" id="{0136B370-99DF-7811-3E89-12EC86951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2" y="3026003"/>
            <a:ext cx="5831012" cy="28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HEJI-8">
            <a:extLst>
              <a:ext uri="{FF2B5EF4-FFF2-40B4-BE49-F238E27FC236}">
                <a16:creationId xmlns:a16="http://schemas.microsoft.com/office/drawing/2014/main" id="{3E4018AD-BE5D-FE86-1A26-277F6000B682}"/>
              </a:ext>
            </a:extLst>
          </p:cNvPr>
          <p:cNvSpPr txBox="1"/>
          <p:nvPr/>
        </p:nvSpPr>
        <p:spPr>
          <a:xfrm>
            <a:off x="6488800" y="3026003"/>
            <a:ext cx="330564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计算方式：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把区分划分成若干个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2*2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区域，计算两者之间的插值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原则：右减左，上减下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05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8CDFAF6-B9BF-34A1-CC20-6A211BE16284}"/>
              </a:ext>
            </a:extLst>
          </p:cNvPr>
          <p:cNvSpPr txBox="1"/>
          <p:nvPr/>
        </p:nvSpPr>
        <p:spPr>
          <a:xfrm>
            <a:off x="975304" y="2545652"/>
            <a:ext cx="9479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3E4018AD-BE5D-FE86-1A26-277F6000B682}"/>
              </a:ext>
            </a:extLst>
          </p:cNvPr>
          <p:cNvSpPr txBox="1"/>
          <p:nvPr/>
        </p:nvSpPr>
        <p:spPr>
          <a:xfrm>
            <a:off x="4160786" y="2401391"/>
            <a:ext cx="65386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计算方式：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把区分划分成若干个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2*2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区域，计算两者之间的插值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9457" name="Picture 1">
            <a:extLst>
              <a:ext uri="{FF2B5EF4-FFF2-40B4-BE49-F238E27FC236}">
                <a16:creationId xmlns:a16="http://schemas.microsoft.com/office/drawing/2014/main" id="{2DE210E5-AC22-29DD-585C-80CBE79E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04" y="3167406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829E972-1B60-44E9-66A4-FB6AF94ED220}"/>
              </a:ext>
            </a:extLst>
          </p:cNvPr>
          <p:cNvCxnSpPr>
            <a:cxnSpLocks/>
          </p:cNvCxnSpPr>
          <p:nvPr/>
        </p:nvCxnSpPr>
        <p:spPr>
          <a:xfrm>
            <a:off x="5844620" y="5081629"/>
            <a:ext cx="1998481" cy="11581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AA888-D0D1-CF44-059B-5830BD5860C3}"/>
              </a:ext>
            </a:extLst>
          </p:cNvPr>
          <p:cNvSpPr txBox="1"/>
          <p:nvPr/>
        </p:nvSpPr>
        <p:spPr>
          <a:xfrm>
            <a:off x="7843101" y="6039715"/>
            <a:ext cx="15082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计算的是它</a:t>
            </a:r>
            <a:endParaRPr lang="en-US" altLang="zh-CN" sz="20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4411D6-6F14-5D35-98DA-F910097AABA4}"/>
              </a:ext>
            </a:extLst>
          </p:cNvPr>
          <p:cNvCxnSpPr>
            <a:cxnSpLocks/>
          </p:cNvCxnSpPr>
          <p:nvPr/>
        </p:nvCxnSpPr>
        <p:spPr>
          <a:xfrm>
            <a:off x="6096000" y="3497344"/>
            <a:ext cx="3423714" cy="4776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6EA9FCA-AD80-1EF9-1E5B-C8DA72E95C05}"/>
              </a:ext>
            </a:extLst>
          </p:cNvPr>
          <p:cNvSpPr txBox="1"/>
          <p:nvPr/>
        </p:nvSpPr>
        <p:spPr>
          <a:xfrm>
            <a:off x="9519713" y="3774975"/>
            <a:ext cx="21223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0.31-0.31=0.00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AA51DA-6C52-0DAD-F26A-D30A35664A8E}"/>
              </a:ext>
            </a:extLst>
          </p:cNvPr>
          <p:cNvCxnSpPr>
            <a:cxnSpLocks/>
          </p:cNvCxnSpPr>
          <p:nvPr/>
        </p:nvCxnSpPr>
        <p:spPr>
          <a:xfrm>
            <a:off x="6201623" y="3936242"/>
            <a:ext cx="3423714" cy="4776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29CFA9-F754-0003-0122-6E44A991EC8C}"/>
              </a:ext>
            </a:extLst>
          </p:cNvPr>
          <p:cNvSpPr txBox="1"/>
          <p:nvPr/>
        </p:nvSpPr>
        <p:spPr>
          <a:xfrm>
            <a:off x="9572525" y="4252661"/>
            <a:ext cx="21223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0.31-0.33=-0.02</a:t>
            </a:r>
          </a:p>
        </p:txBody>
      </p:sp>
    </p:spTree>
    <p:extLst>
      <p:ext uri="{BB962C8B-B14F-4D97-AF65-F5344CB8AC3E}">
        <p14:creationId xmlns:p14="http://schemas.microsoft.com/office/powerpoint/2010/main" val="219250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8CDFAF6-B9BF-34A1-CC20-6A211BE16284}"/>
              </a:ext>
            </a:extLst>
          </p:cNvPr>
          <p:cNvSpPr txBox="1"/>
          <p:nvPr/>
        </p:nvSpPr>
        <p:spPr>
          <a:xfrm>
            <a:off x="975304" y="2545652"/>
            <a:ext cx="9479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3E4018AD-BE5D-FE86-1A26-277F6000B682}"/>
              </a:ext>
            </a:extLst>
          </p:cNvPr>
          <p:cNvSpPr txBox="1"/>
          <p:nvPr/>
        </p:nvSpPr>
        <p:spPr>
          <a:xfrm>
            <a:off x="4160786" y="2401391"/>
            <a:ext cx="65386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计算方式：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把区分划分成若干个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2*2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区域，计算两者之间的插值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9457" name="Picture 1">
            <a:extLst>
              <a:ext uri="{FF2B5EF4-FFF2-40B4-BE49-F238E27FC236}">
                <a16:creationId xmlns:a16="http://schemas.microsoft.com/office/drawing/2014/main" id="{2DE210E5-AC22-29DD-585C-80CBE79E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04" y="3167406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829E972-1B60-44E9-66A4-FB6AF94ED220}"/>
              </a:ext>
            </a:extLst>
          </p:cNvPr>
          <p:cNvCxnSpPr>
            <a:cxnSpLocks/>
          </p:cNvCxnSpPr>
          <p:nvPr/>
        </p:nvCxnSpPr>
        <p:spPr>
          <a:xfrm>
            <a:off x="5844620" y="5081629"/>
            <a:ext cx="1998481" cy="11581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AA888-D0D1-CF44-059B-5830BD5860C3}"/>
              </a:ext>
            </a:extLst>
          </p:cNvPr>
          <p:cNvSpPr txBox="1"/>
          <p:nvPr/>
        </p:nvSpPr>
        <p:spPr>
          <a:xfrm>
            <a:off x="7843101" y="6039715"/>
            <a:ext cx="15082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计算的是它</a:t>
            </a:r>
            <a:endParaRPr lang="en-US" altLang="zh-CN" sz="20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4411D6-6F14-5D35-98DA-F910097AABA4}"/>
              </a:ext>
            </a:extLst>
          </p:cNvPr>
          <p:cNvCxnSpPr>
            <a:cxnSpLocks/>
          </p:cNvCxnSpPr>
          <p:nvPr/>
        </p:nvCxnSpPr>
        <p:spPr>
          <a:xfrm>
            <a:off x="6096000" y="3497344"/>
            <a:ext cx="3423714" cy="4776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6EA9FCA-AD80-1EF9-1E5B-C8DA72E95C05}"/>
              </a:ext>
            </a:extLst>
          </p:cNvPr>
          <p:cNvSpPr txBox="1"/>
          <p:nvPr/>
        </p:nvSpPr>
        <p:spPr>
          <a:xfrm>
            <a:off x="9519713" y="3774975"/>
            <a:ext cx="21223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0.31-0.31=0.00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AA51DA-6C52-0DAD-F26A-D30A35664A8E}"/>
              </a:ext>
            </a:extLst>
          </p:cNvPr>
          <p:cNvCxnSpPr>
            <a:cxnSpLocks/>
          </p:cNvCxnSpPr>
          <p:nvPr/>
        </p:nvCxnSpPr>
        <p:spPr>
          <a:xfrm>
            <a:off x="6201623" y="3936242"/>
            <a:ext cx="3423714" cy="4776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29CFA9-F754-0003-0122-6E44A991EC8C}"/>
              </a:ext>
            </a:extLst>
          </p:cNvPr>
          <p:cNvSpPr txBox="1"/>
          <p:nvPr/>
        </p:nvSpPr>
        <p:spPr>
          <a:xfrm>
            <a:off x="9572525" y="4252661"/>
            <a:ext cx="21223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0.31-0.33=-0.02</a:t>
            </a:r>
          </a:p>
        </p:txBody>
      </p:sp>
    </p:spTree>
    <p:extLst>
      <p:ext uri="{BB962C8B-B14F-4D97-AF65-F5344CB8AC3E}">
        <p14:creationId xmlns:p14="http://schemas.microsoft.com/office/powerpoint/2010/main" val="294977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8CDFAF6-B9BF-34A1-CC20-6A211BE16284}"/>
              </a:ext>
            </a:extLst>
          </p:cNvPr>
          <p:cNvSpPr txBox="1"/>
          <p:nvPr/>
        </p:nvSpPr>
        <p:spPr>
          <a:xfrm>
            <a:off x="975304" y="2545652"/>
            <a:ext cx="9479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D7AC38-F1F3-594B-C5FD-105A2BA4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41" y="1415425"/>
            <a:ext cx="5791702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F351B-76EB-5CD9-47F1-8C791537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667" y="208086"/>
            <a:ext cx="8015428" cy="1368150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8556DF3E-D476-5415-65FD-B7E2908E71B2}"/>
              </a:ext>
            </a:extLst>
          </p:cNvPr>
          <p:cNvCxnSpPr>
            <a:cxnSpLocks/>
          </p:cNvCxnSpPr>
          <p:nvPr/>
        </p:nvCxnSpPr>
        <p:spPr>
          <a:xfrm flipH="1">
            <a:off x="7164371" y="1576236"/>
            <a:ext cx="2078968" cy="18527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1" name="Picture 1">
            <a:extLst>
              <a:ext uri="{FF2B5EF4-FFF2-40B4-BE49-F238E27FC236}">
                <a16:creationId xmlns:a16="http://schemas.microsoft.com/office/drawing/2014/main" id="{341120E1-84DE-3EAE-80FD-D6FE87EE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1" y="2444544"/>
            <a:ext cx="6541687" cy="42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1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F351B-76EB-5CD9-47F1-8C791537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667" y="208086"/>
            <a:ext cx="8015428" cy="1368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A22DE0-E4C1-2CFB-51AD-4CB59BDA1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49" y="2498464"/>
            <a:ext cx="3105280" cy="296675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C28C447-5471-FBF4-AC44-3B110964DF52}"/>
              </a:ext>
            </a:extLst>
          </p:cNvPr>
          <p:cNvSpPr/>
          <p:nvPr/>
        </p:nvSpPr>
        <p:spPr>
          <a:xfrm>
            <a:off x="2511157" y="3525445"/>
            <a:ext cx="127725" cy="12772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4E237B-4355-9847-B364-86C31D1F015B}"/>
              </a:ext>
            </a:extLst>
          </p:cNvPr>
          <p:cNvSpPr/>
          <p:nvPr/>
        </p:nvSpPr>
        <p:spPr>
          <a:xfrm>
            <a:off x="2511157" y="3665091"/>
            <a:ext cx="127725" cy="127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98F692-1FF9-4D60-EE46-E3B734B23337}"/>
              </a:ext>
            </a:extLst>
          </p:cNvPr>
          <p:cNvSpPr/>
          <p:nvPr/>
        </p:nvSpPr>
        <p:spPr>
          <a:xfrm>
            <a:off x="2651240" y="3525444"/>
            <a:ext cx="127725" cy="12772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373B06-D70A-A221-C75B-90A4F6CB1259}"/>
              </a:ext>
            </a:extLst>
          </p:cNvPr>
          <p:cNvSpPr/>
          <p:nvPr/>
        </p:nvSpPr>
        <p:spPr>
          <a:xfrm>
            <a:off x="2651240" y="3665091"/>
            <a:ext cx="127725" cy="127725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B57E4CF-C653-21E7-0409-A660AD323A82}"/>
              </a:ext>
            </a:extLst>
          </p:cNvPr>
          <p:cNvCxnSpPr>
            <a:cxnSpLocks/>
          </p:cNvCxnSpPr>
          <p:nvPr/>
        </p:nvCxnSpPr>
        <p:spPr>
          <a:xfrm flipH="1">
            <a:off x="1259196" y="3679878"/>
            <a:ext cx="1129418" cy="64869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931C7F4-0FCB-3DDD-30CF-6E20945A12EC}"/>
              </a:ext>
            </a:extLst>
          </p:cNvPr>
          <p:cNvSpPr txBox="1"/>
          <p:nvPr/>
        </p:nvSpPr>
        <p:spPr>
          <a:xfrm>
            <a:off x="157895" y="4278923"/>
            <a:ext cx="1323254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根据</a:t>
            </a:r>
            <a:r>
              <a:rPr lang="en-US" altLang="zh-CN" sz="2000" b="1" dirty="0" err="1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计算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FE3BE3-2B56-1F4F-BFA5-A99B320BFB12}"/>
              </a:ext>
            </a:extLst>
          </p:cNvPr>
          <p:cNvSpPr txBox="1"/>
          <p:nvPr/>
        </p:nvSpPr>
        <p:spPr>
          <a:xfrm>
            <a:off x="5086487" y="2341652"/>
            <a:ext cx="3440608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ddx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()---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紫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与</a:t>
            </a:r>
            <a:r>
              <a:rPr lang="zh-CN" altLang="en-US" sz="2000" b="1" dirty="0">
                <a:solidFill>
                  <a:srgbClr val="00B050"/>
                </a:solidFill>
                <a:ea typeface="阿里巴巴普惠体 2.0 95 ExtraBold" panose="00020600040101010101" pitchFamily="18" charset="-122"/>
              </a:rPr>
              <a:t>绿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差值或</a:t>
            </a:r>
            <a:r>
              <a:rPr lang="zh-CN" altLang="en-US" sz="2000" b="1" dirty="0">
                <a:solidFill>
                  <a:srgbClr val="FFC000"/>
                </a:solidFill>
                <a:ea typeface="阿里巴巴普惠体 2.0 95 ExtraBold" panose="00020600040101010101" pitchFamily="18" charset="-122"/>
              </a:rPr>
              <a:t>橙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与</a:t>
            </a:r>
            <a:r>
              <a:rPr lang="zh-CN" altLang="en-US" sz="2000" b="1" dirty="0">
                <a:solidFill>
                  <a:srgbClr val="0070C0"/>
                </a:solidFill>
                <a:ea typeface="阿里巴巴普惠体 2.0 95 ExtraBold" panose="00020600040101010101" pitchFamily="18" charset="-122"/>
              </a:rPr>
              <a:t>蓝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</a:t>
            </a:r>
            <a:endParaRPr lang="en-US" altLang="zh-CN" sz="2000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ddy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()---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紫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与</a:t>
            </a:r>
            <a:r>
              <a:rPr lang="zh-CN" altLang="en-US" sz="2000" b="1" dirty="0">
                <a:solidFill>
                  <a:srgbClr val="FFC000"/>
                </a:solidFill>
                <a:ea typeface="阿里巴巴普惠体 2.0 95 ExtraBold" panose="00020600040101010101" pitchFamily="18" charset="-122"/>
              </a:rPr>
              <a:t>橙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差值或</a:t>
            </a:r>
            <a:r>
              <a:rPr lang="zh-CN" altLang="en-US" sz="2000" b="1" dirty="0">
                <a:solidFill>
                  <a:srgbClr val="00B050"/>
                </a:solidFill>
                <a:ea typeface="阿里巴巴普惠体 2.0 95 ExtraBold" panose="00020600040101010101" pitchFamily="18" charset="-122"/>
              </a:rPr>
              <a:t>绿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与</a:t>
            </a:r>
            <a:r>
              <a:rPr lang="zh-CN" altLang="en-US" sz="2000" b="1" dirty="0">
                <a:solidFill>
                  <a:srgbClr val="0070C0"/>
                </a:solidFill>
                <a:ea typeface="阿里巴巴普惠体 2.0 95 ExtraBold" panose="00020600040101010101" pitchFamily="18" charset="-122"/>
              </a:rPr>
              <a:t>蓝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</a:t>
            </a:r>
            <a:endParaRPr lang="en-US" altLang="zh-CN" sz="2000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EB14FB-B398-F464-B0C7-20A3B98A698E}"/>
              </a:ext>
            </a:extLst>
          </p:cNvPr>
          <p:cNvSpPr txBox="1"/>
          <p:nvPr/>
        </p:nvSpPr>
        <p:spPr>
          <a:xfrm>
            <a:off x="5116897" y="4786754"/>
            <a:ext cx="607983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对于一个面片来说，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差值永远是一致的</a:t>
            </a:r>
            <a:endParaRPr lang="en-US" altLang="zh-CN" sz="2000" b="1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也就是在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面片交界处差值才会改变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---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法线方向改变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792C7F-712F-9DB5-3D0D-0E78D24646C4}"/>
              </a:ext>
            </a:extLst>
          </p:cNvPr>
          <p:cNvSpPr txBox="1"/>
          <p:nvPr/>
        </p:nvSpPr>
        <p:spPr>
          <a:xfrm>
            <a:off x="5116896" y="3924980"/>
            <a:ext cx="622912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位置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减位置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，得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位置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到位置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的向量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---</a:t>
            </a:r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贴着面片</a:t>
            </a:r>
            <a:endParaRPr lang="en-US" altLang="zh-CN" sz="20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两个贴着面片的向量叉乘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---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垂直与面片的向量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---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法线</a:t>
            </a:r>
            <a:endParaRPr lang="en-US" altLang="zh-CN" sz="2000" b="1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37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3839802" y="737727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8CAD2A-7F49-884B-784F-4DED27A0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9" y="1568724"/>
            <a:ext cx="5140313" cy="51800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026FF7-B03D-CFFD-0A53-54D415631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73" y="1428118"/>
            <a:ext cx="6988146" cy="32540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A5862FA-A328-9584-5BA8-37228EA4CE5A}"/>
              </a:ext>
            </a:extLst>
          </p:cNvPr>
          <p:cNvSpPr/>
          <p:nvPr/>
        </p:nvSpPr>
        <p:spPr>
          <a:xfrm>
            <a:off x="6381412" y="3806230"/>
            <a:ext cx="1059801" cy="20197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3F1F99B-FE4A-A811-8175-1841D6386A6A}"/>
              </a:ext>
            </a:extLst>
          </p:cNvPr>
          <p:cNvCxnSpPr>
            <a:cxnSpLocks/>
          </p:cNvCxnSpPr>
          <p:nvPr/>
        </p:nvCxnSpPr>
        <p:spPr>
          <a:xfrm>
            <a:off x="7576457" y="3918857"/>
            <a:ext cx="1410322" cy="104502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55FB71D-1CC0-561C-8115-187E444AC5E4}"/>
              </a:ext>
            </a:extLst>
          </p:cNvPr>
          <p:cNvSpPr txBox="1"/>
          <p:nvPr/>
        </p:nvSpPr>
        <p:spPr>
          <a:xfrm>
            <a:off x="8986779" y="4761343"/>
            <a:ext cx="1913576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方便的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1D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3D</a:t>
            </a:r>
            <a:endParaRPr lang="en-US" altLang="zh-CN" sz="2000" b="1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925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3839802" y="737727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Shading---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57D167-CB37-3735-763B-95B0DE51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" y="1476066"/>
            <a:ext cx="5014395" cy="53344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C8641C-4E43-33EA-2579-9AE81848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344" y="1476066"/>
            <a:ext cx="5555358" cy="36051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8521E2-AAB5-5AA1-07F7-0EB9CF6AE239}"/>
              </a:ext>
            </a:extLst>
          </p:cNvPr>
          <p:cNvSpPr txBox="1"/>
          <p:nvPr/>
        </p:nvSpPr>
        <p:spPr>
          <a:xfrm>
            <a:off x="5241343" y="5181879"/>
            <a:ext cx="555535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所有向量计算都在顶点着色器中完成</a:t>
            </a:r>
            <a:endParaRPr lang="en-US" altLang="zh-CN" sz="2000" b="1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介绍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83676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着色频率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Shading Frequencies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2019024" y="5554622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Triangle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EB78A2-15F8-D426-CF57-F7E7F2775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88" y="2956482"/>
            <a:ext cx="8367624" cy="245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8E4ADE10-B918-2C3A-76AE-E447A6448265}"/>
              </a:ext>
            </a:extLst>
          </p:cNvPr>
          <p:cNvSpPr txBox="1"/>
          <p:nvPr/>
        </p:nvSpPr>
        <p:spPr>
          <a:xfrm>
            <a:off x="4975054" y="5554622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Vertex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D01C9DD7-92F9-5592-B9C4-1F9466C15327}"/>
              </a:ext>
            </a:extLst>
          </p:cNvPr>
          <p:cNvSpPr txBox="1"/>
          <p:nvPr/>
        </p:nvSpPr>
        <p:spPr>
          <a:xfrm>
            <a:off x="7931084" y="5554621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221470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3839802" y="737727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DE4082-8B98-2353-351B-2B000B62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4" y="1476066"/>
            <a:ext cx="2278577" cy="23166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F48E41-9F2D-3487-8AED-56152ED53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64" y="5239919"/>
            <a:ext cx="6081287" cy="1242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1B3740-59AE-3435-5E1C-04B8441DE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612" y="1476066"/>
            <a:ext cx="4983912" cy="362743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A3AC56-DE6D-B45E-1E07-67B55F6E49A1}"/>
              </a:ext>
            </a:extLst>
          </p:cNvPr>
          <p:cNvCxnSpPr>
            <a:cxnSpLocks/>
          </p:cNvCxnSpPr>
          <p:nvPr/>
        </p:nvCxnSpPr>
        <p:spPr>
          <a:xfrm>
            <a:off x="1361659" y="3602001"/>
            <a:ext cx="364504" cy="10259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447974A-9BCD-4D72-BAC1-899093D0CDF8}"/>
              </a:ext>
            </a:extLst>
          </p:cNvPr>
          <p:cNvSpPr txBox="1"/>
          <p:nvPr/>
        </p:nvSpPr>
        <p:spPr>
          <a:xfrm>
            <a:off x="1105674" y="4703390"/>
            <a:ext cx="124097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传递颜色</a:t>
            </a:r>
            <a:endParaRPr lang="en-US" altLang="zh-CN" sz="2000" b="1" dirty="0">
              <a:solidFill>
                <a:srgbClr val="00B0F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C39B68-1A63-F074-9BE8-8E7B19FD887B}"/>
              </a:ext>
            </a:extLst>
          </p:cNvPr>
          <p:cNvCxnSpPr>
            <a:cxnSpLocks/>
          </p:cNvCxnSpPr>
          <p:nvPr/>
        </p:nvCxnSpPr>
        <p:spPr>
          <a:xfrm>
            <a:off x="3724462" y="5028976"/>
            <a:ext cx="1743462" cy="10259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A8A8132-6A72-6456-48E3-3F1BA2E651C6}"/>
              </a:ext>
            </a:extLst>
          </p:cNvPr>
          <p:cNvSpPr txBox="1"/>
          <p:nvPr/>
        </p:nvSpPr>
        <p:spPr>
          <a:xfrm>
            <a:off x="3455586" y="5541967"/>
            <a:ext cx="124097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颜色进行插值</a:t>
            </a:r>
            <a:endParaRPr lang="en-US" altLang="zh-CN" sz="2000" b="1" dirty="0">
              <a:solidFill>
                <a:srgbClr val="00B0F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78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3839802" y="737727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A4B9C5-34CC-88B6-1043-3EAF7960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09" y="1482025"/>
            <a:ext cx="4435224" cy="8687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F620B6-BB9A-A630-0B59-2BF6793AF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509" y="2255316"/>
            <a:ext cx="3970364" cy="45038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8B41C6-A558-20AE-2A8F-7FE35EE75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095" y="1916402"/>
            <a:ext cx="5883150" cy="4465707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D5301C-93EB-B63F-C34E-40279059567E}"/>
              </a:ext>
            </a:extLst>
          </p:cNvPr>
          <p:cNvCxnSpPr>
            <a:cxnSpLocks/>
          </p:cNvCxnSpPr>
          <p:nvPr/>
        </p:nvCxnSpPr>
        <p:spPr>
          <a:xfrm flipH="1" flipV="1">
            <a:off x="9451910" y="1482025"/>
            <a:ext cx="1358709" cy="208821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294BE36-1FBC-09CF-5978-5E7B4D67971E}"/>
              </a:ext>
            </a:extLst>
          </p:cNvPr>
          <p:cNvSpPr txBox="1"/>
          <p:nvPr/>
        </p:nvSpPr>
        <p:spPr>
          <a:xfrm>
            <a:off x="8621741" y="1008407"/>
            <a:ext cx="166033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lerp()</a:t>
            </a:r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的运用</a:t>
            </a:r>
            <a:endParaRPr lang="en-US" altLang="zh-CN" sz="2000" b="1" dirty="0">
              <a:solidFill>
                <a:srgbClr val="00B0F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99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93972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模型的导入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(Blender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2A8B45-82DF-8F9A-810A-A38BA912B36F}"/>
              </a:ext>
            </a:extLst>
          </p:cNvPr>
          <p:cNvSpPr txBox="1"/>
          <p:nvPr/>
        </p:nvSpPr>
        <p:spPr>
          <a:xfrm>
            <a:off x="635794" y="1825509"/>
            <a:ext cx="6097554" cy="2246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有两种操作都可以使其变正且大小正确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先沿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轴选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180°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应用变换，再反方向旋转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180°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不应用变换，然后进行导出，需要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Scale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0.5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且勾选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Apply Transform</a:t>
            </a:r>
            <a:endParaRPr lang="zh-CN" altLang="en-US" sz="2000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先沿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-90°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，再沿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180°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，应用缩放，然后进行导出，需要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Scale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50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且使用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FBX Custom Scale	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比较好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234614-467E-1F6E-FEE6-E23542027126}"/>
              </a:ext>
            </a:extLst>
          </p:cNvPr>
          <p:cNvCxnSpPr>
            <a:cxnSpLocks/>
          </p:cNvCxnSpPr>
          <p:nvPr/>
        </p:nvCxnSpPr>
        <p:spPr>
          <a:xfrm>
            <a:off x="2546647" y="4380054"/>
            <a:ext cx="859026" cy="46253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D134567-1ACF-714F-99E8-A8A1F7F6D97B}"/>
              </a:ext>
            </a:extLst>
          </p:cNvPr>
          <p:cNvSpPr txBox="1"/>
          <p:nvPr/>
        </p:nvSpPr>
        <p:spPr>
          <a:xfrm>
            <a:off x="3547799" y="4800713"/>
            <a:ext cx="6097554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逆推确定正确性：</a:t>
            </a:r>
            <a:b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</a:b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90°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再进行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轴缩放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倍，如果是正的就说明放对了</a:t>
            </a:r>
          </a:p>
        </p:txBody>
      </p:sp>
      <p:pic>
        <p:nvPicPr>
          <p:cNvPr id="23553" name="Picture 1">
            <a:extLst>
              <a:ext uri="{FF2B5EF4-FFF2-40B4-BE49-F238E27FC236}">
                <a16:creationId xmlns:a16="http://schemas.microsoft.com/office/drawing/2014/main" id="{D59E29BF-C0D3-4F7C-9060-F66A91CF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54" y="1793676"/>
            <a:ext cx="2388637" cy="205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E1A897B-922B-96E3-0999-3A75EBF95654}"/>
              </a:ext>
            </a:extLst>
          </p:cNvPr>
          <p:cNvSpPr txBox="1"/>
          <p:nvPr/>
        </p:nvSpPr>
        <p:spPr>
          <a:xfrm>
            <a:off x="8720622" y="3924198"/>
            <a:ext cx="12573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正确状态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16F14D-FE1A-2C40-522B-A9DBC0B85A3A}"/>
              </a:ext>
            </a:extLst>
          </p:cNvPr>
          <p:cNvSpPr txBox="1"/>
          <p:nvPr/>
        </p:nvSpPr>
        <p:spPr>
          <a:xfrm>
            <a:off x="5938278" y="4211211"/>
            <a:ext cx="211404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记得应用变换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598093-91F5-BA06-0E13-7CB13D33E745}"/>
              </a:ext>
            </a:extLst>
          </p:cNvPr>
          <p:cNvSpPr txBox="1"/>
          <p:nvPr/>
        </p:nvSpPr>
        <p:spPr>
          <a:xfrm>
            <a:off x="7728568" y="5816376"/>
            <a:ext cx="383356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Tip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：应用变换后可以再进行逆操作恢复模型状态</a:t>
            </a:r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(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但是不应用变换</a:t>
            </a:r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)</a:t>
            </a:r>
            <a:endParaRPr lang="zh-CN" altLang="en-US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75ECF8-FAD0-F7BC-D934-BA3EB16D9602}"/>
              </a:ext>
            </a:extLst>
          </p:cNvPr>
          <p:cNvSpPr txBox="1"/>
          <p:nvPr/>
        </p:nvSpPr>
        <p:spPr>
          <a:xfrm>
            <a:off x="282413" y="6188406"/>
            <a:ext cx="211404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  <a:hlinkClick r:id="rId4"/>
              </a:rPr>
              <a:t>我的完整分析</a:t>
            </a:r>
            <a:endParaRPr lang="zh-CN" altLang="en-US" sz="20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92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介绍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5043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5527363" y="5045817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LowPoly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风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758B00-7B04-B50C-D970-B87F821C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4" y="2886297"/>
            <a:ext cx="3581201" cy="3581201"/>
          </a:xfrm>
          <a:prstGeom prst="rect">
            <a:avLst/>
          </a:prstGeom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6FA6CA13-723F-ADAA-51C7-D86DA18B9408}"/>
              </a:ext>
            </a:extLst>
          </p:cNvPr>
          <p:cNvSpPr txBox="1"/>
          <p:nvPr/>
        </p:nvSpPr>
        <p:spPr>
          <a:xfrm>
            <a:off x="5527363" y="2998113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着色频率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逐三角面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77464CBB-D43F-2264-E8AE-9278FD1D298E}"/>
              </a:ext>
            </a:extLst>
          </p:cNvPr>
          <p:cNvSpPr txBox="1"/>
          <p:nvPr/>
        </p:nvSpPr>
        <p:spPr>
          <a:xfrm>
            <a:off x="5527363" y="4021965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呈现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片面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的质感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介绍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5043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6FA6CA13-723F-ADAA-51C7-D86DA18B9408}"/>
              </a:ext>
            </a:extLst>
          </p:cNvPr>
          <p:cNvSpPr txBox="1"/>
          <p:nvPr/>
        </p:nvSpPr>
        <p:spPr>
          <a:xfrm>
            <a:off x="5527363" y="2998113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着色频率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逐顶点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77464CBB-D43F-2264-E8AE-9278FD1D298E}"/>
              </a:ext>
            </a:extLst>
          </p:cNvPr>
          <p:cNvSpPr txBox="1"/>
          <p:nvPr/>
        </p:nvSpPr>
        <p:spPr>
          <a:xfrm>
            <a:off x="5527363" y="4021965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呈现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块状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的质感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89195B-AA1B-0059-2D94-36FC988A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3" y="2886296"/>
            <a:ext cx="3581201" cy="35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介绍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5043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6FA6CA13-723F-ADAA-51C7-D86DA18B9408}"/>
              </a:ext>
            </a:extLst>
          </p:cNvPr>
          <p:cNvSpPr txBox="1"/>
          <p:nvPr/>
        </p:nvSpPr>
        <p:spPr>
          <a:xfrm>
            <a:off x="5527363" y="2998113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着色频率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逐片元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77464CBB-D43F-2264-E8AE-9278FD1D298E}"/>
              </a:ext>
            </a:extLst>
          </p:cNvPr>
          <p:cNvSpPr txBox="1"/>
          <p:nvPr/>
        </p:nvSpPr>
        <p:spPr>
          <a:xfrm>
            <a:off x="5527363" y="4021965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呈现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光滑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的质感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9DFA41-952A-4BC3-2958-B4161735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3" y="2886296"/>
            <a:ext cx="3581201" cy="3581201"/>
          </a:xfrm>
          <a:prstGeom prst="rect">
            <a:avLst/>
          </a:prstGeom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165986F4-AC8B-7AA6-A40D-42545CE77059}"/>
              </a:ext>
            </a:extLst>
          </p:cNvPr>
          <p:cNvSpPr txBox="1"/>
          <p:nvPr/>
        </p:nvSpPr>
        <p:spPr>
          <a:xfrm>
            <a:off x="5527363" y="5045817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最常用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的一种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5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165986F4-AC8B-7AA6-A40D-42545CE77059}"/>
              </a:ext>
            </a:extLst>
          </p:cNvPr>
          <p:cNvSpPr txBox="1"/>
          <p:nvPr/>
        </p:nvSpPr>
        <p:spPr>
          <a:xfrm>
            <a:off x="1425134" y="2790203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计算位置的不同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BEBBA1-2769-741C-44A6-3BE3AA7868F9}"/>
              </a:ext>
            </a:extLst>
          </p:cNvPr>
          <p:cNvSpPr txBox="1"/>
          <p:nvPr/>
        </p:nvSpPr>
        <p:spPr>
          <a:xfrm>
            <a:off x="1425134" y="3429000"/>
            <a:ext cx="860996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ea typeface="阿里巴巴普惠体 2.0 95 ExtraBold" panose="00020600040101010101" pitchFamily="18" charset="-122"/>
              </a:rPr>
              <a:t>Gouraud</a:t>
            </a:r>
            <a:r>
              <a:rPr lang="en-US" altLang="zh-CN" sz="2400" dirty="0">
                <a:ea typeface="阿里巴巴普惠体 2.0 95 ExtraBold" panose="00020600040101010101" pitchFamily="18" charset="-122"/>
              </a:rPr>
              <a:t> Shading</a:t>
            </a:r>
            <a:r>
              <a:rPr lang="zh-CN" altLang="en-US" sz="2400" dirty="0">
                <a:ea typeface="阿里巴巴普惠体 2.0 95 ExtraBold" panose="00020600040101010101" pitchFamily="18" charset="-122"/>
              </a:rPr>
              <a:t>在顶点着色器中计算</a:t>
            </a:r>
            <a:r>
              <a:rPr lang="en-US" altLang="zh-CN" sz="2400" dirty="0">
                <a:ea typeface="阿里巴巴普惠体 2.0 95 ExtraBold" panose="00020600040101010101" pitchFamily="18" charset="-122"/>
              </a:rPr>
              <a:t>---</a:t>
            </a:r>
            <a:r>
              <a:rPr lang="en-US" altLang="zh-CN" sz="2400" b="1" dirty="0">
                <a:ea typeface="阿里巴巴普惠体 2.0 95 ExtraBold" panose="00020600040101010101" pitchFamily="18" charset="-122"/>
              </a:rPr>
              <a:t>per-vertex shading</a:t>
            </a:r>
            <a:br>
              <a:rPr lang="en-US" altLang="zh-CN" sz="2400" dirty="0">
                <a:ea typeface="阿里巴巴普惠体 2.0 95 ExtraBold" panose="00020600040101010101" pitchFamily="18" charset="-122"/>
              </a:rPr>
            </a:br>
            <a:r>
              <a:rPr lang="en-US" altLang="zh-CN" sz="2400" dirty="0" err="1">
                <a:ea typeface="阿里巴巴普惠体 2.0 95 ExtraBold" panose="00020600040101010101" pitchFamily="18" charset="-122"/>
              </a:rPr>
              <a:t>Phong</a:t>
            </a:r>
            <a:r>
              <a:rPr lang="en-US" altLang="zh-CN" sz="2400" dirty="0">
                <a:ea typeface="阿里巴巴普惠体 2.0 95 ExtraBold" panose="00020600040101010101" pitchFamily="18" charset="-122"/>
              </a:rPr>
              <a:t> Shading</a:t>
            </a:r>
            <a:r>
              <a:rPr lang="zh-CN" altLang="en-US" sz="2400" dirty="0">
                <a:ea typeface="阿里巴巴普惠体 2.0 95 ExtraBold" panose="00020600040101010101" pitchFamily="18" charset="-122"/>
              </a:rPr>
              <a:t>在像素着色器中计算</a:t>
            </a:r>
            <a:r>
              <a:rPr lang="en-US" altLang="zh-CN" sz="2400" dirty="0">
                <a:ea typeface="阿里巴巴普惠体 2.0 95 ExtraBold" panose="00020600040101010101" pitchFamily="18" charset="-122"/>
              </a:rPr>
              <a:t>---</a:t>
            </a:r>
            <a:r>
              <a:rPr lang="en-US" altLang="zh-CN" sz="2400" b="1" dirty="0">
                <a:ea typeface="阿里巴巴普惠体 2.0 95 ExtraBold" panose="00020600040101010101" pitchFamily="18" charset="-122"/>
              </a:rPr>
              <a:t>per-pixel shading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B631C0-F571-C1C9-1FCF-84213EBBB253}"/>
              </a:ext>
            </a:extLst>
          </p:cNvPr>
          <p:cNvSpPr txBox="1"/>
          <p:nvPr/>
        </p:nvSpPr>
        <p:spPr>
          <a:xfrm>
            <a:off x="7376221" y="4581028"/>
            <a:ext cx="3524134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为什么这么做，</a:t>
            </a:r>
            <a:endParaRPr lang="en-US" altLang="zh-CN" sz="24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为什么能得到不同效果</a:t>
            </a:r>
            <a:endParaRPr lang="en-US" altLang="zh-CN" sz="24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E2DA82-67DC-CFF0-66C7-14059CFB8FA9}"/>
              </a:ext>
            </a:extLst>
          </p:cNvPr>
          <p:cNvCxnSpPr>
            <a:cxnSpLocks/>
          </p:cNvCxnSpPr>
          <p:nvPr/>
        </p:nvCxnSpPr>
        <p:spPr>
          <a:xfrm flipH="1">
            <a:off x="4815780" y="4259997"/>
            <a:ext cx="914334" cy="73652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68C367-9AD2-269F-1866-38D64C553840}"/>
              </a:ext>
            </a:extLst>
          </p:cNvPr>
          <p:cNvSpPr txBox="1"/>
          <p:nvPr/>
        </p:nvSpPr>
        <p:spPr>
          <a:xfrm>
            <a:off x="3968047" y="5090994"/>
            <a:ext cx="352413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计算光照</a:t>
            </a:r>
            <a:endParaRPr lang="en-US" altLang="zh-CN" sz="24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7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6169" y="3789525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CPU</a:t>
            </a: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端的顶点数据</a:t>
            </a:r>
            <a:endParaRPr lang="en-US" altLang="zh-CN" sz="240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50676" y="4020357"/>
            <a:ext cx="90728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50676" y="3477290"/>
            <a:ext cx="747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传入</a:t>
            </a:r>
            <a:endParaRPr lang="en-US" altLang="zh-CN" sz="140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GPU</a:t>
            </a: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端</a:t>
            </a:r>
            <a:endParaRPr lang="en-US" altLang="zh-CN" sz="140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53143" y="37895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顶点着色器</a:t>
            </a:r>
            <a:endParaRPr lang="en-US" altLang="zh-CN" sz="240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376692" y="4020357"/>
            <a:ext cx="90728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22463" y="37895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片元着色器</a:t>
            </a:r>
            <a:endParaRPr lang="en-US" altLang="zh-CN" sz="240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184237" y="4383069"/>
            <a:ext cx="0" cy="8805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201624" y="342900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一定的处理</a:t>
            </a:r>
            <a:endParaRPr lang="en-US" altLang="zh-CN" sz="140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 algn="ctr">
              <a:defRPr/>
            </a:pPr>
            <a:r>
              <a:rPr lang="en-US" altLang="zh-CN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自动</a:t>
            </a:r>
            <a:r>
              <a:rPr lang="en-US" altLang="zh-CN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sp>
        <p:nvSpPr>
          <p:cNvPr id="27" name="矩形 26"/>
          <p:cNvSpPr/>
          <p:nvPr/>
        </p:nvSpPr>
        <p:spPr>
          <a:xfrm>
            <a:off x="7205443" y="5395545"/>
            <a:ext cx="1957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</a:t>
            </a:r>
            <a:endParaRPr lang="en-US" altLang="zh-CN" sz="240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 algn="ctr">
              <a:defRPr/>
            </a:pPr>
            <a:r>
              <a:rPr lang="en-US" altLang="zh-CN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存入缓冲区</a:t>
            </a:r>
            <a:r>
              <a:rPr lang="en-US" altLang="zh-CN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sp>
        <p:nvSpPr>
          <p:cNvPr id="29" name="矩形 28"/>
          <p:cNvSpPr/>
          <p:nvPr/>
        </p:nvSpPr>
        <p:spPr>
          <a:xfrm>
            <a:off x="8237622" y="4590317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逐片元操作</a:t>
            </a:r>
            <a:endParaRPr lang="en-US" altLang="zh-CN" sz="140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091775" y="4263064"/>
            <a:ext cx="129054" cy="6545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40369" y="492944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顶点输入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5231231" y="4263064"/>
            <a:ext cx="129054" cy="6545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868569" y="4943928"/>
            <a:ext cx="2508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zh-CN" altLang="en-US" sz="1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顶点输出</a:t>
            </a: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传入下一阶段</a:t>
            </a:r>
            <a:endParaRPr lang="en-US" altLang="zh-CN" sz="1400" dirty="0">
              <a:solidFill>
                <a:srgbClr val="00B0F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必要的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o.pos</a:t>
            </a:r>
            <a:r>
              <a:rPr lang="en-US" altLang="zh-CN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MVP</a:t>
            </a:r>
            <a:r>
              <a:rPr lang="zh-CN" altLang="en-US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183837" y="4898094"/>
            <a:ext cx="547599" cy="3655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507669" y="5272810"/>
            <a:ext cx="15167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存在于</a:t>
            </a:r>
            <a:endParaRPr lang="en-US" altLang="zh-CN" sz="1400" dirty="0">
              <a:solidFill>
                <a:srgbClr val="00B0F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1400" dirty="0" err="1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SubShader</a:t>
            </a: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下或</a:t>
            </a:r>
            <a:endParaRPr lang="en-US" altLang="zh-CN" sz="1400" dirty="0">
              <a:solidFill>
                <a:srgbClr val="00B0F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1621F09-252D-6B4B-0F64-949737B1A7D4}"/>
              </a:ext>
            </a:extLst>
          </p:cNvPr>
          <p:cNvCxnSpPr>
            <a:cxnSpLocks/>
          </p:cNvCxnSpPr>
          <p:nvPr/>
        </p:nvCxnSpPr>
        <p:spPr>
          <a:xfrm flipV="1">
            <a:off x="6864676" y="2623446"/>
            <a:ext cx="681533" cy="8055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748B2AF-2C65-54EB-2529-26B7F64DB6A4}"/>
              </a:ext>
            </a:extLst>
          </p:cNvPr>
          <p:cNvSpPr txBox="1"/>
          <p:nvPr/>
        </p:nvSpPr>
        <p:spPr>
          <a:xfrm>
            <a:off x="7016729" y="2104247"/>
            <a:ext cx="352413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重心坐标插值</a:t>
            </a:r>
            <a:endParaRPr lang="en-US" altLang="zh-CN" sz="24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226CE660-CEAD-A9DA-F0EA-5DFB2F3C423F}"/>
              </a:ext>
            </a:extLst>
          </p:cNvPr>
          <p:cNvSpPr txBox="1"/>
          <p:nvPr/>
        </p:nvSpPr>
        <p:spPr>
          <a:xfrm>
            <a:off x="936160" y="2204816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渲染管线回顾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30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226CE660-CEAD-A9DA-F0EA-5DFB2F3C423F}"/>
              </a:ext>
            </a:extLst>
          </p:cNvPr>
          <p:cNvSpPr txBox="1"/>
          <p:nvPr/>
        </p:nvSpPr>
        <p:spPr>
          <a:xfrm>
            <a:off x="936160" y="2204816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重心坐标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928F3B-EE7D-F447-9E67-21B16544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23" y="1290396"/>
            <a:ext cx="7713506" cy="53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01954" y="2942150"/>
            <a:ext cx="3085584" cy="3600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阿里巴巴普惠体 2.0 95 ExtraBold" panose="00020600040101010101" pitchFamily="18" charset="-122"/>
              </a:rPr>
              <a:t>知道一个面片的三个顶点，通过重心坐标的方式可以求得其中任意一个点的值</a:t>
            </a:r>
            <a:endParaRPr lang="en-US" altLang="zh-CN" sz="2000" dirty="0">
              <a:ea typeface="阿里巴巴普惠体 2.0 95 ExtraBold" panose="00020600040101010101" pitchFamily="18" charset="-122"/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  <a:p>
            <a:r>
              <a:rPr lang="zh-CN" altLang="en-US" sz="2000" b="1" dirty="0">
                <a:ea typeface="阿里巴巴普惠体 2.0 95 ExtraBold" panose="00020600040101010101" pitchFamily="18" charset="-122"/>
              </a:rPr>
              <a:t>什么都能求：</a:t>
            </a:r>
            <a:br>
              <a:rPr lang="en-US" altLang="zh-CN" sz="2000" b="1" dirty="0">
                <a:ea typeface="阿里巴巴普惠体 2.0 95 ExtraBold" panose="00020600040101010101" pitchFamily="18" charset="-122"/>
              </a:rPr>
            </a:br>
            <a:r>
              <a:rPr lang="zh-CN" altLang="en-US" dirty="0">
                <a:solidFill>
                  <a:srgbClr val="7030A0"/>
                </a:solidFill>
                <a:effectLst/>
              </a:rPr>
              <a:t>位置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positions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纹理坐标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texture coordinates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颜色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color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法线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normal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深度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depth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材质属性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material attributes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45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1101</Words>
  <Application>Microsoft Office PowerPoint</Application>
  <PresentationFormat>宽屏</PresentationFormat>
  <Paragraphs>317</Paragraphs>
  <Slides>32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18</cp:revision>
  <dcterms:created xsi:type="dcterms:W3CDTF">2023-01-25T17:41:31Z</dcterms:created>
  <dcterms:modified xsi:type="dcterms:W3CDTF">2023-02-01T17:21:35Z</dcterms:modified>
</cp:coreProperties>
</file>