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82" r:id="rId24"/>
    <p:sldId id="275" r:id="rId25"/>
    <p:sldId id="276" r:id="rId26"/>
    <p:sldId id="277" r:id="rId27"/>
    <p:sldId id="278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74257-6040-4012-BAC9-366B8E42ED7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75BDA-6946-4AF3-9B54-E45B63DC5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7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0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7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9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1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75BDA-6946-4AF3-9B54-E45B63DC5E7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混合与剔除的基础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7-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01953" y="3752134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finalCol.a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- _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CutOut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9B582A52-77B8-6564-865B-7E1AE5B73FF6}"/>
              </a:ext>
            </a:extLst>
          </p:cNvPr>
          <p:cNvSpPr txBox="1"/>
          <p:nvPr/>
        </p:nvSpPr>
        <p:spPr>
          <a:xfrm>
            <a:off x="901953" y="2495474"/>
            <a:ext cx="34836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注意：是写在片元着色器中的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C793861-46DC-53CC-4A4F-966B97304A5D}"/>
              </a:ext>
            </a:extLst>
          </p:cNvPr>
          <p:cNvSpPr txBox="1"/>
          <p:nvPr/>
        </p:nvSpPr>
        <p:spPr>
          <a:xfrm>
            <a:off x="901953" y="312122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含义：剔除值为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以下的内容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3ACABA-7296-D08F-18CF-DEA68A5D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3" y="4383044"/>
            <a:ext cx="2279632" cy="158274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D366656C-8102-A09E-FC28-67AD87A59761}"/>
              </a:ext>
            </a:extLst>
          </p:cNvPr>
          <p:cNvSpPr txBox="1"/>
          <p:nvPr/>
        </p:nvSpPr>
        <p:spPr>
          <a:xfrm>
            <a:off x="3380302" y="5658016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所以只有两个状态：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79EE80-52EE-2027-CEAB-A93BCF20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25" y="1686143"/>
            <a:ext cx="4428571" cy="1742857"/>
          </a:xfrm>
          <a:prstGeom prst="rect">
            <a:avLst/>
          </a:prstGeom>
        </p:spPr>
      </p:pic>
      <p:sp>
        <p:nvSpPr>
          <p:cNvPr id="12" name="iSHEJI-8">
            <a:extLst>
              <a:ext uri="{FF2B5EF4-FFF2-40B4-BE49-F238E27FC236}">
                <a16:creationId xmlns:a16="http://schemas.microsoft.com/office/drawing/2014/main" id="{9C344C16-B979-B05C-A506-E12BA4E00EF2}"/>
              </a:ext>
            </a:extLst>
          </p:cNvPr>
          <p:cNvSpPr txBox="1"/>
          <p:nvPr/>
        </p:nvSpPr>
        <p:spPr>
          <a:xfrm>
            <a:off x="5746025" y="125417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最好添加：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9DD14B10-F277-66CE-AEA3-29704AFC3EC5}"/>
              </a:ext>
            </a:extLst>
          </p:cNvPr>
          <p:cNvSpPr txBox="1"/>
          <p:nvPr/>
        </p:nvSpPr>
        <p:spPr>
          <a:xfrm>
            <a:off x="5746025" y="3524354"/>
            <a:ext cx="40872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AlphaTest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队列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2450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，不透明物体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IgnoreProjector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忽略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Projector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组件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2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CD3848E-06D3-7618-6CAB-B142B381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31771"/>
            <a:ext cx="66484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3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DA503-B4BC-7041-7982-0B22888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47" y="3173502"/>
            <a:ext cx="2647619" cy="2428571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A8CD04-2DCC-11B4-20AF-6AEDF91501E4}"/>
              </a:ext>
            </a:extLst>
          </p:cNvPr>
          <p:cNvCxnSpPr>
            <a:cxnSpLocks/>
          </p:cNvCxnSpPr>
          <p:nvPr/>
        </p:nvCxnSpPr>
        <p:spPr>
          <a:xfrm flipV="1">
            <a:off x="4003830" y="3318325"/>
            <a:ext cx="0" cy="21389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8B4135B8-9100-E1A6-EE24-5541674FF241}"/>
              </a:ext>
            </a:extLst>
          </p:cNvPr>
          <p:cNvSpPr txBox="1"/>
          <p:nvPr/>
        </p:nvSpPr>
        <p:spPr>
          <a:xfrm>
            <a:off x="4157976" y="5153879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从下往上剔除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6E70F3-701B-5FA3-89C2-4E30DD4B1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28" y="3173502"/>
            <a:ext cx="2561905" cy="116190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FAF6CF-BF7B-7B9A-8BB8-784C83015D54}"/>
              </a:ext>
            </a:extLst>
          </p:cNvPr>
          <p:cNvCxnSpPr>
            <a:cxnSpLocks/>
          </p:cNvCxnSpPr>
          <p:nvPr/>
        </p:nvCxnSpPr>
        <p:spPr>
          <a:xfrm>
            <a:off x="7693980" y="3754454"/>
            <a:ext cx="1148179" cy="97734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73FCBEA5-9992-2922-A4B2-EFEF2338E5AC}"/>
              </a:ext>
            </a:extLst>
          </p:cNvPr>
          <p:cNvSpPr txBox="1"/>
          <p:nvPr/>
        </p:nvSpPr>
        <p:spPr>
          <a:xfrm>
            <a:off x="8842159" y="4807378"/>
            <a:ext cx="5634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54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DA503-B4BC-7041-7982-0B228881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47" y="3173502"/>
            <a:ext cx="2647619" cy="2428571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A8CD04-2DCC-11B4-20AF-6AEDF91501E4}"/>
              </a:ext>
            </a:extLst>
          </p:cNvPr>
          <p:cNvCxnSpPr>
            <a:cxnSpLocks/>
          </p:cNvCxnSpPr>
          <p:nvPr/>
        </p:nvCxnSpPr>
        <p:spPr>
          <a:xfrm flipV="1">
            <a:off x="4003830" y="3318325"/>
            <a:ext cx="0" cy="21389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8B4135B8-9100-E1A6-EE24-5541674FF241}"/>
              </a:ext>
            </a:extLst>
          </p:cNvPr>
          <p:cNvSpPr txBox="1"/>
          <p:nvPr/>
        </p:nvSpPr>
        <p:spPr>
          <a:xfrm>
            <a:off x="4157976" y="5153879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从下往上剔除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6E70F3-701B-5FA3-89C2-4E30DD4B1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028" y="3173502"/>
            <a:ext cx="2561905" cy="116190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FAF6CF-BF7B-7B9A-8BB8-784C83015D54}"/>
              </a:ext>
            </a:extLst>
          </p:cNvPr>
          <p:cNvCxnSpPr>
            <a:cxnSpLocks/>
          </p:cNvCxnSpPr>
          <p:nvPr/>
        </p:nvCxnSpPr>
        <p:spPr>
          <a:xfrm>
            <a:off x="7693980" y="3754454"/>
            <a:ext cx="1148179" cy="97734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73FCBEA5-9992-2922-A4B2-EFEF2338E5AC}"/>
              </a:ext>
            </a:extLst>
          </p:cNvPr>
          <p:cNvSpPr txBox="1"/>
          <p:nvPr/>
        </p:nvSpPr>
        <p:spPr>
          <a:xfrm>
            <a:off x="8842159" y="4807378"/>
            <a:ext cx="5634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4D498A9-67E1-D0FF-42B4-6B317060E6EA}"/>
              </a:ext>
            </a:extLst>
          </p:cNvPr>
          <p:cNvSpPr txBox="1"/>
          <p:nvPr/>
        </p:nvSpPr>
        <p:spPr>
          <a:xfrm>
            <a:off x="8855205" y="5180249"/>
            <a:ext cx="16115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Off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06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Sphere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DA503-B4BC-7041-7982-0B228881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47" y="3173502"/>
            <a:ext cx="2647619" cy="2428571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2A8CD04-2DCC-11B4-20AF-6AEDF91501E4}"/>
              </a:ext>
            </a:extLst>
          </p:cNvPr>
          <p:cNvCxnSpPr>
            <a:cxnSpLocks/>
          </p:cNvCxnSpPr>
          <p:nvPr/>
        </p:nvCxnSpPr>
        <p:spPr>
          <a:xfrm flipV="1">
            <a:off x="4003830" y="3318325"/>
            <a:ext cx="0" cy="213892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8B4135B8-9100-E1A6-EE24-5541674FF241}"/>
              </a:ext>
            </a:extLst>
          </p:cNvPr>
          <p:cNvSpPr txBox="1"/>
          <p:nvPr/>
        </p:nvSpPr>
        <p:spPr>
          <a:xfrm>
            <a:off x="4157976" y="5153879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从下往上剔除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C4D498A9-67E1-D0FF-42B4-6B317060E6EA}"/>
              </a:ext>
            </a:extLst>
          </p:cNvPr>
          <p:cNvSpPr txBox="1"/>
          <p:nvPr/>
        </p:nvSpPr>
        <p:spPr>
          <a:xfrm>
            <a:off x="6201624" y="1881078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使用物体空间顶点坐标：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C1173F9-FC21-EB89-E3BD-68066865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24" y="22210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0D17D79A-DACC-3C02-CDED-CA90EBF01EAC}"/>
              </a:ext>
            </a:extLst>
          </p:cNvPr>
          <p:cNvSpPr txBox="1"/>
          <p:nvPr/>
        </p:nvSpPr>
        <p:spPr>
          <a:xfrm>
            <a:off x="6201624" y="4249286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根据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oPos.y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进行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10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6B6E92-7997-58D0-5162-306C05D3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3" y="2195806"/>
            <a:ext cx="7236950" cy="40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3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</p:spTree>
    <p:extLst>
      <p:ext uri="{BB962C8B-B14F-4D97-AF65-F5344CB8AC3E}">
        <p14:creationId xmlns:p14="http://schemas.microsoft.com/office/powerpoint/2010/main" val="45582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33B24FBF-290B-5E06-816C-A744B858B343}"/>
              </a:ext>
            </a:extLst>
          </p:cNvPr>
          <p:cNvSpPr txBox="1"/>
          <p:nvPr/>
        </p:nvSpPr>
        <p:spPr>
          <a:xfrm>
            <a:off x="7327040" y="1383737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想剔除白色区域？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翻转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6BCC0C-E7FC-BF85-9D4D-5D4F230AB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402" y="2076234"/>
            <a:ext cx="4238095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F30049B-533D-CD7C-330C-7E15D78D9B68}"/>
              </a:ext>
            </a:extLst>
          </p:cNvPr>
          <p:cNvSpPr txBox="1"/>
          <p:nvPr/>
        </p:nvSpPr>
        <p:spPr>
          <a:xfrm>
            <a:off x="7327040" y="1383737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想剔除白色区域？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翻转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CD1F1C02-4BFD-1479-9644-86430DDBD60C}"/>
              </a:ext>
            </a:extLst>
          </p:cNvPr>
          <p:cNvSpPr txBox="1"/>
          <p:nvPr/>
        </p:nvSpPr>
        <p:spPr>
          <a:xfrm>
            <a:off x="7327040" y="2924932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上色？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lerp()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BE5210-1148-3013-52FE-543DD118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51" y="3526116"/>
            <a:ext cx="4238095" cy="4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B1886C-0FB9-E4A9-6343-6D4C092D1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02" y="2076234"/>
            <a:ext cx="4238095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3" y="1561950"/>
            <a:ext cx="395145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剪影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0F3F9CA0-572F-5A21-6318-5449045DB901}"/>
              </a:ext>
            </a:extLst>
          </p:cNvPr>
          <p:cNvSpPr txBox="1"/>
          <p:nvPr/>
        </p:nvSpPr>
        <p:spPr>
          <a:xfrm>
            <a:off x="913503" y="2440372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通过黑白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遮罩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图：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4D1AEA-4279-E3A8-E564-226480DC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4" y="2931742"/>
            <a:ext cx="2895104" cy="333486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8DDB5030-0DAD-0163-0872-D39717C4F7CF}"/>
              </a:ext>
            </a:extLst>
          </p:cNvPr>
          <p:cNvSpPr txBox="1"/>
          <p:nvPr/>
        </p:nvSpPr>
        <p:spPr>
          <a:xfrm>
            <a:off x="4008840" y="2980240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白色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保留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64945865-C92E-A99F-6A0A-EC975D362F14}"/>
              </a:ext>
            </a:extLst>
          </p:cNvPr>
          <p:cNvSpPr txBox="1"/>
          <p:nvPr/>
        </p:nvSpPr>
        <p:spPr>
          <a:xfrm>
            <a:off x="4008840" y="4045177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极小的值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78FFE92A-5DA9-9D9B-F8FF-E0B4C46291ED}"/>
              </a:ext>
            </a:extLst>
          </p:cNvPr>
          <p:cNvSpPr txBox="1"/>
          <p:nvPr/>
        </p:nvSpPr>
        <p:spPr>
          <a:xfrm>
            <a:off x="4008840" y="4460675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0-0.001=-0.001	</a:t>
            </a:r>
            <a:r>
              <a:rPr lang="zh-CN" altLang="en-US" sz="16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黑色剔除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1-0.001=0.999</a:t>
            </a: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0F30049B-533D-CD7C-330C-7E15D78D9B68}"/>
              </a:ext>
            </a:extLst>
          </p:cNvPr>
          <p:cNvSpPr txBox="1"/>
          <p:nvPr/>
        </p:nvSpPr>
        <p:spPr>
          <a:xfrm>
            <a:off x="7327040" y="1383737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想剔除白色区域？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翻转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CD1F1C02-4BFD-1479-9644-86430DDBD60C}"/>
              </a:ext>
            </a:extLst>
          </p:cNvPr>
          <p:cNvSpPr txBox="1"/>
          <p:nvPr/>
        </p:nvSpPr>
        <p:spPr>
          <a:xfrm>
            <a:off x="7327040" y="2924932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上色？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lerp()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BE5210-1148-3013-52FE-543DD118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51" y="3526116"/>
            <a:ext cx="4238095" cy="4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B1886C-0FB9-E4A9-6343-6D4C092D1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02" y="2076234"/>
            <a:ext cx="4238095" cy="428571"/>
          </a:xfrm>
          <a:prstGeom prst="rect">
            <a:avLst/>
          </a:prstGeom>
        </p:spPr>
      </p:pic>
      <p:sp>
        <p:nvSpPr>
          <p:cNvPr id="11" name="iSHEJI-8">
            <a:extLst>
              <a:ext uri="{FF2B5EF4-FFF2-40B4-BE49-F238E27FC236}">
                <a16:creationId xmlns:a16="http://schemas.microsoft.com/office/drawing/2014/main" id="{FADA1E9D-7D38-3900-658C-DA46CD9F7AAA}"/>
              </a:ext>
            </a:extLst>
          </p:cNvPr>
          <p:cNvSpPr txBox="1"/>
          <p:nvPr/>
        </p:nvSpPr>
        <p:spPr>
          <a:xfrm>
            <a:off x="7327040" y="5065251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贴图长宽比不一致？</a:t>
            </a:r>
            <a:endParaRPr lang="en-US" altLang="zh-CN" sz="18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看文档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0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剔除案例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2" name="iSHEJI-14">
            <a:extLst>
              <a:ext uri="{FF2B5EF4-FFF2-40B4-BE49-F238E27FC236}">
                <a16:creationId xmlns:a16="http://schemas.microsoft.com/office/drawing/2014/main" id="{4E09F5CD-1EEC-AF8B-72AA-24791BBF058B}"/>
              </a:ext>
            </a:extLst>
          </p:cNvPr>
          <p:cNvSpPr/>
          <p:nvPr/>
        </p:nvSpPr>
        <p:spPr>
          <a:xfrm>
            <a:off x="2293819" y="555965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67E3E505-1FC6-8CA0-6BFC-E16CB61438B8}"/>
              </a:ext>
            </a:extLst>
          </p:cNvPr>
          <p:cNvSpPr txBox="1"/>
          <p:nvPr/>
        </p:nvSpPr>
        <p:spPr>
          <a:xfrm>
            <a:off x="2874402" y="562120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6" y="2290226"/>
            <a:ext cx="76090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常用队列：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Geometry---2000   Transparent---3000</a:t>
            </a: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27269" y="3027474"/>
            <a:ext cx="4674541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将其这么分类的原因：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半透明物体在不透明物体的前面的情况：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错误情况</a:t>
            </a: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先渲染半透再渲染不透</a:t>
            </a:r>
            <a:endParaRPr lang="en-US" altLang="zh-CN" sz="1800" b="1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半透深度写入，</a:t>
            </a: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导致不透深度测试失败，丢弃</a:t>
            </a: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只有半透没有不透</a:t>
            </a:r>
            <a:r>
              <a:rPr lang="en-US" altLang="zh-CN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6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错误</a:t>
            </a:r>
            <a:endParaRPr lang="en-US" altLang="zh-CN" sz="1600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需要先渲染不透再渲染半透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097BA3-E0CE-A7FB-26C1-657B4566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26" y="3612249"/>
            <a:ext cx="3961905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6" y="2290226"/>
            <a:ext cx="76090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0-2500---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不透明物体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2500-5000---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版透明物体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27269" y="3027474"/>
            <a:ext cx="4674541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将其这么分类的原因：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对于不透明物体，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从前往后渲染可以有效减少</a:t>
            </a:r>
            <a:r>
              <a:rPr lang="en-US" altLang="zh-CN" sz="16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OverDraw</a:t>
            </a:r>
            <a:endParaRPr lang="en-US" altLang="zh-CN" sz="16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对于半透明物体，</a:t>
            </a:r>
            <a:endParaRPr lang="en-US" altLang="zh-CN" sz="16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应该从后往前叠加才是正确选择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5A07151-31D1-C4AD-903D-115435A8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558" y="4061718"/>
            <a:ext cx="35337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AE69BC7-359B-46E3-4E34-F51C2137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847" y="1953319"/>
            <a:ext cx="1708638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7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6" y="2290226"/>
            <a:ext cx="760905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不透明物体选择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27269" y="3027474"/>
            <a:ext cx="4674541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这么做的原因：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防止排序问题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节省性能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CBFF5D3-DCA0-3990-C542-C3AD62CC419D}"/>
              </a:ext>
            </a:extLst>
          </p:cNvPr>
          <p:cNvCxnSpPr>
            <a:cxnSpLocks/>
          </p:cNvCxnSpPr>
          <p:nvPr/>
        </p:nvCxnSpPr>
        <p:spPr>
          <a:xfrm flipV="1">
            <a:off x="2743514" y="3500557"/>
            <a:ext cx="1606544" cy="23391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383B5093-BC4B-7B16-7822-10C58F20C0AA}"/>
              </a:ext>
            </a:extLst>
          </p:cNvPr>
          <p:cNvSpPr txBox="1"/>
          <p:nvPr/>
        </p:nvSpPr>
        <p:spPr>
          <a:xfrm>
            <a:off x="4481290" y="3319861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深度写入关闭后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一定不会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出现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半透明物体挡在前面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的情况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E9505D-E54C-F825-EA5C-FCEE86ABDA38}"/>
              </a:ext>
            </a:extLst>
          </p:cNvPr>
          <p:cNvCxnSpPr>
            <a:cxnSpLocks/>
          </p:cNvCxnSpPr>
          <p:nvPr/>
        </p:nvCxnSpPr>
        <p:spPr>
          <a:xfrm>
            <a:off x="2176375" y="4189751"/>
            <a:ext cx="646276" cy="78749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8">
            <a:extLst>
              <a:ext uri="{FF2B5EF4-FFF2-40B4-BE49-F238E27FC236}">
                <a16:creationId xmlns:a16="http://schemas.microsoft.com/office/drawing/2014/main" id="{6B52173A-8126-5244-FED4-34284F989A3D}"/>
              </a:ext>
            </a:extLst>
          </p:cNvPr>
          <p:cNvSpPr txBox="1"/>
          <p:nvPr/>
        </p:nvSpPr>
        <p:spPr>
          <a:xfrm>
            <a:off x="2708832" y="5042020"/>
            <a:ext cx="34927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已经排序完成，没必要开启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381829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渲染顺序问题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D500030D-D76A-F587-8404-18BC1347F0CF}"/>
              </a:ext>
            </a:extLst>
          </p:cNvPr>
          <p:cNvSpPr txBox="1"/>
          <p:nvPr/>
        </p:nvSpPr>
        <p:spPr>
          <a:xfrm>
            <a:off x="913504" y="2363273"/>
            <a:ext cx="76090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5C3A19BF-24C7-1C4F-D578-2A9392BF9377}"/>
              </a:ext>
            </a:extLst>
          </p:cNvPr>
          <p:cNvSpPr txBox="1"/>
          <p:nvPr/>
        </p:nvSpPr>
        <p:spPr>
          <a:xfrm>
            <a:off x="901954" y="3124093"/>
            <a:ext cx="8580715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通过设置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Queue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使不透明物体先渲染完毕后再渲染半透明物体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对于不透明物体从前向后渲染；对于半透明物体从后向前渲染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由于排序完成，可以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</a:p>
        </p:txBody>
      </p:sp>
    </p:spTree>
    <p:extLst>
      <p:ext uri="{BB962C8B-B14F-4D97-AF65-F5344CB8AC3E}">
        <p14:creationId xmlns:p14="http://schemas.microsoft.com/office/powerpoint/2010/main" val="187166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operation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02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operation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E7407702-AA70-F93C-44E9-DDF1467ED401}"/>
              </a:ext>
            </a:extLst>
          </p:cNvPr>
          <p:cNvSpPr txBox="1"/>
          <p:nvPr/>
        </p:nvSpPr>
        <p:spPr>
          <a:xfrm>
            <a:off x="597154" y="3377003"/>
            <a:ext cx="28466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属于</a:t>
            </a:r>
            <a:r>
              <a:rPr lang="en-US" altLang="zh-CN" sz="1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BlendOp</a:t>
            </a: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命令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，有：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819DEE-3069-EEE2-313C-F3335D77C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" y="3813712"/>
            <a:ext cx="1114286" cy="1180952"/>
          </a:xfrm>
          <a:prstGeom prst="rect">
            <a:avLst/>
          </a:prstGeom>
        </p:spPr>
      </p:pic>
      <p:sp>
        <p:nvSpPr>
          <p:cNvPr id="7" name="iSHEJI-8">
            <a:extLst>
              <a:ext uri="{FF2B5EF4-FFF2-40B4-BE49-F238E27FC236}">
                <a16:creationId xmlns:a16="http://schemas.microsoft.com/office/drawing/2014/main" id="{92FDD40D-65A2-0C06-3F0D-45D4385863DC}"/>
              </a:ext>
            </a:extLst>
          </p:cNvPr>
          <p:cNvSpPr txBox="1"/>
          <p:nvPr/>
        </p:nvSpPr>
        <p:spPr>
          <a:xfrm>
            <a:off x="635794" y="5019051"/>
            <a:ext cx="28466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其余需要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API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支持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9CAA25-8FE6-BCF8-F3F4-42569AE1BC00}"/>
              </a:ext>
            </a:extLst>
          </p:cNvPr>
          <p:cNvCxnSpPr>
            <a:cxnSpLocks/>
          </p:cNvCxnSpPr>
          <p:nvPr/>
        </p:nvCxnSpPr>
        <p:spPr>
          <a:xfrm>
            <a:off x="6096000" y="3072531"/>
            <a:ext cx="0" cy="73769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7DFBECF2-8A85-DC74-01C7-92B7D706DEFB}"/>
              </a:ext>
            </a:extLst>
          </p:cNvPr>
          <p:cNvSpPr txBox="1"/>
          <p:nvPr/>
        </p:nvSpPr>
        <p:spPr>
          <a:xfrm>
            <a:off x="5698858" y="3850190"/>
            <a:ext cx="16873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混合方式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046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operation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9CAA25-8FE6-BCF8-F3F4-42569AE1BC00}"/>
              </a:ext>
            </a:extLst>
          </p:cNvPr>
          <p:cNvCxnSpPr>
            <a:cxnSpLocks/>
          </p:cNvCxnSpPr>
          <p:nvPr/>
        </p:nvCxnSpPr>
        <p:spPr>
          <a:xfrm>
            <a:off x="3826590" y="3112497"/>
            <a:ext cx="0" cy="73769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id="{7DFBECF2-8A85-DC74-01C7-92B7D706DEFB}"/>
              </a:ext>
            </a:extLst>
          </p:cNvPr>
          <p:cNvSpPr txBox="1"/>
          <p:nvPr/>
        </p:nvSpPr>
        <p:spPr>
          <a:xfrm>
            <a:off x="3608610" y="3935159"/>
            <a:ext cx="399955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源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src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片元值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处理的结果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952068D-29F2-85C7-5D1C-D6B47F450932}"/>
              </a:ext>
            </a:extLst>
          </p:cNvPr>
          <p:cNvCxnSpPr>
            <a:cxnSpLocks/>
          </p:cNvCxnSpPr>
          <p:nvPr/>
        </p:nvCxnSpPr>
        <p:spPr>
          <a:xfrm>
            <a:off x="9154672" y="3060153"/>
            <a:ext cx="0" cy="215991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8">
            <a:extLst>
              <a:ext uri="{FF2B5EF4-FFF2-40B4-BE49-F238E27FC236}">
                <a16:creationId xmlns:a16="http://schemas.microsoft.com/office/drawing/2014/main" id="{D87EF155-ABF1-0921-B305-C53E18E653C1}"/>
              </a:ext>
            </a:extLst>
          </p:cNvPr>
          <p:cNvSpPr txBox="1"/>
          <p:nvPr/>
        </p:nvSpPr>
        <p:spPr>
          <a:xfrm>
            <a:off x="4704645" y="5305039"/>
            <a:ext cx="486548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dst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目标缓冲区值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背景值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处理的结果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混合公式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4" y="2321949"/>
            <a:ext cx="1127849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核心混合等式：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finalValue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=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operation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destinationFactor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* 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BE06D58-6B3A-36F5-E2C2-C401A981C17A}"/>
              </a:ext>
            </a:extLst>
          </p:cNvPr>
          <p:cNvSpPr txBox="1"/>
          <p:nvPr/>
        </p:nvSpPr>
        <p:spPr>
          <a:xfrm>
            <a:off x="3757605" y="1736228"/>
            <a:ext cx="34927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一般使用方式：</a:t>
            </a:r>
            <a:b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8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lang="en-US" altLang="zh-CN" sz="1800" b="1" spc="0" dirty="0" err="1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B6BE8269-F4DD-25C9-CF66-FDB436A863C5}"/>
              </a:ext>
            </a:extLst>
          </p:cNvPr>
          <p:cNvSpPr txBox="1"/>
          <p:nvPr/>
        </p:nvSpPr>
        <p:spPr>
          <a:xfrm>
            <a:off x="597154" y="3360268"/>
            <a:ext cx="3752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sourceValue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destinationValue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DE4B06-91DD-8D3D-9436-73B81ACB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" y="3810224"/>
            <a:ext cx="1961905" cy="2580952"/>
          </a:xfrm>
          <a:prstGeom prst="rect">
            <a:avLst/>
          </a:prstGeom>
        </p:spPr>
      </p:pic>
      <p:sp>
        <p:nvSpPr>
          <p:cNvPr id="12" name="iSHEJI-8">
            <a:extLst>
              <a:ext uri="{FF2B5EF4-FFF2-40B4-BE49-F238E27FC236}">
                <a16:creationId xmlns:a16="http://schemas.microsoft.com/office/drawing/2014/main" id="{0810FD64-3ACD-491D-83C2-90F07B66AC02}"/>
              </a:ext>
            </a:extLst>
          </p:cNvPr>
          <p:cNvSpPr txBox="1"/>
          <p:nvPr/>
        </p:nvSpPr>
        <p:spPr>
          <a:xfrm>
            <a:off x="5179511" y="3351173"/>
            <a:ext cx="37529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常见组合：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B663E7F-D5CA-2CFA-7ED7-CA51B549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511" y="3704130"/>
            <a:ext cx="5361905" cy="187619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065D4F9-A0AE-1D87-C6EB-C9690DECE2D1}"/>
              </a:ext>
            </a:extLst>
          </p:cNvPr>
          <p:cNvSpPr/>
          <p:nvPr/>
        </p:nvSpPr>
        <p:spPr>
          <a:xfrm>
            <a:off x="5179511" y="4350658"/>
            <a:ext cx="2259976" cy="301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065445-F48F-0B8F-DEB5-65BCB23DFF87}"/>
              </a:ext>
            </a:extLst>
          </p:cNvPr>
          <p:cNvSpPr/>
          <p:nvPr/>
        </p:nvSpPr>
        <p:spPr>
          <a:xfrm>
            <a:off x="5179511" y="3742680"/>
            <a:ext cx="5361904" cy="301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1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5" y="2321949"/>
            <a:ext cx="23679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AlphaBlend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AD---Additive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0E633E4F-1BAE-FF0E-352C-359ABB04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22" y="2046741"/>
            <a:ext cx="7167149" cy="402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5" y="2321949"/>
            <a:ext cx="23679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AB---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AlphaBlend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AD---Additive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61A6D48-DAD8-22EC-6C8B-5975D576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4" y="3336431"/>
            <a:ext cx="1905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6E5ACDE4-D5E7-3C91-8F4B-C0D0B295B3EC}"/>
              </a:ext>
            </a:extLst>
          </p:cNvPr>
          <p:cNvSpPr txBox="1"/>
          <p:nvPr/>
        </p:nvSpPr>
        <p:spPr>
          <a:xfrm>
            <a:off x="4140823" y="2321949"/>
            <a:ext cx="6325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公式：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SrcAlpha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OneMinusSrcAlpha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7C7CDBC-45D2-BA97-BF7B-4549DB59AD84}"/>
              </a:ext>
            </a:extLst>
          </p:cNvPr>
          <p:cNvCxnSpPr>
            <a:cxnSpLocks/>
          </p:cNvCxnSpPr>
          <p:nvPr/>
        </p:nvCxnSpPr>
        <p:spPr>
          <a:xfrm flipV="1">
            <a:off x="6343667" y="1691194"/>
            <a:ext cx="456628" cy="6307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056FEE-2062-765C-C1AE-5F017B6180F0}"/>
              </a:ext>
            </a:extLst>
          </p:cNvPr>
          <p:cNvCxnSpPr>
            <a:cxnSpLocks/>
          </p:cNvCxnSpPr>
          <p:nvPr/>
        </p:nvCxnSpPr>
        <p:spPr>
          <a:xfrm flipH="1" flipV="1">
            <a:off x="7418337" y="1699854"/>
            <a:ext cx="557638" cy="6220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EF6BDBD8-EDAF-2173-DD4B-B9806B80B1A3}"/>
              </a:ext>
            </a:extLst>
          </p:cNvPr>
          <p:cNvSpPr txBox="1"/>
          <p:nvPr/>
        </p:nvSpPr>
        <p:spPr>
          <a:xfrm>
            <a:off x="6759959" y="1296180"/>
            <a:ext cx="10876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相加得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9B8A174-AD70-482F-690C-EF613DD6EE8E}"/>
              </a:ext>
            </a:extLst>
          </p:cNvPr>
          <p:cNvSpPr txBox="1"/>
          <p:nvPr/>
        </p:nvSpPr>
        <p:spPr>
          <a:xfrm>
            <a:off x="3468715" y="3290500"/>
            <a:ext cx="6325950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混合方式：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*(1-a)+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物体有多少的占比，背景就有与之互补的占比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0.7---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0.4---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0.6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0---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	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完全透明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1---</a:t>
            </a: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	</a:t>
            </a: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完全不透明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41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6006368" y="5870438"/>
            <a:ext cx="50853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能看得到后面的背景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03F48-FF4F-A0DE-5C90-5FDA0E91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89" y="3008298"/>
            <a:ext cx="3231472" cy="32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F5AC57F3-B0D4-2D5F-ACDF-977ED9D88A92}"/>
              </a:ext>
            </a:extLst>
          </p:cNvPr>
          <p:cNvSpPr txBox="1"/>
          <p:nvPr/>
        </p:nvSpPr>
        <p:spPr>
          <a:xfrm>
            <a:off x="9083184" y="5931993"/>
            <a:ext cx="2008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怪，但是确是是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597155" y="2321949"/>
            <a:ext cx="236798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AlphaBlend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AD---Additive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E5ACDE4-D5E7-3C91-8F4B-C0D0B295B3EC}"/>
              </a:ext>
            </a:extLst>
          </p:cNvPr>
          <p:cNvSpPr txBox="1"/>
          <p:nvPr/>
        </p:nvSpPr>
        <p:spPr>
          <a:xfrm>
            <a:off x="4140823" y="2321949"/>
            <a:ext cx="6325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公式：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 One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One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9B8A174-AD70-482F-690C-EF613DD6EE8E}"/>
              </a:ext>
            </a:extLst>
          </p:cNvPr>
          <p:cNvSpPr txBox="1"/>
          <p:nvPr/>
        </p:nvSpPr>
        <p:spPr>
          <a:xfrm>
            <a:off x="3468715" y="3290500"/>
            <a:ext cx="632595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混合方式：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背景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物体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纯纯的相加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透明感从背景差异获得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如果背景颜色一致，看不出来透明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839F2F-1897-B28F-115D-612D365F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4" y="3215291"/>
            <a:ext cx="1896860" cy="28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5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4" y="2290226"/>
            <a:ext cx="23679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的区别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839F2F-1897-B28F-115D-612D365F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53" y="3213302"/>
            <a:ext cx="1896860" cy="28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E927334D-760D-1F85-BA50-5F9978C2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13" y="5191817"/>
            <a:ext cx="1905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3BC37AC9-1655-53BA-E406-349D3B59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67" y="3215291"/>
            <a:ext cx="1989713" cy="284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DDB2F694-096C-4591-7C7C-5BDB189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80" y="5193806"/>
            <a:ext cx="1905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58AD597B-24AB-829C-AE7C-D6ED443A718C}"/>
              </a:ext>
            </a:extLst>
          </p:cNvPr>
          <p:cNvSpPr txBox="1"/>
          <p:nvPr/>
        </p:nvSpPr>
        <p:spPr>
          <a:xfrm>
            <a:off x="3616166" y="3213302"/>
            <a:ext cx="18160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靠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通道驱动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34966D7-AFEE-5B6E-3A3E-29C7B9380FAE}"/>
              </a:ext>
            </a:extLst>
          </p:cNvPr>
          <p:cNvSpPr txBox="1"/>
          <p:nvPr/>
        </p:nvSpPr>
        <p:spPr>
          <a:xfrm>
            <a:off x="8636624" y="3213302"/>
            <a:ext cx="21003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rgb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通道驱动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536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混合实例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AB/AD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4" y="2290226"/>
            <a:ext cx="23679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AD</a:t>
            </a: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存在的问题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8AD597B-24AB-829C-AE7C-D6ED443A718C}"/>
              </a:ext>
            </a:extLst>
          </p:cNvPr>
          <p:cNvSpPr txBox="1"/>
          <p:nvPr/>
        </p:nvSpPr>
        <p:spPr>
          <a:xfrm>
            <a:off x="913503" y="2953644"/>
            <a:ext cx="39070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没有暗色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叠加没有暗色也挺合理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034966D7-AFEE-5B6E-3A3E-29C7B9380FAE}"/>
              </a:ext>
            </a:extLst>
          </p:cNvPr>
          <p:cNvSpPr txBox="1"/>
          <p:nvPr/>
        </p:nvSpPr>
        <p:spPr>
          <a:xfrm>
            <a:off x="8663257" y="4098097"/>
            <a:ext cx="21003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F095851-83D7-9BDE-9553-035D6BB3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" y="38655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69D96E93-CCDA-8A98-05D5-D990C642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03" y="4837059"/>
            <a:ext cx="1905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E1453B56-8A12-ED12-3BD2-1E48DD34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99" y="38655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>
            <a:extLst>
              <a:ext uri="{FF2B5EF4-FFF2-40B4-BE49-F238E27FC236}">
                <a16:creationId xmlns:a16="http://schemas.microsoft.com/office/drawing/2014/main" id="{E0003EFD-28FB-1F3B-C7A1-633252D0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99" y="4884684"/>
            <a:ext cx="19050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5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例子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E57F03-D416-18B7-290E-F8B78CA8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4" y="3429000"/>
            <a:ext cx="2802445" cy="20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FBA8C8A-F79B-4645-74E6-9FC5ABA3107E}"/>
              </a:ext>
            </a:extLst>
          </p:cNvPr>
          <p:cNvSpPr/>
          <p:nvPr/>
        </p:nvSpPr>
        <p:spPr>
          <a:xfrm>
            <a:off x="1080286" y="2784348"/>
            <a:ext cx="2468880" cy="12893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E817D3-E075-B875-6DA1-93D2199535F0}"/>
              </a:ext>
            </a:extLst>
          </p:cNvPr>
          <p:cNvCxnSpPr>
            <a:cxnSpLocks/>
          </p:cNvCxnSpPr>
          <p:nvPr/>
        </p:nvCxnSpPr>
        <p:spPr>
          <a:xfrm flipV="1">
            <a:off x="3272298" y="2942082"/>
            <a:ext cx="1350805" cy="23677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CB505CD9-E3A4-784F-57F9-161FD653928C}"/>
              </a:ext>
            </a:extLst>
          </p:cNvPr>
          <p:cNvSpPr txBox="1"/>
          <p:nvPr/>
        </p:nvSpPr>
        <p:spPr>
          <a:xfrm>
            <a:off x="4748071" y="2784348"/>
            <a:ext cx="13479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4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例子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E57F03-D416-18B7-290E-F8B78CA8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4" y="3429000"/>
            <a:ext cx="2802445" cy="20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FBA8C8A-F79B-4645-74E6-9FC5ABA3107E}"/>
              </a:ext>
            </a:extLst>
          </p:cNvPr>
          <p:cNvSpPr/>
          <p:nvPr/>
        </p:nvSpPr>
        <p:spPr>
          <a:xfrm>
            <a:off x="1080286" y="2784348"/>
            <a:ext cx="2468880" cy="12893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E817D3-E075-B875-6DA1-93D2199535F0}"/>
              </a:ext>
            </a:extLst>
          </p:cNvPr>
          <p:cNvCxnSpPr>
            <a:cxnSpLocks/>
          </p:cNvCxnSpPr>
          <p:nvPr/>
        </p:nvCxnSpPr>
        <p:spPr>
          <a:xfrm flipV="1">
            <a:off x="3272298" y="2942082"/>
            <a:ext cx="1350805" cy="23677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8">
            <a:extLst>
              <a:ext uri="{FF2B5EF4-FFF2-40B4-BE49-F238E27FC236}">
                <a16:creationId xmlns:a16="http://schemas.microsoft.com/office/drawing/2014/main" id="{CB505CD9-E3A4-784F-57F9-161FD653928C}"/>
              </a:ext>
            </a:extLst>
          </p:cNvPr>
          <p:cNvSpPr txBox="1"/>
          <p:nvPr/>
        </p:nvSpPr>
        <p:spPr>
          <a:xfrm>
            <a:off x="4748071" y="2784348"/>
            <a:ext cx="13479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767E19-C368-C84D-27A1-7375582B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11" y="3429000"/>
            <a:ext cx="2537269" cy="20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57002ED-7F61-6E23-75FA-1DB42549F4DF}"/>
              </a:ext>
            </a:extLst>
          </p:cNvPr>
          <p:cNvSpPr/>
          <p:nvPr/>
        </p:nvSpPr>
        <p:spPr>
          <a:xfrm>
            <a:off x="6947686" y="3749040"/>
            <a:ext cx="2221976" cy="3246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CA028D-DEC9-6223-C5F2-623C21E0FABA}"/>
              </a:ext>
            </a:extLst>
          </p:cNvPr>
          <p:cNvCxnSpPr>
            <a:cxnSpLocks/>
          </p:cNvCxnSpPr>
          <p:nvPr/>
        </p:nvCxnSpPr>
        <p:spPr>
          <a:xfrm flipV="1">
            <a:off x="8216154" y="3092125"/>
            <a:ext cx="1110726" cy="7753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HEJI-8">
            <a:extLst>
              <a:ext uri="{FF2B5EF4-FFF2-40B4-BE49-F238E27FC236}">
                <a16:creationId xmlns:a16="http://schemas.microsoft.com/office/drawing/2014/main" id="{1183A2BF-A645-F21E-2781-012C27D1CA05}"/>
              </a:ext>
            </a:extLst>
          </p:cNvPr>
          <p:cNvSpPr txBox="1"/>
          <p:nvPr/>
        </p:nvSpPr>
        <p:spPr>
          <a:xfrm>
            <a:off x="9493662" y="2729860"/>
            <a:ext cx="1784834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左侧使用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Back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此处使用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Off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2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5" y="2428020"/>
            <a:ext cx="29515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三种模式：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8BDD1C-266D-61F1-E733-FA9D295D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4" y="2921098"/>
            <a:ext cx="2444928" cy="115119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F7161D9F-3605-B48B-797A-450B8A4D0388}"/>
              </a:ext>
            </a:extLst>
          </p:cNvPr>
          <p:cNvSpPr txBox="1"/>
          <p:nvPr/>
        </p:nvSpPr>
        <p:spPr>
          <a:xfrm>
            <a:off x="3346882" y="3358197"/>
            <a:ext cx="8256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id="{4BA1D746-20E9-980E-0B64-5971BE3076FB}"/>
              </a:ext>
            </a:extLst>
          </p:cNvPr>
          <p:cNvSpPr txBox="1"/>
          <p:nvPr/>
        </p:nvSpPr>
        <p:spPr>
          <a:xfrm>
            <a:off x="4618983" y="2484607"/>
            <a:ext cx="44433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为什么默认是剔除背面</a:t>
            </a:r>
            <a:r>
              <a:rPr lang="en-US" altLang="zh-CN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Back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44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1183A2BF-A645-F21E-2781-012C27D1CA05}"/>
              </a:ext>
            </a:extLst>
          </p:cNvPr>
          <p:cNvSpPr txBox="1"/>
          <p:nvPr/>
        </p:nvSpPr>
        <p:spPr>
          <a:xfrm>
            <a:off x="4618983" y="2484607"/>
            <a:ext cx="44433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为什么默认是剔除背面</a:t>
            </a:r>
            <a:r>
              <a:rPr lang="en-US" altLang="zh-CN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Back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13505" y="2428020"/>
            <a:ext cx="29515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三种模式：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8BDD1C-266D-61F1-E733-FA9D295D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4" y="2921098"/>
            <a:ext cx="2444928" cy="115119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E5F5373-7C59-BCA6-1A46-00D9F980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83" y="2987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22BD2D8-6AB1-70E6-D754-67586936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37" y="2987469"/>
            <a:ext cx="43338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D05662FF-A7D3-9851-29B3-C8E4F61A8BA7}"/>
              </a:ext>
            </a:extLst>
          </p:cNvPr>
          <p:cNvSpPr txBox="1"/>
          <p:nvPr/>
        </p:nvSpPr>
        <p:spPr>
          <a:xfrm>
            <a:off x="8054642" y="5374913"/>
            <a:ext cx="3591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根据</a:t>
            </a:r>
            <a:r>
              <a:rPr lang="en-US" altLang="zh-CN" sz="18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vDir·nDir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DF3791B7-02A9-0CA6-882E-22FB6B7EFB9E}"/>
              </a:ext>
            </a:extLst>
          </p:cNvPr>
          <p:cNvSpPr txBox="1"/>
          <p:nvPr/>
        </p:nvSpPr>
        <p:spPr>
          <a:xfrm>
            <a:off x="3346882" y="3358197"/>
            <a:ext cx="8256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70C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5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01953" y="3752134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finalCol.a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- _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CutOut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9B582A52-77B8-6564-865B-7E1AE5B73FF6}"/>
              </a:ext>
            </a:extLst>
          </p:cNvPr>
          <p:cNvSpPr txBox="1"/>
          <p:nvPr/>
        </p:nvSpPr>
        <p:spPr>
          <a:xfrm>
            <a:off x="901953" y="2495474"/>
            <a:ext cx="34836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注意：是写在片元着色器中的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C793861-46DC-53CC-4A4F-966B97304A5D}"/>
              </a:ext>
            </a:extLst>
          </p:cNvPr>
          <p:cNvSpPr txBox="1"/>
          <p:nvPr/>
        </p:nvSpPr>
        <p:spPr>
          <a:xfrm>
            <a:off x="901953" y="312122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含义：剔除值为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以下的内容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3ACABA-7296-D08F-18CF-DEA68A5D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3" y="4383044"/>
            <a:ext cx="2279632" cy="158274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D366656C-8102-A09E-FC28-67AD87A59761}"/>
              </a:ext>
            </a:extLst>
          </p:cNvPr>
          <p:cNvSpPr txBox="1"/>
          <p:nvPr/>
        </p:nvSpPr>
        <p:spPr>
          <a:xfrm>
            <a:off x="3380302" y="5658016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所以只有两个状态：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1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13504" y="1561950"/>
            <a:ext cx="29515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clip()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C56D5E73-B17B-654B-BFC1-3464198872F7}"/>
              </a:ext>
            </a:extLst>
          </p:cNvPr>
          <p:cNvSpPr txBox="1"/>
          <p:nvPr/>
        </p:nvSpPr>
        <p:spPr>
          <a:xfrm>
            <a:off x="901953" y="3752134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clip(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finalCol.a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- _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CutOut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9B582A52-77B8-6564-865B-7E1AE5B73FF6}"/>
              </a:ext>
            </a:extLst>
          </p:cNvPr>
          <p:cNvSpPr txBox="1"/>
          <p:nvPr/>
        </p:nvSpPr>
        <p:spPr>
          <a:xfrm>
            <a:off x="901953" y="2495474"/>
            <a:ext cx="34836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注意：是写在片元着色器中的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C793861-46DC-53CC-4A4F-966B97304A5D}"/>
              </a:ext>
            </a:extLst>
          </p:cNvPr>
          <p:cNvSpPr txBox="1"/>
          <p:nvPr/>
        </p:nvSpPr>
        <p:spPr>
          <a:xfrm>
            <a:off x="901953" y="3121223"/>
            <a:ext cx="40872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含义：剔除值为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以下的内容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3ACABA-7296-D08F-18CF-DEA68A5D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3" y="4383044"/>
            <a:ext cx="2279632" cy="1582749"/>
          </a:xfrm>
          <a:prstGeom prst="rect">
            <a:avLst/>
          </a:prstGeom>
        </p:spPr>
      </p:pic>
      <p:sp>
        <p:nvSpPr>
          <p:cNvPr id="13" name="iSHEJI-8">
            <a:extLst>
              <a:ext uri="{FF2B5EF4-FFF2-40B4-BE49-F238E27FC236}">
                <a16:creationId xmlns:a16="http://schemas.microsoft.com/office/drawing/2014/main" id="{D366656C-8102-A09E-FC28-67AD87A59761}"/>
              </a:ext>
            </a:extLst>
          </p:cNvPr>
          <p:cNvSpPr txBox="1"/>
          <p:nvPr/>
        </p:nvSpPr>
        <p:spPr>
          <a:xfrm>
            <a:off x="3380302" y="5658016"/>
            <a:ext cx="4087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所以只有两个状态：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剔除</a:t>
            </a:r>
            <a:r>
              <a:rPr lang="en-US" altLang="zh-CN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没剔除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35122BC-B3C5-5688-BFE8-4C3A9D6FA88F}"/>
              </a:ext>
            </a:extLst>
          </p:cNvPr>
          <p:cNvSpPr txBox="1"/>
          <p:nvPr/>
        </p:nvSpPr>
        <p:spPr>
          <a:xfrm>
            <a:off x="6717437" y="3031516"/>
            <a:ext cx="408729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关键：使用任意分量都是可行的</a:t>
            </a: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(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不一定是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通道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87B4E08-3404-8E93-2A1F-A8F80E90FDAB}"/>
              </a:ext>
            </a:extLst>
          </p:cNvPr>
          <p:cNvCxnSpPr>
            <a:cxnSpLocks/>
          </p:cNvCxnSpPr>
          <p:nvPr/>
        </p:nvCxnSpPr>
        <p:spPr>
          <a:xfrm flipV="1">
            <a:off x="3034764" y="3746972"/>
            <a:ext cx="4102883" cy="13540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D0B223-BFF0-A078-4821-9E120C9B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41" y="3692207"/>
            <a:ext cx="15716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8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1120</Words>
  <Application>Microsoft Office PowerPoint</Application>
  <PresentationFormat>宽屏</PresentationFormat>
  <Paragraphs>329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11</cp:revision>
  <dcterms:created xsi:type="dcterms:W3CDTF">2023-01-25T17:41:31Z</dcterms:created>
  <dcterms:modified xsi:type="dcterms:W3CDTF">2023-02-08T14:25:37Z</dcterms:modified>
</cp:coreProperties>
</file>