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043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553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647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2692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93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213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71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813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593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675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5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2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4B1F1-4DA7-425D-9E74-9CCF332327A2}" type="datetimeFigureOut">
              <a:rPr lang="zh-CN" altLang="en-US" smtClean="0"/>
              <a:t>2023/2/9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40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SHEJI-1">
            <a:extLst>
              <a:ext uri="{FF2B5EF4-FFF2-40B4-BE49-F238E27FC236}">
                <a16:creationId xmlns:a16="http://schemas.microsoft.com/office/drawing/2014/main" id="{B4200114-5EBD-FC13-ECB3-F673A8764A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pic>
        <p:nvPicPr>
          <p:cNvPr id="13" name="iSHEJI-2">
            <a:extLst>
              <a:ext uri="{FF2B5EF4-FFF2-40B4-BE49-F238E27FC236}">
                <a16:creationId xmlns:a16="http://schemas.microsoft.com/office/drawing/2014/main" id="{961D4E6A-BCB0-3883-E8B4-08048918D8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iSHEJI-3">
            <a:extLst>
              <a:ext uri="{FF2B5EF4-FFF2-40B4-BE49-F238E27FC236}">
                <a16:creationId xmlns:a16="http://schemas.microsoft.com/office/drawing/2014/main" id="{913128C2-FD54-FA7A-7F19-1877B6D45AF4}"/>
              </a:ext>
            </a:extLst>
          </p:cNvPr>
          <p:cNvSpPr txBox="1"/>
          <p:nvPr/>
        </p:nvSpPr>
        <p:spPr>
          <a:xfrm>
            <a:off x="465171" y="3686210"/>
            <a:ext cx="6350245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半透明物体扩展</a:t>
            </a:r>
          </a:p>
        </p:txBody>
      </p:sp>
      <p:sp>
        <p:nvSpPr>
          <p:cNvPr id="15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474695" y="6309836"/>
            <a:ext cx="263615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BRP 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0" name="iSHEJI-6">
            <a:extLst>
              <a:ext uri="{FF2B5EF4-FFF2-40B4-BE49-F238E27FC236}">
                <a16:creationId xmlns:a16="http://schemas.microsoft.com/office/drawing/2014/main" id="{F9F39327-228E-5F56-87E7-B10151AD4011}"/>
              </a:ext>
            </a:extLst>
          </p:cNvPr>
          <p:cNvSpPr txBox="1"/>
          <p:nvPr/>
        </p:nvSpPr>
        <p:spPr>
          <a:xfrm>
            <a:off x="312770" y="2429110"/>
            <a:ext cx="522277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990600" algn="l"/>
              </a:tabLst>
              <a:defRPr/>
            </a:pPr>
            <a:r>
              <a:rPr lang="en-US" altLang="zh-CN" sz="80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</a:t>
            </a:r>
            <a:r>
              <a:rPr lang="zh-CN" altLang="en-US" sz="80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基础</a:t>
            </a:r>
            <a:r>
              <a:rPr lang="en-US" altLang="zh-CN" sz="80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7.2-</a:t>
            </a:r>
            <a:endParaRPr lang="zh-CN" altLang="en-US" sz="8000" b="1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22" name="iSHEJI-7">
            <a:extLst>
              <a:ext uri="{FF2B5EF4-FFF2-40B4-BE49-F238E27FC236}">
                <a16:creationId xmlns:a16="http://schemas.microsoft.com/office/drawing/2014/main" id="{66A93946-C575-5884-B850-596DD83126D5}"/>
              </a:ext>
            </a:extLst>
          </p:cNvPr>
          <p:cNvSpPr/>
          <p:nvPr/>
        </p:nvSpPr>
        <p:spPr>
          <a:xfrm>
            <a:off x="7109458" y="1143000"/>
            <a:ext cx="4388771" cy="4162425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cxnSp>
        <p:nvCxnSpPr>
          <p:cNvPr id="31" name="iSHEJI-10">
            <a:extLst>
              <a:ext uri="{FF2B5EF4-FFF2-40B4-BE49-F238E27FC236}">
                <a16:creationId xmlns:a16="http://schemas.microsoft.com/office/drawing/2014/main" id="{08D13A22-CB76-AD55-3EAE-B689110F3DDB}"/>
              </a:ext>
            </a:extLst>
          </p:cNvPr>
          <p:cNvCxnSpPr>
            <a:cxnSpLocks/>
          </p:cNvCxnSpPr>
          <p:nvPr/>
        </p:nvCxnSpPr>
        <p:spPr>
          <a:xfrm>
            <a:off x="474695" y="6254115"/>
            <a:ext cx="4550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iSHEJI-11">
            <a:extLst>
              <a:ext uri="{FF2B5EF4-FFF2-40B4-BE49-F238E27FC236}">
                <a16:creationId xmlns:a16="http://schemas.microsoft.com/office/drawing/2014/main" id="{587D2A64-05DD-1D9C-3118-EF1387F00DCD}"/>
              </a:ext>
            </a:extLst>
          </p:cNvPr>
          <p:cNvSpPr/>
          <p:nvPr/>
        </p:nvSpPr>
        <p:spPr>
          <a:xfrm>
            <a:off x="11308430" y="6352382"/>
            <a:ext cx="100012" cy="100012"/>
          </a:xfrm>
          <a:prstGeom prst="ellipse">
            <a:avLst/>
          </a:prstGeom>
          <a:noFill/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27" name="iSHEJI-12">
            <a:extLst>
              <a:ext uri="{FF2B5EF4-FFF2-40B4-BE49-F238E27FC236}">
                <a16:creationId xmlns:a16="http://schemas.microsoft.com/office/drawing/2014/main" id="{615485FE-9529-8F96-E733-DF53F13EA6FD}"/>
              </a:ext>
            </a:extLst>
          </p:cNvPr>
          <p:cNvSpPr/>
          <p:nvPr/>
        </p:nvSpPr>
        <p:spPr>
          <a:xfrm>
            <a:off x="11461214" y="6352382"/>
            <a:ext cx="100012" cy="100012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28" name="iSHEJI-13">
            <a:extLst>
              <a:ext uri="{FF2B5EF4-FFF2-40B4-BE49-F238E27FC236}">
                <a16:creationId xmlns:a16="http://schemas.microsoft.com/office/drawing/2014/main" id="{9F65F667-3C6B-4DF9-0DC8-3DAD2DEF8327}"/>
              </a:ext>
            </a:extLst>
          </p:cNvPr>
          <p:cNvSpPr/>
          <p:nvPr/>
        </p:nvSpPr>
        <p:spPr>
          <a:xfrm>
            <a:off x="11614002" y="6352382"/>
            <a:ext cx="100012" cy="100012"/>
          </a:xfrm>
          <a:prstGeom prst="ellipse">
            <a:avLst/>
          </a:prstGeom>
          <a:noFill/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29" name="iSHEJI-14">
            <a:extLst>
              <a:ext uri="{FF2B5EF4-FFF2-40B4-BE49-F238E27FC236}">
                <a16:creationId xmlns:a16="http://schemas.microsoft.com/office/drawing/2014/main" id="{D0D1EDBA-892E-A54E-0884-860A7F59EC8B}"/>
              </a:ext>
            </a:extLst>
          </p:cNvPr>
          <p:cNvSpPr/>
          <p:nvPr/>
        </p:nvSpPr>
        <p:spPr>
          <a:xfrm>
            <a:off x="11766786" y="6352382"/>
            <a:ext cx="100012" cy="100012"/>
          </a:xfrm>
          <a:prstGeom prst="ellipse">
            <a:avLst/>
          </a:prstGeom>
          <a:noFill/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255" y="1290177"/>
            <a:ext cx="3855175" cy="3868069"/>
          </a:xfrm>
          <a:prstGeom prst="rect">
            <a:avLst/>
          </a:prstGeom>
        </p:spPr>
      </p:pic>
      <p:sp>
        <p:nvSpPr>
          <p:cNvPr id="3" name="iSHEJI-3">
            <a:extLst>
              <a:ext uri="{FF2B5EF4-FFF2-40B4-BE49-F238E27FC236}">
                <a16:creationId xmlns:a16="http://schemas.microsoft.com/office/drawing/2014/main" id="{C23DC2AA-8634-51E3-C4DB-82F1BACCD03E}"/>
              </a:ext>
            </a:extLst>
          </p:cNvPr>
          <p:cNvSpPr txBox="1"/>
          <p:nvPr/>
        </p:nvSpPr>
        <p:spPr>
          <a:xfrm>
            <a:off x="5970262" y="6193193"/>
            <a:ext cx="516575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spc="0" dirty="0">
                <a:solidFill>
                  <a:schemeClr val="bg1">
                    <a:lumMod val="9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主题：自交问题、半透明效果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7289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8301662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提前写入深度</a:t>
            </a: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半透明效果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425135" y="1981848"/>
            <a:ext cx="2969312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方法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1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425135" y="2699135"/>
            <a:ext cx="7907124" cy="19697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核心：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提前写入深度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使用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Pass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写入深度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    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Pass</a:t>
            </a: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中：</a:t>
            </a:r>
            <a:b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</a:b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    </a:t>
            </a:r>
            <a:r>
              <a:rPr lang="en-US" altLang="zh-CN" sz="20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ZWrite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On---</a:t>
            </a: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写入深度</a:t>
            </a:r>
            <a:b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</a:b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    </a:t>
            </a:r>
            <a:r>
              <a:rPr lang="en-US" altLang="zh-CN" sz="20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ColorMask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0---</a:t>
            </a: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不输出颜色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4898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8301662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对比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82283C7-E7AB-9FED-0DCA-AB6CFE66F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093" y="1596110"/>
            <a:ext cx="7022514" cy="3923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2100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8301662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对比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82283C7-E7AB-9FED-0DCA-AB6CFE66F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093" y="1596110"/>
            <a:ext cx="7022514" cy="3923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70E415E7-B1A6-94D1-5D04-0603E0B2CF05}"/>
              </a:ext>
            </a:extLst>
          </p:cNvPr>
          <p:cNvCxnSpPr>
            <a:cxnSpLocks/>
          </p:cNvCxnSpPr>
          <p:nvPr/>
        </p:nvCxnSpPr>
        <p:spPr>
          <a:xfrm flipH="1">
            <a:off x="2059620" y="4166594"/>
            <a:ext cx="1118586" cy="476427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SHEJI-5">
            <a:extLst>
              <a:ext uri="{FF2B5EF4-FFF2-40B4-BE49-F238E27FC236}">
                <a16:creationId xmlns:a16="http://schemas.microsoft.com/office/drawing/2014/main" id="{A8474B55-1075-C2BE-8A45-6955BCB9F979}"/>
              </a:ext>
            </a:extLst>
          </p:cNvPr>
          <p:cNvSpPr txBox="1"/>
          <p:nvPr/>
        </p:nvSpPr>
        <p:spPr>
          <a:xfrm>
            <a:off x="901954" y="4643021"/>
            <a:ext cx="207835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18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有穿插，</a:t>
            </a:r>
            <a:endParaRPr lang="en-US" altLang="zh-CN" sz="1800" b="1" spc="0" dirty="0">
              <a:solidFill>
                <a:srgbClr val="7030A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lvl="0">
              <a:defRPr/>
            </a:pPr>
            <a:r>
              <a:rPr lang="zh-CN" altLang="en-US" sz="18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但不严重</a:t>
            </a:r>
          </a:p>
        </p:txBody>
      </p:sp>
      <p:sp>
        <p:nvSpPr>
          <p:cNvPr id="7" name="iSHEJI-5">
            <a:extLst>
              <a:ext uri="{FF2B5EF4-FFF2-40B4-BE49-F238E27FC236}">
                <a16:creationId xmlns:a16="http://schemas.microsoft.com/office/drawing/2014/main" id="{167E4771-FBC2-8DCC-5AAB-68AB1CB1DEFE}"/>
              </a:ext>
            </a:extLst>
          </p:cNvPr>
          <p:cNvSpPr txBox="1"/>
          <p:nvPr/>
        </p:nvSpPr>
        <p:spPr>
          <a:xfrm>
            <a:off x="5439924" y="5849153"/>
            <a:ext cx="207835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18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有穿插，</a:t>
            </a:r>
            <a:endParaRPr lang="en-US" altLang="zh-CN" sz="1800" b="1" spc="0" dirty="0">
              <a:solidFill>
                <a:srgbClr val="7030A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lvl="0">
              <a:defRPr/>
            </a:pPr>
            <a:r>
              <a:rPr lang="zh-CN" altLang="en-US" sz="18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比较严重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9136799-5EDF-F812-EB15-D290D6460F66}"/>
              </a:ext>
            </a:extLst>
          </p:cNvPr>
          <p:cNvCxnSpPr>
            <a:cxnSpLocks/>
          </p:cNvCxnSpPr>
          <p:nvPr/>
        </p:nvCxnSpPr>
        <p:spPr>
          <a:xfrm>
            <a:off x="5738893" y="4767309"/>
            <a:ext cx="0" cy="998665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61084FD-0E69-7B69-55BE-68F0B4D3F758}"/>
              </a:ext>
            </a:extLst>
          </p:cNvPr>
          <p:cNvCxnSpPr>
            <a:cxnSpLocks/>
          </p:cNvCxnSpPr>
          <p:nvPr/>
        </p:nvCxnSpPr>
        <p:spPr>
          <a:xfrm>
            <a:off x="8501328" y="4767308"/>
            <a:ext cx="980023" cy="998666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iSHEJI-5">
            <a:extLst>
              <a:ext uri="{FF2B5EF4-FFF2-40B4-BE49-F238E27FC236}">
                <a16:creationId xmlns:a16="http://schemas.microsoft.com/office/drawing/2014/main" id="{016452C2-1E24-D6F0-CC25-B4F8829F58D9}"/>
              </a:ext>
            </a:extLst>
          </p:cNvPr>
          <p:cNvSpPr txBox="1"/>
          <p:nvPr/>
        </p:nvSpPr>
        <p:spPr>
          <a:xfrm>
            <a:off x="9196658" y="5849153"/>
            <a:ext cx="220227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18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没有穿插，</a:t>
            </a:r>
            <a:endParaRPr lang="en-US" altLang="zh-CN" sz="1800" b="1" spc="0" dirty="0">
              <a:solidFill>
                <a:srgbClr val="7030A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lvl="0">
              <a:defRPr/>
            </a:pPr>
            <a:r>
              <a:rPr lang="zh-CN" altLang="en-US" sz="18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但是不像半透明物体</a:t>
            </a:r>
          </a:p>
        </p:txBody>
      </p:sp>
    </p:spTree>
    <p:extLst>
      <p:ext uri="{BB962C8B-B14F-4D97-AF65-F5344CB8AC3E}">
        <p14:creationId xmlns:p14="http://schemas.microsoft.com/office/powerpoint/2010/main" val="1326304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1875568" y="1174072"/>
            <a:ext cx="609600" cy="998662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2183606" y="1659731"/>
            <a:ext cx="455408" cy="395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13" name="iSHEJI-4">
            <a:extLst>
              <a:ext uri="{FF2B5EF4-FFF2-40B4-BE49-F238E27FC236}">
                <a16:creationId xmlns:a16="http://schemas.microsoft.com/office/drawing/2014/main" id="{519CCD01-8B55-9F47-49E8-EB94BDA9B143}"/>
              </a:ext>
            </a:extLst>
          </p:cNvPr>
          <p:cNvSpPr/>
          <p:nvPr/>
        </p:nvSpPr>
        <p:spPr>
          <a:xfrm>
            <a:off x="2293819" y="2868114"/>
            <a:ext cx="382699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altLang="zh-CN" sz="36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1.</a:t>
            </a:r>
            <a:endParaRPr lang="zh-CN" altLang="en-US" sz="3600" b="1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5">
            <a:extLst>
              <a:ext uri="{FF2B5EF4-FFF2-40B4-BE49-F238E27FC236}">
                <a16:creationId xmlns:a16="http://schemas.microsoft.com/office/drawing/2014/main" id="{0FB4D3CB-E481-1254-B5DF-BBE0C0C41093}"/>
              </a:ext>
            </a:extLst>
          </p:cNvPr>
          <p:cNvSpPr txBox="1"/>
          <p:nvPr/>
        </p:nvSpPr>
        <p:spPr>
          <a:xfrm>
            <a:off x="2874404" y="2929669"/>
            <a:ext cx="351751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2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普通半透明效果</a:t>
            </a:r>
          </a:p>
        </p:txBody>
      </p:sp>
      <p:sp>
        <p:nvSpPr>
          <p:cNvPr id="28" name="iSHEJI-13">
            <a:extLst>
              <a:ext uri="{FF2B5EF4-FFF2-40B4-BE49-F238E27FC236}">
                <a16:creationId xmlns:a16="http://schemas.microsoft.com/office/drawing/2014/main" id="{5E5E03D1-6CAB-EC36-48E7-8C089D23861A}"/>
              </a:ext>
            </a:extLst>
          </p:cNvPr>
          <p:cNvSpPr/>
          <p:nvPr/>
        </p:nvSpPr>
        <p:spPr>
          <a:xfrm>
            <a:off x="2293819" y="3540689"/>
            <a:ext cx="382699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altLang="zh-CN" sz="36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2.</a:t>
            </a:r>
            <a:endParaRPr lang="zh-CN" altLang="en-US" sz="3600" b="1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29" name="iSHEJI-14">
            <a:extLst>
              <a:ext uri="{FF2B5EF4-FFF2-40B4-BE49-F238E27FC236}">
                <a16:creationId xmlns:a16="http://schemas.microsoft.com/office/drawing/2014/main" id="{19BD378E-9994-29CE-A0A2-D2455449D86B}"/>
              </a:ext>
            </a:extLst>
          </p:cNvPr>
          <p:cNvSpPr/>
          <p:nvPr/>
        </p:nvSpPr>
        <p:spPr>
          <a:xfrm>
            <a:off x="2293819" y="4214502"/>
            <a:ext cx="382699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altLang="zh-CN" sz="36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3.</a:t>
            </a:r>
            <a:endParaRPr lang="zh-CN" altLang="en-US" sz="3600" b="1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31" name="iSHEJI-16">
            <a:extLst>
              <a:ext uri="{FF2B5EF4-FFF2-40B4-BE49-F238E27FC236}">
                <a16:creationId xmlns:a16="http://schemas.microsoft.com/office/drawing/2014/main" id="{7BBD72A9-5114-8E4C-5410-B493E568AA35}"/>
              </a:ext>
            </a:extLst>
          </p:cNvPr>
          <p:cNvSpPr/>
          <p:nvPr/>
        </p:nvSpPr>
        <p:spPr>
          <a:xfrm>
            <a:off x="5265265" y="1406834"/>
            <a:ext cx="2354778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zh-CN" altLang="en-US" sz="60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目录</a:t>
            </a:r>
          </a:p>
        </p:txBody>
      </p:sp>
      <p:sp>
        <p:nvSpPr>
          <p:cNvPr id="3" name="iSHEJI-17">
            <a:extLst>
              <a:ext uri="{FF2B5EF4-FFF2-40B4-BE49-F238E27FC236}">
                <a16:creationId xmlns:a16="http://schemas.microsoft.com/office/drawing/2014/main" id="{BB951A73-D8B7-1D78-3A36-BB10BEF720A5}"/>
              </a:ext>
            </a:extLst>
          </p:cNvPr>
          <p:cNvSpPr/>
          <p:nvPr/>
        </p:nvSpPr>
        <p:spPr>
          <a:xfrm>
            <a:off x="2142190" y="1529945"/>
            <a:ext cx="3081659" cy="677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altLang="zh-CN" sz="4400" b="1" dirty="0">
                <a:solidFill>
                  <a:schemeClr val="accent1"/>
                </a:solidFill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C</a:t>
            </a:r>
            <a:r>
              <a:rPr lang="en-US" altLang="zh-CN" sz="4400" b="1" dirty="0">
                <a:solidFill>
                  <a:schemeClr val="tx1"/>
                </a:solidFill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atalogue</a:t>
            </a:r>
            <a:endParaRPr lang="zh-CN" altLang="en-US" sz="3200" b="1" dirty="0">
              <a:solidFill>
                <a:schemeClr val="tx1"/>
              </a:solidFill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1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5" name="iSHEJI-5">
            <a:extLst>
              <a:ext uri="{FF2B5EF4-FFF2-40B4-BE49-F238E27FC236}">
                <a16:creationId xmlns:a16="http://schemas.microsoft.com/office/drawing/2014/main" id="{0FB4D3CB-E481-1254-B5DF-BBE0C0C41093}"/>
              </a:ext>
            </a:extLst>
          </p:cNvPr>
          <p:cNvSpPr txBox="1"/>
          <p:nvPr/>
        </p:nvSpPr>
        <p:spPr>
          <a:xfrm>
            <a:off x="2920752" y="3602244"/>
            <a:ext cx="347116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2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双面渲染半透明效果</a:t>
            </a:r>
          </a:p>
        </p:txBody>
      </p:sp>
      <p:sp>
        <p:nvSpPr>
          <p:cNvPr id="34" name="iSHEJI-5">
            <a:extLst>
              <a:ext uri="{FF2B5EF4-FFF2-40B4-BE49-F238E27FC236}">
                <a16:creationId xmlns:a16="http://schemas.microsoft.com/office/drawing/2014/main" id="{0FB4D3CB-E481-1254-B5DF-BBE0C0C41093}"/>
              </a:ext>
            </a:extLst>
          </p:cNvPr>
          <p:cNvSpPr txBox="1"/>
          <p:nvPr/>
        </p:nvSpPr>
        <p:spPr>
          <a:xfrm>
            <a:off x="2874403" y="4276057"/>
            <a:ext cx="420997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2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提前写入深度半透明效果</a:t>
            </a:r>
          </a:p>
        </p:txBody>
      </p:sp>
      <p:sp>
        <p:nvSpPr>
          <p:cNvPr id="15" name="iSHEJI-14">
            <a:extLst>
              <a:ext uri="{FF2B5EF4-FFF2-40B4-BE49-F238E27FC236}">
                <a16:creationId xmlns:a16="http://schemas.microsoft.com/office/drawing/2014/main" id="{19BD378E-9994-29CE-A0A2-D2455449D86B}"/>
              </a:ext>
            </a:extLst>
          </p:cNvPr>
          <p:cNvSpPr/>
          <p:nvPr/>
        </p:nvSpPr>
        <p:spPr>
          <a:xfrm>
            <a:off x="2293819" y="4887077"/>
            <a:ext cx="382699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altLang="zh-CN" sz="36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4.</a:t>
            </a:r>
            <a:endParaRPr lang="zh-CN" altLang="en-US" sz="3600" b="1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6" name="iSHEJI-5">
            <a:extLst>
              <a:ext uri="{FF2B5EF4-FFF2-40B4-BE49-F238E27FC236}">
                <a16:creationId xmlns:a16="http://schemas.microsoft.com/office/drawing/2014/main" id="{0FB4D3CB-E481-1254-B5DF-BBE0C0C41093}"/>
              </a:ext>
            </a:extLst>
          </p:cNvPr>
          <p:cNvSpPr txBox="1"/>
          <p:nvPr/>
        </p:nvSpPr>
        <p:spPr>
          <a:xfrm>
            <a:off x="2874403" y="4948632"/>
            <a:ext cx="302845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2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对比</a:t>
            </a:r>
          </a:p>
        </p:txBody>
      </p:sp>
    </p:spTree>
    <p:extLst>
      <p:ext uri="{BB962C8B-B14F-4D97-AF65-F5344CB8AC3E}">
        <p14:creationId xmlns:p14="http://schemas.microsoft.com/office/powerpoint/2010/main" val="3097893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普通半透明效果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425135" y="1981848"/>
            <a:ext cx="2969312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基本设置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1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425135" y="2699135"/>
            <a:ext cx="7907124" cy="22775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核心：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Queue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设置为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Transparent---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保证在不透明物体后渲染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ZWrite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Off---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没必要开启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BlendMode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根据需要选择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5084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普通半透明效果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885F50B-0DCB-784D-094E-98B6ADE38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840" y="1679947"/>
            <a:ext cx="3309791" cy="3872589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FCBACB0-5261-E263-FEDC-CFB8AE0C368B}"/>
              </a:ext>
            </a:extLst>
          </p:cNvPr>
          <p:cNvCxnSpPr/>
          <p:nvPr/>
        </p:nvCxnSpPr>
        <p:spPr>
          <a:xfrm>
            <a:off x="6303146" y="4722920"/>
            <a:ext cx="2698811" cy="38174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iSHEJI-5">
            <a:extLst>
              <a:ext uri="{FF2B5EF4-FFF2-40B4-BE49-F238E27FC236}">
                <a16:creationId xmlns:a16="http://schemas.microsoft.com/office/drawing/2014/main" id="{D218E412-DC39-9341-B9A4-F550FD00B123}"/>
              </a:ext>
            </a:extLst>
          </p:cNvPr>
          <p:cNvSpPr txBox="1"/>
          <p:nvPr/>
        </p:nvSpPr>
        <p:spPr>
          <a:xfrm>
            <a:off x="9195304" y="4950771"/>
            <a:ext cx="248770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20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穿插自交</a:t>
            </a:r>
          </a:p>
        </p:txBody>
      </p:sp>
    </p:spTree>
    <p:extLst>
      <p:ext uri="{BB962C8B-B14F-4D97-AF65-F5344CB8AC3E}">
        <p14:creationId xmlns:p14="http://schemas.microsoft.com/office/powerpoint/2010/main" val="222883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6B98B29-C94B-D8C8-60A8-A16DAC9D3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06" y="2309799"/>
            <a:ext cx="3016802" cy="301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7333996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5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双面渲染半透明效果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FCBACB0-5261-E263-FEDC-CFB8AE0C368B}"/>
              </a:ext>
            </a:extLst>
          </p:cNvPr>
          <p:cNvCxnSpPr>
            <a:cxnSpLocks/>
          </p:cNvCxnSpPr>
          <p:nvPr/>
        </p:nvCxnSpPr>
        <p:spPr>
          <a:xfrm flipV="1">
            <a:off x="1864311" y="3299872"/>
            <a:ext cx="3400147" cy="801611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iSHEJI-5">
            <a:extLst>
              <a:ext uri="{FF2B5EF4-FFF2-40B4-BE49-F238E27FC236}">
                <a16:creationId xmlns:a16="http://schemas.microsoft.com/office/drawing/2014/main" id="{BBF07FE2-1002-E33D-10E6-59FD9235850F}"/>
              </a:ext>
            </a:extLst>
          </p:cNvPr>
          <p:cNvSpPr txBox="1"/>
          <p:nvPr/>
        </p:nvSpPr>
        <p:spPr>
          <a:xfrm>
            <a:off x="5377906" y="3121223"/>
            <a:ext cx="248770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2400" b="1" spc="0" dirty="0">
                <a:solidFill>
                  <a:srgbClr val="FFC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背面？</a:t>
            </a:r>
          </a:p>
        </p:txBody>
      </p:sp>
      <p:sp>
        <p:nvSpPr>
          <p:cNvPr id="9" name="iSHEJI-5">
            <a:extLst>
              <a:ext uri="{FF2B5EF4-FFF2-40B4-BE49-F238E27FC236}">
                <a16:creationId xmlns:a16="http://schemas.microsoft.com/office/drawing/2014/main" id="{A59A4E04-EDBA-C4BB-FFD8-9A11110E1B1E}"/>
              </a:ext>
            </a:extLst>
          </p:cNvPr>
          <p:cNvSpPr txBox="1"/>
          <p:nvPr/>
        </p:nvSpPr>
        <p:spPr>
          <a:xfrm>
            <a:off x="1872706" y="5684658"/>
            <a:ext cx="248770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Normal</a:t>
            </a:r>
            <a:endParaRPr lang="zh-CN" altLang="en-US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3854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6B98B29-C94B-D8C8-60A8-A16DAC9D3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06" y="2309799"/>
            <a:ext cx="3016802" cy="301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7333996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5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双面渲染半透明效果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FCBACB0-5261-E263-FEDC-CFB8AE0C368B}"/>
              </a:ext>
            </a:extLst>
          </p:cNvPr>
          <p:cNvCxnSpPr>
            <a:cxnSpLocks/>
          </p:cNvCxnSpPr>
          <p:nvPr/>
        </p:nvCxnSpPr>
        <p:spPr>
          <a:xfrm flipV="1">
            <a:off x="1864311" y="3299872"/>
            <a:ext cx="3400147" cy="801611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iSHEJI-5">
            <a:extLst>
              <a:ext uri="{FF2B5EF4-FFF2-40B4-BE49-F238E27FC236}">
                <a16:creationId xmlns:a16="http://schemas.microsoft.com/office/drawing/2014/main" id="{D218E412-DC39-9341-B9A4-F550FD00B123}"/>
              </a:ext>
            </a:extLst>
          </p:cNvPr>
          <p:cNvSpPr txBox="1"/>
          <p:nvPr/>
        </p:nvSpPr>
        <p:spPr>
          <a:xfrm>
            <a:off x="5377905" y="3749503"/>
            <a:ext cx="248770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默认值</a:t>
            </a:r>
            <a:r>
              <a:rPr lang="en-US" altLang="zh-CN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Cull Back</a:t>
            </a:r>
            <a:endParaRPr lang="zh-CN" altLang="en-US" sz="20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4" name="iSHEJI-5">
            <a:extLst>
              <a:ext uri="{FF2B5EF4-FFF2-40B4-BE49-F238E27FC236}">
                <a16:creationId xmlns:a16="http://schemas.microsoft.com/office/drawing/2014/main" id="{BBF07FE2-1002-E33D-10E6-59FD9235850F}"/>
              </a:ext>
            </a:extLst>
          </p:cNvPr>
          <p:cNvSpPr txBox="1"/>
          <p:nvPr/>
        </p:nvSpPr>
        <p:spPr>
          <a:xfrm>
            <a:off x="5377906" y="3121223"/>
            <a:ext cx="248770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2400" b="1" spc="0" dirty="0">
                <a:solidFill>
                  <a:srgbClr val="FFC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背面？</a:t>
            </a:r>
          </a:p>
        </p:txBody>
      </p:sp>
      <p:sp>
        <p:nvSpPr>
          <p:cNvPr id="9" name="iSHEJI-5">
            <a:extLst>
              <a:ext uri="{FF2B5EF4-FFF2-40B4-BE49-F238E27FC236}">
                <a16:creationId xmlns:a16="http://schemas.microsoft.com/office/drawing/2014/main" id="{A59A4E04-EDBA-C4BB-FFD8-9A11110E1B1E}"/>
              </a:ext>
            </a:extLst>
          </p:cNvPr>
          <p:cNvSpPr txBox="1"/>
          <p:nvPr/>
        </p:nvSpPr>
        <p:spPr>
          <a:xfrm>
            <a:off x="1872706" y="5684658"/>
            <a:ext cx="248770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Normal</a:t>
            </a:r>
            <a:endParaRPr lang="zh-CN" altLang="en-US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4547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B7963B4-5CA9-A1FC-0427-1E98F60B7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06" y="2246006"/>
            <a:ext cx="3314769" cy="3314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7333996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5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双面渲染半透明效果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FCBACB0-5261-E263-FEDC-CFB8AE0C368B}"/>
              </a:ext>
            </a:extLst>
          </p:cNvPr>
          <p:cNvCxnSpPr>
            <a:cxnSpLocks/>
          </p:cNvCxnSpPr>
          <p:nvPr/>
        </p:nvCxnSpPr>
        <p:spPr>
          <a:xfrm>
            <a:off x="1977758" y="4355608"/>
            <a:ext cx="3215679" cy="806943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iSHEJI-5">
            <a:extLst>
              <a:ext uri="{FF2B5EF4-FFF2-40B4-BE49-F238E27FC236}">
                <a16:creationId xmlns:a16="http://schemas.microsoft.com/office/drawing/2014/main" id="{D218E412-DC39-9341-B9A4-F550FD00B123}"/>
              </a:ext>
            </a:extLst>
          </p:cNvPr>
          <p:cNvSpPr txBox="1"/>
          <p:nvPr/>
        </p:nvSpPr>
        <p:spPr>
          <a:xfrm>
            <a:off x="5292527" y="5072276"/>
            <a:ext cx="248770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20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没有背面</a:t>
            </a:r>
          </a:p>
        </p:txBody>
      </p:sp>
      <p:sp>
        <p:nvSpPr>
          <p:cNvPr id="2" name="iSHEJI-5">
            <a:extLst>
              <a:ext uri="{FF2B5EF4-FFF2-40B4-BE49-F238E27FC236}">
                <a16:creationId xmlns:a16="http://schemas.microsoft.com/office/drawing/2014/main" id="{9D102880-F304-A6C4-503B-62A60BE96F64}"/>
              </a:ext>
            </a:extLst>
          </p:cNvPr>
          <p:cNvSpPr txBox="1"/>
          <p:nvPr/>
        </p:nvSpPr>
        <p:spPr>
          <a:xfrm>
            <a:off x="1935609" y="5624217"/>
            <a:ext cx="1070242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en-US" altLang="zh-CN" sz="2000" b="1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Normal</a:t>
            </a:r>
            <a:r>
              <a:rPr lang="en-US" altLang="zh-CN" sz="20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Cull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Off</a:t>
            </a:r>
            <a:endParaRPr lang="zh-CN" altLang="en-US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E8C1F9D-FAD8-0DDB-4229-14EF6A41CC1D}"/>
              </a:ext>
            </a:extLst>
          </p:cNvPr>
          <p:cNvCxnSpPr>
            <a:cxnSpLocks/>
          </p:cNvCxnSpPr>
          <p:nvPr/>
        </p:nvCxnSpPr>
        <p:spPr>
          <a:xfrm flipV="1">
            <a:off x="2794964" y="2689934"/>
            <a:ext cx="2336329" cy="189815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iSHEJI-5">
            <a:extLst>
              <a:ext uri="{FF2B5EF4-FFF2-40B4-BE49-F238E27FC236}">
                <a16:creationId xmlns:a16="http://schemas.microsoft.com/office/drawing/2014/main" id="{723E061F-E44B-D0C1-C026-FE10701A8527}"/>
              </a:ext>
            </a:extLst>
          </p:cNvPr>
          <p:cNvSpPr txBox="1"/>
          <p:nvPr/>
        </p:nvSpPr>
        <p:spPr>
          <a:xfrm>
            <a:off x="5292527" y="2536045"/>
            <a:ext cx="248770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20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排序错误</a:t>
            </a:r>
          </a:p>
        </p:txBody>
      </p:sp>
      <p:sp>
        <p:nvSpPr>
          <p:cNvPr id="12" name="iSHEJI-5">
            <a:extLst>
              <a:ext uri="{FF2B5EF4-FFF2-40B4-BE49-F238E27FC236}">
                <a16:creationId xmlns:a16="http://schemas.microsoft.com/office/drawing/2014/main" id="{9EE2F2DF-9D9F-9870-1CAB-8E3EE4483079}"/>
              </a:ext>
            </a:extLst>
          </p:cNvPr>
          <p:cNvSpPr txBox="1"/>
          <p:nvPr/>
        </p:nvSpPr>
        <p:spPr>
          <a:xfrm>
            <a:off x="7190451" y="2536044"/>
            <a:ext cx="248770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2000" b="1" spc="0" dirty="0">
                <a:solidFill>
                  <a:srgbClr val="C0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渲染以物体为单位</a:t>
            </a:r>
            <a:endParaRPr lang="zh-CN" altLang="en-US" sz="2000" spc="0" dirty="0">
              <a:solidFill>
                <a:srgbClr val="C0000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8843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8301662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双面渲染</a:t>
            </a: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半透明效果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425135" y="1981848"/>
            <a:ext cx="2969312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方法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1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425135" y="2699135"/>
            <a:ext cx="7907124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核心：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先渲染背面再渲染正面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双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Pass</a:t>
            </a:r>
            <a:endParaRPr lang="en-US" altLang="zh-CN" sz="20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    Pass1---</a:t>
            </a: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背面</a:t>
            </a: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    Pass2---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正面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6792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8301662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提前写入深度</a:t>
            </a: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半透明效果</a:t>
            </a:r>
          </a:p>
        </p:txBody>
      </p:sp>
      <p:sp>
        <p:nvSpPr>
          <p:cNvPr id="11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368767" y="4687733"/>
            <a:ext cx="7907124" cy="14157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问题：谁在最上面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没有哪个物体在最上面</a:t>
            </a:r>
            <a:endParaRPr lang="en-US" altLang="zh-CN" sz="1800" spc="0" dirty="0">
              <a:solidFill>
                <a:srgbClr val="7030A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在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Shader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中是以物体为单位渲染，</a:t>
            </a:r>
            <a:endParaRPr kumimoji="0" lang="en-US" altLang="zh-CN" sz="1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只有：我在你上面</a:t>
            </a:r>
            <a:r>
              <a:rPr lang="en-US" altLang="zh-CN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/</a:t>
            </a:r>
            <a:r>
              <a:rPr lang="zh-CN" altLang="en-US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你在我上面</a:t>
            </a:r>
            <a:r>
              <a:rPr lang="en-US" altLang="zh-CN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	</a:t>
            </a:r>
            <a:r>
              <a:rPr lang="zh-CN" altLang="en-US" sz="1800" b="1" spc="0" dirty="0">
                <a:solidFill>
                  <a:srgbClr val="C0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永远不正确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CC8C251-DE6F-60CA-2D2D-7D2FA64F5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767" y="1696261"/>
            <a:ext cx="2689194" cy="2433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650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sz="1200" dirty="0">
            <a:solidFill>
              <a:schemeClr val="bg1">
                <a:alpha val="80000"/>
              </a:schemeClr>
            </a:solidFill>
            <a:effectLst/>
            <a:latin typeface="阿里巴巴普惠体 2.0 35 Thin" panose="00020600040101010101" pitchFamily="18" charset="-122"/>
            <a:ea typeface="阿里巴巴普惠体 2.0 35 Thin" panose="00020600040101010101" pitchFamily="18" charset="-122"/>
            <a:cs typeface="阿里巴巴普惠体 2.0 45 Light" panose="00020600040101010101" pitchFamily="18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259</Words>
  <Application>Microsoft Office PowerPoint</Application>
  <PresentationFormat>宽屏</PresentationFormat>
  <Paragraphs>97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阿里巴巴普惠体 2.0 35 Thin</vt:lpstr>
      <vt:lpstr>阿里巴巴普惠体 2.0 95 ExtraBold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l</cp:lastModifiedBy>
  <cp:revision>11</cp:revision>
  <dcterms:created xsi:type="dcterms:W3CDTF">2023-01-25T17:41:31Z</dcterms:created>
  <dcterms:modified xsi:type="dcterms:W3CDTF">2023-02-09T03:06:23Z</dcterms:modified>
</cp:coreProperties>
</file>