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1 568,'0'0'2666,"-19"0"-2637,-151 0 561,21 0 3484,800 41-2923,-489-25-1618,-157-16-175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1 208,'0'0'4224,"-10"6"-2123,404 16-1784,-138-11-204,533 33 946,1-39-247,-630-13-642,109-1-20,525 16-231,-663-12-301,-131 5-71,-12 0-1417,-15 0-465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24 624,'0'0'2997,"51"2"-2545,172 6-173,1198 10 1556,-959-43-1289,125-2 129,421 47-1826,-1109-22-1679,63 2 811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1792,'0'0'3763,"53"0"-3310,339-2 107,121 18-238,5 0-331,-462-16 20,691-20 131,-556 7 186,337 20 1,-215-3-315,-16-1 11,-261-2-40,-23-1-30,1 0 0,0 1 0,0 0 0,0 1 1,-1 1-1,1 0 0,-1 1 0,24 10 0,-31-4-1749,-6-5-314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1280,'0'0'5485,"28"7"-3589,85-1-1455,130 2-1048,-241-8-62,-11 0-4468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92 176,'0'0'1436,"-1"-7"-832,0-7-460,-3-48 3500,2 53-1894,1 42-1261,16 246-27,-3-103-296,-6 321-158,-3-82-4,-2-405-7,6 814-3232,-13-765 3074,-2-1-1,-20 73 0,18-87 112,-14 58 46,1-11-246,4 1 0,4 0-1,-5 131 1,18-50 597,-1 1-2988,3-170 1142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1192,'0'0'3841,"32"0"-3506,192 0 474,350 9-1269,-597-9-1384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2457,'0'0'4376,"79"0"-3815,-31 0-41,-4 0-224,4 0-128,-9 0-80,-4 4-32,-8-2-56,-10-2-56,-12 0-456,-1 0-1129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0 216,'0'6'8269,"0"27"-8049,0-20-212,0 179 328,31 252 0,-17-350-320,44 349-88,-47-310-348,-7 180-1,-21-182 145,10-92 50,-3 77-1,8-62 134,-1-1-1,-3 1 1,-22 89 0,15-78-92,-5 77 1,1-4-173,6-39-213,4 1-1,8 127 0,2-77 344,-3-65 280,0 83-969,0-57-2505,-7-98 3567,6-12-145,-4 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0 776,'0'0'3393,"20"0"-2270,538 0-1259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3225,'0'0'3167,"10"0"-3007,48 0 147,357 6 1485,-391-6-4846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44 176,'0'0'3121,"1"0"-2897,0-3-220,0 1 0,-1 0 1,1-1-1,-1 1 0,0-1 1,0 1-1,0-1 0,0 1 1,0-1-1,0 1 0,0 0 1,-1-1-1,-1-4 0,1 3 50,3 132 2853,18 177-2605,14 329 481,-35 9-405,-1-266-516,2-283 32,-12 445-1326,8-207-1098,7-169 1669,-2-102 791,0-19-342,-1-1 1,-10 67 0,7-80 164,1 0 0,1-1 0,4 35 0,-1 3-196,-4 17 806,0-45-27,1-1 0,2 0 0,7 50 0,0-57-145,-6-21-311,1 1-1,-2-1 1,1 0-1,0 15 1,-2-17-539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1216,'0'0'2367,"0"22"-1922,-4 375 1459,4-313-1624,13 496 1136,1 63-1179,-15-491-330,4-101-4,2 0-1,13 59 0,-8-59 64,-2 0 0,1 63-1,-9 264 403,1-342-368,9 44 0,-5-44 32,1 46 0,-4 41-30,-5 137 19,-1-229-20,-12 44 0,-3 27-76,15-78 65,-1 0 0,-12 38 1,-4 23 2,20-45 249,25-39-24,226 4 228,272 18-852,-512-21 229,-22-2-7460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1280,'0'0'3828,"0"0"-3739,1 0 1,-1 0 0,0 0-1,1 0 1,-1 0-1,0 0 1,1 0 0,-1 1-1,0-1 1,1 0-1,-1 0 1,0 0 0,1 0-1,-1 0 1,0 0-1,1 1 1,-1-1 0,0 0-1,0 0 1,1 1-1,-1-1 1,0 0 0,0 0-1,1 1 1,-1-1-1,0 0 1,0 0 0,0 1-1,1-1 1,-1 0-1,0 1 1,1 154 1339,-10 274-1203,-4-140-205,3-40-13,-9-63-32,-6 141-381,24-289 320,2-1 1,1 1-1,2-1 1,17 72-1,-10-59-57,-1 0 0,-3 1 0,2 70-1,6 55-173,-11-143 341,-3 66 1,-1-46-2890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56,'0'0'2190,"0"-13"1014,-1 39-2756,2 0 0,1 0 0,0-1 0,11 45 0,1-16-296,-3 0 1,-2 1-1,1 67 1,-8 174-130,-4-157 73,2 896-1610,-2-980 1482,-2-1 0,-3 0-1,-24 93 1,26-112 5,0 1 1,2-1-1,2 1 1,4 51-1,0-1 1,-3 54-2946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72,'0'0'2479,"5"-8"-2253,17-24 295,-22 32-478,0 0 0,0 0 0,0 0 0,0 0 0,0 0 0,0-1 0,0 1 0,0 0 0,0 0 0,0 0 0,0 0 0,0 0 0,0 0 0,0 0 0,1 0 0,-1 0 0,0-1 0,0 1 0,0 0 0,0 0 0,0 0 0,0 0 1,0 0-1,0 0 0,1 0 0,-1 0 0,0 0 0,0 0 0,0 0 0,0 0 0,0 0 0,0 0 0,0 0 0,1 0 0,-1 0 0,0 0 0,0 0 0,0 0 0,0 0 0,0 0 0,0 0 0,1 0 0,-1 0 0,0 0 0,0 0 0,0 1 0,0-1 0,0 0 0,0 0 0,0 0 0,0 0 0,0 0 0,0 0 0,1 0 0,-1 0 0,0 0 0,0 1 0,0-1 0,0 0 0,0 0 0,2 13 793,-1 18-745,-1-28 108,-8 582 1315,9-356-1523,-16 442-36,5-171-657,12-316 128,6 39-762,2-218-1934,-2-3 2004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40 328,'0'0'2790,"23"-16"-228,1 1-3114,-14 7-655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25 984,'2'-6'184,"4"-12"1771,8 18-27,6 3-2173,38 2 524,364 27 1352,-45-26-4165,-394-4 1137,3 2-1380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1 312,'0'0'3302,"0"12"-3185,0 1418 4426,11-1191-4541,0 0 2,20 417-489,3-232 193,-25-99-286,-6-35 2,-5-152-136,2-137 393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52 264,'0'0'3202,"-53"-12"-2720,44 9 47,15-1-152,34-1 66,60-2 192,194 5 294,90-6-612,-362 5-994,-19 0-1100,-15 1 66,-5 0-14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1 696,'0'0'3438,"-6"0"-2386,4 0-714,5 0-13,558 16 1389,84-9-2414,-644-7 200,-15 0-3429,1-2 2375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9 328,'0'0'1832,"8"-8"3527,-8 35-5558,1 29 545,-10 69 0,0-16-217,7 171-1,4-141-131,-3 19 93,23 531-1090,1 17-1254,-23-573 2257,2-102-117,1-1 1,1 1-1,15 50 0,2 7 88,-18-78-662,0 0 0,1 1 0,11 18 0,-10-22-1184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1736,'0'0'5914,"5"0"-5450,560 0 1815,-565 0-2463,-3 0-338,-43 0-3428,12 0 253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0 800,'0'0'3212,"-1"11"1114,-2 19-3370,-6 773-2106,9-802 1136,272 11 764,-2-1-752,-267-10-158,0-1-1,-1 0 1,1 0-1,0 0 1,-1 0 0,1 0-1,0-1 1,-1 1 0,1-1-1,0 0 1,-1 0 0,1 0-1,-1 0 1,0 0 0,1 0-1,-1-1 1,0 1 0,0-1-1,1 0 1,0-1 0,6-7-2806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1064,'0'0'4272,"41"0"-3992,133 0-8,62 6 2890,-236 40-1630,0 489-2457,-17-446 190,17-87 739,-1 0 0,1 0 0,0 0 0,-1 0 1,1 0-1,-1-1 0,0 1 0,0 0 0,0 0 0,0-1 1,0 1-1,0 0 0,0-1 0,0 1 0,0-1 0,-1 0 0,1 1 1,-2 0-1,-36 24 157,4-4-192,30-20-13,1 0 0,-1-1-1,0 1 1,0-1 0,0 0-1,1-1 1,-1 1 0,0-1-1,0 0 1,0 0-1,0-1 1,-6 0 0,-9-1-179,-18 0-227,0-1 0,-56-14-1,47 8-569,-11-1-860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1984,'0'0'5434,"5"0"-4713,49-4 399,103 6 0,-97 0-2323,93-6-1,-148 2 872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0 672,'0'0'6360,"0"9"-5624,7 270 1137,-2 111-1422,-8-302-396,-5 1 1,-24 119-1,0-72-21,9-50 7,4 2 1,4 0 0,-5 133-1,31 79-169,-9 29 73,-7-150-357,6-53 148,-7 343-1184,-13-311 1334,11-108-101,-3 85 0,9-118 25,0-1-1,-1 0 1,-1 1 0,-1-1 0,0-1-1,-1 1 1,-14 26 0,9-17-449,-15 42-1,18-28 854,2 0-1,2 1 0,1-1 0,5 76 0,0-57 498,-7 67 0,-1-107-12,6-17-671,-1-1 0,1 0 0,0 1 0,-1-1-1,1 1 1,0-1 0,0 1 0,0-1 0,0 0 0,-1 1 0,1-1 0,0 1-1,0-1 1,0 1 0,0-1 0,0 1 0,0-1 0,0 1 0,0-1 0,0 1-1,0-1 1,0 1 0,1-1 0,-1 1 0,0-1 0,0 0 0,0 1 0,1-1-1,-1 1 1,0-1 0,0 0 0,1 1 0,-1-1 0,0 1 0,1-1 0,1 2-48,0-1 0,1-1 1,-1 1-1,0 0 1,0 0-1,0-1 1,1 0-1,-1 1 0,0-1 1,0 0-1,1 0 1,-1 0-1,0 0 0,1-1 1,2 0-1,8 0-101,348-9 151,-4-1 115,-100 11-2709,-213 0-3169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1 368,'0'0'2375,"-28"4"-2313,-5 0-29,-121 25 298,141-27-45,0-1 0,0 0 0,-20-1 0,14 0 174,18 0 1,4 1-386,0 0 0,0 0 0,0 0 0,1-1 0,-1 0 0,0 1 0,0-1 0,0 0 0,5-1 0,-2 1 64,624 51 1902,-74-3-1679,299-41 180,-133-5-153,-682-2-278,-25 0-306,-13 0-244,-5 0-336,-68-4-1308,32-1 192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D5F27-2215-4E64-8869-F9B265C0B139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69F0-39DA-4498-AA69-72A782A78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6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F69F0-39DA-4498-AA69-72A782A78B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2.png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7.png"/><Relationship Id="rId40" Type="http://schemas.openxmlformats.org/officeDocument/2006/relationships/customXml" Target="../ink/ink20.xml"/><Relationship Id="rId45" Type="http://schemas.openxmlformats.org/officeDocument/2006/relationships/image" Target="../media/image41.png"/><Relationship Id="rId53" Type="http://schemas.openxmlformats.org/officeDocument/2006/relationships/customXml" Target="../ink/ink27.xml"/><Relationship Id="rId58" Type="http://schemas.openxmlformats.org/officeDocument/2006/relationships/image" Target="../media/image47.png"/><Relationship Id="rId5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customXml" Target="../ink/ink2.xml"/><Relationship Id="rId9" Type="http://schemas.openxmlformats.org/officeDocument/2006/relationships/image" Target="../media/image2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.png"/><Relationship Id="rId30" Type="http://schemas.openxmlformats.org/officeDocument/2006/relationships/customXml" Target="../ink/ink15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24.xml"/><Relationship Id="rId56" Type="http://schemas.openxmlformats.org/officeDocument/2006/relationships/image" Target="../media/image46.png"/><Relationship Id="rId8" Type="http://schemas.openxmlformats.org/officeDocument/2006/relationships/customXml" Target="../ink/ink4.xml"/><Relationship Id="rId51" Type="http://schemas.openxmlformats.org/officeDocument/2006/relationships/image" Target="../media/image44.png"/><Relationship Id="rId3" Type="http://schemas.openxmlformats.org/officeDocument/2006/relationships/image" Target="../media/image20.png"/><Relationship Id="rId12" Type="http://schemas.openxmlformats.org/officeDocument/2006/relationships/customXml" Target="../ink/ink6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20" Type="http://schemas.openxmlformats.org/officeDocument/2006/relationships/customXml" Target="../ink/ink10.xml"/><Relationship Id="rId41" Type="http://schemas.openxmlformats.org/officeDocument/2006/relationships/image" Target="../media/image39.png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3.png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image" Target="../media/image3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法线贴图详解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4" y="6309836"/>
            <a:ext cx="41061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3.2-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535544" y="6193193"/>
            <a:ext cx="56004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NormalMap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、切线空间、矩阵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26B7C2B-9B69-6F74-B491-9A3AE70A6376}"/>
              </a:ext>
            </a:extLst>
          </p:cNvPr>
          <p:cNvSpPr txBox="1"/>
          <p:nvPr/>
        </p:nvSpPr>
        <p:spPr>
          <a:xfrm>
            <a:off x="312770" y="216674"/>
            <a:ext cx="41061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2023.2.14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讲解日期：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2023.3.12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973903"/>
            <a:ext cx="5197607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的原因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颜色值到向量值的映射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向量值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---[-1,1]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映射方法：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(0.5,0.5,1)---&gt;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(0,0,1)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法线方向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但这是不完全正确的</a:t>
            </a:r>
            <a:endParaRPr lang="zh-CN" altLang="en-US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72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9" y="2973903"/>
            <a:ext cx="387483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的原因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颜色值到向量值的映射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向量值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---[-1,1]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映射方法：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(0.5,0.5,1)---&gt;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(0,0,1)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法线方向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但这是不完全正确的</a:t>
            </a:r>
            <a:endParaRPr lang="zh-CN" altLang="en-US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691490-A314-C3FD-6735-5D8933C6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96" y="821181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58A5AAF-ECD4-A0F1-0D8A-F46AAD88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96" y="4171570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20F375-CF58-D6B5-C3B9-EC4E3744B727}"/>
              </a:ext>
            </a:extLst>
          </p:cNvPr>
          <p:cNvCxnSpPr>
            <a:cxnSpLocks/>
          </p:cNvCxnSpPr>
          <p:nvPr/>
        </p:nvCxnSpPr>
        <p:spPr>
          <a:xfrm flipV="1">
            <a:off x="3249227" y="3062796"/>
            <a:ext cx="3018408" cy="16268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5">
            <a:extLst>
              <a:ext uri="{FF2B5EF4-FFF2-40B4-BE49-F238E27FC236}">
                <a16:creationId xmlns:a16="http://schemas.microsoft.com/office/drawing/2014/main" id="{6323D5FD-759A-7C81-DBAB-E15AADD6FC97}"/>
              </a:ext>
            </a:extLst>
          </p:cNvPr>
          <p:cNvSpPr txBox="1"/>
          <p:nvPr/>
        </p:nvSpPr>
        <p:spPr>
          <a:xfrm>
            <a:off x="3430635" y="3975513"/>
            <a:ext cx="3028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41C6C6-A5D7-F065-F3BC-33AC9BF7FDA4}"/>
              </a:ext>
            </a:extLst>
          </p:cNvPr>
          <p:cNvCxnSpPr>
            <a:cxnSpLocks/>
            <a:endCxn id="8196" idx="1"/>
          </p:cNvCxnSpPr>
          <p:nvPr/>
        </p:nvCxnSpPr>
        <p:spPr>
          <a:xfrm>
            <a:off x="3668831" y="5213264"/>
            <a:ext cx="2746765" cy="17750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5">
            <a:extLst>
              <a:ext uri="{FF2B5EF4-FFF2-40B4-BE49-F238E27FC236}">
                <a16:creationId xmlns:a16="http://schemas.microsoft.com/office/drawing/2014/main" id="{6452E591-B45C-B4BE-E460-391B8D6062B5}"/>
              </a:ext>
            </a:extLst>
          </p:cNvPr>
          <p:cNvSpPr txBox="1"/>
          <p:nvPr/>
        </p:nvSpPr>
        <p:spPr>
          <a:xfrm>
            <a:off x="3313160" y="5403171"/>
            <a:ext cx="3028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41141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正确方法：进入</a:t>
            </a: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切线空间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0F7D7BD-3B9D-405C-3AF9-BF45AD64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3203468"/>
            <a:ext cx="3469820" cy="19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HEJI-5">
            <a:extLst>
              <a:ext uri="{FF2B5EF4-FFF2-40B4-BE49-F238E27FC236}">
                <a16:creationId xmlns:a16="http://schemas.microsoft.com/office/drawing/2014/main" id="{AE40495E-1024-ABE8-20DA-6F5421CCFFED}"/>
              </a:ext>
            </a:extLst>
          </p:cNvPr>
          <p:cNvSpPr txBox="1"/>
          <p:nvPr/>
        </p:nvSpPr>
        <p:spPr>
          <a:xfrm>
            <a:off x="1070029" y="5426127"/>
            <a:ext cx="387483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红色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切线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Tangent</a:t>
            </a:r>
          </a:p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绿色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副切线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</a:p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蓝色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89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AE40495E-1024-ABE8-20DA-6F5421CCFFED}"/>
              </a:ext>
            </a:extLst>
          </p:cNvPr>
          <p:cNvSpPr txBox="1"/>
          <p:nvPr/>
        </p:nvSpPr>
        <p:spPr>
          <a:xfrm>
            <a:off x="1070027" y="3182901"/>
            <a:ext cx="48069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矩阵的存储方式：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行优先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语言中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举例：存储</a:t>
            </a:r>
            <a:r>
              <a:rPr lang="en-US" altLang="zh-CN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{1,2,…,9}</a:t>
            </a:r>
            <a:endParaRPr lang="zh-CN" altLang="en-US" sz="20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前置知识：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中的矩阵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AFA264-8BF2-9576-8DBC-9C20BE46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7" y="4198501"/>
            <a:ext cx="2828571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AE40495E-1024-ABE8-20DA-6F5421CCFFED}"/>
              </a:ext>
            </a:extLst>
          </p:cNvPr>
          <p:cNvSpPr txBox="1"/>
          <p:nvPr/>
        </p:nvSpPr>
        <p:spPr>
          <a:xfrm>
            <a:off x="1070028" y="3182901"/>
            <a:ext cx="24544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矩阵相乘的原则：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行向量右乘行矩阵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列向量左乘列矩阵</a:t>
            </a: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前置知识：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中的矩阵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5A6DA-F3D2-0FB8-0D68-D00F7D8ADE06}"/>
              </a:ext>
            </a:extLst>
          </p:cNvPr>
          <p:cNvGrpSpPr/>
          <p:nvPr/>
        </p:nvGrpSpPr>
        <p:grpSpPr>
          <a:xfrm>
            <a:off x="1032263" y="4454797"/>
            <a:ext cx="3377520" cy="1517760"/>
            <a:chOff x="1032263" y="4454797"/>
            <a:chExt cx="337752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70B83C6-F016-FFAD-D215-0CD115C14356}"/>
                    </a:ext>
                  </a:extLst>
                </p14:cNvPr>
                <p14:cNvContentPartPr/>
                <p14:nvPr/>
              </p14:nvContentPartPr>
              <p14:xfrm>
                <a:off x="4054463" y="4454797"/>
                <a:ext cx="294840" cy="208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70B83C6-F016-FFAD-D215-0CD115C143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5463" y="4446157"/>
                  <a:ext cx="312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9C96F36-41BC-E8ED-4618-8D2E2FCBD08C}"/>
                    </a:ext>
                  </a:extLst>
                </p14:cNvPr>
                <p14:cNvContentPartPr/>
                <p14:nvPr/>
              </p14:nvContentPartPr>
              <p14:xfrm>
                <a:off x="4317983" y="4468477"/>
                <a:ext cx="20160" cy="14569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9C96F36-41BC-E8ED-4618-8D2E2FCBD0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8983" y="4459837"/>
                  <a:ext cx="37800" cy="14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7EDB3D1-1A06-D7AA-A1F1-543DA9558FD4}"/>
                    </a:ext>
                  </a:extLst>
                </p14:cNvPr>
                <p14:cNvContentPartPr/>
                <p14:nvPr/>
              </p14:nvContentPartPr>
              <p14:xfrm>
                <a:off x="3973823" y="5940517"/>
                <a:ext cx="435960" cy="90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7EDB3D1-1A06-D7AA-A1F1-543DA9558F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5183" y="5931877"/>
                  <a:ext cx="453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6FEDB2A-1D28-BA15-FD7B-263A31DE502F}"/>
                    </a:ext>
                  </a:extLst>
                </p14:cNvPr>
                <p14:cNvContentPartPr/>
                <p14:nvPr/>
              </p14:nvContentPartPr>
              <p14:xfrm>
                <a:off x="1070063" y="5110357"/>
                <a:ext cx="205560" cy="3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6FEDB2A-1D28-BA15-FD7B-263A31DE50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1063" y="5101717"/>
                  <a:ext cx="22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846962F-066E-398F-F0A3-1856CD13643C}"/>
                    </a:ext>
                  </a:extLst>
                </p14:cNvPr>
                <p14:cNvContentPartPr/>
                <p14:nvPr/>
              </p14:nvContentPartPr>
              <p14:xfrm>
                <a:off x="1032263" y="5113237"/>
                <a:ext cx="218160" cy="3132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846962F-066E-398F-F0A3-1856CD1364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3263" y="5104237"/>
                  <a:ext cx="235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9112169-7F70-815A-D6B6-C4E126CDCAB1}"/>
                    </a:ext>
                  </a:extLst>
                </p14:cNvPr>
                <p14:cNvContentPartPr/>
                <p14:nvPr/>
              </p14:nvContentPartPr>
              <p14:xfrm>
                <a:off x="2185703" y="5125837"/>
                <a:ext cx="170640" cy="2764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9112169-7F70-815A-D6B6-C4E126CDCA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7063" y="5117197"/>
                  <a:ext cx="188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01324DA-D0C6-FE89-12DD-CAEF96AEAE6F}"/>
                    </a:ext>
                  </a:extLst>
                </p14:cNvPr>
                <p14:cNvContentPartPr/>
                <p14:nvPr/>
              </p14:nvContentPartPr>
              <p14:xfrm>
                <a:off x="2624543" y="4488637"/>
                <a:ext cx="156960" cy="28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01324DA-D0C6-FE89-12DD-CAEF96AEAE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5903" y="4479997"/>
                  <a:ext cx="174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EA938D4-6AA7-E9B6-0F98-D0E433D3461D}"/>
                    </a:ext>
                  </a:extLst>
                </p14:cNvPr>
                <p14:cNvContentPartPr/>
                <p14:nvPr/>
              </p14:nvContentPartPr>
              <p14:xfrm>
                <a:off x="2493503" y="4470637"/>
                <a:ext cx="387360" cy="15019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EA938D4-6AA7-E9B6-0F98-D0E433D346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4503" y="4461637"/>
                  <a:ext cx="405000" cy="15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E0C90F3-7793-A351-45FB-A049A0794649}"/>
                    </a:ext>
                  </a:extLst>
                </p14:cNvPr>
                <p14:cNvContentPartPr/>
                <p14:nvPr/>
              </p14:nvContentPartPr>
              <p14:xfrm>
                <a:off x="1180583" y="5214037"/>
                <a:ext cx="1030680" cy="5580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E0C90F3-7793-A351-45FB-A049A07946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1583" y="5205397"/>
                  <a:ext cx="1048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7B920BA-3D81-E21C-7FDE-725CC680B8D5}"/>
                    </a:ext>
                  </a:extLst>
                </p14:cNvPr>
                <p14:cNvContentPartPr/>
                <p14:nvPr/>
              </p14:nvContentPartPr>
              <p14:xfrm>
                <a:off x="2805623" y="4719757"/>
                <a:ext cx="1290240" cy="320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7B920BA-3D81-E21C-7FDE-725CC680B8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23" y="4711117"/>
                  <a:ext cx="1307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93169ECD-9617-52F4-A8BD-DB3D12ED7F26}"/>
                    </a:ext>
                  </a:extLst>
                </p14:cNvPr>
                <p14:cNvContentPartPr/>
                <p14:nvPr/>
              </p14:nvContentPartPr>
              <p14:xfrm>
                <a:off x="2722463" y="5175157"/>
                <a:ext cx="1351080" cy="190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93169ECD-9617-52F4-A8BD-DB3D12ED7F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3463" y="5166157"/>
                  <a:ext cx="1368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3A1A252B-4B62-6023-0F0E-6BE5100448E9}"/>
                    </a:ext>
                  </a:extLst>
                </p14:cNvPr>
                <p14:cNvContentPartPr/>
                <p14:nvPr/>
              </p14:nvContentPartPr>
              <p14:xfrm>
                <a:off x="2728583" y="5559637"/>
                <a:ext cx="1366920" cy="212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3A1A252B-4B62-6023-0F0E-6BE5100448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9943" y="5550637"/>
                  <a:ext cx="13845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89F0E82-FC56-0903-406B-2C186D2965D3}"/>
                  </a:ext>
                </a:extLst>
              </p14:cNvPr>
              <p14:cNvContentPartPr/>
              <p14:nvPr/>
            </p14:nvContentPartPr>
            <p14:xfrm>
              <a:off x="5742863" y="4536517"/>
              <a:ext cx="139320" cy="82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89F0E82-FC56-0903-406B-2C186D2965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4223" y="4527877"/>
                <a:ext cx="1569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21EB2F25-C889-8399-142E-E1715012A811}"/>
              </a:ext>
            </a:extLst>
          </p:cNvPr>
          <p:cNvGrpSpPr/>
          <p:nvPr/>
        </p:nvGrpSpPr>
        <p:grpSpPr>
          <a:xfrm>
            <a:off x="5621543" y="4518157"/>
            <a:ext cx="1123200" cy="1375920"/>
            <a:chOff x="5621543" y="4518157"/>
            <a:chExt cx="112320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BBC7B0F-B5B2-D974-B64B-718B7FCE9428}"/>
                    </a:ext>
                  </a:extLst>
                </p14:cNvPr>
                <p14:cNvContentPartPr/>
                <p14:nvPr/>
              </p14:nvContentPartPr>
              <p14:xfrm>
                <a:off x="5621543" y="4544797"/>
                <a:ext cx="56880" cy="12520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BBC7B0F-B5B2-D974-B64B-718B7FCE94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2543" y="4535797"/>
                  <a:ext cx="7452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EE328CB-9343-80EC-ECB6-7BC6F09D7AAA}"/>
                    </a:ext>
                  </a:extLst>
                </p14:cNvPr>
                <p14:cNvContentPartPr/>
                <p14:nvPr/>
              </p14:nvContentPartPr>
              <p14:xfrm>
                <a:off x="5637383" y="5838997"/>
                <a:ext cx="299160" cy="3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EE328CB-9343-80EC-ECB6-7BC6F09D7A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28383" y="5830357"/>
                  <a:ext cx="31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F4D52B0-F1B1-51F2-6CDB-29BDE7E30B32}"/>
                    </a:ext>
                  </a:extLst>
                </p14:cNvPr>
                <p14:cNvContentPartPr/>
                <p14:nvPr/>
              </p14:nvContentPartPr>
              <p14:xfrm>
                <a:off x="6099623" y="4535797"/>
                <a:ext cx="124920" cy="25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F4D52B0-F1B1-51F2-6CDB-29BDE7E30B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0983" y="4527157"/>
                  <a:ext cx="142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B98B79A-7E97-9778-A3D3-6042BF94F2E9}"/>
                    </a:ext>
                  </a:extLst>
                </p14:cNvPr>
                <p14:cNvContentPartPr/>
                <p14:nvPr/>
              </p14:nvContentPartPr>
              <p14:xfrm>
                <a:off x="6202223" y="4550197"/>
                <a:ext cx="53640" cy="12837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B98B79A-7E97-9778-A3D3-6042BF94F2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93583" y="4541197"/>
                  <a:ext cx="71280" cy="13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FB5B5E1-E3C9-6378-8880-742C5C2470EB}"/>
                    </a:ext>
                  </a:extLst>
                </p14:cNvPr>
                <p14:cNvContentPartPr/>
                <p14:nvPr/>
              </p14:nvContentPartPr>
              <p14:xfrm>
                <a:off x="6025463" y="5866717"/>
                <a:ext cx="208440" cy="3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FB5B5E1-E3C9-6378-8880-742C5C2470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6823" y="5857717"/>
                  <a:ext cx="22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7376C69B-8159-3B4E-6467-1EE09C2F18D8}"/>
                    </a:ext>
                  </a:extLst>
                </p14:cNvPr>
                <p14:cNvContentPartPr/>
                <p14:nvPr/>
              </p14:nvContentPartPr>
              <p14:xfrm>
                <a:off x="6404183" y="4518157"/>
                <a:ext cx="182880" cy="252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7376C69B-8159-3B4E-6467-1EE09C2F18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5543" y="4509157"/>
                  <a:ext cx="20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AB15546-30E0-DF03-9FB4-FAD2C9D3D91A}"/>
                    </a:ext>
                  </a:extLst>
                </p14:cNvPr>
                <p14:cNvContentPartPr/>
                <p14:nvPr/>
              </p14:nvContentPartPr>
              <p14:xfrm>
                <a:off x="6396263" y="4534357"/>
                <a:ext cx="295200" cy="135972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AB15546-30E0-DF03-9FB4-FAD2C9D3D9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7623" y="4525717"/>
                  <a:ext cx="31284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27EB5D79-F51E-0C6D-5BA7-2B802B2DB7BC}"/>
                    </a:ext>
                  </a:extLst>
                </p14:cNvPr>
                <p14:cNvContentPartPr/>
                <p14:nvPr/>
              </p14:nvContentPartPr>
              <p14:xfrm>
                <a:off x="5962103" y="4697797"/>
                <a:ext cx="30960" cy="91224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27EB5D79-F51E-0C6D-5BA7-2B802B2DB7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3103" y="4688797"/>
                  <a:ext cx="48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6B8F9736-F55C-B95D-512A-5BECE2C133A0}"/>
                    </a:ext>
                  </a:extLst>
                </p14:cNvPr>
                <p14:cNvContentPartPr/>
                <p14:nvPr/>
              </p14:nvContentPartPr>
              <p14:xfrm>
                <a:off x="6690023" y="4789237"/>
                <a:ext cx="360" cy="36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6B8F9736-F55C-B95D-512A-5BECE2C133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1023" y="4780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3FC5373F-E322-2F11-E7F6-F81CA99E32B1}"/>
                    </a:ext>
                  </a:extLst>
                </p14:cNvPr>
                <p14:cNvContentPartPr/>
                <p14:nvPr/>
              </p14:nvContentPartPr>
              <p14:xfrm>
                <a:off x="6721343" y="4681597"/>
                <a:ext cx="23400" cy="96984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3FC5373F-E322-2F11-E7F6-F81CA99E32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2343" y="4672957"/>
                  <a:ext cx="41040" cy="9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D25DC7CD-32C7-9466-79E6-F3D67181537C}"/>
                  </a:ext>
                </a:extLst>
              </p14:cNvPr>
              <p14:cNvContentPartPr/>
              <p14:nvPr/>
            </p14:nvContentPartPr>
            <p14:xfrm>
              <a:off x="7076663" y="4676917"/>
              <a:ext cx="12960" cy="88164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D25DC7CD-32C7-9466-79E6-F3D6718153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7663" y="4668277"/>
                <a:ext cx="30600" cy="89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03C1039D-B52E-FF87-2443-249419219C98}"/>
              </a:ext>
            </a:extLst>
          </p:cNvPr>
          <p:cNvGrpSpPr/>
          <p:nvPr/>
        </p:nvGrpSpPr>
        <p:grpSpPr>
          <a:xfrm>
            <a:off x="7497143" y="4510237"/>
            <a:ext cx="466200" cy="1390680"/>
            <a:chOff x="7497143" y="4510237"/>
            <a:chExt cx="466200" cy="13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9ADF8D6-47B3-6EA5-B407-ADC431D8C9E8}"/>
                    </a:ext>
                  </a:extLst>
                </p14:cNvPr>
                <p14:cNvContentPartPr/>
                <p14:nvPr/>
              </p14:nvContentPartPr>
              <p14:xfrm>
                <a:off x="7617743" y="4510237"/>
                <a:ext cx="20880" cy="144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9ADF8D6-47B3-6EA5-B407-ADC431D8C9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9103" y="4501597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0E10A12-D2C9-01B4-4847-87E5411EDCD0}"/>
                    </a:ext>
                  </a:extLst>
                </p14:cNvPr>
                <p14:cNvContentPartPr/>
                <p14:nvPr/>
              </p14:nvContentPartPr>
              <p14:xfrm>
                <a:off x="7617743" y="4524637"/>
                <a:ext cx="360" cy="3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20E10A12-D2C9-01B4-4847-87E5411EDC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9103" y="45156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0E976081-415C-341D-3F3F-854A0FB3266C}"/>
                    </a:ext>
                  </a:extLst>
                </p14:cNvPr>
                <p14:cNvContentPartPr/>
                <p14:nvPr/>
              </p14:nvContentPartPr>
              <p14:xfrm>
                <a:off x="7617743" y="4515637"/>
                <a:ext cx="324000" cy="190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0E976081-415C-341D-3F3F-854A0FB326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09103" y="4506997"/>
                  <a:ext cx="341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8865943-6D40-348C-A656-1581692EA449}"/>
                    </a:ext>
                  </a:extLst>
                </p14:cNvPr>
                <p14:cNvContentPartPr/>
                <p14:nvPr/>
              </p14:nvContentPartPr>
              <p14:xfrm>
                <a:off x="7927343" y="4535797"/>
                <a:ext cx="36000" cy="13518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8865943-6D40-348C-A656-1581692EA4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8343" y="4527157"/>
                  <a:ext cx="53640" cy="13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30F274C-89E7-C4CC-0766-DCB8972C7C89}"/>
                    </a:ext>
                  </a:extLst>
                </p14:cNvPr>
                <p14:cNvContentPartPr/>
                <p14:nvPr/>
              </p14:nvContentPartPr>
              <p14:xfrm>
                <a:off x="7655903" y="5882197"/>
                <a:ext cx="305640" cy="1872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30F274C-89E7-C4CC-0766-DCB8972C7C8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46903" y="5873557"/>
                  <a:ext cx="323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65EC352D-1A79-7AD8-6AF9-D355BF01389A}"/>
                    </a:ext>
                  </a:extLst>
                </p14:cNvPr>
                <p14:cNvContentPartPr/>
                <p14:nvPr/>
              </p14:nvContentPartPr>
              <p14:xfrm>
                <a:off x="7497143" y="4689877"/>
                <a:ext cx="45360" cy="99036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65EC352D-1A79-7AD8-6AF9-D355BF0138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88503" y="4681237"/>
                  <a:ext cx="63000" cy="100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330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lang="en-US" altLang="zh-CN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GAMES101</a:t>
            </a: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的例子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415123-F106-36EE-61A2-C0C31265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1" y="3009114"/>
            <a:ext cx="4222128" cy="1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E0E9488-F615-6BF2-F718-F85DAA5C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4893310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F6B8A5A-78E8-14B3-4B04-E89C4375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24" y="4978874"/>
            <a:ext cx="3008951" cy="9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9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lang="en-US" altLang="zh-CN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GAMES101</a:t>
            </a: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的例子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415123-F106-36EE-61A2-C0C31265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1" y="3009114"/>
            <a:ext cx="4222128" cy="1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E0E9488-F615-6BF2-F718-F85DAA5C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4893310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F6B8A5A-78E8-14B3-4B04-E89C4375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24" y="4978874"/>
            <a:ext cx="3008951" cy="9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5">
            <a:extLst>
              <a:ext uri="{FF2B5EF4-FFF2-40B4-BE49-F238E27FC236}">
                <a16:creationId xmlns:a16="http://schemas.microsoft.com/office/drawing/2014/main" id="{C2A757BD-6051-4039-82BF-F646B6675FA7}"/>
              </a:ext>
            </a:extLst>
          </p:cNvPr>
          <p:cNvSpPr txBox="1"/>
          <p:nvPr/>
        </p:nvSpPr>
        <p:spPr>
          <a:xfrm>
            <a:off x="6458773" y="3009114"/>
            <a:ext cx="42221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通过标准向量基以及其变换后所对应的向量，就可以求出变换矩阵</a:t>
            </a:r>
            <a:endParaRPr lang="zh-CN" altLang="en-US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5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7" y="2380217"/>
            <a:ext cx="36913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目标：求变换矩阵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，将切线空间法线转换到世界空间</a:t>
            </a: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070027" y="3333821"/>
            <a:ext cx="470933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已知：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标准向量基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(1,0,0)---Tangent</a:t>
            </a: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(0,1,0)---Bitangent</a:t>
            </a: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(0,0,1)---Normal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变换过后的标准向量基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(1,0,0)---&gt;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(0,1,0)---&gt;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wBiangent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(0,1,0)---&gt;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F1E1085-F810-51EB-8A6B-26A8ADA7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09" y="1863866"/>
            <a:ext cx="2857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E456A19-2345-6F3B-519D-6FC27AA9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09" y="3888949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B08779-8CDA-ACB0-54AB-267CF617A75E}"/>
              </a:ext>
            </a:extLst>
          </p:cNvPr>
          <p:cNvCxnSpPr>
            <a:cxnSpLocks/>
          </p:cNvCxnSpPr>
          <p:nvPr/>
        </p:nvCxnSpPr>
        <p:spPr>
          <a:xfrm flipV="1">
            <a:off x="4216893" y="2906261"/>
            <a:ext cx="3067234" cy="157696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6C50EE-F37F-20FE-BE9F-45BE19C7F805}"/>
              </a:ext>
            </a:extLst>
          </p:cNvPr>
          <p:cNvCxnSpPr>
            <a:cxnSpLocks/>
            <a:endCxn id="13316" idx="1"/>
          </p:cNvCxnSpPr>
          <p:nvPr/>
        </p:nvCxnSpPr>
        <p:spPr>
          <a:xfrm>
            <a:off x="4216893" y="4483223"/>
            <a:ext cx="3213716" cy="3248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21FCCD-E87E-56C2-AC18-B2A609075350}"/>
              </a:ext>
            </a:extLst>
          </p:cNvPr>
          <p:cNvCxnSpPr/>
          <p:nvPr/>
        </p:nvCxnSpPr>
        <p:spPr>
          <a:xfrm flipH="1">
            <a:off x="8460419" y="3429000"/>
            <a:ext cx="816746" cy="459949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HEJI-5">
            <a:extLst>
              <a:ext uri="{FF2B5EF4-FFF2-40B4-BE49-F238E27FC236}">
                <a16:creationId xmlns:a16="http://schemas.microsoft.com/office/drawing/2014/main" id="{60AC03A5-26C5-DC70-670A-2BCE4A0A1451}"/>
              </a:ext>
            </a:extLst>
          </p:cNvPr>
          <p:cNvSpPr txBox="1"/>
          <p:nvPr/>
        </p:nvSpPr>
        <p:spPr>
          <a:xfrm>
            <a:off x="8197944" y="3611950"/>
            <a:ext cx="3028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06385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191214" y="3905201"/>
            <a:ext cx="47093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是关键：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cross(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DF3F4-6C0C-C92F-3AF5-8653F929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348951"/>
            <a:ext cx="8733333" cy="13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C09EE1-A306-8781-F139-CABEDF59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474367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4B86DF39-4BFB-95CC-B9B4-29AE5E3AEC47}"/>
              </a:ext>
            </a:extLst>
          </p:cNvPr>
          <p:cNvSpPr txBox="1"/>
          <p:nvPr/>
        </p:nvSpPr>
        <p:spPr>
          <a:xfrm>
            <a:off x="3545881" y="6074036"/>
            <a:ext cx="47093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为标准</a:t>
            </a:r>
            <a:b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左手坐标系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10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191214" y="3905201"/>
            <a:ext cx="47093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是关键：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cross(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DF3F4-6C0C-C92F-3AF5-8653F929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348951"/>
            <a:ext cx="8733333" cy="13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C09EE1-A306-8781-F139-CABEDF59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474367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4B86DF39-4BFB-95CC-B9B4-29AE5E3AEC47}"/>
              </a:ext>
            </a:extLst>
          </p:cNvPr>
          <p:cNvSpPr txBox="1"/>
          <p:nvPr/>
        </p:nvSpPr>
        <p:spPr>
          <a:xfrm>
            <a:off x="3545881" y="6074036"/>
            <a:ext cx="47093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为标准</a:t>
            </a:r>
            <a:b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左手坐标系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A3BAAB4-CA42-555E-EC8E-0E2C46804A9F}"/>
              </a:ext>
            </a:extLst>
          </p:cNvPr>
          <p:cNvCxnSpPr>
            <a:cxnSpLocks/>
          </p:cNvCxnSpPr>
          <p:nvPr/>
        </p:nvCxnSpPr>
        <p:spPr>
          <a:xfrm>
            <a:off x="6291453" y="3682284"/>
            <a:ext cx="465506" cy="8832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HEJI-5">
            <a:extLst>
              <a:ext uri="{FF2B5EF4-FFF2-40B4-BE49-F238E27FC236}">
                <a16:creationId xmlns:a16="http://schemas.microsoft.com/office/drawing/2014/main" id="{C0EA86D4-77DB-3BF0-68E6-1ED43041DB60}"/>
              </a:ext>
            </a:extLst>
          </p:cNvPr>
          <p:cNvSpPr txBox="1"/>
          <p:nvPr/>
        </p:nvSpPr>
        <p:spPr>
          <a:xfrm>
            <a:off x="3905821" y="4598531"/>
            <a:ext cx="33041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r"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或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 algn="r"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algn="r"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DirectX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中是不一致的，</a:t>
            </a:r>
            <a:b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v.tangent.w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5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27717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3602244"/>
            <a:ext cx="44052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法线贴图与切线空间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191214" y="3905201"/>
            <a:ext cx="47093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是关键：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cross(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DF3F4-6C0C-C92F-3AF5-8653F929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348951"/>
            <a:ext cx="8733333" cy="13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C09EE1-A306-8781-F139-CABEDF59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474367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4B86DF39-4BFB-95CC-B9B4-29AE5E3AEC47}"/>
              </a:ext>
            </a:extLst>
          </p:cNvPr>
          <p:cNvSpPr txBox="1"/>
          <p:nvPr/>
        </p:nvSpPr>
        <p:spPr>
          <a:xfrm>
            <a:off x="3545881" y="6074036"/>
            <a:ext cx="47093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为标准</a:t>
            </a:r>
            <a:b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左手坐标系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9E3596-F4B5-0DBC-8C1E-E1083095EA6C}"/>
              </a:ext>
            </a:extLst>
          </p:cNvPr>
          <p:cNvCxnSpPr>
            <a:cxnSpLocks/>
          </p:cNvCxnSpPr>
          <p:nvPr/>
        </p:nvCxnSpPr>
        <p:spPr>
          <a:xfrm>
            <a:off x="6291453" y="3682284"/>
            <a:ext cx="465506" cy="8832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5">
            <a:extLst>
              <a:ext uri="{FF2B5EF4-FFF2-40B4-BE49-F238E27FC236}">
                <a16:creationId xmlns:a16="http://schemas.microsoft.com/office/drawing/2014/main" id="{E3959E2F-6937-DE61-CAAA-D85838210AC6}"/>
              </a:ext>
            </a:extLst>
          </p:cNvPr>
          <p:cNvSpPr txBox="1"/>
          <p:nvPr/>
        </p:nvSpPr>
        <p:spPr>
          <a:xfrm>
            <a:off x="3905821" y="4598531"/>
            <a:ext cx="33041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r"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或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 algn="r"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algn="r"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DirectX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中是不一致的，</a:t>
            </a:r>
            <a:b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v.tangent.w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3DD2EF-DBFB-40ED-9C0D-CC3E3CE27ACC}"/>
              </a:ext>
            </a:extLst>
          </p:cNvPr>
          <p:cNvCxnSpPr>
            <a:cxnSpLocks/>
          </p:cNvCxnSpPr>
          <p:nvPr/>
        </p:nvCxnSpPr>
        <p:spPr>
          <a:xfrm>
            <a:off x="8560979" y="3715330"/>
            <a:ext cx="465506" cy="8832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5">
            <a:extLst>
              <a:ext uri="{FF2B5EF4-FFF2-40B4-BE49-F238E27FC236}">
                <a16:creationId xmlns:a16="http://schemas.microsoft.com/office/drawing/2014/main" id="{5750D4A0-935B-55D3-35D1-9899C1E6AC07}"/>
              </a:ext>
            </a:extLst>
          </p:cNvPr>
          <p:cNvSpPr txBox="1"/>
          <p:nvPr/>
        </p:nvSpPr>
        <p:spPr>
          <a:xfrm>
            <a:off x="8020143" y="4596708"/>
            <a:ext cx="33041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或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根据模型的</a:t>
            </a: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Scale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当这三个值中有奇数个值为负时为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，否则为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876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组合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A6C82B-CEDC-8F1D-8000-25023637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18033"/>
            <a:ext cx="5943331" cy="66575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DDD6C82E-0BAB-62DC-7DA1-3782E8DF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3429000"/>
            <a:ext cx="2152566" cy="210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43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5C4A3-4BF1-D3DD-BBE5-246AEA18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38117"/>
            <a:ext cx="7377606" cy="544656"/>
          </a:xfrm>
          <a:prstGeom prst="rect">
            <a:avLst/>
          </a:prstGeom>
        </p:spPr>
      </p:pic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3259675"/>
            <a:ext cx="61475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()---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解包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打包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将法线向量存储起来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*0.5+0.5</a:t>
            </a: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解包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将存储起来的向量取出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  <a:endParaRPr lang="en-US" altLang="zh-CN" sz="20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02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packednormal.xyz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  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格式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packednormal.xy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分量通过计算得到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没有存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286F4322-D793-189C-9D0A-17F06DF2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5" y="55034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HEJI-5">
            <a:extLst>
              <a:ext uri="{FF2B5EF4-FFF2-40B4-BE49-F238E27FC236}">
                <a16:creationId xmlns:a16="http://schemas.microsoft.com/office/drawing/2014/main" id="{A61A1519-FC4D-0AC3-6BF3-4D73559C6326}"/>
              </a:ext>
            </a:extLst>
          </p:cNvPr>
          <p:cNvSpPr txBox="1"/>
          <p:nvPr/>
        </p:nvSpPr>
        <p:spPr>
          <a:xfrm>
            <a:off x="3301346" y="6253126"/>
            <a:ext cx="5055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格式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88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packednormal.wy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分量通过计算得到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没有存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wy</a:t>
            </a: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而不是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一种压缩方式，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，再清除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RB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packednormal.wy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分量通过计算得到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没有存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wy</a:t>
            </a: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而不是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一种压缩方式，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，再清除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RB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怎么求</a:t>
            </a:r>
            <a:r>
              <a:rPr lang="en-US" altLang="zh-CN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</a:t>
            </a:r>
            <a:endParaRPr lang="en-US" altLang="zh-CN" sz="20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1E26774F-8155-6923-3EB1-714E41D9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7" y="4116776"/>
            <a:ext cx="3171548" cy="235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4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特殊算法：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既能算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又能算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DXT5nm---(1,y,1,x)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DXT---(x,y,0,1)</a:t>
            </a: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经过特殊算法能同时处理两种情况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5" y="2973157"/>
            <a:ext cx="397240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特殊算法：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既能算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又能算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DXT5nm---(1,y,1,x)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DXT---(x,y,0,1)</a:t>
            </a: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经过特殊算法能同时处理两种情况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0951DCCF-97CA-7257-C266-BEAFD9574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" y="523314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5">
            <a:extLst>
              <a:ext uri="{FF2B5EF4-FFF2-40B4-BE49-F238E27FC236}">
                <a16:creationId xmlns:a16="http://schemas.microsoft.com/office/drawing/2014/main" id="{49FDE69D-6259-7154-CB8B-BF49CE52BF74}"/>
              </a:ext>
            </a:extLst>
          </p:cNvPr>
          <p:cNvSpPr txBox="1"/>
          <p:nvPr/>
        </p:nvSpPr>
        <p:spPr>
          <a:xfrm>
            <a:off x="1889796" y="6414127"/>
            <a:ext cx="5055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(x,y,0,1)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3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获得世界空间法线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00A724-3947-9324-45CC-4ED30DD5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7" y="2391339"/>
            <a:ext cx="7357298" cy="97329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169BB09-1C4D-4D06-EED3-D4CA4444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33" y="4008734"/>
            <a:ext cx="2857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7514127-99DF-49EC-1321-8C27C752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49" y="3899196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BB9E34-13AF-F161-E5C3-A3B3B1B01DC6}"/>
              </a:ext>
            </a:extLst>
          </p:cNvPr>
          <p:cNvCxnSpPr>
            <a:cxnSpLocks/>
          </p:cNvCxnSpPr>
          <p:nvPr/>
        </p:nvCxnSpPr>
        <p:spPr>
          <a:xfrm flipH="1">
            <a:off x="3213717" y="2877988"/>
            <a:ext cx="1112062" cy="10212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DAC0CC-5E9B-756F-0564-134B74AF06DB}"/>
              </a:ext>
            </a:extLst>
          </p:cNvPr>
          <p:cNvCxnSpPr>
            <a:cxnSpLocks/>
          </p:cNvCxnSpPr>
          <p:nvPr/>
        </p:nvCxnSpPr>
        <p:spPr>
          <a:xfrm>
            <a:off x="4580777" y="3429000"/>
            <a:ext cx="488372" cy="7523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法线的处理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A4BE8-0DB6-5CFF-F57D-D270709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55798"/>
            <a:ext cx="3915965" cy="615553"/>
          </a:xfrm>
          <a:prstGeom prst="rect">
            <a:avLst/>
          </a:prstGeom>
        </p:spPr>
      </p:pic>
      <p:sp>
        <p:nvSpPr>
          <p:cNvPr id="6" name="iSHEJI-5">
            <a:extLst>
              <a:ext uri="{FF2B5EF4-FFF2-40B4-BE49-F238E27FC236}">
                <a16:creationId xmlns:a16="http://schemas.microsoft.com/office/drawing/2014/main" id="{ACBAC517-2A05-5684-3F00-D68C56CFBAE5}"/>
              </a:ext>
            </a:extLst>
          </p:cNvPr>
          <p:cNvSpPr txBox="1"/>
          <p:nvPr/>
        </p:nvSpPr>
        <p:spPr>
          <a:xfrm>
            <a:off x="1070028" y="3266860"/>
            <a:ext cx="397240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贴图的颜色越“不蓝”，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说明向量越偏离正常情况下的向量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“不蓝”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分量控制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6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25F098-636C-3DCD-BC98-6D60AD08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80" y="1981848"/>
            <a:ext cx="79152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法线的处理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A4BE8-0DB6-5CFF-F57D-D270709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55798"/>
            <a:ext cx="3915965" cy="615553"/>
          </a:xfrm>
          <a:prstGeom prst="rect">
            <a:avLst/>
          </a:prstGeom>
        </p:spPr>
      </p:pic>
      <p:sp>
        <p:nvSpPr>
          <p:cNvPr id="6" name="iSHEJI-5">
            <a:extLst>
              <a:ext uri="{FF2B5EF4-FFF2-40B4-BE49-F238E27FC236}">
                <a16:creationId xmlns:a16="http://schemas.microsoft.com/office/drawing/2014/main" id="{ACBAC517-2A05-5684-3F00-D68C56CFBAE5}"/>
              </a:ext>
            </a:extLst>
          </p:cNvPr>
          <p:cNvSpPr txBox="1"/>
          <p:nvPr/>
        </p:nvSpPr>
        <p:spPr>
          <a:xfrm>
            <a:off x="1070028" y="3266860"/>
            <a:ext cx="397240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贴图的颜色越“不蓝”，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说明向量越偏离正常情况下的向量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“不蓝”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分量控制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1939CF-2123-B822-5836-F87ACDA6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24" y="2455798"/>
            <a:ext cx="5028571" cy="904762"/>
          </a:xfrm>
          <a:prstGeom prst="rect">
            <a:avLst/>
          </a:prstGeom>
        </p:spPr>
      </p:pic>
      <p:sp>
        <p:nvSpPr>
          <p:cNvPr id="2" name="iSHEJI-5">
            <a:extLst>
              <a:ext uri="{FF2B5EF4-FFF2-40B4-BE49-F238E27FC236}">
                <a16:creationId xmlns:a16="http://schemas.microsoft.com/office/drawing/2014/main" id="{13578E96-5646-3C25-91D1-493CA025F1E7}"/>
              </a:ext>
            </a:extLst>
          </p:cNvPr>
          <p:cNvSpPr txBox="1"/>
          <p:nvPr/>
        </p:nvSpPr>
        <p:spPr>
          <a:xfrm>
            <a:off x="6201624" y="3556069"/>
            <a:ext cx="39724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lerp()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控制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需要</a:t>
            </a:r>
            <a:r>
              <a:rPr lang="en-US" altLang="zh-CN" sz="20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i.nDir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才能使用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565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切线空间下的计算方法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C29FCB-7EFA-7DE9-523C-9910584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9" y="2580895"/>
            <a:ext cx="5752381" cy="36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FC0882-2A38-B0AE-3726-53F10596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24" y="2580895"/>
            <a:ext cx="5828571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插值方式回顾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7930F4-EBBA-0EFA-38E6-6D09CDEF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4" y="2718619"/>
            <a:ext cx="4007999" cy="12328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B1C26-85DA-21C0-2989-3B197CA8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2597401"/>
            <a:ext cx="4267450" cy="13191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B12D15-7891-4FDB-7060-4A408A860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57" y="3724967"/>
            <a:ext cx="1739352" cy="17393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22F5A6-4B1F-A2E2-0968-0B0B39F59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565" y="3724967"/>
            <a:ext cx="1739352" cy="1739352"/>
          </a:xfrm>
          <a:prstGeom prst="rect">
            <a:avLst/>
          </a:prstGeom>
        </p:spPr>
      </p:pic>
      <p:sp>
        <p:nvSpPr>
          <p:cNvPr id="16" name="iSHEJI-5">
            <a:extLst>
              <a:ext uri="{FF2B5EF4-FFF2-40B4-BE49-F238E27FC236}">
                <a16:creationId xmlns:a16="http://schemas.microsoft.com/office/drawing/2014/main" id="{51B46B24-B0D0-5AEA-67B0-40AB33D10BAE}"/>
              </a:ext>
            </a:extLst>
          </p:cNvPr>
          <p:cNvSpPr txBox="1"/>
          <p:nvPr/>
        </p:nvSpPr>
        <p:spPr>
          <a:xfrm>
            <a:off x="1597805" y="5632213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平直着色</a:t>
            </a:r>
          </a:p>
        </p:txBody>
      </p:sp>
      <p:sp>
        <p:nvSpPr>
          <p:cNvPr id="17" name="iSHEJI-5">
            <a:extLst>
              <a:ext uri="{FF2B5EF4-FFF2-40B4-BE49-F238E27FC236}">
                <a16:creationId xmlns:a16="http://schemas.microsoft.com/office/drawing/2014/main" id="{BD830857-09D9-3CDC-FAEB-711304F645BD}"/>
              </a:ext>
            </a:extLst>
          </p:cNvPr>
          <p:cNvSpPr txBox="1"/>
          <p:nvPr/>
        </p:nvSpPr>
        <p:spPr>
          <a:xfrm>
            <a:off x="7238013" y="5632213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</a:p>
        </p:txBody>
      </p:sp>
    </p:spTree>
    <p:extLst>
      <p:ext uri="{BB962C8B-B14F-4D97-AF65-F5344CB8AC3E}">
        <p14:creationId xmlns:p14="http://schemas.microsoft.com/office/powerpoint/2010/main" val="21440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插值方式回顾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7930F4-EBBA-0EFA-38E6-6D09CDEF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4" y="2718619"/>
            <a:ext cx="4007999" cy="12328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B1C26-85DA-21C0-2989-3B197CA8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34" y="4132291"/>
            <a:ext cx="4267450" cy="1319119"/>
          </a:xfrm>
          <a:prstGeom prst="rect">
            <a:avLst/>
          </a:prstGeom>
        </p:spPr>
      </p:pic>
      <p:sp>
        <p:nvSpPr>
          <p:cNvPr id="16" name="iSHEJI-5">
            <a:extLst>
              <a:ext uri="{FF2B5EF4-FFF2-40B4-BE49-F238E27FC236}">
                <a16:creationId xmlns:a16="http://schemas.microsoft.com/office/drawing/2014/main" id="{51B46B24-B0D0-5AEA-67B0-40AB33D10BAE}"/>
              </a:ext>
            </a:extLst>
          </p:cNvPr>
          <p:cNvSpPr txBox="1"/>
          <p:nvPr/>
        </p:nvSpPr>
        <p:spPr>
          <a:xfrm>
            <a:off x="1597805" y="3425262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平直着色</a:t>
            </a:r>
          </a:p>
        </p:txBody>
      </p:sp>
      <p:sp>
        <p:nvSpPr>
          <p:cNvPr id="17" name="iSHEJI-5">
            <a:extLst>
              <a:ext uri="{FF2B5EF4-FFF2-40B4-BE49-F238E27FC236}">
                <a16:creationId xmlns:a16="http://schemas.microsoft.com/office/drawing/2014/main" id="{BD830857-09D9-3CDC-FAEB-711304F645BD}"/>
              </a:ext>
            </a:extLst>
          </p:cNvPr>
          <p:cNvSpPr txBox="1"/>
          <p:nvPr/>
        </p:nvSpPr>
        <p:spPr>
          <a:xfrm>
            <a:off x="1597805" y="4851549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B3CCE-9DFB-10E2-B620-817F3426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804" y="1708516"/>
            <a:ext cx="6261804" cy="2164485"/>
          </a:xfrm>
          <a:prstGeom prst="rect">
            <a:avLst/>
          </a:prstGeom>
        </p:spPr>
      </p:pic>
      <p:sp>
        <p:nvSpPr>
          <p:cNvPr id="4" name="iSHEJI-5">
            <a:extLst>
              <a:ext uri="{FF2B5EF4-FFF2-40B4-BE49-F238E27FC236}">
                <a16:creationId xmlns:a16="http://schemas.microsoft.com/office/drawing/2014/main" id="{B7EE9B4A-567F-56AD-CC76-2BFA08CC090D}"/>
              </a:ext>
            </a:extLst>
          </p:cNvPr>
          <p:cNvSpPr txBox="1"/>
          <p:nvPr/>
        </p:nvSpPr>
        <p:spPr>
          <a:xfrm>
            <a:off x="7222478" y="3979539"/>
            <a:ext cx="302845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</a:p>
        </p:txBody>
      </p:sp>
    </p:spTree>
    <p:extLst>
      <p:ext uri="{BB962C8B-B14F-4D97-AF65-F5344CB8AC3E}">
        <p14:creationId xmlns:p14="http://schemas.microsoft.com/office/powerpoint/2010/main" val="40688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插值方式回顾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B3CCE-9DFB-10E2-B620-817F3426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04" y="1708516"/>
            <a:ext cx="6261804" cy="2164485"/>
          </a:xfrm>
          <a:prstGeom prst="rect">
            <a:avLst/>
          </a:prstGeom>
        </p:spPr>
      </p:pic>
      <p:sp>
        <p:nvSpPr>
          <p:cNvPr id="4" name="iSHEJI-5">
            <a:extLst>
              <a:ext uri="{FF2B5EF4-FFF2-40B4-BE49-F238E27FC236}">
                <a16:creationId xmlns:a16="http://schemas.microsoft.com/office/drawing/2014/main" id="{B7EE9B4A-567F-56AD-CC76-2BFA08CC090D}"/>
              </a:ext>
            </a:extLst>
          </p:cNvPr>
          <p:cNvSpPr txBox="1"/>
          <p:nvPr/>
        </p:nvSpPr>
        <p:spPr>
          <a:xfrm>
            <a:off x="7222478" y="3979539"/>
            <a:ext cx="302845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16FFA8-04B7-1C42-1DC6-E61A4ACB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349" y="3389215"/>
            <a:ext cx="2570684" cy="22832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97E94D-C4A7-851E-FBB4-867F97EA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5" y="3389215"/>
            <a:ext cx="2643729" cy="2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655007-07E1-DFB7-5DB3-5B32F1E5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34" y="2820945"/>
            <a:ext cx="3794936" cy="37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06D477F-C238-F3F6-A972-8411EAB9EE02}"/>
              </a:ext>
            </a:extLst>
          </p:cNvPr>
          <p:cNvCxnSpPr/>
          <p:nvPr/>
        </p:nvCxnSpPr>
        <p:spPr>
          <a:xfrm flipV="1">
            <a:off x="4634144" y="2820945"/>
            <a:ext cx="2121763" cy="6080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A76F66-157B-125C-7186-035274FD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15" y="1536520"/>
            <a:ext cx="2121762" cy="21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2C6948FE-456E-7096-A150-44F109729F87}"/>
              </a:ext>
            </a:extLst>
          </p:cNvPr>
          <p:cNvSpPr txBox="1"/>
          <p:nvPr/>
        </p:nvSpPr>
        <p:spPr>
          <a:xfrm>
            <a:off x="6813868" y="3732391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en-US" altLang="zh-CN" sz="2400" b="1" spc="0" dirty="0">
                <a:solidFill>
                  <a:srgbClr val="8080FF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8080FF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57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973903"/>
            <a:ext cx="51976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因为法线贴图上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存储着向量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贴图通过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驱动，每个点代表着一个位置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B21503-D5FD-E647-EFE3-72B352155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8" y="3988515"/>
            <a:ext cx="2449497" cy="24494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32E27E-DE46-C4AD-351B-783F39C1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03" y="3986921"/>
            <a:ext cx="2528232" cy="24494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DD7E06-9C80-3425-746D-30480142DD1E}"/>
              </a:ext>
            </a:extLst>
          </p:cNvPr>
          <p:cNvCxnSpPr/>
          <p:nvPr/>
        </p:nvCxnSpPr>
        <p:spPr>
          <a:xfrm flipV="1">
            <a:off x="2352583" y="4900474"/>
            <a:ext cx="2219417" cy="18643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5">
            <a:extLst>
              <a:ext uri="{FF2B5EF4-FFF2-40B4-BE49-F238E27FC236}">
                <a16:creationId xmlns:a16="http://schemas.microsoft.com/office/drawing/2014/main" id="{1CDC0D15-F5E2-C30E-C8D9-74BC6ADD2D5F}"/>
              </a:ext>
            </a:extLst>
          </p:cNvPr>
          <p:cNvSpPr txBox="1"/>
          <p:nvPr/>
        </p:nvSpPr>
        <p:spPr>
          <a:xfrm>
            <a:off x="3218545" y="4654253"/>
            <a:ext cx="561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600" b="1" spc="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对应</a:t>
            </a:r>
          </a:p>
        </p:txBody>
      </p:sp>
    </p:spTree>
    <p:extLst>
      <p:ext uri="{BB962C8B-B14F-4D97-AF65-F5344CB8AC3E}">
        <p14:creationId xmlns:p14="http://schemas.microsoft.com/office/powerpoint/2010/main" val="12049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973903"/>
            <a:ext cx="51976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因为法线贴图上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存储着向量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贴图通过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驱动，每个点代表着一个位置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B21503-D5FD-E647-EFE3-72B352155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8" y="3988515"/>
            <a:ext cx="2449497" cy="244949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F78936E-B404-99BF-6062-B27303CE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38" y="3021023"/>
            <a:ext cx="2410139" cy="24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32E27E-DE46-C4AD-351B-783F39C11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403" y="3986921"/>
            <a:ext cx="2528232" cy="24494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DD7E06-9C80-3425-746D-30480142DD1E}"/>
              </a:ext>
            </a:extLst>
          </p:cNvPr>
          <p:cNvCxnSpPr/>
          <p:nvPr/>
        </p:nvCxnSpPr>
        <p:spPr>
          <a:xfrm flipV="1">
            <a:off x="2352583" y="4900474"/>
            <a:ext cx="2219417" cy="18643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5">
            <a:extLst>
              <a:ext uri="{FF2B5EF4-FFF2-40B4-BE49-F238E27FC236}">
                <a16:creationId xmlns:a16="http://schemas.microsoft.com/office/drawing/2014/main" id="{1CDC0D15-F5E2-C30E-C8D9-74BC6ADD2D5F}"/>
              </a:ext>
            </a:extLst>
          </p:cNvPr>
          <p:cNvSpPr txBox="1"/>
          <p:nvPr/>
        </p:nvSpPr>
        <p:spPr>
          <a:xfrm>
            <a:off x="3218545" y="4654253"/>
            <a:ext cx="561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600" b="1" spc="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对应</a:t>
            </a:r>
          </a:p>
        </p:txBody>
      </p:sp>
      <p:sp>
        <p:nvSpPr>
          <p:cNvPr id="20" name="iSHEJI-5">
            <a:extLst>
              <a:ext uri="{FF2B5EF4-FFF2-40B4-BE49-F238E27FC236}">
                <a16:creationId xmlns:a16="http://schemas.microsoft.com/office/drawing/2014/main" id="{AAAD1750-B91E-2DEE-9B4E-F2CA848914EC}"/>
              </a:ext>
            </a:extLst>
          </p:cNvPr>
          <p:cNvSpPr txBox="1"/>
          <p:nvPr/>
        </p:nvSpPr>
        <p:spPr>
          <a:xfrm>
            <a:off x="7665714" y="5482456"/>
            <a:ext cx="268378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每个点代表着法线朝向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0D34B4-8D95-3117-7A86-9D177F84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63" y="2501747"/>
            <a:ext cx="66118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1133</Words>
  <Application>Microsoft Office PowerPoint</Application>
  <PresentationFormat>宽屏</PresentationFormat>
  <Paragraphs>286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16</cp:revision>
  <dcterms:created xsi:type="dcterms:W3CDTF">2023-01-25T17:41:31Z</dcterms:created>
  <dcterms:modified xsi:type="dcterms:W3CDTF">2023-03-12T06:02:18Z</dcterms:modified>
</cp:coreProperties>
</file>