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3" r:id="rId17"/>
    <p:sldId id="270" r:id="rId18"/>
    <p:sldId id="271" r:id="rId19"/>
    <p:sldId id="272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1C7FF-D3E4-4D0B-AEFE-9FED561B6C2B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FD54C-7EC9-445D-8017-B32E8DD33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16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99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939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84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93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20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874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03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3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582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121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918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429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12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919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684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754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918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70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536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25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54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15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79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72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472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30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27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D54C-7EC9-445D-8017-B32E8DD336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49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4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1F1-4DA7-425D-9E74-9CCF332327A2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0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cn/current/ScriptReference/MaterialPropertyDrawer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unity3d.com/cn/current/ScriptReference/MaterialPropertyDrawer.html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HEJI-1">
            <a:extLst>
              <a:ext uri="{FF2B5EF4-FFF2-40B4-BE49-F238E27FC236}">
                <a16:creationId xmlns:a16="http://schemas.microsoft.com/office/drawing/2014/main" id="{B4200114-5EBD-FC13-ECB3-F673A8764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3" name="iSHEJI-2">
            <a:extLst>
              <a:ext uri="{FF2B5EF4-FFF2-40B4-BE49-F238E27FC236}">
                <a16:creationId xmlns:a16="http://schemas.microsoft.com/office/drawing/2014/main" id="{961D4E6A-BCB0-3883-E8B4-08048918D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HEJI-3">
            <a:extLst>
              <a:ext uri="{FF2B5EF4-FFF2-40B4-BE49-F238E27FC236}">
                <a16:creationId xmlns:a16="http://schemas.microsoft.com/office/drawing/2014/main" id="{913128C2-FD54-FA7A-7F19-1877B6D45AF4}"/>
              </a:ext>
            </a:extLst>
          </p:cNvPr>
          <p:cNvSpPr txBox="1"/>
          <p:nvPr/>
        </p:nvSpPr>
        <p:spPr>
          <a:xfrm>
            <a:off x="465171" y="3686210"/>
            <a:ext cx="6350245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自定义材质面板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474695" y="6309836"/>
            <a:ext cx="2636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BRP 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0" name="iSHEJI-6">
            <a:extLst>
              <a:ext uri="{FF2B5EF4-FFF2-40B4-BE49-F238E27FC236}">
                <a16:creationId xmlns:a16="http://schemas.microsoft.com/office/drawing/2014/main" id="{F9F39327-228E-5F56-87E7-B10151AD4011}"/>
              </a:ext>
            </a:extLst>
          </p:cNvPr>
          <p:cNvSpPr txBox="1"/>
          <p:nvPr/>
        </p:nvSpPr>
        <p:spPr>
          <a:xfrm>
            <a:off x="312770" y="2429110"/>
            <a:ext cx="522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基础</a:t>
            </a: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4-</a:t>
            </a:r>
            <a:endParaRPr lang="zh-CN" altLang="en-US" sz="80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7">
            <a:extLst>
              <a:ext uri="{FF2B5EF4-FFF2-40B4-BE49-F238E27FC236}">
                <a16:creationId xmlns:a16="http://schemas.microsoft.com/office/drawing/2014/main" id="{66A93946-C575-5884-B850-596DD83126D5}"/>
              </a:ext>
            </a:extLst>
          </p:cNvPr>
          <p:cNvSpPr/>
          <p:nvPr/>
        </p:nvSpPr>
        <p:spPr>
          <a:xfrm>
            <a:off x="7109458" y="1143000"/>
            <a:ext cx="4388771" cy="41624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31" name="iSHEJI-10">
            <a:extLst>
              <a:ext uri="{FF2B5EF4-FFF2-40B4-BE49-F238E27FC236}">
                <a16:creationId xmlns:a16="http://schemas.microsoft.com/office/drawing/2014/main" id="{08D13A22-CB76-AD55-3EAE-B689110F3DDB}"/>
              </a:ext>
            </a:extLst>
          </p:cNvPr>
          <p:cNvCxnSpPr>
            <a:cxnSpLocks/>
          </p:cNvCxnSpPr>
          <p:nvPr/>
        </p:nvCxnSpPr>
        <p:spPr>
          <a:xfrm>
            <a:off x="474695" y="6254115"/>
            <a:ext cx="4550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HEJI-11">
            <a:extLst>
              <a:ext uri="{FF2B5EF4-FFF2-40B4-BE49-F238E27FC236}">
                <a16:creationId xmlns:a16="http://schemas.microsoft.com/office/drawing/2014/main" id="{587D2A64-05DD-1D9C-3118-EF1387F00DCD}"/>
              </a:ext>
            </a:extLst>
          </p:cNvPr>
          <p:cNvSpPr/>
          <p:nvPr/>
        </p:nvSpPr>
        <p:spPr>
          <a:xfrm>
            <a:off x="11308430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2">
            <a:extLst>
              <a:ext uri="{FF2B5EF4-FFF2-40B4-BE49-F238E27FC236}">
                <a16:creationId xmlns:a16="http://schemas.microsoft.com/office/drawing/2014/main" id="{615485FE-9529-8F96-E733-DF53F13EA6FD}"/>
              </a:ext>
            </a:extLst>
          </p:cNvPr>
          <p:cNvSpPr/>
          <p:nvPr/>
        </p:nvSpPr>
        <p:spPr>
          <a:xfrm>
            <a:off x="11461214" y="6352382"/>
            <a:ext cx="100012" cy="10001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9F65F667-3C6B-4DF9-0DC8-3DAD2DEF8327}"/>
              </a:ext>
            </a:extLst>
          </p:cNvPr>
          <p:cNvSpPr/>
          <p:nvPr/>
        </p:nvSpPr>
        <p:spPr>
          <a:xfrm>
            <a:off x="11614002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D0D1EDBA-892E-A54E-0884-860A7F59EC8B}"/>
              </a:ext>
            </a:extLst>
          </p:cNvPr>
          <p:cNvSpPr/>
          <p:nvPr/>
        </p:nvSpPr>
        <p:spPr>
          <a:xfrm>
            <a:off x="11766786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55" y="1290177"/>
            <a:ext cx="3855175" cy="3868069"/>
          </a:xfrm>
          <a:prstGeom prst="rect">
            <a:avLst/>
          </a:prstGeom>
        </p:spPr>
      </p:pic>
      <p:sp>
        <p:nvSpPr>
          <p:cNvPr id="3" name="iSHEJI-3">
            <a:extLst>
              <a:ext uri="{FF2B5EF4-FFF2-40B4-BE49-F238E27FC236}">
                <a16:creationId xmlns:a16="http://schemas.microsoft.com/office/drawing/2014/main" id="{C23DC2AA-8634-51E3-C4DB-82F1BACCD03E}"/>
              </a:ext>
            </a:extLst>
          </p:cNvPr>
          <p:cNvSpPr txBox="1"/>
          <p:nvPr/>
        </p:nvSpPr>
        <p:spPr>
          <a:xfrm>
            <a:off x="2760955" y="6193193"/>
            <a:ext cx="83750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主题：</a:t>
            </a:r>
            <a:r>
              <a:rPr lang="en-US" altLang="zh-CN" sz="2000" b="1" spc="0" dirty="0" err="1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MaterialPropertyDrawer</a:t>
            </a:r>
            <a:r>
              <a:rPr lang="zh-CN" altLang="en-US" sz="20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类、关键字</a:t>
            </a:r>
            <a:r>
              <a:rPr lang="en-US" altLang="zh-CN" sz="20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 keywords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8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汇总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37860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PowerSlider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29E3A9B2-EFE1-8EE3-1D77-686FE55196A3}"/>
              </a:ext>
            </a:extLst>
          </p:cNvPr>
          <p:cNvSpPr txBox="1"/>
          <p:nvPr/>
        </p:nvSpPr>
        <p:spPr>
          <a:xfrm>
            <a:off x="1425134" y="2760690"/>
            <a:ext cx="71329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用于</a:t>
            </a: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改善滑条手感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C2331071-00C0-F70B-6DC2-78A3E01B4D80}"/>
              </a:ext>
            </a:extLst>
          </p:cNvPr>
          <p:cNvSpPr txBox="1"/>
          <p:nvPr/>
        </p:nvSpPr>
        <p:spPr>
          <a:xfrm>
            <a:off x="1425134" y="3601087"/>
            <a:ext cx="8784186" cy="11387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适用场景：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对于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高光反射，使用的是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pow(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点积结果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, _Gloss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如果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_Gloss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范围设置为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[0.1, 200]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，由于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范围过大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，在最常用的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0.1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到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30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区间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很难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使用滑条进行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控制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8E6371-3C08-5A60-BCBA-5D222E909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85" y="419748"/>
            <a:ext cx="47625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3DF8968F-707A-F5CA-90D4-45E508A10A08}"/>
              </a:ext>
            </a:extLst>
          </p:cNvPr>
          <p:cNvSpPr txBox="1"/>
          <p:nvPr/>
        </p:nvSpPr>
        <p:spPr>
          <a:xfrm>
            <a:off x="10509786" y="3121223"/>
            <a:ext cx="145889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n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=2</a:t>
            </a: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6BE6A16E-4360-66AA-D8DC-A76DD13DAD39}"/>
              </a:ext>
            </a:extLst>
          </p:cNvPr>
          <p:cNvSpPr txBox="1"/>
          <p:nvPr/>
        </p:nvSpPr>
        <p:spPr>
          <a:xfrm>
            <a:off x="1425134" y="5493510"/>
            <a:ext cx="878418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如上图所示，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为滑条，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y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为输出值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曲线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缓入快出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	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[0,0.5]</a:t>
            </a: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，得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[0,0.25]	[0.5,1]</a:t>
            </a: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，得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[0.25,1]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05F9AC7E-71F0-4C1E-5A9A-B3CEB848D357}"/>
              </a:ext>
            </a:extLst>
          </p:cNvPr>
          <p:cNvSpPr txBox="1"/>
          <p:nvPr/>
        </p:nvSpPr>
        <p:spPr>
          <a:xfrm>
            <a:off x="5699449" y="5339621"/>
            <a:ext cx="387362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快入缓出</a:t>
            </a:r>
            <a:r>
              <a:rPr lang="en-US" altLang="zh-CN" sz="20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---0&lt;n&lt;1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533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汇总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37860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其余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29E3A9B2-EFE1-8EE3-1D77-686FE55196A3}"/>
              </a:ext>
            </a:extLst>
          </p:cNvPr>
          <p:cNvSpPr txBox="1"/>
          <p:nvPr/>
        </p:nvSpPr>
        <p:spPr>
          <a:xfrm>
            <a:off x="1425134" y="2760690"/>
            <a:ext cx="13358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Enum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C2331071-00C0-F70B-6DC2-78A3E01B4D80}"/>
              </a:ext>
            </a:extLst>
          </p:cNvPr>
          <p:cNvSpPr txBox="1"/>
          <p:nvPr/>
        </p:nvSpPr>
        <p:spPr>
          <a:xfrm>
            <a:off x="1425134" y="3601087"/>
            <a:ext cx="878418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两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类：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内置枚举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自定义枚举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3DF8968F-707A-F5CA-90D4-45E508A10A08}"/>
              </a:ext>
            </a:extLst>
          </p:cNvPr>
          <p:cNvSpPr txBox="1"/>
          <p:nvPr/>
        </p:nvSpPr>
        <p:spPr>
          <a:xfrm>
            <a:off x="3468715" y="2822245"/>
            <a:ext cx="314514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不需要预编译指令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282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汇总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37860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其余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29E3A9B2-EFE1-8EE3-1D77-686FE55196A3}"/>
              </a:ext>
            </a:extLst>
          </p:cNvPr>
          <p:cNvSpPr txBox="1"/>
          <p:nvPr/>
        </p:nvSpPr>
        <p:spPr>
          <a:xfrm>
            <a:off x="1425134" y="2760690"/>
            <a:ext cx="13358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Enum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C2331071-00C0-F70B-6DC2-78A3E01B4D80}"/>
              </a:ext>
            </a:extLst>
          </p:cNvPr>
          <p:cNvSpPr txBox="1"/>
          <p:nvPr/>
        </p:nvSpPr>
        <p:spPr>
          <a:xfrm>
            <a:off x="1425134" y="3601087"/>
            <a:ext cx="878418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两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类：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内置枚举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自定义枚举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3DF8968F-707A-F5CA-90D4-45E508A10A08}"/>
              </a:ext>
            </a:extLst>
          </p:cNvPr>
          <p:cNvSpPr txBox="1"/>
          <p:nvPr/>
        </p:nvSpPr>
        <p:spPr>
          <a:xfrm>
            <a:off x="3468715" y="2822245"/>
            <a:ext cx="314514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不需要预编译指令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9FE213-6EF9-75BC-C810-D2457F77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162" y="3601087"/>
            <a:ext cx="2632288" cy="2213217"/>
          </a:xfrm>
          <a:prstGeom prst="rect">
            <a:avLst/>
          </a:prstGeom>
        </p:spPr>
      </p:pic>
      <p:sp>
        <p:nvSpPr>
          <p:cNvPr id="8" name="iSHEJI-8">
            <a:extLst>
              <a:ext uri="{FF2B5EF4-FFF2-40B4-BE49-F238E27FC236}">
                <a16:creationId xmlns:a16="http://schemas.microsoft.com/office/drawing/2014/main" id="{F80FE35C-1431-79BF-C410-1B9CF6E4747F}"/>
              </a:ext>
            </a:extLst>
          </p:cNvPr>
          <p:cNvSpPr txBox="1"/>
          <p:nvPr/>
        </p:nvSpPr>
        <p:spPr>
          <a:xfrm>
            <a:off x="4045527" y="5931993"/>
            <a:ext cx="31610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都是逐片元操作中的内容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FDA662-B384-F572-5853-59FFDD3A1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253" y="2080029"/>
            <a:ext cx="7021409" cy="209595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07E9C57-E98B-E0CE-F7CA-80C1018D71DB}"/>
              </a:ext>
            </a:extLst>
          </p:cNvPr>
          <p:cNvCxnSpPr>
            <a:cxnSpLocks/>
          </p:cNvCxnSpPr>
          <p:nvPr/>
        </p:nvCxnSpPr>
        <p:spPr>
          <a:xfrm flipH="1">
            <a:off x="10209320" y="2387805"/>
            <a:ext cx="896541" cy="80377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HEJI-8">
            <a:extLst>
              <a:ext uri="{FF2B5EF4-FFF2-40B4-BE49-F238E27FC236}">
                <a16:creationId xmlns:a16="http://schemas.microsoft.com/office/drawing/2014/main" id="{0EB4B65E-7480-C72D-DB72-C568422B2595}"/>
              </a:ext>
            </a:extLst>
          </p:cNvPr>
          <p:cNvSpPr txBox="1"/>
          <p:nvPr/>
        </p:nvSpPr>
        <p:spPr>
          <a:xfrm>
            <a:off x="9384360" y="3275111"/>
            <a:ext cx="151599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一定是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Float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</a:t>
            </a:r>
            <a:r>
              <a:rPr lang="zh-CN" altLang="en-US" sz="16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接下来</a:t>
            </a:r>
            <a:r>
              <a:rPr lang="en-US" altLang="zh-CN" sz="16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</a:t>
            </a:r>
            <a:r>
              <a:rPr lang="zh-CN" altLang="en-US" sz="16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个也是</a:t>
            </a:r>
            <a:r>
              <a:rPr lang="en-US" altLang="zh-CN" sz="16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8" name="iSHEJI-8">
            <a:extLst>
              <a:ext uri="{FF2B5EF4-FFF2-40B4-BE49-F238E27FC236}">
                <a16:creationId xmlns:a16="http://schemas.microsoft.com/office/drawing/2014/main" id="{2B3CBB5F-7CF6-A9C7-1764-4D24879669C8}"/>
              </a:ext>
            </a:extLst>
          </p:cNvPr>
          <p:cNvSpPr txBox="1"/>
          <p:nvPr/>
        </p:nvSpPr>
        <p:spPr>
          <a:xfrm>
            <a:off x="10900355" y="3924252"/>
            <a:ext cx="6381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枚举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342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汇总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37860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其余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29E3A9B2-EFE1-8EE3-1D77-686FE55196A3}"/>
              </a:ext>
            </a:extLst>
          </p:cNvPr>
          <p:cNvSpPr txBox="1"/>
          <p:nvPr/>
        </p:nvSpPr>
        <p:spPr>
          <a:xfrm>
            <a:off x="1425134" y="2760690"/>
            <a:ext cx="13358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Enum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C2331071-00C0-F70B-6DC2-78A3E01B4D80}"/>
              </a:ext>
            </a:extLst>
          </p:cNvPr>
          <p:cNvSpPr txBox="1"/>
          <p:nvPr/>
        </p:nvSpPr>
        <p:spPr>
          <a:xfrm>
            <a:off x="1425134" y="3601087"/>
            <a:ext cx="878418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两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类：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内置枚举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自定义枚举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3DF8968F-707A-F5CA-90D4-45E508A10A08}"/>
              </a:ext>
            </a:extLst>
          </p:cNvPr>
          <p:cNvSpPr txBox="1"/>
          <p:nvPr/>
        </p:nvSpPr>
        <p:spPr>
          <a:xfrm>
            <a:off x="3468715" y="2822245"/>
            <a:ext cx="314514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不需要预编译指令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9FE213-6EF9-75BC-C810-D2457F77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162" y="3601087"/>
            <a:ext cx="2632288" cy="2213217"/>
          </a:xfrm>
          <a:prstGeom prst="rect">
            <a:avLst/>
          </a:prstGeom>
        </p:spPr>
      </p:pic>
      <p:sp>
        <p:nvSpPr>
          <p:cNvPr id="8" name="iSHEJI-8">
            <a:extLst>
              <a:ext uri="{FF2B5EF4-FFF2-40B4-BE49-F238E27FC236}">
                <a16:creationId xmlns:a16="http://schemas.microsoft.com/office/drawing/2014/main" id="{F80FE35C-1431-79BF-C410-1B9CF6E4747F}"/>
              </a:ext>
            </a:extLst>
          </p:cNvPr>
          <p:cNvSpPr txBox="1"/>
          <p:nvPr/>
        </p:nvSpPr>
        <p:spPr>
          <a:xfrm>
            <a:off x="4045527" y="5931993"/>
            <a:ext cx="31610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都是逐片元操作中的内容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2B7DD525-6073-6D5B-7139-48699E686AD4}"/>
              </a:ext>
            </a:extLst>
          </p:cNvPr>
          <p:cNvSpPr txBox="1"/>
          <p:nvPr/>
        </p:nvSpPr>
        <p:spPr>
          <a:xfrm>
            <a:off x="6687339" y="3462587"/>
            <a:ext cx="11561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枚举值？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8B5C860-1EEF-BD55-DDA9-4B5435C70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923" y="2760690"/>
            <a:ext cx="2580952" cy="2895238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33A69A8-CC39-8A3E-14D3-F67679E1BBF7}"/>
              </a:ext>
            </a:extLst>
          </p:cNvPr>
          <p:cNvCxnSpPr>
            <a:cxnSpLocks/>
          </p:cNvCxnSpPr>
          <p:nvPr/>
        </p:nvCxnSpPr>
        <p:spPr>
          <a:xfrm>
            <a:off x="10555445" y="3274340"/>
            <a:ext cx="0" cy="214103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HEJI-8">
            <a:extLst>
              <a:ext uri="{FF2B5EF4-FFF2-40B4-BE49-F238E27FC236}">
                <a16:creationId xmlns:a16="http://schemas.microsoft.com/office/drawing/2014/main" id="{F6AB3948-FF8C-05B6-AAC6-A3E338CC1633}"/>
              </a:ext>
            </a:extLst>
          </p:cNvPr>
          <p:cNvSpPr txBox="1"/>
          <p:nvPr/>
        </p:nvSpPr>
        <p:spPr>
          <a:xfrm>
            <a:off x="10794016" y="3290575"/>
            <a:ext cx="638171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5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…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F4E311A-C22C-2E20-5E1C-1365AA4F2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483" y="315851"/>
            <a:ext cx="1914286" cy="2361905"/>
          </a:xfrm>
          <a:prstGeom prst="rect">
            <a:avLst/>
          </a:prstGeom>
        </p:spPr>
      </p:pic>
      <p:sp>
        <p:nvSpPr>
          <p:cNvPr id="23" name="iSHEJI-8">
            <a:extLst>
              <a:ext uri="{FF2B5EF4-FFF2-40B4-BE49-F238E27FC236}">
                <a16:creationId xmlns:a16="http://schemas.microsoft.com/office/drawing/2014/main" id="{FC508C9A-35BA-2D79-0F4F-6213F26F703C}"/>
              </a:ext>
            </a:extLst>
          </p:cNvPr>
          <p:cNvSpPr txBox="1"/>
          <p:nvPr/>
        </p:nvSpPr>
        <p:spPr>
          <a:xfrm>
            <a:off x="8231739" y="337618"/>
            <a:ext cx="1589320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反推：</a:t>
            </a:r>
            <a:b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第二个就是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3716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汇总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37860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其余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29E3A9B2-EFE1-8EE3-1D77-686FE55196A3}"/>
              </a:ext>
            </a:extLst>
          </p:cNvPr>
          <p:cNvSpPr txBox="1"/>
          <p:nvPr/>
        </p:nvSpPr>
        <p:spPr>
          <a:xfrm>
            <a:off x="1425134" y="2760690"/>
            <a:ext cx="13358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Enum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C2331071-00C0-F70B-6DC2-78A3E01B4D80}"/>
              </a:ext>
            </a:extLst>
          </p:cNvPr>
          <p:cNvSpPr txBox="1"/>
          <p:nvPr/>
        </p:nvSpPr>
        <p:spPr>
          <a:xfrm>
            <a:off x="1425134" y="3601087"/>
            <a:ext cx="155776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两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类：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内置枚举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自定义枚举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3DF8968F-707A-F5CA-90D4-45E508A10A08}"/>
              </a:ext>
            </a:extLst>
          </p:cNvPr>
          <p:cNvSpPr txBox="1"/>
          <p:nvPr/>
        </p:nvSpPr>
        <p:spPr>
          <a:xfrm>
            <a:off x="3468715" y="2822245"/>
            <a:ext cx="314514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不需要预编译指令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F80FE35C-1431-79BF-C410-1B9CF6E4747F}"/>
              </a:ext>
            </a:extLst>
          </p:cNvPr>
          <p:cNvSpPr txBox="1"/>
          <p:nvPr/>
        </p:nvSpPr>
        <p:spPr>
          <a:xfrm>
            <a:off x="1425134" y="4933927"/>
            <a:ext cx="315312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注意：最多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7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名值对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(name/value pair)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33A69A8-CC39-8A3E-14D3-F67679E1BBF7}"/>
              </a:ext>
            </a:extLst>
          </p:cNvPr>
          <p:cNvCxnSpPr>
            <a:cxnSpLocks/>
          </p:cNvCxnSpPr>
          <p:nvPr/>
        </p:nvCxnSpPr>
        <p:spPr>
          <a:xfrm>
            <a:off x="5282109" y="4260071"/>
            <a:ext cx="0" cy="42733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C66A5871-CC4C-328D-7472-F63547646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587" y="3970419"/>
            <a:ext cx="5437967" cy="26019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39D37BD-6F6D-4CFD-25DC-A72738F63E5A}"/>
              </a:ext>
            </a:extLst>
          </p:cNvPr>
          <p:cNvSpPr/>
          <p:nvPr/>
        </p:nvSpPr>
        <p:spPr>
          <a:xfrm>
            <a:off x="4902038" y="3992484"/>
            <a:ext cx="815173" cy="2675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iSHEJI-8">
            <a:extLst>
              <a:ext uri="{FF2B5EF4-FFF2-40B4-BE49-F238E27FC236}">
                <a16:creationId xmlns:a16="http://schemas.microsoft.com/office/drawing/2014/main" id="{3F8D3FE0-3112-82EA-994E-4D35F5206FDA}"/>
              </a:ext>
            </a:extLst>
          </p:cNvPr>
          <p:cNvSpPr txBox="1"/>
          <p:nvPr/>
        </p:nvSpPr>
        <p:spPr>
          <a:xfrm>
            <a:off x="5103678" y="4716872"/>
            <a:ext cx="6135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一组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1" name="iSHEJI-8">
            <a:extLst>
              <a:ext uri="{FF2B5EF4-FFF2-40B4-BE49-F238E27FC236}">
                <a16:creationId xmlns:a16="http://schemas.microsoft.com/office/drawing/2014/main" id="{0C616437-3340-E2B2-AD5C-213565ACDBAA}"/>
              </a:ext>
            </a:extLst>
          </p:cNvPr>
          <p:cNvSpPr txBox="1"/>
          <p:nvPr/>
        </p:nvSpPr>
        <p:spPr>
          <a:xfrm>
            <a:off x="6096000" y="5087815"/>
            <a:ext cx="362208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与在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C#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中使用</a:t>
            </a:r>
            <a:r>
              <a:rPr lang="en-US" altLang="zh-CN" sz="16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enum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数据类型是一致的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45A986B-4906-AB01-939F-DD2DC039CFA9}"/>
              </a:ext>
            </a:extLst>
          </p:cNvPr>
          <p:cNvCxnSpPr>
            <a:cxnSpLocks/>
          </p:cNvCxnSpPr>
          <p:nvPr/>
        </p:nvCxnSpPr>
        <p:spPr>
          <a:xfrm flipH="1" flipV="1">
            <a:off x="9573039" y="2305450"/>
            <a:ext cx="1127171" cy="24500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id="{AC82F721-5D10-D2B8-5787-0D3232A83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205" y="1872942"/>
            <a:ext cx="4710818" cy="26019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21A2888-0D55-4BE9-1D00-6C5C670F1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6929" y="4927854"/>
            <a:ext cx="1846561" cy="13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4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汇总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37860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其余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29E3A9B2-EFE1-8EE3-1D77-686FE55196A3}"/>
              </a:ext>
            </a:extLst>
          </p:cNvPr>
          <p:cNvSpPr txBox="1"/>
          <p:nvPr/>
        </p:nvSpPr>
        <p:spPr>
          <a:xfrm>
            <a:off x="1425134" y="2760690"/>
            <a:ext cx="13358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Enum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F80FE35C-1431-79BF-C410-1B9CF6E4747F}"/>
              </a:ext>
            </a:extLst>
          </p:cNvPr>
          <p:cNvSpPr txBox="1"/>
          <p:nvPr/>
        </p:nvSpPr>
        <p:spPr>
          <a:xfrm>
            <a:off x="1425134" y="3593399"/>
            <a:ext cx="6928753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有一点值得注意：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Enum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的用法与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KeywordEnum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/Toggle/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ToggleOff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的用法的区别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C785AD-0EDF-7827-87E9-FEC8108A0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145" y="4518441"/>
            <a:ext cx="2247619" cy="695238"/>
          </a:xfrm>
          <a:prstGeom prst="rect">
            <a:avLst/>
          </a:prstGeom>
        </p:spPr>
      </p:pic>
      <p:sp>
        <p:nvSpPr>
          <p:cNvPr id="9" name="iSHEJI-8">
            <a:extLst>
              <a:ext uri="{FF2B5EF4-FFF2-40B4-BE49-F238E27FC236}">
                <a16:creationId xmlns:a16="http://schemas.microsoft.com/office/drawing/2014/main" id="{494D2C3C-D39C-8BF4-11B9-FD5185085F29}"/>
              </a:ext>
            </a:extLst>
          </p:cNvPr>
          <p:cNvSpPr txBox="1"/>
          <p:nvPr/>
        </p:nvSpPr>
        <p:spPr>
          <a:xfrm>
            <a:off x="1845674" y="5993548"/>
            <a:ext cx="162304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属性名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用于逐片元操作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DDC9C9A-C071-6B8E-D690-12DC2BBAE40C}"/>
              </a:ext>
            </a:extLst>
          </p:cNvPr>
          <p:cNvCxnSpPr>
            <a:cxnSpLocks/>
          </p:cNvCxnSpPr>
          <p:nvPr/>
        </p:nvCxnSpPr>
        <p:spPr>
          <a:xfrm>
            <a:off x="2657333" y="5301759"/>
            <a:ext cx="0" cy="53411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7C5FE0E2-DD74-F870-7437-971FA5BE2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614" y="4615175"/>
            <a:ext cx="2583018" cy="598504"/>
          </a:xfrm>
          <a:prstGeom prst="rect">
            <a:avLst/>
          </a:prstGeom>
        </p:spPr>
      </p:pic>
      <p:sp>
        <p:nvSpPr>
          <p:cNvPr id="17" name="iSHEJI-8">
            <a:extLst>
              <a:ext uri="{FF2B5EF4-FFF2-40B4-BE49-F238E27FC236}">
                <a16:creationId xmlns:a16="http://schemas.microsoft.com/office/drawing/2014/main" id="{8897E1F2-BA22-5279-E0A2-5FFA3B2F117B}"/>
              </a:ext>
            </a:extLst>
          </p:cNvPr>
          <p:cNvSpPr txBox="1"/>
          <p:nvPr/>
        </p:nvSpPr>
        <p:spPr>
          <a:xfrm>
            <a:off x="6817530" y="6012426"/>
            <a:ext cx="245147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用于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CG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段中的条件分支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587204E-43EB-4228-C859-9A139D9A4EE0}"/>
              </a:ext>
            </a:extLst>
          </p:cNvPr>
          <p:cNvCxnSpPr>
            <a:cxnSpLocks/>
          </p:cNvCxnSpPr>
          <p:nvPr/>
        </p:nvCxnSpPr>
        <p:spPr>
          <a:xfrm>
            <a:off x="8043268" y="5301759"/>
            <a:ext cx="0" cy="53411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HEJI-8">
            <a:extLst>
              <a:ext uri="{FF2B5EF4-FFF2-40B4-BE49-F238E27FC236}">
                <a16:creationId xmlns:a16="http://schemas.microsoft.com/office/drawing/2014/main" id="{293E75BD-8E15-B9BD-BC96-6127683CE4BD}"/>
              </a:ext>
            </a:extLst>
          </p:cNvPr>
          <p:cNvSpPr txBox="1"/>
          <p:nvPr/>
        </p:nvSpPr>
        <p:spPr>
          <a:xfrm>
            <a:off x="3802735" y="5766205"/>
            <a:ext cx="28169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所以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Enum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不需要预编译指令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28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汇总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37860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其余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29E3A9B2-EFE1-8EE3-1D77-686FE55196A3}"/>
              </a:ext>
            </a:extLst>
          </p:cNvPr>
          <p:cNvSpPr txBox="1"/>
          <p:nvPr/>
        </p:nvSpPr>
        <p:spPr>
          <a:xfrm>
            <a:off x="1425133" y="2822245"/>
            <a:ext cx="59788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前置：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zh-CN" altLang="en-US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C2331071-00C0-F70B-6DC2-78A3E01B4D80}"/>
              </a:ext>
            </a:extLst>
          </p:cNvPr>
          <p:cNvSpPr txBox="1"/>
          <p:nvPr/>
        </p:nvSpPr>
        <p:spPr>
          <a:xfrm>
            <a:off x="1425133" y="3570309"/>
            <a:ext cx="5348529" cy="20005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简单分析：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会对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所有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关键字产生变体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只会对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材质用到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的使用变体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用法：</a:t>
            </a:r>
            <a:b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xxx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xxx</a:t>
            </a: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27D49AC0-C05E-A774-193F-6C6584ACADD1}"/>
              </a:ext>
            </a:extLst>
          </p:cNvPr>
          <p:cNvSpPr txBox="1"/>
          <p:nvPr/>
        </p:nvSpPr>
        <p:spPr>
          <a:xfrm>
            <a:off x="6964879" y="3541279"/>
            <a:ext cx="4469640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 keywords</a:t>
            </a:r>
            <a:b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A B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和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就是关键字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变体</a:t>
            </a:r>
            <a:r>
              <a:rPr lang="en-US" altLang="zh-CN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 variants(permutation)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将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条件行为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引入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D76E0FD-58C6-3400-B734-677459F15DB4}"/>
              </a:ext>
            </a:extLst>
          </p:cNvPr>
          <p:cNvCxnSpPr>
            <a:cxnSpLocks/>
          </p:cNvCxnSpPr>
          <p:nvPr/>
        </p:nvCxnSpPr>
        <p:spPr>
          <a:xfrm>
            <a:off x="7619658" y="5159481"/>
            <a:ext cx="0" cy="69535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HEJI-8">
            <a:extLst>
              <a:ext uri="{FF2B5EF4-FFF2-40B4-BE49-F238E27FC236}">
                <a16:creationId xmlns:a16="http://schemas.microsoft.com/office/drawing/2014/main" id="{435986A2-2492-64F4-CFBD-473E11D8B440}"/>
              </a:ext>
            </a:extLst>
          </p:cNvPr>
          <p:cNvSpPr txBox="1"/>
          <p:nvPr/>
        </p:nvSpPr>
        <p:spPr>
          <a:xfrm>
            <a:off x="6613863" y="5920559"/>
            <a:ext cx="24413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#if #elif #else #endif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6ACCD02-F983-219E-6D52-99D1FB8DE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745" y="5613221"/>
            <a:ext cx="2352381" cy="523810"/>
          </a:xfrm>
          <a:prstGeom prst="rect">
            <a:avLst/>
          </a:prstGeom>
        </p:spPr>
      </p:pic>
      <p:sp>
        <p:nvSpPr>
          <p:cNvPr id="17" name="iSHEJI-8">
            <a:extLst>
              <a:ext uri="{FF2B5EF4-FFF2-40B4-BE49-F238E27FC236}">
                <a16:creationId xmlns:a16="http://schemas.microsoft.com/office/drawing/2014/main" id="{DD650752-299A-4B56-4467-7C1919A1841A}"/>
              </a:ext>
            </a:extLst>
          </p:cNvPr>
          <p:cNvSpPr txBox="1"/>
          <p:nvPr/>
        </p:nvSpPr>
        <p:spPr>
          <a:xfrm>
            <a:off x="9278745" y="6240035"/>
            <a:ext cx="15159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注意要有头有尾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F7942B-5412-0DCD-D644-31BF4F96184E}"/>
              </a:ext>
            </a:extLst>
          </p:cNvPr>
          <p:cNvSpPr/>
          <p:nvPr/>
        </p:nvSpPr>
        <p:spPr>
          <a:xfrm>
            <a:off x="9278744" y="5920559"/>
            <a:ext cx="539959" cy="21647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71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汇总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37860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其余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29E3A9B2-EFE1-8EE3-1D77-686FE55196A3}"/>
              </a:ext>
            </a:extLst>
          </p:cNvPr>
          <p:cNvSpPr txBox="1"/>
          <p:nvPr/>
        </p:nvSpPr>
        <p:spPr>
          <a:xfrm>
            <a:off x="1425133" y="2760690"/>
            <a:ext cx="33421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Toggle/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ToggleOff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C2331071-00C0-F70B-6DC2-78A3E01B4D80}"/>
              </a:ext>
            </a:extLst>
          </p:cNvPr>
          <p:cNvSpPr txBox="1"/>
          <p:nvPr/>
        </p:nvSpPr>
        <p:spPr>
          <a:xfrm>
            <a:off x="1425134" y="3601087"/>
            <a:ext cx="315312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Toggle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是一个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开关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复选框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33A69A8-CC39-8A3E-14D3-F67679E1BBF7}"/>
              </a:ext>
            </a:extLst>
          </p:cNvPr>
          <p:cNvCxnSpPr>
            <a:cxnSpLocks/>
          </p:cNvCxnSpPr>
          <p:nvPr/>
        </p:nvCxnSpPr>
        <p:spPr>
          <a:xfrm>
            <a:off x="3639740" y="3954191"/>
            <a:ext cx="0" cy="42733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HEJI-8">
            <a:extLst>
              <a:ext uri="{FF2B5EF4-FFF2-40B4-BE49-F238E27FC236}">
                <a16:creationId xmlns:a16="http://schemas.microsoft.com/office/drawing/2014/main" id="{3F8D3FE0-3112-82EA-994E-4D35F5206FDA}"/>
              </a:ext>
            </a:extLst>
          </p:cNvPr>
          <p:cNvSpPr txBox="1"/>
          <p:nvPr/>
        </p:nvSpPr>
        <p:spPr>
          <a:xfrm>
            <a:off x="3282649" y="4452383"/>
            <a:ext cx="17645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On/Off---</a:t>
            </a:r>
            <a:r>
              <a:rPr lang="zh-CN" altLang="en-US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两个值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605009-A4BA-829C-4ECC-2937048B7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584" y="3535147"/>
            <a:ext cx="5763045" cy="43965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61DE05E-C98F-A5E8-DF28-270FEF8D5AA8}"/>
              </a:ext>
            </a:extLst>
          </p:cNvPr>
          <p:cNvCxnSpPr>
            <a:cxnSpLocks/>
          </p:cNvCxnSpPr>
          <p:nvPr/>
        </p:nvCxnSpPr>
        <p:spPr>
          <a:xfrm flipV="1">
            <a:off x="6749940" y="2739707"/>
            <a:ext cx="0" cy="68031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HEJI-8">
            <a:extLst>
              <a:ext uri="{FF2B5EF4-FFF2-40B4-BE49-F238E27FC236}">
                <a16:creationId xmlns:a16="http://schemas.microsoft.com/office/drawing/2014/main" id="{D4F0F672-C59A-32CD-1C6A-20D3B3D92E1F}"/>
              </a:ext>
            </a:extLst>
          </p:cNvPr>
          <p:cNvSpPr txBox="1"/>
          <p:nvPr/>
        </p:nvSpPr>
        <p:spPr>
          <a:xfrm>
            <a:off x="5645589" y="2435921"/>
            <a:ext cx="233543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关键字：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_INVERT_ON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7" name="iSHEJI-8">
            <a:extLst>
              <a:ext uri="{FF2B5EF4-FFF2-40B4-BE49-F238E27FC236}">
                <a16:creationId xmlns:a16="http://schemas.microsoft.com/office/drawing/2014/main" id="{858A07C4-FC7C-5494-464E-4709C860B992}"/>
              </a:ext>
            </a:extLst>
          </p:cNvPr>
          <p:cNvSpPr txBox="1"/>
          <p:nvPr/>
        </p:nvSpPr>
        <p:spPr>
          <a:xfrm>
            <a:off x="5651507" y="4718676"/>
            <a:ext cx="26508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CHANGETOBLUE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BFF66DC-EF2A-896F-6A5F-2833D13294D1}"/>
              </a:ext>
            </a:extLst>
          </p:cNvPr>
          <p:cNvCxnSpPr>
            <a:cxnSpLocks/>
          </p:cNvCxnSpPr>
          <p:nvPr/>
        </p:nvCxnSpPr>
        <p:spPr>
          <a:xfrm>
            <a:off x="6767694" y="4041375"/>
            <a:ext cx="0" cy="53411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HEJI-8">
            <a:extLst>
              <a:ext uri="{FF2B5EF4-FFF2-40B4-BE49-F238E27FC236}">
                <a16:creationId xmlns:a16="http://schemas.microsoft.com/office/drawing/2014/main" id="{2E343710-CBC3-AE62-E840-3BFEEEC64528}"/>
              </a:ext>
            </a:extLst>
          </p:cNvPr>
          <p:cNvSpPr txBox="1"/>
          <p:nvPr/>
        </p:nvSpPr>
        <p:spPr>
          <a:xfrm>
            <a:off x="6875451" y="2009025"/>
            <a:ext cx="24372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也就是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大写属性名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_ON</a:t>
            </a:r>
          </a:p>
        </p:txBody>
      </p:sp>
      <p:sp>
        <p:nvSpPr>
          <p:cNvPr id="26" name="iSHEJI-8">
            <a:extLst>
              <a:ext uri="{FF2B5EF4-FFF2-40B4-BE49-F238E27FC236}">
                <a16:creationId xmlns:a16="http://schemas.microsoft.com/office/drawing/2014/main" id="{5333B69F-AB6A-4609-27C5-126A97DF52C4}"/>
              </a:ext>
            </a:extLst>
          </p:cNvPr>
          <p:cNvSpPr txBox="1"/>
          <p:nvPr/>
        </p:nvSpPr>
        <p:spPr>
          <a:xfrm>
            <a:off x="6875451" y="5108080"/>
            <a:ext cx="30497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也就是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大写特性中括号里的内容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495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汇总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37860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其余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29E3A9B2-EFE1-8EE3-1D77-686FE55196A3}"/>
              </a:ext>
            </a:extLst>
          </p:cNvPr>
          <p:cNvSpPr txBox="1"/>
          <p:nvPr/>
        </p:nvSpPr>
        <p:spPr>
          <a:xfrm>
            <a:off x="1425133" y="2760690"/>
            <a:ext cx="33421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Toggle/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ToggleOff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C2331071-00C0-F70B-6DC2-78A3E01B4D80}"/>
              </a:ext>
            </a:extLst>
          </p:cNvPr>
          <p:cNvSpPr txBox="1"/>
          <p:nvPr/>
        </p:nvSpPr>
        <p:spPr>
          <a:xfrm>
            <a:off x="1425134" y="3601087"/>
            <a:ext cx="315312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Toggle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ToggleOff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的区别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9" name="iSHEJI-8">
            <a:extLst>
              <a:ext uri="{FF2B5EF4-FFF2-40B4-BE49-F238E27FC236}">
                <a16:creationId xmlns:a16="http://schemas.microsoft.com/office/drawing/2014/main" id="{3F8D3FE0-3112-82EA-994E-4D35F5206FDA}"/>
              </a:ext>
            </a:extLst>
          </p:cNvPr>
          <p:cNvSpPr txBox="1"/>
          <p:nvPr/>
        </p:nvSpPr>
        <p:spPr>
          <a:xfrm>
            <a:off x="1425133" y="4072153"/>
            <a:ext cx="17645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逻辑相反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0EA94715-E660-52CC-E04A-7925113D9E7A}"/>
              </a:ext>
            </a:extLst>
          </p:cNvPr>
          <p:cNvSpPr txBox="1"/>
          <p:nvPr/>
        </p:nvSpPr>
        <p:spPr>
          <a:xfrm>
            <a:off x="1425133" y="4666329"/>
            <a:ext cx="55438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Toggle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开启，关键词启用；关闭，关键词关闭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ToggleOff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开启，关键词关闭；关闭，关键词开启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3791A81-8A81-54BD-B2B3-855247D2EDC5}"/>
              </a:ext>
            </a:extLst>
          </p:cNvPr>
          <p:cNvCxnSpPr>
            <a:cxnSpLocks/>
          </p:cNvCxnSpPr>
          <p:nvPr/>
        </p:nvCxnSpPr>
        <p:spPr>
          <a:xfrm flipV="1">
            <a:off x="5211191" y="3908864"/>
            <a:ext cx="435007" cy="68089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HEJI-8">
            <a:extLst>
              <a:ext uri="{FF2B5EF4-FFF2-40B4-BE49-F238E27FC236}">
                <a16:creationId xmlns:a16="http://schemas.microsoft.com/office/drawing/2014/main" id="{CACB7FAD-7F65-EF55-44B2-6E9C679F8AE5}"/>
              </a:ext>
            </a:extLst>
          </p:cNvPr>
          <p:cNvSpPr txBox="1"/>
          <p:nvPr/>
        </p:nvSpPr>
        <p:spPr>
          <a:xfrm>
            <a:off x="5428694" y="3601827"/>
            <a:ext cx="17645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开启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xxx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功能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3250D15-7834-5553-8DDF-78989DD62943}"/>
              </a:ext>
            </a:extLst>
          </p:cNvPr>
          <p:cNvCxnSpPr>
            <a:cxnSpLocks/>
          </p:cNvCxnSpPr>
          <p:nvPr/>
        </p:nvCxnSpPr>
        <p:spPr>
          <a:xfrm>
            <a:off x="5211191" y="5229728"/>
            <a:ext cx="372863" cy="74732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HEJI-8">
            <a:extLst>
              <a:ext uri="{FF2B5EF4-FFF2-40B4-BE49-F238E27FC236}">
                <a16:creationId xmlns:a16="http://schemas.microsoft.com/office/drawing/2014/main" id="{8D488892-7AAF-32CD-2DAC-E849127B7D33}"/>
              </a:ext>
            </a:extLst>
          </p:cNvPr>
          <p:cNvSpPr txBox="1"/>
          <p:nvPr/>
        </p:nvSpPr>
        <p:spPr>
          <a:xfrm>
            <a:off x="5319339" y="6108392"/>
            <a:ext cx="17645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关闭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xxx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功能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8">
            <a:extLst>
              <a:ext uri="{FF2B5EF4-FFF2-40B4-BE49-F238E27FC236}">
                <a16:creationId xmlns:a16="http://schemas.microsoft.com/office/drawing/2014/main" id="{9CD9D28D-CB1C-9366-B27E-E2BA38F6A7A5}"/>
              </a:ext>
            </a:extLst>
          </p:cNvPr>
          <p:cNvSpPr txBox="1"/>
          <p:nvPr/>
        </p:nvSpPr>
        <p:spPr>
          <a:xfrm>
            <a:off x="4836868" y="2208821"/>
            <a:ext cx="165271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IntRange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]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制作开关更好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3" name="iSHEJI-8">
            <a:extLst>
              <a:ext uri="{FF2B5EF4-FFF2-40B4-BE49-F238E27FC236}">
                <a16:creationId xmlns:a16="http://schemas.microsoft.com/office/drawing/2014/main" id="{174D0747-91C5-4910-45A7-63A7BCAE8640}"/>
              </a:ext>
            </a:extLst>
          </p:cNvPr>
          <p:cNvSpPr txBox="1"/>
          <p:nvPr/>
        </p:nvSpPr>
        <p:spPr>
          <a:xfrm>
            <a:off x="8511067" y="1609940"/>
            <a:ext cx="3342175" cy="42165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举例：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(1,1,1)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白色与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(0,0,0)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黑色的切换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Toggle</a:t>
            </a:r>
            <a:r>
              <a:rPr lang="zh-CN" altLang="en-US" sz="14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关键词</a:t>
            </a:r>
            <a:r>
              <a:rPr lang="en-US" altLang="zh-CN" sz="14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---BLACKON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特性</a:t>
            </a:r>
            <a:r>
              <a:rPr lang="en-US" altLang="zh-CN" sz="14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---[Toggle(BLACKON)]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那么逻辑为：</a:t>
            </a:r>
            <a:endParaRPr lang="en-US" altLang="zh-CN" sz="14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#if BLACKON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变黑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没有进入就是原状态白色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原白，勾上为黑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Toggle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关键词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---BLACKOFF</a:t>
            </a:r>
          </a:p>
          <a:p>
            <a:pPr>
              <a:defRPr/>
            </a:pPr>
            <a:r>
              <a:rPr lang="zh-CN" altLang="en-US" sz="14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特性</a:t>
            </a:r>
            <a:r>
              <a:rPr lang="en-US" altLang="zh-CN" sz="14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---[</a:t>
            </a:r>
            <a:r>
              <a:rPr lang="en-US" altLang="zh-CN" sz="1400" spc="0" dirty="0" err="1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ToggleOff</a:t>
            </a:r>
            <a:r>
              <a:rPr lang="en-US" altLang="zh-CN" sz="14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(BLACKOFF)]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那么逻辑为：</a:t>
            </a:r>
            <a:endParaRPr lang="en-US" altLang="zh-CN" sz="14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#if BLACKOFF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变白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没有进入就是黑色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原黑，钩上为白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6392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汇总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37860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其余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29E3A9B2-EFE1-8EE3-1D77-686FE55196A3}"/>
              </a:ext>
            </a:extLst>
          </p:cNvPr>
          <p:cNvSpPr txBox="1"/>
          <p:nvPr/>
        </p:nvSpPr>
        <p:spPr>
          <a:xfrm>
            <a:off x="1425133" y="2760690"/>
            <a:ext cx="33421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Toggle/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ToggleOff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C2331071-00C0-F70B-6DC2-78A3E01B4D80}"/>
              </a:ext>
            </a:extLst>
          </p:cNvPr>
          <p:cNvSpPr txBox="1"/>
          <p:nvPr/>
        </p:nvSpPr>
        <p:spPr>
          <a:xfrm>
            <a:off x="1425134" y="3601087"/>
            <a:ext cx="315312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Toggle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ToggleOff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的区别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9" name="iSHEJI-8">
            <a:extLst>
              <a:ext uri="{FF2B5EF4-FFF2-40B4-BE49-F238E27FC236}">
                <a16:creationId xmlns:a16="http://schemas.microsoft.com/office/drawing/2014/main" id="{3F8D3FE0-3112-82EA-994E-4D35F5206FDA}"/>
              </a:ext>
            </a:extLst>
          </p:cNvPr>
          <p:cNvSpPr txBox="1"/>
          <p:nvPr/>
        </p:nvSpPr>
        <p:spPr>
          <a:xfrm>
            <a:off x="1425133" y="4072153"/>
            <a:ext cx="17645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逻辑相反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0EA94715-E660-52CC-E04A-7925113D9E7A}"/>
              </a:ext>
            </a:extLst>
          </p:cNvPr>
          <p:cNvSpPr txBox="1"/>
          <p:nvPr/>
        </p:nvSpPr>
        <p:spPr>
          <a:xfrm>
            <a:off x="1425133" y="4666329"/>
            <a:ext cx="55438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Toggle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开启，关键词启用；关闭，关键词关闭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ToggleOff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开启，关键词关闭；关闭，关键词开启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8">
            <a:extLst>
              <a:ext uri="{FF2B5EF4-FFF2-40B4-BE49-F238E27FC236}">
                <a16:creationId xmlns:a16="http://schemas.microsoft.com/office/drawing/2014/main" id="{9CD9D28D-CB1C-9366-B27E-E2BA38F6A7A5}"/>
              </a:ext>
            </a:extLst>
          </p:cNvPr>
          <p:cNvSpPr txBox="1"/>
          <p:nvPr/>
        </p:nvSpPr>
        <p:spPr>
          <a:xfrm>
            <a:off x="4836868" y="2208821"/>
            <a:ext cx="165271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IntRange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]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制作开关更好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D7DCD7D5-58A9-0AE9-DD82-3A29EDA5424F}"/>
              </a:ext>
            </a:extLst>
          </p:cNvPr>
          <p:cNvSpPr txBox="1"/>
          <p:nvPr/>
        </p:nvSpPr>
        <p:spPr>
          <a:xfrm>
            <a:off x="7425013" y="1349501"/>
            <a:ext cx="4376690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注意点：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和</a:t>
            </a:r>
            <a:r>
              <a:rPr lang="en-US" altLang="zh-CN" sz="16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Toggle(Off)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下的区别</a:t>
            </a:r>
            <a:endParaRPr lang="en-US" altLang="zh-CN" sz="16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kumimoji="0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_INVERT_ON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是可以使用的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而</a:t>
            </a:r>
            <a:r>
              <a:rPr lang="en-US" altLang="zh-CN" sz="1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pragma </a:t>
            </a:r>
            <a:r>
              <a:rPr lang="en-US" altLang="zh-CN" sz="14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en-US" altLang="zh-CN" sz="1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_INVERT_ON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不正确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两种情况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，可以认为是：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_INVERT_ON/_INVERT_OFF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但是并没有列出两种情况，这对于会对所有关键字生成变体的</a:t>
            </a:r>
            <a:r>
              <a:rPr kumimoji="0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是不可行的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解决方法：双下划线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__	 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一个或多个都是可以的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kumimoji="0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__ _INVERT_ON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双下划线代表着</a:t>
            </a:r>
            <a:r>
              <a:rPr lang="zh-CN" altLang="en-US" sz="14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一个关键字</a:t>
            </a:r>
            <a:endParaRPr lang="en-US" altLang="zh-CN" sz="1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C3B78B8-A2B1-B21D-65E8-9F258BD0307C}"/>
              </a:ext>
            </a:extLst>
          </p:cNvPr>
          <p:cNvCxnSpPr>
            <a:cxnSpLocks/>
          </p:cNvCxnSpPr>
          <p:nvPr/>
        </p:nvCxnSpPr>
        <p:spPr>
          <a:xfrm flipV="1">
            <a:off x="5211191" y="3908864"/>
            <a:ext cx="435007" cy="68089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HEJI-8">
            <a:extLst>
              <a:ext uri="{FF2B5EF4-FFF2-40B4-BE49-F238E27FC236}">
                <a16:creationId xmlns:a16="http://schemas.microsoft.com/office/drawing/2014/main" id="{C32FF211-A47B-D416-CDF2-35E70DD8A49F}"/>
              </a:ext>
            </a:extLst>
          </p:cNvPr>
          <p:cNvSpPr txBox="1"/>
          <p:nvPr/>
        </p:nvSpPr>
        <p:spPr>
          <a:xfrm>
            <a:off x="5428694" y="3601827"/>
            <a:ext cx="17645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开启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xxx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功能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D1C8641-3C3B-4BF1-B152-65D9FDBEA84F}"/>
              </a:ext>
            </a:extLst>
          </p:cNvPr>
          <p:cNvCxnSpPr>
            <a:cxnSpLocks/>
          </p:cNvCxnSpPr>
          <p:nvPr/>
        </p:nvCxnSpPr>
        <p:spPr>
          <a:xfrm>
            <a:off x="5211191" y="5229728"/>
            <a:ext cx="372863" cy="74732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HEJI-8">
            <a:extLst>
              <a:ext uri="{FF2B5EF4-FFF2-40B4-BE49-F238E27FC236}">
                <a16:creationId xmlns:a16="http://schemas.microsoft.com/office/drawing/2014/main" id="{B6E020A5-1077-BB26-A39E-BAF0C507F979}"/>
              </a:ext>
            </a:extLst>
          </p:cNvPr>
          <p:cNvSpPr txBox="1"/>
          <p:nvPr/>
        </p:nvSpPr>
        <p:spPr>
          <a:xfrm>
            <a:off x="5319339" y="6108392"/>
            <a:ext cx="17645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关闭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xxx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功能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10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1875568" y="1174072"/>
            <a:ext cx="609600" cy="9986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2183606" y="1659731"/>
            <a:ext cx="455408" cy="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:a16="http://schemas.microsoft.com/office/drawing/2014/main" id="{519CCD01-8B55-9F47-49E8-EB94BDA9B143}"/>
              </a:ext>
            </a:extLst>
          </p:cNvPr>
          <p:cNvSpPr/>
          <p:nvPr/>
        </p:nvSpPr>
        <p:spPr>
          <a:xfrm>
            <a:off x="2293819" y="2504123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2565678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简单总览</a:t>
            </a: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5E5E03D1-6CAB-EC36-48E7-8C089D23861A}"/>
              </a:ext>
            </a:extLst>
          </p:cNvPr>
          <p:cNvSpPr/>
          <p:nvPr/>
        </p:nvSpPr>
        <p:spPr>
          <a:xfrm>
            <a:off x="2293819" y="3176698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3850511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6">
            <a:extLst>
              <a:ext uri="{FF2B5EF4-FFF2-40B4-BE49-F238E27FC236}">
                <a16:creationId xmlns:a16="http://schemas.microsoft.com/office/drawing/2014/main" id="{7BBD72A9-5114-8E4C-5410-B493E568AA35}"/>
              </a:ext>
            </a:extLst>
          </p:cNvPr>
          <p:cNvSpPr/>
          <p:nvPr/>
        </p:nvSpPr>
        <p:spPr>
          <a:xfrm>
            <a:off x="5265265" y="1406834"/>
            <a:ext cx="235477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  <p:sp>
        <p:nvSpPr>
          <p:cNvPr id="3" name="iSHEJI-17">
            <a:extLst>
              <a:ext uri="{FF2B5EF4-FFF2-40B4-BE49-F238E27FC236}">
                <a16:creationId xmlns:a16="http://schemas.microsoft.com/office/drawing/2014/main" id="{BB951A73-D8B7-1D78-3A36-BB10BEF720A5}"/>
              </a:ext>
            </a:extLst>
          </p:cNvPr>
          <p:cNvSpPr/>
          <p:nvPr/>
        </p:nvSpPr>
        <p:spPr>
          <a:xfrm>
            <a:off x="2142190" y="1529945"/>
            <a:ext cx="3081659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</a:t>
            </a:r>
            <a:r>
              <a:rPr lang="en-US" altLang="zh-CN" sz="4400" b="1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atalogue</a:t>
            </a:r>
            <a:endParaRPr lang="zh-CN" altLang="en-US" sz="3200" b="1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5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3238253"/>
            <a:ext cx="262087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zh-CN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Decorator</a:t>
            </a: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汇总</a:t>
            </a:r>
          </a:p>
        </p:txBody>
      </p:sp>
      <p:sp>
        <p:nvSpPr>
          <p:cNvPr id="3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3912066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zh-CN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汇总</a:t>
            </a:r>
          </a:p>
        </p:txBody>
      </p:sp>
      <p:sp>
        <p:nvSpPr>
          <p:cNvPr id="15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523086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6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5258454"/>
            <a:ext cx="497345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</a:t>
            </a:r>
            <a:r>
              <a:rPr lang="en-US" altLang="zh-CN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keywords</a:t>
            </a: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的一点补充</a:t>
            </a:r>
          </a:p>
        </p:txBody>
      </p:sp>
      <p:sp>
        <p:nvSpPr>
          <p:cNvPr id="2" name="iSHEJI-14">
            <a:extLst>
              <a:ext uri="{FF2B5EF4-FFF2-40B4-BE49-F238E27FC236}">
                <a16:creationId xmlns:a16="http://schemas.microsoft.com/office/drawing/2014/main" id="{AED9B5F1-7F3A-491D-9972-8462D09A3E39}"/>
              </a:ext>
            </a:extLst>
          </p:cNvPr>
          <p:cNvSpPr/>
          <p:nvPr/>
        </p:nvSpPr>
        <p:spPr>
          <a:xfrm>
            <a:off x="2293819" y="5195661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5.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5">
            <a:extLst>
              <a:ext uri="{FF2B5EF4-FFF2-40B4-BE49-F238E27FC236}">
                <a16:creationId xmlns:a16="http://schemas.microsoft.com/office/drawing/2014/main" id="{1BD6FA20-C729-0945-789D-FA98A8C3FD66}"/>
              </a:ext>
            </a:extLst>
          </p:cNvPr>
          <p:cNvSpPr txBox="1"/>
          <p:nvPr/>
        </p:nvSpPr>
        <p:spPr>
          <a:xfrm>
            <a:off x="2874403" y="4580485"/>
            <a:ext cx="615418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zh-CN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Material property attributes</a:t>
            </a: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汇总</a:t>
            </a:r>
          </a:p>
        </p:txBody>
      </p:sp>
      <p:sp>
        <p:nvSpPr>
          <p:cNvPr id="5" name="iSHEJI-14">
            <a:extLst>
              <a:ext uri="{FF2B5EF4-FFF2-40B4-BE49-F238E27FC236}">
                <a16:creationId xmlns:a16="http://schemas.microsoft.com/office/drawing/2014/main" id="{5E6C1612-1859-AF06-FEE3-6D8D513B9356}"/>
              </a:ext>
            </a:extLst>
          </p:cNvPr>
          <p:cNvSpPr/>
          <p:nvPr/>
        </p:nvSpPr>
        <p:spPr>
          <a:xfrm>
            <a:off x="2293819" y="5868236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6.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5">
            <a:extLst>
              <a:ext uri="{FF2B5EF4-FFF2-40B4-BE49-F238E27FC236}">
                <a16:creationId xmlns:a16="http://schemas.microsoft.com/office/drawing/2014/main" id="{B38A62A4-5BC5-30AB-C397-41CBC55FD8EA}"/>
              </a:ext>
            </a:extLst>
          </p:cNvPr>
          <p:cNvSpPr txBox="1"/>
          <p:nvPr/>
        </p:nvSpPr>
        <p:spPr>
          <a:xfrm>
            <a:off x="2874402" y="5929791"/>
            <a:ext cx="497345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自定义</a:t>
            </a:r>
            <a:r>
              <a:rPr lang="en-US" altLang="zh-CN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  <a:endParaRPr lang="zh-CN" altLang="en-US" sz="2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89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汇总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37860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其余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29E3A9B2-EFE1-8EE3-1D77-686FE55196A3}"/>
              </a:ext>
            </a:extLst>
          </p:cNvPr>
          <p:cNvSpPr txBox="1"/>
          <p:nvPr/>
        </p:nvSpPr>
        <p:spPr>
          <a:xfrm>
            <a:off x="1425133" y="2760690"/>
            <a:ext cx="33421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KeywordEnum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0EA94715-E660-52CC-E04A-7925113D9E7A}"/>
              </a:ext>
            </a:extLst>
          </p:cNvPr>
          <p:cNvSpPr txBox="1"/>
          <p:nvPr/>
        </p:nvSpPr>
        <p:spPr>
          <a:xfrm>
            <a:off x="1425133" y="3429000"/>
            <a:ext cx="554383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就是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有关键字的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Enum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079E01EA-5058-963D-1C76-27650DE2AAFB}"/>
              </a:ext>
            </a:extLst>
          </p:cNvPr>
          <p:cNvSpPr txBox="1"/>
          <p:nvPr/>
        </p:nvSpPr>
        <p:spPr>
          <a:xfrm>
            <a:off x="1425133" y="3851089"/>
            <a:ext cx="31531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注意：最多</a:t>
            </a:r>
            <a:r>
              <a:rPr lang="en-US" altLang="zh-CN" sz="18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9</a:t>
            </a:r>
            <a:r>
              <a:rPr lang="zh-CN" altLang="en-US" sz="18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个关键字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F48F810-3F0A-D33C-D490-3256E7EA7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32" y="4361110"/>
            <a:ext cx="7079263" cy="216064"/>
          </a:xfrm>
          <a:prstGeom prst="rect">
            <a:avLst/>
          </a:prstGeom>
        </p:spPr>
      </p:pic>
      <p:sp>
        <p:nvSpPr>
          <p:cNvPr id="16" name="iSHEJI-8">
            <a:extLst>
              <a:ext uri="{FF2B5EF4-FFF2-40B4-BE49-F238E27FC236}">
                <a16:creationId xmlns:a16="http://schemas.microsoft.com/office/drawing/2014/main" id="{DABB4C31-8099-9CF5-1B62-8D084A284C9B}"/>
              </a:ext>
            </a:extLst>
          </p:cNvPr>
          <p:cNvSpPr txBox="1"/>
          <p:nvPr/>
        </p:nvSpPr>
        <p:spPr>
          <a:xfrm>
            <a:off x="3001695" y="5333398"/>
            <a:ext cx="1576562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关键字：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_CHANGE_NONE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_CHANGE_BLACK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_CHANGE_WHITE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6F2C3B4-CE5B-2EF6-4502-8B870EA3C389}"/>
              </a:ext>
            </a:extLst>
          </p:cNvPr>
          <p:cNvCxnSpPr>
            <a:cxnSpLocks/>
          </p:cNvCxnSpPr>
          <p:nvPr/>
        </p:nvCxnSpPr>
        <p:spPr>
          <a:xfrm>
            <a:off x="3676482" y="4688227"/>
            <a:ext cx="0" cy="53411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HEJI-8">
            <a:extLst>
              <a:ext uri="{FF2B5EF4-FFF2-40B4-BE49-F238E27FC236}">
                <a16:creationId xmlns:a16="http://schemas.microsoft.com/office/drawing/2014/main" id="{8184E810-67CA-44F5-039B-3EC511F00972}"/>
              </a:ext>
            </a:extLst>
          </p:cNvPr>
          <p:cNvSpPr txBox="1"/>
          <p:nvPr/>
        </p:nvSpPr>
        <p:spPr>
          <a:xfrm>
            <a:off x="4197052" y="6277893"/>
            <a:ext cx="35213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也就是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大写属性名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大写关键词后缀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544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汇总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37860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其余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29E3A9B2-EFE1-8EE3-1D77-686FE55196A3}"/>
              </a:ext>
            </a:extLst>
          </p:cNvPr>
          <p:cNvSpPr txBox="1"/>
          <p:nvPr/>
        </p:nvSpPr>
        <p:spPr>
          <a:xfrm>
            <a:off x="1425133" y="2760690"/>
            <a:ext cx="33421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KeywordEnum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0EA94715-E660-52CC-E04A-7925113D9E7A}"/>
              </a:ext>
            </a:extLst>
          </p:cNvPr>
          <p:cNvSpPr txBox="1"/>
          <p:nvPr/>
        </p:nvSpPr>
        <p:spPr>
          <a:xfrm>
            <a:off x="1425133" y="3429000"/>
            <a:ext cx="554383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就是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有关键字的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Enum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079E01EA-5058-963D-1C76-27650DE2AAFB}"/>
              </a:ext>
            </a:extLst>
          </p:cNvPr>
          <p:cNvSpPr txBox="1"/>
          <p:nvPr/>
        </p:nvSpPr>
        <p:spPr>
          <a:xfrm>
            <a:off x="1425133" y="3851089"/>
            <a:ext cx="31531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注意：最多</a:t>
            </a:r>
            <a:r>
              <a:rPr lang="en-US" altLang="zh-CN" sz="18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9</a:t>
            </a:r>
            <a:r>
              <a:rPr lang="zh-CN" altLang="en-US" sz="18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个关键字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F48F810-3F0A-D33C-D490-3256E7EA7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32" y="4361110"/>
            <a:ext cx="7079263" cy="216064"/>
          </a:xfrm>
          <a:prstGeom prst="rect">
            <a:avLst/>
          </a:prstGeom>
        </p:spPr>
      </p:pic>
      <p:sp>
        <p:nvSpPr>
          <p:cNvPr id="16" name="iSHEJI-8">
            <a:extLst>
              <a:ext uri="{FF2B5EF4-FFF2-40B4-BE49-F238E27FC236}">
                <a16:creationId xmlns:a16="http://schemas.microsoft.com/office/drawing/2014/main" id="{DABB4C31-8099-9CF5-1B62-8D084A284C9B}"/>
              </a:ext>
            </a:extLst>
          </p:cNvPr>
          <p:cNvSpPr txBox="1"/>
          <p:nvPr/>
        </p:nvSpPr>
        <p:spPr>
          <a:xfrm>
            <a:off x="3001695" y="5333398"/>
            <a:ext cx="1576562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关键字：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_CHANGE_NONE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_CHANGE_BLACK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_CHANGE_WHITE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6F2C3B4-CE5B-2EF6-4502-8B870EA3C389}"/>
              </a:ext>
            </a:extLst>
          </p:cNvPr>
          <p:cNvCxnSpPr>
            <a:cxnSpLocks/>
          </p:cNvCxnSpPr>
          <p:nvPr/>
        </p:nvCxnSpPr>
        <p:spPr>
          <a:xfrm>
            <a:off x="3676482" y="4688227"/>
            <a:ext cx="0" cy="53411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HEJI-8">
            <a:extLst>
              <a:ext uri="{FF2B5EF4-FFF2-40B4-BE49-F238E27FC236}">
                <a16:creationId xmlns:a16="http://schemas.microsoft.com/office/drawing/2014/main" id="{8184E810-67CA-44F5-039B-3EC511F00972}"/>
              </a:ext>
            </a:extLst>
          </p:cNvPr>
          <p:cNvSpPr txBox="1"/>
          <p:nvPr/>
        </p:nvSpPr>
        <p:spPr>
          <a:xfrm>
            <a:off x="4197052" y="6277893"/>
            <a:ext cx="35213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也就是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大写属性名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大写关键词后缀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6624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9685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4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Material property attributes</a:t>
            </a:r>
            <a:r>
              <a:rPr lang="zh-CN" altLang="en-US" sz="4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汇总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2199148"/>
            <a:ext cx="37860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简单总结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0EA94715-E660-52CC-E04A-7925113D9E7A}"/>
              </a:ext>
            </a:extLst>
          </p:cNvPr>
          <p:cNvSpPr txBox="1"/>
          <p:nvPr/>
        </p:nvSpPr>
        <p:spPr>
          <a:xfrm>
            <a:off x="513692" y="3146616"/>
            <a:ext cx="11678308" cy="3477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● 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[Gamma]---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将值转为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sRGB	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位于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gamma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空间且不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gamma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校正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● 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[HDR]---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HDR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值		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一般使用在颜色上，会变为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HDR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拾色器</a:t>
            </a:r>
            <a:r>
              <a:rPr lang="en-US" altLang="zh-CN" sz="14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	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如果用在纹理上，那么一定需要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HDR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纹理，否则会显示警告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● 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</a:t>
            </a:r>
            <a:r>
              <a:rPr kumimoji="0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HideInInspector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]---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隐藏该属性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● 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</a:t>
            </a:r>
            <a:r>
              <a:rPr kumimoji="0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MainTexture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]---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设置主纹理，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注意：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名为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</a:t>
            </a:r>
            <a:r>
              <a:rPr kumimoji="0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MainTex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的属性就是主纹理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即使不添加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	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kumimoji="0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Material.mainTexture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可以访问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● 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</a:t>
            </a:r>
            <a:r>
              <a:rPr kumimoji="0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MainColor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]---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设置主色，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注意：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名为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_Color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的属性就是主色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即使不添加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● [</a:t>
            </a:r>
            <a:r>
              <a:rPr kumimoji="0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NoScaleOffset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]---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不进行缩放和偏移，隐藏这几个属性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● 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[Normal]---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使用法线，如果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不是会进行警告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		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如果是法线图但是没有设置，会提示需要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Fix up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，修复即可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● 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</a:t>
            </a:r>
            <a:r>
              <a:rPr kumimoji="0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PerRendererData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]---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用于贴图，会从</a:t>
            </a:r>
            <a:r>
              <a:rPr kumimoji="0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MaterialPropertyBlock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查询</a:t>
            </a:r>
            <a:endParaRPr lang="en-US" altLang="zh-CN" sz="14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006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9685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</a:t>
            </a:r>
            <a:r>
              <a:rPr lang="en-US" altLang="zh-CN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keywords</a:t>
            </a:r>
            <a:r>
              <a:rPr lang="zh-CN" altLang="en-US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的一点补充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2199148"/>
            <a:ext cx="56237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关键点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：三种声明方法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08AC11D3-D2E9-6FFF-A9A2-9BC51C4DABC1}"/>
              </a:ext>
            </a:extLst>
          </p:cNvPr>
          <p:cNvSpPr txBox="1"/>
          <p:nvPr/>
        </p:nvSpPr>
        <p:spPr>
          <a:xfrm>
            <a:off x="1425133" y="2918292"/>
            <a:ext cx="7195084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xxx---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用于变体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xxx---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用于变体以上两者有着全局作用域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dynamic_branch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xxx---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用于动态分支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750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9685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</a:t>
            </a:r>
            <a:r>
              <a:rPr lang="en-US" altLang="zh-CN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keywords</a:t>
            </a:r>
            <a:r>
              <a:rPr lang="zh-CN" altLang="en-US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的一点补充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2199148"/>
            <a:ext cx="56237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关键点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：变体数量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08AC11D3-D2E9-6FFF-A9A2-9BC51C4DABC1}"/>
              </a:ext>
            </a:extLst>
          </p:cNvPr>
          <p:cNvSpPr txBox="1"/>
          <p:nvPr/>
        </p:nvSpPr>
        <p:spPr>
          <a:xfrm>
            <a:off x="1425133" y="2918292"/>
            <a:ext cx="7195084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变体的数量是会</a:t>
            </a:r>
            <a:r>
              <a:rPr lang="zh-CN" altLang="en-US" sz="18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几何级增长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 err="1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endParaRPr lang="en-US" altLang="zh-CN" sz="18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组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---2*2=4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10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组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---2^10=1024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E53F962-6A98-2469-DF1E-9FDE6CF80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92" y="4529988"/>
            <a:ext cx="53530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54F3CE03-BA4F-36DF-CC59-9BA922B4FE23}"/>
              </a:ext>
            </a:extLst>
          </p:cNvPr>
          <p:cNvSpPr txBox="1"/>
          <p:nvPr/>
        </p:nvSpPr>
        <p:spPr>
          <a:xfrm>
            <a:off x="5943692" y="4108860"/>
            <a:ext cx="56237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强制生成变体的方法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363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9685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</a:t>
            </a:r>
            <a:r>
              <a:rPr lang="en-US" altLang="zh-CN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keywords</a:t>
            </a:r>
            <a:r>
              <a:rPr lang="zh-CN" altLang="en-US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的一点补充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2199148"/>
            <a:ext cx="56237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关键点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：限制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08AC11D3-D2E9-6FFF-A9A2-9BC51C4DABC1}"/>
              </a:ext>
            </a:extLst>
          </p:cNvPr>
          <p:cNvSpPr txBox="1"/>
          <p:nvPr/>
        </p:nvSpPr>
        <p:spPr>
          <a:xfrm>
            <a:off x="1425133" y="2918292"/>
            <a:ext cx="719508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数量限制：</a:t>
            </a:r>
            <a:b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全局关键字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---4294967294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个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局部关键字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---65534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个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969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9685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</a:t>
            </a:r>
            <a:r>
              <a:rPr lang="en-US" altLang="zh-CN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keywords</a:t>
            </a:r>
            <a:r>
              <a:rPr lang="zh-CN" altLang="en-US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的一点补充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2199148"/>
            <a:ext cx="56237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关键点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：全局与局部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08AC11D3-D2E9-6FFF-A9A2-9BC51C4DABC1}"/>
              </a:ext>
            </a:extLst>
          </p:cNvPr>
          <p:cNvSpPr txBox="1"/>
          <p:nvPr/>
        </p:nvSpPr>
        <p:spPr>
          <a:xfrm>
            <a:off x="1425133" y="2918292"/>
            <a:ext cx="7195084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个内容：</a:t>
            </a:r>
            <a:b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shader keywords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shader keywords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scope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scope</a:t>
            </a:r>
          </a:p>
        </p:txBody>
      </p:sp>
    </p:spTree>
    <p:extLst>
      <p:ext uri="{BB962C8B-B14F-4D97-AF65-F5344CB8AC3E}">
        <p14:creationId xmlns:p14="http://schemas.microsoft.com/office/powerpoint/2010/main" val="3235901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9685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</a:t>
            </a:r>
            <a:r>
              <a:rPr lang="en-US" altLang="zh-CN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keywords</a:t>
            </a:r>
            <a:r>
              <a:rPr lang="zh-CN" altLang="en-US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的一点补充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2199148"/>
            <a:ext cx="56237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关键点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：全局与局部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08AC11D3-D2E9-6FFF-A9A2-9BC51C4DABC1}"/>
              </a:ext>
            </a:extLst>
          </p:cNvPr>
          <p:cNvSpPr txBox="1"/>
          <p:nvPr/>
        </p:nvSpPr>
        <p:spPr>
          <a:xfrm>
            <a:off x="1425133" y="2918292"/>
            <a:ext cx="2702984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个内容：</a:t>
            </a:r>
            <a:b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shader keywords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shader keywords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scope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scope</a:t>
            </a: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FFE43D4B-30F8-C83B-F69B-63D2EEA16F30}"/>
              </a:ext>
            </a:extLst>
          </p:cNvPr>
          <p:cNvSpPr txBox="1"/>
          <p:nvPr/>
        </p:nvSpPr>
        <p:spPr>
          <a:xfrm>
            <a:off x="5100997" y="3806029"/>
            <a:ext cx="464668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两种声明方式：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en-US" altLang="zh-CN" sz="16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shader_feature_local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A2DD0C0-7B88-93F7-3A5F-E1EB2A84EDD2}"/>
              </a:ext>
            </a:extLst>
          </p:cNvPr>
          <p:cNvCxnSpPr>
            <a:cxnSpLocks/>
          </p:cNvCxnSpPr>
          <p:nvPr/>
        </p:nvCxnSpPr>
        <p:spPr>
          <a:xfrm>
            <a:off x="3222594" y="4023804"/>
            <a:ext cx="158022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F24C4F7-D663-E0B5-0482-C5AB3DD4A56D}"/>
              </a:ext>
            </a:extLst>
          </p:cNvPr>
          <p:cNvCxnSpPr>
            <a:cxnSpLocks/>
          </p:cNvCxnSpPr>
          <p:nvPr/>
        </p:nvCxnSpPr>
        <p:spPr>
          <a:xfrm flipV="1">
            <a:off x="8885407" y="3758079"/>
            <a:ext cx="418391" cy="29417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HEJI-8">
            <a:extLst>
              <a:ext uri="{FF2B5EF4-FFF2-40B4-BE49-F238E27FC236}">
                <a16:creationId xmlns:a16="http://schemas.microsoft.com/office/drawing/2014/main" id="{8B1315AF-B396-00AB-7FF8-572852BDAC27}"/>
              </a:ext>
            </a:extLst>
          </p:cNvPr>
          <p:cNvSpPr txBox="1"/>
          <p:nvPr/>
        </p:nvSpPr>
        <p:spPr>
          <a:xfrm>
            <a:off x="9173595" y="3388746"/>
            <a:ext cx="1000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_local</a:t>
            </a:r>
            <a:r>
              <a:rPr lang="zh-CN" altLang="en-US" sz="16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后缀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FAF62B6-8AAA-E1C8-2FDA-73E9D756A094}"/>
              </a:ext>
            </a:extLst>
          </p:cNvPr>
          <p:cNvCxnSpPr>
            <a:cxnSpLocks/>
          </p:cNvCxnSpPr>
          <p:nvPr/>
        </p:nvCxnSpPr>
        <p:spPr>
          <a:xfrm>
            <a:off x="5841676" y="4433656"/>
            <a:ext cx="0" cy="45793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D2BFB69-740E-DB84-1C01-F0E0EF43B89C}"/>
              </a:ext>
            </a:extLst>
          </p:cNvPr>
          <p:cNvCxnSpPr>
            <a:cxnSpLocks/>
          </p:cNvCxnSpPr>
          <p:nvPr/>
        </p:nvCxnSpPr>
        <p:spPr>
          <a:xfrm>
            <a:off x="7831753" y="4433656"/>
            <a:ext cx="0" cy="45793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HEJI-8">
            <a:extLst>
              <a:ext uri="{FF2B5EF4-FFF2-40B4-BE49-F238E27FC236}">
                <a16:creationId xmlns:a16="http://schemas.microsoft.com/office/drawing/2014/main" id="{3B75D0BB-5FF0-12D3-D3C1-30B325ED1F3B}"/>
              </a:ext>
            </a:extLst>
          </p:cNvPr>
          <p:cNvSpPr txBox="1"/>
          <p:nvPr/>
        </p:nvSpPr>
        <p:spPr>
          <a:xfrm>
            <a:off x="5306054" y="4973512"/>
            <a:ext cx="134331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scope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6" name="iSHEJI-8">
            <a:extLst>
              <a:ext uri="{FF2B5EF4-FFF2-40B4-BE49-F238E27FC236}">
                <a16:creationId xmlns:a16="http://schemas.microsoft.com/office/drawing/2014/main" id="{11A09CB6-2EFF-F57A-1440-EB3037CA19D6}"/>
              </a:ext>
            </a:extLst>
          </p:cNvPr>
          <p:cNvSpPr txBox="1"/>
          <p:nvPr/>
        </p:nvSpPr>
        <p:spPr>
          <a:xfrm>
            <a:off x="7302136" y="4991267"/>
            <a:ext cx="134331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scope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09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9685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</a:t>
            </a:r>
            <a:r>
              <a:rPr lang="en-US" altLang="zh-CN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keywords</a:t>
            </a:r>
            <a:r>
              <a:rPr lang="zh-CN" altLang="en-US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的一点补充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2199148"/>
            <a:ext cx="56237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关键点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：全局与局部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08AC11D3-D2E9-6FFF-A9A2-9BC51C4DABC1}"/>
              </a:ext>
            </a:extLst>
          </p:cNvPr>
          <p:cNvSpPr txBox="1"/>
          <p:nvPr/>
        </p:nvSpPr>
        <p:spPr>
          <a:xfrm>
            <a:off x="1425132" y="2918292"/>
            <a:ext cx="2809515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个内容：</a:t>
            </a:r>
            <a:b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shader keywords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shader keywords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scope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scope</a:t>
            </a: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FFE43D4B-30F8-C83B-F69B-63D2EEA16F30}"/>
              </a:ext>
            </a:extLst>
          </p:cNvPr>
          <p:cNvSpPr txBox="1"/>
          <p:nvPr/>
        </p:nvSpPr>
        <p:spPr>
          <a:xfrm>
            <a:off x="5100997" y="3265634"/>
            <a:ext cx="464668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两种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位置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：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/C#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脚本中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A2DD0C0-7B88-93F7-3A5F-E1EB2A84EDD2}"/>
              </a:ext>
            </a:extLst>
          </p:cNvPr>
          <p:cNvCxnSpPr>
            <a:cxnSpLocks/>
          </p:cNvCxnSpPr>
          <p:nvPr/>
        </p:nvCxnSpPr>
        <p:spPr>
          <a:xfrm>
            <a:off x="4234647" y="3448975"/>
            <a:ext cx="790112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FAF62B6-8AAA-E1C8-2FDA-73E9D756A094}"/>
              </a:ext>
            </a:extLst>
          </p:cNvPr>
          <p:cNvCxnSpPr>
            <a:cxnSpLocks/>
          </p:cNvCxnSpPr>
          <p:nvPr/>
        </p:nvCxnSpPr>
        <p:spPr>
          <a:xfrm>
            <a:off x="5453851" y="3783792"/>
            <a:ext cx="0" cy="45793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D2BFB69-740E-DB84-1C01-F0E0EF43B89C}"/>
              </a:ext>
            </a:extLst>
          </p:cNvPr>
          <p:cNvCxnSpPr>
            <a:cxnSpLocks/>
          </p:cNvCxnSpPr>
          <p:nvPr/>
        </p:nvCxnSpPr>
        <p:spPr>
          <a:xfrm>
            <a:off x="7006702" y="3811893"/>
            <a:ext cx="554856" cy="45793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HEJI-8">
            <a:extLst>
              <a:ext uri="{FF2B5EF4-FFF2-40B4-BE49-F238E27FC236}">
                <a16:creationId xmlns:a16="http://schemas.microsoft.com/office/drawing/2014/main" id="{3B75D0BB-5FF0-12D3-D3C1-30B325ED1F3B}"/>
              </a:ext>
            </a:extLst>
          </p:cNvPr>
          <p:cNvSpPr txBox="1"/>
          <p:nvPr/>
        </p:nvSpPr>
        <p:spPr>
          <a:xfrm>
            <a:off x="4918229" y="4323648"/>
            <a:ext cx="13433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ocal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shader keywords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6" name="iSHEJI-8">
            <a:extLst>
              <a:ext uri="{FF2B5EF4-FFF2-40B4-BE49-F238E27FC236}">
                <a16:creationId xmlns:a16="http://schemas.microsoft.com/office/drawing/2014/main" id="{11A09CB6-2EFF-F57A-1440-EB3037CA19D6}"/>
              </a:ext>
            </a:extLst>
          </p:cNvPr>
          <p:cNvSpPr txBox="1"/>
          <p:nvPr/>
        </p:nvSpPr>
        <p:spPr>
          <a:xfrm>
            <a:off x="7166500" y="4332120"/>
            <a:ext cx="158688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shader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keywords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136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9685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</a:t>
            </a:r>
            <a:r>
              <a:rPr lang="en-US" altLang="zh-CN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keywords</a:t>
            </a:r>
            <a:r>
              <a:rPr lang="zh-CN" altLang="en-US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的一点补充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2199148"/>
            <a:ext cx="56237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关键点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：全局与局部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08AC11D3-D2E9-6FFF-A9A2-9BC51C4DABC1}"/>
              </a:ext>
            </a:extLst>
          </p:cNvPr>
          <p:cNvSpPr txBox="1"/>
          <p:nvPr/>
        </p:nvSpPr>
        <p:spPr>
          <a:xfrm>
            <a:off x="1425132" y="2918292"/>
            <a:ext cx="2809515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个内容：</a:t>
            </a:r>
            <a:b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shader keywords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shader keywords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scope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scope</a:t>
            </a: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FFE43D4B-30F8-C83B-F69B-63D2EEA16F30}"/>
              </a:ext>
            </a:extLst>
          </p:cNvPr>
          <p:cNvSpPr txBox="1"/>
          <p:nvPr/>
        </p:nvSpPr>
        <p:spPr>
          <a:xfrm>
            <a:off x="5136508" y="3486706"/>
            <a:ext cx="46466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用于覆盖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override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局部关键字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A2DD0C0-7B88-93F7-3A5F-E1EB2A84EDD2}"/>
              </a:ext>
            </a:extLst>
          </p:cNvPr>
          <p:cNvCxnSpPr>
            <a:cxnSpLocks/>
          </p:cNvCxnSpPr>
          <p:nvPr/>
        </p:nvCxnSpPr>
        <p:spPr>
          <a:xfrm>
            <a:off x="4234647" y="3608773"/>
            <a:ext cx="790112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17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简单总览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594090" y="2690809"/>
            <a:ext cx="10694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HDR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颜色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5E2A24D0-9FA0-2229-7929-177EFD7C7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73" y="1210634"/>
            <a:ext cx="3737499" cy="539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CB1987A-8647-20E8-48F3-8023746FA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14" y="2019530"/>
            <a:ext cx="3323809" cy="72381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41228C3-7C37-1276-BC1F-5E3C16C58FAD}"/>
              </a:ext>
            </a:extLst>
          </p:cNvPr>
          <p:cNvCxnSpPr/>
          <p:nvPr/>
        </p:nvCxnSpPr>
        <p:spPr>
          <a:xfrm flipV="1">
            <a:off x="4685554" y="2159493"/>
            <a:ext cx="958788" cy="221942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87249A0-B72D-7346-0CED-72C9CCDF9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94" y="3078779"/>
            <a:ext cx="2372129" cy="234864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2B15BA0-DF0C-0A15-2769-4EDE95178482}"/>
              </a:ext>
            </a:extLst>
          </p:cNvPr>
          <p:cNvCxnSpPr/>
          <p:nvPr/>
        </p:nvCxnSpPr>
        <p:spPr>
          <a:xfrm flipV="1">
            <a:off x="4685554" y="2967808"/>
            <a:ext cx="958788" cy="221942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HEJI-8">
            <a:extLst>
              <a:ext uri="{FF2B5EF4-FFF2-40B4-BE49-F238E27FC236}">
                <a16:creationId xmlns:a16="http://schemas.microsoft.com/office/drawing/2014/main" id="{53560F0A-EE3B-F634-A0DF-20268A7A244E}"/>
              </a:ext>
            </a:extLst>
          </p:cNvPr>
          <p:cNvSpPr txBox="1"/>
          <p:nvPr/>
        </p:nvSpPr>
        <p:spPr>
          <a:xfrm>
            <a:off x="9552372" y="1605495"/>
            <a:ext cx="144841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没有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Tiling/Offset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084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9685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</a:t>
            </a:r>
            <a:r>
              <a:rPr lang="en-US" altLang="zh-CN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keywords</a:t>
            </a:r>
            <a:r>
              <a:rPr lang="zh-CN" altLang="en-US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的一点补充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2199148"/>
            <a:ext cx="56237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关键点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：全局与局部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08AC11D3-D2E9-6FFF-A9A2-9BC51C4DABC1}"/>
              </a:ext>
            </a:extLst>
          </p:cNvPr>
          <p:cNvSpPr txBox="1"/>
          <p:nvPr/>
        </p:nvSpPr>
        <p:spPr>
          <a:xfrm>
            <a:off x="1425132" y="2918292"/>
            <a:ext cx="2809515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个内容：</a:t>
            </a:r>
            <a:b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shader keywords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shader keywords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scope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scope</a:t>
            </a: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FFE43D4B-30F8-C83B-F69B-63D2EEA16F30}"/>
              </a:ext>
            </a:extLst>
          </p:cNvPr>
          <p:cNvSpPr txBox="1"/>
          <p:nvPr/>
        </p:nvSpPr>
        <p:spPr>
          <a:xfrm>
            <a:off x="3183422" y="5661129"/>
            <a:ext cx="464668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lobal scope---true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scope---false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34ED94B3-B827-FC20-C943-3B7976C7ACD9}"/>
              </a:ext>
            </a:extLst>
          </p:cNvPr>
          <p:cNvSpPr txBox="1"/>
          <p:nvPr/>
        </p:nvSpPr>
        <p:spPr>
          <a:xfrm>
            <a:off x="1425132" y="4636793"/>
            <a:ext cx="647599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对于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shader keywords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，才有</a:t>
            </a:r>
            <a:r>
              <a:rPr lang="zh-CN" altLang="en-US" sz="16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局部域和全局域的区别</a:t>
            </a:r>
            <a:endParaRPr lang="en-US" altLang="zh-CN" sz="16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C#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中可以看到一个</a:t>
            </a:r>
            <a:r>
              <a:rPr lang="zh-CN" altLang="en-US" sz="16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属性</a:t>
            </a:r>
            <a:r>
              <a:rPr lang="en-US" altLang="zh-CN" sz="16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isOverridablle</a:t>
            </a:r>
            <a:endParaRPr lang="en-US" altLang="zh-CN" sz="16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22A8E8D-02A4-C4D2-66C6-A812C481BC3C}"/>
              </a:ext>
            </a:extLst>
          </p:cNvPr>
          <p:cNvCxnSpPr>
            <a:cxnSpLocks/>
          </p:cNvCxnSpPr>
          <p:nvPr/>
        </p:nvCxnSpPr>
        <p:spPr>
          <a:xfrm>
            <a:off x="4085207" y="5191985"/>
            <a:ext cx="0" cy="36694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064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9685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</a:t>
            </a:r>
            <a:r>
              <a:rPr lang="en-US" altLang="zh-CN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keywords</a:t>
            </a:r>
            <a:r>
              <a:rPr lang="zh-CN" altLang="en-US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的一点补充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2199148"/>
            <a:ext cx="56237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关键点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：全局与局部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08AC11D3-D2E9-6FFF-A9A2-9BC51C4DABC1}"/>
              </a:ext>
            </a:extLst>
          </p:cNvPr>
          <p:cNvSpPr txBox="1"/>
          <p:nvPr/>
        </p:nvSpPr>
        <p:spPr>
          <a:xfrm>
            <a:off x="1425132" y="2918292"/>
            <a:ext cx="2809515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个内容：</a:t>
            </a:r>
            <a:b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800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shader keywords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shader keywords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scope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scope</a:t>
            </a: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FFE43D4B-30F8-C83B-F69B-63D2EEA16F30}"/>
              </a:ext>
            </a:extLst>
          </p:cNvPr>
          <p:cNvSpPr txBox="1"/>
          <p:nvPr/>
        </p:nvSpPr>
        <p:spPr>
          <a:xfrm>
            <a:off x="3183422" y="5661129"/>
            <a:ext cx="464668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lobal scope---true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scope---false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34ED94B3-B827-FC20-C943-3B7976C7ACD9}"/>
              </a:ext>
            </a:extLst>
          </p:cNvPr>
          <p:cNvSpPr txBox="1"/>
          <p:nvPr/>
        </p:nvSpPr>
        <p:spPr>
          <a:xfrm>
            <a:off x="1425132" y="4636793"/>
            <a:ext cx="647599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对于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shader keywords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，才有</a:t>
            </a:r>
            <a:r>
              <a:rPr lang="zh-CN" altLang="en-US" sz="16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局部域和全局域的区别</a:t>
            </a:r>
            <a:endParaRPr lang="en-US" altLang="zh-CN" sz="16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C#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中可以看到一个</a:t>
            </a:r>
            <a:r>
              <a:rPr lang="zh-CN" altLang="en-US" sz="16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属性</a:t>
            </a:r>
            <a:r>
              <a:rPr lang="en-US" altLang="zh-CN" sz="16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isOverridablle</a:t>
            </a:r>
            <a:endParaRPr lang="en-US" altLang="zh-CN" sz="16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22A8E8D-02A4-C4D2-66C6-A812C481BC3C}"/>
              </a:ext>
            </a:extLst>
          </p:cNvPr>
          <p:cNvCxnSpPr>
            <a:cxnSpLocks/>
          </p:cNvCxnSpPr>
          <p:nvPr/>
        </p:nvCxnSpPr>
        <p:spPr>
          <a:xfrm>
            <a:off x="4085207" y="5191985"/>
            <a:ext cx="0" cy="36694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HEJI-8">
            <a:extLst>
              <a:ext uri="{FF2B5EF4-FFF2-40B4-BE49-F238E27FC236}">
                <a16:creationId xmlns:a16="http://schemas.microsoft.com/office/drawing/2014/main" id="{5D627E1B-3DBE-E212-5071-52B293D7CC87}"/>
              </a:ext>
            </a:extLst>
          </p:cNvPr>
          <p:cNvSpPr txBox="1"/>
          <p:nvPr/>
        </p:nvSpPr>
        <p:spPr>
          <a:xfrm>
            <a:off x="6505229" y="5291797"/>
            <a:ext cx="482275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当</a:t>
            </a:r>
            <a:r>
              <a:rPr lang="en-US" altLang="zh-CN" sz="16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isOverridable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true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</a:t>
            </a:r>
            <a:endParaRPr lang="en-US" altLang="zh-CN" sz="16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只要全局关键字与其相同且为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enabled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，就使用全局关键字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当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isOverrideable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false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只可能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使用局部关键字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7D6F82F5-41FA-1C40-70F2-D299CD93FAFB}"/>
              </a:ext>
            </a:extLst>
          </p:cNvPr>
          <p:cNvSpPr txBox="1"/>
          <p:nvPr/>
        </p:nvSpPr>
        <p:spPr>
          <a:xfrm>
            <a:off x="6944985" y="5028910"/>
            <a:ext cx="46466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全局关键字覆盖局部关键字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5620BB4-D9E8-96BA-C25E-7C871419A50D}"/>
              </a:ext>
            </a:extLst>
          </p:cNvPr>
          <p:cNvCxnSpPr>
            <a:cxnSpLocks/>
          </p:cNvCxnSpPr>
          <p:nvPr/>
        </p:nvCxnSpPr>
        <p:spPr>
          <a:xfrm flipV="1">
            <a:off x="9605061" y="4686157"/>
            <a:ext cx="443838" cy="83219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HEJI-8">
            <a:extLst>
              <a:ext uri="{FF2B5EF4-FFF2-40B4-BE49-F238E27FC236}">
                <a16:creationId xmlns:a16="http://schemas.microsoft.com/office/drawing/2014/main" id="{2254E762-E995-ADEA-6B4A-DA0DFB5626FE}"/>
              </a:ext>
            </a:extLst>
          </p:cNvPr>
          <p:cNvSpPr txBox="1"/>
          <p:nvPr/>
        </p:nvSpPr>
        <p:spPr>
          <a:xfrm>
            <a:off x="9733356" y="4398624"/>
            <a:ext cx="13015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开启和关闭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031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9685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</a:t>
            </a:r>
            <a:r>
              <a:rPr lang="en-US" altLang="zh-CN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keywords</a:t>
            </a:r>
            <a:r>
              <a:rPr lang="zh-CN" altLang="en-US" sz="4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的一点补充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2199148"/>
            <a:ext cx="56237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关键点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：全局与局部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08AC11D3-D2E9-6FFF-A9A2-9BC51C4DABC1}"/>
              </a:ext>
            </a:extLst>
          </p:cNvPr>
          <p:cNvSpPr txBox="1"/>
          <p:nvPr/>
        </p:nvSpPr>
        <p:spPr>
          <a:xfrm>
            <a:off x="1425132" y="2918292"/>
            <a:ext cx="2809515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个内容：</a:t>
            </a:r>
            <a:b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shader keywords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shader keywords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scope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scope</a:t>
            </a: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FFE43D4B-30F8-C83B-F69B-63D2EEA16F30}"/>
              </a:ext>
            </a:extLst>
          </p:cNvPr>
          <p:cNvSpPr txBox="1"/>
          <p:nvPr/>
        </p:nvSpPr>
        <p:spPr>
          <a:xfrm>
            <a:off x="1449315" y="5025910"/>
            <a:ext cx="464668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查看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IsKeywordEnabled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开启或关闭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SetKeyword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开启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16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EnableKeyword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关闭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DisableKeyword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9" name="iSHEJI-8">
            <a:extLst>
              <a:ext uri="{FF2B5EF4-FFF2-40B4-BE49-F238E27FC236}">
                <a16:creationId xmlns:a16="http://schemas.microsoft.com/office/drawing/2014/main" id="{5D627E1B-3DBE-E212-5071-52B293D7CC87}"/>
              </a:ext>
            </a:extLst>
          </p:cNvPr>
          <p:cNvSpPr txBox="1"/>
          <p:nvPr/>
        </p:nvSpPr>
        <p:spPr>
          <a:xfrm>
            <a:off x="6505229" y="5291797"/>
            <a:ext cx="482275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当</a:t>
            </a:r>
            <a:r>
              <a:rPr lang="en-US" altLang="zh-CN" sz="16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isOverridable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true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</a:t>
            </a:r>
            <a:endParaRPr lang="en-US" altLang="zh-CN" sz="16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只要全局关键字与其相同且为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enabled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，就使用全局关键字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当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isOverrideable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false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只可能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使用局部关键字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7D6F82F5-41FA-1C40-70F2-D299CD93FAFB}"/>
              </a:ext>
            </a:extLst>
          </p:cNvPr>
          <p:cNvSpPr txBox="1"/>
          <p:nvPr/>
        </p:nvSpPr>
        <p:spPr>
          <a:xfrm>
            <a:off x="6944985" y="5028910"/>
            <a:ext cx="46466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全局关键字覆盖局部关键字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5620BB4-D9E8-96BA-C25E-7C871419A50D}"/>
              </a:ext>
            </a:extLst>
          </p:cNvPr>
          <p:cNvCxnSpPr>
            <a:cxnSpLocks/>
          </p:cNvCxnSpPr>
          <p:nvPr/>
        </p:nvCxnSpPr>
        <p:spPr>
          <a:xfrm flipV="1">
            <a:off x="9605061" y="4686157"/>
            <a:ext cx="443838" cy="83219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HEJI-8">
            <a:extLst>
              <a:ext uri="{FF2B5EF4-FFF2-40B4-BE49-F238E27FC236}">
                <a16:creationId xmlns:a16="http://schemas.microsoft.com/office/drawing/2014/main" id="{2254E762-E995-ADEA-6B4A-DA0DFB5626FE}"/>
              </a:ext>
            </a:extLst>
          </p:cNvPr>
          <p:cNvSpPr txBox="1"/>
          <p:nvPr/>
        </p:nvSpPr>
        <p:spPr>
          <a:xfrm>
            <a:off x="9733356" y="4398624"/>
            <a:ext cx="13015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开启和关闭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B3C5AD2-EBAB-FE66-96B2-658D0B05C287}"/>
              </a:ext>
            </a:extLst>
          </p:cNvPr>
          <p:cNvCxnSpPr>
            <a:cxnSpLocks/>
          </p:cNvCxnSpPr>
          <p:nvPr/>
        </p:nvCxnSpPr>
        <p:spPr>
          <a:xfrm flipV="1">
            <a:off x="4137896" y="3244337"/>
            <a:ext cx="1135440" cy="9005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108CBBF-0756-BA8D-6661-2F6F6AD0F71C}"/>
              </a:ext>
            </a:extLst>
          </p:cNvPr>
          <p:cNvCxnSpPr>
            <a:cxnSpLocks/>
          </p:cNvCxnSpPr>
          <p:nvPr/>
        </p:nvCxnSpPr>
        <p:spPr>
          <a:xfrm>
            <a:off x="4234647" y="3613664"/>
            <a:ext cx="967668" cy="11512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HEJI-8">
            <a:extLst>
              <a:ext uri="{FF2B5EF4-FFF2-40B4-BE49-F238E27FC236}">
                <a16:creationId xmlns:a16="http://schemas.microsoft.com/office/drawing/2014/main" id="{16EC6AF3-52C2-AFA3-6331-05C07D02A09F}"/>
              </a:ext>
            </a:extLst>
          </p:cNvPr>
          <p:cNvSpPr txBox="1"/>
          <p:nvPr/>
        </p:nvSpPr>
        <p:spPr>
          <a:xfrm>
            <a:off x="5394388" y="3121226"/>
            <a:ext cx="17698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Material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类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8" name="iSHEJI-8">
            <a:extLst>
              <a:ext uri="{FF2B5EF4-FFF2-40B4-BE49-F238E27FC236}">
                <a16:creationId xmlns:a16="http://schemas.microsoft.com/office/drawing/2014/main" id="{7695A058-8C0A-8878-FC22-D11DD37A0E86}"/>
              </a:ext>
            </a:extLst>
          </p:cNvPr>
          <p:cNvSpPr txBox="1"/>
          <p:nvPr/>
        </p:nvSpPr>
        <p:spPr>
          <a:xfrm>
            <a:off x="5320545" y="3650701"/>
            <a:ext cx="17698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类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061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自定义</a:t>
            </a: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  <a:endParaRPr lang="zh-CN" altLang="en-US" sz="54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6C272F25-7CC4-6B62-FA11-F67A90D6BC36}"/>
              </a:ext>
            </a:extLst>
          </p:cNvPr>
          <p:cNvSpPr txBox="1"/>
          <p:nvPr/>
        </p:nvSpPr>
        <p:spPr>
          <a:xfrm>
            <a:off x="1425134" y="2199148"/>
            <a:ext cx="56237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方法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09817258-C70F-5100-9078-005A0EB28347}"/>
              </a:ext>
            </a:extLst>
          </p:cNvPr>
          <p:cNvSpPr txBox="1"/>
          <p:nvPr/>
        </p:nvSpPr>
        <p:spPr>
          <a:xfrm>
            <a:off x="1425132" y="2918292"/>
            <a:ext cx="28095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主要就是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重写</a:t>
            </a:r>
            <a:r>
              <a:rPr lang="en-US" altLang="zh-CN" sz="18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OnGUI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CE2B18-8931-2599-4126-7666E0C77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679" y="2419858"/>
            <a:ext cx="6870840" cy="3819912"/>
          </a:xfrm>
          <a:prstGeom prst="rect">
            <a:avLst/>
          </a:prstGeom>
        </p:spPr>
      </p:pic>
      <p:sp>
        <p:nvSpPr>
          <p:cNvPr id="13" name="iSHEJI-8">
            <a:extLst>
              <a:ext uri="{FF2B5EF4-FFF2-40B4-BE49-F238E27FC236}">
                <a16:creationId xmlns:a16="http://schemas.microsoft.com/office/drawing/2014/main" id="{8D05F686-56E3-F8CE-8516-FF023866248D}"/>
              </a:ext>
            </a:extLst>
          </p:cNvPr>
          <p:cNvSpPr txBox="1"/>
          <p:nvPr/>
        </p:nvSpPr>
        <p:spPr>
          <a:xfrm>
            <a:off x="7445672" y="6321980"/>
            <a:ext cx="28095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官方例子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hlinkClick r:id="rId3"/>
              </a:rPr>
              <a:t>链接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FE7888-9CEB-539A-E254-4CBB1AC6C381}"/>
              </a:ext>
            </a:extLst>
          </p:cNvPr>
          <p:cNvCxnSpPr>
            <a:cxnSpLocks/>
          </p:cNvCxnSpPr>
          <p:nvPr/>
        </p:nvCxnSpPr>
        <p:spPr>
          <a:xfrm flipH="1">
            <a:off x="3468715" y="3195291"/>
            <a:ext cx="2159728" cy="85429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HEJI-8">
            <a:extLst>
              <a:ext uri="{FF2B5EF4-FFF2-40B4-BE49-F238E27FC236}">
                <a16:creationId xmlns:a16="http://schemas.microsoft.com/office/drawing/2014/main" id="{978B2CE2-5B18-BC93-20FB-7FA07088B6E7}"/>
              </a:ext>
            </a:extLst>
          </p:cNvPr>
          <p:cNvSpPr txBox="1"/>
          <p:nvPr/>
        </p:nvSpPr>
        <p:spPr>
          <a:xfrm>
            <a:off x="1589648" y="4080359"/>
            <a:ext cx="280951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名字以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结尾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最终使用时就是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</a:t>
            </a:r>
            <a:r>
              <a:rPr lang="en-US" altLang="zh-CN" sz="16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MyToggle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]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8" name="iSHEJI-8">
            <a:extLst>
              <a:ext uri="{FF2B5EF4-FFF2-40B4-BE49-F238E27FC236}">
                <a16:creationId xmlns:a16="http://schemas.microsoft.com/office/drawing/2014/main" id="{3EF4781A-0749-82E3-5E10-65B6796C4EE9}"/>
              </a:ext>
            </a:extLst>
          </p:cNvPr>
          <p:cNvSpPr txBox="1"/>
          <p:nvPr/>
        </p:nvSpPr>
        <p:spPr>
          <a:xfrm>
            <a:off x="635794" y="5211649"/>
            <a:ext cx="28095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也可以以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Decorator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结尾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C651D79-D964-632E-B317-F0C2A9201A76}"/>
              </a:ext>
            </a:extLst>
          </p:cNvPr>
          <p:cNvCxnSpPr>
            <a:cxnSpLocks/>
          </p:cNvCxnSpPr>
          <p:nvPr/>
        </p:nvCxnSpPr>
        <p:spPr>
          <a:xfrm>
            <a:off x="2114295" y="5514567"/>
            <a:ext cx="300431" cy="40156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HEJI-8">
            <a:extLst>
              <a:ext uri="{FF2B5EF4-FFF2-40B4-BE49-F238E27FC236}">
                <a16:creationId xmlns:a16="http://schemas.microsoft.com/office/drawing/2014/main" id="{55D8F446-856D-4CD2-4F02-ECB83BFC9A91}"/>
              </a:ext>
            </a:extLst>
          </p:cNvPr>
          <p:cNvSpPr txBox="1"/>
          <p:nvPr/>
        </p:nvSpPr>
        <p:spPr>
          <a:xfrm>
            <a:off x="2264510" y="5993549"/>
            <a:ext cx="8464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装饰类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65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简单总览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37860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大致使用方式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4536109"/>
            <a:ext cx="7907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[xxx]---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类似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C#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特性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Attribute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E9D14A-FEBB-86C0-F1B0-8AEA20478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34" y="2838523"/>
            <a:ext cx="5806118" cy="7391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1376B2-C73F-8DCE-DB6B-4D79B2E29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115" y="3936233"/>
            <a:ext cx="2966074" cy="81531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3407E60-97A0-BD79-C419-DDBAE5F2CBD7}"/>
              </a:ext>
            </a:extLst>
          </p:cNvPr>
          <p:cNvCxnSpPr/>
          <p:nvPr/>
        </p:nvCxnSpPr>
        <p:spPr>
          <a:xfrm>
            <a:off x="7421627" y="3139652"/>
            <a:ext cx="1162975" cy="71021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HEJI-8">
            <a:extLst>
              <a:ext uri="{FF2B5EF4-FFF2-40B4-BE49-F238E27FC236}">
                <a16:creationId xmlns:a16="http://schemas.microsoft.com/office/drawing/2014/main" id="{1B82A64D-3CFB-6FEC-7037-E4127F109005}"/>
              </a:ext>
            </a:extLst>
          </p:cNvPr>
          <p:cNvSpPr txBox="1"/>
          <p:nvPr/>
        </p:nvSpPr>
        <p:spPr>
          <a:xfrm>
            <a:off x="1425134" y="5437796"/>
            <a:ext cx="7907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hlinkClick r:id="rId5"/>
              </a:rPr>
              <a:t>MaterialPropertyDrawer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类中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59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简单总览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37860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大致分类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2889513"/>
            <a:ext cx="8633266" cy="1596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xxxDrawer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		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如：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ToggleDrawer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---[Toggle]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xxxDecorator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		</a:t>
            </a:r>
            <a:r>
              <a:rPr lang="zh-CN" altLang="en-US" sz="24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如：</a:t>
            </a:r>
            <a:r>
              <a:rPr lang="en-US" altLang="zh-CN" sz="2400" spc="0" dirty="0" err="1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SpaceDecorator</a:t>
            </a:r>
            <a:r>
              <a:rPr lang="en-US" altLang="zh-CN" sz="24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---[Space]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Material property attributes	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如：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[HDR]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45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Decorator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汇总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37860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简单解释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62453A83-9A5F-9F2D-816C-F512E9D49AE9}"/>
              </a:ext>
            </a:extLst>
          </p:cNvPr>
          <p:cNvSpPr txBox="1"/>
          <p:nvPr/>
        </p:nvSpPr>
        <p:spPr>
          <a:xfrm>
            <a:off x="1425134" y="2760690"/>
            <a:ext cx="3342175" cy="2369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[Space]---</a:t>
            </a: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空格</a:t>
            </a:r>
            <a:endParaRPr lang="en-US" altLang="zh-CN" sz="2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简单来说就是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竖向空格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两种写法：</a:t>
            </a:r>
            <a:endParaRPr lang="en-US" altLang="zh-CN" sz="1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[Space]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[Space(20)]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注意：空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是极小的，最起码得空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5</a:t>
            </a: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05ED5C80-41C0-66AE-F8BE-CAB4C0A15C5B}"/>
              </a:ext>
            </a:extLst>
          </p:cNvPr>
          <p:cNvSpPr txBox="1"/>
          <p:nvPr/>
        </p:nvSpPr>
        <p:spPr>
          <a:xfrm>
            <a:off x="6504640" y="2760690"/>
            <a:ext cx="3342175" cy="1261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[Header]---</a:t>
            </a: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标题</a:t>
            </a:r>
            <a:endParaRPr lang="en-US" altLang="zh-CN" sz="2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简单来说就是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用来分类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写法：</a:t>
            </a:r>
            <a:endParaRPr lang="en-US" altLang="zh-CN" sz="1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[Header(xxx)]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70DAA0-3B65-A101-D32B-773657020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485" y="4925806"/>
            <a:ext cx="5514203" cy="7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9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Decorator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汇总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37860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实例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70DAA0-3B65-A101-D32B-773657020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35" y="2760691"/>
            <a:ext cx="4776490" cy="6398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F14D7A-BBFD-B8DE-2ED4-EC8D115A2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848" y="3667543"/>
            <a:ext cx="2661064" cy="482644"/>
          </a:xfrm>
          <a:prstGeom prst="rect">
            <a:avLst/>
          </a:prstGeom>
        </p:spPr>
      </p:pic>
      <p:sp>
        <p:nvSpPr>
          <p:cNvPr id="7" name="iSHEJI-8">
            <a:extLst>
              <a:ext uri="{FF2B5EF4-FFF2-40B4-BE49-F238E27FC236}">
                <a16:creationId xmlns:a16="http://schemas.microsoft.com/office/drawing/2014/main" id="{60E7967A-436D-24FD-F08C-C52BAFF1DC60}"/>
              </a:ext>
            </a:extLst>
          </p:cNvPr>
          <p:cNvSpPr txBox="1"/>
          <p:nvPr/>
        </p:nvSpPr>
        <p:spPr>
          <a:xfrm>
            <a:off x="4885530" y="4979993"/>
            <a:ext cx="20124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为什么加空格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68D9020-7586-A395-4AE8-2447AA0F9174}"/>
              </a:ext>
            </a:extLst>
          </p:cNvPr>
          <p:cNvCxnSpPr>
            <a:cxnSpLocks/>
          </p:cNvCxnSpPr>
          <p:nvPr/>
        </p:nvCxnSpPr>
        <p:spPr>
          <a:xfrm>
            <a:off x="6524983" y="5133881"/>
            <a:ext cx="1269611" cy="29925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604C76CA-348E-BB9F-6E69-25A3460D4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814" y="5338447"/>
            <a:ext cx="2457497" cy="39949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743DB8B-7CB0-EA6F-A9D2-98746645EBBE}"/>
              </a:ext>
            </a:extLst>
          </p:cNvPr>
          <p:cNvSpPr/>
          <p:nvPr/>
        </p:nvSpPr>
        <p:spPr>
          <a:xfrm>
            <a:off x="7893814" y="5338447"/>
            <a:ext cx="451196" cy="39949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iSHEJI-8">
            <a:extLst>
              <a:ext uri="{FF2B5EF4-FFF2-40B4-BE49-F238E27FC236}">
                <a16:creationId xmlns:a16="http://schemas.microsoft.com/office/drawing/2014/main" id="{B1368845-617C-CF7F-E754-D22929DA9117}"/>
              </a:ext>
            </a:extLst>
          </p:cNvPr>
          <p:cNvSpPr txBox="1"/>
          <p:nvPr/>
        </p:nvSpPr>
        <p:spPr>
          <a:xfrm>
            <a:off x="8039513" y="5833729"/>
            <a:ext cx="20124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比两个属性还近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618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汇总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37860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内容汇总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A97A1496-543D-F97A-11AE-06D972879449}"/>
              </a:ext>
            </a:extLst>
          </p:cNvPr>
          <p:cNvSpPr txBox="1"/>
          <p:nvPr/>
        </p:nvSpPr>
        <p:spPr>
          <a:xfrm>
            <a:off x="1425134" y="2889513"/>
            <a:ext cx="2667470" cy="32587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Toggle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ToggleOff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KeywordEnum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Enum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PowerSlider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IntRange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D5D595F-3277-1FF4-185E-211545CE6E03}"/>
              </a:ext>
            </a:extLst>
          </p:cNvPr>
          <p:cNvCxnSpPr>
            <a:cxnSpLocks/>
          </p:cNvCxnSpPr>
          <p:nvPr/>
        </p:nvCxnSpPr>
        <p:spPr>
          <a:xfrm>
            <a:off x="4421080" y="3000653"/>
            <a:ext cx="0" cy="1988597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C20E12C-AFE7-85B6-0DA3-F13078BA6E10}"/>
              </a:ext>
            </a:extLst>
          </p:cNvPr>
          <p:cNvCxnSpPr>
            <a:cxnSpLocks/>
          </p:cNvCxnSpPr>
          <p:nvPr/>
        </p:nvCxnSpPr>
        <p:spPr>
          <a:xfrm>
            <a:off x="4421080" y="3975345"/>
            <a:ext cx="1544819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HEJI-8">
            <a:extLst>
              <a:ext uri="{FF2B5EF4-FFF2-40B4-BE49-F238E27FC236}">
                <a16:creationId xmlns:a16="http://schemas.microsoft.com/office/drawing/2014/main" id="{A8DDEE41-F713-DD68-E859-0192CC3AFF6B}"/>
              </a:ext>
            </a:extLst>
          </p:cNvPr>
          <p:cNvSpPr txBox="1"/>
          <p:nvPr/>
        </p:nvSpPr>
        <p:spPr>
          <a:xfrm>
            <a:off x="6096000" y="3687174"/>
            <a:ext cx="415188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有关</a:t>
            </a: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 keywords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(Enum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不用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48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Drawer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汇总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37860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IntRange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29E3A9B2-EFE1-8EE3-1D77-686FE55196A3}"/>
              </a:ext>
            </a:extLst>
          </p:cNvPr>
          <p:cNvSpPr txBox="1"/>
          <p:nvPr/>
        </p:nvSpPr>
        <p:spPr>
          <a:xfrm>
            <a:off x="1425134" y="2760690"/>
            <a:ext cx="71329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很常用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至少我很常用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	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注意：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Range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的扩展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Range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是一个滑条，而添加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</a:t>
            </a:r>
            <a:r>
              <a:rPr lang="en-US" altLang="zh-CN" sz="16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IntRange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]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后是</a:t>
            </a:r>
            <a:r>
              <a:rPr lang="zh-CN" altLang="en-US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整数滑条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C2331071-00C0-F70B-6DC2-78A3E01B4D80}"/>
              </a:ext>
            </a:extLst>
          </p:cNvPr>
          <p:cNvSpPr txBox="1"/>
          <p:nvPr/>
        </p:nvSpPr>
        <p:spPr>
          <a:xfrm>
            <a:off x="1425134" y="3908864"/>
            <a:ext cx="87841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我最喜欢的用法：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90EBEC-7952-10A1-0884-E43E31CC2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34" y="4296665"/>
            <a:ext cx="5623736" cy="25842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14AC824-484C-AF0B-0447-E106CE762D00}"/>
              </a:ext>
            </a:extLst>
          </p:cNvPr>
          <p:cNvCxnSpPr>
            <a:cxnSpLocks/>
          </p:cNvCxnSpPr>
          <p:nvPr/>
        </p:nvCxnSpPr>
        <p:spPr>
          <a:xfrm>
            <a:off x="7235197" y="4595374"/>
            <a:ext cx="1269611" cy="29925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HEJI-8">
            <a:extLst>
              <a:ext uri="{FF2B5EF4-FFF2-40B4-BE49-F238E27FC236}">
                <a16:creationId xmlns:a16="http://schemas.microsoft.com/office/drawing/2014/main" id="{CDBB547F-88A1-5472-3E0E-F7D1D1FBF097}"/>
              </a:ext>
            </a:extLst>
          </p:cNvPr>
          <p:cNvSpPr txBox="1"/>
          <p:nvPr/>
        </p:nvSpPr>
        <p:spPr>
          <a:xfrm>
            <a:off x="8750423" y="4894627"/>
            <a:ext cx="145889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开关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039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bg1">
                <a:alpha val="80000"/>
              </a:schemeClr>
            </a:solidFill>
            <a:effectLst/>
            <a:latin typeface="阿里巴巴普惠体 2.0 35 Thin" panose="00020600040101010101" pitchFamily="18" charset="-122"/>
            <a:ea typeface="阿里巴巴普惠体 2.0 35 Thin" panose="00020600040101010101" pitchFamily="18" charset="-122"/>
            <a:cs typeface="阿里巴巴普惠体 2.0 45 Light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1861</Words>
  <Application>Microsoft Office PowerPoint</Application>
  <PresentationFormat>宽屏</PresentationFormat>
  <Paragraphs>471</Paragraphs>
  <Slides>33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阿里巴巴普惠体 2.0 35 Thin</vt:lpstr>
      <vt:lpstr>阿里巴巴普惠体 2.0 95 ExtraBold</vt:lpstr>
      <vt:lpstr>等线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l</cp:lastModifiedBy>
  <cp:revision>17</cp:revision>
  <dcterms:created xsi:type="dcterms:W3CDTF">2023-01-25T17:41:31Z</dcterms:created>
  <dcterms:modified xsi:type="dcterms:W3CDTF">2023-02-05T14:46:41Z</dcterms:modified>
</cp:coreProperties>
</file>