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模板测试与深度测试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6-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/Stencil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如何获得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更新深度缓冲区的值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716527A-92DB-61FD-0F9A-0DCA55675AF7}"/>
              </a:ext>
            </a:extLst>
          </p:cNvPr>
          <p:cNvSpPr txBox="1"/>
          <p:nvPr/>
        </p:nvSpPr>
        <p:spPr>
          <a:xfrm>
            <a:off x="1096660" y="3244334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通过两个指令：</a:t>
            </a:r>
            <a:r>
              <a:rPr lang="en-US" altLang="zh-CN" sz="24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5CA4ABCD-64ED-A99C-FB89-999CF7FE69C2}"/>
              </a:ext>
            </a:extLst>
          </p:cNvPr>
          <p:cNvSpPr txBox="1"/>
          <p:nvPr/>
        </p:nvSpPr>
        <p:spPr>
          <a:xfrm>
            <a:off x="1096659" y="3997782"/>
            <a:ext cx="32889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有以下值：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Off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05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如何获得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更新深度缓冲区的值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716527A-92DB-61FD-0F9A-0DCA55675AF7}"/>
              </a:ext>
            </a:extLst>
          </p:cNvPr>
          <p:cNvSpPr txBox="1"/>
          <p:nvPr/>
        </p:nvSpPr>
        <p:spPr>
          <a:xfrm>
            <a:off x="1096660" y="3244334"/>
            <a:ext cx="4999340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举例：默认情况</a:t>
            </a:r>
            <a:r>
              <a:rPr lang="en-US" altLang="zh-CN" sz="20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0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On/</a:t>
            </a:r>
            <a:r>
              <a:rPr lang="en-US" altLang="zh-CN" sz="20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r>
              <a:rPr lang="en-US" altLang="zh-CN" sz="20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</a:t>
            </a:r>
            <a:r>
              <a:rPr lang="en-US" altLang="zh-CN" sz="20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LEqual</a:t>
            </a:r>
            <a:endParaRPr lang="en-US" altLang="zh-CN" sz="2000" b="1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不考虑地板</a:t>
            </a:r>
            <a:endParaRPr lang="en-US" altLang="zh-CN" sz="18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假如先渲染墙体，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深度值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5&lt;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∞，渲染并写入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再渲染球体，深度值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2&lt;5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，渲染并写入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假如先渲染球体，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深度值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2&lt;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∞，渲染并写入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再渲染墙体，有两种情况，在球的后面的物体和不在球后面的物体，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在球后面的物体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5&gt;2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，丢弃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不在球后面的物体，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5&lt;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∞，渲染并写入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EED39B-4C72-FF48-D812-5EEA9854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00" y="552447"/>
            <a:ext cx="3696809" cy="30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40B3A2-9DA4-44D6-2DBB-F2AF4DDF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65" y="4196377"/>
            <a:ext cx="2315194" cy="2315194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080A964B-EDDB-8C5E-040D-CD689DAC3A6D}"/>
              </a:ext>
            </a:extLst>
          </p:cNvPr>
          <p:cNvSpPr txBox="1"/>
          <p:nvPr/>
        </p:nvSpPr>
        <p:spPr>
          <a:xfrm>
            <a:off x="8371362" y="5138530"/>
            <a:ext cx="5862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球后墙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0F2E6595-B661-0EF5-F89A-44C5AA5F8742}"/>
              </a:ext>
            </a:extLst>
          </p:cNvPr>
          <p:cNvSpPr txBox="1"/>
          <p:nvPr/>
        </p:nvSpPr>
        <p:spPr>
          <a:xfrm>
            <a:off x="8913181" y="4463499"/>
            <a:ext cx="5862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球外墙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42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如何获得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更新深度缓冲区的值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716527A-92DB-61FD-0F9A-0DCA55675AF7}"/>
              </a:ext>
            </a:extLst>
          </p:cNvPr>
          <p:cNvSpPr txBox="1"/>
          <p:nvPr/>
        </p:nvSpPr>
        <p:spPr>
          <a:xfrm>
            <a:off x="1096660" y="3244334"/>
            <a:ext cx="4999340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举例：默认情况</a:t>
            </a:r>
            <a:r>
              <a:rPr lang="en-US" altLang="zh-CN" sz="20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0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On/</a:t>
            </a:r>
            <a:r>
              <a:rPr lang="en-US" altLang="zh-CN" sz="20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r>
              <a:rPr lang="en-US" altLang="zh-CN" sz="20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</a:t>
            </a:r>
            <a:r>
              <a:rPr lang="en-US" altLang="zh-CN" sz="20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LEqual</a:t>
            </a:r>
            <a:endParaRPr lang="en-US" altLang="zh-CN" sz="2000" b="1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不考虑地板</a:t>
            </a:r>
            <a:endParaRPr lang="en-US" altLang="zh-CN" sz="18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假如先渲染墙体，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深度值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5&lt;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∞，渲染并写入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再渲染球体，深度值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2&lt;5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，渲染并写入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假如先渲染球体，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深度值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2&lt;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∞，渲染并写入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再渲染墙体，有两种情况，在球的后面的物体和不在球后面的物体，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在球后面的物体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5&gt;2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，丢弃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不在球后面的物体，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5&lt;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∞，渲染并写入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735B55DA-CD3A-B70C-5583-168EE40E7DDC}"/>
              </a:ext>
            </a:extLst>
          </p:cNvPr>
          <p:cNvSpPr txBox="1"/>
          <p:nvPr/>
        </p:nvSpPr>
        <p:spPr>
          <a:xfrm>
            <a:off x="6969343" y="3770657"/>
            <a:ext cx="49993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写入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颜色缓冲区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写入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写入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深度缓冲区</a:t>
            </a:r>
            <a:endParaRPr lang="en-US" altLang="zh-CN" sz="18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0590A94-3BBF-32E2-848A-163DC4E3B129}"/>
              </a:ext>
            </a:extLst>
          </p:cNvPr>
          <p:cNvSpPr txBox="1"/>
          <p:nvPr/>
        </p:nvSpPr>
        <p:spPr>
          <a:xfrm>
            <a:off x="6969343" y="4749472"/>
            <a:ext cx="49993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不写入深度缓冲区？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此时无论如何都不可能写入</a:t>
            </a:r>
            <a:endParaRPr lang="en-US" altLang="zh-CN" sz="18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BA76A618-7D3A-A62E-829B-472A93C98ED9}"/>
              </a:ext>
            </a:extLst>
          </p:cNvPr>
          <p:cNvSpPr txBox="1"/>
          <p:nvPr/>
        </p:nvSpPr>
        <p:spPr>
          <a:xfrm>
            <a:off x="6969343" y="5728287"/>
            <a:ext cx="49993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不写入颜色缓冲区？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失败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失败时就会剔除</a:t>
            </a:r>
            <a:endParaRPr lang="en-US" altLang="zh-CN" sz="18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EF84AB88-CC1A-FDBF-4629-6081D634B7B0}"/>
              </a:ext>
            </a:extLst>
          </p:cNvPr>
          <p:cNvSpPr txBox="1"/>
          <p:nvPr/>
        </p:nvSpPr>
        <p:spPr>
          <a:xfrm>
            <a:off x="6969343" y="1612550"/>
            <a:ext cx="499934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流程：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1.ZTest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进行比较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2.ZWrite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决定是否写入深度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85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366EF-CC7C-780E-1572-0B86C791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86" y="3125077"/>
            <a:ext cx="5766065" cy="27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E59ED51-9854-49AF-6EE8-474D5CCD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70" y="2688248"/>
            <a:ext cx="3812497" cy="370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4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C6030C-1C81-99E8-C136-8168FBA4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60" y="3200008"/>
            <a:ext cx="3895238" cy="3171429"/>
          </a:xfrm>
          <a:prstGeom prst="rect">
            <a:avLst/>
          </a:prstGeom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F270DC16-15F8-1241-7B8F-0F346348EC07}"/>
              </a:ext>
            </a:extLst>
          </p:cNvPr>
          <p:cNvSpPr txBox="1"/>
          <p:nvPr/>
        </p:nvSpPr>
        <p:spPr>
          <a:xfrm>
            <a:off x="5536975" y="5256547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就如我们平时所见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43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666B8-474E-8E02-5046-1AD3589D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6" y="3266297"/>
            <a:ext cx="4000000" cy="3095238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635BC3A6-594F-B10C-06A6-E16F3E03CA3A}"/>
              </a:ext>
            </a:extLst>
          </p:cNvPr>
          <p:cNvSpPr txBox="1"/>
          <p:nvPr/>
        </p:nvSpPr>
        <p:spPr>
          <a:xfrm>
            <a:off x="5790319" y="3300555"/>
            <a:ext cx="42299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红色去哪了？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被覆盖了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AE95AC22-C8A7-C482-9350-974FDF7D5912}"/>
              </a:ext>
            </a:extLst>
          </p:cNvPr>
          <p:cNvSpPr txBox="1"/>
          <p:nvPr/>
        </p:nvSpPr>
        <p:spPr>
          <a:xfrm>
            <a:off x="5790319" y="4655870"/>
            <a:ext cx="422994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渲染顺序：红色第一个渲染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由于是第一个渲染，深度没有写入，后面的物体也能覆盖它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8E4FC7-5E28-E9C8-7587-D2B2518E6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36" y="552447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AC2F41A-11A3-78BA-0454-B9E3B4300846}"/>
              </a:ext>
            </a:extLst>
          </p:cNvPr>
          <p:cNvCxnSpPr>
            <a:cxnSpLocks/>
          </p:cNvCxnSpPr>
          <p:nvPr/>
        </p:nvCxnSpPr>
        <p:spPr>
          <a:xfrm flipH="1" flipV="1">
            <a:off x="8105313" y="2471251"/>
            <a:ext cx="497149" cy="196758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8FF1F3D-EF7A-89EA-C0C0-3FBDC1BD70DC}"/>
              </a:ext>
            </a:extLst>
          </p:cNvPr>
          <p:cNvSpPr txBox="1"/>
          <p:nvPr/>
        </p:nvSpPr>
        <p:spPr>
          <a:xfrm>
            <a:off x="8436257" y="2359656"/>
            <a:ext cx="2747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查看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Frame Debug</a:t>
            </a:r>
          </a:p>
        </p:txBody>
      </p:sp>
    </p:spTree>
    <p:extLst>
      <p:ext uri="{BB962C8B-B14F-4D97-AF65-F5344CB8AC3E}">
        <p14:creationId xmlns:p14="http://schemas.microsoft.com/office/powerpoint/2010/main" val="322477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666B8-474E-8E02-5046-1AD3589D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6" y="3266297"/>
            <a:ext cx="4000000" cy="3095238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635BC3A6-594F-B10C-06A6-E16F3E03CA3A}"/>
              </a:ext>
            </a:extLst>
          </p:cNvPr>
          <p:cNvSpPr txBox="1"/>
          <p:nvPr/>
        </p:nvSpPr>
        <p:spPr>
          <a:xfrm>
            <a:off x="5790319" y="3300555"/>
            <a:ext cx="42299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红色去哪了？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被覆盖了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AE95AC22-C8A7-C482-9350-974FDF7D5912}"/>
              </a:ext>
            </a:extLst>
          </p:cNvPr>
          <p:cNvSpPr txBox="1"/>
          <p:nvPr/>
        </p:nvSpPr>
        <p:spPr>
          <a:xfrm>
            <a:off x="5790319" y="4655870"/>
            <a:ext cx="422994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渲染顺序：红色第一个渲染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由于是第一个渲染，深度没有写入，后面的物体也能覆盖它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E2280EDD-2E67-DD37-C592-7609C6E923E1}"/>
              </a:ext>
            </a:extLst>
          </p:cNvPr>
          <p:cNvSpPr txBox="1"/>
          <p:nvPr/>
        </p:nvSpPr>
        <p:spPr>
          <a:xfrm>
            <a:off x="8097287" y="1682394"/>
            <a:ext cx="263446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为什么第一个渲染？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不透明物体</a:t>
            </a:r>
            <a:r>
              <a:rPr lang="zh-CN" altLang="en-US" sz="24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从前到后渲染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DF55F441-7E70-A528-BE0E-AD135A7FDC5C}"/>
              </a:ext>
            </a:extLst>
          </p:cNvPr>
          <p:cNvSpPr txBox="1"/>
          <p:nvPr/>
        </p:nvSpPr>
        <p:spPr>
          <a:xfrm>
            <a:off x="8574803" y="2824537"/>
            <a:ext cx="22114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不是队列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2001</a:t>
            </a:r>
            <a:r>
              <a:rPr lang="zh-CN" altLang="en-US" sz="16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还是在</a:t>
            </a:r>
            <a:r>
              <a:rPr lang="en-US" altLang="zh-CN" sz="16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2000</a:t>
            </a:r>
            <a:r>
              <a:rPr lang="zh-CN" altLang="en-US" sz="16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后渲染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943073A5-134D-2A9A-56CE-6FE1BAF37871}"/>
              </a:ext>
            </a:extLst>
          </p:cNvPr>
          <p:cNvSpPr txBox="1"/>
          <p:nvPr/>
        </p:nvSpPr>
        <p:spPr>
          <a:xfrm>
            <a:off x="7576775" y="1371248"/>
            <a:ext cx="31049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不透明物体：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0-2500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队列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25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270DC16-15F8-1241-7B8F-0F346348EC07}"/>
              </a:ext>
            </a:extLst>
          </p:cNvPr>
          <p:cNvSpPr txBox="1"/>
          <p:nvPr/>
        </p:nvSpPr>
        <p:spPr>
          <a:xfrm>
            <a:off x="7315509" y="3244334"/>
            <a:ext cx="42299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2001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队列会在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2000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队列后渲染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最后压在上面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AAD5EB-396F-7C73-1E32-BE9A9B32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9" y="3177470"/>
            <a:ext cx="6761905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270DC16-15F8-1241-7B8F-0F346348EC07}"/>
              </a:ext>
            </a:extLst>
          </p:cNvPr>
          <p:cNvSpPr txBox="1"/>
          <p:nvPr/>
        </p:nvSpPr>
        <p:spPr>
          <a:xfrm>
            <a:off x="5701542" y="3199942"/>
            <a:ext cx="42299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红色第一个渲染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必不通过，不渲染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0881B0-D005-6648-357D-BA275C63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11" y="3199942"/>
            <a:ext cx="4285714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3602244"/>
            <a:ext cx="24699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270DC16-15F8-1241-7B8F-0F346348EC07}"/>
              </a:ext>
            </a:extLst>
          </p:cNvPr>
          <p:cNvSpPr txBox="1"/>
          <p:nvPr/>
        </p:nvSpPr>
        <p:spPr>
          <a:xfrm>
            <a:off x="5648276" y="3341985"/>
            <a:ext cx="42299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绿色第二个渲染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被遮住的部分会通过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2F284F-E548-2623-07C2-15B94FAF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35" y="3263231"/>
            <a:ext cx="4266667" cy="273333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BA8734C-E889-FD7E-E9ED-0B0CCCE0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76" y="4292950"/>
            <a:ext cx="2819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270DC16-15F8-1241-7B8F-0F346348EC07}"/>
              </a:ext>
            </a:extLst>
          </p:cNvPr>
          <p:cNvSpPr txBox="1"/>
          <p:nvPr/>
        </p:nvSpPr>
        <p:spPr>
          <a:xfrm>
            <a:off x="6953293" y="3429000"/>
            <a:ext cx="42299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从前到后渲染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其实就是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默认的渲染方式</a:t>
            </a:r>
            <a:endParaRPr lang="en-US" altLang="zh-CN" sz="2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678662-739C-FEE1-207C-D885F6B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91" y="3378017"/>
            <a:ext cx="62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270DC16-15F8-1241-7B8F-0F346348EC07}"/>
              </a:ext>
            </a:extLst>
          </p:cNvPr>
          <p:cNvSpPr txBox="1"/>
          <p:nvPr/>
        </p:nvSpPr>
        <p:spPr>
          <a:xfrm>
            <a:off x="5976750" y="3233692"/>
            <a:ext cx="42299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绿色最后一个渲染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必定通过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C958F4-1C02-7763-6A1F-9B52F5D2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" y="3122892"/>
            <a:ext cx="5209524" cy="274285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0AE63FF-0D1F-CE1D-3E49-3DEF5AE95C37}"/>
              </a:ext>
            </a:extLst>
          </p:cNvPr>
          <p:cNvCxnSpPr>
            <a:cxnSpLocks/>
          </p:cNvCxnSpPr>
          <p:nvPr/>
        </p:nvCxnSpPr>
        <p:spPr>
          <a:xfrm>
            <a:off x="6564761" y="4054156"/>
            <a:ext cx="0" cy="83744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HEJI-8">
            <a:extLst>
              <a:ext uri="{FF2B5EF4-FFF2-40B4-BE49-F238E27FC236}">
                <a16:creationId xmlns:a16="http://schemas.microsoft.com/office/drawing/2014/main" id="{3EE9B78F-E0A0-2677-5D25-2A1A0EAF974B}"/>
              </a:ext>
            </a:extLst>
          </p:cNvPr>
          <p:cNvSpPr txBox="1"/>
          <p:nvPr/>
        </p:nvSpPr>
        <p:spPr>
          <a:xfrm>
            <a:off x="5701935" y="5091561"/>
            <a:ext cx="2747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必定压在最上面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58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9A9069C-B35D-D2F4-781F-8D5CAED4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85" y="3040834"/>
            <a:ext cx="6667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0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5C9A8E8-86A3-80D2-F290-F76A9644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06" y="84337"/>
            <a:ext cx="2834659" cy="60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D285EC75-C4AC-22E9-7DA4-4C22E59A17A4}"/>
              </a:ext>
            </a:extLst>
          </p:cNvPr>
          <p:cNvSpPr txBox="1"/>
          <p:nvPr/>
        </p:nvSpPr>
        <p:spPr>
          <a:xfrm>
            <a:off x="1075638" y="2272305"/>
            <a:ext cx="4229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通过很多指令：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AEB63-3967-7C6C-309F-A31CA61F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38" y="2713446"/>
            <a:ext cx="2981457" cy="402044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03F0A9-2128-D887-E6B7-589CF4E32006}"/>
              </a:ext>
            </a:extLst>
          </p:cNvPr>
          <p:cNvCxnSpPr>
            <a:cxnSpLocks/>
          </p:cNvCxnSpPr>
          <p:nvPr/>
        </p:nvCxnSpPr>
        <p:spPr>
          <a:xfrm flipV="1">
            <a:off x="3200124" y="3178206"/>
            <a:ext cx="1194323" cy="16573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008694E0-1DB4-29BE-CDF4-2AB51F6F51F5}"/>
              </a:ext>
            </a:extLst>
          </p:cNvPr>
          <p:cNvSpPr txBox="1"/>
          <p:nvPr/>
        </p:nvSpPr>
        <p:spPr>
          <a:xfrm>
            <a:off x="4559857" y="3024317"/>
            <a:ext cx="2747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参考值与遮罩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FD0E492-DC4B-3428-5CD7-FDFB22852A6C}"/>
              </a:ext>
            </a:extLst>
          </p:cNvPr>
          <p:cNvCxnSpPr>
            <a:cxnSpLocks/>
          </p:cNvCxnSpPr>
          <p:nvPr/>
        </p:nvCxnSpPr>
        <p:spPr>
          <a:xfrm flipV="1">
            <a:off x="3304946" y="4045440"/>
            <a:ext cx="1194323" cy="16573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35C622D1-F358-468F-48B3-689642D5CE56}"/>
              </a:ext>
            </a:extLst>
          </p:cNvPr>
          <p:cNvSpPr txBox="1"/>
          <p:nvPr/>
        </p:nvSpPr>
        <p:spPr>
          <a:xfrm>
            <a:off x="4633810" y="3891551"/>
            <a:ext cx="2747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比较与各情况处理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37D1A-E4B2-8121-DFD1-7AD57E092746}"/>
              </a:ext>
            </a:extLst>
          </p:cNvPr>
          <p:cNvCxnSpPr>
            <a:cxnSpLocks/>
          </p:cNvCxnSpPr>
          <p:nvPr/>
        </p:nvCxnSpPr>
        <p:spPr>
          <a:xfrm>
            <a:off x="3878834" y="5226577"/>
            <a:ext cx="1911485" cy="1898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5B6250-B01D-66BE-DA66-DF7A9A9B2CA5}"/>
              </a:ext>
            </a:extLst>
          </p:cNvPr>
          <p:cNvCxnSpPr/>
          <p:nvPr/>
        </p:nvCxnSpPr>
        <p:spPr>
          <a:xfrm flipH="1">
            <a:off x="3902107" y="5359941"/>
            <a:ext cx="1360037" cy="861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HEJI-8">
            <a:extLst>
              <a:ext uri="{FF2B5EF4-FFF2-40B4-BE49-F238E27FC236}">
                <a16:creationId xmlns:a16="http://schemas.microsoft.com/office/drawing/2014/main" id="{C2D84B4C-BCF3-95B6-7011-34E60500226F}"/>
              </a:ext>
            </a:extLst>
          </p:cNvPr>
          <p:cNvSpPr txBox="1"/>
          <p:nvPr/>
        </p:nvSpPr>
        <p:spPr>
          <a:xfrm>
            <a:off x="5955729" y="5262504"/>
            <a:ext cx="2747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变种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EB696-85EB-7B5B-4762-1B46AE036130}"/>
              </a:ext>
            </a:extLst>
          </p:cNvPr>
          <p:cNvCxnSpPr>
            <a:cxnSpLocks/>
          </p:cNvCxnSpPr>
          <p:nvPr/>
        </p:nvCxnSpPr>
        <p:spPr>
          <a:xfrm>
            <a:off x="5521911" y="4250603"/>
            <a:ext cx="574089" cy="90732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HEJI-8">
            <a:extLst>
              <a:ext uri="{FF2B5EF4-FFF2-40B4-BE49-F238E27FC236}">
                <a16:creationId xmlns:a16="http://schemas.microsoft.com/office/drawing/2014/main" id="{1AA6E4FF-F88C-96A2-57E2-F985F4822818}"/>
              </a:ext>
            </a:extLst>
          </p:cNvPr>
          <p:cNvSpPr txBox="1"/>
          <p:nvPr/>
        </p:nvSpPr>
        <p:spPr>
          <a:xfrm>
            <a:off x="5047251" y="6003038"/>
            <a:ext cx="60827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有了</a:t>
            </a:r>
            <a:r>
              <a:rPr lang="en-US" altLang="zh-CN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</a:t>
            </a: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8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 err="1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CompBack</a:t>
            </a: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</a:t>
            </a:r>
            <a:r>
              <a:rPr lang="en-US" altLang="zh-CN" sz="1800" b="1" spc="0" dirty="0" err="1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CompFront</a:t>
            </a: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就不会生效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99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285EC75-C4AC-22E9-7DA4-4C22E59A17A4}"/>
              </a:ext>
            </a:extLst>
          </p:cNvPr>
          <p:cNvSpPr txBox="1"/>
          <p:nvPr/>
        </p:nvSpPr>
        <p:spPr>
          <a:xfrm>
            <a:off x="1075638" y="2272305"/>
            <a:ext cx="4229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通过很多指令：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AEB63-3967-7C6C-309F-A31CA61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8" y="2713446"/>
            <a:ext cx="2981457" cy="402044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03F0A9-2128-D887-E6B7-589CF4E32006}"/>
              </a:ext>
            </a:extLst>
          </p:cNvPr>
          <p:cNvCxnSpPr>
            <a:cxnSpLocks/>
          </p:cNvCxnSpPr>
          <p:nvPr/>
        </p:nvCxnSpPr>
        <p:spPr>
          <a:xfrm flipV="1">
            <a:off x="3200124" y="3178206"/>
            <a:ext cx="1194323" cy="16573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008694E0-1DB4-29BE-CDF4-2AB51F6F51F5}"/>
              </a:ext>
            </a:extLst>
          </p:cNvPr>
          <p:cNvSpPr txBox="1"/>
          <p:nvPr/>
        </p:nvSpPr>
        <p:spPr>
          <a:xfrm>
            <a:off x="4559857" y="3024317"/>
            <a:ext cx="2747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参考值与遮罩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FD0E492-DC4B-3428-5CD7-FDFB22852A6C}"/>
              </a:ext>
            </a:extLst>
          </p:cNvPr>
          <p:cNvCxnSpPr>
            <a:cxnSpLocks/>
          </p:cNvCxnSpPr>
          <p:nvPr/>
        </p:nvCxnSpPr>
        <p:spPr>
          <a:xfrm flipV="1">
            <a:off x="3304946" y="4045440"/>
            <a:ext cx="1194323" cy="16573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35C622D1-F358-468F-48B3-689642D5CE56}"/>
              </a:ext>
            </a:extLst>
          </p:cNvPr>
          <p:cNvSpPr txBox="1"/>
          <p:nvPr/>
        </p:nvSpPr>
        <p:spPr>
          <a:xfrm>
            <a:off x="4633810" y="3891551"/>
            <a:ext cx="2747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比较与各情况处理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37D1A-E4B2-8121-DFD1-7AD57E092746}"/>
              </a:ext>
            </a:extLst>
          </p:cNvPr>
          <p:cNvCxnSpPr>
            <a:cxnSpLocks/>
          </p:cNvCxnSpPr>
          <p:nvPr/>
        </p:nvCxnSpPr>
        <p:spPr>
          <a:xfrm>
            <a:off x="3878834" y="5226577"/>
            <a:ext cx="1911485" cy="1898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5B6250-B01D-66BE-DA66-DF7A9A9B2CA5}"/>
              </a:ext>
            </a:extLst>
          </p:cNvPr>
          <p:cNvCxnSpPr/>
          <p:nvPr/>
        </p:nvCxnSpPr>
        <p:spPr>
          <a:xfrm flipH="1">
            <a:off x="3902107" y="5359941"/>
            <a:ext cx="1360037" cy="861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HEJI-8">
            <a:extLst>
              <a:ext uri="{FF2B5EF4-FFF2-40B4-BE49-F238E27FC236}">
                <a16:creationId xmlns:a16="http://schemas.microsoft.com/office/drawing/2014/main" id="{C2D84B4C-BCF3-95B6-7011-34E60500226F}"/>
              </a:ext>
            </a:extLst>
          </p:cNvPr>
          <p:cNvSpPr txBox="1"/>
          <p:nvPr/>
        </p:nvSpPr>
        <p:spPr>
          <a:xfrm>
            <a:off x="5955729" y="5262504"/>
            <a:ext cx="2747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变种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EB696-85EB-7B5B-4762-1B46AE036130}"/>
              </a:ext>
            </a:extLst>
          </p:cNvPr>
          <p:cNvCxnSpPr>
            <a:cxnSpLocks/>
          </p:cNvCxnSpPr>
          <p:nvPr/>
        </p:nvCxnSpPr>
        <p:spPr>
          <a:xfrm>
            <a:off x="5521911" y="4250603"/>
            <a:ext cx="574089" cy="90732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HEJI-8">
            <a:extLst>
              <a:ext uri="{FF2B5EF4-FFF2-40B4-BE49-F238E27FC236}">
                <a16:creationId xmlns:a16="http://schemas.microsoft.com/office/drawing/2014/main" id="{502AE06E-438B-7989-005A-205A1DDA5E8F}"/>
              </a:ext>
            </a:extLst>
          </p:cNvPr>
          <p:cNvSpPr txBox="1"/>
          <p:nvPr/>
        </p:nvSpPr>
        <p:spPr>
          <a:xfrm>
            <a:off x="6971890" y="2076507"/>
            <a:ext cx="422994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大致流程：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先进行比较，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比较完成后会有几种情况，对每一种情况进行处理</a:t>
            </a:r>
            <a:endParaRPr lang="en-US" altLang="zh-CN" sz="24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8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285EC75-C4AC-22E9-7DA4-4C22E59A17A4}"/>
              </a:ext>
            </a:extLst>
          </p:cNvPr>
          <p:cNvSpPr txBox="1"/>
          <p:nvPr/>
        </p:nvSpPr>
        <p:spPr>
          <a:xfrm>
            <a:off x="1075638" y="2272305"/>
            <a:ext cx="4229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通过很多指令：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AEB63-3967-7C6C-309F-A31CA61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8" y="2713446"/>
            <a:ext cx="2981457" cy="4020449"/>
          </a:xfrm>
          <a:prstGeom prst="rect">
            <a:avLst/>
          </a:prstGeom>
        </p:spPr>
      </p:pic>
      <p:sp>
        <p:nvSpPr>
          <p:cNvPr id="20" name="iSHEJI-8">
            <a:extLst>
              <a:ext uri="{FF2B5EF4-FFF2-40B4-BE49-F238E27FC236}">
                <a16:creationId xmlns:a16="http://schemas.microsoft.com/office/drawing/2014/main" id="{C2D84B4C-BCF3-95B6-7011-34E60500226F}"/>
              </a:ext>
            </a:extLst>
          </p:cNvPr>
          <p:cNvSpPr txBox="1"/>
          <p:nvPr/>
        </p:nvSpPr>
        <p:spPr>
          <a:xfrm>
            <a:off x="7246256" y="2989636"/>
            <a:ext cx="2747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模板测试方程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86BC68-CAEC-C383-7A92-7990A9E4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7" y="2713446"/>
            <a:ext cx="6780952" cy="276190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5AE779BA-F5BE-9C0C-C37B-74342D2C41F8}"/>
              </a:ext>
            </a:extLst>
          </p:cNvPr>
          <p:cNvSpPr txBox="1"/>
          <p:nvPr/>
        </p:nvSpPr>
        <p:spPr>
          <a:xfrm>
            <a:off x="4722118" y="3542825"/>
            <a:ext cx="54783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 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comparisonFunction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stencilBufferValue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0A2A16F0-0AFB-A29A-17FC-C22CDF9311EB}"/>
              </a:ext>
            </a:extLst>
          </p:cNvPr>
          <p:cNvSpPr txBox="1"/>
          <p:nvPr/>
        </p:nvSpPr>
        <p:spPr>
          <a:xfrm>
            <a:off x="9723245" y="3976856"/>
            <a:ext cx="13931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类似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6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285EC75-C4AC-22E9-7DA4-4C22E59A17A4}"/>
              </a:ext>
            </a:extLst>
          </p:cNvPr>
          <p:cNvSpPr txBox="1"/>
          <p:nvPr/>
        </p:nvSpPr>
        <p:spPr>
          <a:xfrm>
            <a:off x="1075638" y="2272305"/>
            <a:ext cx="4229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通过很多指令：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AEB63-3967-7C6C-309F-A31CA61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8" y="2713446"/>
            <a:ext cx="2981457" cy="4020449"/>
          </a:xfrm>
          <a:prstGeom prst="rect">
            <a:avLst/>
          </a:prstGeom>
        </p:spPr>
      </p:pic>
      <p:sp>
        <p:nvSpPr>
          <p:cNvPr id="20" name="iSHEJI-8">
            <a:extLst>
              <a:ext uri="{FF2B5EF4-FFF2-40B4-BE49-F238E27FC236}">
                <a16:creationId xmlns:a16="http://schemas.microsoft.com/office/drawing/2014/main" id="{C2D84B4C-BCF3-95B6-7011-34E60500226F}"/>
              </a:ext>
            </a:extLst>
          </p:cNvPr>
          <p:cNvSpPr txBox="1"/>
          <p:nvPr/>
        </p:nvSpPr>
        <p:spPr>
          <a:xfrm>
            <a:off x="7246256" y="2989636"/>
            <a:ext cx="2747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模板测试方程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86BC68-CAEC-C383-7A92-7990A9E4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7" y="2713446"/>
            <a:ext cx="6780952" cy="276190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5AE779BA-F5BE-9C0C-C37B-74342D2C41F8}"/>
              </a:ext>
            </a:extLst>
          </p:cNvPr>
          <p:cNvSpPr txBox="1"/>
          <p:nvPr/>
        </p:nvSpPr>
        <p:spPr>
          <a:xfrm>
            <a:off x="4722118" y="3542825"/>
            <a:ext cx="54783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comparisonFunction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stencilBufferValue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0A2A16F0-0AFB-A29A-17FC-C22CDF9311EB}"/>
              </a:ext>
            </a:extLst>
          </p:cNvPr>
          <p:cNvSpPr txBox="1"/>
          <p:nvPr/>
        </p:nvSpPr>
        <p:spPr>
          <a:xfrm>
            <a:off x="9723245" y="3976856"/>
            <a:ext cx="13931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类似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8D3C46-5D73-F789-0B12-6987BC94B2D3}"/>
              </a:ext>
            </a:extLst>
          </p:cNvPr>
          <p:cNvCxnSpPr>
            <a:cxnSpLocks/>
          </p:cNvCxnSpPr>
          <p:nvPr/>
        </p:nvCxnSpPr>
        <p:spPr>
          <a:xfrm>
            <a:off x="4858538" y="4175666"/>
            <a:ext cx="0" cy="5827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8">
            <a:extLst>
              <a:ext uri="{FF2B5EF4-FFF2-40B4-BE49-F238E27FC236}">
                <a16:creationId xmlns:a16="http://schemas.microsoft.com/office/drawing/2014/main" id="{0B00294E-B815-2813-9DF2-4F151039A39F}"/>
              </a:ext>
            </a:extLst>
          </p:cNvPr>
          <p:cNvSpPr txBox="1"/>
          <p:nvPr/>
        </p:nvSpPr>
        <p:spPr>
          <a:xfrm>
            <a:off x="4591423" y="4837275"/>
            <a:ext cx="274776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参考值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，默认为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范围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[0,255]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的整数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680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285EC75-C4AC-22E9-7DA4-4C22E59A17A4}"/>
              </a:ext>
            </a:extLst>
          </p:cNvPr>
          <p:cNvSpPr txBox="1"/>
          <p:nvPr/>
        </p:nvSpPr>
        <p:spPr>
          <a:xfrm>
            <a:off x="1075638" y="2272305"/>
            <a:ext cx="4229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通过很多指令：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AEB63-3967-7C6C-309F-A31CA61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8" y="2713446"/>
            <a:ext cx="2981457" cy="4020449"/>
          </a:xfrm>
          <a:prstGeom prst="rect">
            <a:avLst/>
          </a:prstGeom>
        </p:spPr>
      </p:pic>
      <p:sp>
        <p:nvSpPr>
          <p:cNvPr id="20" name="iSHEJI-8">
            <a:extLst>
              <a:ext uri="{FF2B5EF4-FFF2-40B4-BE49-F238E27FC236}">
                <a16:creationId xmlns:a16="http://schemas.microsoft.com/office/drawing/2014/main" id="{C2D84B4C-BCF3-95B6-7011-34E60500226F}"/>
              </a:ext>
            </a:extLst>
          </p:cNvPr>
          <p:cNvSpPr txBox="1"/>
          <p:nvPr/>
        </p:nvSpPr>
        <p:spPr>
          <a:xfrm>
            <a:off x="7246256" y="2989636"/>
            <a:ext cx="2747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模板测试方程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86BC68-CAEC-C383-7A92-7990A9E4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7" y="2713446"/>
            <a:ext cx="6780952" cy="276190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5AE779BA-F5BE-9C0C-C37B-74342D2C41F8}"/>
              </a:ext>
            </a:extLst>
          </p:cNvPr>
          <p:cNvSpPr txBox="1"/>
          <p:nvPr/>
        </p:nvSpPr>
        <p:spPr>
          <a:xfrm>
            <a:off x="4722118" y="3542825"/>
            <a:ext cx="54783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  </a:t>
            </a:r>
            <a:r>
              <a:rPr lang="en-US" altLang="zh-CN" sz="1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comparisonFunction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stencilBufferValue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0A2A16F0-0AFB-A29A-17FC-C22CDF9311EB}"/>
              </a:ext>
            </a:extLst>
          </p:cNvPr>
          <p:cNvSpPr txBox="1"/>
          <p:nvPr/>
        </p:nvSpPr>
        <p:spPr>
          <a:xfrm>
            <a:off x="9723245" y="3976856"/>
            <a:ext cx="13931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类似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7CE7D5D-A2D3-3B42-13A5-7D367672851D}"/>
              </a:ext>
            </a:extLst>
          </p:cNvPr>
          <p:cNvCxnSpPr>
            <a:cxnSpLocks/>
          </p:cNvCxnSpPr>
          <p:nvPr/>
        </p:nvCxnSpPr>
        <p:spPr>
          <a:xfrm>
            <a:off x="6096000" y="4253855"/>
            <a:ext cx="0" cy="5827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51B52180-770E-6B1B-D09D-AF4605FC5953}"/>
              </a:ext>
            </a:extLst>
          </p:cNvPr>
          <p:cNvSpPr txBox="1"/>
          <p:nvPr/>
        </p:nvSpPr>
        <p:spPr>
          <a:xfrm>
            <a:off x="5828885" y="4915464"/>
            <a:ext cx="274776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比较函数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，默认为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Always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有这些值：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818E36F-325B-DFA8-D205-EA7F14CB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82" y="4545873"/>
            <a:ext cx="2419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1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285EC75-C4AC-22E9-7DA4-4C22E59A17A4}"/>
              </a:ext>
            </a:extLst>
          </p:cNvPr>
          <p:cNvSpPr txBox="1"/>
          <p:nvPr/>
        </p:nvSpPr>
        <p:spPr>
          <a:xfrm>
            <a:off x="1075638" y="2272305"/>
            <a:ext cx="4229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通过很多指令：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AEB63-3967-7C6C-309F-A31CA61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8" y="2713446"/>
            <a:ext cx="2981457" cy="4020449"/>
          </a:xfrm>
          <a:prstGeom prst="rect">
            <a:avLst/>
          </a:prstGeom>
        </p:spPr>
      </p:pic>
      <p:sp>
        <p:nvSpPr>
          <p:cNvPr id="20" name="iSHEJI-8">
            <a:extLst>
              <a:ext uri="{FF2B5EF4-FFF2-40B4-BE49-F238E27FC236}">
                <a16:creationId xmlns:a16="http://schemas.microsoft.com/office/drawing/2014/main" id="{C2D84B4C-BCF3-95B6-7011-34E60500226F}"/>
              </a:ext>
            </a:extLst>
          </p:cNvPr>
          <p:cNvSpPr txBox="1"/>
          <p:nvPr/>
        </p:nvSpPr>
        <p:spPr>
          <a:xfrm>
            <a:off x="7246256" y="2989636"/>
            <a:ext cx="2747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模板测试方程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86BC68-CAEC-C383-7A92-7990A9E4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7" y="2713446"/>
            <a:ext cx="6780952" cy="276190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5AE779BA-F5BE-9C0C-C37B-74342D2C41F8}"/>
              </a:ext>
            </a:extLst>
          </p:cNvPr>
          <p:cNvSpPr txBox="1"/>
          <p:nvPr/>
        </p:nvSpPr>
        <p:spPr>
          <a:xfrm>
            <a:off x="4722118" y="3542825"/>
            <a:ext cx="54783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 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comparisonFunction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</a:t>
            </a:r>
            <a:r>
              <a:rPr lang="en-US" altLang="zh-CN" sz="1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stencilBufferValue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0A2A16F0-0AFB-A29A-17FC-C22CDF9311EB}"/>
              </a:ext>
            </a:extLst>
          </p:cNvPr>
          <p:cNvSpPr txBox="1"/>
          <p:nvPr/>
        </p:nvSpPr>
        <p:spPr>
          <a:xfrm>
            <a:off x="9723245" y="3976856"/>
            <a:ext cx="13931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类似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7CE7D5D-A2D3-3B42-13A5-7D367672851D}"/>
              </a:ext>
            </a:extLst>
          </p:cNvPr>
          <p:cNvCxnSpPr>
            <a:cxnSpLocks/>
          </p:cNvCxnSpPr>
          <p:nvPr/>
        </p:nvCxnSpPr>
        <p:spPr>
          <a:xfrm>
            <a:off x="8425625" y="4253855"/>
            <a:ext cx="0" cy="5827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51B52180-770E-6B1B-D09D-AF4605FC5953}"/>
              </a:ext>
            </a:extLst>
          </p:cNvPr>
          <p:cNvSpPr txBox="1"/>
          <p:nvPr/>
        </p:nvSpPr>
        <p:spPr>
          <a:xfrm>
            <a:off x="8158510" y="4915464"/>
            <a:ext cx="274776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模板中存储的值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9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1" y="1612550"/>
            <a:ext cx="36528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逐片元操作顺序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857944" y="2950317"/>
            <a:ext cx="436233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可以看到，</a:t>
            </a:r>
            <a:endParaRPr lang="en-US" altLang="zh-CN" sz="2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是先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Stencil Test</a:t>
            </a: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再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Depth Test</a:t>
            </a: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53ABA9-3C39-A10A-041B-71A12564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07" y="908793"/>
            <a:ext cx="5953032" cy="51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285EC75-C4AC-22E9-7DA4-4C22E59A17A4}"/>
              </a:ext>
            </a:extLst>
          </p:cNvPr>
          <p:cNvSpPr txBox="1"/>
          <p:nvPr/>
        </p:nvSpPr>
        <p:spPr>
          <a:xfrm>
            <a:off x="1075638" y="2272305"/>
            <a:ext cx="4229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通过很多指令：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AEB63-3967-7C6C-309F-A31CA61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8" y="2713446"/>
            <a:ext cx="2981457" cy="4020449"/>
          </a:xfrm>
          <a:prstGeom prst="rect">
            <a:avLst/>
          </a:prstGeom>
        </p:spPr>
      </p:pic>
      <p:sp>
        <p:nvSpPr>
          <p:cNvPr id="20" name="iSHEJI-8">
            <a:extLst>
              <a:ext uri="{FF2B5EF4-FFF2-40B4-BE49-F238E27FC236}">
                <a16:creationId xmlns:a16="http://schemas.microsoft.com/office/drawing/2014/main" id="{C2D84B4C-BCF3-95B6-7011-34E60500226F}"/>
              </a:ext>
            </a:extLst>
          </p:cNvPr>
          <p:cNvSpPr txBox="1"/>
          <p:nvPr/>
        </p:nvSpPr>
        <p:spPr>
          <a:xfrm>
            <a:off x="7246256" y="2989636"/>
            <a:ext cx="2747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模板测试方程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86BC68-CAEC-C383-7A92-7990A9E4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7" y="2713446"/>
            <a:ext cx="6780952" cy="276190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5AE779BA-F5BE-9C0C-C37B-74342D2C41F8}"/>
              </a:ext>
            </a:extLst>
          </p:cNvPr>
          <p:cNvSpPr txBox="1"/>
          <p:nvPr/>
        </p:nvSpPr>
        <p:spPr>
          <a:xfrm>
            <a:off x="4722118" y="3542825"/>
            <a:ext cx="54783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 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comparisonFunction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stencilBufferValue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0A2A16F0-0AFB-A29A-17FC-C22CDF9311EB}"/>
              </a:ext>
            </a:extLst>
          </p:cNvPr>
          <p:cNvSpPr txBox="1"/>
          <p:nvPr/>
        </p:nvSpPr>
        <p:spPr>
          <a:xfrm>
            <a:off x="9723245" y="3976856"/>
            <a:ext cx="13931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类似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685D0A4-9DE4-8E79-1FD3-026A878E5630}"/>
              </a:ext>
            </a:extLst>
          </p:cNvPr>
          <p:cNvCxnSpPr>
            <a:cxnSpLocks/>
          </p:cNvCxnSpPr>
          <p:nvPr/>
        </p:nvCxnSpPr>
        <p:spPr>
          <a:xfrm flipV="1">
            <a:off x="5790319" y="1678423"/>
            <a:ext cx="885689" cy="10342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5B4E60-DA53-E80E-E34C-EFF108B23103}"/>
              </a:ext>
            </a:extLst>
          </p:cNvPr>
          <p:cNvCxnSpPr>
            <a:cxnSpLocks/>
          </p:cNvCxnSpPr>
          <p:nvPr/>
        </p:nvCxnSpPr>
        <p:spPr>
          <a:xfrm flipH="1" flipV="1">
            <a:off x="8668810" y="1612550"/>
            <a:ext cx="2121827" cy="10342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8">
            <a:extLst>
              <a:ext uri="{FF2B5EF4-FFF2-40B4-BE49-F238E27FC236}">
                <a16:creationId xmlns:a16="http://schemas.microsoft.com/office/drawing/2014/main" id="{831F3828-F22D-9A79-4618-89BC37343FFF}"/>
              </a:ext>
            </a:extLst>
          </p:cNvPr>
          <p:cNvSpPr txBox="1"/>
          <p:nvPr/>
        </p:nvSpPr>
        <p:spPr>
          <a:xfrm>
            <a:off x="6764721" y="1428539"/>
            <a:ext cx="212182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比较时的遮罩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与其进行按位与操作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3" name="iSHEJI-8">
            <a:extLst>
              <a:ext uri="{FF2B5EF4-FFF2-40B4-BE49-F238E27FC236}">
                <a16:creationId xmlns:a16="http://schemas.microsoft.com/office/drawing/2014/main" id="{25F80996-C828-8A2C-6787-BEE4C916BB32}"/>
              </a:ext>
            </a:extLst>
          </p:cNvPr>
          <p:cNvSpPr txBox="1"/>
          <p:nvPr/>
        </p:nvSpPr>
        <p:spPr>
          <a:xfrm>
            <a:off x="6764721" y="541285"/>
            <a:ext cx="274776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一样，默认为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范围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[0,255]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的整数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03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285EC75-C4AC-22E9-7DA4-4C22E59A17A4}"/>
              </a:ext>
            </a:extLst>
          </p:cNvPr>
          <p:cNvSpPr txBox="1"/>
          <p:nvPr/>
        </p:nvSpPr>
        <p:spPr>
          <a:xfrm>
            <a:off x="1075638" y="2272305"/>
            <a:ext cx="4229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通过很多指令：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AEB63-3967-7C6C-309F-A31CA61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8" y="2713446"/>
            <a:ext cx="2981457" cy="402044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5AE779BA-F5BE-9C0C-C37B-74342D2C41F8}"/>
              </a:ext>
            </a:extLst>
          </p:cNvPr>
          <p:cNvSpPr txBox="1"/>
          <p:nvPr/>
        </p:nvSpPr>
        <p:spPr>
          <a:xfrm>
            <a:off x="4375888" y="2713446"/>
            <a:ext cx="547832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比较完成后有三种情况：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没通过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Fail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通过但是没通过深度测试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1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Zfail</a:t>
            </a:r>
            <a:endParaRPr lang="en-US" altLang="zh-CN" sz="18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对于这三种情况都有以下值：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158927DD-379A-1B9D-EA07-CA826753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88" y="4440189"/>
            <a:ext cx="20288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SHEJI-8">
            <a:extLst>
              <a:ext uri="{FF2B5EF4-FFF2-40B4-BE49-F238E27FC236}">
                <a16:creationId xmlns:a16="http://schemas.microsoft.com/office/drawing/2014/main" id="{19B28BFC-B7EA-198D-5DCE-55CBC04BC556}"/>
              </a:ext>
            </a:extLst>
          </p:cNvPr>
          <p:cNvSpPr txBox="1"/>
          <p:nvPr/>
        </p:nvSpPr>
        <p:spPr>
          <a:xfrm>
            <a:off x="6590150" y="5265768"/>
            <a:ext cx="496128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IncrSat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每次加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，直到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255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DecrSat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每次减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，直到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IncrWrap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每次加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，在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到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255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之间循环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DecrWrap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每次减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，在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到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255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之间循环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8">
            <a:extLst>
              <a:ext uri="{FF2B5EF4-FFF2-40B4-BE49-F238E27FC236}">
                <a16:creationId xmlns:a16="http://schemas.microsoft.com/office/drawing/2014/main" id="{2724815E-FCBD-EE0B-D281-E2C13A7B7874}"/>
              </a:ext>
            </a:extLst>
          </p:cNvPr>
          <p:cNvSpPr txBox="1"/>
          <p:nvPr/>
        </p:nvSpPr>
        <p:spPr>
          <a:xfrm>
            <a:off x="7592620" y="4098440"/>
            <a:ext cx="14781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Keep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6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XRay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0F723F2A-2E8E-DAF5-8BE4-CD599C61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668580"/>
            <a:ext cx="65817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366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XRay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25078449-3B7A-16D8-795F-F7BAF8065BE8}"/>
              </a:ext>
            </a:extLst>
          </p:cNvPr>
          <p:cNvSpPr txBox="1"/>
          <p:nvPr/>
        </p:nvSpPr>
        <p:spPr>
          <a:xfrm>
            <a:off x="1096660" y="2593590"/>
            <a:ext cx="4961282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简单分析：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两部分：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纯色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被遮挡部分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---Fresnel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两部分通过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可以实现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0C356F8-37B2-E652-43E4-39692AC1F9AB}"/>
              </a:ext>
            </a:extLst>
          </p:cNvPr>
          <p:cNvCxnSpPr>
            <a:cxnSpLocks/>
          </p:cNvCxnSpPr>
          <p:nvPr/>
        </p:nvCxnSpPr>
        <p:spPr>
          <a:xfrm>
            <a:off x="2754156" y="4501805"/>
            <a:ext cx="0" cy="8117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HEJI-8">
            <a:extLst>
              <a:ext uri="{FF2B5EF4-FFF2-40B4-BE49-F238E27FC236}">
                <a16:creationId xmlns:a16="http://schemas.microsoft.com/office/drawing/2014/main" id="{B66517AF-B049-9D0A-1AEB-F42181A297FF}"/>
              </a:ext>
            </a:extLst>
          </p:cNvPr>
          <p:cNvSpPr txBox="1"/>
          <p:nvPr/>
        </p:nvSpPr>
        <p:spPr>
          <a:xfrm>
            <a:off x="1615672" y="5369169"/>
            <a:ext cx="24325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从上到下依次执行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858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XRay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25078449-3B7A-16D8-795F-F7BAF8065BE8}"/>
              </a:ext>
            </a:extLst>
          </p:cNvPr>
          <p:cNvSpPr txBox="1"/>
          <p:nvPr/>
        </p:nvSpPr>
        <p:spPr>
          <a:xfrm>
            <a:off x="1096660" y="2593590"/>
            <a:ext cx="4961282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简单分析：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两部分：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纯色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被遮挡部分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---Fresnel(Pass1)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两部分通过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可以实现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E0F0A530-8FFA-6508-6861-BF6E52918F3F}"/>
              </a:ext>
            </a:extLst>
          </p:cNvPr>
          <p:cNvSpPr txBox="1"/>
          <p:nvPr/>
        </p:nvSpPr>
        <p:spPr>
          <a:xfrm>
            <a:off x="5273247" y="2593590"/>
            <a:ext cx="601027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前置操作：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”Queue”=“Geometry+1”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该物体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最后一个渲染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D3A510-52C0-298B-4AA9-15E4D7644D43}"/>
              </a:ext>
            </a:extLst>
          </p:cNvPr>
          <p:cNvCxnSpPr>
            <a:cxnSpLocks/>
          </p:cNvCxnSpPr>
          <p:nvPr/>
        </p:nvCxnSpPr>
        <p:spPr>
          <a:xfrm>
            <a:off x="6704719" y="3341853"/>
            <a:ext cx="0" cy="8117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HEJI-8">
            <a:extLst>
              <a:ext uri="{FF2B5EF4-FFF2-40B4-BE49-F238E27FC236}">
                <a16:creationId xmlns:a16="http://schemas.microsoft.com/office/drawing/2014/main" id="{4525C12D-57B3-E0E6-69E8-2432B2080EFE}"/>
              </a:ext>
            </a:extLst>
          </p:cNvPr>
          <p:cNvSpPr txBox="1"/>
          <p:nvPr/>
        </p:nvSpPr>
        <p:spPr>
          <a:xfrm>
            <a:off x="6303082" y="4224806"/>
            <a:ext cx="11384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方便思考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08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XRay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25078449-3B7A-16D8-795F-F7BAF8065BE8}"/>
              </a:ext>
            </a:extLst>
          </p:cNvPr>
          <p:cNvSpPr txBox="1"/>
          <p:nvPr/>
        </p:nvSpPr>
        <p:spPr>
          <a:xfrm>
            <a:off x="1096660" y="2593590"/>
            <a:ext cx="4961282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简单分析：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两部分：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纯色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被遮挡部分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---Fresnel(Pass1)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两部分通过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可以实现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E0F0A530-8FFA-6508-6861-BF6E52918F3F}"/>
              </a:ext>
            </a:extLst>
          </p:cNvPr>
          <p:cNvSpPr txBox="1"/>
          <p:nvPr/>
        </p:nvSpPr>
        <p:spPr>
          <a:xfrm>
            <a:off x="5273247" y="2593590"/>
            <a:ext cx="6090169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深度测试操作：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就像情况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一样，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被遮挡的部分才显示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需要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Greater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暂不考虑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ADC00A2-E91E-914C-F07D-0335BC2C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980" y="3131085"/>
            <a:ext cx="14287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HEJI-8">
            <a:extLst>
              <a:ext uri="{FF2B5EF4-FFF2-40B4-BE49-F238E27FC236}">
                <a16:creationId xmlns:a16="http://schemas.microsoft.com/office/drawing/2014/main" id="{13B8488D-F58D-367C-5B54-AED2D96DEC83}"/>
              </a:ext>
            </a:extLst>
          </p:cNvPr>
          <p:cNvSpPr txBox="1"/>
          <p:nvPr/>
        </p:nvSpPr>
        <p:spPr>
          <a:xfrm>
            <a:off x="10617630" y="4501805"/>
            <a:ext cx="11384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XRay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25078449-3B7A-16D8-795F-F7BAF8065BE8}"/>
              </a:ext>
            </a:extLst>
          </p:cNvPr>
          <p:cNvSpPr txBox="1"/>
          <p:nvPr/>
        </p:nvSpPr>
        <p:spPr>
          <a:xfrm>
            <a:off x="1096660" y="2593590"/>
            <a:ext cx="3368808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简单分析：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两部分：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正常部分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纯色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(Pass2)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被遮挡部分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---Fresnel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两部分通过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可以实现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E0F0A530-8FFA-6508-6861-BF6E52918F3F}"/>
              </a:ext>
            </a:extLst>
          </p:cNvPr>
          <p:cNvSpPr txBox="1"/>
          <p:nvPr/>
        </p:nvSpPr>
        <p:spPr>
          <a:xfrm>
            <a:off x="5273247" y="2593590"/>
            <a:ext cx="60901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Pass2---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正常部分，只需要正常输出即可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ECE888DC-A377-6FA1-42DA-1FC98F2BC725}"/>
              </a:ext>
            </a:extLst>
          </p:cNvPr>
          <p:cNvSpPr txBox="1"/>
          <p:nvPr/>
        </p:nvSpPr>
        <p:spPr>
          <a:xfrm>
            <a:off x="5273246" y="3556900"/>
            <a:ext cx="5530877" cy="25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考虑此时情况：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物体是最后一个渲染，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由于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Greater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的原因，输出了被遮挡部分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此时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为默认值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接下来进行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Pass2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b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Lequal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，由于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已经写入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，所以相等，输出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这导致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白色压在上面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所以需要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Pass1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333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XRay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25078449-3B7A-16D8-795F-F7BAF8065BE8}"/>
              </a:ext>
            </a:extLst>
          </p:cNvPr>
          <p:cNvSpPr txBox="1"/>
          <p:nvPr/>
        </p:nvSpPr>
        <p:spPr>
          <a:xfrm>
            <a:off x="1096660" y="2593590"/>
            <a:ext cx="33688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黑色？透明？</a:t>
            </a:r>
            <a:endParaRPr lang="en-US" altLang="zh-CN" sz="2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A75ED9-6F43-90E6-898A-98F56A91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83" y="3428089"/>
            <a:ext cx="2838095" cy="1648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BE4EBE-7ADF-5A54-7516-DEAF9A9F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24" y="3432875"/>
            <a:ext cx="2838095" cy="1647619"/>
          </a:xfrm>
          <a:prstGeom prst="rect">
            <a:avLst/>
          </a:prstGeom>
        </p:spPr>
      </p:pic>
      <p:sp>
        <p:nvSpPr>
          <p:cNvPr id="11" name="iSHEJI-8">
            <a:extLst>
              <a:ext uri="{FF2B5EF4-FFF2-40B4-BE49-F238E27FC236}">
                <a16:creationId xmlns:a16="http://schemas.microsoft.com/office/drawing/2014/main" id="{A0B006BF-E716-FC79-A991-F588047BB211}"/>
              </a:ext>
            </a:extLst>
          </p:cNvPr>
          <p:cNvSpPr txBox="1"/>
          <p:nvPr/>
        </p:nvSpPr>
        <p:spPr>
          <a:xfrm>
            <a:off x="4622814" y="5656386"/>
            <a:ext cx="60901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混合模式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BlendMode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47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641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镜中世界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E7C7C349-4843-296C-DC60-2A456C3CC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20" y="2572251"/>
            <a:ext cx="6229535" cy="34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31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641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镜中世界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91814273-7DDA-0825-FE08-A794F4EF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60" y="3325120"/>
            <a:ext cx="2381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5585EAD5-60C6-396E-2A7B-FC69B700AA13}"/>
              </a:ext>
            </a:extLst>
          </p:cNvPr>
          <p:cNvSpPr txBox="1"/>
          <p:nvPr/>
        </p:nvSpPr>
        <p:spPr>
          <a:xfrm>
            <a:off x="1096660" y="2593590"/>
            <a:ext cx="33688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C42776-FE2F-297E-25D1-29465D346C52}"/>
              </a:ext>
            </a:extLst>
          </p:cNvPr>
          <p:cNvSpPr txBox="1"/>
          <p:nvPr/>
        </p:nvSpPr>
        <p:spPr>
          <a:xfrm>
            <a:off x="3746376" y="3325120"/>
            <a:ext cx="609452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通过镜子能看到物体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但是在外侧就看不到物体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35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1" y="1612550"/>
            <a:ext cx="36528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概念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304699" y="4097462"/>
            <a:ext cx="20494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深度缓冲区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82D276-DA93-5EDA-D8C5-663033A5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00" y="1831858"/>
            <a:ext cx="5953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C7508CC-6258-F1C7-2B50-DECB25B9F5E4}"/>
              </a:ext>
            </a:extLst>
          </p:cNvPr>
          <p:cNvCxnSpPr>
            <a:cxnSpLocks/>
          </p:cNvCxnSpPr>
          <p:nvPr/>
        </p:nvCxnSpPr>
        <p:spPr>
          <a:xfrm flipH="1">
            <a:off x="8282866" y="4713015"/>
            <a:ext cx="950812" cy="5070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F8A5205F-EE58-50AA-81DE-C7BF4FD30E7C}"/>
              </a:ext>
            </a:extLst>
          </p:cNvPr>
          <p:cNvSpPr txBox="1"/>
          <p:nvPr/>
        </p:nvSpPr>
        <p:spPr>
          <a:xfrm>
            <a:off x="7663809" y="5249533"/>
            <a:ext cx="20494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中，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轴为前后向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ABE74F-D612-3192-C697-7B57771B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4" y="3234479"/>
            <a:ext cx="4693659" cy="2080244"/>
          </a:xfrm>
          <a:prstGeom prst="rect">
            <a:avLst/>
          </a:prstGeom>
        </p:spPr>
      </p:pic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286714" y="2784523"/>
            <a:ext cx="20494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算法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230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641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镜中世界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91814273-7DDA-0825-FE08-A794F4EF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60" y="3325120"/>
            <a:ext cx="2381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5585EAD5-60C6-396E-2A7B-FC69B700AA13}"/>
              </a:ext>
            </a:extLst>
          </p:cNvPr>
          <p:cNvSpPr txBox="1"/>
          <p:nvPr/>
        </p:nvSpPr>
        <p:spPr>
          <a:xfrm>
            <a:off x="1096660" y="2593590"/>
            <a:ext cx="33688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C42776-FE2F-297E-25D1-29465D346C52}"/>
              </a:ext>
            </a:extLst>
          </p:cNvPr>
          <p:cNvSpPr txBox="1"/>
          <p:nvPr/>
        </p:nvSpPr>
        <p:spPr>
          <a:xfrm>
            <a:off x="3746376" y="3325120"/>
            <a:ext cx="609452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通过镜子能看到物体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但是在外侧就看不到物体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D2D3C-A8C3-8989-E36C-C09BD55B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330" y="3300706"/>
            <a:ext cx="2809524" cy="2266667"/>
          </a:xfrm>
          <a:prstGeom prst="rect">
            <a:avLst/>
          </a:prstGeom>
        </p:spPr>
      </p:pic>
      <p:sp>
        <p:nvSpPr>
          <p:cNvPr id="7" name="iSHEJI-8">
            <a:extLst>
              <a:ext uri="{FF2B5EF4-FFF2-40B4-BE49-F238E27FC236}">
                <a16:creationId xmlns:a16="http://schemas.microsoft.com/office/drawing/2014/main" id="{2AF01F2F-D440-36C5-10BA-E3EEFEDF5707}"/>
              </a:ext>
            </a:extLst>
          </p:cNvPr>
          <p:cNvSpPr txBox="1"/>
          <p:nvPr/>
        </p:nvSpPr>
        <p:spPr>
          <a:xfrm>
            <a:off x="7309330" y="5791071"/>
            <a:ext cx="20862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通过物体以及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8325CD-8A0B-3458-C6F0-E939BCF61602}"/>
              </a:ext>
            </a:extLst>
          </p:cNvPr>
          <p:cNvCxnSpPr>
            <a:cxnSpLocks/>
          </p:cNvCxnSpPr>
          <p:nvPr/>
        </p:nvCxnSpPr>
        <p:spPr>
          <a:xfrm flipH="1" flipV="1">
            <a:off x="7625918" y="2962922"/>
            <a:ext cx="259531" cy="100852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8A197D24-E9D4-3338-1F27-829F86AA8F79}"/>
              </a:ext>
            </a:extLst>
          </p:cNvPr>
          <p:cNvSpPr txBox="1"/>
          <p:nvPr/>
        </p:nvSpPr>
        <p:spPr>
          <a:xfrm>
            <a:off x="7386190" y="2610565"/>
            <a:ext cx="14758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157EA38-2C97-E74C-8853-A78B72C5F555}"/>
              </a:ext>
            </a:extLst>
          </p:cNvPr>
          <p:cNvSpPr txBox="1"/>
          <p:nvPr/>
        </p:nvSpPr>
        <p:spPr>
          <a:xfrm>
            <a:off x="10492879" y="3048121"/>
            <a:ext cx="14758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F04C72A-3F1D-5638-522F-2AACF83E77B6}"/>
              </a:ext>
            </a:extLst>
          </p:cNvPr>
          <p:cNvCxnSpPr>
            <a:cxnSpLocks/>
          </p:cNvCxnSpPr>
          <p:nvPr/>
        </p:nvCxnSpPr>
        <p:spPr>
          <a:xfrm flipV="1">
            <a:off x="9657526" y="3325120"/>
            <a:ext cx="777916" cy="126244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19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641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镜中世界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5585EAD5-60C6-396E-2A7B-FC69B700AA13}"/>
              </a:ext>
            </a:extLst>
          </p:cNvPr>
          <p:cNvSpPr txBox="1"/>
          <p:nvPr/>
        </p:nvSpPr>
        <p:spPr>
          <a:xfrm>
            <a:off x="1096660" y="2593590"/>
            <a:ext cx="33688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思考：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4D2D2FB-AEA8-4491-BCFD-98E6ACC6F278}"/>
              </a:ext>
            </a:extLst>
          </p:cNvPr>
          <p:cNvSpPr txBox="1"/>
          <p:nvPr/>
        </p:nvSpPr>
        <p:spPr>
          <a:xfrm>
            <a:off x="1096660" y="3059668"/>
            <a:ext cx="3368808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先处理物体，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</a:t>
            </a:r>
            <a:r>
              <a:rPr lang="en-US" altLang="zh-CN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在场景中看不到物体</a:t>
            </a:r>
            <a:endParaRPr lang="en-US" altLang="zh-CN" sz="1600" b="1" spc="0" dirty="0">
              <a:solidFill>
                <a:srgbClr val="0070C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9B145788-3F2C-D174-9325-96AA655D7579}"/>
              </a:ext>
            </a:extLst>
          </p:cNvPr>
          <p:cNvSpPr txBox="1"/>
          <p:nvPr/>
        </p:nvSpPr>
        <p:spPr>
          <a:xfrm>
            <a:off x="1096659" y="3895079"/>
            <a:ext cx="4567293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不通过模板测试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---Comp Equal/Ref 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物体的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不会等于默认的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，不通过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530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641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镜中世界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5585EAD5-60C6-396E-2A7B-FC69B700AA13}"/>
              </a:ext>
            </a:extLst>
          </p:cNvPr>
          <p:cNvSpPr txBox="1"/>
          <p:nvPr/>
        </p:nvSpPr>
        <p:spPr>
          <a:xfrm>
            <a:off x="1096660" y="2593590"/>
            <a:ext cx="33688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思考：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4D2D2FB-AEA8-4491-BCFD-98E6ACC6F278}"/>
              </a:ext>
            </a:extLst>
          </p:cNvPr>
          <p:cNvSpPr txBox="1"/>
          <p:nvPr/>
        </p:nvSpPr>
        <p:spPr>
          <a:xfrm>
            <a:off x="1096660" y="3059668"/>
            <a:ext cx="3368808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先处理物体，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</a:t>
            </a:r>
            <a:r>
              <a:rPr lang="en-US" altLang="zh-CN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在场景中看不到物体</a:t>
            </a:r>
            <a:endParaRPr lang="en-US" altLang="zh-CN" sz="1600" b="1" spc="0" dirty="0">
              <a:solidFill>
                <a:srgbClr val="0070C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9B145788-3F2C-D174-9325-96AA655D7579}"/>
              </a:ext>
            </a:extLst>
          </p:cNvPr>
          <p:cNvSpPr txBox="1"/>
          <p:nvPr/>
        </p:nvSpPr>
        <p:spPr>
          <a:xfrm>
            <a:off x="1096659" y="3895079"/>
            <a:ext cx="4567293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不通过模板测试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---Comp Equal/Ref 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物体的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不会等于默认的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，不通过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4BF6A20F-6F38-F740-777E-C1E393AF2FD8}"/>
              </a:ext>
            </a:extLst>
          </p:cNvPr>
          <p:cNvSpPr txBox="1"/>
          <p:nvPr/>
        </p:nvSpPr>
        <p:spPr>
          <a:xfrm>
            <a:off x="6531272" y="3059668"/>
            <a:ext cx="4564067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再处理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</a:t>
            </a:r>
            <a:r>
              <a:rPr lang="en-US" altLang="zh-CN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后可以看到镜中物体</a:t>
            </a:r>
            <a:endParaRPr lang="en-US" altLang="zh-CN" sz="1600" b="1" spc="0" dirty="0">
              <a:solidFill>
                <a:srgbClr val="0070C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5976C4F7-CA17-5CA4-4A9F-9F7CAC8D7195}"/>
              </a:ext>
            </a:extLst>
          </p:cNvPr>
          <p:cNvSpPr txBox="1"/>
          <p:nvPr/>
        </p:nvSpPr>
        <p:spPr>
          <a:xfrm>
            <a:off x="6528046" y="3895079"/>
            <a:ext cx="456729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使其通过模板测试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---Pass Replace/Ref 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过后，缓冲区的值被设为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，与物体一致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0298F740-F215-555F-9612-38F801EA293D}"/>
              </a:ext>
            </a:extLst>
          </p:cNvPr>
          <p:cNvSpPr txBox="1"/>
          <p:nvPr/>
        </p:nvSpPr>
        <p:spPr>
          <a:xfrm>
            <a:off x="4303584" y="5596116"/>
            <a:ext cx="4567293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在此之前：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需要更改队列，</a:t>
            </a:r>
            <a:endParaRPr lang="en-US" altLang="zh-CN" sz="16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2001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2002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027783D-B0F9-68AF-0DCC-A714E9943E20}"/>
              </a:ext>
            </a:extLst>
          </p:cNvPr>
          <p:cNvCxnSpPr>
            <a:cxnSpLocks/>
          </p:cNvCxnSpPr>
          <p:nvPr/>
        </p:nvCxnSpPr>
        <p:spPr>
          <a:xfrm flipH="1">
            <a:off x="5344357" y="4688013"/>
            <a:ext cx="1173929" cy="87404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8">
            <a:extLst>
              <a:ext uri="{FF2B5EF4-FFF2-40B4-BE49-F238E27FC236}">
                <a16:creationId xmlns:a16="http://schemas.microsoft.com/office/drawing/2014/main" id="{DCCFB8F4-4F2A-03AE-333B-A6537D53A7BD}"/>
              </a:ext>
            </a:extLst>
          </p:cNvPr>
          <p:cNvSpPr txBox="1"/>
          <p:nvPr/>
        </p:nvSpPr>
        <p:spPr>
          <a:xfrm>
            <a:off x="5811915" y="6108767"/>
            <a:ext cx="25508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保证</a:t>
            </a: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将缓冲区的值设置完毕后再进行物体渲染</a:t>
            </a:r>
            <a:endParaRPr lang="en-US" altLang="zh-CN" sz="14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881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641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镜中世界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5585EAD5-60C6-396E-2A7B-FC69B700AA13}"/>
              </a:ext>
            </a:extLst>
          </p:cNvPr>
          <p:cNvSpPr txBox="1"/>
          <p:nvPr/>
        </p:nvSpPr>
        <p:spPr>
          <a:xfrm>
            <a:off x="1096660" y="2593590"/>
            <a:ext cx="33688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思考：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4D2D2FB-AEA8-4491-BCFD-98E6ACC6F278}"/>
              </a:ext>
            </a:extLst>
          </p:cNvPr>
          <p:cNvSpPr txBox="1"/>
          <p:nvPr/>
        </p:nvSpPr>
        <p:spPr>
          <a:xfrm>
            <a:off x="1096660" y="3059668"/>
            <a:ext cx="3368808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先处理物体，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</a:t>
            </a:r>
            <a:r>
              <a:rPr lang="en-US" altLang="zh-CN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在场景中看不到物体</a:t>
            </a:r>
            <a:endParaRPr lang="en-US" altLang="zh-CN" sz="1600" b="1" spc="0" dirty="0">
              <a:solidFill>
                <a:srgbClr val="0070C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9B145788-3F2C-D174-9325-96AA655D7579}"/>
              </a:ext>
            </a:extLst>
          </p:cNvPr>
          <p:cNvSpPr txBox="1"/>
          <p:nvPr/>
        </p:nvSpPr>
        <p:spPr>
          <a:xfrm>
            <a:off x="1096659" y="3895079"/>
            <a:ext cx="4567293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不通过模板测试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---Comp Equal/Ref 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物体的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不会等于默认的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，不通过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4BF6A20F-6F38-F740-777E-C1E393AF2FD8}"/>
              </a:ext>
            </a:extLst>
          </p:cNvPr>
          <p:cNvSpPr txBox="1"/>
          <p:nvPr/>
        </p:nvSpPr>
        <p:spPr>
          <a:xfrm>
            <a:off x="6531272" y="3059668"/>
            <a:ext cx="4564067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再处理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</a:t>
            </a:r>
            <a:r>
              <a:rPr lang="en-US" altLang="zh-CN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后可以看到镜中物体</a:t>
            </a:r>
            <a:endParaRPr lang="en-US" altLang="zh-CN" sz="1600" b="1" spc="0" dirty="0">
              <a:solidFill>
                <a:srgbClr val="0070C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5976C4F7-CA17-5CA4-4A9F-9F7CAC8D7195}"/>
              </a:ext>
            </a:extLst>
          </p:cNvPr>
          <p:cNvSpPr txBox="1"/>
          <p:nvPr/>
        </p:nvSpPr>
        <p:spPr>
          <a:xfrm>
            <a:off x="6528046" y="3895079"/>
            <a:ext cx="456729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使其通过模板测试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---Pass Replace/Ref 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过后，缓冲区的值被设为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，与物体一致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23AC5518-48CF-534E-1C30-EAB8DA2281D2}"/>
              </a:ext>
            </a:extLst>
          </p:cNvPr>
          <p:cNvSpPr txBox="1"/>
          <p:nvPr/>
        </p:nvSpPr>
        <p:spPr>
          <a:xfrm>
            <a:off x="6528045" y="4910742"/>
            <a:ext cx="456729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额外处理：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在物体之前渲染且在物体前面的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不该写入深度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ColorMask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0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遮罩不该写入颜色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946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641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笼中窥梦效果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D0C15BF8-90CD-0376-5503-76EBA77C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75" y="2854336"/>
            <a:ext cx="6413850" cy="355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3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641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笼中窥梦效果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模板测试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95892CF0-2F8C-95BB-15DF-3C86A16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60" y="2935364"/>
            <a:ext cx="2602482" cy="28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CAF830BD-665C-0C27-5DCB-577CBF21A35E}"/>
              </a:ext>
            </a:extLst>
          </p:cNvPr>
          <p:cNvSpPr txBox="1"/>
          <p:nvPr/>
        </p:nvSpPr>
        <p:spPr>
          <a:xfrm>
            <a:off x="4141700" y="2935364"/>
            <a:ext cx="5756901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与镜中世界一样的技术，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每组内容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(Mask+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想在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后看到的物体</a:t>
            </a:r>
            <a:r>
              <a:rPr lang="en-US" altLang="zh-CN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同一个</a:t>
            </a: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Ref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</a:t>
            </a:r>
            <a:endParaRPr lang="en-US" altLang="zh-CN" sz="16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每组内容值不相同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28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1" y="1612550"/>
            <a:ext cx="36528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概念</a:t>
            </a:r>
            <a:endParaRPr lang="en-US" altLang="zh-CN" sz="4000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ABE74F-D612-3192-C697-7B57771B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" y="3234479"/>
            <a:ext cx="4693659" cy="2080244"/>
          </a:xfrm>
          <a:prstGeom prst="rect">
            <a:avLst/>
          </a:prstGeom>
        </p:spPr>
      </p:pic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286714" y="2784523"/>
            <a:ext cx="20494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算法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070189-822D-A173-BD6E-97A29C7B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93" y="2228103"/>
            <a:ext cx="5056395" cy="30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0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如何获得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更新深度缓冲区的值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716527A-92DB-61FD-0F9A-0DCA55675AF7}"/>
              </a:ext>
            </a:extLst>
          </p:cNvPr>
          <p:cNvSpPr txBox="1"/>
          <p:nvPr/>
        </p:nvSpPr>
        <p:spPr>
          <a:xfrm>
            <a:off x="1096660" y="3244334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通过两个指令：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72D611-AFC8-7ACE-C629-1B506A15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54" y="245285"/>
            <a:ext cx="3333750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0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如何获得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更新深度缓冲区的值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716527A-92DB-61FD-0F9A-0DCA55675AF7}"/>
              </a:ext>
            </a:extLst>
          </p:cNvPr>
          <p:cNvSpPr txBox="1"/>
          <p:nvPr/>
        </p:nvSpPr>
        <p:spPr>
          <a:xfrm>
            <a:off x="1096660" y="3244334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通过两个指令：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72D611-AFC8-7ACE-C629-1B506A15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83" y="233362"/>
            <a:ext cx="3333750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ADD1F3B-7064-F5BC-A4FB-3B1D409BBE87}"/>
              </a:ext>
            </a:extLst>
          </p:cNvPr>
          <p:cNvCxnSpPr/>
          <p:nvPr/>
        </p:nvCxnSpPr>
        <p:spPr>
          <a:xfrm>
            <a:off x="3443489" y="3613666"/>
            <a:ext cx="3685280" cy="112701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C24281-0021-840C-E1E9-8046794E0996}"/>
              </a:ext>
            </a:extLst>
          </p:cNvPr>
          <p:cNvCxnSpPr>
            <a:cxnSpLocks/>
          </p:cNvCxnSpPr>
          <p:nvPr/>
        </p:nvCxnSpPr>
        <p:spPr>
          <a:xfrm flipV="1">
            <a:off x="4934924" y="1449227"/>
            <a:ext cx="2424664" cy="1970266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5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如何获得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更新深度缓冲区的值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716527A-92DB-61FD-0F9A-0DCA55675AF7}"/>
              </a:ext>
            </a:extLst>
          </p:cNvPr>
          <p:cNvSpPr txBox="1"/>
          <p:nvPr/>
        </p:nvSpPr>
        <p:spPr>
          <a:xfrm>
            <a:off x="1096660" y="3244334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通过两个指令：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72D611-AFC8-7ACE-C629-1B506A15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83" y="233362"/>
            <a:ext cx="3333750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F65FA26-6BD2-6578-BB8A-7EA002469815}"/>
              </a:ext>
            </a:extLst>
          </p:cNvPr>
          <p:cNvCxnSpPr>
            <a:cxnSpLocks/>
          </p:cNvCxnSpPr>
          <p:nvPr/>
        </p:nvCxnSpPr>
        <p:spPr>
          <a:xfrm>
            <a:off x="4401510" y="3613666"/>
            <a:ext cx="0" cy="62001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5CA4ABCD-64ED-A99C-FB89-999CF7FE69C2}"/>
              </a:ext>
            </a:extLst>
          </p:cNvPr>
          <p:cNvSpPr txBox="1"/>
          <p:nvPr/>
        </p:nvSpPr>
        <p:spPr>
          <a:xfrm>
            <a:off x="3443489" y="4388400"/>
            <a:ext cx="204942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注意：深度测试永远开启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只是值为</a:t>
            </a: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Always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时必定通过，就好像关闭了一样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85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深度测试讲解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96660" y="1612550"/>
            <a:ext cx="46936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Z-Buffer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2" name="iSHEJI-8">
            <a:extLst>
              <a:ext uri="{FF2B5EF4-FFF2-40B4-BE49-F238E27FC236}">
                <a16:creationId xmlns:a16="http://schemas.microsoft.com/office/drawing/2014/main" id="{E8702A18-512F-7AFD-3D6F-F9696B473D24}"/>
              </a:ext>
            </a:extLst>
          </p:cNvPr>
          <p:cNvSpPr txBox="1"/>
          <p:nvPr/>
        </p:nvSpPr>
        <p:spPr>
          <a:xfrm>
            <a:off x="1096660" y="2606970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如何获得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更新深度缓冲区的值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716527A-92DB-61FD-0F9A-0DCA55675AF7}"/>
              </a:ext>
            </a:extLst>
          </p:cNvPr>
          <p:cNvSpPr txBox="1"/>
          <p:nvPr/>
        </p:nvSpPr>
        <p:spPr>
          <a:xfrm>
            <a:off x="1096660" y="3244334"/>
            <a:ext cx="4229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通过两个指令：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4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ZTest</a:t>
            </a:r>
            <a:endParaRPr lang="en-US" altLang="zh-CN" sz="2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5CA4ABCD-64ED-A99C-FB89-999CF7FE69C2}"/>
              </a:ext>
            </a:extLst>
          </p:cNvPr>
          <p:cNvSpPr txBox="1"/>
          <p:nvPr/>
        </p:nvSpPr>
        <p:spPr>
          <a:xfrm>
            <a:off x="1096659" y="3997782"/>
            <a:ext cx="328890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有以下值：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Less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Lequal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Equal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Gequal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Greater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NotEqual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Always</a:t>
            </a: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463AD1AB-4DFB-1154-9539-F30A6AF3AC9E}"/>
              </a:ext>
            </a:extLst>
          </p:cNvPr>
          <p:cNvSpPr txBox="1"/>
          <p:nvPr/>
        </p:nvSpPr>
        <p:spPr>
          <a:xfrm>
            <a:off x="4145864" y="3997782"/>
            <a:ext cx="3288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如：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Less---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该片元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的深度值小于深度缓冲区中存储的值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851EAD-3085-E591-1C4D-013F61B5AA1E}"/>
              </a:ext>
            </a:extLst>
          </p:cNvPr>
          <p:cNvCxnSpPr>
            <a:cxnSpLocks/>
          </p:cNvCxnSpPr>
          <p:nvPr/>
        </p:nvCxnSpPr>
        <p:spPr>
          <a:xfrm flipV="1">
            <a:off x="5790318" y="3320588"/>
            <a:ext cx="616997" cy="58615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HEJI-8">
            <a:extLst>
              <a:ext uri="{FF2B5EF4-FFF2-40B4-BE49-F238E27FC236}">
                <a16:creationId xmlns:a16="http://schemas.microsoft.com/office/drawing/2014/main" id="{1ED670ED-A8C0-A551-D204-504533439F41}"/>
              </a:ext>
            </a:extLst>
          </p:cNvPr>
          <p:cNvSpPr txBox="1"/>
          <p:nvPr/>
        </p:nvSpPr>
        <p:spPr>
          <a:xfrm>
            <a:off x="6509712" y="2976302"/>
            <a:ext cx="20494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注意不是物体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CFFBA43-A62F-B787-E1F5-FEE1A9503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2"/>
          <a:stretch/>
        </p:blipFill>
        <p:spPr bwMode="auto">
          <a:xfrm>
            <a:off x="7806434" y="3837686"/>
            <a:ext cx="3352700" cy="25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4EC344E9-1797-67FA-5553-06B473A82981}"/>
              </a:ext>
            </a:extLst>
          </p:cNvPr>
          <p:cNvSpPr txBox="1"/>
          <p:nvPr/>
        </p:nvSpPr>
        <p:spPr>
          <a:xfrm>
            <a:off x="9724908" y="4735856"/>
            <a:ext cx="2979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31A32B17-437C-C6F6-0C67-EFFEF55B17D9}"/>
              </a:ext>
            </a:extLst>
          </p:cNvPr>
          <p:cNvSpPr txBox="1"/>
          <p:nvPr/>
        </p:nvSpPr>
        <p:spPr>
          <a:xfrm>
            <a:off x="10267926" y="4274781"/>
            <a:ext cx="2979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</a:p>
        </p:txBody>
      </p:sp>
      <p:sp>
        <p:nvSpPr>
          <p:cNvPr id="16" name="iSHEJI-8">
            <a:extLst>
              <a:ext uri="{FF2B5EF4-FFF2-40B4-BE49-F238E27FC236}">
                <a16:creationId xmlns:a16="http://schemas.microsoft.com/office/drawing/2014/main" id="{7A0BE4EE-C2E7-E342-5C6C-B7531E56F65F}"/>
              </a:ext>
            </a:extLst>
          </p:cNvPr>
          <p:cNvSpPr txBox="1"/>
          <p:nvPr/>
        </p:nvSpPr>
        <p:spPr>
          <a:xfrm>
            <a:off x="9184803" y="3907822"/>
            <a:ext cx="2979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7" name="iSHEJI-8">
            <a:extLst>
              <a:ext uri="{FF2B5EF4-FFF2-40B4-BE49-F238E27FC236}">
                <a16:creationId xmlns:a16="http://schemas.microsoft.com/office/drawing/2014/main" id="{CD060B49-C8F1-2540-9995-8163111515AA}"/>
              </a:ext>
            </a:extLst>
          </p:cNvPr>
          <p:cNvSpPr txBox="1"/>
          <p:nvPr/>
        </p:nvSpPr>
        <p:spPr>
          <a:xfrm>
            <a:off x="9184803" y="5081974"/>
            <a:ext cx="2979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9" name="iSHEJI-8">
            <a:extLst>
              <a:ext uri="{FF2B5EF4-FFF2-40B4-BE49-F238E27FC236}">
                <a16:creationId xmlns:a16="http://schemas.microsoft.com/office/drawing/2014/main" id="{53784F0E-70AF-07F4-3500-2A6F87A7205F}"/>
              </a:ext>
            </a:extLst>
          </p:cNvPr>
          <p:cNvSpPr txBox="1"/>
          <p:nvPr/>
        </p:nvSpPr>
        <p:spPr>
          <a:xfrm>
            <a:off x="4145864" y="5534759"/>
            <a:ext cx="20494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深度缓冲区里的初始值为∞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81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1898</Words>
  <Application>Microsoft Office PowerPoint</Application>
  <PresentationFormat>宽屏</PresentationFormat>
  <Paragraphs>478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12</cp:revision>
  <dcterms:created xsi:type="dcterms:W3CDTF">2023-01-25T17:41:31Z</dcterms:created>
  <dcterms:modified xsi:type="dcterms:W3CDTF">2023-02-08T11:49:13Z</dcterms:modified>
</cp:coreProperties>
</file>