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关键字与变体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970262" y="6193193"/>
            <a:ext cx="51657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主题：关键字、全局与局部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4">
            <a:extLst>
              <a:ext uri="{FF2B5EF4-FFF2-40B4-BE49-F238E27FC236}">
                <a16:creationId xmlns:a16="http://schemas.microsoft.com/office/drawing/2014/main" id="{76E7BC39-A4C4-F687-0EA2-3A32D091E796}"/>
              </a:ext>
            </a:extLst>
          </p:cNvPr>
          <p:cNvSpPr txBox="1"/>
          <p:nvPr/>
        </p:nvSpPr>
        <p:spPr>
          <a:xfrm>
            <a:off x="312770" y="216674"/>
            <a:ext cx="41061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完成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2023.2.23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0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40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异同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来说，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就如它的名字，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所有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的关键字都会生成变体	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可以在运行时切换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来说，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材质用到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的关键字才会生成变体		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不可以在运行时切换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2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0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40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异同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来说，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就如它的名字，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所有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的关键字都会生成变体	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可以在运行时切换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来说，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材质用到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的关键字才会生成变体		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不可以在运行时切换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注意变体的几何级增长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6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0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40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异同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来说，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就如它的名字，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所有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的关键字都会生成变体	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可以在运行时切换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来说，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材质用到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的关键字才会生成变体		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so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不可以在运行时切换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注意变体的几何级增长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42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与局部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有以下几种：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91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与局部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有以下几种：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BC82D392-2E9B-B5C9-2805-70D6D20E6B6F}"/>
              </a:ext>
            </a:extLst>
          </p:cNvPr>
          <p:cNvSpPr txBox="1"/>
          <p:nvPr/>
        </p:nvSpPr>
        <p:spPr>
          <a:xfrm>
            <a:off x="1191212" y="4264012"/>
            <a:ext cx="1033200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大致含义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局部关键字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中声明的关键字，是一般情况下使用的内容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全局关键字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C#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中声明的关键字，目的是</a:t>
            </a:r>
            <a:r>
              <a:rPr lang="zh-CN" altLang="en-US" sz="24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替换局部关键字</a:t>
            </a:r>
            <a:endParaRPr lang="en-US" altLang="zh-CN" sz="24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局部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全局作用域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是用来决定局部关键字是否能被全局关键字替换的关键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2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与局部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有以下几种：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94D8186-2E58-8353-16E0-0141A008791B}"/>
              </a:ext>
            </a:extLst>
          </p:cNvPr>
          <p:cNvSpPr txBox="1"/>
          <p:nvPr/>
        </p:nvSpPr>
        <p:spPr>
          <a:xfrm>
            <a:off x="1191212" y="4264012"/>
            <a:ext cx="970914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只有局部关键字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(Shader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有作用域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20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与局部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有以下几种：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94D8186-2E58-8353-16E0-0141A008791B}"/>
              </a:ext>
            </a:extLst>
          </p:cNvPr>
          <p:cNvSpPr txBox="1"/>
          <p:nvPr/>
        </p:nvSpPr>
        <p:spPr>
          <a:xfrm>
            <a:off x="1191212" y="4264012"/>
            <a:ext cx="970914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只有局部关键字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(Shader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有作用域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关键字默认作用域为全局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35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与局部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有以下几种：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94D8186-2E58-8353-16E0-0141A008791B}"/>
              </a:ext>
            </a:extLst>
          </p:cNvPr>
          <p:cNvSpPr txBox="1"/>
          <p:nvPr/>
        </p:nvSpPr>
        <p:spPr>
          <a:xfrm>
            <a:off x="1191212" y="4264012"/>
            <a:ext cx="970914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只有局部关键字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(Shader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有作用域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关键字默认作用域为全局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也可以是局部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shader_feature_local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48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与局部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有以下几种：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94D8186-2E58-8353-16E0-0141A008791B}"/>
              </a:ext>
            </a:extLst>
          </p:cNvPr>
          <p:cNvSpPr txBox="1"/>
          <p:nvPr/>
        </p:nvSpPr>
        <p:spPr>
          <a:xfrm>
            <a:off x="1191212" y="4264012"/>
            <a:ext cx="970914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只有局部关键字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(Shader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有作用域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关键字默认作用域为全局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也可以是局部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shader_feature_local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全局关键字是否能替换局部关键字取决于作用域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73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与局部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内容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有以下几种：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shader keyword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 scope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 scope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94D8186-2E58-8353-16E0-0141A008791B}"/>
              </a:ext>
            </a:extLst>
          </p:cNvPr>
          <p:cNvSpPr txBox="1"/>
          <p:nvPr/>
        </p:nvSpPr>
        <p:spPr>
          <a:xfrm>
            <a:off x="1191213" y="4264012"/>
            <a:ext cx="696736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只有局部关键字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(Shader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中的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有作用域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关键字默认作用域为全局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也可以是局部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shader_feature_local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r>
              <a:rPr lang="zh-CN" altLang="en-US" sz="24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全局关键字是否能替换局部关键字取决于作用域</a:t>
            </a:r>
            <a:endParaRPr lang="en-US" altLang="zh-CN" sz="24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A4C38A37-AB2B-D9B2-F982-601483CE2366}"/>
              </a:ext>
            </a:extLst>
          </p:cNvPr>
          <p:cNvSpPr txBox="1"/>
          <p:nvPr/>
        </p:nvSpPr>
        <p:spPr>
          <a:xfrm>
            <a:off x="5245583" y="2675458"/>
            <a:ext cx="5077993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替换原则：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如果是全局作用域，那么只要名字相同且处于开启状态，就会替换</a:t>
            </a:r>
            <a:endParaRPr lang="en-US" altLang="zh-CN" sz="20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如果是局部作用域，不会替换</a:t>
            </a:r>
            <a:endParaRPr lang="en-US" altLang="zh-CN" sz="24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DCB46C-0883-EC3D-2DEB-7B7E99E8C1B6}"/>
              </a:ext>
            </a:extLst>
          </p:cNvPr>
          <p:cNvCxnSpPr>
            <a:cxnSpLocks/>
          </p:cNvCxnSpPr>
          <p:nvPr/>
        </p:nvCxnSpPr>
        <p:spPr>
          <a:xfrm flipV="1">
            <a:off x="7950610" y="5452564"/>
            <a:ext cx="967832" cy="34118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36777B0A-CF79-2B24-9FA1-743A9CDA152A}"/>
              </a:ext>
            </a:extLst>
          </p:cNvPr>
          <p:cNvSpPr txBox="1"/>
          <p:nvPr/>
        </p:nvSpPr>
        <p:spPr>
          <a:xfrm>
            <a:off x="9049303" y="5180783"/>
            <a:ext cx="24472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可以通过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isOverridable</a:t>
            </a: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查看是全局还是局部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02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3602244"/>
            <a:ext cx="61808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</a:t>
            </a:r>
            <a:r>
              <a:rPr lang="en-US" altLang="zh-CN" sz="2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全局与局部</a:t>
            </a:r>
          </a:p>
        </p:txBody>
      </p:sp>
      <p:sp>
        <p:nvSpPr>
          <p:cNvPr id="15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887077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948632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Global</a:t>
            </a:r>
            <a:r>
              <a:rPr lang="zh-CN" altLang="en-US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与局部</a:t>
            </a:r>
            <a:r>
              <a:rPr lang="en-US" altLang="zh-CN" sz="40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endParaRPr lang="zh-CN" altLang="en-US" sz="40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50981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关键字的开启与关闭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总结：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局部关键字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---Material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全局关键字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---Shader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是否启用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IsKeywordEnabled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开启或关闭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SetKeyword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or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EnableKeyword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/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DisableKeyword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ComputeShader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ComputeShader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ComputerShader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类中，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ComputeShader.enabledKeywords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</a:t>
            </a:r>
            <a:r>
              <a:rPr lang="en-US" altLang="zh-CN" sz="16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ComputeShader.EnabledKeyword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的区别</a:t>
            </a:r>
            <a:endParaRPr lang="en-US" altLang="zh-CN" sz="16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用于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Command Buffer---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CommandBuffer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类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07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后缀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50981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_local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最常用的后缀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为了不被全局关键字覆盖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shader_feature_local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xxx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multi_compile_local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xxx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40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后缀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指定阶段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Stage-specific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可以在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指定的阶段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使用关键字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也就是说：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生成的关键字变体默认是用于渲染管线的所有阶段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举例：</a:t>
            </a:r>
            <a:br>
              <a:rPr lang="en-US" altLang="zh-CN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开关菲涅尔，是片元着色器操作，那么只应该在片元着色器出现而不应该在顶点着色器出现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有：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_vertex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_fragment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_hull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_domain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_geometry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_raytracing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例：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multi_compile_vertex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97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后缀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指定阶段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Stage-specific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可以在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指定的阶段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使用关键字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也就是说：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生成的关键字变体默认是用于渲染管线的所有阶段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举例：</a:t>
            </a:r>
            <a:br>
              <a:rPr lang="en-US" altLang="zh-CN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开关菲涅尔，是片元着色器操作，那么只应该在片元着色器出现而不应该在顶点着色器出现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有：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_vertex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_fragment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_hull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_domain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_geometry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_raytracing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例：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multi_compile_vertex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D02968D-55DC-E1F4-61BD-3BC0A5B190D7}"/>
              </a:ext>
            </a:extLst>
          </p:cNvPr>
          <p:cNvSpPr txBox="1"/>
          <p:nvPr/>
        </p:nvSpPr>
        <p:spPr>
          <a:xfrm>
            <a:off x="3564718" y="5266769"/>
            <a:ext cx="70796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注意：不是所有图形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API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都完全支持</a:t>
            </a:r>
            <a:endParaRPr lang="en-US" altLang="zh-CN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OpenGL/Vulkan---</a:t>
            </a:r>
            <a:r>
              <a:rPr lang="zh-CN" altLang="en-US" sz="18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在编译时，会自动转换为常规关键字</a:t>
            </a:r>
            <a:endParaRPr lang="en-US" altLang="zh-CN" sz="1800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Metal---</a:t>
            </a:r>
            <a:r>
              <a:rPr lang="zh-CN" altLang="en-US" sz="1800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只要关键字针对顶点阶段，就同样会针对曲面细分阶段</a:t>
            </a:r>
            <a:endParaRPr lang="en-US" altLang="zh-CN" sz="1800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326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后缀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指定阶段</a:t>
            </a:r>
            <a:r>
              <a:rPr lang="en-US" altLang="zh-CN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Stage-specific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可以在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指定的阶段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使用关键字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也就是说：</a:t>
            </a: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Unity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生成的关键字变体默认是用于渲染管线的所有阶段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举例：</a:t>
            </a:r>
            <a:br>
              <a:rPr lang="en-US" altLang="zh-CN" sz="20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lang="zh-CN" altLang="en-US" sz="18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开关菲涅尔，是片元着色器操作，那么只应该在片元着色器出现而不应该在顶点着色器出现</a:t>
            </a: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有：</a:t>
            </a: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_vertex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_fragment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_hull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_domain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_geometry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_raytracing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>
              <a:defRPr/>
            </a:pPr>
            <a:r>
              <a:rPr lang="zh-CN" altLang="en-US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例：</a:t>
            </a:r>
            <a:r>
              <a:rPr lang="en-US" altLang="zh-CN" sz="1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18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multi_compile_vertex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DD02968D-55DC-E1F4-61BD-3BC0A5B190D7}"/>
              </a:ext>
            </a:extLst>
          </p:cNvPr>
          <p:cNvSpPr txBox="1"/>
          <p:nvPr/>
        </p:nvSpPr>
        <p:spPr>
          <a:xfrm>
            <a:off x="3564718" y="5266769"/>
            <a:ext cx="70796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Local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后缀和指定阶段后缀合并写法：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b="1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multi_compile_local_vertex</a:t>
            </a:r>
            <a:endParaRPr lang="en-US" altLang="zh-CN" sz="1800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646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双下划线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__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为什么要有双下划线</a:t>
            </a:r>
            <a:r>
              <a:rPr lang="en-US" altLang="zh-CN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先看一个例子：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 B---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765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双下划线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__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为什么要有双下划线</a:t>
            </a:r>
            <a:r>
              <a:rPr lang="en-US" altLang="zh-CN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先看一个例子：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 B---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另一个例子：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和不是情况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9057F9-F747-DEA7-E568-C093E7C9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3" y="4654815"/>
            <a:ext cx="1931574" cy="1124547"/>
          </a:xfrm>
          <a:prstGeom prst="rect">
            <a:avLst/>
          </a:prstGeom>
        </p:spPr>
      </p:pic>
      <p:sp>
        <p:nvSpPr>
          <p:cNvPr id="6" name="iSHEJI-8">
            <a:extLst>
              <a:ext uri="{FF2B5EF4-FFF2-40B4-BE49-F238E27FC236}">
                <a16:creationId xmlns:a16="http://schemas.microsoft.com/office/drawing/2014/main" id="{166AFE91-7120-A3D7-981D-8E73BAEE7610}"/>
              </a:ext>
            </a:extLst>
          </p:cNvPr>
          <p:cNvSpPr txBox="1"/>
          <p:nvPr/>
        </p:nvSpPr>
        <p:spPr>
          <a:xfrm>
            <a:off x="3216801" y="5217088"/>
            <a:ext cx="29975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如</a:t>
            </a:r>
            <a:r>
              <a:rPr lang="zh-CN" altLang="en-US" sz="1600" b="1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反色操作</a:t>
            </a:r>
            <a:r>
              <a:rPr lang="zh-CN" altLang="en-US" sz="1600" spc="0" dirty="0">
                <a:solidFill>
                  <a:schemeClr val="accent2">
                    <a:lumMod val="50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：默认正常颜色，如果要进行操作，颜色改为反色</a:t>
            </a:r>
            <a:endParaRPr lang="en-US" altLang="zh-CN" sz="1600" spc="0" dirty="0">
              <a:solidFill>
                <a:schemeClr val="accent2">
                  <a:lumMod val="50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172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双下划线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2831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__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为什么要有双下划线</a:t>
            </a:r>
            <a:r>
              <a:rPr lang="en-US" altLang="zh-CN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先看一个例子：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 B---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另一个例子：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和不是情况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b="1" spc="0" dirty="0" err="1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不可行</a:t>
            </a:r>
            <a:endParaRPr lang="en-US" altLang="zh-CN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因为这代表着只有情况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04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双下划线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3754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__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为什么要有双下划线</a:t>
            </a:r>
            <a:r>
              <a:rPr lang="en-US" altLang="zh-CN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先看一个例子：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 B---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另一个例子：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和不是情况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b="1" spc="0" dirty="0" err="1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不可行</a:t>
            </a:r>
            <a:endParaRPr lang="en-US" altLang="zh-CN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因为这代表着只有情况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方法：使用双下划线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__ A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91D58D3-FABD-0083-C7C8-A7AC7DE473B2}"/>
              </a:ext>
            </a:extLst>
          </p:cNvPr>
          <p:cNvCxnSpPr>
            <a:cxnSpLocks/>
          </p:cNvCxnSpPr>
          <p:nvPr/>
        </p:nvCxnSpPr>
        <p:spPr>
          <a:xfrm>
            <a:off x="4549941" y="6103662"/>
            <a:ext cx="563075" cy="32296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HEJI-8">
            <a:extLst>
              <a:ext uri="{FF2B5EF4-FFF2-40B4-BE49-F238E27FC236}">
                <a16:creationId xmlns:a16="http://schemas.microsoft.com/office/drawing/2014/main" id="{144487A9-767C-F015-CE9F-927FF4D23511}"/>
              </a:ext>
            </a:extLst>
          </p:cNvPr>
          <p:cNvSpPr txBox="1"/>
          <p:nvPr/>
        </p:nvSpPr>
        <p:spPr>
          <a:xfrm>
            <a:off x="5187645" y="6368776"/>
            <a:ext cx="3563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266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双下划线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37548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__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为什么要有双下划线</a:t>
            </a:r>
            <a:r>
              <a:rPr lang="en-US" altLang="zh-CN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先看一个例子：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 B---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另一个例子：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A---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有两种情况：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和不是情况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对于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b="1" spc="0" dirty="0" err="1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</a:t>
            </a: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不可行</a:t>
            </a:r>
            <a:endParaRPr lang="en-US" altLang="zh-CN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因为这代表着只有情况</a:t>
            </a:r>
            <a:r>
              <a:rPr lang="en-US" altLang="zh-CN" sz="20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spc="0" dirty="0">
              <a:solidFill>
                <a:srgbClr val="C0000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方法：使用双下划线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__ A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616EE256-0B31-47A5-3BBB-C5F39F985EEC}"/>
              </a:ext>
            </a:extLst>
          </p:cNvPr>
          <p:cNvSpPr txBox="1"/>
          <p:nvPr/>
        </p:nvSpPr>
        <p:spPr>
          <a:xfrm>
            <a:off x="5544017" y="5126370"/>
            <a:ext cx="6319317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差异的原因为：是否生成变体</a:t>
            </a:r>
            <a:endParaRPr lang="en-US" altLang="zh-CN" sz="2000" b="1" spc="0" dirty="0">
              <a:solidFill>
                <a:srgbClr val="7030A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---A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关闭为情况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开启为情况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0" dirty="0" err="1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选择情况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，选择情况</a:t>
            </a:r>
            <a:r>
              <a:rPr lang="en-US" altLang="zh-CN" sz="1800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也就是说：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要比</a:t>
            </a:r>
            <a:r>
              <a:rPr lang="en-US" altLang="zh-CN" sz="1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省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个关键字</a:t>
            </a:r>
            <a:endParaRPr lang="en-US" altLang="zh-CN" sz="1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8BE2AE9-CDA0-B542-AD61-14328BFD2CC6}"/>
              </a:ext>
            </a:extLst>
          </p:cNvPr>
          <p:cNvCxnSpPr>
            <a:cxnSpLocks/>
          </p:cNvCxnSpPr>
          <p:nvPr/>
        </p:nvCxnSpPr>
        <p:spPr>
          <a:xfrm>
            <a:off x="4549941" y="6103662"/>
            <a:ext cx="563075" cy="32296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HEJI-8">
            <a:extLst>
              <a:ext uri="{FF2B5EF4-FFF2-40B4-BE49-F238E27FC236}">
                <a16:creationId xmlns:a16="http://schemas.microsoft.com/office/drawing/2014/main" id="{9AB7C185-D914-C82C-92DC-18F038CA3908}"/>
              </a:ext>
            </a:extLst>
          </p:cNvPr>
          <p:cNvSpPr txBox="1"/>
          <p:nvPr/>
        </p:nvSpPr>
        <p:spPr>
          <a:xfrm>
            <a:off x="5187645" y="6368776"/>
            <a:ext cx="3563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785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34878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预处理器指令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Preprocessor directives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限制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如果两个关键字名字相同，动态分支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dynamic branching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的优先级要比变体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 variants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的优先级高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在同一个集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set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中，不能包含两个相同的关键字		不同的集就可以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在一个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中不能声明多次同一组关键字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● 关键字限制：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全局关键字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---4294967294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局部关键字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---65534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83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语句的执行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3" y="2348788"/>
            <a:ext cx="9709141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可以使用的形式：</a:t>
            </a:r>
            <a:endParaRPr lang="en-US" altLang="zh-CN" sz="20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1.if(QUALITY_ULTRA)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2.#if QUALITY_ULTRA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#elif …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#else …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#endif …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3.#ifdef QUALITY_ULTRA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  #ifndef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031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预制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组合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74E99-1745-69FD-7719-58B891FD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36" y="2296542"/>
            <a:ext cx="103822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HEJI-8">
            <a:extLst>
              <a:ext uri="{FF2B5EF4-FFF2-40B4-BE49-F238E27FC236}">
                <a16:creationId xmlns:a16="http://schemas.microsoft.com/office/drawing/2014/main" id="{3E755E6E-4CD3-3ABC-B007-E420B0EBFE81}"/>
              </a:ext>
            </a:extLst>
          </p:cNvPr>
          <p:cNvSpPr txBox="1"/>
          <p:nvPr/>
        </p:nvSpPr>
        <p:spPr>
          <a:xfrm>
            <a:off x="5484243" y="6052710"/>
            <a:ext cx="12235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有关光照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860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预制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组合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3E755E6E-4CD3-3ABC-B007-E420B0EBFE81}"/>
              </a:ext>
            </a:extLst>
          </p:cNvPr>
          <p:cNvSpPr txBox="1"/>
          <p:nvPr/>
        </p:nvSpPr>
        <p:spPr>
          <a:xfrm>
            <a:off x="5262301" y="4339320"/>
            <a:ext cx="12235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其他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148D18-A665-48F0-E152-8C92F3D7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4" y="2667000"/>
            <a:ext cx="103822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2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预制</a:t>
            </a:r>
            <a:r>
              <a:rPr lang="en-US" altLang="zh-CN" b="1" spc="0" dirty="0" err="1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组合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47377187-2857-2A1C-8293-A96743421183}"/>
              </a:ext>
            </a:extLst>
          </p:cNvPr>
          <p:cNvSpPr txBox="1"/>
          <p:nvPr/>
        </p:nvSpPr>
        <p:spPr>
          <a:xfrm>
            <a:off x="1191213" y="2348788"/>
            <a:ext cx="970914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if </a:t>
            </a: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想用某种组合但</a:t>
            </a:r>
            <a:r>
              <a:rPr lang="zh-CN" altLang="en-US" sz="20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不想要某些关键字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en-US" altLang="zh-CN" sz="2000" b="1" spc="0" dirty="0" err="1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skip_variants</a:t>
            </a:r>
            <a:endParaRPr lang="en-US" altLang="zh-CN" sz="2000" b="1" spc="0" dirty="0">
              <a:solidFill>
                <a:srgbClr val="00B05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multi_compile_fwdadd</a:t>
            </a:r>
            <a:endParaRPr lang="en-US" altLang="zh-CN" sz="20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0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skip_variants</a:t>
            </a:r>
            <a:r>
              <a:rPr lang="en-US" altLang="zh-CN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POINT POINT_COOKIE</a:t>
            </a:r>
          </a:p>
        </p:txBody>
      </p:sp>
    </p:spTree>
    <p:extLst>
      <p:ext uri="{BB962C8B-B14F-4D97-AF65-F5344CB8AC3E}">
        <p14:creationId xmlns:p14="http://schemas.microsoft.com/office/powerpoint/2010/main" val="1359796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75442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补充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72939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预定义关键字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95B924-4627-F4F9-872A-55D4F109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36" y="2936232"/>
            <a:ext cx="2619048" cy="18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35AE2B-6E4C-154B-1C4B-83DA6206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29" y="2936232"/>
            <a:ext cx="2495238" cy="21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1F9A8D-4383-3F18-4F5F-32DB3C57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471" y="2936232"/>
            <a:ext cx="4009524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34878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预处理器指令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Preprocessor directives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1D8052D-EB4A-2673-ADF0-0ABC3396E2FD}"/>
              </a:ext>
            </a:extLst>
          </p:cNvPr>
          <p:cNvSpPr txBox="1"/>
          <p:nvPr/>
        </p:nvSpPr>
        <p:spPr>
          <a:xfrm>
            <a:off x="1191214" y="2921679"/>
            <a:ext cx="790712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4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A B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3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34878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预处理器指令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Preprocessor directives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1D8052D-EB4A-2673-ADF0-0ABC3396E2FD}"/>
              </a:ext>
            </a:extLst>
          </p:cNvPr>
          <p:cNvSpPr txBox="1"/>
          <p:nvPr/>
        </p:nvSpPr>
        <p:spPr>
          <a:xfrm>
            <a:off x="1191214" y="2921679"/>
            <a:ext cx="790712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4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 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E03195C-A40F-1777-74F2-D1E9E93DD8A4}"/>
              </a:ext>
            </a:extLst>
          </p:cNvPr>
          <p:cNvCxnSpPr/>
          <p:nvPr/>
        </p:nvCxnSpPr>
        <p:spPr>
          <a:xfrm>
            <a:off x="5331349" y="3829300"/>
            <a:ext cx="949910" cy="8078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194C3F2C-449D-6BE2-7460-81469C60F146}"/>
              </a:ext>
            </a:extLst>
          </p:cNvPr>
          <p:cNvSpPr txBox="1"/>
          <p:nvPr/>
        </p:nvSpPr>
        <p:spPr>
          <a:xfrm>
            <a:off x="6096000" y="4698832"/>
            <a:ext cx="44801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 keyword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25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34878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预处理器指令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Preprocessor directives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1D8052D-EB4A-2673-ADF0-0ABC3396E2FD}"/>
              </a:ext>
            </a:extLst>
          </p:cNvPr>
          <p:cNvSpPr txBox="1"/>
          <p:nvPr/>
        </p:nvSpPr>
        <p:spPr>
          <a:xfrm>
            <a:off x="1191214" y="2921679"/>
            <a:ext cx="790712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写法：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shader_feature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#pragma </a:t>
            </a:r>
            <a:r>
              <a:rPr lang="en-US" altLang="zh-CN" sz="2400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multi_compile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 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 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E03195C-A40F-1777-74F2-D1E9E93DD8A4}"/>
              </a:ext>
            </a:extLst>
          </p:cNvPr>
          <p:cNvCxnSpPr/>
          <p:nvPr/>
        </p:nvCxnSpPr>
        <p:spPr>
          <a:xfrm>
            <a:off x="5331349" y="3829300"/>
            <a:ext cx="949910" cy="8078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194C3F2C-449D-6BE2-7460-81469C60F146}"/>
              </a:ext>
            </a:extLst>
          </p:cNvPr>
          <p:cNvSpPr txBox="1"/>
          <p:nvPr/>
        </p:nvSpPr>
        <p:spPr>
          <a:xfrm>
            <a:off x="6096000" y="4698832"/>
            <a:ext cx="44801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1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 keyword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0AD08F-54D1-4BB1-EDED-410A8A57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5468092"/>
            <a:ext cx="4780952" cy="695238"/>
          </a:xfrm>
          <a:prstGeom prst="rect">
            <a:avLst/>
          </a:prstGeom>
        </p:spPr>
      </p:pic>
      <p:sp>
        <p:nvSpPr>
          <p:cNvPr id="3" name="iSHEJI-8">
            <a:extLst>
              <a:ext uri="{FF2B5EF4-FFF2-40B4-BE49-F238E27FC236}">
                <a16:creationId xmlns:a16="http://schemas.microsoft.com/office/drawing/2014/main" id="{B05C250A-BA23-FE1E-9E23-BB96A48C729E}"/>
              </a:ext>
            </a:extLst>
          </p:cNvPr>
          <p:cNvSpPr txBox="1"/>
          <p:nvPr/>
        </p:nvSpPr>
        <p:spPr>
          <a:xfrm>
            <a:off x="1191214" y="5036263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具体写法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26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34878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预处理器指令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Preprocessor directives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1D8052D-EB4A-2673-ADF0-0ABC3396E2FD}"/>
              </a:ext>
            </a:extLst>
          </p:cNvPr>
          <p:cNvSpPr txBox="1"/>
          <p:nvPr/>
        </p:nvSpPr>
        <p:spPr>
          <a:xfrm>
            <a:off x="1191214" y="2921679"/>
            <a:ext cx="902698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为什么要有关键字？</a:t>
            </a:r>
            <a:endParaRPr lang="en-US" altLang="zh-CN" sz="2400" b="1" spc="0" dirty="0">
              <a:solidFill>
                <a:srgbClr val="00206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有时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会有细微的差别：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写了一个复杂的</a:t>
            </a:r>
            <a:r>
              <a:rPr lang="en-US" altLang="zh-CN" sz="1800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lang="zh-CN" altLang="en-US" sz="1800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，想要一个正常输出，一个去除边缘光</a:t>
            </a:r>
            <a:r>
              <a:rPr lang="en-US" altLang="zh-CN" sz="1800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lang="zh-CN" altLang="en-US" sz="18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分成</a:t>
            </a:r>
            <a:r>
              <a:rPr lang="en-US" altLang="zh-CN" sz="18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lang="zh-CN" altLang="en-US" sz="18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个</a:t>
            </a:r>
            <a:r>
              <a:rPr lang="en-US" altLang="zh-CN" sz="18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80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34878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预处理器指令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Preprocessor directives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1D8052D-EB4A-2673-ADF0-0ABC3396E2FD}"/>
              </a:ext>
            </a:extLst>
          </p:cNvPr>
          <p:cNvSpPr txBox="1"/>
          <p:nvPr/>
        </p:nvSpPr>
        <p:spPr>
          <a:xfrm>
            <a:off x="1191214" y="2921679"/>
            <a:ext cx="7907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为什么要有关键字？</a:t>
            </a:r>
            <a:endParaRPr lang="en-US" altLang="zh-CN" sz="2400" b="1" spc="0" dirty="0">
              <a:solidFill>
                <a:srgbClr val="00206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有时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会有细微的差别：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写了一个复杂的</a:t>
            </a:r>
            <a:r>
              <a:rPr lang="en-US" altLang="zh-CN" sz="1800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Shader</a:t>
            </a:r>
            <a:r>
              <a:rPr lang="zh-CN" altLang="en-US" sz="1800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，想要一个</a:t>
            </a:r>
            <a:r>
              <a:rPr lang="zh-CN" altLang="en-US" sz="18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正常输出</a:t>
            </a:r>
            <a:r>
              <a:rPr lang="zh-CN" altLang="en-US" sz="1800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，一个</a:t>
            </a:r>
            <a:r>
              <a:rPr lang="zh-CN" altLang="en-US" sz="18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去除边缘光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6521F4C-70B2-3554-5AAF-21A1C74A1400}"/>
              </a:ext>
            </a:extLst>
          </p:cNvPr>
          <p:cNvCxnSpPr>
            <a:cxnSpLocks/>
          </p:cNvCxnSpPr>
          <p:nvPr/>
        </p:nvCxnSpPr>
        <p:spPr>
          <a:xfrm>
            <a:off x="5113704" y="3926955"/>
            <a:ext cx="0" cy="5917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016477E-62D6-D6A0-16CA-227C2B036D83}"/>
              </a:ext>
            </a:extLst>
          </p:cNvPr>
          <p:cNvCxnSpPr>
            <a:cxnSpLocks/>
          </p:cNvCxnSpPr>
          <p:nvPr/>
        </p:nvCxnSpPr>
        <p:spPr>
          <a:xfrm>
            <a:off x="6837452" y="3926955"/>
            <a:ext cx="0" cy="5917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HEJI-8">
            <a:extLst>
              <a:ext uri="{FF2B5EF4-FFF2-40B4-BE49-F238E27FC236}">
                <a16:creationId xmlns:a16="http://schemas.microsoft.com/office/drawing/2014/main" id="{9A3EF278-286A-BC5D-DD12-5835132117D0}"/>
              </a:ext>
            </a:extLst>
          </p:cNvPr>
          <p:cNvSpPr txBox="1"/>
          <p:nvPr/>
        </p:nvSpPr>
        <p:spPr>
          <a:xfrm>
            <a:off x="4706811" y="4582925"/>
            <a:ext cx="8818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8">
            <a:extLst>
              <a:ext uri="{FF2B5EF4-FFF2-40B4-BE49-F238E27FC236}">
                <a16:creationId xmlns:a16="http://schemas.microsoft.com/office/drawing/2014/main" id="{80B5A3BB-48BA-EF64-EEB8-420D99E08342}"/>
              </a:ext>
            </a:extLst>
          </p:cNvPr>
          <p:cNvSpPr txBox="1"/>
          <p:nvPr/>
        </p:nvSpPr>
        <p:spPr>
          <a:xfrm>
            <a:off x="6466069" y="4572550"/>
            <a:ext cx="8818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关键字</a:t>
            </a:r>
            <a:r>
              <a:rPr lang="en-US" altLang="zh-CN" sz="1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87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997836" y="1591231"/>
            <a:ext cx="438086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简介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234878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预处理器指令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Preprocessor directives</a:t>
            </a: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91D8052D-EB4A-2673-ADF0-0ABC3396E2FD}"/>
              </a:ext>
            </a:extLst>
          </p:cNvPr>
          <p:cNvSpPr txBox="1"/>
          <p:nvPr/>
        </p:nvSpPr>
        <p:spPr>
          <a:xfrm>
            <a:off x="1191214" y="2921679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完整写法：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E5A23-6C77-B8BB-B8D7-808F84BB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3566990"/>
            <a:ext cx="2419048" cy="242857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307C259-B0B3-BAEF-EA85-2EB5546FCA96}"/>
              </a:ext>
            </a:extLst>
          </p:cNvPr>
          <p:cNvCxnSpPr>
            <a:cxnSpLocks/>
          </p:cNvCxnSpPr>
          <p:nvPr/>
        </p:nvCxnSpPr>
        <p:spPr>
          <a:xfrm>
            <a:off x="1753648" y="5995561"/>
            <a:ext cx="865265" cy="2759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HEJI-8">
            <a:extLst>
              <a:ext uri="{FF2B5EF4-FFF2-40B4-BE49-F238E27FC236}">
                <a16:creationId xmlns:a16="http://schemas.microsoft.com/office/drawing/2014/main" id="{1BCBA850-7E03-3566-EF96-73EC3EBD64E0}"/>
              </a:ext>
            </a:extLst>
          </p:cNvPr>
          <p:cNvSpPr txBox="1"/>
          <p:nvPr/>
        </p:nvSpPr>
        <p:spPr>
          <a:xfrm>
            <a:off x="2695852" y="6133550"/>
            <a:ext cx="99725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spc="0" dirty="0">
                <a:solidFill>
                  <a:srgbClr val="C0000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注意添加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6" name="iSHEJI-8">
            <a:extLst>
              <a:ext uri="{FF2B5EF4-FFF2-40B4-BE49-F238E27FC236}">
                <a16:creationId xmlns:a16="http://schemas.microsoft.com/office/drawing/2014/main" id="{F9EF35F9-B727-ABF9-39F0-E04FA9070962}"/>
              </a:ext>
            </a:extLst>
          </p:cNvPr>
          <p:cNvSpPr txBox="1"/>
          <p:nvPr/>
        </p:nvSpPr>
        <p:spPr>
          <a:xfrm>
            <a:off x="3793851" y="3576179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最简单的使用方法是在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Properties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添加特性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：</a:t>
            </a:r>
            <a:b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</a:b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CF84741-86C0-7D3C-FB0E-9DB64749C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51" y="3961558"/>
            <a:ext cx="5172807" cy="615553"/>
          </a:xfrm>
          <a:prstGeom prst="rect">
            <a:avLst/>
          </a:prstGeom>
        </p:spPr>
      </p:pic>
      <p:sp>
        <p:nvSpPr>
          <p:cNvPr id="19" name="iSHEJI-8">
            <a:extLst>
              <a:ext uri="{FF2B5EF4-FFF2-40B4-BE49-F238E27FC236}">
                <a16:creationId xmlns:a16="http://schemas.microsoft.com/office/drawing/2014/main" id="{A176146B-39AA-A73E-98FC-B85E1A3C9709}"/>
              </a:ext>
            </a:extLst>
          </p:cNvPr>
          <p:cNvSpPr txBox="1"/>
          <p:nvPr/>
        </p:nvSpPr>
        <p:spPr>
          <a:xfrm>
            <a:off x="3793851" y="5624217"/>
            <a:ext cx="79071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也可以使用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C#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脚本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开启或关闭关键字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---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所以没有在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Properties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中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07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1957</Words>
  <Application>Microsoft Office PowerPoint</Application>
  <PresentationFormat>宽屏</PresentationFormat>
  <Paragraphs>437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12</cp:revision>
  <dcterms:created xsi:type="dcterms:W3CDTF">2023-01-25T17:41:31Z</dcterms:created>
  <dcterms:modified xsi:type="dcterms:W3CDTF">2023-02-23T06:11:28Z</dcterms:modified>
</cp:coreProperties>
</file>