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68" r:id="rId2"/>
    <p:sldId id="359" r:id="rId3"/>
    <p:sldId id="397" r:id="rId4"/>
    <p:sldId id="393" r:id="rId5"/>
    <p:sldId id="395" r:id="rId6"/>
    <p:sldId id="409" r:id="rId7"/>
    <p:sldId id="410" r:id="rId8"/>
    <p:sldId id="411" r:id="rId9"/>
    <p:sldId id="412" r:id="rId10"/>
    <p:sldId id="406" r:id="rId11"/>
    <p:sldId id="396" r:id="rId12"/>
    <p:sldId id="413" r:id="rId13"/>
  </p:sldIdLst>
  <p:sldSz cx="12192000" cy="6858000"/>
  <p:notesSz cx="7023100" cy="120523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DA5"/>
    <a:srgbClr val="FFFFFF"/>
    <a:srgbClr val="008000"/>
    <a:srgbClr val="669900"/>
    <a:srgbClr val="FF9999"/>
    <a:srgbClr val="FF5050"/>
    <a:srgbClr val="4BACC6"/>
    <a:srgbClr val="00CCFF"/>
    <a:srgbClr val="DAB48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7714" autoAdjust="0"/>
  </p:normalViewPr>
  <p:slideViewPr>
    <p:cSldViewPr snapToGrid="0" snapToObjects="1">
      <p:cViewPr varScale="1">
        <p:scale>
          <a:sx n="73" d="100"/>
          <a:sy n="73" d="100"/>
        </p:scale>
        <p:origin x="97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sr6\Project\Titanic\Titanic%20Data%20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a:t>
            </a:r>
            <a:r>
              <a:rPr lang="en-US" baseline="0"/>
              <a:t>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'Randomized Search CV_RF'!$H$1</c:f>
              <c:strCache>
                <c:ptCount val="1"/>
                <c:pt idx="0">
                  <c:v>'mean_test_AUC'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'Randomized Search CV_RF'!$H$2:$H$11</c:f>
              <c:numCache>
                <c:formatCode>General</c:formatCode>
                <c:ptCount val="10"/>
                <c:pt idx="0">
                  <c:v>0.82415592000000004</c:v>
                </c:pt>
                <c:pt idx="1">
                  <c:v>0.83244912000000004</c:v>
                </c:pt>
                <c:pt idx="2">
                  <c:v>0.82622921999999999</c:v>
                </c:pt>
                <c:pt idx="3">
                  <c:v>0.82847572999999997</c:v>
                </c:pt>
                <c:pt idx="4">
                  <c:v>0.82299855</c:v>
                </c:pt>
                <c:pt idx="5">
                  <c:v>0.83244912000000004</c:v>
                </c:pt>
                <c:pt idx="6">
                  <c:v>0.83244912000000004</c:v>
                </c:pt>
                <c:pt idx="7">
                  <c:v>0.83395808999999999</c:v>
                </c:pt>
                <c:pt idx="8">
                  <c:v>0.83546706000000004</c:v>
                </c:pt>
                <c:pt idx="9">
                  <c:v>0.82622921999999999</c:v>
                </c:pt>
              </c:numCache>
            </c:numRef>
          </c:val>
          <c:smooth val="0"/>
          <c:extLst>
            <c:ext xmlns:c16="http://schemas.microsoft.com/office/drawing/2014/chart" uri="{C3380CC4-5D6E-409C-BE32-E72D297353CC}">
              <c16:uniqueId val="{00000000-D49B-47D2-B0A2-5AECD627FAA6}"/>
            </c:ext>
          </c:extLst>
        </c:ser>
        <c:ser>
          <c:idx val="1"/>
          <c:order val="1"/>
          <c:tx>
            <c:strRef>
              <c:f>'Randomized Search CV_RF'!$I$1</c:f>
              <c:strCache>
                <c:ptCount val="1"/>
                <c:pt idx="0">
                  <c:v>'mean_test_Accuracy'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'Randomized Search CV_RF'!$I$2:$I$11</c:f>
              <c:numCache>
                <c:formatCode>General</c:formatCode>
                <c:ptCount val="10"/>
                <c:pt idx="0">
                  <c:v>0.84590690000000002</c:v>
                </c:pt>
                <c:pt idx="1">
                  <c:v>0.85232744999999999</c:v>
                </c:pt>
                <c:pt idx="2">
                  <c:v>0.84751204000000002</c:v>
                </c:pt>
                <c:pt idx="3">
                  <c:v>0.84751204000000002</c:v>
                </c:pt>
                <c:pt idx="4">
                  <c:v>0.84269662999999995</c:v>
                </c:pt>
                <c:pt idx="5">
                  <c:v>0.85232744999999999</c:v>
                </c:pt>
                <c:pt idx="6">
                  <c:v>0.85232744999999999</c:v>
                </c:pt>
                <c:pt idx="7">
                  <c:v>0.85232744999999999</c:v>
                </c:pt>
                <c:pt idx="8">
                  <c:v>0.85232744999999999</c:v>
                </c:pt>
                <c:pt idx="9">
                  <c:v>0.84751204000000002</c:v>
                </c:pt>
              </c:numCache>
            </c:numRef>
          </c:val>
          <c:smooth val="0"/>
          <c:extLst>
            <c:ext xmlns:c16="http://schemas.microsoft.com/office/drawing/2014/chart" uri="{C3380CC4-5D6E-409C-BE32-E72D297353CC}">
              <c16:uniqueId val="{00000001-D49B-47D2-B0A2-5AECD627FAA6}"/>
            </c:ext>
          </c:extLst>
        </c:ser>
        <c:ser>
          <c:idx val="2"/>
          <c:order val="2"/>
          <c:tx>
            <c:strRef>
              <c:f>'Randomized Search CV_RF'!$J$1</c:f>
              <c:strCache>
                <c:ptCount val="1"/>
                <c:pt idx="0">
                  <c:v>'mean_test_Recall'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'Randomized Search CV_RF'!$J$2:$J$11</c:f>
              <c:numCache>
                <c:formatCode>General</c:formatCode>
                <c:ptCount val="10"/>
                <c:pt idx="0">
                  <c:v>0.72710540000000001</c:v>
                </c:pt>
                <c:pt idx="1">
                  <c:v>0.74369180999999995</c:v>
                </c:pt>
                <c:pt idx="2">
                  <c:v>0.73125200999999995</c:v>
                </c:pt>
                <c:pt idx="3">
                  <c:v>0.74361690999999996</c:v>
                </c:pt>
                <c:pt idx="4">
                  <c:v>0.73532370000000002</c:v>
                </c:pt>
                <c:pt idx="5">
                  <c:v>0.74369180999999995</c:v>
                </c:pt>
                <c:pt idx="6">
                  <c:v>0.74369180999999995</c:v>
                </c:pt>
                <c:pt idx="7">
                  <c:v>0.75194757000000001</c:v>
                </c:pt>
                <c:pt idx="8">
                  <c:v>0.76020332000000002</c:v>
                </c:pt>
                <c:pt idx="9">
                  <c:v>0.73125200999999995</c:v>
                </c:pt>
              </c:numCache>
            </c:numRef>
          </c:val>
          <c:smooth val="0"/>
          <c:extLst>
            <c:ext xmlns:c16="http://schemas.microsoft.com/office/drawing/2014/chart" uri="{C3380CC4-5D6E-409C-BE32-E72D297353CC}">
              <c16:uniqueId val="{00000002-D49B-47D2-B0A2-5AECD627FAA6}"/>
            </c:ext>
          </c:extLst>
        </c:ser>
        <c:ser>
          <c:idx val="3"/>
          <c:order val="3"/>
          <c:tx>
            <c:strRef>
              <c:f>'Randomized Search CV_RF'!$K$1</c:f>
              <c:strCache>
                <c:ptCount val="1"/>
                <c:pt idx="0">
                  <c:v>'mean_test_Precision'</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'Randomized Search CV_RF'!$K$2:$K$11</c:f>
              <c:numCache>
                <c:formatCode>General</c:formatCode>
                <c:ptCount val="10"/>
                <c:pt idx="0">
                  <c:v>0.85818464999999999</c:v>
                </c:pt>
                <c:pt idx="1">
                  <c:v>0.86115054000000002</c:v>
                </c:pt>
                <c:pt idx="2">
                  <c:v>0.85883509000000002</c:v>
                </c:pt>
                <c:pt idx="3">
                  <c:v>0.84746286999999998</c:v>
                </c:pt>
                <c:pt idx="4">
                  <c:v>0.84339823000000003</c:v>
                </c:pt>
                <c:pt idx="5">
                  <c:v>0.86115054000000002</c:v>
                </c:pt>
                <c:pt idx="6">
                  <c:v>0.86115054000000002</c:v>
                </c:pt>
                <c:pt idx="7">
                  <c:v>0.85371911</c:v>
                </c:pt>
                <c:pt idx="8">
                  <c:v>0.84734814999999997</c:v>
                </c:pt>
                <c:pt idx="9">
                  <c:v>0.85883509000000002</c:v>
                </c:pt>
              </c:numCache>
            </c:numRef>
          </c:val>
          <c:smooth val="0"/>
          <c:extLst>
            <c:ext xmlns:c16="http://schemas.microsoft.com/office/drawing/2014/chart" uri="{C3380CC4-5D6E-409C-BE32-E72D297353CC}">
              <c16:uniqueId val="{00000003-D49B-47D2-B0A2-5AECD627FAA6}"/>
            </c:ext>
          </c:extLst>
        </c:ser>
        <c:ser>
          <c:idx val="4"/>
          <c:order val="4"/>
          <c:tx>
            <c:strRef>
              <c:f>'Randomized Search CV_RF'!$L$1</c:f>
              <c:strCache>
                <c:ptCount val="1"/>
                <c:pt idx="0">
                  <c:v>'mean_test_F1 Score'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'Randomized Search CV_RF'!$L$2:$L$11</c:f>
              <c:numCache>
                <c:formatCode>General</c:formatCode>
                <c:ptCount val="10"/>
                <c:pt idx="0">
                  <c:v>0.78311348999999997</c:v>
                </c:pt>
                <c:pt idx="1">
                  <c:v>0.79463916999999995</c:v>
                </c:pt>
                <c:pt idx="2">
                  <c:v>0.78611869999999995</c:v>
                </c:pt>
                <c:pt idx="3">
                  <c:v>0.78970326000000002</c:v>
                </c:pt>
                <c:pt idx="4">
                  <c:v>0.78311202000000002</c:v>
                </c:pt>
                <c:pt idx="5">
                  <c:v>0.79463916999999995</c:v>
                </c:pt>
                <c:pt idx="6">
                  <c:v>0.79463916999999995</c:v>
                </c:pt>
                <c:pt idx="7">
                  <c:v>0.79684482999999995</c:v>
                </c:pt>
                <c:pt idx="8">
                  <c:v>0.79912897000000005</c:v>
                </c:pt>
                <c:pt idx="9">
                  <c:v>0.78611869999999995</c:v>
                </c:pt>
              </c:numCache>
            </c:numRef>
          </c:val>
          <c:smooth val="0"/>
          <c:extLst>
            <c:ext xmlns:c16="http://schemas.microsoft.com/office/drawing/2014/chart" uri="{C3380CC4-5D6E-409C-BE32-E72D297353CC}">
              <c16:uniqueId val="{00000004-D49B-47D2-B0A2-5AECD627FAA6}"/>
            </c:ext>
          </c:extLst>
        </c:ser>
        <c:dLbls>
          <c:showLegendKey val="0"/>
          <c:showVal val="0"/>
          <c:showCatName val="0"/>
          <c:showSerName val="0"/>
          <c:showPercent val="0"/>
          <c:showBubbleSize val="0"/>
        </c:dLbls>
        <c:marker val="1"/>
        <c:smooth val="0"/>
        <c:axId val="198918480"/>
        <c:axId val="198917824"/>
      </c:lineChart>
      <c:catAx>
        <c:axId val="198918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917824"/>
        <c:crosses val="autoZero"/>
        <c:auto val="1"/>
        <c:lblAlgn val="ctr"/>
        <c:lblOffset val="100"/>
        <c:noMultiLvlLbl val="0"/>
      </c:catAx>
      <c:valAx>
        <c:axId val="198917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918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0.5641</cdr:x>
      <cdr:y>0.14931</cdr:y>
    </cdr:from>
    <cdr:to>
      <cdr:x>0.59744</cdr:x>
      <cdr:y>0.60764</cdr:y>
    </cdr:to>
    <cdr:sp macro="" textlink="">
      <cdr:nvSpPr>
        <cdr:cNvPr id="2" name="Oval 1"/>
        <cdr:cNvSpPr/>
      </cdr:nvSpPr>
      <cdr:spPr>
        <a:xfrm xmlns:a="http://schemas.openxmlformats.org/drawingml/2006/main">
          <a:off x="4190999" y="409575"/>
          <a:ext cx="247650" cy="1257300"/>
        </a:xfrm>
        <a:prstGeom xmlns:a="http://schemas.openxmlformats.org/drawingml/2006/main" prst="ellipse">
          <a:avLst/>
        </a:prstGeom>
        <a:noFill xmlns:a="http://schemas.openxmlformats.org/drawingml/2006/main"/>
        <a:ln xmlns:a="http://schemas.openxmlformats.org/drawingml/2006/main" w="28575">
          <a:solidFill>
            <a:srgbClr val="C00000"/>
          </a:solid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604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604838"/>
          </a:xfrm>
          <a:prstGeom prst="rect">
            <a:avLst/>
          </a:prstGeom>
        </p:spPr>
        <p:txBody>
          <a:bodyPr vert="horz" lIns="91440" tIns="45720" rIns="91440" bIns="45720" rtlCol="0"/>
          <a:lstStyle>
            <a:lvl1pPr algn="r">
              <a:defRPr sz="1200"/>
            </a:lvl1pPr>
          </a:lstStyle>
          <a:p>
            <a:fld id="{4617F800-C141-4B6F-B661-0E8F67920FE2}" type="datetimeFigureOut">
              <a:rPr lang="en-US" smtClean="0"/>
              <a:t>2/25/2020</a:t>
            </a:fld>
            <a:endParaRPr lang="en-US"/>
          </a:p>
        </p:txBody>
      </p:sp>
      <p:sp>
        <p:nvSpPr>
          <p:cNvPr id="4" name="Footer Placeholder 3"/>
          <p:cNvSpPr>
            <a:spLocks noGrp="1"/>
          </p:cNvSpPr>
          <p:nvPr>
            <p:ph type="ftr" sz="quarter" idx="2"/>
          </p:nvPr>
        </p:nvSpPr>
        <p:spPr>
          <a:xfrm>
            <a:off x="0" y="11447463"/>
            <a:ext cx="3043238" cy="604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11447463"/>
            <a:ext cx="3043238" cy="604837"/>
          </a:xfrm>
          <a:prstGeom prst="rect">
            <a:avLst/>
          </a:prstGeom>
        </p:spPr>
        <p:txBody>
          <a:bodyPr vert="horz" lIns="91440" tIns="45720" rIns="91440" bIns="45720" rtlCol="0" anchor="b"/>
          <a:lstStyle>
            <a:lvl1pPr algn="r">
              <a:defRPr sz="1200"/>
            </a:lvl1pPr>
          </a:lstStyle>
          <a:p>
            <a:fld id="{49AF481D-796B-44A6-B35B-6FDACCB4147B}" type="slidenum">
              <a:rPr lang="en-US" smtClean="0"/>
              <a:t>‹#›</a:t>
            </a:fld>
            <a:endParaRPr lang="en-US"/>
          </a:p>
        </p:txBody>
      </p:sp>
    </p:spTree>
    <p:extLst>
      <p:ext uri="{BB962C8B-B14F-4D97-AF65-F5344CB8AC3E}">
        <p14:creationId xmlns:p14="http://schemas.microsoft.com/office/powerpoint/2010/main" val="21904039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604708"/>
          </a:xfrm>
          <a:prstGeom prst="rect">
            <a:avLst/>
          </a:prstGeom>
        </p:spPr>
        <p:txBody>
          <a:bodyPr vert="horz" lIns="108996" tIns="54498" rIns="108996" bIns="54498" rtlCol="0"/>
          <a:lstStyle>
            <a:lvl1pPr algn="l" fontAlgn="auto">
              <a:spcBef>
                <a:spcPts val="0"/>
              </a:spcBef>
              <a:spcAft>
                <a:spcPts val="0"/>
              </a:spcAft>
              <a:defRPr sz="1400">
                <a:latin typeface="+mn-lt"/>
                <a:cs typeface="+mn-cs"/>
              </a:defRPr>
            </a:lvl1pPr>
          </a:lstStyle>
          <a:p>
            <a:pPr>
              <a:defRPr/>
            </a:pPr>
            <a:endParaRPr lang="en-US"/>
          </a:p>
        </p:txBody>
      </p:sp>
      <p:sp>
        <p:nvSpPr>
          <p:cNvPr id="3" name="Date Placeholder 2"/>
          <p:cNvSpPr>
            <a:spLocks noGrp="1"/>
          </p:cNvSpPr>
          <p:nvPr>
            <p:ph type="dt" idx="1"/>
          </p:nvPr>
        </p:nvSpPr>
        <p:spPr>
          <a:xfrm>
            <a:off x="3978132" y="0"/>
            <a:ext cx="3043343" cy="604708"/>
          </a:xfrm>
          <a:prstGeom prst="rect">
            <a:avLst/>
          </a:prstGeom>
        </p:spPr>
        <p:txBody>
          <a:bodyPr vert="horz" lIns="108996" tIns="54498" rIns="108996" bIns="54498" rtlCol="0"/>
          <a:lstStyle>
            <a:lvl1pPr algn="r" fontAlgn="auto">
              <a:spcBef>
                <a:spcPts val="0"/>
              </a:spcBef>
              <a:spcAft>
                <a:spcPts val="0"/>
              </a:spcAft>
              <a:defRPr sz="1400">
                <a:latin typeface="+mn-lt"/>
                <a:cs typeface="+mn-cs"/>
              </a:defRPr>
            </a:lvl1pPr>
          </a:lstStyle>
          <a:p>
            <a:pPr>
              <a:defRPr/>
            </a:pPr>
            <a:fld id="{9DC8F14A-79FE-46DE-AA66-4CEFE82D0654}" type="datetimeFigureOut">
              <a:rPr lang="en-US"/>
              <a:pPr>
                <a:defRPr/>
              </a:pPr>
              <a:t>2/25/2020</a:t>
            </a:fld>
            <a:endParaRPr lang="en-US"/>
          </a:p>
        </p:txBody>
      </p:sp>
      <p:sp>
        <p:nvSpPr>
          <p:cNvPr id="4" name="Slide Image Placeholder 3"/>
          <p:cNvSpPr>
            <a:spLocks noGrp="1" noRot="1" noChangeAspect="1"/>
          </p:cNvSpPr>
          <p:nvPr>
            <p:ph type="sldImg" idx="2"/>
          </p:nvPr>
        </p:nvSpPr>
        <p:spPr>
          <a:xfrm>
            <a:off x="-103188" y="1506538"/>
            <a:ext cx="7229476" cy="4067175"/>
          </a:xfrm>
          <a:prstGeom prst="rect">
            <a:avLst/>
          </a:prstGeom>
          <a:noFill/>
          <a:ln w="12700">
            <a:solidFill>
              <a:prstClr val="black"/>
            </a:solidFill>
          </a:ln>
        </p:spPr>
        <p:txBody>
          <a:bodyPr vert="horz" lIns="108996" tIns="54498" rIns="108996" bIns="54498" rtlCol="0" anchor="ctr"/>
          <a:lstStyle/>
          <a:p>
            <a:pPr lvl="0"/>
            <a:endParaRPr lang="en-US" noProof="0"/>
          </a:p>
        </p:txBody>
      </p:sp>
      <p:sp>
        <p:nvSpPr>
          <p:cNvPr id="5" name="Notes Placeholder 4"/>
          <p:cNvSpPr>
            <a:spLocks noGrp="1"/>
          </p:cNvSpPr>
          <p:nvPr>
            <p:ph type="body" sz="quarter" idx="3"/>
          </p:nvPr>
        </p:nvSpPr>
        <p:spPr>
          <a:xfrm>
            <a:off x="702310" y="5800169"/>
            <a:ext cx="5618480" cy="4745593"/>
          </a:xfrm>
          <a:prstGeom prst="rect">
            <a:avLst/>
          </a:prstGeom>
        </p:spPr>
        <p:txBody>
          <a:bodyPr vert="horz" lIns="108996" tIns="54498" rIns="108996" bIns="54498"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11447594"/>
            <a:ext cx="3043343" cy="604707"/>
          </a:xfrm>
          <a:prstGeom prst="rect">
            <a:avLst/>
          </a:prstGeom>
        </p:spPr>
        <p:txBody>
          <a:bodyPr vert="horz" lIns="108996" tIns="54498" rIns="108996" bIns="54498" rtlCol="0" anchor="b"/>
          <a:lstStyle>
            <a:lvl1pPr algn="l" fontAlgn="auto">
              <a:spcBef>
                <a:spcPts val="0"/>
              </a:spcBef>
              <a:spcAft>
                <a:spcPts val="0"/>
              </a:spcAft>
              <a:defRPr sz="14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8132" y="11447594"/>
            <a:ext cx="3043343" cy="604707"/>
          </a:xfrm>
          <a:prstGeom prst="rect">
            <a:avLst/>
          </a:prstGeom>
        </p:spPr>
        <p:txBody>
          <a:bodyPr vert="horz" lIns="108996" tIns="54498" rIns="108996" bIns="54498" rtlCol="0" anchor="b"/>
          <a:lstStyle>
            <a:lvl1pPr algn="r" fontAlgn="auto">
              <a:spcBef>
                <a:spcPts val="0"/>
              </a:spcBef>
              <a:spcAft>
                <a:spcPts val="0"/>
              </a:spcAft>
              <a:defRPr sz="1400">
                <a:latin typeface="+mn-lt"/>
                <a:cs typeface="+mn-cs"/>
              </a:defRPr>
            </a:lvl1pPr>
          </a:lstStyle>
          <a:p>
            <a:pPr>
              <a:defRPr/>
            </a:pPr>
            <a:fld id="{1C317E82-E1D3-4238-A24B-1ABAC0DB198C}" type="slidenum">
              <a:rPr lang="en-US"/>
              <a:pPr>
                <a:defRPr/>
              </a:pPr>
              <a:t>‹#›</a:t>
            </a:fld>
            <a:endParaRPr lang="en-US"/>
          </a:p>
        </p:txBody>
      </p:sp>
    </p:spTree>
    <p:extLst>
      <p:ext uri="{BB962C8B-B14F-4D97-AF65-F5344CB8AC3E}">
        <p14:creationId xmlns:p14="http://schemas.microsoft.com/office/powerpoint/2010/main" val="75724270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7717D-9D28-E743-8888-0F982E506E4F}" type="slidenum">
              <a:rPr lang="en-US" smtClean="0"/>
              <a:t>1</a:t>
            </a:fld>
            <a:endParaRPr lang="en-US" dirty="0"/>
          </a:p>
        </p:txBody>
      </p:sp>
    </p:spTree>
    <p:extLst>
      <p:ext uri="{BB962C8B-B14F-4D97-AF65-F5344CB8AC3E}">
        <p14:creationId xmlns:p14="http://schemas.microsoft.com/office/powerpoint/2010/main" val="379593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17717D-9D28-E743-8888-0F982E506E4F}" type="slidenum">
              <a:rPr lang="en-US" smtClean="0"/>
              <a:t>10</a:t>
            </a:fld>
            <a:endParaRPr lang="en-US"/>
          </a:p>
        </p:txBody>
      </p:sp>
    </p:spTree>
    <p:extLst>
      <p:ext uri="{BB962C8B-B14F-4D97-AF65-F5344CB8AC3E}">
        <p14:creationId xmlns:p14="http://schemas.microsoft.com/office/powerpoint/2010/main" val="546884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p:cNvPr>
          <p:cNvSpPr>
            <a:spLocks noGrp="1"/>
          </p:cNvSpPr>
          <p:nvPr>
            <p:ph type="ctrTitle"/>
          </p:nvPr>
        </p:nvSpPr>
        <p:spPr>
          <a:xfrm>
            <a:off x="388883" y="1682532"/>
            <a:ext cx="9144000" cy="2387600"/>
          </a:xfrm>
        </p:spPr>
        <p:txBody>
          <a:bodyPr anchor="b"/>
          <a:lstStyle>
            <a:lvl1pPr algn="l">
              <a:defRPr sz="6000" b="1" i="0">
                <a:solidFill>
                  <a:schemeClr val="bg1"/>
                </a:solidFill>
                <a:latin typeface="Toyota Type" panose="020B0602020202020204" pitchFamily="34" charset="0"/>
                <a:cs typeface="Toyota Type" panose="020B0602020202020204" pitchFamily="34" charset="0"/>
              </a:defRPr>
            </a:lvl1pPr>
          </a:lstStyle>
          <a:p>
            <a:r>
              <a:rPr lang="en-US" dirty="0"/>
              <a:t>Click to edit Master title style</a:t>
            </a:r>
          </a:p>
        </p:txBody>
      </p:sp>
      <p:sp>
        <p:nvSpPr>
          <p:cNvPr id="3" name="Subtitle 2">
            <a:extLst/>
          </p:cNvPr>
          <p:cNvSpPr>
            <a:spLocks noGrp="1"/>
          </p:cNvSpPr>
          <p:nvPr>
            <p:ph type="subTitle" idx="1"/>
          </p:nvPr>
        </p:nvSpPr>
        <p:spPr>
          <a:xfrm>
            <a:off x="388883" y="4280284"/>
            <a:ext cx="9144000" cy="1655762"/>
          </a:xfrm>
        </p:spPr>
        <p:txBody>
          <a:bodyPr/>
          <a:lstStyle>
            <a:lvl1pPr marL="0" indent="0" algn="l">
              <a:buNone/>
              <a:defRPr sz="2400" b="0" i="0">
                <a:solidFill>
                  <a:schemeClr val="bg1"/>
                </a:solidFill>
                <a:latin typeface="Toyota Type" panose="020B0602020202020204" pitchFamily="34" charset="0"/>
                <a:cs typeface="Toyota Type" panose="020B06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p:cNvPr>
          <p:cNvSpPr>
            <a:spLocks noGrp="1"/>
          </p:cNvSpPr>
          <p:nvPr>
            <p:ph type="sldNum" sz="quarter" idx="10"/>
          </p:nvPr>
        </p:nvSpPr>
        <p:spPr>
          <a:xfrm>
            <a:off x="9442450" y="6492875"/>
            <a:ext cx="2743200" cy="365125"/>
          </a:xfrm>
        </p:spPr>
        <p:txBody>
          <a:bodyPr/>
          <a:lstStyle>
            <a:lvl1pPr>
              <a:defRPr/>
            </a:lvl1pPr>
          </a:lstStyle>
          <a:p>
            <a:pPr>
              <a:defRPr/>
            </a:pPr>
            <a:fld id="{B71BE35D-258C-4CBB-8BFD-FE77B77F9A45}" type="slidenum">
              <a:rPr lang="en-US"/>
              <a:pPr>
                <a:defRPr/>
              </a:pPr>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63" y="6311978"/>
            <a:ext cx="1289638" cy="454498"/>
          </a:xfrm>
          <a:prstGeom prst="rect">
            <a:avLst/>
          </a:prstGeom>
        </p:spPr>
      </p:pic>
    </p:spTree>
    <p:extLst>
      <p:ext uri="{BB962C8B-B14F-4D97-AF65-F5344CB8AC3E}">
        <p14:creationId xmlns:p14="http://schemas.microsoft.com/office/powerpoint/2010/main" val="326216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p:cNvPr>
          <p:cNvSpPr>
            <a:spLocks noGrp="1"/>
          </p:cNvSpPr>
          <p:nvPr>
            <p:ph type="title"/>
          </p:nvPr>
        </p:nvSpPr>
        <p:spPr>
          <a:xfrm>
            <a:off x="260132" y="1"/>
            <a:ext cx="9661635" cy="872359"/>
          </a:xfrm>
        </p:spPr>
        <p:txBody>
          <a:bodyPr>
            <a:normAutofit/>
          </a:bodyPr>
          <a:lstStyle>
            <a:lvl1pPr>
              <a:defRPr sz="4000" b="1" i="0">
                <a:solidFill>
                  <a:schemeClr val="bg1"/>
                </a:solidFill>
                <a:latin typeface="Toyota Type" panose="020B0602020202020204" pitchFamily="34" charset="0"/>
                <a:cs typeface="Toyota Type" panose="020B0602020202020204" pitchFamily="34" charset="0"/>
              </a:defRPr>
            </a:lvl1pPr>
          </a:lstStyle>
          <a:p>
            <a:r>
              <a:rPr lang="en-US" dirty="0"/>
              <a:t>Click to edit Master title style</a:t>
            </a:r>
          </a:p>
        </p:txBody>
      </p:sp>
      <p:sp>
        <p:nvSpPr>
          <p:cNvPr id="3" name="Content Placeholder 2">
            <a:extLst/>
          </p:cNvPr>
          <p:cNvSpPr>
            <a:spLocks noGrp="1"/>
          </p:cNvSpPr>
          <p:nvPr>
            <p:ph idx="1"/>
          </p:nvPr>
        </p:nvSpPr>
        <p:spPr>
          <a:xfrm>
            <a:off x="260131" y="1253331"/>
            <a:ext cx="10515600" cy="4351338"/>
          </a:xfrm>
        </p:spPr>
        <p:txBody>
          <a:bodyPr/>
          <a:lstStyle>
            <a:lvl1pPr>
              <a:defRPr b="0" i="0">
                <a:latin typeface="Toyota Type" panose="020B0602020202020204" pitchFamily="34" charset="0"/>
                <a:cs typeface="Toyota Type" panose="020B0602020202020204" pitchFamily="34" charset="0"/>
              </a:defRPr>
            </a:lvl1pPr>
            <a:lvl2pPr>
              <a:defRPr b="0" i="0">
                <a:latin typeface="Toyota Type" panose="020B0602020202020204" pitchFamily="34" charset="0"/>
                <a:cs typeface="Toyota Type" panose="020B0602020202020204" pitchFamily="34" charset="0"/>
              </a:defRPr>
            </a:lvl2pPr>
            <a:lvl3pPr>
              <a:defRPr b="0" i="0">
                <a:latin typeface="Toyota Type" panose="020B0602020202020204" pitchFamily="34" charset="0"/>
                <a:cs typeface="Toyota Type" panose="020B0602020202020204" pitchFamily="34" charset="0"/>
              </a:defRPr>
            </a:lvl3pPr>
            <a:lvl4pPr>
              <a:defRPr b="0" i="0">
                <a:latin typeface="Toyota Type" panose="020B0602020202020204" pitchFamily="34" charset="0"/>
                <a:cs typeface="Toyota Type" panose="020B0602020202020204" pitchFamily="34" charset="0"/>
              </a:defRPr>
            </a:lvl4pPr>
            <a:lvl5pPr>
              <a:defRPr b="0" i="0">
                <a:latin typeface="Toyota Type" panose="020B0602020202020204" pitchFamily="34" charset="0"/>
                <a:cs typeface="Toyota Type" panose="020B06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p:cNvPr>
          <p:cNvSpPr>
            <a:spLocks noGrp="1"/>
          </p:cNvSpPr>
          <p:nvPr>
            <p:ph type="sldNum" sz="quarter" idx="10"/>
          </p:nvPr>
        </p:nvSpPr>
        <p:spPr>
          <a:xfrm>
            <a:off x="9404350" y="6489700"/>
            <a:ext cx="2743200" cy="365125"/>
          </a:xfrm>
        </p:spPr>
        <p:txBody>
          <a:bodyPr/>
          <a:lstStyle>
            <a:lvl1pPr>
              <a:defRPr/>
            </a:lvl1pPr>
          </a:lstStyle>
          <a:p>
            <a:pPr>
              <a:defRPr/>
            </a:pPr>
            <a:fld id="{E1E25EE4-6A7C-4861-B980-D972C1E22A48}" type="slidenum">
              <a:rPr lang="en-US"/>
              <a:pPr>
                <a:defRPr/>
              </a:pPr>
              <a:t>‹#›</a:t>
            </a:fld>
            <a:endParaRPr lang="en-US"/>
          </a:p>
        </p:txBody>
      </p:sp>
    </p:spTree>
    <p:extLst>
      <p:ext uri="{BB962C8B-B14F-4D97-AF65-F5344CB8AC3E}">
        <p14:creationId xmlns:p14="http://schemas.microsoft.com/office/powerpoint/2010/main" val="379127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p:cNvPr>
          <p:cNvSpPr>
            <a:spLocks noGrp="1"/>
          </p:cNvSpPr>
          <p:nvPr>
            <p:ph type="title"/>
          </p:nvPr>
        </p:nvSpPr>
        <p:spPr>
          <a:xfrm>
            <a:off x="260132" y="1"/>
            <a:ext cx="9661635" cy="872359"/>
          </a:xfrm>
        </p:spPr>
        <p:txBody>
          <a:bodyPr>
            <a:normAutofit/>
          </a:bodyPr>
          <a:lstStyle>
            <a:lvl1pPr>
              <a:defRPr sz="4000" b="1" i="0">
                <a:solidFill>
                  <a:schemeClr val="tx1"/>
                </a:solidFill>
                <a:latin typeface="Toyota Type" panose="020B0602020202020204" pitchFamily="34" charset="0"/>
                <a:cs typeface="Toyota Type" panose="020B0602020202020204" pitchFamily="34" charset="0"/>
              </a:defRPr>
            </a:lvl1pPr>
          </a:lstStyle>
          <a:p>
            <a:r>
              <a:rPr lang="en-US" dirty="0"/>
              <a:t>Click to edit Master title style</a:t>
            </a:r>
          </a:p>
        </p:txBody>
      </p:sp>
      <p:sp>
        <p:nvSpPr>
          <p:cNvPr id="3" name="Content Placeholder 2">
            <a:extLst/>
          </p:cNvPr>
          <p:cNvSpPr>
            <a:spLocks noGrp="1"/>
          </p:cNvSpPr>
          <p:nvPr>
            <p:ph idx="1"/>
          </p:nvPr>
        </p:nvSpPr>
        <p:spPr>
          <a:xfrm>
            <a:off x="260131" y="1253331"/>
            <a:ext cx="10515600" cy="4351338"/>
          </a:xfrm>
        </p:spPr>
        <p:txBody>
          <a:bodyPr/>
          <a:lstStyle>
            <a:lvl1pPr>
              <a:defRPr b="0" i="0">
                <a:latin typeface="Toyota Type" panose="020B0602020202020204" pitchFamily="34" charset="0"/>
                <a:cs typeface="Toyota Type" panose="020B0602020202020204" pitchFamily="34" charset="0"/>
              </a:defRPr>
            </a:lvl1pPr>
            <a:lvl2pPr>
              <a:defRPr b="0" i="0">
                <a:latin typeface="Toyota Type" panose="020B0602020202020204" pitchFamily="34" charset="0"/>
                <a:cs typeface="Toyota Type" panose="020B0602020202020204" pitchFamily="34" charset="0"/>
              </a:defRPr>
            </a:lvl2pPr>
            <a:lvl3pPr>
              <a:defRPr b="0" i="0">
                <a:latin typeface="Toyota Type" panose="020B0602020202020204" pitchFamily="34" charset="0"/>
                <a:cs typeface="Toyota Type" panose="020B0602020202020204" pitchFamily="34" charset="0"/>
              </a:defRPr>
            </a:lvl3pPr>
            <a:lvl4pPr>
              <a:defRPr b="0" i="0">
                <a:latin typeface="Toyota Type" panose="020B0602020202020204" pitchFamily="34" charset="0"/>
                <a:cs typeface="Toyota Type" panose="020B0602020202020204" pitchFamily="34" charset="0"/>
              </a:defRPr>
            </a:lvl4pPr>
            <a:lvl5pPr>
              <a:defRPr b="0" i="0">
                <a:latin typeface="Toyota Type" panose="020B0602020202020204" pitchFamily="34" charset="0"/>
                <a:cs typeface="Toyota Type" panose="020B06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p:cNvPr>
          <p:cNvSpPr>
            <a:spLocks noGrp="1"/>
          </p:cNvSpPr>
          <p:nvPr>
            <p:ph type="sldNum" sz="quarter" idx="10"/>
          </p:nvPr>
        </p:nvSpPr>
        <p:spPr>
          <a:xfrm>
            <a:off x="9404350" y="6116638"/>
            <a:ext cx="2743200" cy="365125"/>
          </a:xfrm>
        </p:spPr>
        <p:txBody>
          <a:bodyPr/>
          <a:lstStyle>
            <a:lvl1pPr>
              <a:defRPr/>
            </a:lvl1pPr>
          </a:lstStyle>
          <a:p>
            <a:pPr>
              <a:defRPr/>
            </a:pPr>
            <a:fld id="{85E4D12B-2812-4004-B3E0-9076CE841D06}" type="slidenum">
              <a:rPr lang="en-US"/>
              <a:pPr>
                <a:defRPr/>
              </a:pPr>
              <a:t>‹#›</a:t>
            </a:fld>
            <a:endParaRPr lang="en-US"/>
          </a:p>
        </p:txBody>
      </p:sp>
    </p:spTree>
    <p:extLst>
      <p:ext uri="{BB962C8B-B14F-4D97-AF65-F5344CB8AC3E}">
        <p14:creationId xmlns:p14="http://schemas.microsoft.com/office/powerpoint/2010/main" val="306902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p:cNvPr>
          <p:cNvSpPr>
            <a:spLocks noGrp="1"/>
          </p:cNvSpPr>
          <p:nvPr>
            <p:ph type="title"/>
          </p:nvPr>
        </p:nvSpPr>
        <p:spPr>
          <a:xfrm>
            <a:off x="260131" y="1764484"/>
            <a:ext cx="11669111" cy="567348"/>
          </a:xfrm>
        </p:spPr>
        <p:txBody>
          <a:bodyPr>
            <a:normAutofit/>
          </a:bodyPr>
          <a:lstStyle>
            <a:lvl1pPr algn="ctr">
              <a:defRPr sz="4000" b="1" i="0">
                <a:solidFill>
                  <a:schemeClr val="bg1"/>
                </a:solidFill>
                <a:latin typeface="Toyota Type" panose="020B0602020202020204" pitchFamily="34" charset="0"/>
                <a:cs typeface="Toyota Type" panose="020B0602020202020204" pitchFamily="34" charset="0"/>
              </a:defRPr>
            </a:lvl1pPr>
          </a:lstStyle>
          <a:p>
            <a:r>
              <a:rPr lang="en-US" dirty="0"/>
              <a:t>Click to edit Master title style</a:t>
            </a:r>
          </a:p>
        </p:txBody>
      </p:sp>
      <p:sp>
        <p:nvSpPr>
          <p:cNvPr id="3" name="Content Placeholder 2">
            <a:extLst/>
          </p:cNvPr>
          <p:cNvSpPr>
            <a:spLocks noGrp="1"/>
          </p:cNvSpPr>
          <p:nvPr>
            <p:ph idx="1"/>
          </p:nvPr>
        </p:nvSpPr>
        <p:spPr>
          <a:xfrm>
            <a:off x="260131" y="2590868"/>
            <a:ext cx="11669111" cy="2829938"/>
          </a:xfrm>
        </p:spPr>
        <p:txBody>
          <a:bodyPr/>
          <a:lstStyle>
            <a:lvl1pPr marL="0" indent="0" algn="ctr">
              <a:buNone/>
              <a:defRPr b="0" i="0">
                <a:solidFill>
                  <a:schemeClr val="bg1"/>
                </a:solidFill>
                <a:latin typeface="Toyota Type" panose="020B0602020202020204" pitchFamily="34" charset="0"/>
                <a:cs typeface="Toyota Type" panose="020B0602020202020204" pitchFamily="34" charset="0"/>
              </a:defRPr>
            </a:lvl1pPr>
            <a:lvl2pPr marL="457200" indent="0" algn="ctr">
              <a:buNone/>
              <a:defRPr b="0" i="0">
                <a:latin typeface="Toyota Type" panose="020B0602020202020204" pitchFamily="34" charset="0"/>
                <a:cs typeface="Toyota Type" panose="020B0602020202020204" pitchFamily="34" charset="0"/>
              </a:defRPr>
            </a:lvl2pPr>
            <a:lvl3pPr marL="914400" indent="0" algn="ctr">
              <a:buNone/>
              <a:defRPr b="0" i="0">
                <a:latin typeface="Toyota Type" panose="020B0602020202020204" pitchFamily="34" charset="0"/>
                <a:cs typeface="Toyota Type" panose="020B0602020202020204" pitchFamily="34" charset="0"/>
              </a:defRPr>
            </a:lvl3pPr>
            <a:lvl4pPr marL="1371600" indent="0" algn="ctr">
              <a:buNone/>
              <a:defRPr b="0" i="0">
                <a:latin typeface="Toyota Type" panose="020B0602020202020204" pitchFamily="34" charset="0"/>
                <a:cs typeface="Toyota Type" panose="020B0602020202020204" pitchFamily="34" charset="0"/>
              </a:defRPr>
            </a:lvl4pPr>
            <a:lvl5pPr marL="1828800" indent="0" algn="ctr">
              <a:buNone/>
              <a:defRPr b="0" i="0">
                <a:latin typeface="Toyota Type" panose="020B0602020202020204" pitchFamily="34" charset="0"/>
                <a:cs typeface="Toyota Type" panose="020B0602020202020204" pitchFamily="34" charset="0"/>
              </a:defRPr>
            </a:lvl5pPr>
          </a:lstStyle>
          <a:p>
            <a:pPr lvl="0"/>
            <a:r>
              <a:rPr lang="en-US" dirty="0"/>
              <a:t>Edit Master text styles</a:t>
            </a:r>
          </a:p>
        </p:txBody>
      </p:sp>
      <p:sp>
        <p:nvSpPr>
          <p:cNvPr id="5" name="Slide Number Placeholder 5">
            <a:extLst/>
          </p:cNvPr>
          <p:cNvSpPr>
            <a:spLocks noGrp="1"/>
          </p:cNvSpPr>
          <p:nvPr>
            <p:ph type="sldNum" sz="quarter" idx="10"/>
          </p:nvPr>
        </p:nvSpPr>
        <p:spPr>
          <a:xfrm>
            <a:off x="9404350" y="6489700"/>
            <a:ext cx="2743200" cy="365125"/>
          </a:xfrm>
        </p:spPr>
        <p:txBody>
          <a:bodyPr/>
          <a:lstStyle>
            <a:lvl1pPr>
              <a:defRPr/>
            </a:lvl1pPr>
          </a:lstStyle>
          <a:p>
            <a:pPr>
              <a:defRPr/>
            </a:pPr>
            <a:fld id="{B0923402-BA39-455B-9FB4-E408AACB231D}" type="slidenum">
              <a:rPr lang="en-US"/>
              <a:pPr>
                <a:defRPr/>
              </a:pPr>
              <a:t>‹#›</a:t>
            </a:fld>
            <a:endParaRPr lang="en-US"/>
          </a:p>
        </p:txBody>
      </p:sp>
    </p:spTree>
    <p:extLst>
      <p:ext uri="{BB962C8B-B14F-4D97-AF65-F5344CB8AC3E}">
        <p14:creationId xmlns:p14="http://schemas.microsoft.com/office/powerpoint/2010/main" val="42623942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1ADB5D2-C79D-40FB-9547-33B762B402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008E-BEE0-C447-8FA3-DC41D1796BA6}"/>
              </a:ext>
            </a:extLst>
          </p:cNvPr>
          <p:cNvSpPr>
            <a:spLocks noGrp="1"/>
          </p:cNvSpPr>
          <p:nvPr>
            <p:ph type="ctrTitle"/>
          </p:nvPr>
        </p:nvSpPr>
        <p:spPr>
          <a:xfrm>
            <a:off x="388883" y="1744716"/>
            <a:ext cx="9144000" cy="1715815"/>
          </a:xfrm>
        </p:spPr>
        <p:txBody>
          <a:bodyPr>
            <a:normAutofit/>
          </a:bodyPr>
          <a:lstStyle/>
          <a:p>
            <a:pPr algn="ctr"/>
            <a:r>
              <a:rPr lang="en-US" sz="3600" dirty="0"/>
              <a:t/>
            </a:r>
            <a:br>
              <a:rPr lang="en-US" sz="3600" dirty="0"/>
            </a:br>
            <a:r>
              <a:rPr lang="en-US" sz="3600" dirty="0"/>
              <a:t> </a:t>
            </a:r>
            <a:r>
              <a:rPr lang="en-US" sz="3600" dirty="0" smtClean="0"/>
              <a:t>Titanic Survival Model</a:t>
            </a:r>
            <a:endParaRPr lang="en-US" sz="3600" dirty="0"/>
          </a:p>
        </p:txBody>
      </p:sp>
      <p:sp>
        <p:nvSpPr>
          <p:cNvPr id="4" name="Slide Number Placeholder 3">
            <a:extLst>
              <a:ext uri="{FF2B5EF4-FFF2-40B4-BE49-F238E27FC236}">
                <a16:creationId xmlns:a16="http://schemas.microsoft.com/office/drawing/2014/main" id="{5F73332F-106F-9E4C-BAF2-CE3BE101257F}"/>
              </a:ext>
            </a:extLst>
          </p:cNvPr>
          <p:cNvSpPr>
            <a:spLocks noGrp="1"/>
          </p:cNvSpPr>
          <p:nvPr>
            <p:ph type="sldNum" sz="quarter" idx="4294967295"/>
          </p:nvPr>
        </p:nvSpPr>
        <p:spPr/>
        <p:txBody>
          <a:bodyPr/>
          <a:lstStyle/>
          <a:p>
            <a:fld id="{20937087-C35C-A943-A04F-243BDAAE596C}" type="slidenum">
              <a:rPr lang="en-US" smtClean="0"/>
              <a:t>1</a:t>
            </a:fld>
            <a:endParaRPr lang="en-US" dirty="0"/>
          </a:p>
        </p:txBody>
      </p:sp>
      <p:pic>
        <p:nvPicPr>
          <p:cNvPr id="3" name="Picture 2"/>
          <p:cNvPicPr>
            <a:picLocks noChangeAspect="1"/>
          </p:cNvPicPr>
          <p:nvPr/>
        </p:nvPicPr>
        <p:blipFill>
          <a:blip r:embed="rId3"/>
          <a:stretch>
            <a:fillRect/>
          </a:stretch>
        </p:blipFill>
        <p:spPr>
          <a:xfrm>
            <a:off x="849083" y="1011217"/>
            <a:ext cx="2076995" cy="1152791"/>
          </a:xfrm>
          <a:prstGeom prst="rect">
            <a:avLst/>
          </a:prstGeom>
        </p:spPr>
      </p:pic>
    </p:spTree>
    <p:extLst>
      <p:ext uri="{BB962C8B-B14F-4D97-AF65-F5344CB8AC3E}">
        <p14:creationId xmlns:p14="http://schemas.microsoft.com/office/powerpoint/2010/main" val="3438707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008E-BEE0-C447-8FA3-DC41D1796BA6}"/>
              </a:ext>
            </a:extLst>
          </p:cNvPr>
          <p:cNvSpPr>
            <a:spLocks noGrp="1"/>
          </p:cNvSpPr>
          <p:nvPr>
            <p:ph type="ctrTitle"/>
          </p:nvPr>
        </p:nvSpPr>
        <p:spPr>
          <a:xfrm>
            <a:off x="388883" y="1744716"/>
            <a:ext cx="9144000" cy="1715815"/>
          </a:xfrm>
        </p:spPr>
        <p:txBody>
          <a:bodyPr>
            <a:normAutofit/>
          </a:bodyPr>
          <a:lstStyle/>
          <a:p>
            <a:pPr algn="ctr"/>
            <a:r>
              <a:rPr lang="en-US" sz="4000" dirty="0"/>
              <a:t>Appendix</a:t>
            </a:r>
          </a:p>
        </p:txBody>
      </p:sp>
      <p:sp>
        <p:nvSpPr>
          <p:cNvPr id="4" name="Slide Number Placeholder 3">
            <a:extLst>
              <a:ext uri="{FF2B5EF4-FFF2-40B4-BE49-F238E27FC236}">
                <a16:creationId xmlns:a16="http://schemas.microsoft.com/office/drawing/2014/main" id="{5F73332F-106F-9E4C-BAF2-CE3BE101257F}"/>
              </a:ext>
            </a:extLst>
          </p:cNvPr>
          <p:cNvSpPr>
            <a:spLocks noGrp="1"/>
          </p:cNvSpPr>
          <p:nvPr>
            <p:ph type="sldNum" sz="quarter" idx="4294967295"/>
          </p:nvPr>
        </p:nvSpPr>
        <p:spPr/>
        <p:txBody>
          <a:bodyPr/>
          <a:lstStyle/>
          <a:p>
            <a:fld id="{20937087-C35C-A943-A04F-243BDAAE596C}" type="slidenum">
              <a:rPr lang="en-US" smtClean="0"/>
              <a:t>10</a:t>
            </a:fld>
            <a:endParaRPr lang="en-US"/>
          </a:p>
        </p:txBody>
      </p:sp>
    </p:spTree>
    <p:extLst>
      <p:ext uri="{BB962C8B-B14F-4D97-AF65-F5344CB8AC3E}">
        <p14:creationId xmlns:p14="http://schemas.microsoft.com/office/powerpoint/2010/main" val="160228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Basic Concepts</a:t>
            </a:r>
            <a:endParaRPr lang="en-US" sz="28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11</a:t>
            </a:fld>
            <a:endParaRPr lang="en-US"/>
          </a:p>
        </p:txBody>
      </p:sp>
      <p:sp>
        <p:nvSpPr>
          <p:cNvPr id="7" name="TextBox 28"/>
          <p:cNvSpPr txBox="1">
            <a:spLocks noChangeArrowheads="1"/>
          </p:cNvSpPr>
          <p:nvPr/>
        </p:nvSpPr>
        <p:spPr bwMode="auto">
          <a:xfrm>
            <a:off x="779693" y="1375350"/>
            <a:ext cx="11139053" cy="5099858"/>
          </a:xfrm>
          <a:prstGeom prst="rect">
            <a:avLst/>
          </a:prstGeom>
          <a:noFill/>
          <a:ln w="9525">
            <a:noFill/>
            <a:miter lim="800000"/>
            <a:headEnd/>
            <a:tailEnd/>
          </a:ln>
        </p:spPr>
        <p:txBody>
          <a:bodyPr wrap="square" lIns="128016" tIns="64008" rIns="128016" bIns="64008">
            <a:spAutoFit/>
          </a:bodyPr>
          <a:lstStyle/>
          <a:p>
            <a:pPr>
              <a:spcAft>
                <a:spcPts val="600"/>
              </a:spcAft>
            </a:pPr>
            <a:r>
              <a:rPr lang="en-US" sz="1600" u="sng" dirty="0" smtClean="0">
                <a:latin typeface="Toyota Type" panose="020B0602020202020204" pitchFamily="34" charset="0"/>
                <a:cs typeface="Toyota Type" panose="020B0602020202020204" pitchFamily="34" charset="0"/>
              </a:rPr>
              <a:t>Information Value (IV)</a:t>
            </a:r>
          </a:p>
          <a:p>
            <a:r>
              <a:rPr lang="en-US" sz="1200" dirty="0">
                <a:latin typeface="Toyota Type" panose="020B0602020202020204" pitchFamily="34" charset="0"/>
                <a:cs typeface="Toyota Type" panose="020B0602020202020204" pitchFamily="34" charset="0"/>
              </a:rPr>
              <a:t>Information Value measures the predictive power of the characteristic</a:t>
            </a:r>
            <a:r>
              <a:rPr lang="en-US" sz="1200" dirty="0" smtClean="0">
                <a:latin typeface="Toyota Type" panose="020B0602020202020204" pitchFamily="34" charset="0"/>
                <a:cs typeface="Toyota Type" panose="020B0602020202020204" pitchFamily="34" charset="0"/>
              </a:rPr>
              <a:t>.</a:t>
            </a:r>
          </a:p>
          <a:p>
            <a:endParaRPr lang="en-US" sz="700" dirty="0">
              <a:latin typeface="Toyota Type" panose="020B0602020202020204" pitchFamily="34" charset="0"/>
              <a:cs typeface="Toyota Type" panose="020B0602020202020204" pitchFamily="34" charset="0"/>
            </a:endParaRPr>
          </a:p>
          <a:p>
            <a:r>
              <a:rPr lang="en-US" sz="1200" dirty="0">
                <a:latin typeface="Toyota Type" panose="020B0602020202020204" pitchFamily="34" charset="0"/>
                <a:cs typeface="Toyota Type" panose="020B0602020202020204" pitchFamily="34" charset="0"/>
              </a:rPr>
              <a:t>One rule of thumb regarding </a:t>
            </a:r>
            <a:r>
              <a:rPr lang="en-US" sz="1200" dirty="0" smtClean="0">
                <a:latin typeface="Toyota Type" panose="020B0602020202020204" pitchFamily="34" charset="0"/>
                <a:cs typeface="Toyota Type" panose="020B0602020202020204" pitchFamily="34" charset="0"/>
              </a:rPr>
              <a:t>IV :  						               </a:t>
            </a:r>
            <a:r>
              <a:rPr lang="en-US" sz="1100" i="1" dirty="0" smtClean="0">
                <a:latin typeface="Toyota Type" panose="020B0602020202020204" pitchFamily="34" charset="0"/>
                <a:cs typeface="Toyota Type" panose="020B0602020202020204" pitchFamily="34" charset="0"/>
              </a:rPr>
              <a:t>WOE </a:t>
            </a:r>
            <a:r>
              <a:rPr lang="en-US" sz="1100" i="1" dirty="0">
                <a:latin typeface="Toyota Type" panose="020B0602020202020204" pitchFamily="34" charset="0"/>
                <a:cs typeface="Toyota Type" panose="020B0602020202020204" pitchFamily="34" charset="0"/>
              </a:rPr>
              <a:t>= In(% of non-events ➗ % of events)</a:t>
            </a:r>
            <a:endParaRPr lang="en-US" sz="1100" dirty="0" smtClean="0">
              <a:latin typeface="Toyota Type" panose="020B0602020202020204" pitchFamily="34" charset="0"/>
              <a:cs typeface="Toyota Type" panose="020B0602020202020204" pitchFamily="34" charset="0"/>
            </a:endParaRPr>
          </a:p>
          <a:p>
            <a:endParaRPr lang="en-US" sz="600" dirty="0">
              <a:latin typeface="Toyota Type" panose="020B0602020202020204" pitchFamily="34" charset="0"/>
              <a:cs typeface="Toyota Type" panose="020B0602020202020204" pitchFamily="34" charset="0"/>
            </a:endParaRPr>
          </a:p>
          <a:p>
            <a:r>
              <a:rPr lang="en-US" sz="1200" dirty="0" smtClean="0">
                <a:latin typeface="Toyota Type" panose="020B0602020202020204" pitchFamily="34" charset="0"/>
                <a:cs typeface="Toyota Type" panose="020B0602020202020204" pitchFamily="34" charset="0"/>
              </a:rPr>
              <a:t>• </a:t>
            </a:r>
            <a:r>
              <a:rPr lang="en-US" sz="1200" dirty="0">
                <a:latin typeface="Toyota Type" panose="020B0602020202020204" pitchFamily="34" charset="0"/>
                <a:cs typeface="Toyota Type" panose="020B0602020202020204" pitchFamily="34" charset="0"/>
              </a:rPr>
              <a:t>Less than 0.02: </a:t>
            </a:r>
            <a:r>
              <a:rPr lang="en-US" sz="1200" dirty="0" smtClean="0">
                <a:solidFill>
                  <a:srgbClr val="FF0000"/>
                </a:solidFill>
                <a:latin typeface="Toyota Type" panose="020B0602020202020204" pitchFamily="34" charset="0"/>
                <a:cs typeface="Toyota Type" panose="020B0602020202020204" pitchFamily="34" charset="0"/>
              </a:rPr>
              <a:t>unpredictive		</a:t>
            </a:r>
            <a:endParaRPr lang="en-US" sz="1200" dirty="0">
              <a:solidFill>
                <a:srgbClr val="FF0000"/>
              </a:solidFill>
              <a:latin typeface="Toyota Type" panose="020B0602020202020204" pitchFamily="34" charset="0"/>
              <a:cs typeface="Toyota Type" panose="020B0602020202020204" pitchFamily="34" charset="0"/>
            </a:endParaRPr>
          </a:p>
          <a:p>
            <a:r>
              <a:rPr lang="en-US" sz="1200" dirty="0">
                <a:latin typeface="Toyota Type" panose="020B0602020202020204" pitchFamily="34" charset="0"/>
                <a:cs typeface="Toyota Type" panose="020B0602020202020204" pitchFamily="34" charset="0"/>
              </a:rPr>
              <a:t>• 0.02 to 0.1: </a:t>
            </a:r>
            <a:r>
              <a:rPr lang="en-US" sz="1200" dirty="0">
                <a:solidFill>
                  <a:srgbClr val="FF9999"/>
                </a:solidFill>
                <a:latin typeface="Toyota Type" panose="020B0602020202020204" pitchFamily="34" charset="0"/>
                <a:cs typeface="Toyota Type" panose="020B0602020202020204" pitchFamily="34" charset="0"/>
              </a:rPr>
              <a:t>weak</a:t>
            </a:r>
            <a:r>
              <a:rPr lang="en-US" sz="1200" dirty="0">
                <a:latin typeface="Toyota Type" panose="020B0602020202020204" pitchFamily="34" charset="0"/>
                <a:cs typeface="Toyota Type" panose="020B0602020202020204" pitchFamily="34" charset="0"/>
              </a:rPr>
              <a:t> </a:t>
            </a:r>
          </a:p>
          <a:p>
            <a:r>
              <a:rPr lang="en-US" sz="1200" dirty="0">
                <a:latin typeface="Toyota Type" panose="020B0602020202020204" pitchFamily="34" charset="0"/>
                <a:cs typeface="Toyota Type" panose="020B0602020202020204" pitchFamily="34" charset="0"/>
              </a:rPr>
              <a:t>• 0.1 to 0.3: </a:t>
            </a:r>
            <a:r>
              <a:rPr lang="en-US" sz="1200" dirty="0">
                <a:solidFill>
                  <a:srgbClr val="FFC000"/>
                </a:solidFill>
                <a:latin typeface="Toyota Type" panose="020B0602020202020204" pitchFamily="34" charset="0"/>
                <a:cs typeface="Toyota Type" panose="020B0602020202020204" pitchFamily="34" charset="0"/>
              </a:rPr>
              <a:t>medium</a:t>
            </a:r>
            <a:r>
              <a:rPr lang="en-US" sz="1200" dirty="0">
                <a:latin typeface="Toyota Type" panose="020B0602020202020204" pitchFamily="34" charset="0"/>
                <a:cs typeface="Toyota Type" panose="020B0602020202020204" pitchFamily="34" charset="0"/>
              </a:rPr>
              <a:t> </a:t>
            </a:r>
          </a:p>
          <a:p>
            <a:r>
              <a:rPr lang="en-US" sz="1200" dirty="0">
                <a:latin typeface="Toyota Type" panose="020B0602020202020204" pitchFamily="34" charset="0"/>
                <a:cs typeface="Toyota Type" panose="020B0602020202020204" pitchFamily="34" charset="0"/>
              </a:rPr>
              <a:t>• 0.3 +: </a:t>
            </a:r>
            <a:r>
              <a:rPr lang="en-US" sz="1200" dirty="0" smtClean="0">
                <a:solidFill>
                  <a:srgbClr val="008000"/>
                </a:solidFill>
                <a:latin typeface="Toyota Type" panose="020B0602020202020204" pitchFamily="34" charset="0"/>
                <a:cs typeface="Toyota Type" panose="020B0602020202020204" pitchFamily="34" charset="0"/>
              </a:rPr>
              <a:t>strong</a:t>
            </a:r>
          </a:p>
          <a:p>
            <a:endParaRPr lang="en-US" sz="1200" dirty="0" smtClean="0">
              <a:solidFill>
                <a:srgbClr val="008000"/>
              </a:solidFill>
              <a:latin typeface="Toyota Type" panose="020B0602020202020204" pitchFamily="34" charset="0"/>
              <a:cs typeface="Toyota Type" panose="020B0602020202020204" pitchFamily="34" charset="0"/>
            </a:endParaRPr>
          </a:p>
          <a:p>
            <a:pPr>
              <a:spcAft>
                <a:spcPts val="600"/>
              </a:spcAft>
            </a:pPr>
            <a:r>
              <a:rPr lang="en-US" sz="1600" u="sng" dirty="0">
                <a:latin typeface="Toyota Type" panose="020B0602020202020204" pitchFamily="34" charset="0"/>
                <a:cs typeface="Toyota Type" panose="020B0602020202020204" pitchFamily="34" charset="0"/>
              </a:rPr>
              <a:t>Variable </a:t>
            </a:r>
            <a:r>
              <a:rPr lang="en-US" sz="1600" u="sng" dirty="0" smtClean="0">
                <a:latin typeface="Toyota Type" panose="020B0602020202020204" pitchFamily="34" charset="0"/>
                <a:cs typeface="Toyota Type" panose="020B0602020202020204" pitchFamily="34" charset="0"/>
              </a:rPr>
              <a:t>Clustering</a:t>
            </a:r>
            <a:endParaRPr lang="en-US" u="sng" dirty="0" smtClean="0">
              <a:latin typeface="Toyota Type" panose="020B0602020202020204" pitchFamily="34" charset="0"/>
              <a:cs typeface="Toyota Type" panose="020B0602020202020204" pitchFamily="34" charset="0"/>
            </a:endParaRPr>
          </a:p>
          <a:p>
            <a:pPr>
              <a:spcAft>
                <a:spcPts val="0"/>
              </a:spcAft>
            </a:pPr>
            <a:r>
              <a:rPr lang="en-US" sz="1200" dirty="0" smtClean="0">
                <a:latin typeface="Toyota Type" panose="020B0602020202020204" pitchFamily="34" charset="0"/>
                <a:cs typeface="Toyota Type" panose="020B0602020202020204" pitchFamily="34" charset="0"/>
              </a:rPr>
              <a:t>When </a:t>
            </a:r>
            <a:r>
              <a:rPr lang="en-US" sz="1200" dirty="0">
                <a:latin typeface="Toyota Type" panose="020B0602020202020204" pitchFamily="34" charset="0"/>
                <a:cs typeface="Toyota Type" panose="020B0602020202020204" pitchFamily="34" charset="0"/>
              </a:rPr>
              <a:t>there are hundreds of variables that can be used to create model, it becomes difficult to determine </a:t>
            </a:r>
          </a:p>
          <a:p>
            <a:pPr>
              <a:spcAft>
                <a:spcPts val="0"/>
              </a:spcAft>
            </a:pPr>
            <a:r>
              <a:rPr lang="en-US" sz="1200" dirty="0" smtClean="0">
                <a:latin typeface="Toyota Type" panose="020B0602020202020204" pitchFamily="34" charset="0"/>
                <a:cs typeface="Toyota Type" panose="020B0602020202020204" pitchFamily="34" charset="0"/>
              </a:rPr>
              <a:t>the </a:t>
            </a:r>
            <a:r>
              <a:rPr lang="en-US" sz="1200" dirty="0">
                <a:latin typeface="Toyota Type" panose="020B0602020202020204" pitchFamily="34" charset="0"/>
                <a:cs typeface="Toyota Type" panose="020B0602020202020204" pitchFamily="34" charset="0"/>
              </a:rPr>
              <a:t>correct relationships between variables. Some of the variables are highly correlated with one another. </a:t>
            </a:r>
            <a:endParaRPr lang="en-US" sz="1200" dirty="0" smtClean="0">
              <a:latin typeface="Toyota Type" panose="020B0602020202020204" pitchFamily="34" charset="0"/>
              <a:cs typeface="Toyota Type" panose="020B0602020202020204" pitchFamily="34" charset="0"/>
            </a:endParaRPr>
          </a:p>
          <a:p>
            <a:pPr>
              <a:spcAft>
                <a:spcPts val="0"/>
              </a:spcAft>
            </a:pPr>
            <a:r>
              <a:rPr lang="en-US" sz="1200" dirty="0" smtClean="0">
                <a:latin typeface="Toyota Type" panose="020B0602020202020204" pitchFamily="34" charset="0"/>
                <a:cs typeface="Toyota Type" panose="020B0602020202020204" pitchFamily="34" charset="0"/>
              </a:rPr>
              <a:t>In </a:t>
            </a:r>
            <a:r>
              <a:rPr lang="en-US" sz="1200" dirty="0">
                <a:latin typeface="Toyota Type" panose="020B0602020202020204" pitchFamily="34" charset="0"/>
                <a:cs typeface="Toyota Type" panose="020B0602020202020204" pitchFamily="34" charset="0"/>
              </a:rPr>
              <a:t>order to speed up the modeling process, the predictor variables should be grouped into similar clusters. </a:t>
            </a:r>
            <a:endParaRPr lang="en-US" sz="1200" dirty="0" smtClean="0">
              <a:latin typeface="Toyota Type" panose="020B0602020202020204" pitchFamily="34" charset="0"/>
              <a:cs typeface="Toyota Type" panose="020B0602020202020204" pitchFamily="34" charset="0"/>
            </a:endParaRPr>
          </a:p>
          <a:p>
            <a:pPr>
              <a:spcAft>
                <a:spcPts val="0"/>
              </a:spcAft>
            </a:pPr>
            <a:r>
              <a:rPr lang="en-US" sz="1200" dirty="0" smtClean="0">
                <a:latin typeface="Toyota Type" panose="020B0602020202020204" pitchFamily="34" charset="0"/>
                <a:cs typeface="Toyota Type" panose="020B0602020202020204" pitchFamily="34" charset="0"/>
              </a:rPr>
              <a:t>A </a:t>
            </a:r>
            <a:r>
              <a:rPr lang="en-US" sz="1200" dirty="0">
                <a:latin typeface="Toyota Type" panose="020B0602020202020204" pitchFamily="34" charset="0"/>
                <a:cs typeface="Toyota Type" panose="020B0602020202020204" pitchFamily="34" charset="0"/>
              </a:rPr>
              <a:t>few variables can then be selected from each cluster basis of their predictive </a:t>
            </a:r>
            <a:r>
              <a:rPr lang="en-US" sz="1200" dirty="0" smtClean="0">
                <a:latin typeface="Toyota Type" panose="020B0602020202020204" pitchFamily="34" charset="0"/>
                <a:cs typeface="Toyota Type" panose="020B0602020202020204" pitchFamily="34" charset="0"/>
              </a:rPr>
              <a:t>power.</a:t>
            </a:r>
            <a:endParaRPr lang="en-US" sz="1200" dirty="0">
              <a:latin typeface="Toyota Type" panose="020B0602020202020204" pitchFamily="34" charset="0"/>
              <a:cs typeface="Toyota Type" panose="020B0602020202020204" pitchFamily="34" charset="0"/>
            </a:endParaRPr>
          </a:p>
          <a:p>
            <a:endParaRPr lang="en-US" sz="1200" dirty="0" smtClean="0">
              <a:solidFill>
                <a:srgbClr val="008000"/>
              </a:solidFill>
              <a:latin typeface="Toyota Type" panose="020B0602020202020204" pitchFamily="34" charset="0"/>
              <a:cs typeface="Toyota Type" panose="020B0602020202020204" pitchFamily="34" charset="0"/>
            </a:endParaRPr>
          </a:p>
          <a:p>
            <a:r>
              <a:rPr lang="en-US" sz="1600" u="sng" dirty="0" smtClean="0">
                <a:latin typeface="Toyota Type" panose="020B0602020202020204" pitchFamily="34" charset="0"/>
                <a:cs typeface="Toyota Type" panose="020B0602020202020204" pitchFamily="34" charset="0"/>
              </a:rPr>
              <a:t>Variance </a:t>
            </a:r>
            <a:r>
              <a:rPr lang="en-US" sz="1600" u="sng" dirty="0">
                <a:latin typeface="Toyota Type" panose="020B0602020202020204" pitchFamily="34" charset="0"/>
                <a:cs typeface="Toyota Type" panose="020B0602020202020204" pitchFamily="34" charset="0"/>
              </a:rPr>
              <a:t>Inflation </a:t>
            </a:r>
            <a:r>
              <a:rPr lang="en-US" sz="1600" u="sng" dirty="0" smtClean="0">
                <a:latin typeface="Toyota Type" panose="020B0602020202020204" pitchFamily="34" charset="0"/>
                <a:cs typeface="Toyota Type" panose="020B0602020202020204" pitchFamily="34" charset="0"/>
              </a:rPr>
              <a:t>Factor (VIF)</a:t>
            </a:r>
            <a:endParaRPr lang="en-US" sz="1600" u="sng" dirty="0">
              <a:latin typeface="Toyota Type" panose="020B0602020202020204" pitchFamily="34" charset="0"/>
              <a:cs typeface="Toyota Type" panose="020B0602020202020204" pitchFamily="34" charset="0"/>
            </a:endParaRPr>
          </a:p>
          <a:p>
            <a:r>
              <a:rPr lang="en-US" sz="1200" dirty="0" smtClean="0">
                <a:latin typeface="Toyota Type" panose="020B0602020202020204" pitchFamily="34" charset="0"/>
                <a:cs typeface="Toyota Type" panose="020B0602020202020204" pitchFamily="34" charset="0"/>
              </a:rPr>
              <a:t>VIF </a:t>
            </a:r>
            <a:r>
              <a:rPr lang="en-US" sz="1200" dirty="0">
                <a:latin typeface="Toyota Type" panose="020B0602020202020204" pitchFamily="34" charset="0"/>
                <a:cs typeface="Toyota Type" panose="020B0602020202020204" pitchFamily="34" charset="0"/>
              </a:rPr>
              <a:t>of a predictor tells you what percentage of the variance is explained by other predictors.</a:t>
            </a:r>
          </a:p>
          <a:p>
            <a:r>
              <a:rPr lang="en-US" sz="1200" dirty="0">
                <a:latin typeface="Toyota Type" panose="020B0602020202020204" pitchFamily="34" charset="0"/>
                <a:cs typeface="Toyota Type" panose="020B0602020202020204" pitchFamily="34" charset="0"/>
              </a:rPr>
              <a:t> </a:t>
            </a:r>
          </a:p>
          <a:p>
            <a:r>
              <a:rPr lang="en-US" sz="1200" dirty="0">
                <a:latin typeface="Toyota Type" panose="020B0602020202020204" pitchFamily="34" charset="0"/>
                <a:cs typeface="Toyota Type" panose="020B0602020202020204" pitchFamily="34" charset="0"/>
              </a:rPr>
              <a:t>A rule of thumb for interpreting the variance inflation factor:</a:t>
            </a:r>
          </a:p>
          <a:p>
            <a:pPr lvl="0"/>
            <a:r>
              <a:rPr lang="en-US" sz="1200" dirty="0">
                <a:latin typeface="Toyota Type" panose="020B0602020202020204" pitchFamily="34" charset="0"/>
                <a:cs typeface="Toyota Type" panose="020B0602020202020204" pitchFamily="34" charset="0"/>
              </a:rPr>
              <a:t>1 = </a:t>
            </a:r>
            <a:r>
              <a:rPr lang="en-US" sz="1200" dirty="0">
                <a:solidFill>
                  <a:srgbClr val="008000"/>
                </a:solidFill>
                <a:latin typeface="Toyota Type" panose="020B0602020202020204" pitchFamily="34" charset="0"/>
                <a:cs typeface="Toyota Type" panose="020B0602020202020204" pitchFamily="34" charset="0"/>
              </a:rPr>
              <a:t>not correlated</a:t>
            </a:r>
          </a:p>
          <a:p>
            <a:pPr lvl="0"/>
            <a:r>
              <a:rPr lang="en-US" sz="1200" dirty="0">
                <a:latin typeface="Toyota Type" panose="020B0602020202020204" pitchFamily="34" charset="0"/>
                <a:cs typeface="Toyota Type" panose="020B0602020202020204" pitchFamily="34" charset="0"/>
              </a:rPr>
              <a:t>Between 1 and 2 = </a:t>
            </a:r>
            <a:r>
              <a:rPr lang="en-US" sz="1200" dirty="0">
                <a:solidFill>
                  <a:srgbClr val="FFC000"/>
                </a:solidFill>
                <a:latin typeface="Toyota Type" panose="020B0602020202020204" pitchFamily="34" charset="0"/>
                <a:cs typeface="Toyota Type" panose="020B0602020202020204" pitchFamily="34" charset="0"/>
              </a:rPr>
              <a:t>moderately correlated</a:t>
            </a:r>
          </a:p>
          <a:p>
            <a:pPr lvl="0"/>
            <a:r>
              <a:rPr lang="en-US" sz="1200" dirty="0">
                <a:latin typeface="Toyota Type" panose="020B0602020202020204" pitchFamily="34" charset="0"/>
                <a:cs typeface="Toyota Type" panose="020B0602020202020204" pitchFamily="34" charset="0"/>
              </a:rPr>
              <a:t>Greater than 2 = </a:t>
            </a:r>
            <a:r>
              <a:rPr lang="en-US" sz="1200" dirty="0">
                <a:solidFill>
                  <a:srgbClr val="FF0000"/>
                </a:solidFill>
                <a:latin typeface="Toyota Type" panose="020B0602020202020204" pitchFamily="34" charset="0"/>
                <a:cs typeface="Toyota Type" panose="020B0602020202020204" pitchFamily="34" charset="0"/>
              </a:rPr>
              <a:t>highly correlated</a:t>
            </a:r>
          </a:p>
          <a:p>
            <a:r>
              <a:rPr lang="en-US" sz="1200" dirty="0">
                <a:latin typeface="Toyota Type" panose="020B0602020202020204" pitchFamily="34" charset="0"/>
                <a:cs typeface="Toyota Type" panose="020B0602020202020204" pitchFamily="34" charset="0"/>
              </a:rPr>
              <a:t> </a:t>
            </a:r>
          </a:p>
          <a:p>
            <a:endParaRPr lang="en-US" sz="1200" dirty="0">
              <a:latin typeface="Toyota Type" panose="020B0602020202020204" pitchFamily="34" charset="0"/>
              <a:cs typeface="Toyota Type" panose="020B0602020202020204" pitchFamily="34" charset="0"/>
            </a:endParaRPr>
          </a:p>
          <a:p>
            <a:pPr>
              <a:spcAft>
                <a:spcPts val="600"/>
              </a:spcAft>
            </a:pPr>
            <a:endParaRPr lang="en-US" sz="1200" dirty="0">
              <a:latin typeface="Toyota Type" panose="020B0602020202020204" pitchFamily="34" charset="0"/>
              <a:cs typeface="Toyota Type" panose="020B0602020202020204" pitchFamily="34" charset="0"/>
            </a:endParaRPr>
          </a:p>
        </p:txBody>
      </p:sp>
      <p:sp>
        <p:nvSpPr>
          <p:cNvPr id="8" name="Rectangle 7"/>
          <p:cNvSpPr/>
          <p:nvPr/>
        </p:nvSpPr>
        <p:spPr>
          <a:xfrm>
            <a:off x="8725724" y="2261228"/>
            <a:ext cx="3326552" cy="276999"/>
          </a:xfrm>
          <a:prstGeom prst="rect">
            <a:avLst/>
          </a:prstGeom>
        </p:spPr>
        <p:txBody>
          <a:bodyPr wrap="none">
            <a:spAutoFit/>
          </a:bodyPr>
          <a:lstStyle/>
          <a:p>
            <a:r>
              <a:rPr lang="en-US" sz="1200" i="1" dirty="0">
                <a:latin typeface="Roboto"/>
              </a:rPr>
              <a:t>IV = ∑ (% of non-events - % of events) * WOE</a:t>
            </a:r>
            <a:endParaRPr lang="en-US" sz="1200" dirty="0"/>
          </a:p>
        </p:txBody>
      </p:sp>
      <p:pic>
        <p:nvPicPr>
          <p:cNvPr id="9" name="Picture 8"/>
          <p:cNvPicPr>
            <a:picLocks noChangeAspect="1"/>
          </p:cNvPicPr>
          <p:nvPr/>
        </p:nvPicPr>
        <p:blipFill>
          <a:blip r:embed="rId2"/>
          <a:stretch>
            <a:fillRect/>
          </a:stretch>
        </p:blipFill>
        <p:spPr>
          <a:xfrm>
            <a:off x="3543944" y="2070575"/>
            <a:ext cx="4781190" cy="1278929"/>
          </a:xfrm>
          <a:prstGeom prst="rect">
            <a:avLst/>
          </a:prstGeom>
        </p:spPr>
      </p:pic>
      <p:pic>
        <p:nvPicPr>
          <p:cNvPr id="10" name="Picture 9"/>
          <p:cNvPicPr>
            <a:picLocks noChangeAspect="1"/>
          </p:cNvPicPr>
          <p:nvPr/>
        </p:nvPicPr>
        <p:blipFill>
          <a:blip r:embed="rId3"/>
          <a:stretch>
            <a:fillRect/>
          </a:stretch>
        </p:blipFill>
        <p:spPr>
          <a:xfrm>
            <a:off x="8937602" y="3645769"/>
            <a:ext cx="2902796" cy="1625566"/>
          </a:xfrm>
          <a:prstGeom prst="rect">
            <a:avLst/>
          </a:prstGeom>
        </p:spPr>
      </p:pic>
    </p:spTree>
    <p:extLst>
      <p:ext uri="{BB962C8B-B14F-4D97-AF65-F5344CB8AC3E}">
        <p14:creationId xmlns:p14="http://schemas.microsoft.com/office/powerpoint/2010/main" val="3272585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Introduction </a:t>
            </a:r>
            <a:r>
              <a:rPr lang="en-US" sz="2400" dirty="0"/>
              <a:t>to the Gradient Boosting </a:t>
            </a:r>
            <a:r>
              <a:rPr lang="en-US" sz="2400" dirty="0" smtClean="0"/>
              <a:t>Algorithm</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12</a:t>
            </a:fld>
            <a:endParaRPr lang="en-US"/>
          </a:p>
        </p:txBody>
      </p:sp>
      <p:sp>
        <p:nvSpPr>
          <p:cNvPr id="3" name="TextBox 2"/>
          <p:cNvSpPr txBox="1"/>
          <p:nvPr/>
        </p:nvSpPr>
        <p:spPr>
          <a:xfrm>
            <a:off x="443345" y="1149927"/>
            <a:ext cx="11598233" cy="369332"/>
          </a:xfrm>
          <a:prstGeom prst="rect">
            <a:avLst/>
          </a:prstGeom>
          <a:noFill/>
        </p:spPr>
        <p:txBody>
          <a:bodyPr wrap="square" rtlCol="0">
            <a:spAutoFit/>
          </a:bodyPr>
          <a:lstStyle/>
          <a:p>
            <a:r>
              <a:rPr lang="en-US" dirty="0">
                <a:latin typeface="+mn-lt"/>
                <a:cs typeface="Toyota Type" panose="020B0602020202020204" pitchFamily="34" charset="0"/>
              </a:rPr>
              <a:t>Gradient boosting is one of the most powerful techniques for building predictive models</a:t>
            </a:r>
          </a:p>
        </p:txBody>
      </p:sp>
      <p:sp>
        <p:nvSpPr>
          <p:cNvPr id="5" name="Rectangle 4"/>
          <p:cNvSpPr/>
          <p:nvPr/>
        </p:nvSpPr>
        <p:spPr>
          <a:xfrm>
            <a:off x="886694" y="1725973"/>
            <a:ext cx="7647710" cy="1862048"/>
          </a:xfrm>
          <a:prstGeom prst="rect">
            <a:avLst/>
          </a:prstGeom>
        </p:spPr>
        <p:txBody>
          <a:bodyPr wrap="square">
            <a:spAutoFit/>
          </a:bodyPr>
          <a:lstStyle/>
          <a:p>
            <a:pPr>
              <a:lnSpc>
                <a:spcPts val="1800"/>
              </a:lnSpc>
              <a:spcBef>
                <a:spcPts val="0"/>
              </a:spcBef>
              <a:spcAft>
                <a:spcPts val="600"/>
              </a:spcAft>
            </a:pPr>
            <a:r>
              <a:rPr lang="en-US" u="sng" dirty="0">
                <a:solidFill>
                  <a:srgbClr val="222222"/>
                </a:solidFill>
                <a:latin typeface="+mn-lt"/>
                <a:ea typeface="Times New Roman" panose="02020603050405020304" pitchFamily="18" charset="0"/>
                <a:cs typeface="Toyota Type" panose="020B0602020202020204" pitchFamily="34" charset="0"/>
              </a:rPr>
              <a:t>How Gradient Boosting </a:t>
            </a:r>
            <a:r>
              <a:rPr lang="en-US" u="sng" dirty="0" smtClean="0">
                <a:solidFill>
                  <a:srgbClr val="222222"/>
                </a:solidFill>
                <a:latin typeface="+mn-lt"/>
                <a:ea typeface="Times New Roman" panose="02020603050405020304" pitchFamily="18" charset="0"/>
                <a:cs typeface="Toyota Type" panose="020B0602020202020204" pitchFamily="34" charset="0"/>
              </a:rPr>
              <a:t>Works</a:t>
            </a:r>
          </a:p>
          <a:p>
            <a:pPr>
              <a:lnSpc>
                <a:spcPts val="1800"/>
              </a:lnSpc>
              <a:spcBef>
                <a:spcPts val="0"/>
              </a:spcBef>
              <a:spcAft>
                <a:spcPts val="600"/>
              </a:spcAft>
            </a:pPr>
            <a:r>
              <a:rPr lang="en-US" sz="1600" dirty="0" smtClean="0">
                <a:latin typeface="+mn-lt"/>
                <a:cs typeface="Toyota Type" panose="020B0602020202020204" pitchFamily="34" charset="0"/>
              </a:rPr>
              <a:t>Gradient </a:t>
            </a:r>
            <a:r>
              <a:rPr lang="en-US" sz="1600" dirty="0">
                <a:latin typeface="+mn-lt"/>
                <a:cs typeface="Toyota Type" panose="020B0602020202020204" pitchFamily="34" charset="0"/>
              </a:rPr>
              <a:t>boosting involves three elements</a:t>
            </a:r>
            <a:r>
              <a:rPr lang="en-US" sz="1600" dirty="0" smtClean="0">
                <a:latin typeface="+mn-lt"/>
                <a:cs typeface="Toyota Type" panose="020B0602020202020204" pitchFamily="34" charset="0"/>
              </a:rPr>
              <a:t>:</a:t>
            </a:r>
          </a:p>
          <a:p>
            <a:pPr marL="228600" indent="-228600">
              <a:lnSpc>
                <a:spcPts val="1800"/>
              </a:lnSpc>
              <a:spcBef>
                <a:spcPts val="0"/>
              </a:spcBef>
              <a:spcAft>
                <a:spcPts val="600"/>
              </a:spcAft>
              <a:buAutoNum type="arabicPeriod"/>
            </a:pPr>
            <a:r>
              <a:rPr lang="en-US" sz="1600" dirty="0" smtClean="0">
                <a:latin typeface="+mn-lt"/>
                <a:ea typeface="Calibri" panose="020F0502020204030204" pitchFamily="34" charset="0"/>
                <a:cs typeface="Toyota Type" panose="020B0602020202020204" pitchFamily="34" charset="0"/>
              </a:rPr>
              <a:t> </a:t>
            </a:r>
            <a:r>
              <a:rPr lang="en-US" sz="1400" dirty="0" smtClean="0">
                <a:latin typeface="+mn-lt"/>
                <a:ea typeface="Calibri" panose="020F0502020204030204" pitchFamily="34" charset="0"/>
                <a:cs typeface="Toyota Type" panose="020B0602020202020204" pitchFamily="34" charset="0"/>
              </a:rPr>
              <a:t>A </a:t>
            </a:r>
            <a:r>
              <a:rPr lang="en-US" sz="1400" dirty="0">
                <a:latin typeface="+mn-lt"/>
                <a:ea typeface="Calibri" panose="020F0502020204030204" pitchFamily="34" charset="0"/>
                <a:cs typeface="Toyota Type" panose="020B0602020202020204" pitchFamily="34" charset="0"/>
              </a:rPr>
              <a:t>loss function to be </a:t>
            </a:r>
            <a:r>
              <a:rPr lang="en-US" sz="1400" dirty="0" smtClean="0">
                <a:latin typeface="+mn-lt"/>
                <a:ea typeface="Calibri" panose="020F0502020204030204" pitchFamily="34" charset="0"/>
                <a:cs typeface="Toyota Type" panose="020B0602020202020204" pitchFamily="34" charset="0"/>
              </a:rPr>
              <a:t>optimized.</a:t>
            </a:r>
          </a:p>
          <a:p>
            <a:pPr>
              <a:lnSpc>
                <a:spcPts val="1800"/>
              </a:lnSpc>
              <a:spcBef>
                <a:spcPts val="0"/>
              </a:spcBef>
              <a:spcAft>
                <a:spcPts val="600"/>
              </a:spcAft>
            </a:pPr>
            <a:r>
              <a:rPr lang="en-US" sz="1400" dirty="0" smtClean="0">
                <a:latin typeface="+mn-lt"/>
                <a:ea typeface="Calibri" panose="020F0502020204030204" pitchFamily="34" charset="0"/>
                <a:cs typeface="Toyota Type" panose="020B0602020202020204" pitchFamily="34" charset="0"/>
              </a:rPr>
              <a:t>2.    A weak </a:t>
            </a:r>
            <a:r>
              <a:rPr lang="en-US" sz="1400" dirty="0">
                <a:latin typeface="+mn-lt"/>
                <a:ea typeface="Calibri" panose="020F0502020204030204" pitchFamily="34" charset="0"/>
                <a:cs typeface="Toyota Type" panose="020B0602020202020204" pitchFamily="34" charset="0"/>
              </a:rPr>
              <a:t>learner to make predictions.</a:t>
            </a:r>
          </a:p>
          <a:p>
            <a:pPr>
              <a:lnSpc>
                <a:spcPts val="1800"/>
              </a:lnSpc>
              <a:spcBef>
                <a:spcPts val="0"/>
              </a:spcBef>
              <a:spcAft>
                <a:spcPts val="600"/>
              </a:spcAft>
            </a:pPr>
            <a:r>
              <a:rPr lang="en-US" sz="1400" dirty="0">
                <a:latin typeface="+mn-lt"/>
                <a:ea typeface="Calibri" panose="020F0502020204030204" pitchFamily="34" charset="0"/>
                <a:cs typeface="Toyota Type" panose="020B0602020202020204" pitchFamily="34" charset="0"/>
              </a:rPr>
              <a:t>3</a:t>
            </a:r>
            <a:r>
              <a:rPr lang="en-US" sz="1400" dirty="0" smtClean="0">
                <a:latin typeface="+mn-lt"/>
                <a:ea typeface="Calibri" panose="020F0502020204030204" pitchFamily="34" charset="0"/>
                <a:cs typeface="Toyota Type" panose="020B0602020202020204" pitchFamily="34" charset="0"/>
              </a:rPr>
              <a:t>.    An </a:t>
            </a:r>
            <a:r>
              <a:rPr lang="en-US" sz="1400" dirty="0">
                <a:latin typeface="+mn-lt"/>
                <a:ea typeface="Calibri" panose="020F0502020204030204" pitchFamily="34" charset="0"/>
                <a:cs typeface="Toyota Type" panose="020B0602020202020204" pitchFamily="34" charset="0"/>
              </a:rPr>
              <a:t>additive model to add weak learners to minimize the loss function.</a:t>
            </a:r>
          </a:p>
          <a:p>
            <a:pPr>
              <a:lnSpc>
                <a:spcPts val="1800"/>
              </a:lnSpc>
              <a:spcBef>
                <a:spcPts val="0"/>
              </a:spcBef>
              <a:spcAft>
                <a:spcPts val="600"/>
              </a:spcAft>
            </a:pPr>
            <a:endParaRPr lang="en-US" sz="1400" dirty="0">
              <a:latin typeface="+mn-lt"/>
              <a:ea typeface="Calibri" panose="020F0502020204030204" pitchFamily="34" charset="0"/>
              <a:cs typeface="Toyota Type" panose="020B0602020202020204" pitchFamily="34" charset="0"/>
            </a:endParaRPr>
          </a:p>
        </p:txBody>
      </p:sp>
      <p:sp>
        <p:nvSpPr>
          <p:cNvPr id="12" name="Rectangle 11"/>
          <p:cNvSpPr/>
          <p:nvPr/>
        </p:nvSpPr>
        <p:spPr>
          <a:xfrm>
            <a:off x="886550" y="3552489"/>
            <a:ext cx="5852436" cy="2539157"/>
          </a:xfrm>
          <a:prstGeom prst="rect">
            <a:avLst/>
          </a:prstGeom>
        </p:spPr>
        <p:txBody>
          <a:bodyPr wrap="none">
            <a:spAutoFit/>
          </a:bodyPr>
          <a:lstStyle/>
          <a:p>
            <a:pPr>
              <a:lnSpc>
                <a:spcPts val="1800"/>
              </a:lnSpc>
              <a:spcBef>
                <a:spcPts val="0"/>
              </a:spcBef>
              <a:spcAft>
                <a:spcPts val="600"/>
              </a:spcAft>
            </a:pPr>
            <a:r>
              <a:rPr lang="en-US" u="sng" dirty="0">
                <a:latin typeface="+mn-lt"/>
                <a:cs typeface="Toyota Type" panose="020B0602020202020204" pitchFamily="34" charset="0"/>
              </a:rPr>
              <a:t>Improvements to Basic Gradient Boosting</a:t>
            </a:r>
            <a:endParaRPr lang="en-US" u="sng" dirty="0" smtClean="0">
              <a:solidFill>
                <a:srgbClr val="222222"/>
              </a:solidFill>
              <a:latin typeface="+mn-lt"/>
              <a:ea typeface="Times New Roman" panose="02020603050405020304" pitchFamily="18" charset="0"/>
              <a:cs typeface="Toyota Type" panose="020B0602020202020204" pitchFamily="34" charset="0"/>
            </a:endParaRPr>
          </a:p>
          <a:p>
            <a:r>
              <a:rPr lang="en-US" sz="1400" dirty="0">
                <a:latin typeface="+mn-lt"/>
              </a:rPr>
              <a:t>Gradient boosting </a:t>
            </a:r>
            <a:r>
              <a:rPr lang="en-US" sz="1400" dirty="0" smtClean="0">
                <a:latin typeface="+mn-lt"/>
              </a:rPr>
              <a:t> often over fits</a:t>
            </a:r>
            <a:r>
              <a:rPr lang="en-US" sz="1400" dirty="0">
                <a:latin typeface="+mn-lt"/>
              </a:rPr>
              <a:t> </a:t>
            </a:r>
            <a:r>
              <a:rPr lang="en-US" sz="1400" dirty="0" smtClean="0">
                <a:latin typeface="+mn-lt"/>
              </a:rPr>
              <a:t>the model thus  the regularization methods </a:t>
            </a:r>
          </a:p>
          <a:p>
            <a:r>
              <a:rPr lang="en-US" sz="1400" dirty="0" smtClean="0">
                <a:latin typeface="+mn-lt"/>
              </a:rPr>
              <a:t>Become important to improve the performance</a:t>
            </a:r>
            <a:endParaRPr lang="en-US" sz="1400" dirty="0">
              <a:latin typeface="+mn-lt"/>
            </a:endParaRPr>
          </a:p>
          <a:p>
            <a:pPr>
              <a:spcBef>
                <a:spcPts val="0"/>
              </a:spcBef>
              <a:spcAft>
                <a:spcPts val="600"/>
              </a:spcAft>
            </a:pPr>
            <a:endParaRPr lang="en-US" sz="1100" dirty="0" smtClean="0"/>
          </a:p>
          <a:p>
            <a:pPr>
              <a:lnSpc>
                <a:spcPts val="1800"/>
              </a:lnSpc>
              <a:spcBef>
                <a:spcPts val="0"/>
              </a:spcBef>
              <a:spcAft>
                <a:spcPts val="600"/>
              </a:spcAft>
            </a:pPr>
            <a:r>
              <a:rPr lang="en-US" sz="1600" dirty="0" smtClean="0">
                <a:latin typeface="+mn-lt"/>
              </a:rPr>
              <a:t>Four ways to enhance the </a:t>
            </a:r>
            <a:r>
              <a:rPr lang="en-US" sz="1600" dirty="0">
                <a:latin typeface="+mn-lt"/>
              </a:rPr>
              <a:t>basic gradient </a:t>
            </a:r>
            <a:r>
              <a:rPr lang="en-US" sz="1600" dirty="0" smtClean="0">
                <a:latin typeface="+mn-lt"/>
              </a:rPr>
              <a:t>boosting </a:t>
            </a:r>
          </a:p>
          <a:p>
            <a:pPr>
              <a:lnSpc>
                <a:spcPts val="1800"/>
              </a:lnSpc>
              <a:spcBef>
                <a:spcPts val="0"/>
              </a:spcBef>
              <a:spcAft>
                <a:spcPts val="600"/>
              </a:spcAft>
            </a:pPr>
            <a:r>
              <a:rPr lang="en-US" sz="1600" dirty="0" smtClean="0"/>
              <a:t>1.   </a:t>
            </a:r>
            <a:r>
              <a:rPr lang="en-US" sz="1400" dirty="0" smtClean="0">
                <a:latin typeface="+mn-lt"/>
                <a:ea typeface="Calibri" panose="020F0502020204030204" pitchFamily="34" charset="0"/>
                <a:cs typeface="Toyota Type" panose="020B0602020202020204" pitchFamily="34" charset="0"/>
              </a:rPr>
              <a:t>Tree </a:t>
            </a:r>
            <a:r>
              <a:rPr lang="en-US" sz="1400" dirty="0">
                <a:latin typeface="+mn-lt"/>
                <a:ea typeface="Calibri" panose="020F0502020204030204" pitchFamily="34" charset="0"/>
                <a:cs typeface="Toyota Type" panose="020B0602020202020204" pitchFamily="34" charset="0"/>
              </a:rPr>
              <a:t>Constraints</a:t>
            </a:r>
          </a:p>
          <a:p>
            <a:pPr>
              <a:lnSpc>
                <a:spcPts val="1800"/>
              </a:lnSpc>
              <a:spcBef>
                <a:spcPts val="0"/>
              </a:spcBef>
              <a:spcAft>
                <a:spcPts val="600"/>
              </a:spcAft>
            </a:pPr>
            <a:r>
              <a:rPr lang="en-US" sz="1400" dirty="0">
                <a:latin typeface="+mn-lt"/>
                <a:ea typeface="Calibri" panose="020F0502020204030204" pitchFamily="34" charset="0"/>
                <a:cs typeface="Toyota Type" panose="020B0602020202020204" pitchFamily="34" charset="0"/>
              </a:rPr>
              <a:t>2.    Shrinkage</a:t>
            </a:r>
          </a:p>
          <a:p>
            <a:pPr>
              <a:lnSpc>
                <a:spcPts val="1800"/>
              </a:lnSpc>
              <a:spcBef>
                <a:spcPts val="0"/>
              </a:spcBef>
              <a:spcAft>
                <a:spcPts val="600"/>
              </a:spcAft>
            </a:pPr>
            <a:r>
              <a:rPr lang="en-US" sz="1400" dirty="0">
                <a:latin typeface="+mn-lt"/>
                <a:ea typeface="Calibri" panose="020F0502020204030204" pitchFamily="34" charset="0"/>
                <a:cs typeface="Toyota Type" panose="020B0602020202020204" pitchFamily="34" charset="0"/>
              </a:rPr>
              <a:t>3.     Random sampling</a:t>
            </a:r>
          </a:p>
          <a:p>
            <a:pPr>
              <a:lnSpc>
                <a:spcPts val="1800"/>
              </a:lnSpc>
              <a:spcBef>
                <a:spcPts val="0"/>
              </a:spcBef>
              <a:spcAft>
                <a:spcPts val="600"/>
              </a:spcAft>
            </a:pPr>
            <a:r>
              <a:rPr lang="en-US" sz="1400" dirty="0">
                <a:latin typeface="+mn-lt"/>
                <a:ea typeface="Calibri" panose="020F0502020204030204" pitchFamily="34" charset="0"/>
                <a:cs typeface="Toyota Type" panose="020B0602020202020204" pitchFamily="34" charset="0"/>
              </a:rPr>
              <a:t>4.     Penalized Learning</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631" y="2237918"/>
            <a:ext cx="4139917" cy="2700206"/>
          </a:xfrm>
          <a:prstGeom prst="rect">
            <a:avLst/>
          </a:prstGeom>
        </p:spPr>
      </p:pic>
      <p:graphicFrame>
        <p:nvGraphicFramePr>
          <p:cNvPr id="18" name="Object 17"/>
          <p:cNvGraphicFramePr>
            <a:graphicFrameLocks noChangeAspect="1"/>
          </p:cNvGraphicFramePr>
          <p:nvPr>
            <p:extLst/>
          </p:nvPr>
        </p:nvGraphicFramePr>
        <p:xfrm>
          <a:off x="9104352" y="5485613"/>
          <a:ext cx="914400" cy="714375"/>
        </p:xfrm>
        <a:graphic>
          <a:graphicData uri="http://schemas.openxmlformats.org/presentationml/2006/ole">
            <mc:AlternateContent xmlns:mc="http://schemas.openxmlformats.org/markup-compatibility/2006">
              <mc:Choice xmlns:v="urn:schemas-microsoft-com:vml" Requires="v">
                <p:oleObj spid="_x0000_s1036" name="Document" showAsIcon="1" r:id="rId4" imgW="914400" imgH="714240" progId="Word.Document.12">
                  <p:embed/>
                </p:oleObj>
              </mc:Choice>
              <mc:Fallback>
                <p:oleObj name="Document" showAsIcon="1" r:id="rId4" imgW="914400" imgH="714240" progId="Word.Document.12">
                  <p:embed/>
                  <p:pic>
                    <p:nvPicPr>
                      <p:cNvPr id="18" name="Object 17"/>
                      <p:cNvPicPr/>
                      <p:nvPr/>
                    </p:nvPicPr>
                    <p:blipFill>
                      <a:blip r:embed="rId5"/>
                      <a:stretch>
                        <a:fillRect/>
                      </a:stretch>
                    </p:blipFill>
                    <p:spPr>
                      <a:xfrm>
                        <a:off x="9104352" y="5485613"/>
                        <a:ext cx="914400" cy="714375"/>
                      </a:xfrm>
                      <a:prstGeom prst="rect">
                        <a:avLst/>
                      </a:prstGeom>
                    </p:spPr>
                  </p:pic>
                </p:oleObj>
              </mc:Fallback>
            </mc:AlternateContent>
          </a:graphicData>
        </a:graphic>
      </p:graphicFrame>
    </p:spTree>
    <p:extLst>
      <p:ext uri="{BB962C8B-B14F-4D97-AF65-F5344CB8AC3E}">
        <p14:creationId xmlns:p14="http://schemas.microsoft.com/office/powerpoint/2010/main" val="1278447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Model </a:t>
            </a:r>
            <a:r>
              <a:rPr lang="en-US" sz="2000" dirty="0" smtClean="0"/>
              <a:t>Population and Target Definition</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2</a:t>
            </a:fld>
            <a:endParaRPr lang="en-US" dirty="0"/>
          </a:p>
        </p:txBody>
      </p:sp>
      <p:sp>
        <p:nvSpPr>
          <p:cNvPr id="5" name="TextBox 28"/>
          <p:cNvSpPr txBox="1">
            <a:spLocks noChangeArrowheads="1"/>
          </p:cNvSpPr>
          <p:nvPr/>
        </p:nvSpPr>
        <p:spPr bwMode="auto">
          <a:xfrm>
            <a:off x="902526" y="1635272"/>
            <a:ext cx="9474530" cy="3468642"/>
          </a:xfrm>
          <a:prstGeom prst="rect">
            <a:avLst/>
          </a:prstGeom>
          <a:noFill/>
          <a:ln w="9525">
            <a:noFill/>
            <a:miter lim="800000"/>
            <a:headEnd/>
            <a:tailEnd/>
          </a:ln>
        </p:spPr>
        <p:txBody>
          <a:bodyPr wrap="square" lIns="128016" tIns="64008" rIns="128016" bIns="64008">
            <a:spAutoFit/>
          </a:bodyPr>
          <a:lstStyle/>
          <a:p>
            <a:pPr marL="285750" indent="-285750">
              <a:spcAft>
                <a:spcPts val="600"/>
              </a:spcAft>
              <a:buFont typeface="Wingdings" panose="05000000000000000000" pitchFamily="2" charset="2"/>
              <a:buChar char="v"/>
            </a:pPr>
            <a:r>
              <a:rPr lang="en-US" sz="1600" dirty="0">
                <a:latin typeface="Toyota Type" panose="020B0602020202020204" pitchFamily="34" charset="0"/>
                <a:cs typeface="Toyota Type" panose="020B0602020202020204" pitchFamily="34" charset="0"/>
              </a:rPr>
              <a:t>Target definition:</a:t>
            </a:r>
          </a:p>
          <a:p>
            <a:pPr marL="742950" lvl="1" indent="-285750">
              <a:buFont typeface="Wingdings" panose="05000000000000000000" pitchFamily="2" charset="2"/>
              <a:buChar char="§"/>
            </a:pPr>
            <a:r>
              <a:rPr lang="en-US" sz="1600" dirty="0" smtClean="0">
                <a:latin typeface="Toyota Type" panose="020B0602020202020204" pitchFamily="34" charset="0"/>
                <a:cs typeface="Toyota Type" panose="020B0602020202020204" pitchFamily="34" charset="0"/>
              </a:rPr>
              <a:t>Passengers that survived in Titanic </a:t>
            </a:r>
            <a:endParaRPr lang="en-US" sz="1600" dirty="0">
              <a:latin typeface="Toyota Type" panose="020B0602020202020204" pitchFamily="34" charset="0"/>
              <a:cs typeface="Toyota Type" panose="020B0602020202020204" pitchFamily="34" charset="0"/>
            </a:endParaRPr>
          </a:p>
          <a:p>
            <a:pPr marL="742950" lvl="1" indent="-285750">
              <a:buFont typeface="Wingdings" panose="05000000000000000000" pitchFamily="2" charset="2"/>
              <a:buChar char="§"/>
            </a:pPr>
            <a:endParaRPr lang="en-US" sz="1600" dirty="0">
              <a:latin typeface="Toyota Type" panose="020B0602020202020204" pitchFamily="34" charset="0"/>
              <a:cs typeface="Toyota Type" panose="020B0602020202020204" pitchFamily="34" charset="0"/>
            </a:endParaRPr>
          </a:p>
          <a:p>
            <a:pPr marL="285750" indent="-285750">
              <a:spcAft>
                <a:spcPts val="600"/>
              </a:spcAft>
              <a:buFont typeface="Wingdings" panose="05000000000000000000" pitchFamily="2" charset="2"/>
              <a:buChar char="v"/>
            </a:pPr>
            <a:r>
              <a:rPr lang="en-US" sz="1600" dirty="0">
                <a:latin typeface="Toyota Type" panose="020B0602020202020204" pitchFamily="34" charset="0"/>
                <a:cs typeface="Toyota Type" panose="020B0602020202020204" pitchFamily="34" charset="0"/>
              </a:rPr>
              <a:t>Target Value:</a:t>
            </a:r>
          </a:p>
          <a:p>
            <a:pPr marL="742950" lvl="1" indent="-285750">
              <a:spcAft>
                <a:spcPts val="600"/>
              </a:spcAft>
              <a:buFont typeface="Wingdings" panose="05000000000000000000" pitchFamily="2" charset="2"/>
              <a:buChar char="§"/>
            </a:pPr>
            <a:r>
              <a:rPr lang="en-US" sz="1600" dirty="0">
                <a:latin typeface="Toyota Type" panose="020B0602020202020204" pitchFamily="34" charset="0"/>
                <a:cs typeface="Toyota Type" panose="020B0602020202020204" pitchFamily="34" charset="0"/>
              </a:rPr>
              <a:t>1 </a:t>
            </a:r>
            <a:r>
              <a:rPr lang="en-US" sz="1600" dirty="0" smtClean="0">
                <a:latin typeface="Toyota Type" panose="020B0602020202020204" pitchFamily="34" charset="0"/>
                <a:cs typeface="Toyota Type" panose="020B0602020202020204" pitchFamily="34" charset="0"/>
              </a:rPr>
              <a:t>= Passengers survived</a:t>
            </a:r>
            <a:endParaRPr lang="en-US" sz="1600" dirty="0">
              <a:latin typeface="Toyota Type" panose="020B0602020202020204" pitchFamily="34" charset="0"/>
              <a:cs typeface="Toyota Type" panose="020B0602020202020204" pitchFamily="34" charset="0"/>
            </a:endParaRPr>
          </a:p>
          <a:p>
            <a:pPr marL="742950" lvl="1" indent="-285750">
              <a:spcAft>
                <a:spcPts val="600"/>
              </a:spcAft>
              <a:buFont typeface="Wingdings" panose="05000000000000000000" pitchFamily="2" charset="2"/>
              <a:buChar char="§"/>
            </a:pPr>
            <a:r>
              <a:rPr lang="en-US" sz="1600" dirty="0">
                <a:latin typeface="Toyota Type" panose="020B0602020202020204" pitchFamily="34" charset="0"/>
                <a:cs typeface="Toyota Type" panose="020B0602020202020204" pitchFamily="34" charset="0"/>
              </a:rPr>
              <a:t>0 = </a:t>
            </a:r>
            <a:r>
              <a:rPr lang="en-US" sz="1600" dirty="0" smtClean="0">
                <a:latin typeface="Toyota Type" panose="020B0602020202020204" pitchFamily="34" charset="0"/>
                <a:cs typeface="Toyota Type" panose="020B0602020202020204" pitchFamily="34" charset="0"/>
              </a:rPr>
              <a:t>Passengers did not survive</a:t>
            </a:r>
          </a:p>
          <a:p>
            <a:pPr marL="742950" lvl="1" indent="-285750">
              <a:spcAft>
                <a:spcPts val="600"/>
              </a:spcAft>
              <a:buFont typeface="Wingdings" panose="05000000000000000000" pitchFamily="2" charset="2"/>
              <a:buChar char="§"/>
            </a:pPr>
            <a:endParaRPr lang="en-US" sz="1600" dirty="0" smtClean="0">
              <a:latin typeface="Toyota Type" panose="020B0602020202020204" pitchFamily="34" charset="0"/>
              <a:cs typeface="Toyota Type" panose="020B0602020202020204" pitchFamily="34" charset="0"/>
            </a:endParaRPr>
          </a:p>
          <a:p>
            <a:pPr marL="285750" indent="-285750">
              <a:buFont typeface="Wingdings" panose="05000000000000000000" pitchFamily="2" charset="2"/>
              <a:buChar char="v"/>
              <a:defRPr/>
            </a:pPr>
            <a:r>
              <a:rPr lang="en-US" sz="1600" dirty="0" smtClean="0">
                <a:latin typeface="Toyota Type" panose="020B0602020202020204" pitchFamily="34" charset="0"/>
                <a:cs typeface="Toyota Type" panose="020B0602020202020204" pitchFamily="34" charset="0"/>
              </a:rPr>
              <a:t>Cohort </a:t>
            </a:r>
            <a:r>
              <a:rPr lang="en-US" sz="1600" dirty="0">
                <a:latin typeface="Toyota Type" panose="020B0602020202020204" pitchFamily="34" charset="0"/>
                <a:cs typeface="Toyota Type" panose="020B0602020202020204" pitchFamily="34" charset="0"/>
              </a:rPr>
              <a:t>Population:</a:t>
            </a:r>
          </a:p>
          <a:p>
            <a:pPr marL="742950" lvl="1" indent="-285750">
              <a:buFont typeface="Wingdings" panose="05000000000000000000" pitchFamily="2" charset="2"/>
              <a:buChar char="§"/>
              <a:defRPr/>
            </a:pPr>
            <a:r>
              <a:rPr lang="en-US" sz="1600" dirty="0" smtClean="0">
                <a:latin typeface="Toyota Type" panose="020B0602020202020204" pitchFamily="34" charset="0"/>
                <a:cs typeface="Toyota Type" panose="020B0602020202020204" pitchFamily="34" charset="0"/>
              </a:rPr>
              <a:t>891 passengers that boarded Titanic</a:t>
            </a:r>
            <a:endParaRPr lang="en-US" sz="1600" dirty="0">
              <a:latin typeface="Toyota Type" panose="020B0602020202020204" pitchFamily="34" charset="0"/>
              <a:cs typeface="Toyota Type" panose="020B0602020202020204" pitchFamily="34" charset="0"/>
            </a:endParaRPr>
          </a:p>
          <a:p>
            <a:pPr lvl="1">
              <a:defRPr/>
            </a:pPr>
            <a:endParaRPr lang="en-US" sz="1600" dirty="0">
              <a:latin typeface="Toyota Type" panose="020B0602020202020204" pitchFamily="34" charset="0"/>
              <a:cs typeface="Toyota Type" panose="020B0602020202020204" pitchFamily="34" charset="0"/>
            </a:endParaRPr>
          </a:p>
          <a:p>
            <a:pPr marL="285750" indent="-285750">
              <a:buFont typeface="Wingdings" panose="05000000000000000000" pitchFamily="2" charset="2"/>
              <a:buChar char="v"/>
              <a:defRPr/>
            </a:pPr>
            <a:r>
              <a:rPr lang="en-US" sz="1600" dirty="0" smtClean="0">
                <a:latin typeface="Toyota Type" panose="020B0602020202020204" pitchFamily="34" charset="0"/>
                <a:cs typeface="Toyota Type" panose="020B0602020202020204" pitchFamily="34" charset="0"/>
              </a:rPr>
              <a:t>Survival Rate:</a:t>
            </a:r>
            <a:endParaRPr lang="en-US" sz="1600" dirty="0">
              <a:latin typeface="Toyota Type" panose="020B0602020202020204" pitchFamily="34" charset="0"/>
              <a:cs typeface="Toyota Type" panose="020B0602020202020204" pitchFamily="34" charset="0"/>
            </a:endParaRPr>
          </a:p>
          <a:p>
            <a:pPr marL="742950" lvl="1" indent="-285750">
              <a:buFont typeface="Wingdings" panose="05000000000000000000" pitchFamily="2" charset="2"/>
              <a:buChar char="§"/>
              <a:defRPr/>
            </a:pPr>
            <a:r>
              <a:rPr lang="en-US" sz="1600" dirty="0" smtClean="0">
                <a:latin typeface="Toyota Type" panose="020B0602020202020204" pitchFamily="34" charset="0"/>
                <a:cs typeface="Toyota Type" panose="020B0602020202020204" pitchFamily="34" charset="0"/>
              </a:rPr>
              <a:t>38.4%</a:t>
            </a:r>
            <a:endParaRPr lang="en-US" sz="1600" dirty="0">
              <a:latin typeface="Toyota Type" panose="020B0602020202020204" pitchFamily="34" charset="0"/>
              <a:cs typeface="Toyota Type" panose="020B0602020202020204" pitchFamily="34" charset="0"/>
            </a:endParaRPr>
          </a:p>
        </p:txBody>
      </p:sp>
    </p:spTree>
    <p:extLst>
      <p:ext uri="{BB962C8B-B14F-4D97-AF65-F5344CB8AC3E}">
        <p14:creationId xmlns:p14="http://schemas.microsoft.com/office/powerpoint/2010/main" val="1805255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Model Iterations</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3</a:t>
            </a:fld>
            <a:endParaRPr lang="en-US" dirty="0"/>
          </a:p>
        </p:txBody>
      </p:sp>
      <p:sp>
        <p:nvSpPr>
          <p:cNvPr id="5" name="TextBox 28"/>
          <p:cNvSpPr txBox="1">
            <a:spLocks noChangeArrowheads="1"/>
          </p:cNvSpPr>
          <p:nvPr/>
        </p:nvSpPr>
        <p:spPr bwMode="auto">
          <a:xfrm>
            <a:off x="902525" y="1205778"/>
            <a:ext cx="11139053" cy="4576637"/>
          </a:xfrm>
          <a:prstGeom prst="rect">
            <a:avLst/>
          </a:prstGeom>
          <a:noFill/>
          <a:ln w="9525">
            <a:noFill/>
            <a:miter lim="800000"/>
            <a:headEnd/>
            <a:tailEnd/>
          </a:ln>
        </p:spPr>
        <p:txBody>
          <a:bodyPr wrap="square" lIns="128016" tIns="64008" rIns="128016" bIns="64008">
            <a:spAutoFit/>
          </a:bodyPr>
          <a:lstStyle/>
          <a:p>
            <a:pPr marL="285750" indent="-285750">
              <a:spcAft>
                <a:spcPts val="600"/>
              </a:spcAft>
              <a:buFont typeface="Wingdings" panose="05000000000000000000" pitchFamily="2" charset="2"/>
              <a:buChar char="v"/>
            </a:pPr>
            <a:endParaRPr lang="en-US" sz="1400" u="sng" dirty="0" smtClean="0">
              <a:latin typeface="Toyota Type" panose="020B0602020202020204" pitchFamily="34" charset="0"/>
              <a:cs typeface="Toyota Type" panose="020B0602020202020204" pitchFamily="34" charset="0"/>
            </a:endParaRPr>
          </a:p>
          <a:p>
            <a:pPr>
              <a:spcAft>
                <a:spcPts val="600"/>
              </a:spcAft>
            </a:pPr>
            <a:r>
              <a:rPr lang="en-US" sz="1600" dirty="0" smtClean="0">
                <a:latin typeface="Toyota Type" panose="020B0602020202020204" pitchFamily="34" charset="0"/>
                <a:cs typeface="Toyota Type" panose="020B0602020202020204" pitchFamily="34" charset="0"/>
              </a:rPr>
              <a:t>-   Preliminary model</a:t>
            </a:r>
          </a:p>
          <a:p>
            <a:pPr>
              <a:spcAft>
                <a:spcPts val="600"/>
              </a:spcAft>
            </a:pPr>
            <a:endParaRPr lang="en-US" sz="100" u="sng" dirty="0" smtClean="0">
              <a:latin typeface="Toyota Type" panose="020B0602020202020204" pitchFamily="34" charset="0"/>
              <a:cs typeface="Toyota Type" panose="020B0602020202020204" pitchFamily="34" charset="0"/>
            </a:endParaRPr>
          </a:p>
          <a:p>
            <a:pPr marL="288925" lvl="1" algn="just">
              <a:spcAft>
                <a:spcPts val="600"/>
              </a:spcAft>
            </a:pPr>
            <a:r>
              <a:rPr lang="en-US" sz="1400" dirty="0">
                <a:latin typeface="Toyota Type" panose="020B0602020202020204" pitchFamily="34" charset="0"/>
                <a:cs typeface="Toyota Type" panose="020B0602020202020204" pitchFamily="34" charset="0"/>
              </a:rPr>
              <a:t>Initial characteristic analysis identifies a set of strong characteristics that should be considered for final model.  </a:t>
            </a:r>
          </a:p>
          <a:p>
            <a:pPr marL="290513"/>
            <a:r>
              <a:rPr lang="en-US" sz="1400" dirty="0">
                <a:latin typeface="Toyota Type" panose="020B0602020202020204" pitchFamily="34" charset="0"/>
                <a:cs typeface="Toyota Type" panose="020B0602020202020204" pitchFamily="34" charset="0"/>
              </a:rPr>
              <a:t>At the preliminary </a:t>
            </a:r>
            <a:r>
              <a:rPr lang="en-US" sz="1400" dirty="0" smtClean="0">
                <a:latin typeface="Toyota Type" panose="020B0602020202020204" pitchFamily="34" charset="0"/>
                <a:cs typeface="Toyota Type" panose="020B0602020202020204" pitchFamily="34" charset="0"/>
              </a:rPr>
              <a:t>stage</a:t>
            </a:r>
            <a:r>
              <a:rPr lang="en-US" sz="1400" dirty="0">
                <a:latin typeface="Toyota Type" panose="020B0602020202020204" pitchFamily="34" charset="0"/>
                <a:cs typeface="Toyota Type" panose="020B0602020202020204" pitchFamily="34" charset="0"/>
              </a:rPr>
              <a:t>, various predictive modeling techniques can be used to select a set of characteristics that, together, offer the most predictive power. Some of </a:t>
            </a:r>
            <a:r>
              <a:rPr lang="en-US" sz="1400" dirty="0" smtClean="0">
                <a:latin typeface="Toyota Type" panose="020B0602020202020204" pitchFamily="34" charset="0"/>
                <a:cs typeface="Toyota Type" panose="020B0602020202020204" pitchFamily="34" charset="0"/>
              </a:rPr>
              <a:t>the techniques </a:t>
            </a:r>
            <a:r>
              <a:rPr lang="en-US" sz="1400" dirty="0">
                <a:latin typeface="Toyota Type" panose="020B0602020202020204" pitchFamily="34" charset="0"/>
                <a:cs typeface="Toyota Type" panose="020B0602020202020204" pitchFamily="34" charset="0"/>
              </a:rPr>
              <a:t>used in the industry are </a:t>
            </a:r>
            <a:r>
              <a:rPr lang="en-US" sz="1400" dirty="0" smtClean="0">
                <a:latin typeface="Toyota Type" panose="020B0602020202020204" pitchFamily="34" charset="0"/>
                <a:cs typeface="Toyota Type" panose="020B0602020202020204" pitchFamily="34" charset="0"/>
              </a:rPr>
              <a:t>decision </a:t>
            </a:r>
            <a:r>
              <a:rPr lang="en-US" sz="1400" dirty="0">
                <a:latin typeface="Toyota Type" panose="020B0602020202020204" pitchFamily="34" charset="0"/>
                <a:cs typeface="Toyota Type" panose="020B0602020202020204" pitchFamily="34" charset="0"/>
              </a:rPr>
              <a:t>trees, </a:t>
            </a:r>
            <a:r>
              <a:rPr lang="en-US" sz="1400" dirty="0" smtClean="0">
                <a:latin typeface="Toyota Type" panose="020B0602020202020204" pitchFamily="34" charset="0"/>
                <a:cs typeface="Toyota Type" panose="020B0602020202020204" pitchFamily="34" charset="0"/>
              </a:rPr>
              <a:t>random forest , gradient boosting machine etc. </a:t>
            </a:r>
            <a:r>
              <a:rPr lang="en-US" sz="1400" dirty="0">
                <a:latin typeface="Toyota Type" panose="020B0602020202020204" pitchFamily="34" charset="0"/>
                <a:cs typeface="Toyota Type" panose="020B0602020202020204" pitchFamily="34" charset="0"/>
              </a:rPr>
              <a:t>In general, the final </a:t>
            </a:r>
            <a:r>
              <a:rPr lang="en-US" sz="1400" dirty="0" smtClean="0">
                <a:latin typeface="Toyota Type" panose="020B0602020202020204" pitchFamily="34" charset="0"/>
                <a:cs typeface="Toyota Type" panose="020B0602020202020204" pitchFamily="34" charset="0"/>
              </a:rPr>
              <a:t>model </a:t>
            </a:r>
            <a:r>
              <a:rPr lang="en-US" sz="1400" dirty="0">
                <a:latin typeface="Toyota Type" panose="020B0602020202020204" pitchFamily="34" charset="0"/>
                <a:cs typeface="Toyota Type" panose="020B0602020202020204" pitchFamily="34" charset="0"/>
              </a:rPr>
              <a:t>produced in this stage should consist of between 8 and 15 characteristics. This is done to ensure a stable scorecard whose predictive powers will be strong even if the profile of one or two characteristics were to change. </a:t>
            </a:r>
            <a:r>
              <a:rPr lang="en-US" sz="1400" dirty="0" smtClean="0">
                <a:latin typeface="Toyota Type" panose="020B0602020202020204" pitchFamily="34" charset="0"/>
                <a:cs typeface="Toyota Type" panose="020B0602020202020204" pitchFamily="34" charset="0"/>
              </a:rPr>
              <a:t>Model </a:t>
            </a:r>
            <a:r>
              <a:rPr lang="en-US" sz="1400" dirty="0">
                <a:latin typeface="Toyota Type" panose="020B0602020202020204" pitchFamily="34" charset="0"/>
                <a:cs typeface="Toyota Type" panose="020B0602020202020204" pitchFamily="34" charset="0"/>
              </a:rPr>
              <a:t>with too few characteristics are generally unable to withstand the test of time, as they are susceptible to minor changes in the </a:t>
            </a:r>
            <a:r>
              <a:rPr lang="en-US" sz="1400" dirty="0" smtClean="0">
                <a:latin typeface="Toyota Type" panose="020B0602020202020204" pitchFamily="34" charset="0"/>
                <a:cs typeface="Toyota Type" panose="020B0602020202020204" pitchFamily="34" charset="0"/>
              </a:rPr>
              <a:t>customer </a:t>
            </a:r>
            <a:r>
              <a:rPr lang="en-US" sz="1400" dirty="0">
                <a:latin typeface="Toyota Type" panose="020B0602020202020204" pitchFamily="34" charset="0"/>
                <a:cs typeface="Toyota Type" panose="020B0602020202020204" pitchFamily="34" charset="0"/>
              </a:rPr>
              <a:t>profile. </a:t>
            </a:r>
            <a:endParaRPr lang="en-US" sz="1400" dirty="0" smtClean="0">
              <a:latin typeface="Toyota Type" panose="020B0602020202020204" pitchFamily="34" charset="0"/>
              <a:cs typeface="Toyota Type" panose="020B0602020202020204" pitchFamily="34" charset="0"/>
            </a:endParaRPr>
          </a:p>
          <a:p>
            <a:pPr marL="290513"/>
            <a:endParaRPr lang="en-US" sz="1400" dirty="0">
              <a:latin typeface="Toyota Type" panose="020B0602020202020204" pitchFamily="34" charset="0"/>
              <a:cs typeface="Toyota Type" panose="020B0602020202020204" pitchFamily="34" charset="0"/>
            </a:endParaRPr>
          </a:p>
          <a:p>
            <a:pPr marL="290513"/>
            <a:r>
              <a:rPr lang="en-US" sz="1400" dirty="0" smtClean="0">
                <a:latin typeface="Toyota Type" panose="020B0602020202020204" pitchFamily="34" charset="0"/>
                <a:cs typeface="Toyota Type" panose="020B0602020202020204" pitchFamily="34" charset="0"/>
              </a:rPr>
              <a:t>We have used Random Forest/Gradient Boosting  machine technique to produce the model consisting </a:t>
            </a:r>
            <a:r>
              <a:rPr lang="en-US" sz="1400" dirty="0">
                <a:latin typeface="Toyota Type" panose="020B0602020202020204" pitchFamily="34" charset="0"/>
                <a:cs typeface="Toyota Type" panose="020B0602020202020204" pitchFamily="34" charset="0"/>
              </a:rPr>
              <a:t>of the optimal combination of characteristics, taking into account issues such as</a:t>
            </a:r>
            <a:r>
              <a:rPr lang="en-US" sz="1400" dirty="0" smtClean="0">
                <a:latin typeface="Toyota Type" panose="020B0602020202020204" pitchFamily="34" charset="0"/>
                <a:cs typeface="Toyota Type" panose="020B0602020202020204" pitchFamily="34" charset="0"/>
              </a:rPr>
              <a:t>:</a:t>
            </a:r>
          </a:p>
          <a:p>
            <a:pPr marL="290513"/>
            <a:endParaRPr lang="en-US" sz="1400" dirty="0">
              <a:latin typeface="Toyota Type" panose="020B0602020202020204" pitchFamily="34" charset="0"/>
              <a:cs typeface="Toyota Type" panose="020B0602020202020204" pitchFamily="34" charset="0"/>
            </a:endParaRPr>
          </a:p>
          <a:p>
            <a:pPr marL="290513"/>
            <a:r>
              <a:rPr lang="en-US" sz="1400" dirty="0">
                <a:latin typeface="Toyota Type" panose="020B0602020202020204" pitchFamily="34" charset="0"/>
                <a:cs typeface="Toyota Type" panose="020B0602020202020204" pitchFamily="34" charset="0"/>
              </a:rPr>
              <a:t>• Correlation between characteristics</a:t>
            </a:r>
          </a:p>
          <a:p>
            <a:pPr marL="290513"/>
            <a:r>
              <a:rPr lang="en-US" sz="1400" dirty="0">
                <a:latin typeface="Toyota Type" panose="020B0602020202020204" pitchFamily="34" charset="0"/>
                <a:cs typeface="Toyota Type" panose="020B0602020202020204" pitchFamily="34" charset="0"/>
              </a:rPr>
              <a:t>• Final statistical strength of the </a:t>
            </a:r>
            <a:r>
              <a:rPr lang="en-US" sz="1400" dirty="0" smtClean="0">
                <a:latin typeface="Toyota Type" panose="020B0602020202020204" pitchFamily="34" charset="0"/>
                <a:cs typeface="Toyota Type" panose="020B0602020202020204" pitchFamily="34" charset="0"/>
              </a:rPr>
              <a:t>model</a:t>
            </a:r>
            <a:endParaRPr lang="en-US" sz="1400" dirty="0">
              <a:latin typeface="Toyota Type" panose="020B0602020202020204" pitchFamily="34" charset="0"/>
              <a:cs typeface="Toyota Type" panose="020B0602020202020204" pitchFamily="34" charset="0"/>
            </a:endParaRPr>
          </a:p>
          <a:p>
            <a:pPr marL="290513"/>
            <a:r>
              <a:rPr lang="en-US" sz="1400" dirty="0">
                <a:latin typeface="Toyota Type" panose="020B0602020202020204" pitchFamily="34" charset="0"/>
                <a:cs typeface="Toyota Type" panose="020B0602020202020204" pitchFamily="34" charset="0"/>
              </a:rPr>
              <a:t>• Interpretability of </a:t>
            </a:r>
            <a:r>
              <a:rPr lang="en-US" sz="1400" dirty="0" smtClean="0">
                <a:latin typeface="Toyota Type" panose="020B0602020202020204" pitchFamily="34" charset="0"/>
                <a:cs typeface="Toyota Type" panose="020B0602020202020204" pitchFamily="34" charset="0"/>
              </a:rPr>
              <a:t>characteristics</a:t>
            </a:r>
            <a:endParaRPr lang="en-US" sz="1400" dirty="0">
              <a:latin typeface="Toyota Type" panose="020B0602020202020204" pitchFamily="34" charset="0"/>
              <a:cs typeface="Toyota Type" panose="020B0602020202020204" pitchFamily="34" charset="0"/>
            </a:endParaRPr>
          </a:p>
          <a:p>
            <a:pPr marL="290513"/>
            <a:r>
              <a:rPr lang="en-US" sz="1400" dirty="0">
                <a:latin typeface="Toyota Type" panose="020B0602020202020204" pitchFamily="34" charset="0"/>
                <a:cs typeface="Toyota Type" panose="020B0602020202020204" pitchFamily="34" charset="0"/>
              </a:rPr>
              <a:t>• Transparency of methodology for regulatory requirements </a:t>
            </a:r>
            <a:endParaRPr lang="en-US" sz="1400" dirty="0" smtClean="0">
              <a:latin typeface="Toyota Type" panose="020B0602020202020204" pitchFamily="34" charset="0"/>
              <a:cs typeface="Toyota Type" panose="020B0602020202020204" pitchFamily="34" charset="0"/>
            </a:endParaRPr>
          </a:p>
          <a:p>
            <a:pPr marL="290513"/>
            <a:endParaRPr lang="en-US" sz="1200" dirty="0">
              <a:latin typeface="Toyota Type" panose="020B0602020202020204" pitchFamily="34" charset="0"/>
              <a:cs typeface="Toyota Type" panose="020B0602020202020204" pitchFamily="34" charset="0"/>
            </a:endParaRPr>
          </a:p>
          <a:p>
            <a:pPr marL="290513"/>
            <a:endParaRPr lang="en-US" sz="1200" dirty="0">
              <a:latin typeface="Toyota Type" panose="020B0602020202020204" pitchFamily="34" charset="0"/>
              <a:cs typeface="Toyota Type" panose="020B0602020202020204" pitchFamily="34" charset="0"/>
            </a:endParaRPr>
          </a:p>
        </p:txBody>
      </p:sp>
    </p:spTree>
    <p:extLst>
      <p:ext uri="{BB962C8B-B14F-4D97-AF65-F5344CB8AC3E}">
        <p14:creationId xmlns:p14="http://schemas.microsoft.com/office/powerpoint/2010/main" val="376603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Feature Creation and Selection</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4</a:t>
            </a:fld>
            <a:endParaRPr lang="en-US" dirty="0"/>
          </a:p>
        </p:txBody>
      </p:sp>
      <p:sp>
        <p:nvSpPr>
          <p:cNvPr id="5" name="TextBox 28"/>
          <p:cNvSpPr txBox="1">
            <a:spLocks noChangeArrowheads="1"/>
          </p:cNvSpPr>
          <p:nvPr/>
        </p:nvSpPr>
        <p:spPr bwMode="auto">
          <a:xfrm>
            <a:off x="902525" y="1205778"/>
            <a:ext cx="11139053" cy="5053691"/>
          </a:xfrm>
          <a:prstGeom prst="rect">
            <a:avLst/>
          </a:prstGeom>
          <a:noFill/>
          <a:ln w="9525">
            <a:noFill/>
            <a:miter lim="800000"/>
            <a:headEnd/>
            <a:tailEnd/>
          </a:ln>
        </p:spPr>
        <p:txBody>
          <a:bodyPr wrap="square" lIns="128016" tIns="64008" rIns="128016" bIns="64008">
            <a:spAutoFit/>
          </a:bodyPr>
          <a:lstStyle/>
          <a:p>
            <a:pPr>
              <a:spcAft>
                <a:spcPts val="600"/>
              </a:spcAft>
            </a:pPr>
            <a:r>
              <a:rPr lang="en-US" sz="1600" dirty="0" smtClean="0">
                <a:latin typeface="Toyota Type" panose="020B0602020202020204" pitchFamily="34" charset="0"/>
                <a:cs typeface="Toyota Type" panose="020B0602020202020204" pitchFamily="34" charset="0"/>
              </a:rPr>
              <a:t>Initial </a:t>
            </a:r>
            <a:r>
              <a:rPr lang="en-US" sz="1600" dirty="0">
                <a:latin typeface="Toyota Type" panose="020B0602020202020204" pitchFamily="34" charset="0"/>
                <a:cs typeface="Toyota Type" panose="020B0602020202020204" pitchFamily="34" charset="0"/>
              </a:rPr>
              <a:t>characteristic analysis</a:t>
            </a:r>
          </a:p>
          <a:p>
            <a:pPr marL="465138" defTabSz="738188">
              <a:spcAft>
                <a:spcPts val="600"/>
              </a:spcAft>
              <a:buFont typeface="Wingdings" panose="05000000000000000000" pitchFamily="2" charset="2"/>
              <a:buChar char="§"/>
            </a:pPr>
            <a:r>
              <a:rPr lang="en-US" sz="1400" dirty="0" smtClean="0">
                <a:latin typeface="Toyota Type" panose="020B0602020202020204" pitchFamily="34" charset="0"/>
                <a:cs typeface="Toyota Type" panose="020B0602020202020204" pitchFamily="34" charset="0"/>
              </a:rPr>
              <a:t>   Generate </a:t>
            </a:r>
            <a:r>
              <a:rPr lang="en-US" sz="1400" dirty="0">
                <a:latin typeface="Toyota Type" panose="020B0602020202020204" pitchFamily="34" charset="0"/>
                <a:cs typeface="Toyota Type" panose="020B0602020202020204" pitchFamily="34" charset="0"/>
              </a:rPr>
              <a:t>basic statistics (Mean, Median, Mode, Missing % etc.) for numeric </a:t>
            </a:r>
            <a:r>
              <a:rPr lang="en-US" sz="1400" dirty="0" smtClean="0">
                <a:latin typeface="Toyota Type" panose="020B0602020202020204" pitchFamily="34" charset="0"/>
                <a:cs typeface="Toyota Type" panose="020B0602020202020204" pitchFamily="34" charset="0"/>
              </a:rPr>
              <a:t>variables</a:t>
            </a:r>
          </a:p>
          <a:p>
            <a:pPr marL="465138" defTabSz="738188">
              <a:spcAft>
                <a:spcPts val="600"/>
              </a:spcAft>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 </a:t>
            </a:r>
            <a:r>
              <a:rPr lang="en-US" sz="1400" dirty="0" smtClean="0">
                <a:latin typeface="Toyota Type" panose="020B0602020202020204" pitchFamily="34" charset="0"/>
                <a:cs typeface="Toyota Type" panose="020B0602020202020204" pitchFamily="34" charset="0"/>
              </a:rPr>
              <a:t>  Generate </a:t>
            </a:r>
            <a:r>
              <a:rPr lang="en-US" sz="1400" dirty="0">
                <a:latin typeface="Toyota Type" panose="020B0602020202020204" pitchFamily="34" charset="0"/>
                <a:cs typeface="Toyota Type" panose="020B0602020202020204" pitchFamily="34" charset="0"/>
              </a:rPr>
              <a:t>distribution report for categorical </a:t>
            </a:r>
            <a:r>
              <a:rPr lang="en-US" sz="1400" dirty="0" smtClean="0">
                <a:latin typeface="Toyota Type" panose="020B0602020202020204" pitchFamily="34" charset="0"/>
                <a:cs typeface="Toyota Type" panose="020B0602020202020204" pitchFamily="34" charset="0"/>
              </a:rPr>
              <a:t>variables</a:t>
            </a:r>
          </a:p>
          <a:p>
            <a:pPr marL="465138" defTabSz="738188">
              <a:spcAft>
                <a:spcPts val="600"/>
              </a:spcAft>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 </a:t>
            </a:r>
            <a:r>
              <a:rPr lang="en-US" sz="1400" dirty="0" smtClean="0">
                <a:latin typeface="Toyota Type" panose="020B0602020202020204" pitchFamily="34" charset="0"/>
                <a:cs typeface="Toyota Type" panose="020B0602020202020204" pitchFamily="34" charset="0"/>
              </a:rPr>
              <a:t>  Finally </a:t>
            </a:r>
            <a:r>
              <a:rPr lang="en-US" sz="1400" dirty="0">
                <a:latin typeface="Toyota Type" panose="020B0602020202020204" pitchFamily="34" charset="0"/>
                <a:cs typeface="Toyota Type" panose="020B0602020202020204" pitchFamily="34" charset="0"/>
              </a:rPr>
              <a:t>create a summary report combining the above </a:t>
            </a:r>
            <a:r>
              <a:rPr lang="en-US" sz="1400" dirty="0" smtClean="0">
                <a:latin typeface="Toyota Type" panose="020B0602020202020204" pitchFamily="34" charset="0"/>
                <a:cs typeface="Toyota Type" panose="020B0602020202020204" pitchFamily="34" charset="0"/>
              </a:rPr>
              <a:t>two</a:t>
            </a:r>
          </a:p>
          <a:p>
            <a:pPr marL="465138" defTabSz="738188">
              <a:spcAft>
                <a:spcPts val="600"/>
              </a:spcAft>
            </a:pPr>
            <a:endParaRPr lang="en-US" sz="800" dirty="0" smtClean="0">
              <a:latin typeface="Toyota Type" panose="020B0602020202020204" pitchFamily="34" charset="0"/>
              <a:cs typeface="Toyota Type" panose="020B0602020202020204" pitchFamily="34" charset="0"/>
            </a:endParaRPr>
          </a:p>
          <a:p>
            <a:pPr>
              <a:spcAft>
                <a:spcPts val="600"/>
              </a:spcAft>
            </a:pPr>
            <a:r>
              <a:rPr lang="en-US" sz="1600" dirty="0" smtClean="0">
                <a:latin typeface="Toyota Type" panose="020B0602020202020204" pitchFamily="34" charset="0"/>
                <a:cs typeface="Toyota Type" panose="020B0602020202020204" pitchFamily="34" charset="0"/>
              </a:rPr>
              <a:t>Data </a:t>
            </a:r>
            <a:r>
              <a:rPr lang="en-US" sz="1600" dirty="0">
                <a:latin typeface="Toyota Type" panose="020B0602020202020204" pitchFamily="34" charset="0"/>
                <a:cs typeface="Toyota Type" panose="020B0602020202020204" pitchFamily="34" charset="0"/>
              </a:rPr>
              <a:t>preparation</a:t>
            </a:r>
          </a:p>
          <a:p>
            <a:pPr>
              <a:spcAft>
                <a:spcPts val="600"/>
              </a:spcAft>
            </a:pPr>
            <a:endParaRPr lang="en-US" sz="100" u="sng" dirty="0">
              <a:latin typeface="Toyota Type" panose="020B0602020202020204" pitchFamily="34" charset="0"/>
              <a:cs typeface="Toyota Type" panose="020B0602020202020204" pitchFamily="34" charset="0"/>
            </a:endParaRPr>
          </a:p>
          <a:p>
            <a:pPr marL="288925" lvl="1">
              <a:spcAft>
                <a:spcPts val="600"/>
              </a:spcAft>
            </a:pPr>
            <a:r>
              <a:rPr lang="en-US" sz="1400" u="sng" dirty="0">
                <a:latin typeface="Toyota Type" panose="020B0602020202020204" pitchFamily="34" charset="0"/>
                <a:cs typeface="Toyota Type" panose="020B0602020202020204" pitchFamily="34" charset="0"/>
              </a:rPr>
              <a:t>Variable reduction</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Drop variables with high missing % and no variation</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Calculate Information Value (IV) for the remaining set of variables</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Identify variables which are above the threshold value IV</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Run variable clustering with the potential set of variables from the previous step</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Run a stepwise regression within each  cluster and identify the significant ones</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Accumulate the significant variables from each of the cluster and create an exhaustive list </a:t>
            </a:r>
          </a:p>
          <a:p>
            <a:pPr marL="285750" indent="-285750">
              <a:spcAft>
                <a:spcPts val="600"/>
              </a:spcAft>
              <a:buFont typeface="Wingdings" panose="05000000000000000000" pitchFamily="2" charset="2"/>
              <a:buChar char="v"/>
            </a:pPr>
            <a:endParaRPr lang="en-US" sz="800" dirty="0">
              <a:latin typeface="Toyota Type" panose="020B0602020202020204" pitchFamily="34" charset="0"/>
              <a:cs typeface="Toyota Type" panose="020B0602020202020204" pitchFamily="34" charset="0"/>
            </a:endParaRPr>
          </a:p>
          <a:p>
            <a:pPr marL="288925" lvl="1">
              <a:spcAft>
                <a:spcPts val="600"/>
              </a:spcAft>
            </a:pPr>
            <a:r>
              <a:rPr lang="en-US" sz="1400" u="sng" dirty="0">
                <a:latin typeface="Toyota Type" panose="020B0602020202020204" pitchFamily="34" charset="0"/>
                <a:cs typeface="Toyota Type" panose="020B0602020202020204" pitchFamily="34" charset="0"/>
              </a:rPr>
              <a:t>Variable visualization/ trend</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Split each of the variables into bins</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Plot </a:t>
            </a:r>
            <a:r>
              <a:rPr lang="en-US" sz="1400" dirty="0" smtClean="0">
                <a:latin typeface="Toyota Type" panose="020B0602020202020204" pitchFamily="34" charset="0"/>
                <a:cs typeface="Toyota Type" panose="020B0602020202020204" pitchFamily="34" charset="0"/>
              </a:rPr>
              <a:t>response </a:t>
            </a:r>
            <a:r>
              <a:rPr lang="en-US" sz="1400" dirty="0">
                <a:latin typeface="Toyota Type" panose="020B0602020202020204" pitchFamily="34" charset="0"/>
                <a:cs typeface="Toyota Type" panose="020B0602020202020204" pitchFamily="34" charset="0"/>
              </a:rPr>
              <a:t>rate vs. population percentage by each bin</a:t>
            </a:r>
          </a:p>
          <a:p>
            <a:pPr marL="742950" lvl="1" indent="-285750">
              <a:buFont typeface="Wingdings" panose="05000000000000000000" pitchFamily="2" charset="2"/>
              <a:buChar char="§"/>
            </a:pPr>
            <a:r>
              <a:rPr lang="en-US" sz="1400" dirty="0">
                <a:latin typeface="Toyota Type" panose="020B0602020202020204" pitchFamily="34" charset="0"/>
                <a:cs typeface="Toyota Type" panose="020B0602020202020204" pitchFamily="34" charset="0"/>
              </a:rPr>
              <a:t>Check trend of the variables whether it’s going with the business trend or not</a:t>
            </a:r>
          </a:p>
          <a:p>
            <a:pPr marL="465138" defTabSz="738188">
              <a:spcAft>
                <a:spcPts val="600"/>
              </a:spcAft>
              <a:buFont typeface="Wingdings" panose="05000000000000000000" pitchFamily="2" charset="2"/>
              <a:buChar char="§"/>
            </a:pPr>
            <a:endParaRPr lang="en-US" sz="1400" dirty="0">
              <a:latin typeface="Toyota Type" panose="020B0602020202020204" pitchFamily="34" charset="0"/>
              <a:cs typeface="Toyota Type" panose="020B0602020202020204" pitchFamily="34" charset="0"/>
            </a:endParaRPr>
          </a:p>
        </p:txBody>
      </p:sp>
    </p:spTree>
    <p:extLst>
      <p:ext uri="{BB962C8B-B14F-4D97-AF65-F5344CB8AC3E}">
        <p14:creationId xmlns:p14="http://schemas.microsoft.com/office/powerpoint/2010/main" val="264494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List of Promising Variables</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5</a:t>
            </a:fld>
            <a:endParaRPr lang="en-US" dirty="0"/>
          </a:p>
        </p:txBody>
      </p:sp>
      <p:pic>
        <p:nvPicPr>
          <p:cNvPr id="2050" name="Picture 2"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224" y="1085984"/>
            <a:ext cx="8237898" cy="558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273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Model Comparison</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6</a:t>
            </a:fld>
            <a:endParaRPr lang="en-US" dirty="0"/>
          </a:p>
        </p:txBody>
      </p:sp>
      <p:sp>
        <p:nvSpPr>
          <p:cNvPr id="7" name="TextBox 28"/>
          <p:cNvSpPr txBox="1">
            <a:spLocks noChangeArrowheads="1"/>
          </p:cNvSpPr>
          <p:nvPr/>
        </p:nvSpPr>
        <p:spPr bwMode="auto">
          <a:xfrm>
            <a:off x="486444" y="1183350"/>
            <a:ext cx="11236358" cy="2175980"/>
          </a:xfrm>
          <a:prstGeom prst="rect">
            <a:avLst/>
          </a:prstGeom>
          <a:noFill/>
          <a:ln w="9525">
            <a:noFill/>
            <a:miter lim="800000"/>
            <a:headEnd/>
            <a:tailEnd/>
          </a:ln>
        </p:spPr>
        <p:txBody>
          <a:bodyPr wrap="square" lIns="128016" tIns="64008" rIns="128016" bIns="64008">
            <a:spAutoFit/>
          </a:bodyPr>
          <a:lstStyle/>
          <a:p>
            <a:pPr>
              <a:spcAft>
                <a:spcPts val="600"/>
              </a:spcAft>
            </a:pPr>
            <a:r>
              <a:rPr lang="en-US" sz="1200" b="1" u="sng" dirty="0" smtClean="0">
                <a:latin typeface="Toyota Type" panose="020B0602020202020204" pitchFamily="34" charset="0"/>
                <a:cs typeface="Toyota Type" panose="020B0602020202020204" pitchFamily="34" charset="0"/>
              </a:rPr>
              <a:t>Statistical Model Comparison</a:t>
            </a:r>
          </a:p>
          <a:p>
            <a:pPr>
              <a:spcAft>
                <a:spcPts val="600"/>
              </a:spcAft>
            </a:pPr>
            <a:r>
              <a:rPr lang="en-US" sz="1200" dirty="0" smtClean="0">
                <a:latin typeface="Toyota Type" panose="020B0602020202020204" pitchFamily="34" charset="0"/>
                <a:cs typeface="Toyota Type" panose="020B0602020202020204" pitchFamily="34" charset="0"/>
              </a:rPr>
              <a:t>The Following classification models have been executed and performance metrics of each of the model have been compared to identify the best model.</a:t>
            </a:r>
          </a:p>
          <a:p>
            <a:pPr marL="285750" indent="-285750">
              <a:spcAft>
                <a:spcPts val="600"/>
              </a:spcAft>
              <a:buFont typeface="Arial" panose="020B0604020202020204" pitchFamily="34" charset="0"/>
              <a:buChar char="•"/>
            </a:pPr>
            <a:r>
              <a:rPr lang="en-US" sz="1200" b="1" dirty="0" smtClean="0">
                <a:latin typeface="Toyota Type" panose="020B0602020202020204" pitchFamily="34" charset="0"/>
                <a:cs typeface="Toyota Type" panose="020B0602020202020204" pitchFamily="34" charset="0"/>
              </a:rPr>
              <a:t>Decision Tree Classification</a:t>
            </a:r>
            <a:r>
              <a:rPr lang="en-US" sz="1200" dirty="0" smtClean="0">
                <a:latin typeface="Toyota Type" panose="020B0602020202020204" pitchFamily="34" charset="0"/>
                <a:cs typeface="Toyota Type" panose="020B0602020202020204" pitchFamily="34" charset="0"/>
              </a:rPr>
              <a:t>: Decision Tree Classifier uses a decision tree to go from observations about an item to predict the target variable.</a:t>
            </a:r>
          </a:p>
          <a:p>
            <a:pPr marL="285750" indent="-285750">
              <a:spcAft>
                <a:spcPts val="600"/>
              </a:spcAft>
              <a:buFont typeface="Arial" panose="020B0604020202020204" pitchFamily="34" charset="0"/>
              <a:buChar char="•"/>
            </a:pPr>
            <a:r>
              <a:rPr lang="en-US" sz="1200" b="1" dirty="0" smtClean="0">
                <a:latin typeface="Toyota Type" panose="020B0602020202020204" pitchFamily="34" charset="0"/>
                <a:cs typeface="Toyota Type" panose="020B0602020202020204" pitchFamily="34" charset="0"/>
              </a:rPr>
              <a:t>Random Forest Classification </a:t>
            </a:r>
            <a:r>
              <a:rPr lang="en-US" sz="1200" dirty="0" smtClean="0">
                <a:latin typeface="Toyota Type" panose="020B0602020202020204" pitchFamily="34" charset="0"/>
                <a:cs typeface="Toyota Type" panose="020B0602020202020204" pitchFamily="34" charset="0"/>
              </a:rPr>
              <a:t>:The Random forest classifier consists of multiple decision trees and it uses bagging and feature randomness when building each individual tree to try to create an uncorrelated forest of trees, whose prediction by committee is more accurate.</a:t>
            </a:r>
          </a:p>
          <a:p>
            <a:pPr marL="285750" indent="-285750">
              <a:spcAft>
                <a:spcPts val="600"/>
              </a:spcAft>
              <a:buFont typeface="Arial" panose="020B0604020202020204" pitchFamily="34" charset="0"/>
              <a:buChar char="•"/>
            </a:pPr>
            <a:r>
              <a:rPr lang="en-US" sz="1200" b="1" dirty="0" smtClean="0">
                <a:latin typeface="Toyota Type" panose="020B0602020202020204" pitchFamily="34" charset="0"/>
                <a:cs typeface="Toyota Type" panose="020B0602020202020204" pitchFamily="34" charset="0"/>
              </a:rPr>
              <a:t>Gradient Boosting Machine(GBM) Classification :</a:t>
            </a:r>
            <a:r>
              <a:rPr lang="en-US" sz="1200" dirty="0" smtClean="0">
                <a:latin typeface="Toyota Type" panose="020B0602020202020204" pitchFamily="34" charset="0"/>
                <a:cs typeface="Toyota Type" panose="020B0602020202020204" pitchFamily="34" charset="0"/>
              </a:rPr>
              <a:t>Gradient Boosting Machine classifier produces a prediction model in the form of an ensemble of weak prediction models, typically decision trees. It builds the model in a stage-wise fashion like boosting methods and generalizes them by allowing optimization of an arbitrary differential loss function.</a:t>
            </a:r>
          </a:p>
          <a:p>
            <a:pPr marL="285750" indent="-285750">
              <a:spcAft>
                <a:spcPts val="600"/>
              </a:spcAft>
              <a:buFont typeface="Arial" panose="020B0604020202020204" pitchFamily="34" charset="0"/>
              <a:buChar char="•"/>
            </a:pPr>
            <a:endParaRPr lang="en-US" sz="1200" dirty="0" smtClean="0">
              <a:latin typeface="Toyota Type" panose="020B0602020202020204" pitchFamily="34" charset="0"/>
              <a:cs typeface="Toyota Type" panose="020B0602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65491147"/>
              </p:ext>
            </p:extLst>
          </p:nvPr>
        </p:nvGraphicFramePr>
        <p:xfrm>
          <a:off x="608330" y="3635218"/>
          <a:ext cx="5047887" cy="2152650"/>
        </p:xfrm>
        <a:graphic>
          <a:graphicData uri="http://schemas.openxmlformats.org/drawingml/2006/table">
            <a:tbl>
              <a:tblPr/>
              <a:tblGrid>
                <a:gridCol w="1425601">
                  <a:extLst>
                    <a:ext uri="{9D8B030D-6E8A-4147-A177-3AD203B41FA5}">
                      <a16:colId xmlns:a16="http://schemas.microsoft.com/office/drawing/2014/main" val="3389277532"/>
                    </a:ext>
                  </a:extLst>
                </a:gridCol>
                <a:gridCol w="1429889">
                  <a:extLst>
                    <a:ext uri="{9D8B030D-6E8A-4147-A177-3AD203B41FA5}">
                      <a16:colId xmlns:a16="http://schemas.microsoft.com/office/drawing/2014/main" val="3181746486"/>
                    </a:ext>
                  </a:extLst>
                </a:gridCol>
                <a:gridCol w="1138856">
                  <a:extLst>
                    <a:ext uri="{9D8B030D-6E8A-4147-A177-3AD203B41FA5}">
                      <a16:colId xmlns:a16="http://schemas.microsoft.com/office/drawing/2014/main" val="1965054065"/>
                    </a:ext>
                  </a:extLst>
                </a:gridCol>
                <a:gridCol w="1053541">
                  <a:extLst>
                    <a:ext uri="{9D8B030D-6E8A-4147-A177-3AD203B41FA5}">
                      <a16:colId xmlns:a16="http://schemas.microsoft.com/office/drawing/2014/main" val="1977178422"/>
                    </a:ext>
                  </a:extLst>
                </a:gridCol>
              </a:tblGrid>
              <a:tr h="723900">
                <a:tc>
                  <a:txBody>
                    <a:bodyPr/>
                    <a:lstStyle/>
                    <a:p>
                      <a:pPr algn="ctr" rtl="0" fontAlgn="ctr"/>
                      <a:r>
                        <a:rPr lang="en-US" sz="1400" b="1" i="0" u="none" strike="noStrike" dirty="0">
                          <a:solidFill>
                            <a:srgbClr val="000000"/>
                          </a:solidFill>
                          <a:effectLst/>
                          <a:latin typeface="Courier New" panose="02070309020205020404" pitchFamily="49" charset="0"/>
                        </a:rPr>
                        <a:t>Development </a:t>
                      </a:r>
                      <a:br>
                        <a:rPr lang="en-US" sz="1400" b="1" i="0" u="none" strike="noStrike" dirty="0">
                          <a:solidFill>
                            <a:srgbClr val="000000"/>
                          </a:solidFill>
                          <a:effectLst/>
                          <a:latin typeface="Courier New" panose="02070309020205020404" pitchFamily="49" charset="0"/>
                        </a:rPr>
                      </a:br>
                      <a:r>
                        <a:rPr lang="en-US" sz="1400" b="0" i="0" u="none" strike="noStrike" dirty="0">
                          <a:solidFill>
                            <a:srgbClr val="000000"/>
                          </a:solidFill>
                          <a:effectLst/>
                          <a:latin typeface="Courier New" panose="02070309020205020404" pitchFamily="49" charset="0"/>
                        </a:rPr>
                        <a:t>Performance Metrics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Decision_Tree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Gradient Boosting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38004515"/>
                  </a:ext>
                </a:extLst>
              </a:tr>
              <a:tr h="238125">
                <a:tc>
                  <a:txBody>
                    <a:bodyPr/>
                    <a:lstStyle/>
                    <a:p>
                      <a:pPr algn="ctr" rtl="0" fontAlgn="ctr"/>
                      <a:r>
                        <a:rPr lang="en-US" sz="1400" b="0" i="0" u="none" strike="noStrike">
                          <a:solidFill>
                            <a:srgbClr val="000000"/>
                          </a:solidFill>
                          <a:effectLst/>
                          <a:latin typeface="Courier New" panose="02070309020205020404" pitchFamily="49" charset="0"/>
                        </a:rPr>
                        <a:t> Accuracy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88.44%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85.39%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91.65%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2788051"/>
                  </a:ext>
                </a:extLst>
              </a:tr>
              <a:tr h="238125">
                <a:tc>
                  <a:txBody>
                    <a:bodyPr/>
                    <a:lstStyle/>
                    <a:p>
                      <a:pPr algn="ctr" rtl="0" fontAlgn="ctr"/>
                      <a:r>
                        <a:rPr lang="en-US" sz="1400" b="0" i="0" u="none" strike="noStrike" dirty="0">
                          <a:solidFill>
                            <a:srgbClr val="000000"/>
                          </a:solidFill>
                          <a:effectLst/>
                          <a:latin typeface="Courier New" panose="02070309020205020404" pitchFamily="49" charset="0"/>
                        </a:rPr>
                        <a:t> Recall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75.20%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86.77%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2550190"/>
                  </a:ext>
                </a:extLst>
              </a:tr>
              <a:tr h="238125">
                <a:tc>
                  <a:txBody>
                    <a:bodyPr/>
                    <a:lstStyle/>
                    <a:p>
                      <a:pPr algn="ctr" rtl="0" fontAlgn="ctr"/>
                      <a:r>
                        <a:rPr lang="en-US" sz="1400" b="0" i="0" u="none" strike="noStrike">
                          <a:solidFill>
                            <a:srgbClr val="000000"/>
                          </a:solidFill>
                          <a:effectLst/>
                          <a:latin typeface="Courier New" panose="02070309020205020404" pitchFamily="49" charset="0"/>
                        </a:rPr>
                        <a:t> Precision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87.61%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85.44%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91.30%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3495063"/>
                  </a:ext>
                </a:extLst>
              </a:tr>
              <a:tr h="238125">
                <a:tc>
                  <a:txBody>
                    <a:bodyPr/>
                    <a:lstStyle/>
                    <a:p>
                      <a:pPr algn="ctr" rtl="0" fontAlgn="ctr"/>
                      <a:r>
                        <a:rPr lang="en-US" sz="1400" b="0" i="0" u="none" strike="noStrike">
                          <a:solidFill>
                            <a:srgbClr val="000000"/>
                          </a:solidFill>
                          <a:effectLst/>
                          <a:latin typeface="Courier New" panose="02070309020205020404" pitchFamily="49" charset="0"/>
                        </a:rPr>
                        <a:t> F1_Score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88.98%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2720809"/>
                  </a:ext>
                </a:extLst>
              </a:tr>
              <a:tr h="476250">
                <a:tc>
                  <a:txBody>
                    <a:bodyPr/>
                    <a:lstStyle/>
                    <a:p>
                      <a:pPr algn="ctr" rtl="0" fontAlgn="ctr"/>
                      <a:r>
                        <a:rPr lang="en-US" sz="1400" b="0" i="0" u="none" strike="noStrike">
                          <a:solidFill>
                            <a:srgbClr val="000000"/>
                          </a:solidFill>
                          <a:effectLst/>
                          <a:latin typeface="Courier New" panose="02070309020205020404" pitchFamily="49" charset="0"/>
                        </a:rPr>
                        <a:t> Confusion Matrix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[[353  28]</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 [ 44 198]]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[[350  31]</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 [ 60 182]]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dirty="0">
                          <a:solidFill>
                            <a:srgbClr val="000000"/>
                          </a:solidFill>
                          <a:effectLst/>
                          <a:latin typeface="Calibri" panose="020F0502020204030204" pitchFamily="34" charset="0"/>
                        </a:rPr>
                        <a:t> [[361  20]</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[ 32 210]]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406629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28374867"/>
              </p:ext>
            </p:extLst>
          </p:nvPr>
        </p:nvGraphicFramePr>
        <p:xfrm>
          <a:off x="6254929" y="3636329"/>
          <a:ext cx="5245802" cy="2151538"/>
        </p:xfrm>
        <a:graphic>
          <a:graphicData uri="http://schemas.openxmlformats.org/drawingml/2006/table">
            <a:tbl>
              <a:tblPr/>
              <a:tblGrid>
                <a:gridCol w="1464988">
                  <a:extLst>
                    <a:ext uri="{9D8B030D-6E8A-4147-A177-3AD203B41FA5}">
                      <a16:colId xmlns:a16="http://schemas.microsoft.com/office/drawing/2014/main" val="3599178112"/>
                    </a:ext>
                  </a:extLst>
                </a:gridCol>
                <a:gridCol w="1358362">
                  <a:extLst>
                    <a:ext uri="{9D8B030D-6E8A-4147-A177-3AD203B41FA5}">
                      <a16:colId xmlns:a16="http://schemas.microsoft.com/office/drawing/2014/main" val="12464663"/>
                    </a:ext>
                  </a:extLst>
                </a:gridCol>
                <a:gridCol w="1239659">
                  <a:extLst>
                    <a:ext uri="{9D8B030D-6E8A-4147-A177-3AD203B41FA5}">
                      <a16:colId xmlns:a16="http://schemas.microsoft.com/office/drawing/2014/main" val="980691143"/>
                    </a:ext>
                  </a:extLst>
                </a:gridCol>
                <a:gridCol w="1182793">
                  <a:extLst>
                    <a:ext uri="{9D8B030D-6E8A-4147-A177-3AD203B41FA5}">
                      <a16:colId xmlns:a16="http://schemas.microsoft.com/office/drawing/2014/main" val="1164455540"/>
                    </a:ext>
                  </a:extLst>
                </a:gridCol>
              </a:tblGrid>
              <a:tr h="723526">
                <a:tc>
                  <a:txBody>
                    <a:bodyPr/>
                    <a:lstStyle/>
                    <a:p>
                      <a:pPr algn="ctr" rtl="0" fontAlgn="ctr"/>
                      <a:r>
                        <a:rPr lang="en-US" sz="1400" b="1" i="0" u="none" strike="noStrike" dirty="0">
                          <a:solidFill>
                            <a:srgbClr val="000000"/>
                          </a:solidFill>
                          <a:effectLst/>
                          <a:latin typeface="Courier New" panose="02070309020205020404" pitchFamily="49" charset="0"/>
                        </a:rPr>
                        <a:t>Validation </a:t>
                      </a:r>
                      <a:r>
                        <a:rPr lang="en-US" sz="1400" b="0" i="0" u="none" strike="noStrike" dirty="0">
                          <a:solidFill>
                            <a:srgbClr val="000000"/>
                          </a:solidFill>
                          <a:effectLst/>
                          <a:latin typeface="Courier New" panose="02070309020205020404" pitchFamily="49" charset="0"/>
                        </a:rPr>
                        <a:t>Performance Metrics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Decision_Tree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400" b="0" i="0" u="none" strike="noStrike">
                          <a:solidFill>
                            <a:srgbClr val="000000"/>
                          </a:solidFill>
                          <a:effectLst/>
                          <a:latin typeface="Calibri" panose="020F0502020204030204" pitchFamily="34" charset="0"/>
                        </a:rPr>
                        <a:t>Gradient Boosting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34406732"/>
                  </a:ext>
                </a:extLst>
              </a:tr>
              <a:tr h="238002">
                <a:tc>
                  <a:txBody>
                    <a:bodyPr/>
                    <a:lstStyle/>
                    <a:p>
                      <a:pPr algn="ctr" rtl="0" fontAlgn="ctr"/>
                      <a:r>
                        <a:rPr lang="en-US" sz="1400" b="0" i="0" u="none" strike="noStrike">
                          <a:solidFill>
                            <a:srgbClr val="000000"/>
                          </a:solidFill>
                          <a:effectLst/>
                          <a:latin typeface="Courier New" panose="02070309020205020404" pitchFamily="49" charset="0"/>
                        </a:rPr>
                        <a:t> Accuracy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83.95%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5827034"/>
                  </a:ext>
                </a:extLst>
              </a:tr>
              <a:tr h="238002">
                <a:tc>
                  <a:txBody>
                    <a:bodyPr/>
                    <a:lstStyle/>
                    <a:p>
                      <a:pPr algn="ctr" rtl="0" fontAlgn="ctr"/>
                      <a:r>
                        <a:rPr lang="en-US" sz="1400" b="0" i="0" u="none" strike="noStrike">
                          <a:solidFill>
                            <a:srgbClr val="000000"/>
                          </a:solidFill>
                          <a:effectLst/>
                          <a:latin typeface="Courier New" panose="02070309020205020404" pitchFamily="49" charset="0"/>
                        </a:rPr>
                        <a:t> Recall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9983559"/>
                  </a:ext>
                </a:extLst>
              </a:tr>
              <a:tr h="238002">
                <a:tc>
                  <a:txBody>
                    <a:bodyPr/>
                    <a:lstStyle/>
                    <a:p>
                      <a:pPr algn="ctr" rtl="0" fontAlgn="ctr"/>
                      <a:r>
                        <a:rPr lang="en-US" sz="1400" b="0" i="0" u="none" strike="noStrike" dirty="0">
                          <a:solidFill>
                            <a:srgbClr val="000000"/>
                          </a:solidFill>
                          <a:effectLst/>
                          <a:latin typeface="Courier New" panose="02070309020205020404" pitchFamily="49" charset="0"/>
                        </a:rPr>
                        <a:t> Precision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80.64%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76.34%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78.43%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1182545"/>
                  </a:ext>
                </a:extLst>
              </a:tr>
              <a:tr h="238002">
                <a:tc>
                  <a:txBody>
                    <a:bodyPr/>
                    <a:lstStyle/>
                    <a:p>
                      <a:pPr algn="ctr" rtl="0" fontAlgn="ctr"/>
                      <a:r>
                        <a:rPr lang="en-US" sz="1400" b="0" i="0" u="none" strike="noStrike">
                          <a:solidFill>
                            <a:srgbClr val="000000"/>
                          </a:solidFill>
                          <a:effectLst/>
                          <a:latin typeface="Courier New" panose="02070309020205020404" pitchFamily="49" charset="0"/>
                        </a:rPr>
                        <a:t> F1_Score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77.72%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79.20%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9696233"/>
                  </a:ext>
                </a:extLst>
              </a:tr>
              <a:tr h="476004">
                <a:tc>
                  <a:txBody>
                    <a:bodyPr/>
                    <a:lstStyle/>
                    <a:p>
                      <a:pPr algn="ctr" rtl="0" fontAlgn="ctr"/>
                      <a:r>
                        <a:rPr lang="en-US" sz="1400" b="0" i="0" u="none" strike="noStrike">
                          <a:solidFill>
                            <a:srgbClr val="000000"/>
                          </a:solidFill>
                          <a:effectLst/>
                          <a:latin typeface="Courier New" panose="02070309020205020404" pitchFamily="49" charset="0"/>
                        </a:rPr>
                        <a:t> Confusion Matrix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[[150  18]</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 [ 25  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a:solidFill>
                            <a:srgbClr val="000000"/>
                          </a:solidFill>
                          <a:effectLst/>
                          <a:latin typeface="Calibri" panose="020F0502020204030204" pitchFamily="34" charset="0"/>
                        </a:rPr>
                        <a:t>[[146  22]</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 [ 29  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dirty="0">
                          <a:solidFill>
                            <a:srgbClr val="000000"/>
                          </a:solidFill>
                          <a:effectLst/>
                          <a:latin typeface="Calibri" panose="020F0502020204030204" pitchFamily="34" charset="0"/>
                        </a:rPr>
                        <a:t> [[146  22]</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[ 20  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1047265"/>
                  </a:ext>
                </a:extLst>
              </a:tr>
            </a:tbl>
          </a:graphicData>
        </a:graphic>
      </p:graphicFrame>
    </p:spTree>
    <p:extLst>
      <p:ext uri="{BB962C8B-B14F-4D97-AF65-F5344CB8AC3E}">
        <p14:creationId xmlns:p14="http://schemas.microsoft.com/office/powerpoint/2010/main" val="290398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32" y="143694"/>
            <a:ext cx="9661635" cy="872359"/>
          </a:xfrm>
        </p:spPr>
        <p:txBody>
          <a:bodyPr>
            <a:normAutofit/>
          </a:bodyPr>
          <a:lstStyle/>
          <a:p>
            <a:r>
              <a:rPr lang="en-US" sz="2000" dirty="0" smtClean="0"/>
              <a:t>Hyper Tuning - Parameter Optimization </a:t>
            </a:r>
            <a:br>
              <a:rPr lang="en-US" sz="2000" dirty="0" smtClean="0"/>
            </a:b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7</a:t>
            </a:fld>
            <a:endParaRPr lang="en-US" dirty="0"/>
          </a:p>
        </p:txBody>
      </p:sp>
      <p:sp>
        <p:nvSpPr>
          <p:cNvPr id="7" name="TextBox 28"/>
          <p:cNvSpPr txBox="1">
            <a:spLocks noChangeArrowheads="1"/>
          </p:cNvSpPr>
          <p:nvPr/>
        </p:nvSpPr>
        <p:spPr bwMode="auto">
          <a:xfrm>
            <a:off x="724273" y="1104972"/>
            <a:ext cx="11139053" cy="760208"/>
          </a:xfrm>
          <a:prstGeom prst="rect">
            <a:avLst/>
          </a:prstGeom>
          <a:noFill/>
          <a:ln w="9525">
            <a:noFill/>
            <a:miter lim="800000"/>
            <a:headEnd/>
            <a:tailEnd/>
          </a:ln>
        </p:spPr>
        <p:txBody>
          <a:bodyPr wrap="square" lIns="128016" tIns="64008" rIns="128016" bIns="64008">
            <a:spAutoFit/>
          </a:bodyPr>
          <a:lstStyle/>
          <a:p>
            <a:pPr>
              <a:spcAft>
                <a:spcPts val="600"/>
              </a:spcAft>
            </a:pPr>
            <a:r>
              <a:rPr lang="en-US" sz="1200" b="1" u="sng" dirty="0" smtClean="0">
                <a:latin typeface="Toyota Type" panose="020B0602020202020204" pitchFamily="34" charset="0"/>
                <a:cs typeface="Toyota Type" panose="020B0602020202020204" pitchFamily="34" charset="0"/>
              </a:rPr>
              <a:t>Random  Search </a:t>
            </a:r>
            <a:r>
              <a:rPr lang="en-US" sz="1200" b="1" u="sng" dirty="0">
                <a:latin typeface="Toyota Type" panose="020B0602020202020204" pitchFamily="34" charset="0"/>
                <a:cs typeface="Toyota Type" panose="020B0602020202020204" pitchFamily="34" charset="0"/>
              </a:rPr>
              <a:t>Cross </a:t>
            </a:r>
            <a:r>
              <a:rPr lang="en-US" sz="1200" b="1" u="sng" dirty="0" smtClean="0">
                <a:latin typeface="Toyota Type" panose="020B0602020202020204" pitchFamily="34" charset="0"/>
                <a:cs typeface="Toyota Type" panose="020B0602020202020204" pitchFamily="34" charset="0"/>
              </a:rPr>
              <a:t> Validation </a:t>
            </a:r>
          </a:p>
          <a:p>
            <a:pPr>
              <a:spcAft>
                <a:spcPts val="600"/>
              </a:spcAft>
            </a:pPr>
            <a:r>
              <a:rPr lang="en-US" sz="1200" dirty="0" smtClean="0">
                <a:latin typeface="Toyota Type" panose="020B0602020202020204" pitchFamily="34" charset="0"/>
                <a:cs typeface="Toyota Type" panose="020B0602020202020204" pitchFamily="34" charset="0"/>
              </a:rPr>
              <a:t>This Implements a “fit” and a “score” method. It tries out a random hyper-parameter combinations  from the fixed number of parameter settings to build different random forest models. These random selected hyper-parameters are optimized by the cross-validation search techniques.</a:t>
            </a:r>
            <a:endParaRPr lang="en-US" sz="1200" dirty="0">
              <a:latin typeface="Toyota Type" panose="020B0602020202020204" pitchFamily="34" charset="0"/>
              <a:cs typeface="Toyota Type" panose="020B0602020202020204" pitchFamily="34" charset="0"/>
            </a:endParaRPr>
          </a:p>
        </p:txBody>
      </p:sp>
      <p:sp>
        <p:nvSpPr>
          <p:cNvPr id="13" name="TextBox 28"/>
          <p:cNvSpPr txBox="1">
            <a:spLocks noChangeArrowheads="1"/>
          </p:cNvSpPr>
          <p:nvPr/>
        </p:nvSpPr>
        <p:spPr bwMode="auto">
          <a:xfrm>
            <a:off x="745251" y="3804641"/>
            <a:ext cx="11139053" cy="760208"/>
          </a:xfrm>
          <a:prstGeom prst="rect">
            <a:avLst/>
          </a:prstGeom>
          <a:noFill/>
          <a:ln w="9525">
            <a:noFill/>
            <a:miter lim="800000"/>
            <a:headEnd/>
            <a:tailEnd/>
          </a:ln>
        </p:spPr>
        <p:txBody>
          <a:bodyPr wrap="square" lIns="128016" tIns="64008" rIns="128016" bIns="64008">
            <a:spAutoFit/>
          </a:bodyPr>
          <a:lstStyle/>
          <a:p>
            <a:pPr>
              <a:spcAft>
                <a:spcPts val="600"/>
              </a:spcAft>
            </a:pPr>
            <a:r>
              <a:rPr lang="en-US" sz="1200" b="1" u="sng" dirty="0" smtClean="0">
                <a:latin typeface="Toyota Type" panose="020B0602020202020204" pitchFamily="34" charset="0"/>
                <a:cs typeface="Toyota Type" panose="020B0602020202020204" pitchFamily="34" charset="0"/>
              </a:rPr>
              <a:t>Grid Search </a:t>
            </a:r>
            <a:r>
              <a:rPr lang="en-US" sz="1200" b="1" u="sng" dirty="0">
                <a:latin typeface="Toyota Type" panose="020B0602020202020204" pitchFamily="34" charset="0"/>
                <a:cs typeface="Toyota Type" panose="020B0602020202020204" pitchFamily="34" charset="0"/>
              </a:rPr>
              <a:t>Cross Validation </a:t>
            </a:r>
            <a:endParaRPr lang="en-US" sz="1200" b="1" u="sng" dirty="0" smtClean="0">
              <a:latin typeface="Toyota Type" panose="020B0602020202020204" pitchFamily="34" charset="0"/>
              <a:cs typeface="Toyota Type" panose="020B0602020202020204" pitchFamily="34" charset="0"/>
            </a:endParaRPr>
          </a:p>
          <a:p>
            <a:pPr>
              <a:spcAft>
                <a:spcPts val="600"/>
              </a:spcAft>
            </a:pPr>
            <a:r>
              <a:rPr lang="en-US" sz="1200" dirty="0" smtClean="0">
                <a:latin typeface="Toyota Type" panose="020B0602020202020204" pitchFamily="34" charset="0"/>
                <a:cs typeface="Toyota Type" panose="020B0602020202020204" pitchFamily="34" charset="0"/>
              </a:rPr>
              <a:t>This Implements a “fit” and a “score” method. It tries out all hyper-parameter combinations  from the fixed number of parameter settings to build different random forest models. The hyper-parameters are optimized by the cross-validation search techniques.</a:t>
            </a:r>
            <a:endParaRPr lang="en-US" sz="1200" dirty="0">
              <a:latin typeface="Toyota Type" panose="020B0602020202020204" pitchFamily="34" charset="0"/>
              <a:cs typeface="Toyota Type" panose="020B060202020202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163530540"/>
              </p:ext>
            </p:extLst>
          </p:nvPr>
        </p:nvGraphicFramePr>
        <p:xfrm>
          <a:off x="6735672" y="1769166"/>
          <a:ext cx="5086214" cy="218802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840652" y="2046432"/>
            <a:ext cx="5242697" cy="1621622"/>
          </a:xfrm>
          <a:prstGeom prst="rect">
            <a:avLst/>
          </a:prstGeom>
        </p:spPr>
      </p:pic>
      <p:pic>
        <p:nvPicPr>
          <p:cNvPr id="5" name="Picture 4"/>
          <p:cNvPicPr>
            <a:picLocks noChangeAspect="1"/>
          </p:cNvPicPr>
          <p:nvPr/>
        </p:nvPicPr>
        <p:blipFill>
          <a:blip r:embed="rId4"/>
          <a:stretch>
            <a:fillRect/>
          </a:stretch>
        </p:blipFill>
        <p:spPr>
          <a:xfrm>
            <a:off x="840652" y="4657182"/>
            <a:ext cx="8210550" cy="1362075"/>
          </a:xfrm>
          <a:prstGeom prst="rect">
            <a:avLst/>
          </a:prstGeom>
        </p:spPr>
      </p:pic>
    </p:spTree>
    <p:extLst>
      <p:ext uri="{BB962C8B-B14F-4D97-AF65-F5344CB8AC3E}">
        <p14:creationId xmlns:p14="http://schemas.microsoft.com/office/powerpoint/2010/main" val="32837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32" y="1"/>
            <a:ext cx="9824394" cy="872359"/>
          </a:xfrm>
        </p:spPr>
        <p:txBody>
          <a:bodyPr>
            <a:normAutofit/>
          </a:bodyPr>
          <a:lstStyle/>
          <a:p>
            <a:r>
              <a:rPr lang="en-US" sz="2000" dirty="0" smtClean="0"/>
              <a:t>Model </a:t>
            </a:r>
            <a:r>
              <a:rPr lang="en-US" sz="2000" dirty="0"/>
              <a:t>Performance : Gradient Boosting Machine</a:t>
            </a:r>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8</a:t>
            </a:fld>
            <a:endParaRPr lang="en-US"/>
          </a:p>
        </p:txBody>
      </p:sp>
      <p:grpSp>
        <p:nvGrpSpPr>
          <p:cNvPr id="5" name="Group 4"/>
          <p:cNvGrpSpPr/>
          <p:nvPr/>
        </p:nvGrpSpPr>
        <p:grpSpPr>
          <a:xfrm>
            <a:off x="561700" y="1082428"/>
            <a:ext cx="10202094" cy="1026937"/>
            <a:chOff x="744582" y="1147743"/>
            <a:chExt cx="7554687" cy="1026937"/>
          </a:xfrm>
        </p:grpSpPr>
        <p:sp>
          <p:nvSpPr>
            <p:cNvPr id="3" name="TextBox 2"/>
            <p:cNvSpPr txBox="1"/>
            <p:nvPr/>
          </p:nvSpPr>
          <p:spPr>
            <a:xfrm>
              <a:off x="744582" y="1147743"/>
              <a:ext cx="3683727" cy="1015663"/>
            </a:xfrm>
            <a:prstGeom prst="rect">
              <a:avLst/>
            </a:prstGeom>
            <a:noFill/>
          </p:spPr>
          <p:txBody>
            <a:bodyPr wrap="square" rtlCol="0">
              <a:spAutoFit/>
            </a:bodyPr>
            <a:lstStyle/>
            <a:p>
              <a:pPr algn="ctr"/>
              <a:r>
                <a:rPr lang="en-US" sz="1200" b="1" u="sng" dirty="0">
                  <a:latin typeface="Toyota Type" panose="020B0602020202020204" pitchFamily="34" charset="0"/>
                  <a:cs typeface="Toyota Type" panose="020B0602020202020204" pitchFamily="34" charset="0"/>
                </a:rPr>
                <a:t>Development </a:t>
              </a:r>
              <a:endParaRPr lang="en-US" sz="1200" b="1" u="sng" dirty="0" smtClean="0">
                <a:latin typeface="Toyota Type" panose="020B0602020202020204" pitchFamily="34" charset="0"/>
                <a:cs typeface="Toyota Type" panose="020B0602020202020204" pitchFamily="34" charset="0"/>
              </a:endParaRPr>
            </a:p>
            <a:p>
              <a:pPr algn="ctr"/>
              <a:r>
                <a:rPr lang="en-US" sz="1200" dirty="0">
                  <a:latin typeface="Toyota Type" panose="020B0602020202020204" pitchFamily="34" charset="0"/>
                  <a:cs typeface="Toyota Type" panose="020B0602020202020204" pitchFamily="34" charset="0"/>
                </a:rPr>
                <a:t>T</a:t>
              </a:r>
              <a:r>
                <a:rPr lang="en-US" sz="1200" dirty="0" smtClean="0">
                  <a:latin typeface="Toyota Type" panose="020B0602020202020204" pitchFamily="34" charset="0"/>
                  <a:cs typeface="Toyota Type" panose="020B0602020202020204" pitchFamily="34" charset="0"/>
                </a:rPr>
                <a:t>he </a:t>
              </a:r>
              <a:r>
                <a:rPr lang="en-US" sz="1200" dirty="0">
                  <a:latin typeface="Toyota Type" panose="020B0602020202020204" pitchFamily="34" charset="0"/>
                  <a:cs typeface="Toyota Type" panose="020B0602020202020204" pitchFamily="34" charset="0"/>
                </a:rPr>
                <a:t>Cohort Population has been </a:t>
              </a:r>
              <a:r>
                <a:rPr lang="en-US" sz="1200" dirty="0" smtClean="0">
                  <a:latin typeface="Toyota Type" panose="020B0602020202020204" pitchFamily="34" charset="0"/>
                  <a:cs typeface="Toyota Type" panose="020B0602020202020204" pitchFamily="34" charset="0"/>
                </a:rPr>
                <a:t>split </a:t>
              </a:r>
              <a:r>
                <a:rPr lang="en-US" sz="1200" dirty="0">
                  <a:latin typeface="Toyota Type" panose="020B0602020202020204" pitchFamily="34" charset="0"/>
                  <a:cs typeface="Toyota Type" panose="020B0602020202020204" pitchFamily="34" charset="0"/>
                </a:rPr>
                <a:t>into Training and Test data based on the ratio 70:30 respectively</a:t>
              </a:r>
              <a:r>
                <a:rPr lang="en-US" sz="1200" dirty="0" smtClean="0">
                  <a:latin typeface="Toyota Type" panose="020B0602020202020204" pitchFamily="34" charset="0"/>
                  <a:cs typeface="Toyota Type" panose="020B0602020202020204" pitchFamily="34" charset="0"/>
                </a:rPr>
                <a:t>. The Gradient Boosting Machine model </a:t>
              </a:r>
              <a:r>
                <a:rPr lang="en-US" sz="1200" dirty="0">
                  <a:latin typeface="Toyota Type" panose="020B0602020202020204" pitchFamily="34" charset="0"/>
                  <a:cs typeface="Toyota Type" panose="020B0602020202020204" pitchFamily="34" charset="0"/>
                </a:rPr>
                <a:t>has been build on the Training Data </a:t>
              </a:r>
              <a:r>
                <a:rPr lang="en-US" sz="1200" dirty="0" smtClean="0">
                  <a:latin typeface="Toyota Type" panose="020B0602020202020204" pitchFamily="34" charset="0"/>
                  <a:cs typeface="Toyota Type" panose="020B0602020202020204" pitchFamily="34" charset="0"/>
                </a:rPr>
                <a:t>and  validated </a:t>
              </a:r>
              <a:r>
                <a:rPr lang="en-US" sz="1200" dirty="0">
                  <a:latin typeface="Toyota Type" panose="020B0602020202020204" pitchFamily="34" charset="0"/>
                  <a:cs typeface="Toyota Type" panose="020B0602020202020204" pitchFamily="34" charset="0"/>
                </a:rPr>
                <a:t>on Training(development) sample.</a:t>
              </a:r>
            </a:p>
          </p:txBody>
        </p:sp>
        <p:sp>
          <p:nvSpPr>
            <p:cNvPr id="8" name="TextBox 7"/>
            <p:cNvSpPr txBox="1"/>
            <p:nvPr/>
          </p:nvSpPr>
          <p:spPr>
            <a:xfrm>
              <a:off x="4641666" y="1159017"/>
              <a:ext cx="3657603" cy="1015663"/>
            </a:xfrm>
            <a:prstGeom prst="rect">
              <a:avLst/>
            </a:prstGeom>
            <a:noFill/>
          </p:spPr>
          <p:txBody>
            <a:bodyPr wrap="square" rtlCol="0">
              <a:spAutoFit/>
            </a:bodyPr>
            <a:lstStyle/>
            <a:p>
              <a:pPr algn="ctr"/>
              <a:r>
                <a:rPr lang="en-US" sz="1200" b="1" u="sng" dirty="0" smtClean="0">
                  <a:latin typeface="Toyota Type" panose="020B0602020202020204" pitchFamily="34" charset="0"/>
                  <a:cs typeface="Toyota Type" panose="020B0602020202020204" pitchFamily="34" charset="0"/>
                </a:rPr>
                <a:t>In Time Validation</a:t>
              </a:r>
              <a:endParaRPr lang="en-US" sz="1200" b="1" u="sng" dirty="0">
                <a:latin typeface="Toyota Type" panose="020B0602020202020204" pitchFamily="34" charset="0"/>
                <a:cs typeface="Toyota Type" panose="020B0602020202020204" pitchFamily="34" charset="0"/>
              </a:endParaRPr>
            </a:p>
            <a:p>
              <a:pPr algn="ctr"/>
              <a:r>
                <a:rPr lang="en-US" sz="1200" dirty="0">
                  <a:latin typeface="Toyota Type" panose="020B0602020202020204" pitchFamily="34" charset="0"/>
                  <a:cs typeface="Toyota Type" panose="020B0602020202020204" pitchFamily="34" charset="0"/>
                </a:rPr>
                <a:t>The Cohort Population has been </a:t>
              </a:r>
              <a:r>
                <a:rPr lang="en-US" sz="1200" dirty="0" smtClean="0">
                  <a:latin typeface="Toyota Type" panose="020B0602020202020204" pitchFamily="34" charset="0"/>
                  <a:cs typeface="Toyota Type" panose="020B0602020202020204" pitchFamily="34" charset="0"/>
                </a:rPr>
                <a:t>split </a:t>
              </a:r>
              <a:r>
                <a:rPr lang="en-US" sz="1200" dirty="0">
                  <a:latin typeface="Toyota Type" panose="020B0602020202020204" pitchFamily="34" charset="0"/>
                  <a:cs typeface="Toyota Type" panose="020B0602020202020204" pitchFamily="34" charset="0"/>
                </a:rPr>
                <a:t>into Training and Test data based on the ratio 70:30 respectively</a:t>
              </a:r>
              <a:r>
                <a:rPr lang="en-US" sz="1200" dirty="0" smtClean="0">
                  <a:latin typeface="Toyota Type" panose="020B0602020202020204" pitchFamily="34" charset="0"/>
                  <a:cs typeface="Toyota Type" panose="020B0602020202020204" pitchFamily="34" charset="0"/>
                </a:rPr>
                <a:t>. The Gradient Boosting Machine model </a:t>
              </a:r>
              <a:r>
                <a:rPr lang="en-US" sz="1200" dirty="0">
                  <a:latin typeface="Toyota Type" panose="020B0602020202020204" pitchFamily="34" charset="0"/>
                  <a:cs typeface="Toyota Type" panose="020B0602020202020204" pitchFamily="34" charset="0"/>
                </a:rPr>
                <a:t>has been build on the Training Data </a:t>
              </a:r>
              <a:r>
                <a:rPr lang="en-US" sz="1200" dirty="0" smtClean="0">
                  <a:latin typeface="Toyota Type" panose="020B0602020202020204" pitchFamily="34" charset="0"/>
                  <a:cs typeface="Toyota Type" panose="020B0602020202020204" pitchFamily="34" charset="0"/>
                </a:rPr>
                <a:t>and  </a:t>
              </a:r>
              <a:r>
                <a:rPr lang="en-US" sz="1200" dirty="0">
                  <a:latin typeface="Toyota Type" panose="020B0602020202020204" pitchFamily="34" charset="0"/>
                  <a:cs typeface="Toyota Type" panose="020B0602020202020204" pitchFamily="34" charset="0"/>
                </a:rPr>
                <a:t>validated on Test sample.</a:t>
              </a:r>
            </a:p>
          </p:txBody>
        </p:sp>
      </p:grpSp>
      <p:graphicFrame>
        <p:nvGraphicFramePr>
          <p:cNvPr id="9" name="Table 8"/>
          <p:cNvGraphicFramePr>
            <a:graphicFrameLocks noGrp="1"/>
          </p:cNvGraphicFramePr>
          <p:nvPr>
            <p:extLst>
              <p:ext uri="{D42A27DB-BD31-4B8C-83A1-F6EECF244321}">
                <p14:modId xmlns:p14="http://schemas.microsoft.com/office/powerpoint/2010/main" val="3667572183"/>
              </p:ext>
            </p:extLst>
          </p:nvPr>
        </p:nvGraphicFramePr>
        <p:xfrm>
          <a:off x="994029" y="2277435"/>
          <a:ext cx="4178300" cy="1764030"/>
        </p:xfrm>
        <a:graphic>
          <a:graphicData uri="http://schemas.openxmlformats.org/drawingml/2006/table">
            <a:tbl>
              <a:tblPr/>
              <a:tblGrid>
                <a:gridCol w="2489200">
                  <a:extLst>
                    <a:ext uri="{9D8B030D-6E8A-4147-A177-3AD203B41FA5}">
                      <a16:colId xmlns:a16="http://schemas.microsoft.com/office/drawing/2014/main" val="2684286745"/>
                    </a:ext>
                  </a:extLst>
                </a:gridCol>
                <a:gridCol w="1689100">
                  <a:extLst>
                    <a:ext uri="{9D8B030D-6E8A-4147-A177-3AD203B41FA5}">
                      <a16:colId xmlns:a16="http://schemas.microsoft.com/office/drawing/2014/main" val="3478836518"/>
                    </a:ext>
                  </a:extLst>
                </a:gridCol>
              </a:tblGrid>
              <a:tr h="190500">
                <a:tc>
                  <a:txBody>
                    <a:bodyPr/>
                    <a:lstStyle/>
                    <a:p>
                      <a:pPr algn="ctr" fontAlgn="ctr"/>
                      <a:r>
                        <a:rPr lang="en-US" sz="1400" b="0" i="0" u="none" strike="noStrike">
                          <a:solidFill>
                            <a:srgbClr val="000000"/>
                          </a:solidFill>
                          <a:effectLst/>
                          <a:latin typeface="Courier New" panose="02070309020205020404" pitchFamily="49" charset="0"/>
                        </a:rPr>
                        <a:t>Development Performance Metrics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Gradient Boosting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4589917"/>
                  </a:ext>
                </a:extLst>
              </a:tr>
              <a:tr h="190500">
                <a:tc>
                  <a:txBody>
                    <a:bodyPr/>
                    <a:lstStyle/>
                    <a:p>
                      <a:pPr algn="ctr" fontAlgn="ctr"/>
                      <a:r>
                        <a:rPr lang="en-US" sz="1400" b="0" i="0" u="none" strike="noStrike">
                          <a:solidFill>
                            <a:srgbClr val="000000"/>
                          </a:solidFill>
                          <a:effectLst/>
                          <a:latin typeface="Courier New" panose="02070309020205020404" pitchFamily="49" charset="0"/>
                        </a:rPr>
                        <a:t> Accuracy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91.65%</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01988"/>
                  </a:ext>
                </a:extLst>
              </a:tr>
              <a:tr h="190500">
                <a:tc>
                  <a:txBody>
                    <a:bodyPr/>
                    <a:lstStyle/>
                    <a:p>
                      <a:pPr algn="ctr" fontAlgn="ctr"/>
                      <a:r>
                        <a:rPr lang="en-US" sz="1400" b="0" i="0" u="none" strike="noStrike" dirty="0">
                          <a:solidFill>
                            <a:srgbClr val="000000"/>
                          </a:solidFill>
                          <a:effectLst/>
                          <a:latin typeface="Courier New" panose="02070309020205020404" pitchFamily="49" charset="0"/>
                        </a:rPr>
                        <a:t> Recall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86.77%</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103260"/>
                  </a:ext>
                </a:extLst>
              </a:tr>
              <a:tr h="190500">
                <a:tc>
                  <a:txBody>
                    <a:bodyPr/>
                    <a:lstStyle/>
                    <a:p>
                      <a:pPr algn="ctr" fontAlgn="ctr"/>
                      <a:r>
                        <a:rPr lang="en-US" sz="1400" b="0" i="0" u="none" strike="noStrike" dirty="0">
                          <a:solidFill>
                            <a:srgbClr val="000000"/>
                          </a:solidFill>
                          <a:effectLst/>
                          <a:latin typeface="Courier New" panose="02070309020205020404" pitchFamily="49" charset="0"/>
                        </a:rPr>
                        <a:t> Precision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91.3%</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467747"/>
                  </a:ext>
                </a:extLst>
              </a:tr>
              <a:tr h="190500">
                <a:tc>
                  <a:txBody>
                    <a:bodyPr/>
                    <a:lstStyle/>
                    <a:p>
                      <a:pPr algn="ctr" fontAlgn="ctr"/>
                      <a:r>
                        <a:rPr lang="en-US" sz="1400" b="0" i="0" u="none" strike="noStrike" dirty="0">
                          <a:solidFill>
                            <a:srgbClr val="000000"/>
                          </a:solidFill>
                          <a:effectLst/>
                          <a:latin typeface="Courier New" panose="02070309020205020404" pitchFamily="49" charset="0"/>
                        </a:rPr>
                        <a:t> F1_Score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88.98%</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885517"/>
                  </a:ext>
                </a:extLst>
              </a:tr>
              <a:tr h="381000">
                <a:tc>
                  <a:txBody>
                    <a:bodyPr/>
                    <a:lstStyle/>
                    <a:p>
                      <a:pPr algn="ctr" fontAlgn="ctr"/>
                      <a:r>
                        <a:rPr lang="en-US" sz="1400" b="0" i="0" u="none" strike="noStrike" dirty="0">
                          <a:solidFill>
                            <a:srgbClr val="000000"/>
                          </a:solidFill>
                          <a:effectLst/>
                          <a:latin typeface="Courier New" panose="02070309020205020404" pitchFamily="49" charset="0"/>
                        </a:rPr>
                        <a:t> Confusion Matrix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[[361  20]</a:t>
                      </a:r>
                    </a:p>
                    <a:p>
                      <a:pPr algn="ctr" fontAlgn="ctr"/>
                      <a:r>
                        <a:rPr lang="en-US" sz="1400" b="0" i="0" u="none" strike="noStrike" dirty="0" smtClean="0">
                          <a:solidFill>
                            <a:srgbClr val="000000"/>
                          </a:solidFill>
                          <a:effectLst/>
                          <a:latin typeface="Calibri" panose="020F0502020204030204" pitchFamily="34" charset="0"/>
                        </a:rPr>
                        <a:t> [ 32 210]]</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22329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23456572"/>
              </p:ext>
            </p:extLst>
          </p:nvPr>
        </p:nvGraphicFramePr>
        <p:xfrm>
          <a:off x="6358163" y="2278554"/>
          <a:ext cx="4178300" cy="1764030"/>
        </p:xfrm>
        <a:graphic>
          <a:graphicData uri="http://schemas.openxmlformats.org/drawingml/2006/table">
            <a:tbl>
              <a:tblPr/>
              <a:tblGrid>
                <a:gridCol w="2489200">
                  <a:extLst>
                    <a:ext uri="{9D8B030D-6E8A-4147-A177-3AD203B41FA5}">
                      <a16:colId xmlns:a16="http://schemas.microsoft.com/office/drawing/2014/main" val="3268516863"/>
                    </a:ext>
                  </a:extLst>
                </a:gridCol>
                <a:gridCol w="1689100">
                  <a:extLst>
                    <a:ext uri="{9D8B030D-6E8A-4147-A177-3AD203B41FA5}">
                      <a16:colId xmlns:a16="http://schemas.microsoft.com/office/drawing/2014/main" val="2820444551"/>
                    </a:ext>
                  </a:extLst>
                </a:gridCol>
              </a:tblGrid>
              <a:tr h="190500">
                <a:tc>
                  <a:txBody>
                    <a:bodyPr/>
                    <a:lstStyle/>
                    <a:p>
                      <a:pPr algn="ctr" fontAlgn="ctr"/>
                      <a:r>
                        <a:rPr lang="en-US" sz="1400" b="0" i="0" u="none" strike="noStrike">
                          <a:solidFill>
                            <a:srgbClr val="000000"/>
                          </a:solidFill>
                          <a:effectLst/>
                          <a:latin typeface="Courier New" panose="02070309020205020404" pitchFamily="49" charset="0"/>
                        </a:rPr>
                        <a:t>Validation Performance Metrics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Gradient Boosting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70659338"/>
                  </a:ext>
                </a:extLst>
              </a:tr>
              <a:tr h="190500">
                <a:tc>
                  <a:txBody>
                    <a:bodyPr/>
                    <a:lstStyle/>
                    <a:p>
                      <a:pPr algn="ctr" fontAlgn="ctr"/>
                      <a:r>
                        <a:rPr lang="en-US" sz="1400" b="0" i="0" u="none" strike="noStrike">
                          <a:solidFill>
                            <a:srgbClr val="000000"/>
                          </a:solidFill>
                          <a:effectLst/>
                          <a:latin typeface="Courier New" panose="02070309020205020404" pitchFamily="49" charset="0"/>
                        </a:rPr>
                        <a:t> Accuracy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84.32%</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249499"/>
                  </a:ext>
                </a:extLst>
              </a:tr>
              <a:tr h="190500">
                <a:tc>
                  <a:txBody>
                    <a:bodyPr/>
                    <a:lstStyle/>
                    <a:p>
                      <a:pPr algn="ctr" fontAlgn="ctr"/>
                      <a:r>
                        <a:rPr lang="en-US" sz="1400" b="0" i="0" u="none" strike="noStrike">
                          <a:solidFill>
                            <a:srgbClr val="000000"/>
                          </a:solidFill>
                          <a:effectLst/>
                          <a:latin typeface="Courier New" panose="02070309020205020404" pitchFamily="49" charset="0"/>
                        </a:rPr>
                        <a:t> Recall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80%</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684008"/>
                  </a:ext>
                </a:extLst>
              </a:tr>
              <a:tr h="190500">
                <a:tc>
                  <a:txBody>
                    <a:bodyPr/>
                    <a:lstStyle/>
                    <a:p>
                      <a:pPr algn="ctr" fontAlgn="ctr"/>
                      <a:r>
                        <a:rPr lang="en-US" sz="1400" b="0" i="0" u="none" strike="noStrike">
                          <a:solidFill>
                            <a:srgbClr val="000000"/>
                          </a:solidFill>
                          <a:effectLst/>
                          <a:latin typeface="Courier New" panose="02070309020205020404" pitchFamily="49" charset="0"/>
                        </a:rPr>
                        <a:t> Precision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78.43%</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1751254"/>
                  </a:ext>
                </a:extLst>
              </a:tr>
              <a:tr h="190500">
                <a:tc>
                  <a:txBody>
                    <a:bodyPr/>
                    <a:lstStyle/>
                    <a:p>
                      <a:pPr algn="ctr" fontAlgn="ctr"/>
                      <a:r>
                        <a:rPr lang="en-US" sz="1400" b="0" i="0" u="none" strike="noStrike">
                          <a:solidFill>
                            <a:srgbClr val="000000"/>
                          </a:solidFill>
                          <a:effectLst/>
                          <a:latin typeface="Courier New" panose="02070309020205020404" pitchFamily="49" charset="0"/>
                        </a:rPr>
                        <a:t> F1_Score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79.2%</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297437"/>
                  </a:ext>
                </a:extLst>
              </a:tr>
              <a:tr h="381000">
                <a:tc>
                  <a:txBody>
                    <a:bodyPr/>
                    <a:lstStyle/>
                    <a:p>
                      <a:pPr algn="ctr" fontAlgn="ctr"/>
                      <a:r>
                        <a:rPr lang="en-US" sz="1400" b="0" i="0" u="none" strike="noStrike" dirty="0">
                          <a:solidFill>
                            <a:srgbClr val="000000"/>
                          </a:solidFill>
                          <a:effectLst/>
                          <a:latin typeface="Courier New" panose="02070309020205020404" pitchFamily="49" charset="0"/>
                        </a:rPr>
                        <a:t> Confusion </a:t>
                      </a:r>
                      <a:r>
                        <a:rPr lang="en-US" sz="1400" b="0" i="0" u="none" strike="noStrike" dirty="0" smtClean="0">
                          <a:solidFill>
                            <a:srgbClr val="000000"/>
                          </a:solidFill>
                          <a:effectLst/>
                          <a:latin typeface="Courier New" panose="02070309020205020404" pitchFamily="49" charset="0"/>
                        </a:rPr>
                        <a:t>Matrix </a:t>
                      </a:r>
                      <a:endParaRPr lang="en-US" sz="1400" b="0" i="0" u="none" strike="noStrike" dirty="0">
                        <a:solidFill>
                          <a:srgbClr val="000000"/>
                        </a:solidFill>
                        <a:effectLst/>
                        <a:latin typeface="Courier New" panose="02070309020205020404" pitchFamily="49"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[[146  22]</a:t>
                      </a:r>
                    </a:p>
                    <a:p>
                      <a:pPr algn="ctr" fontAlgn="ctr"/>
                      <a:r>
                        <a:rPr lang="en-US" sz="1400" b="0" i="0" u="none" strike="noStrike" dirty="0" smtClean="0">
                          <a:solidFill>
                            <a:srgbClr val="000000"/>
                          </a:solidFill>
                          <a:effectLst/>
                          <a:latin typeface="Calibri" panose="020F0502020204030204" pitchFamily="34" charset="0"/>
                        </a:rPr>
                        <a:t> [ 20  80]]</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01080"/>
                  </a:ext>
                </a:extLst>
              </a:tr>
            </a:tbl>
          </a:graphicData>
        </a:graphic>
      </p:graphicFrame>
      <p:pic>
        <p:nvPicPr>
          <p:cNvPr id="6" name="Picture 5"/>
          <p:cNvPicPr>
            <a:picLocks noChangeAspect="1"/>
          </p:cNvPicPr>
          <p:nvPr/>
        </p:nvPicPr>
        <p:blipFill>
          <a:blip r:embed="rId2"/>
          <a:stretch>
            <a:fillRect/>
          </a:stretch>
        </p:blipFill>
        <p:spPr>
          <a:xfrm>
            <a:off x="1206655" y="4315165"/>
            <a:ext cx="3753048" cy="2357097"/>
          </a:xfrm>
          <a:prstGeom prst="rect">
            <a:avLst/>
          </a:prstGeom>
        </p:spPr>
      </p:pic>
      <p:pic>
        <p:nvPicPr>
          <p:cNvPr id="7" name="Picture 6"/>
          <p:cNvPicPr>
            <a:picLocks noChangeAspect="1"/>
          </p:cNvPicPr>
          <p:nvPr/>
        </p:nvPicPr>
        <p:blipFill>
          <a:blip r:embed="rId3"/>
          <a:stretch>
            <a:fillRect/>
          </a:stretch>
        </p:blipFill>
        <p:spPr>
          <a:xfrm>
            <a:off x="6658299" y="4315686"/>
            <a:ext cx="3271643" cy="2174014"/>
          </a:xfrm>
          <a:prstGeom prst="rect">
            <a:avLst/>
          </a:prstGeom>
        </p:spPr>
      </p:pic>
    </p:spTree>
    <p:extLst>
      <p:ext uri="{BB962C8B-B14F-4D97-AF65-F5344CB8AC3E}">
        <p14:creationId xmlns:p14="http://schemas.microsoft.com/office/powerpoint/2010/main" val="280071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79693" y="1998745"/>
            <a:ext cx="6511834" cy="3915521"/>
          </a:xfrm>
          <a:prstGeom prst="rect">
            <a:avLst/>
          </a:prstGeom>
        </p:spPr>
      </p:pic>
      <p:sp>
        <p:nvSpPr>
          <p:cNvPr id="2" name="Title 1"/>
          <p:cNvSpPr>
            <a:spLocks noGrp="1"/>
          </p:cNvSpPr>
          <p:nvPr>
            <p:ph type="title"/>
          </p:nvPr>
        </p:nvSpPr>
        <p:spPr>
          <a:xfrm>
            <a:off x="260132" y="1"/>
            <a:ext cx="9824394" cy="872359"/>
          </a:xfrm>
        </p:spPr>
        <p:txBody>
          <a:bodyPr>
            <a:normAutofit/>
          </a:bodyPr>
          <a:lstStyle/>
          <a:p>
            <a:r>
              <a:rPr lang="en-US" sz="2000" dirty="0" smtClean="0"/>
              <a:t>Lift Chart</a:t>
            </a:r>
            <a:endParaRPr lang="en-US" sz="2400" dirty="0"/>
          </a:p>
        </p:txBody>
      </p:sp>
      <p:sp>
        <p:nvSpPr>
          <p:cNvPr id="4" name="Slide Number Placeholder 3"/>
          <p:cNvSpPr>
            <a:spLocks noGrp="1"/>
          </p:cNvSpPr>
          <p:nvPr>
            <p:ph type="sldNum" sz="quarter" idx="10"/>
          </p:nvPr>
        </p:nvSpPr>
        <p:spPr/>
        <p:txBody>
          <a:bodyPr/>
          <a:lstStyle/>
          <a:p>
            <a:pPr>
              <a:defRPr/>
            </a:pPr>
            <a:fld id="{E1E25EE4-6A7C-4861-B980-D972C1E22A48}" type="slidenum">
              <a:rPr lang="en-US" smtClean="0"/>
              <a:pPr>
                <a:defRPr/>
              </a:pPr>
              <a:t>9</a:t>
            </a:fld>
            <a:endParaRPr lang="en-US"/>
          </a:p>
        </p:txBody>
      </p:sp>
      <p:sp>
        <p:nvSpPr>
          <p:cNvPr id="22" name="TextBox 28"/>
          <p:cNvSpPr txBox="1">
            <a:spLocks noChangeArrowheads="1"/>
          </p:cNvSpPr>
          <p:nvPr/>
        </p:nvSpPr>
        <p:spPr bwMode="auto">
          <a:xfrm>
            <a:off x="779693" y="1104972"/>
            <a:ext cx="11139053" cy="575542"/>
          </a:xfrm>
          <a:prstGeom prst="rect">
            <a:avLst/>
          </a:prstGeom>
          <a:noFill/>
          <a:ln w="9525">
            <a:noFill/>
            <a:miter lim="800000"/>
            <a:headEnd/>
            <a:tailEnd/>
          </a:ln>
        </p:spPr>
        <p:txBody>
          <a:bodyPr wrap="square" lIns="128016" tIns="64008" rIns="128016" bIns="64008">
            <a:spAutoFit/>
          </a:bodyPr>
          <a:lstStyle/>
          <a:p>
            <a:pPr>
              <a:spcAft>
                <a:spcPts val="600"/>
              </a:spcAft>
            </a:pPr>
            <a:r>
              <a:rPr lang="en-US" sz="1200" b="1" u="sng" dirty="0" smtClean="0">
                <a:latin typeface="Toyota Type" panose="020B0602020202020204" pitchFamily="34" charset="0"/>
                <a:cs typeface="Toyota Type" panose="020B0602020202020204" pitchFamily="34" charset="0"/>
              </a:rPr>
              <a:t>Lift Chart</a:t>
            </a:r>
          </a:p>
          <a:p>
            <a:pPr>
              <a:spcAft>
                <a:spcPts val="600"/>
              </a:spcAft>
            </a:pPr>
            <a:r>
              <a:rPr lang="en-US" sz="1200" dirty="0" smtClean="0">
                <a:latin typeface="Toyota Type" panose="020B0602020202020204" pitchFamily="34" charset="0"/>
                <a:cs typeface="Toyota Type" panose="020B0602020202020204" pitchFamily="34" charset="0"/>
              </a:rPr>
              <a:t>Lift is a measure of the effectiveness of a predictive model calculates as the ratio between the results obtained with and without the predictive model</a:t>
            </a:r>
            <a:endParaRPr lang="en-US" sz="1200" dirty="0">
              <a:latin typeface="Toyota Type" panose="020B0602020202020204" pitchFamily="34" charset="0"/>
              <a:cs typeface="Toyota Type" panose="020B0602020202020204" pitchFamily="34" charset="0"/>
            </a:endParaRPr>
          </a:p>
        </p:txBody>
      </p:sp>
      <p:cxnSp>
        <p:nvCxnSpPr>
          <p:cNvPr id="6" name="Straight Connector 5"/>
          <p:cNvCxnSpPr/>
          <p:nvPr/>
        </p:nvCxnSpPr>
        <p:spPr>
          <a:xfrm>
            <a:off x="3540034" y="3322956"/>
            <a:ext cx="0" cy="1379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02333" y="2991394"/>
            <a:ext cx="0" cy="17112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68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FS Colors">
      <a:dk1>
        <a:srgbClr val="000000"/>
      </a:dk1>
      <a:lt1>
        <a:srgbClr val="FFFFFF"/>
      </a:lt1>
      <a:dk2>
        <a:srgbClr val="1A1918"/>
      </a:dk2>
      <a:lt2>
        <a:srgbClr val="E7E6E6"/>
      </a:lt2>
      <a:accent1>
        <a:srgbClr val="C4222A"/>
      </a:accent1>
      <a:accent2>
        <a:srgbClr val="3B4D59"/>
      </a:accent2>
      <a:accent3>
        <a:srgbClr val="B0404B"/>
      </a:accent3>
      <a:accent4>
        <a:srgbClr val="E6E5E5"/>
      </a:accent4>
      <a:accent5>
        <a:srgbClr val="3B4D59"/>
      </a:accent5>
      <a:accent6>
        <a:srgbClr val="00030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108285</TotalTime>
  <Words>1048</Words>
  <Application>Microsoft Office PowerPoint</Application>
  <PresentationFormat>Widescreen</PresentationFormat>
  <Paragraphs>201</Paragraphs>
  <Slides>12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Calibri</vt:lpstr>
      <vt:lpstr>Calibri Light</vt:lpstr>
      <vt:lpstr>Courier New</vt:lpstr>
      <vt:lpstr>Roboto</vt:lpstr>
      <vt:lpstr>Times New Roman</vt:lpstr>
      <vt:lpstr>Toyota Type</vt:lpstr>
      <vt:lpstr>Wingdings</vt:lpstr>
      <vt:lpstr>Office Theme</vt:lpstr>
      <vt:lpstr>Document</vt:lpstr>
      <vt:lpstr>  Titanic Survival Model</vt:lpstr>
      <vt:lpstr>Model Population and Target Definition</vt:lpstr>
      <vt:lpstr>Model Iterations</vt:lpstr>
      <vt:lpstr>Feature Creation and Selection</vt:lpstr>
      <vt:lpstr>List of Promising Variables</vt:lpstr>
      <vt:lpstr>Model Comparison</vt:lpstr>
      <vt:lpstr>Hyper Tuning - Parameter Optimization  </vt:lpstr>
      <vt:lpstr>Model Performance : Gradient Boosting Machine</vt:lpstr>
      <vt:lpstr>Lift Chart</vt:lpstr>
      <vt:lpstr>Appendix</vt:lpstr>
      <vt:lpstr>Basic Concepts</vt:lpstr>
      <vt:lpstr>Introduction to the Gradient Boosting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Julian</dc:creator>
  <cp:lastModifiedBy>Rabi Das</cp:lastModifiedBy>
  <cp:revision>1150</cp:revision>
  <cp:lastPrinted>2019-01-10T19:48:37Z</cp:lastPrinted>
  <dcterms:created xsi:type="dcterms:W3CDTF">2018-03-09T15:43:54Z</dcterms:created>
  <dcterms:modified xsi:type="dcterms:W3CDTF">2020-02-25T13:27:52Z</dcterms:modified>
</cp:coreProperties>
</file>