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theme/themeOverride1.xml" ContentType="application/vnd.openxmlformats-officedocument.themeOverride+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7.xml" ContentType="application/vnd.openxmlformats-officedocument.drawingml.chart+xml"/>
  <Override PartName="/ppt/drawings/drawing1.xml" ContentType="application/vnd.openxmlformats-officedocument.drawingml.chartshapes+xml"/>
  <Override PartName="/ppt/notesSlides/notesSlide5.xml" ContentType="application/vnd.openxmlformats-officedocument.presentationml.notesSlide+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2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63" r:id="rId2"/>
    <p:sldId id="300" r:id="rId3"/>
    <p:sldId id="285" r:id="rId4"/>
    <p:sldId id="266" r:id="rId5"/>
    <p:sldId id="276" r:id="rId6"/>
    <p:sldId id="365" r:id="rId7"/>
    <p:sldId id="366" r:id="rId8"/>
    <p:sldId id="323" r:id="rId9"/>
    <p:sldId id="322" r:id="rId10"/>
    <p:sldId id="296" r:id="rId11"/>
    <p:sldId id="291" r:id="rId12"/>
    <p:sldId id="302" r:id="rId13"/>
    <p:sldId id="267" r:id="rId14"/>
    <p:sldId id="306" r:id="rId15"/>
    <p:sldId id="289" r:id="rId16"/>
    <p:sldId id="269" r:id="rId17"/>
    <p:sldId id="314" r:id="rId18"/>
    <p:sldId id="303" r:id="rId19"/>
    <p:sldId id="271" r:id="rId20"/>
    <p:sldId id="273" r:id="rId21"/>
    <p:sldId id="317" r:id="rId22"/>
    <p:sldId id="274" r:id="rId23"/>
    <p:sldId id="278" r:id="rId24"/>
    <p:sldId id="325" r:id="rId25"/>
    <p:sldId id="275" r:id="rId26"/>
    <p:sldId id="277" r:id="rId27"/>
    <p:sldId id="326" r:id="rId28"/>
    <p:sldId id="327" r:id="rId29"/>
    <p:sldId id="328" r:id="rId30"/>
    <p:sldId id="329" r:id="rId31"/>
    <p:sldId id="330" r:id="rId32"/>
    <p:sldId id="331" r:id="rId33"/>
    <p:sldId id="332" r:id="rId34"/>
    <p:sldId id="333" r:id="rId35"/>
    <p:sldId id="334"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347" r:id="rId49"/>
    <p:sldId id="348" r:id="rId50"/>
    <p:sldId id="349" r:id="rId51"/>
    <p:sldId id="350" r:id="rId52"/>
    <p:sldId id="351" r:id="rId53"/>
    <p:sldId id="352" r:id="rId54"/>
    <p:sldId id="353" r:id="rId55"/>
    <p:sldId id="354" r:id="rId56"/>
    <p:sldId id="355" r:id="rId57"/>
    <p:sldId id="356" r:id="rId58"/>
    <p:sldId id="357" r:id="rId59"/>
    <p:sldId id="358" r:id="rId60"/>
    <p:sldId id="359" r:id="rId61"/>
    <p:sldId id="360" r:id="rId62"/>
    <p:sldId id="362" r:id="rId63"/>
    <p:sldId id="363" r:id="rId64"/>
    <p:sldId id="364" r:id="rId65"/>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A882"/>
    <a:srgbClr val="000000"/>
    <a:srgbClr val="008000"/>
    <a:srgbClr val="3B6E8F"/>
    <a:srgbClr val="F2F0DE"/>
    <a:srgbClr val="6A7471"/>
    <a:srgbClr val="8C0C04"/>
    <a:srgbClr val="FF0000"/>
    <a:srgbClr val="ABBED2"/>
    <a:srgbClr val="0E26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5314" autoAdjust="0"/>
  </p:normalViewPr>
  <p:slideViewPr>
    <p:cSldViewPr>
      <p:cViewPr varScale="1">
        <p:scale>
          <a:sx n="117" d="100"/>
          <a:sy n="117" d="100"/>
        </p:scale>
        <p:origin x="-1470"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oleObject" Target="file:///\\tfs.toyota.com\global%20risk\risk%20management\Portfolio%20Risk\FICO\FY_Qtr%20update\2014\3q2014\SupportingData_Q3FY15.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tfs.toyota.com\global%20risk\risk%20management\Portfolio%20Risk\FICO\FY_Qtr%20update\2014\3q2014\SupportingData_Q3FY15.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tfs.toyota.com\global%20risk\risk%20management\Portfolio%20Risk\FICO\FY_Qtr%20update\2014\3q2014\SupportingData_Q3FY15.xlsx" TargetMode="External"/></Relationships>
</file>

<file path=ppt/charts/_rels/chart17.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4.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1.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5"/>
    </mc:Choice>
    <mc:Fallback>
      <c:style val="25"/>
    </mc:Fallback>
  </mc:AlternateContent>
  <c:chart>
    <c:autoTitleDeleted val="1"/>
    <c:plotArea>
      <c:layout/>
      <c:barChart>
        <c:barDir val="bar"/>
        <c:grouping val="clustered"/>
        <c:varyColors val="0"/>
        <c:ser>
          <c:idx val="0"/>
          <c:order val="0"/>
          <c:tx>
            <c:strRef>
              <c:f>Sheet1!$B$1</c:f>
              <c:strCache>
                <c:ptCount val="1"/>
                <c:pt idx="0">
                  <c:v>Average Earning Assets</c:v>
                </c:pt>
              </c:strCache>
            </c:strRef>
          </c:tx>
          <c:invertIfNegative val="0"/>
          <c:dLbls>
            <c:dLbl>
              <c:idx val="0"/>
              <c:layout>
                <c:manualLayout>
                  <c:x val="6.6238300401129102E-3"/>
                  <c:y val="0"/>
                </c:manualLayout>
              </c:layout>
              <c:dLblPos val="outEnd"/>
              <c:showLegendKey val="0"/>
              <c:showVal val="1"/>
              <c:showCatName val="0"/>
              <c:showSerName val="0"/>
              <c:showPercent val="0"/>
              <c:showBubbleSize val="0"/>
            </c:dLbl>
            <c:dLbl>
              <c:idx val="1"/>
              <c:layout>
                <c:manualLayout>
                  <c:x val="2.1788986282375137E-2"/>
                  <c:y val="-8.0645161290322578E-3"/>
                </c:manualLayout>
              </c:layout>
              <c:dLblPos val="outEnd"/>
              <c:showLegendKey val="0"/>
              <c:showVal val="1"/>
              <c:showCatName val="0"/>
              <c:showSerName val="0"/>
              <c:showPercent val="0"/>
              <c:showBubbleSize val="0"/>
            </c:dLbl>
            <c:dLbl>
              <c:idx val="2"/>
              <c:layout>
                <c:manualLayout>
                  <c:x val="6.838013172881692E-3"/>
                  <c:y val="0"/>
                </c:manualLayout>
              </c:layout>
              <c:dLblPos val="outEnd"/>
              <c:showLegendKey val="0"/>
              <c:showVal val="1"/>
              <c:showCatName val="0"/>
              <c:showSerName val="0"/>
              <c:showPercent val="0"/>
              <c:showBubbleSize val="0"/>
            </c:dLbl>
            <c:txPr>
              <a:bodyPr/>
              <a:lstStyle/>
              <a:p>
                <a:pPr>
                  <a:defRPr sz="1200"/>
                </a:pPr>
                <a:endParaRPr lang="en-US"/>
              </a:p>
            </c:txPr>
            <c:dLblPos val="ctr"/>
            <c:showLegendKey val="0"/>
            <c:showVal val="1"/>
            <c:showCatName val="0"/>
            <c:showSerName val="0"/>
            <c:showPercent val="0"/>
            <c:showBubbleSize val="0"/>
            <c:showLeaderLines val="0"/>
          </c:dLbls>
          <c:cat>
            <c:strRef>
              <c:f>Sheet1!$A$2:$A$4</c:f>
              <c:strCache>
                <c:ptCount val="3"/>
                <c:pt idx="0">
                  <c:v>Dealer</c:v>
                </c:pt>
                <c:pt idx="1">
                  <c:v>Lease</c:v>
                </c:pt>
                <c:pt idx="2">
                  <c:v>Retail</c:v>
                </c:pt>
              </c:strCache>
            </c:strRef>
          </c:cat>
          <c:val>
            <c:numRef>
              <c:f>Sheet1!$B$2:$B$4</c:f>
              <c:numCache>
                <c:formatCode>"$"#,##0_);\("$"#,##0\);\–_);"–"_)</c:formatCode>
                <c:ptCount val="3"/>
                <c:pt idx="0">
                  <c:v>15451</c:v>
                </c:pt>
                <c:pt idx="1">
                  <c:v>22715</c:v>
                </c:pt>
                <c:pt idx="2">
                  <c:v>48442</c:v>
                </c:pt>
              </c:numCache>
            </c:numRef>
          </c:val>
        </c:ser>
        <c:dLbls>
          <c:showLegendKey val="0"/>
          <c:showVal val="0"/>
          <c:showCatName val="0"/>
          <c:showSerName val="0"/>
          <c:showPercent val="0"/>
          <c:showBubbleSize val="0"/>
        </c:dLbls>
        <c:gapWidth val="100"/>
        <c:axId val="367731072"/>
        <c:axId val="367700608"/>
      </c:barChart>
      <c:valAx>
        <c:axId val="367700608"/>
        <c:scaling>
          <c:orientation val="minMax"/>
        </c:scaling>
        <c:delete val="1"/>
        <c:axPos val="b"/>
        <c:numFmt formatCode="&quot;$&quot;#,##0_);\(&quot;$&quot;#,##0\);\–_);&quot;–&quot;_)" sourceLinked="1"/>
        <c:majorTickMark val="out"/>
        <c:minorTickMark val="none"/>
        <c:tickLblPos val="nextTo"/>
        <c:crossAx val="367731072"/>
        <c:crosses val="autoZero"/>
        <c:crossBetween val="between"/>
      </c:valAx>
      <c:catAx>
        <c:axId val="367731072"/>
        <c:scaling>
          <c:orientation val="minMax"/>
        </c:scaling>
        <c:delete val="0"/>
        <c:axPos val="l"/>
        <c:majorTickMark val="out"/>
        <c:minorTickMark val="none"/>
        <c:tickLblPos val="nextTo"/>
        <c:txPr>
          <a:bodyPr/>
          <a:lstStyle/>
          <a:p>
            <a:pPr>
              <a:defRPr sz="1200"/>
            </a:pPr>
            <a:endParaRPr lang="en-US"/>
          </a:p>
        </c:txPr>
        <c:crossAx val="367700608"/>
        <c:crosses val="autoZero"/>
        <c:auto val="1"/>
        <c:lblAlgn val="ctr"/>
        <c:lblOffset val="100"/>
        <c:noMultiLvlLbl val="0"/>
      </c:cat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manualLayout>
          <c:layoutTarget val="inner"/>
          <c:xMode val="edge"/>
          <c:yMode val="edge"/>
          <c:x val="1.6975308641975308E-2"/>
          <c:y val="6.5476190476190479E-2"/>
          <c:w val="0.96604938271604934"/>
          <c:h val="0.7142857142857143"/>
        </c:manualLayout>
      </c:layout>
      <c:lineChart>
        <c:grouping val="standard"/>
        <c:varyColors val="0"/>
        <c:ser>
          <c:idx val="0"/>
          <c:order val="0"/>
          <c:spPr>
            <a:ln>
              <a:solidFill>
                <a:srgbClr val="8C0C04"/>
              </a:solidFill>
            </a:ln>
          </c:spPr>
          <c:marker>
            <c:spPr>
              <a:solidFill>
                <a:srgbClr val="8C0C04"/>
              </a:solidFill>
              <a:ln>
                <a:solidFill>
                  <a:srgbClr val="8C0C04"/>
                </a:solidFill>
              </a:ln>
            </c:spPr>
          </c:marker>
          <c:val>
            <c:numRef>
              <c:f>'[Introduction to Margin.xlsx]NII'!$C$7:$Y$7</c:f>
              <c:numCache>
                <c:formatCode>0.00%_);\(0.00%\);"–"_)</c:formatCode>
                <c:ptCount val="23"/>
                <c:pt idx="0">
                  <c:v>2.75E-2</c:v>
                </c:pt>
                <c:pt idx="1">
                  <c:v>2.7424999999999998E-2</c:v>
                </c:pt>
                <c:pt idx="2">
                  <c:v>2.7347749999999997E-2</c:v>
                </c:pt>
                <c:pt idx="3">
                  <c:v>2.7268182499999998E-2</c:v>
                </c:pt>
                <c:pt idx="4">
                  <c:v>2.7186227974999998E-2</c:v>
                </c:pt>
                <c:pt idx="5">
                  <c:v>2.7101814814249999E-2</c:v>
                </c:pt>
                <c:pt idx="6">
                  <c:v>2.70148692586775E-2</c:v>
                </c:pt>
                <c:pt idx="7">
                  <c:v>2.7104423180917173E-2</c:v>
                </c:pt>
                <c:pt idx="8">
                  <c:v>2.7191290485489659E-2</c:v>
                </c:pt>
                <c:pt idx="9">
                  <c:v>2.7275551770924968E-2</c:v>
                </c:pt>
                <c:pt idx="10">
                  <c:v>2.735728521779722E-2</c:v>
                </c:pt>
                <c:pt idx="11">
                  <c:v>2.7436566661263304E-2</c:v>
                </c:pt>
                <c:pt idx="12">
                  <c:v>2.7513469661425406E-2</c:v>
                </c:pt>
                <c:pt idx="13">
                  <c:v>2.7588065571582644E-2</c:v>
                </c:pt>
                <c:pt idx="14">
                  <c:v>2.7660423604435165E-2</c:v>
                </c:pt>
                <c:pt idx="15">
                  <c:v>2.7730610896302108E-2</c:v>
                </c:pt>
                <c:pt idx="16">
                  <c:v>2.7798692569413044E-2</c:v>
                </c:pt>
                <c:pt idx="17">
                  <c:v>2.7864731792330653E-2</c:v>
                </c:pt>
                <c:pt idx="18">
                  <c:v>2.7651204971563721E-2</c:v>
                </c:pt>
                <c:pt idx="19">
                  <c:v>2.7416325468720092E-2</c:v>
                </c:pt>
                <c:pt idx="20">
                  <c:v>2.71579580155921E-2</c:v>
                </c:pt>
                <c:pt idx="21">
                  <c:v>2.6873753817151309E-2</c:v>
                </c:pt>
                <c:pt idx="22">
                  <c:v>2.656112919886644E-2</c:v>
                </c:pt>
              </c:numCache>
            </c:numRef>
          </c:val>
          <c:smooth val="0"/>
        </c:ser>
        <c:dLbls>
          <c:showLegendKey val="0"/>
          <c:showVal val="0"/>
          <c:showCatName val="0"/>
          <c:showSerName val="0"/>
          <c:showPercent val="0"/>
          <c:showBubbleSize val="0"/>
        </c:dLbls>
        <c:marker val="1"/>
        <c:smooth val="0"/>
        <c:axId val="375956608"/>
        <c:axId val="375958912"/>
      </c:lineChart>
      <c:catAx>
        <c:axId val="375956608"/>
        <c:scaling>
          <c:orientation val="minMax"/>
        </c:scaling>
        <c:delete val="1"/>
        <c:axPos val="b"/>
        <c:title>
          <c:tx>
            <c:rich>
              <a:bodyPr/>
              <a:lstStyle/>
              <a:p>
                <a:pPr>
                  <a:defRPr/>
                </a:pPr>
                <a:r>
                  <a:rPr lang="en-US" dirty="0" smtClean="0"/>
                  <a:t>Time</a:t>
                </a:r>
                <a:endParaRPr lang="en-US" dirty="0"/>
              </a:p>
            </c:rich>
          </c:tx>
          <c:overlay val="0"/>
        </c:title>
        <c:majorTickMark val="out"/>
        <c:minorTickMark val="none"/>
        <c:tickLblPos val="nextTo"/>
        <c:crossAx val="375958912"/>
        <c:crosses val="autoZero"/>
        <c:auto val="1"/>
        <c:lblAlgn val="ctr"/>
        <c:lblOffset val="100"/>
        <c:noMultiLvlLbl val="0"/>
      </c:catAx>
      <c:valAx>
        <c:axId val="375958912"/>
        <c:scaling>
          <c:orientation val="minMax"/>
        </c:scaling>
        <c:delete val="1"/>
        <c:axPos val="l"/>
        <c:majorGridlines/>
        <c:numFmt formatCode="0.00%_);\(0.00%\);&quot;–&quot;_)" sourceLinked="1"/>
        <c:majorTickMark val="out"/>
        <c:minorTickMark val="none"/>
        <c:tickLblPos val="nextTo"/>
        <c:crossAx val="37595660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lineChart>
        <c:grouping val="standard"/>
        <c:varyColors val="0"/>
        <c:ser>
          <c:idx val="0"/>
          <c:order val="0"/>
          <c:spPr>
            <a:ln>
              <a:solidFill>
                <a:srgbClr val="3B6E8F"/>
              </a:solidFill>
            </a:ln>
          </c:spPr>
          <c:marker>
            <c:spPr>
              <a:solidFill>
                <a:srgbClr val="3B6E8F"/>
              </a:solidFill>
              <a:ln>
                <a:solidFill>
                  <a:srgbClr val="3B6E8F"/>
                </a:solidFill>
              </a:ln>
            </c:spPr>
          </c:marker>
          <c:val>
            <c:numRef>
              <c:f>[1]NII!$C$8:$Y$8</c:f>
              <c:numCache>
                <c:formatCode>0.00%_);\(0.00%\);"–"_)</c:formatCode>
                <c:ptCount val="23"/>
                <c:pt idx="0">
                  <c:v>2.75E-2</c:v>
                </c:pt>
                <c:pt idx="1">
                  <c:v>2.75E-2</c:v>
                </c:pt>
                <c:pt idx="2">
                  <c:v>2.75E-2</c:v>
                </c:pt>
                <c:pt idx="3">
                  <c:v>2.75E-2</c:v>
                </c:pt>
                <c:pt idx="4">
                  <c:v>2.75E-2</c:v>
                </c:pt>
                <c:pt idx="5">
                  <c:v>2.75E-2</c:v>
                </c:pt>
                <c:pt idx="6">
                  <c:v>2.75E-2</c:v>
                </c:pt>
                <c:pt idx="7">
                  <c:v>2.75E-2</c:v>
                </c:pt>
                <c:pt idx="8">
                  <c:v>2.75E-2</c:v>
                </c:pt>
                <c:pt idx="9">
                  <c:v>2.75E-2</c:v>
                </c:pt>
                <c:pt idx="10">
                  <c:v>2.75E-2</c:v>
                </c:pt>
                <c:pt idx="11">
                  <c:v>2.75E-2</c:v>
                </c:pt>
                <c:pt idx="12">
                  <c:v>2.75E-2</c:v>
                </c:pt>
                <c:pt idx="13">
                  <c:v>2.75E-2</c:v>
                </c:pt>
                <c:pt idx="14">
                  <c:v>2.75E-2</c:v>
                </c:pt>
                <c:pt idx="15">
                  <c:v>2.75E-2</c:v>
                </c:pt>
                <c:pt idx="16">
                  <c:v>2.75E-2</c:v>
                </c:pt>
                <c:pt idx="17">
                  <c:v>2.75E-2</c:v>
                </c:pt>
                <c:pt idx="18">
                  <c:v>2.75E-2</c:v>
                </c:pt>
                <c:pt idx="19">
                  <c:v>2.75E-2</c:v>
                </c:pt>
                <c:pt idx="20">
                  <c:v>2.75E-2</c:v>
                </c:pt>
                <c:pt idx="21">
                  <c:v>2.75E-2</c:v>
                </c:pt>
                <c:pt idx="22">
                  <c:v>2.75E-2</c:v>
                </c:pt>
              </c:numCache>
            </c:numRef>
          </c:val>
          <c:smooth val="0"/>
        </c:ser>
        <c:dLbls>
          <c:showLegendKey val="0"/>
          <c:showVal val="0"/>
          <c:showCatName val="0"/>
          <c:showSerName val="0"/>
          <c:showPercent val="0"/>
          <c:showBubbleSize val="0"/>
        </c:dLbls>
        <c:marker val="1"/>
        <c:smooth val="0"/>
        <c:axId val="376125696"/>
        <c:axId val="376128256"/>
      </c:lineChart>
      <c:catAx>
        <c:axId val="376125696"/>
        <c:scaling>
          <c:orientation val="minMax"/>
        </c:scaling>
        <c:delete val="1"/>
        <c:axPos val="b"/>
        <c:title>
          <c:tx>
            <c:rich>
              <a:bodyPr/>
              <a:lstStyle/>
              <a:p>
                <a:pPr>
                  <a:defRPr/>
                </a:pPr>
                <a:r>
                  <a:rPr lang="en-US" dirty="0" smtClean="0"/>
                  <a:t>Time</a:t>
                </a:r>
                <a:endParaRPr lang="en-US" dirty="0"/>
              </a:p>
            </c:rich>
          </c:tx>
          <c:overlay val="0"/>
        </c:title>
        <c:majorTickMark val="out"/>
        <c:minorTickMark val="none"/>
        <c:tickLblPos val="nextTo"/>
        <c:crossAx val="376128256"/>
        <c:crosses val="autoZero"/>
        <c:auto val="1"/>
        <c:lblAlgn val="ctr"/>
        <c:lblOffset val="100"/>
        <c:noMultiLvlLbl val="0"/>
      </c:catAx>
      <c:valAx>
        <c:axId val="376128256"/>
        <c:scaling>
          <c:orientation val="minMax"/>
        </c:scaling>
        <c:delete val="1"/>
        <c:axPos val="l"/>
        <c:majorGridlines/>
        <c:numFmt formatCode="0.00%_);\(0.00%\);&quot;–&quot;_)" sourceLinked="1"/>
        <c:majorTickMark val="out"/>
        <c:minorTickMark val="none"/>
        <c:tickLblPos val="nextTo"/>
        <c:crossAx val="37612569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barChart>
        <c:barDir val="col"/>
        <c:grouping val="clustered"/>
        <c:varyColors val="0"/>
        <c:ser>
          <c:idx val="0"/>
          <c:order val="0"/>
          <c:spPr>
            <a:solidFill>
              <a:srgbClr val="3B6E8F"/>
            </a:solidFill>
          </c:spPr>
          <c:invertIfNegative val="0"/>
          <c:val>
            <c:numRef>
              <c:f>'[Introduction to Margin.xlsx]StripFunding'!$I$10:$I$14</c:f>
              <c:numCache>
                <c:formatCode>General</c:formatCode>
                <c:ptCount val="5"/>
                <c:pt idx="0">
                  <c:v>1</c:v>
                </c:pt>
                <c:pt idx="1">
                  <c:v>2</c:v>
                </c:pt>
                <c:pt idx="2">
                  <c:v>3</c:v>
                </c:pt>
                <c:pt idx="3">
                  <c:v>4</c:v>
                </c:pt>
                <c:pt idx="4">
                  <c:v>5</c:v>
                </c:pt>
              </c:numCache>
            </c:numRef>
          </c:val>
        </c:ser>
        <c:dLbls>
          <c:showLegendKey val="0"/>
          <c:showVal val="0"/>
          <c:showCatName val="0"/>
          <c:showSerName val="0"/>
          <c:showPercent val="0"/>
          <c:showBubbleSize val="0"/>
        </c:dLbls>
        <c:gapWidth val="150"/>
        <c:axId val="376358016"/>
        <c:axId val="376359552"/>
      </c:barChart>
      <c:catAx>
        <c:axId val="376358016"/>
        <c:scaling>
          <c:orientation val="minMax"/>
        </c:scaling>
        <c:delete val="0"/>
        <c:axPos val="b"/>
        <c:majorTickMark val="out"/>
        <c:minorTickMark val="none"/>
        <c:tickLblPos val="nextTo"/>
        <c:crossAx val="376359552"/>
        <c:crosses val="autoZero"/>
        <c:auto val="1"/>
        <c:lblAlgn val="ctr"/>
        <c:lblOffset val="100"/>
        <c:noMultiLvlLbl val="0"/>
      </c:catAx>
      <c:valAx>
        <c:axId val="376359552"/>
        <c:scaling>
          <c:orientation val="minMax"/>
        </c:scaling>
        <c:delete val="1"/>
        <c:axPos val="l"/>
        <c:majorGridlines/>
        <c:numFmt formatCode="General" sourceLinked="1"/>
        <c:majorTickMark val="out"/>
        <c:minorTickMark val="none"/>
        <c:tickLblPos val="nextTo"/>
        <c:crossAx val="37635801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5.0275095330064877E-2"/>
          <c:y val="7.4285714285714274E-2"/>
          <c:w val="0.91517307978012186"/>
          <c:h val="0.69001031121109857"/>
        </c:manualLayout>
      </c:layout>
      <c:areaChart>
        <c:grouping val="stacked"/>
        <c:varyColors val="0"/>
        <c:ser>
          <c:idx val="0"/>
          <c:order val="0"/>
          <c:tx>
            <c:strRef>
              <c:f>'[Introduction to Margin.xlsx]StripFunding'!$M$9</c:f>
              <c:strCache>
                <c:ptCount val="1"/>
              </c:strCache>
            </c:strRef>
          </c:tx>
          <c:spPr>
            <a:solidFill>
              <a:srgbClr val="8C0C04"/>
            </a:solidFill>
          </c:spPr>
          <c:cat>
            <c:numRef>
              <c:f>'[Introduction to Margin.xlsx]StripFunding'!$L$10:$L$14</c:f>
              <c:numCache>
                <c:formatCode>General</c:formatCode>
                <c:ptCount val="5"/>
                <c:pt idx="0">
                  <c:v>1</c:v>
                </c:pt>
                <c:pt idx="1">
                  <c:v>2</c:v>
                </c:pt>
                <c:pt idx="2">
                  <c:v>3</c:v>
                </c:pt>
                <c:pt idx="3">
                  <c:v>4</c:v>
                </c:pt>
                <c:pt idx="4">
                  <c:v>5</c:v>
                </c:pt>
              </c:numCache>
            </c:numRef>
          </c:cat>
          <c:val>
            <c:numRef>
              <c:f>'[Introduction to Margin.xlsx]StripFunding'!$M$10:$M$14</c:f>
              <c:numCache>
                <c:formatCode>0.00%_);\(0.00%\);"–"_)</c:formatCode>
                <c:ptCount val="5"/>
                <c:pt idx="0">
                  <c:v>2.6843684210526319E-3</c:v>
                </c:pt>
                <c:pt idx="1">
                  <c:v>4.4472631578947371E-3</c:v>
                </c:pt>
                <c:pt idx="2">
                  <c:v>8.0341052631578928E-3</c:v>
                </c:pt>
                <c:pt idx="3">
                  <c:v>1.2207368421052632E-2</c:v>
                </c:pt>
                <c:pt idx="4">
                  <c:v>1.6133105263157897E-2</c:v>
                </c:pt>
              </c:numCache>
            </c:numRef>
          </c:val>
        </c:ser>
        <c:dLbls>
          <c:showLegendKey val="0"/>
          <c:showVal val="0"/>
          <c:showCatName val="0"/>
          <c:showSerName val="0"/>
          <c:showPercent val="0"/>
          <c:showBubbleSize val="0"/>
        </c:dLbls>
        <c:axId val="376383360"/>
        <c:axId val="376384896"/>
      </c:areaChart>
      <c:catAx>
        <c:axId val="376383360"/>
        <c:scaling>
          <c:orientation val="minMax"/>
        </c:scaling>
        <c:delete val="0"/>
        <c:axPos val="b"/>
        <c:numFmt formatCode="General" sourceLinked="1"/>
        <c:majorTickMark val="out"/>
        <c:minorTickMark val="none"/>
        <c:tickLblPos val="nextTo"/>
        <c:crossAx val="376384896"/>
        <c:crosses val="autoZero"/>
        <c:auto val="1"/>
        <c:lblAlgn val="ctr"/>
        <c:lblOffset val="100"/>
        <c:noMultiLvlLbl val="0"/>
      </c:catAx>
      <c:valAx>
        <c:axId val="376384896"/>
        <c:scaling>
          <c:orientation val="minMax"/>
        </c:scaling>
        <c:delete val="1"/>
        <c:axPos val="l"/>
        <c:majorGridlines/>
        <c:numFmt formatCode="0.00%_);\(0.00%\);&quot;–&quot;_)" sourceLinked="1"/>
        <c:majorTickMark val="out"/>
        <c:minorTickMark val="none"/>
        <c:tickLblPos val="nextTo"/>
        <c:crossAx val="376383360"/>
        <c:crosses val="autoZero"/>
        <c:crossBetween val="midCat"/>
      </c:valAx>
    </c:plotArea>
    <c:plotVisOnly val="1"/>
    <c:dispBlanksAs val="zero"/>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400"/>
              <a:t>C/D/X Ratios</a:t>
            </a:r>
            <a:r>
              <a:rPr lang="en-US" sz="1400" baseline="0"/>
              <a:t> on Portfolio Originations</a:t>
            </a:r>
          </a:p>
          <a:p>
            <a:pPr>
              <a:defRPr/>
            </a:pPr>
            <a:r>
              <a:rPr lang="en-US" sz="1400" b="0" baseline="0"/>
              <a:t>(Rescored) as of Nov 2014</a:t>
            </a:r>
            <a:endParaRPr lang="en-US" sz="1400" b="0"/>
          </a:p>
        </c:rich>
      </c:tx>
      <c:layout>
        <c:manualLayout>
          <c:xMode val="edge"/>
          <c:yMode val="edge"/>
          <c:x val="0.20889410458308097"/>
          <c:y val="3.1984002961668305E-2"/>
        </c:manualLayout>
      </c:layout>
      <c:overlay val="0"/>
    </c:title>
    <c:autoTitleDeleted val="0"/>
    <c:plotArea>
      <c:layout>
        <c:manualLayout>
          <c:layoutTarget val="inner"/>
          <c:xMode val="edge"/>
          <c:yMode val="edge"/>
          <c:x val="0.15558272763981426"/>
          <c:y val="0.2010295323158055"/>
          <c:w val="0.81991196412948386"/>
          <c:h val="0.60741965908074957"/>
        </c:manualLayout>
      </c:layout>
      <c:barChart>
        <c:barDir val="col"/>
        <c:grouping val="stacked"/>
        <c:varyColors val="0"/>
        <c:ser>
          <c:idx val="0"/>
          <c:order val="0"/>
          <c:tx>
            <c:strRef>
              <c:f>ORIGINATIONS!$O$3</c:f>
              <c:strCache>
                <c:ptCount val="1"/>
                <c:pt idx="0">
                  <c:v>C</c:v>
                </c:pt>
              </c:strCache>
            </c:strRef>
          </c:tx>
          <c:spPr>
            <a:solidFill>
              <a:srgbClr val="0070C0"/>
            </a:solidFill>
          </c:spPr>
          <c:invertIfNegative val="0"/>
          <c:cat>
            <c:numRef>
              <c:f>ORIGINATIONS!$N$4:$N$65</c:f>
              <c:numCache>
                <c:formatCode>m/d/yyyy</c:formatCode>
                <c:ptCount val="62"/>
                <c:pt idx="0">
                  <c:v>40117</c:v>
                </c:pt>
                <c:pt idx="1">
                  <c:v>40147</c:v>
                </c:pt>
                <c:pt idx="2">
                  <c:v>40178</c:v>
                </c:pt>
                <c:pt idx="3">
                  <c:v>40209</c:v>
                </c:pt>
                <c:pt idx="4">
                  <c:v>40237</c:v>
                </c:pt>
                <c:pt idx="5">
                  <c:v>40268</c:v>
                </c:pt>
                <c:pt idx="6">
                  <c:v>40298</c:v>
                </c:pt>
                <c:pt idx="7">
                  <c:v>40329</c:v>
                </c:pt>
                <c:pt idx="8">
                  <c:v>40359</c:v>
                </c:pt>
                <c:pt idx="9">
                  <c:v>40390</c:v>
                </c:pt>
                <c:pt idx="10">
                  <c:v>40421</c:v>
                </c:pt>
                <c:pt idx="11">
                  <c:v>40451</c:v>
                </c:pt>
                <c:pt idx="12">
                  <c:v>40482</c:v>
                </c:pt>
                <c:pt idx="13">
                  <c:v>40512</c:v>
                </c:pt>
                <c:pt idx="14">
                  <c:v>40543</c:v>
                </c:pt>
                <c:pt idx="15">
                  <c:v>40574</c:v>
                </c:pt>
                <c:pt idx="16">
                  <c:v>40602</c:v>
                </c:pt>
                <c:pt idx="17">
                  <c:v>40633</c:v>
                </c:pt>
                <c:pt idx="18">
                  <c:v>40663</c:v>
                </c:pt>
                <c:pt idx="19">
                  <c:v>40694</c:v>
                </c:pt>
                <c:pt idx="20">
                  <c:v>40724</c:v>
                </c:pt>
                <c:pt idx="21">
                  <c:v>40755</c:v>
                </c:pt>
                <c:pt idx="22">
                  <c:v>40786</c:v>
                </c:pt>
                <c:pt idx="23">
                  <c:v>40816</c:v>
                </c:pt>
                <c:pt idx="24">
                  <c:v>40847</c:v>
                </c:pt>
                <c:pt idx="25">
                  <c:v>40877</c:v>
                </c:pt>
                <c:pt idx="26">
                  <c:v>40908</c:v>
                </c:pt>
                <c:pt idx="27">
                  <c:v>40939</c:v>
                </c:pt>
                <c:pt idx="28">
                  <c:v>40968</c:v>
                </c:pt>
                <c:pt idx="29">
                  <c:v>40999</c:v>
                </c:pt>
                <c:pt idx="30">
                  <c:v>41029</c:v>
                </c:pt>
                <c:pt idx="31">
                  <c:v>41060</c:v>
                </c:pt>
                <c:pt idx="32">
                  <c:v>41090</c:v>
                </c:pt>
                <c:pt idx="33">
                  <c:v>41121</c:v>
                </c:pt>
                <c:pt idx="34">
                  <c:v>41152</c:v>
                </c:pt>
                <c:pt idx="35">
                  <c:v>41182</c:v>
                </c:pt>
                <c:pt idx="36">
                  <c:v>41213</c:v>
                </c:pt>
                <c:pt idx="37">
                  <c:v>41243</c:v>
                </c:pt>
                <c:pt idx="38">
                  <c:v>41274</c:v>
                </c:pt>
                <c:pt idx="39">
                  <c:v>41305</c:v>
                </c:pt>
                <c:pt idx="40">
                  <c:v>41333</c:v>
                </c:pt>
                <c:pt idx="41">
                  <c:v>41364</c:v>
                </c:pt>
                <c:pt idx="42">
                  <c:v>41394</c:v>
                </c:pt>
                <c:pt idx="43">
                  <c:v>41425</c:v>
                </c:pt>
                <c:pt idx="44">
                  <c:v>41455</c:v>
                </c:pt>
                <c:pt idx="45">
                  <c:v>41486</c:v>
                </c:pt>
                <c:pt idx="46">
                  <c:v>41517</c:v>
                </c:pt>
                <c:pt idx="47">
                  <c:v>41547</c:v>
                </c:pt>
                <c:pt idx="48">
                  <c:v>41578</c:v>
                </c:pt>
                <c:pt idx="49">
                  <c:v>41608</c:v>
                </c:pt>
                <c:pt idx="50">
                  <c:v>41639</c:v>
                </c:pt>
                <c:pt idx="51">
                  <c:v>41670</c:v>
                </c:pt>
                <c:pt idx="52">
                  <c:v>41698</c:v>
                </c:pt>
                <c:pt idx="53">
                  <c:v>41729</c:v>
                </c:pt>
                <c:pt idx="54">
                  <c:v>41759</c:v>
                </c:pt>
                <c:pt idx="55">
                  <c:v>41790</c:v>
                </c:pt>
                <c:pt idx="56">
                  <c:v>41820</c:v>
                </c:pt>
                <c:pt idx="57">
                  <c:v>41851</c:v>
                </c:pt>
                <c:pt idx="58">
                  <c:v>41882</c:v>
                </c:pt>
                <c:pt idx="59">
                  <c:v>41912</c:v>
                </c:pt>
                <c:pt idx="60">
                  <c:v>41943</c:v>
                </c:pt>
                <c:pt idx="61">
                  <c:v>41973</c:v>
                </c:pt>
              </c:numCache>
            </c:numRef>
          </c:cat>
          <c:val>
            <c:numRef>
              <c:f>ORIGINATIONS!$O$4:$O$65</c:f>
              <c:numCache>
                <c:formatCode>General</c:formatCode>
                <c:ptCount val="62"/>
                <c:pt idx="0">
                  <c:v>8.0564135439128159E-2</c:v>
                </c:pt>
                <c:pt idx="1">
                  <c:v>7.5710273659460522E-2</c:v>
                </c:pt>
                <c:pt idx="2">
                  <c:v>6.9008928949261569E-2</c:v>
                </c:pt>
                <c:pt idx="3">
                  <c:v>6.751163746546994E-2</c:v>
                </c:pt>
                <c:pt idx="4">
                  <c:v>9.883754977746545E-2</c:v>
                </c:pt>
                <c:pt idx="5">
                  <c:v>8.3446907616665233E-2</c:v>
                </c:pt>
                <c:pt idx="6">
                  <c:v>7.3257991416559198E-2</c:v>
                </c:pt>
                <c:pt idx="7">
                  <c:v>8.0883767369857737E-2</c:v>
                </c:pt>
                <c:pt idx="8">
                  <c:v>7.9313164349959123E-2</c:v>
                </c:pt>
                <c:pt idx="9">
                  <c:v>8.0813892666596929E-2</c:v>
                </c:pt>
                <c:pt idx="10">
                  <c:v>7.9929129338956406E-2</c:v>
                </c:pt>
                <c:pt idx="11">
                  <c:v>7.4601256032930718E-2</c:v>
                </c:pt>
                <c:pt idx="12">
                  <c:v>8.192960274084346E-2</c:v>
                </c:pt>
                <c:pt idx="13">
                  <c:v>7.8876444208805532E-2</c:v>
                </c:pt>
                <c:pt idx="14">
                  <c:v>7.4424843918625874E-2</c:v>
                </c:pt>
                <c:pt idx="15">
                  <c:v>6.484385352709926E-2</c:v>
                </c:pt>
                <c:pt idx="16">
                  <c:v>7.8416018792997366E-2</c:v>
                </c:pt>
                <c:pt idx="17">
                  <c:v>7.6114381833473507E-2</c:v>
                </c:pt>
                <c:pt idx="18">
                  <c:v>7.9692723249777303E-2</c:v>
                </c:pt>
                <c:pt idx="19">
                  <c:v>8.8410056201467246E-2</c:v>
                </c:pt>
                <c:pt idx="20">
                  <c:v>8.7056428766289634E-2</c:v>
                </c:pt>
                <c:pt idx="21">
                  <c:v>8.2155904007193845E-2</c:v>
                </c:pt>
                <c:pt idx="22">
                  <c:v>8.1344296319948911E-2</c:v>
                </c:pt>
                <c:pt idx="23">
                  <c:v>8.1810869815006321E-2</c:v>
                </c:pt>
                <c:pt idx="24">
                  <c:v>8.8534002364123218E-2</c:v>
                </c:pt>
                <c:pt idx="25">
                  <c:v>8.5993429440031383E-2</c:v>
                </c:pt>
                <c:pt idx="26">
                  <c:v>7.9587466185752936E-2</c:v>
                </c:pt>
                <c:pt idx="27">
                  <c:v>7.8281525326375848E-2</c:v>
                </c:pt>
                <c:pt idx="28">
                  <c:v>8.8109004854961093E-2</c:v>
                </c:pt>
                <c:pt idx="29">
                  <c:v>8.7746130686135876E-2</c:v>
                </c:pt>
                <c:pt idx="30">
                  <c:v>8.1884228253632549E-2</c:v>
                </c:pt>
                <c:pt idx="31">
                  <c:v>7.8109118629301588E-2</c:v>
                </c:pt>
                <c:pt idx="32">
                  <c:v>7.9638939670932357E-2</c:v>
                </c:pt>
                <c:pt idx="33">
                  <c:v>7.9545454545454544E-2</c:v>
                </c:pt>
                <c:pt idx="34">
                  <c:v>7.9272199925803519E-2</c:v>
                </c:pt>
                <c:pt idx="35">
                  <c:v>7.564140503797763E-2</c:v>
                </c:pt>
                <c:pt idx="36">
                  <c:v>8.1010313318252258E-2</c:v>
                </c:pt>
                <c:pt idx="37">
                  <c:v>8.0514181189571654E-2</c:v>
                </c:pt>
                <c:pt idx="38">
                  <c:v>7.7054185749837925E-2</c:v>
                </c:pt>
                <c:pt idx="39">
                  <c:v>7.7597601226576843E-2</c:v>
                </c:pt>
                <c:pt idx="40">
                  <c:v>8.9866135634472835E-2</c:v>
                </c:pt>
                <c:pt idx="41">
                  <c:v>0.11107882075624011</c:v>
                </c:pt>
                <c:pt idx="42">
                  <c:v>9.3285605269499555E-2</c:v>
                </c:pt>
                <c:pt idx="43">
                  <c:v>9.0645836736512275E-2</c:v>
                </c:pt>
                <c:pt idx="44">
                  <c:v>8.9223926066876583E-2</c:v>
                </c:pt>
                <c:pt idx="45">
                  <c:v>8.9471243456314492E-2</c:v>
                </c:pt>
                <c:pt idx="46">
                  <c:v>8.9974955965331713E-2</c:v>
                </c:pt>
                <c:pt idx="47">
                  <c:v>8.741281995575044E-2</c:v>
                </c:pt>
                <c:pt idx="48">
                  <c:v>9.3798620892829199E-2</c:v>
                </c:pt>
                <c:pt idx="49">
                  <c:v>9.6650647222375666E-2</c:v>
                </c:pt>
                <c:pt idx="50">
                  <c:v>8.8687490714223507E-2</c:v>
                </c:pt>
                <c:pt idx="51">
                  <c:v>9.280146043023485E-2</c:v>
                </c:pt>
                <c:pt idx="52">
                  <c:v>0.10400685357033085</c:v>
                </c:pt>
                <c:pt idx="53">
                  <c:v>0.10239512250854288</c:v>
                </c:pt>
                <c:pt idx="54">
                  <c:v>9.9591692662869796E-2</c:v>
                </c:pt>
                <c:pt idx="55">
                  <c:v>9.5480940857240459E-2</c:v>
                </c:pt>
                <c:pt idx="56">
                  <c:v>9.7658392924169654E-2</c:v>
                </c:pt>
                <c:pt idx="57">
                  <c:v>9.0321577301238964E-2</c:v>
                </c:pt>
                <c:pt idx="58">
                  <c:v>8.8299845724360865E-2</c:v>
                </c:pt>
                <c:pt idx="59">
                  <c:v>9.113393637229035E-2</c:v>
                </c:pt>
                <c:pt idx="60">
                  <c:v>0.10115999528415527</c:v>
                </c:pt>
                <c:pt idx="61">
                  <c:v>0.10170973513229933</c:v>
                </c:pt>
              </c:numCache>
            </c:numRef>
          </c:val>
        </c:ser>
        <c:ser>
          <c:idx val="1"/>
          <c:order val="1"/>
          <c:tx>
            <c:strRef>
              <c:f>ORIGINATIONS!$P$3</c:f>
              <c:strCache>
                <c:ptCount val="1"/>
                <c:pt idx="0">
                  <c:v>D</c:v>
                </c:pt>
              </c:strCache>
            </c:strRef>
          </c:tx>
          <c:spPr>
            <a:solidFill>
              <a:srgbClr val="FF0000"/>
            </a:solidFill>
          </c:spPr>
          <c:invertIfNegative val="0"/>
          <c:cat>
            <c:numRef>
              <c:f>ORIGINATIONS!$N$4:$N$65</c:f>
              <c:numCache>
                <c:formatCode>m/d/yyyy</c:formatCode>
                <c:ptCount val="62"/>
                <c:pt idx="0">
                  <c:v>40117</c:v>
                </c:pt>
                <c:pt idx="1">
                  <c:v>40147</c:v>
                </c:pt>
                <c:pt idx="2">
                  <c:v>40178</c:v>
                </c:pt>
                <c:pt idx="3">
                  <c:v>40209</c:v>
                </c:pt>
                <c:pt idx="4">
                  <c:v>40237</c:v>
                </c:pt>
                <c:pt idx="5">
                  <c:v>40268</c:v>
                </c:pt>
                <c:pt idx="6">
                  <c:v>40298</c:v>
                </c:pt>
                <c:pt idx="7">
                  <c:v>40329</c:v>
                </c:pt>
                <c:pt idx="8">
                  <c:v>40359</c:v>
                </c:pt>
                <c:pt idx="9">
                  <c:v>40390</c:v>
                </c:pt>
                <c:pt idx="10">
                  <c:v>40421</c:v>
                </c:pt>
                <c:pt idx="11">
                  <c:v>40451</c:v>
                </c:pt>
                <c:pt idx="12">
                  <c:v>40482</c:v>
                </c:pt>
                <c:pt idx="13">
                  <c:v>40512</c:v>
                </c:pt>
                <c:pt idx="14">
                  <c:v>40543</c:v>
                </c:pt>
                <c:pt idx="15">
                  <c:v>40574</c:v>
                </c:pt>
                <c:pt idx="16">
                  <c:v>40602</c:v>
                </c:pt>
                <c:pt idx="17">
                  <c:v>40633</c:v>
                </c:pt>
                <c:pt idx="18">
                  <c:v>40663</c:v>
                </c:pt>
                <c:pt idx="19">
                  <c:v>40694</c:v>
                </c:pt>
                <c:pt idx="20">
                  <c:v>40724</c:v>
                </c:pt>
                <c:pt idx="21">
                  <c:v>40755</c:v>
                </c:pt>
                <c:pt idx="22">
                  <c:v>40786</c:v>
                </c:pt>
                <c:pt idx="23">
                  <c:v>40816</c:v>
                </c:pt>
                <c:pt idx="24">
                  <c:v>40847</c:v>
                </c:pt>
                <c:pt idx="25">
                  <c:v>40877</c:v>
                </c:pt>
                <c:pt idx="26">
                  <c:v>40908</c:v>
                </c:pt>
                <c:pt idx="27">
                  <c:v>40939</c:v>
                </c:pt>
                <c:pt idx="28">
                  <c:v>40968</c:v>
                </c:pt>
                <c:pt idx="29">
                  <c:v>40999</c:v>
                </c:pt>
                <c:pt idx="30">
                  <c:v>41029</c:v>
                </c:pt>
                <c:pt idx="31">
                  <c:v>41060</c:v>
                </c:pt>
                <c:pt idx="32">
                  <c:v>41090</c:v>
                </c:pt>
                <c:pt idx="33">
                  <c:v>41121</c:v>
                </c:pt>
                <c:pt idx="34">
                  <c:v>41152</c:v>
                </c:pt>
                <c:pt idx="35">
                  <c:v>41182</c:v>
                </c:pt>
                <c:pt idx="36">
                  <c:v>41213</c:v>
                </c:pt>
                <c:pt idx="37">
                  <c:v>41243</c:v>
                </c:pt>
                <c:pt idx="38">
                  <c:v>41274</c:v>
                </c:pt>
                <c:pt idx="39">
                  <c:v>41305</c:v>
                </c:pt>
                <c:pt idx="40">
                  <c:v>41333</c:v>
                </c:pt>
                <c:pt idx="41">
                  <c:v>41364</c:v>
                </c:pt>
                <c:pt idx="42">
                  <c:v>41394</c:v>
                </c:pt>
                <c:pt idx="43">
                  <c:v>41425</c:v>
                </c:pt>
                <c:pt idx="44">
                  <c:v>41455</c:v>
                </c:pt>
                <c:pt idx="45">
                  <c:v>41486</c:v>
                </c:pt>
                <c:pt idx="46">
                  <c:v>41517</c:v>
                </c:pt>
                <c:pt idx="47">
                  <c:v>41547</c:v>
                </c:pt>
                <c:pt idx="48">
                  <c:v>41578</c:v>
                </c:pt>
                <c:pt idx="49">
                  <c:v>41608</c:v>
                </c:pt>
                <c:pt idx="50">
                  <c:v>41639</c:v>
                </c:pt>
                <c:pt idx="51">
                  <c:v>41670</c:v>
                </c:pt>
                <c:pt idx="52">
                  <c:v>41698</c:v>
                </c:pt>
                <c:pt idx="53">
                  <c:v>41729</c:v>
                </c:pt>
                <c:pt idx="54">
                  <c:v>41759</c:v>
                </c:pt>
                <c:pt idx="55">
                  <c:v>41790</c:v>
                </c:pt>
                <c:pt idx="56">
                  <c:v>41820</c:v>
                </c:pt>
                <c:pt idx="57">
                  <c:v>41851</c:v>
                </c:pt>
                <c:pt idx="58">
                  <c:v>41882</c:v>
                </c:pt>
                <c:pt idx="59">
                  <c:v>41912</c:v>
                </c:pt>
                <c:pt idx="60">
                  <c:v>41943</c:v>
                </c:pt>
                <c:pt idx="61">
                  <c:v>41973</c:v>
                </c:pt>
              </c:numCache>
            </c:numRef>
          </c:cat>
          <c:val>
            <c:numRef>
              <c:f>ORIGINATIONS!$P$4:$P$65</c:f>
              <c:numCache>
                <c:formatCode>General</c:formatCode>
                <c:ptCount val="62"/>
                <c:pt idx="0">
                  <c:v>5.0609009849058806E-2</c:v>
                </c:pt>
                <c:pt idx="1">
                  <c:v>4.9415452942329047E-2</c:v>
                </c:pt>
                <c:pt idx="2">
                  <c:v>4.4930388049595871E-2</c:v>
                </c:pt>
                <c:pt idx="3">
                  <c:v>4.251617774973953E-2</c:v>
                </c:pt>
                <c:pt idx="4">
                  <c:v>7.3026469899273833E-2</c:v>
                </c:pt>
                <c:pt idx="5">
                  <c:v>5.6042439403088069E-2</c:v>
                </c:pt>
                <c:pt idx="6">
                  <c:v>4.7762694821518348E-2</c:v>
                </c:pt>
                <c:pt idx="7">
                  <c:v>5.5528584121866099E-2</c:v>
                </c:pt>
                <c:pt idx="8">
                  <c:v>5.3619724510975533E-2</c:v>
                </c:pt>
                <c:pt idx="9">
                  <c:v>5.4268228894235798E-2</c:v>
                </c:pt>
                <c:pt idx="10">
                  <c:v>5.6821301125446061E-2</c:v>
                </c:pt>
                <c:pt idx="11">
                  <c:v>5.862614002315969E-2</c:v>
                </c:pt>
                <c:pt idx="12">
                  <c:v>6.3392201647768986E-2</c:v>
                </c:pt>
                <c:pt idx="13">
                  <c:v>6.320277464819847E-2</c:v>
                </c:pt>
                <c:pt idx="14">
                  <c:v>5.8196415423562992E-2</c:v>
                </c:pt>
                <c:pt idx="15">
                  <c:v>4.963116745439286E-2</c:v>
                </c:pt>
                <c:pt idx="16">
                  <c:v>6.6413110352928018E-2</c:v>
                </c:pt>
                <c:pt idx="17">
                  <c:v>6.0927088050721355E-2</c:v>
                </c:pt>
                <c:pt idx="18">
                  <c:v>6.0986005881169723E-2</c:v>
                </c:pt>
                <c:pt idx="19">
                  <c:v>7.1849929211892399E-2</c:v>
                </c:pt>
                <c:pt idx="20">
                  <c:v>6.9796235284242336E-2</c:v>
                </c:pt>
                <c:pt idx="21">
                  <c:v>6.5587590625526895E-2</c:v>
                </c:pt>
                <c:pt idx="22">
                  <c:v>6.7404406481998885E-2</c:v>
                </c:pt>
                <c:pt idx="23">
                  <c:v>6.493058819842687E-2</c:v>
                </c:pt>
                <c:pt idx="24">
                  <c:v>7.6255035823703951E-2</c:v>
                </c:pt>
                <c:pt idx="25">
                  <c:v>7.3367166813768758E-2</c:v>
                </c:pt>
                <c:pt idx="26">
                  <c:v>6.9048692515779983E-2</c:v>
                </c:pt>
                <c:pt idx="27">
                  <c:v>6.8351522113727747E-2</c:v>
                </c:pt>
                <c:pt idx="28">
                  <c:v>8.0960745565883535E-2</c:v>
                </c:pt>
                <c:pt idx="29">
                  <c:v>8.0858800103887116E-2</c:v>
                </c:pt>
                <c:pt idx="30">
                  <c:v>7.2602122743116754E-2</c:v>
                </c:pt>
                <c:pt idx="31">
                  <c:v>7.0132133004210825E-2</c:v>
                </c:pt>
                <c:pt idx="32">
                  <c:v>7.1930811418928417E-2</c:v>
                </c:pt>
                <c:pt idx="33">
                  <c:v>7.1200143729788001E-2</c:v>
                </c:pt>
                <c:pt idx="34">
                  <c:v>7.2653536137061145E-2</c:v>
                </c:pt>
                <c:pt idx="35">
                  <c:v>7.0287769139024153E-2</c:v>
                </c:pt>
                <c:pt idx="36">
                  <c:v>7.9683297411873674E-2</c:v>
                </c:pt>
                <c:pt idx="37">
                  <c:v>6.7478743291322432E-2</c:v>
                </c:pt>
                <c:pt idx="38">
                  <c:v>6.1505322374887594E-2</c:v>
                </c:pt>
                <c:pt idx="39">
                  <c:v>5.9055445200564952E-2</c:v>
                </c:pt>
                <c:pt idx="40">
                  <c:v>7.8227680053103224E-2</c:v>
                </c:pt>
                <c:pt idx="41">
                  <c:v>9.7600826633084697E-2</c:v>
                </c:pt>
                <c:pt idx="42">
                  <c:v>8.0041569603984258E-2</c:v>
                </c:pt>
                <c:pt idx="43">
                  <c:v>7.905275298613483E-2</c:v>
                </c:pt>
                <c:pt idx="44">
                  <c:v>7.5548828856888406E-2</c:v>
                </c:pt>
                <c:pt idx="45">
                  <c:v>7.7543230685537451E-2</c:v>
                </c:pt>
                <c:pt idx="46">
                  <c:v>7.8121653693011703E-2</c:v>
                </c:pt>
                <c:pt idx="47">
                  <c:v>7.4514828920940496E-2</c:v>
                </c:pt>
                <c:pt idx="48">
                  <c:v>8.508023310409589E-2</c:v>
                </c:pt>
                <c:pt idx="49">
                  <c:v>8.6910088567272462E-2</c:v>
                </c:pt>
                <c:pt idx="50">
                  <c:v>7.3702168645070731E-2</c:v>
                </c:pt>
                <c:pt idx="51">
                  <c:v>7.8068877047562657E-2</c:v>
                </c:pt>
                <c:pt idx="52">
                  <c:v>9.629004728178768E-2</c:v>
                </c:pt>
                <c:pt idx="53">
                  <c:v>9.5747774696455096E-2</c:v>
                </c:pt>
                <c:pt idx="54">
                  <c:v>9.0943781422016159E-2</c:v>
                </c:pt>
                <c:pt idx="55">
                  <c:v>8.5406513256965258E-2</c:v>
                </c:pt>
                <c:pt idx="56">
                  <c:v>8.2596267672733217E-2</c:v>
                </c:pt>
                <c:pt idx="57">
                  <c:v>7.6044132639836878E-2</c:v>
                </c:pt>
                <c:pt idx="58">
                  <c:v>7.4814501910079337E-2</c:v>
                </c:pt>
                <c:pt idx="59">
                  <c:v>7.4990111146368069E-2</c:v>
                </c:pt>
                <c:pt idx="60">
                  <c:v>8.7191868243399098E-2</c:v>
                </c:pt>
                <c:pt idx="61">
                  <c:v>8.5823053847912945E-2</c:v>
                </c:pt>
              </c:numCache>
            </c:numRef>
          </c:val>
        </c:ser>
        <c:ser>
          <c:idx val="2"/>
          <c:order val="2"/>
          <c:tx>
            <c:strRef>
              <c:f>ORIGINATIONS!$Q$3</c:f>
              <c:strCache>
                <c:ptCount val="1"/>
                <c:pt idx="0">
                  <c:v>X</c:v>
                </c:pt>
              </c:strCache>
            </c:strRef>
          </c:tx>
          <c:spPr>
            <a:solidFill>
              <a:srgbClr val="92D050"/>
            </a:solidFill>
          </c:spPr>
          <c:invertIfNegative val="0"/>
          <c:cat>
            <c:numRef>
              <c:f>ORIGINATIONS!$N$4:$N$65</c:f>
              <c:numCache>
                <c:formatCode>m/d/yyyy</c:formatCode>
                <c:ptCount val="62"/>
                <c:pt idx="0">
                  <c:v>40117</c:v>
                </c:pt>
                <c:pt idx="1">
                  <c:v>40147</c:v>
                </c:pt>
                <c:pt idx="2">
                  <c:v>40178</c:v>
                </c:pt>
                <c:pt idx="3">
                  <c:v>40209</c:v>
                </c:pt>
                <c:pt idx="4">
                  <c:v>40237</c:v>
                </c:pt>
                <c:pt idx="5">
                  <c:v>40268</c:v>
                </c:pt>
                <c:pt idx="6">
                  <c:v>40298</c:v>
                </c:pt>
                <c:pt idx="7">
                  <c:v>40329</c:v>
                </c:pt>
                <c:pt idx="8">
                  <c:v>40359</c:v>
                </c:pt>
                <c:pt idx="9">
                  <c:v>40390</c:v>
                </c:pt>
                <c:pt idx="10">
                  <c:v>40421</c:v>
                </c:pt>
                <c:pt idx="11">
                  <c:v>40451</c:v>
                </c:pt>
                <c:pt idx="12">
                  <c:v>40482</c:v>
                </c:pt>
                <c:pt idx="13">
                  <c:v>40512</c:v>
                </c:pt>
                <c:pt idx="14">
                  <c:v>40543</c:v>
                </c:pt>
                <c:pt idx="15">
                  <c:v>40574</c:v>
                </c:pt>
                <c:pt idx="16">
                  <c:v>40602</c:v>
                </c:pt>
                <c:pt idx="17">
                  <c:v>40633</c:v>
                </c:pt>
                <c:pt idx="18">
                  <c:v>40663</c:v>
                </c:pt>
                <c:pt idx="19">
                  <c:v>40694</c:v>
                </c:pt>
                <c:pt idx="20">
                  <c:v>40724</c:v>
                </c:pt>
                <c:pt idx="21">
                  <c:v>40755</c:v>
                </c:pt>
                <c:pt idx="22">
                  <c:v>40786</c:v>
                </c:pt>
                <c:pt idx="23">
                  <c:v>40816</c:v>
                </c:pt>
                <c:pt idx="24">
                  <c:v>40847</c:v>
                </c:pt>
                <c:pt idx="25">
                  <c:v>40877</c:v>
                </c:pt>
                <c:pt idx="26">
                  <c:v>40908</c:v>
                </c:pt>
                <c:pt idx="27">
                  <c:v>40939</c:v>
                </c:pt>
                <c:pt idx="28">
                  <c:v>40968</c:v>
                </c:pt>
                <c:pt idx="29">
                  <c:v>40999</c:v>
                </c:pt>
                <c:pt idx="30">
                  <c:v>41029</c:v>
                </c:pt>
                <c:pt idx="31">
                  <c:v>41060</c:v>
                </c:pt>
                <c:pt idx="32">
                  <c:v>41090</c:v>
                </c:pt>
                <c:pt idx="33">
                  <c:v>41121</c:v>
                </c:pt>
                <c:pt idx="34">
                  <c:v>41152</c:v>
                </c:pt>
                <c:pt idx="35">
                  <c:v>41182</c:v>
                </c:pt>
                <c:pt idx="36">
                  <c:v>41213</c:v>
                </c:pt>
                <c:pt idx="37">
                  <c:v>41243</c:v>
                </c:pt>
                <c:pt idx="38">
                  <c:v>41274</c:v>
                </c:pt>
                <c:pt idx="39">
                  <c:v>41305</c:v>
                </c:pt>
                <c:pt idx="40">
                  <c:v>41333</c:v>
                </c:pt>
                <c:pt idx="41">
                  <c:v>41364</c:v>
                </c:pt>
                <c:pt idx="42">
                  <c:v>41394</c:v>
                </c:pt>
                <c:pt idx="43">
                  <c:v>41425</c:v>
                </c:pt>
                <c:pt idx="44">
                  <c:v>41455</c:v>
                </c:pt>
                <c:pt idx="45">
                  <c:v>41486</c:v>
                </c:pt>
                <c:pt idx="46">
                  <c:v>41517</c:v>
                </c:pt>
                <c:pt idx="47">
                  <c:v>41547</c:v>
                </c:pt>
                <c:pt idx="48">
                  <c:v>41578</c:v>
                </c:pt>
                <c:pt idx="49">
                  <c:v>41608</c:v>
                </c:pt>
                <c:pt idx="50">
                  <c:v>41639</c:v>
                </c:pt>
                <c:pt idx="51">
                  <c:v>41670</c:v>
                </c:pt>
                <c:pt idx="52">
                  <c:v>41698</c:v>
                </c:pt>
                <c:pt idx="53">
                  <c:v>41729</c:v>
                </c:pt>
                <c:pt idx="54">
                  <c:v>41759</c:v>
                </c:pt>
                <c:pt idx="55">
                  <c:v>41790</c:v>
                </c:pt>
                <c:pt idx="56">
                  <c:v>41820</c:v>
                </c:pt>
                <c:pt idx="57">
                  <c:v>41851</c:v>
                </c:pt>
                <c:pt idx="58">
                  <c:v>41882</c:v>
                </c:pt>
                <c:pt idx="59">
                  <c:v>41912</c:v>
                </c:pt>
                <c:pt idx="60">
                  <c:v>41943</c:v>
                </c:pt>
                <c:pt idx="61">
                  <c:v>41973</c:v>
                </c:pt>
              </c:numCache>
            </c:numRef>
          </c:cat>
          <c:val>
            <c:numRef>
              <c:f>ORIGINATIONS!$Q$4:$Q$65</c:f>
              <c:numCache>
                <c:formatCode>General</c:formatCode>
                <c:ptCount val="62"/>
                <c:pt idx="0">
                  <c:v>3.3918060493035723E-3</c:v>
                </c:pt>
                <c:pt idx="1">
                  <c:v>3.526876102148782E-3</c:v>
                </c:pt>
                <c:pt idx="2">
                  <c:v>3.1314798358088951E-3</c:v>
                </c:pt>
                <c:pt idx="3">
                  <c:v>2.6859365889561168E-3</c:v>
                </c:pt>
                <c:pt idx="4">
                  <c:v>4.0261185289294918E-3</c:v>
                </c:pt>
                <c:pt idx="5">
                  <c:v>2.6050202708531012E-3</c:v>
                </c:pt>
                <c:pt idx="6">
                  <c:v>1.8216130748100058E-3</c:v>
                </c:pt>
                <c:pt idx="7">
                  <c:v>2.1617858549588254E-3</c:v>
                </c:pt>
                <c:pt idx="8">
                  <c:v>2.0441537203597709E-3</c:v>
                </c:pt>
                <c:pt idx="9">
                  <c:v>2.1881647313177809E-3</c:v>
                </c:pt>
                <c:pt idx="10">
                  <c:v>2.5536728803267372E-3</c:v>
                </c:pt>
                <c:pt idx="11">
                  <c:v>2.6456144502954131E-3</c:v>
                </c:pt>
                <c:pt idx="12">
                  <c:v>2.8346520923403216E-3</c:v>
                </c:pt>
                <c:pt idx="13">
                  <c:v>2.6840744913513154E-3</c:v>
                </c:pt>
                <c:pt idx="14">
                  <c:v>2.3903900269297102E-3</c:v>
                </c:pt>
                <c:pt idx="15">
                  <c:v>2.1909094924687485E-3</c:v>
                </c:pt>
                <c:pt idx="16">
                  <c:v>3.4789417752670729E-3</c:v>
                </c:pt>
                <c:pt idx="17">
                  <c:v>2.8061719609238532E-3</c:v>
                </c:pt>
                <c:pt idx="18">
                  <c:v>2.3850346261051138E-3</c:v>
                </c:pt>
                <c:pt idx="19">
                  <c:v>2.8207988330687717E-3</c:v>
                </c:pt>
                <c:pt idx="20">
                  <c:v>3.011352905378465E-3</c:v>
                </c:pt>
                <c:pt idx="21">
                  <c:v>2.6976901028494351E-3</c:v>
                </c:pt>
                <c:pt idx="22">
                  <c:v>2.8438572683004708E-3</c:v>
                </c:pt>
                <c:pt idx="23">
                  <c:v>3.4053043360178833E-3</c:v>
                </c:pt>
                <c:pt idx="24">
                  <c:v>3.0395870021470098E-3</c:v>
                </c:pt>
                <c:pt idx="25">
                  <c:v>2.9788172992056489E-3</c:v>
                </c:pt>
                <c:pt idx="26">
                  <c:v>2.9531109107303879E-3</c:v>
                </c:pt>
                <c:pt idx="27">
                  <c:v>3.2029128009423767E-3</c:v>
                </c:pt>
                <c:pt idx="28">
                  <c:v>3.5985264339212959E-3</c:v>
                </c:pt>
                <c:pt idx="29">
                  <c:v>3.3763310535884338E-3</c:v>
                </c:pt>
                <c:pt idx="30">
                  <c:v>3.2506951787882347E-3</c:v>
                </c:pt>
                <c:pt idx="31">
                  <c:v>3.294250036300276E-3</c:v>
                </c:pt>
                <c:pt idx="32">
                  <c:v>3.6650963296301505E-3</c:v>
                </c:pt>
                <c:pt idx="33">
                  <c:v>3.6112109234638879E-3</c:v>
                </c:pt>
                <c:pt idx="34">
                  <c:v>3.4653131428956864E-3</c:v>
                </c:pt>
                <c:pt idx="35">
                  <c:v>3.4345771345044972E-3</c:v>
                </c:pt>
                <c:pt idx="36">
                  <c:v>3.8118309257049216E-3</c:v>
                </c:pt>
                <c:pt idx="37">
                  <c:v>3.7488190717401356E-3</c:v>
                </c:pt>
                <c:pt idx="38">
                  <c:v>2.9591986113725243E-3</c:v>
                </c:pt>
                <c:pt idx="39">
                  <c:v>3.5347165051623475E-3</c:v>
                </c:pt>
                <c:pt idx="40">
                  <c:v>4.4916473061179336E-3</c:v>
                </c:pt>
                <c:pt idx="41">
                  <c:v>2.9190480803384031E-3</c:v>
                </c:pt>
                <c:pt idx="42">
                  <c:v>3.7402602618684232E-3</c:v>
                </c:pt>
                <c:pt idx="43">
                  <c:v>2.747293544602682E-3</c:v>
                </c:pt>
                <c:pt idx="44">
                  <c:v>2.915082999566874E-3</c:v>
                </c:pt>
                <c:pt idx="45">
                  <c:v>2.711114678367267E-3</c:v>
                </c:pt>
                <c:pt idx="46">
                  <c:v>2.9939203748300895E-3</c:v>
                </c:pt>
                <c:pt idx="47">
                  <c:v>2.6558599621351519E-3</c:v>
                </c:pt>
                <c:pt idx="48">
                  <c:v>2.8723727456016791E-3</c:v>
                </c:pt>
                <c:pt idx="49">
                  <c:v>2.9583801334339918E-3</c:v>
                </c:pt>
                <c:pt idx="50">
                  <c:v>2.0543979999077828E-3</c:v>
                </c:pt>
                <c:pt idx="51">
                  <c:v>2.7975133214920072E-3</c:v>
                </c:pt>
                <c:pt idx="52">
                  <c:v>3.1717381779181627E-3</c:v>
                </c:pt>
                <c:pt idx="53">
                  <c:v>3.1003645654815691E-3</c:v>
                </c:pt>
                <c:pt idx="54">
                  <c:v>2.9096667716054683E-3</c:v>
                </c:pt>
                <c:pt idx="55">
                  <c:v>2.7038339595772012E-3</c:v>
                </c:pt>
                <c:pt idx="56">
                  <c:v>2.6900089506559002E-3</c:v>
                </c:pt>
                <c:pt idx="57">
                  <c:v>2.1513365934578634E-3</c:v>
                </c:pt>
                <c:pt idx="58">
                  <c:v>2.0524169850132238E-3</c:v>
                </c:pt>
                <c:pt idx="59">
                  <c:v>2.3081236389242664E-3</c:v>
                </c:pt>
                <c:pt idx="60">
                  <c:v>3.0704249898763115E-3</c:v>
                </c:pt>
                <c:pt idx="61">
                  <c:v>2.9930453732226691E-3</c:v>
                </c:pt>
              </c:numCache>
            </c:numRef>
          </c:val>
        </c:ser>
        <c:dLbls>
          <c:showLegendKey val="0"/>
          <c:showVal val="0"/>
          <c:showCatName val="0"/>
          <c:showSerName val="0"/>
          <c:showPercent val="0"/>
          <c:showBubbleSize val="0"/>
        </c:dLbls>
        <c:gapWidth val="55"/>
        <c:overlap val="100"/>
        <c:axId val="375023488"/>
        <c:axId val="375025024"/>
      </c:barChart>
      <c:dateAx>
        <c:axId val="375023488"/>
        <c:scaling>
          <c:orientation val="minMax"/>
        </c:scaling>
        <c:delete val="0"/>
        <c:axPos val="b"/>
        <c:numFmt formatCode="[$-409]mmm\-yy;@" sourceLinked="0"/>
        <c:majorTickMark val="none"/>
        <c:minorTickMark val="none"/>
        <c:tickLblPos val="nextTo"/>
        <c:crossAx val="375025024"/>
        <c:crosses val="autoZero"/>
        <c:auto val="1"/>
        <c:lblOffset val="100"/>
        <c:baseTimeUnit val="months"/>
      </c:dateAx>
      <c:valAx>
        <c:axId val="375025024"/>
        <c:scaling>
          <c:orientation val="minMax"/>
        </c:scaling>
        <c:delete val="0"/>
        <c:axPos val="l"/>
        <c:numFmt formatCode="0.00%" sourceLinked="0"/>
        <c:majorTickMark val="none"/>
        <c:minorTickMark val="none"/>
        <c:tickLblPos val="nextTo"/>
        <c:crossAx val="375023488"/>
        <c:crosses val="autoZero"/>
        <c:crossBetween val="between"/>
      </c:valAx>
    </c:plotArea>
    <c:legend>
      <c:legendPos val="r"/>
      <c:layout>
        <c:manualLayout>
          <c:xMode val="edge"/>
          <c:yMode val="edge"/>
          <c:x val="0.63494969378827648"/>
          <c:y val="0.15403539898784482"/>
          <c:w val="0.35116141732283462"/>
          <c:h val="0.12893047508836525"/>
        </c:manualLayout>
      </c:layout>
      <c:overlay val="0"/>
    </c:legend>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400"/>
              <a:t>Retail</a:t>
            </a:r>
            <a:endParaRPr lang="en-US" sz="1400" b="0"/>
          </a:p>
        </c:rich>
      </c:tx>
      <c:overlay val="0"/>
    </c:title>
    <c:autoTitleDeleted val="0"/>
    <c:plotArea>
      <c:layout>
        <c:manualLayout>
          <c:layoutTarget val="inner"/>
          <c:xMode val="edge"/>
          <c:yMode val="edge"/>
          <c:x val="0.15878772965879265"/>
          <c:y val="0.21702153379663966"/>
          <c:w val="0.81991196412948386"/>
          <c:h val="0.60741965908074957"/>
        </c:manualLayout>
      </c:layout>
      <c:barChart>
        <c:barDir val="col"/>
        <c:grouping val="stacked"/>
        <c:varyColors val="0"/>
        <c:ser>
          <c:idx val="0"/>
          <c:order val="0"/>
          <c:tx>
            <c:strRef>
              <c:f>ORIGINATIONS!$T$3</c:f>
              <c:strCache>
                <c:ptCount val="1"/>
                <c:pt idx="0">
                  <c:v>C</c:v>
                </c:pt>
              </c:strCache>
            </c:strRef>
          </c:tx>
          <c:spPr>
            <a:solidFill>
              <a:srgbClr val="0070C0"/>
            </a:solidFill>
          </c:spPr>
          <c:invertIfNegative val="0"/>
          <c:cat>
            <c:numRef>
              <c:f>ORIGINATIONS!$S$4:$S$65</c:f>
              <c:numCache>
                <c:formatCode>m/d/yyyy</c:formatCode>
                <c:ptCount val="62"/>
                <c:pt idx="0">
                  <c:v>40117</c:v>
                </c:pt>
                <c:pt idx="1">
                  <c:v>40147</c:v>
                </c:pt>
                <c:pt idx="2">
                  <c:v>40178</c:v>
                </c:pt>
                <c:pt idx="3">
                  <c:v>40209</c:v>
                </c:pt>
                <c:pt idx="4">
                  <c:v>40237</c:v>
                </c:pt>
                <c:pt idx="5">
                  <c:v>40268</c:v>
                </c:pt>
                <c:pt idx="6">
                  <c:v>40298</c:v>
                </c:pt>
                <c:pt idx="7">
                  <c:v>40329</c:v>
                </c:pt>
                <c:pt idx="8">
                  <c:v>40359</c:v>
                </c:pt>
                <c:pt idx="9">
                  <c:v>40390</c:v>
                </c:pt>
                <c:pt idx="10">
                  <c:v>40421</c:v>
                </c:pt>
                <c:pt idx="11">
                  <c:v>40451</c:v>
                </c:pt>
                <c:pt idx="12">
                  <c:v>40482</c:v>
                </c:pt>
                <c:pt idx="13">
                  <c:v>40512</c:v>
                </c:pt>
                <c:pt idx="14">
                  <c:v>40543</c:v>
                </c:pt>
                <c:pt idx="15">
                  <c:v>40574</c:v>
                </c:pt>
                <c:pt idx="16">
                  <c:v>40602</c:v>
                </c:pt>
                <c:pt idx="17">
                  <c:v>40633</c:v>
                </c:pt>
                <c:pt idx="18">
                  <c:v>40663</c:v>
                </c:pt>
                <c:pt idx="19">
                  <c:v>40694</c:v>
                </c:pt>
                <c:pt idx="20">
                  <c:v>40724</c:v>
                </c:pt>
                <c:pt idx="21">
                  <c:v>40755</c:v>
                </c:pt>
                <c:pt idx="22">
                  <c:v>40786</c:v>
                </c:pt>
                <c:pt idx="23">
                  <c:v>40816</c:v>
                </c:pt>
                <c:pt idx="24">
                  <c:v>40847</c:v>
                </c:pt>
                <c:pt idx="25">
                  <c:v>40877</c:v>
                </c:pt>
                <c:pt idx="26">
                  <c:v>40908</c:v>
                </c:pt>
                <c:pt idx="27">
                  <c:v>40939</c:v>
                </c:pt>
                <c:pt idx="28">
                  <c:v>40968</c:v>
                </c:pt>
                <c:pt idx="29">
                  <c:v>40999</c:v>
                </c:pt>
                <c:pt idx="30">
                  <c:v>41029</c:v>
                </c:pt>
                <c:pt idx="31">
                  <c:v>41060</c:v>
                </c:pt>
                <c:pt idx="32">
                  <c:v>41090</c:v>
                </c:pt>
                <c:pt idx="33">
                  <c:v>41121</c:v>
                </c:pt>
                <c:pt idx="34">
                  <c:v>41152</c:v>
                </c:pt>
                <c:pt idx="35">
                  <c:v>41182</c:v>
                </c:pt>
                <c:pt idx="36">
                  <c:v>41213</c:v>
                </c:pt>
                <c:pt idx="37">
                  <c:v>41243</c:v>
                </c:pt>
                <c:pt idx="38">
                  <c:v>41274</c:v>
                </c:pt>
                <c:pt idx="39">
                  <c:v>41305</c:v>
                </c:pt>
                <c:pt idx="40">
                  <c:v>41333</c:v>
                </c:pt>
                <c:pt idx="41">
                  <c:v>41364</c:v>
                </c:pt>
                <c:pt idx="42">
                  <c:v>41394</c:v>
                </c:pt>
                <c:pt idx="43">
                  <c:v>41425</c:v>
                </c:pt>
                <c:pt idx="44">
                  <c:v>41455</c:v>
                </c:pt>
                <c:pt idx="45">
                  <c:v>41486</c:v>
                </c:pt>
                <c:pt idx="46">
                  <c:v>41517</c:v>
                </c:pt>
                <c:pt idx="47">
                  <c:v>41547</c:v>
                </c:pt>
                <c:pt idx="48">
                  <c:v>41578</c:v>
                </c:pt>
                <c:pt idx="49">
                  <c:v>41608</c:v>
                </c:pt>
                <c:pt idx="50">
                  <c:v>41639</c:v>
                </c:pt>
                <c:pt idx="51">
                  <c:v>41670</c:v>
                </c:pt>
                <c:pt idx="52">
                  <c:v>41698</c:v>
                </c:pt>
                <c:pt idx="53">
                  <c:v>41729</c:v>
                </c:pt>
                <c:pt idx="54">
                  <c:v>41759</c:v>
                </c:pt>
                <c:pt idx="55">
                  <c:v>41790</c:v>
                </c:pt>
                <c:pt idx="56">
                  <c:v>41820</c:v>
                </c:pt>
                <c:pt idx="57">
                  <c:v>41851</c:v>
                </c:pt>
                <c:pt idx="58">
                  <c:v>41882</c:v>
                </c:pt>
                <c:pt idx="59">
                  <c:v>41912</c:v>
                </c:pt>
                <c:pt idx="60">
                  <c:v>41943</c:v>
                </c:pt>
                <c:pt idx="61">
                  <c:v>41973</c:v>
                </c:pt>
              </c:numCache>
            </c:numRef>
          </c:cat>
          <c:val>
            <c:numRef>
              <c:f>ORIGINATIONS!$T$4:$T$65</c:f>
              <c:numCache>
                <c:formatCode>General</c:formatCode>
                <c:ptCount val="62"/>
                <c:pt idx="0">
                  <c:v>9.3636704588073508E-2</c:v>
                </c:pt>
                <c:pt idx="1">
                  <c:v>8.8493320228604705E-2</c:v>
                </c:pt>
                <c:pt idx="2">
                  <c:v>7.9353536552788581E-2</c:v>
                </c:pt>
                <c:pt idx="3">
                  <c:v>7.7123118547899869E-2</c:v>
                </c:pt>
                <c:pt idx="4">
                  <c:v>0.11414358698574886</c:v>
                </c:pt>
                <c:pt idx="5">
                  <c:v>9.5878374472512864E-2</c:v>
                </c:pt>
                <c:pt idx="6">
                  <c:v>8.1938239481565117E-2</c:v>
                </c:pt>
                <c:pt idx="7">
                  <c:v>9.2619392185238777E-2</c:v>
                </c:pt>
                <c:pt idx="8">
                  <c:v>9.2322979219769299E-2</c:v>
                </c:pt>
                <c:pt idx="9">
                  <c:v>9.3578667052259937E-2</c:v>
                </c:pt>
                <c:pt idx="10">
                  <c:v>9.4207971900179183E-2</c:v>
                </c:pt>
                <c:pt idx="11">
                  <c:v>8.8692868840256067E-2</c:v>
                </c:pt>
                <c:pt idx="12">
                  <c:v>9.3480610915541759E-2</c:v>
                </c:pt>
                <c:pt idx="13">
                  <c:v>8.9285452868582471E-2</c:v>
                </c:pt>
                <c:pt idx="14">
                  <c:v>8.3853416546647463E-2</c:v>
                </c:pt>
                <c:pt idx="15">
                  <c:v>7.2290131951752615E-2</c:v>
                </c:pt>
                <c:pt idx="16">
                  <c:v>8.6779592775796624E-2</c:v>
                </c:pt>
                <c:pt idx="17">
                  <c:v>8.3804962995211146E-2</c:v>
                </c:pt>
                <c:pt idx="18">
                  <c:v>8.8278036404837557E-2</c:v>
                </c:pt>
                <c:pt idx="19">
                  <c:v>9.7964566875603357E-2</c:v>
                </c:pt>
                <c:pt idx="20">
                  <c:v>9.539589557593707E-2</c:v>
                </c:pt>
                <c:pt idx="21">
                  <c:v>9.0101219974449323E-2</c:v>
                </c:pt>
                <c:pt idx="22">
                  <c:v>8.9689005248910186E-2</c:v>
                </c:pt>
                <c:pt idx="23">
                  <c:v>9.1710335080069871E-2</c:v>
                </c:pt>
                <c:pt idx="24">
                  <c:v>9.8122828049835353E-2</c:v>
                </c:pt>
                <c:pt idx="25">
                  <c:v>9.5401605493944594E-2</c:v>
                </c:pt>
                <c:pt idx="26">
                  <c:v>8.8878912076930869E-2</c:v>
                </c:pt>
                <c:pt idx="27">
                  <c:v>8.712957222566646E-2</c:v>
                </c:pt>
                <c:pt idx="28">
                  <c:v>9.8008997649403004E-2</c:v>
                </c:pt>
                <c:pt idx="29">
                  <c:v>9.7314352438448729E-2</c:v>
                </c:pt>
                <c:pt idx="30">
                  <c:v>9.1502262559448266E-2</c:v>
                </c:pt>
                <c:pt idx="31">
                  <c:v>8.6585891480293095E-2</c:v>
                </c:pt>
                <c:pt idx="32">
                  <c:v>8.6918460670145248E-2</c:v>
                </c:pt>
                <c:pt idx="33">
                  <c:v>8.6710716113722025E-2</c:v>
                </c:pt>
                <c:pt idx="34">
                  <c:v>8.6944229995541883E-2</c:v>
                </c:pt>
                <c:pt idx="35">
                  <c:v>8.1963537671839046E-2</c:v>
                </c:pt>
                <c:pt idx="36">
                  <c:v>8.9518143961927421E-2</c:v>
                </c:pt>
                <c:pt idx="37">
                  <c:v>8.4845008803286562E-2</c:v>
                </c:pt>
                <c:pt idx="38">
                  <c:v>7.981554752213145E-2</c:v>
                </c:pt>
                <c:pt idx="39">
                  <c:v>7.9414225941422598E-2</c:v>
                </c:pt>
                <c:pt idx="40">
                  <c:v>9.5309810671256448E-2</c:v>
                </c:pt>
                <c:pt idx="41">
                  <c:v>0.11896513957959809</c:v>
                </c:pt>
                <c:pt idx="42">
                  <c:v>9.5220797462070308E-2</c:v>
                </c:pt>
                <c:pt idx="43">
                  <c:v>9.2864055051790254E-2</c:v>
                </c:pt>
                <c:pt idx="44">
                  <c:v>9.1428094681890781E-2</c:v>
                </c:pt>
                <c:pt idx="45">
                  <c:v>9.183773269145086E-2</c:v>
                </c:pt>
                <c:pt idx="46">
                  <c:v>9.2175525735176553E-2</c:v>
                </c:pt>
                <c:pt idx="47">
                  <c:v>8.9806431979480267E-2</c:v>
                </c:pt>
                <c:pt idx="48">
                  <c:v>9.5786896790708592E-2</c:v>
                </c:pt>
                <c:pt idx="49">
                  <c:v>9.9812551548324205E-2</c:v>
                </c:pt>
                <c:pt idx="50">
                  <c:v>9.0235913383719293E-2</c:v>
                </c:pt>
                <c:pt idx="51">
                  <c:v>9.4731064763995607E-2</c:v>
                </c:pt>
                <c:pt idx="52">
                  <c:v>0.10700230916837415</c:v>
                </c:pt>
                <c:pt idx="53">
                  <c:v>0.10539788095897822</c:v>
                </c:pt>
                <c:pt idx="54">
                  <c:v>0.10162377112559373</c:v>
                </c:pt>
                <c:pt idx="55">
                  <c:v>9.6200672988681554E-2</c:v>
                </c:pt>
                <c:pt idx="56">
                  <c:v>9.856262833675565E-2</c:v>
                </c:pt>
                <c:pt idx="57">
                  <c:v>9.1206822652789843E-2</c:v>
                </c:pt>
                <c:pt idx="58">
                  <c:v>8.9127149064802569E-2</c:v>
                </c:pt>
                <c:pt idx="59">
                  <c:v>9.184731073720423E-2</c:v>
                </c:pt>
                <c:pt idx="60">
                  <c:v>0.1036418155257695</c:v>
                </c:pt>
                <c:pt idx="61">
                  <c:v>0.10487210511068319</c:v>
                </c:pt>
              </c:numCache>
            </c:numRef>
          </c:val>
        </c:ser>
        <c:ser>
          <c:idx val="1"/>
          <c:order val="1"/>
          <c:tx>
            <c:strRef>
              <c:f>ORIGINATIONS!$U$3</c:f>
              <c:strCache>
                <c:ptCount val="1"/>
                <c:pt idx="0">
                  <c:v>D</c:v>
                </c:pt>
              </c:strCache>
            </c:strRef>
          </c:tx>
          <c:spPr>
            <a:solidFill>
              <a:srgbClr val="FF0000"/>
            </a:solidFill>
          </c:spPr>
          <c:invertIfNegative val="0"/>
          <c:cat>
            <c:numRef>
              <c:f>ORIGINATIONS!$S$4:$S$65</c:f>
              <c:numCache>
                <c:formatCode>m/d/yyyy</c:formatCode>
                <c:ptCount val="62"/>
                <c:pt idx="0">
                  <c:v>40117</c:v>
                </c:pt>
                <c:pt idx="1">
                  <c:v>40147</c:v>
                </c:pt>
                <c:pt idx="2">
                  <c:v>40178</c:v>
                </c:pt>
                <c:pt idx="3">
                  <c:v>40209</c:v>
                </c:pt>
                <c:pt idx="4">
                  <c:v>40237</c:v>
                </c:pt>
                <c:pt idx="5">
                  <c:v>40268</c:v>
                </c:pt>
                <c:pt idx="6">
                  <c:v>40298</c:v>
                </c:pt>
                <c:pt idx="7">
                  <c:v>40329</c:v>
                </c:pt>
                <c:pt idx="8">
                  <c:v>40359</c:v>
                </c:pt>
                <c:pt idx="9">
                  <c:v>40390</c:v>
                </c:pt>
                <c:pt idx="10">
                  <c:v>40421</c:v>
                </c:pt>
                <c:pt idx="11">
                  <c:v>40451</c:v>
                </c:pt>
                <c:pt idx="12">
                  <c:v>40482</c:v>
                </c:pt>
                <c:pt idx="13">
                  <c:v>40512</c:v>
                </c:pt>
                <c:pt idx="14">
                  <c:v>40543</c:v>
                </c:pt>
                <c:pt idx="15">
                  <c:v>40574</c:v>
                </c:pt>
                <c:pt idx="16">
                  <c:v>40602</c:v>
                </c:pt>
                <c:pt idx="17">
                  <c:v>40633</c:v>
                </c:pt>
                <c:pt idx="18">
                  <c:v>40663</c:v>
                </c:pt>
                <c:pt idx="19">
                  <c:v>40694</c:v>
                </c:pt>
                <c:pt idx="20">
                  <c:v>40724</c:v>
                </c:pt>
                <c:pt idx="21">
                  <c:v>40755</c:v>
                </c:pt>
                <c:pt idx="22">
                  <c:v>40786</c:v>
                </c:pt>
                <c:pt idx="23">
                  <c:v>40816</c:v>
                </c:pt>
                <c:pt idx="24">
                  <c:v>40847</c:v>
                </c:pt>
                <c:pt idx="25">
                  <c:v>40877</c:v>
                </c:pt>
                <c:pt idx="26">
                  <c:v>40908</c:v>
                </c:pt>
                <c:pt idx="27">
                  <c:v>40939</c:v>
                </c:pt>
                <c:pt idx="28">
                  <c:v>40968</c:v>
                </c:pt>
                <c:pt idx="29">
                  <c:v>40999</c:v>
                </c:pt>
                <c:pt idx="30">
                  <c:v>41029</c:v>
                </c:pt>
                <c:pt idx="31">
                  <c:v>41060</c:v>
                </c:pt>
                <c:pt idx="32">
                  <c:v>41090</c:v>
                </c:pt>
                <c:pt idx="33">
                  <c:v>41121</c:v>
                </c:pt>
                <c:pt idx="34">
                  <c:v>41152</c:v>
                </c:pt>
                <c:pt idx="35">
                  <c:v>41182</c:v>
                </c:pt>
                <c:pt idx="36">
                  <c:v>41213</c:v>
                </c:pt>
                <c:pt idx="37">
                  <c:v>41243</c:v>
                </c:pt>
                <c:pt idx="38">
                  <c:v>41274</c:v>
                </c:pt>
                <c:pt idx="39">
                  <c:v>41305</c:v>
                </c:pt>
                <c:pt idx="40">
                  <c:v>41333</c:v>
                </c:pt>
                <c:pt idx="41">
                  <c:v>41364</c:v>
                </c:pt>
                <c:pt idx="42">
                  <c:v>41394</c:v>
                </c:pt>
                <c:pt idx="43">
                  <c:v>41425</c:v>
                </c:pt>
                <c:pt idx="44">
                  <c:v>41455</c:v>
                </c:pt>
                <c:pt idx="45">
                  <c:v>41486</c:v>
                </c:pt>
                <c:pt idx="46">
                  <c:v>41517</c:v>
                </c:pt>
                <c:pt idx="47">
                  <c:v>41547</c:v>
                </c:pt>
                <c:pt idx="48">
                  <c:v>41578</c:v>
                </c:pt>
                <c:pt idx="49">
                  <c:v>41608</c:v>
                </c:pt>
                <c:pt idx="50">
                  <c:v>41639</c:v>
                </c:pt>
                <c:pt idx="51">
                  <c:v>41670</c:v>
                </c:pt>
                <c:pt idx="52">
                  <c:v>41698</c:v>
                </c:pt>
                <c:pt idx="53">
                  <c:v>41729</c:v>
                </c:pt>
                <c:pt idx="54">
                  <c:v>41759</c:v>
                </c:pt>
                <c:pt idx="55">
                  <c:v>41790</c:v>
                </c:pt>
                <c:pt idx="56">
                  <c:v>41820</c:v>
                </c:pt>
                <c:pt idx="57">
                  <c:v>41851</c:v>
                </c:pt>
                <c:pt idx="58">
                  <c:v>41882</c:v>
                </c:pt>
                <c:pt idx="59">
                  <c:v>41912</c:v>
                </c:pt>
                <c:pt idx="60">
                  <c:v>41943</c:v>
                </c:pt>
                <c:pt idx="61">
                  <c:v>41973</c:v>
                </c:pt>
              </c:numCache>
            </c:numRef>
          </c:cat>
          <c:val>
            <c:numRef>
              <c:f>ORIGINATIONS!$U$4:$U$65</c:f>
              <c:numCache>
                <c:formatCode>General</c:formatCode>
                <c:ptCount val="62"/>
                <c:pt idx="0">
                  <c:v>5.6366420802600327E-2</c:v>
                </c:pt>
                <c:pt idx="1">
                  <c:v>5.4694040988678971E-2</c:v>
                </c:pt>
                <c:pt idx="2">
                  <c:v>4.939004481909115E-2</c:v>
                </c:pt>
                <c:pt idx="3">
                  <c:v>4.6809740208568651E-2</c:v>
                </c:pt>
                <c:pt idx="4">
                  <c:v>8.2164944493527445E-2</c:v>
                </c:pt>
                <c:pt idx="5">
                  <c:v>6.2431354413549918E-2</c:v>
                </c:pt>
                <c:pt idx="6">
                  <c:v>5.1431096273749324E-2</c:v>
                </c:pt>
                <c:pt idx="7">
                  <c:v>6.1571951501295165E-2</c:v>
                </c:pt>
                <c:pt idx="8">
                  <c:v>6.0050978528535012E-2</c:v>
                </c:pt>
                <c:pt idx="9">
                  <c:v>6.0767089614286229E-2</c:v>
                </c:pt>
                <c:pt idx="10">
                  <c:v>6.4221381020754476E-2</c:v>
                </c:pt>
                <c:pt idx="11">
                  <c:v>6.7577291449555849E-2</c:v>
                </c:pt>
                <c:pt idx="12">
                  <c:v>7.004462677051862E-2</c:v>
                </c:pt>
                <c:pt idx="13">
                  <c:v>6.9375924109560963E-2</c:v>
                </c:pt>
                <c:pt idx="14">
                  <c:v>6.2743372272897002E-2</c:v>
                </c:pt>
                <c:pt idx="15">
                  <c:v>5.3011992459899848E-2</c:v>
                </c:pt>
                <c:pt idx="16">
                  <c:v>7.100540664902795E-2</c:v>
                </c:pt>
                <c:pt idx="17">
                  <c:v>6.4960507494247158E-2</c:v>
                </c:pt>
                <c:pt idx="18">
                  <c:v>6.5666642035518114E-2</c:v>
                </c:pt>
                <c:pt idx="19">
                  <c:v>7.8140508790297367E-2</c:v>
                </c:pt>
                <c:pt idx="20">
                  <c:v>7.4586752599512057E-2</c:v>
                </c:pt>
                <c:pt idx="21">
                  <c:v>7.0615321980598333E-2</c:v>
                </c:pt>
                <c:pt idx="22">
                  <c:v>7.3383068769619864E-2</c:v>
                </c:pt>
                <c:pt idx="23">
                  <c:v>7.0576156379588514E-2</c:v>
                </c:pt>
                <c:pt idx="24">
                  <c:v>8.2355797684264834E-2</c:v>
                </c:pt>
                <c:pt idx="25">
                  <c:v>7.9965353502544356E-2</c:v>
                </c:pt>
                <c:pt idx="26">
                  <c:v>7.4961259395501745E-2</c:v>
                </c:pt>
                <c:pt idx="27">
                  <c:v>7.4234345939243648E-2</c:v>
                </c:pt>
                <c:pt idx="28">
                  <c:v>8.8762278366724262E-2</c:v>
                </c:pt>
                <c:pt idx="29">
                  <c:v>8.7960547564035679E-2</c:v>
                </c:pt>
                <c:pt idx="30">
                  <c:v>7.9824122857618987E-2</c:v>
                </c:pt>
                <c:pt idx="31">
                  <c:v>7.7043723959580479E-2</c:v>
                </c:pt>
                <c:pt idx="32">
                  <c:v>7.7392676549523712E-2</c:v>
                </c:pt>
                <c:pt idx="33">
                  <c:v>7.6753059420222425E-2</c:v>
                </c:pt>
                <c:pt idx="34">
                  <c:v>7.9213196037709183E-2</c:v>
                </c:pt>
                <c:pt idx="35">
                  <c:v>7.5119476075284672E-2</c:v>
                </c:pt>
                <c:pt idx="36">
                  <c:v>8.6579417013682339E-2</c:v>
                </c:pt>
                <c:pt idx="37">
                  <c:v>7.0452969108467156E-2</c:v>
                </c:pt>
                <c:pt idx="38">
                  <c:v>6.3604793487233496E-2</c:v>
                </c:pt>
                <c:pt idx="39">
                  <c:v>6.0951882845188286E-2</c:v>
                </c:pt>
                <c:pt idx="40">
                  <c:v>8.2078313253012042E-2</c:v>
                </c:pt>
                <c:pt idx="41">
                  <c:v>0.10493010879177045</c:v>
                </c:pt>
                <c:pt idx="42">
                  <c:v>8.2930727596352935E-2</c:v>
                </c:pt>
                <c:pt idx="43">
                  <c:v>8.100068097917637E-2</c:v>
                </c:pt>
                <c:pt idx="44">
                  <c:v>7.7685871612118901E-2</c:v>
                </c:pt>
                <c:pt idx="45">
                  <c:v>7.9960009128351134E-2</c:v>
                </c:pt>
                <c:pt idx="46">
                  <c:v>8.042975453256733E-2</c:v>
                </c:pt>
                <c:pt idx="47">
                  <c:v>7.7014205132106647E-2</c:v>
                </c:pt>
                <c:pt idx="48">
                  <c:v>8.8286254038162731E-2</c:v>
                </c:pt>
                <c:pt idx="49">
                  <c:v>8.927045062607783E-2</c:v>
                </c:pt>
                <c:pt idx="50">
                  <c:v>7.5655421164655054E-2</c:v>
                </c:pt>
                <c:pt idx="51">
                  <c:v>7.9448713257714354E-2</c:v>
                </c:pt>
                <c:pt idx="52">
                  <c:v>9.8253488145184892E-2</c:v>
                </c:pt>
                <c:pt idx="53">
                  <c:v>9.8378392642731793E-2</c:v>
                </c:pt>
                <c:pt idx="54">
                  <c:v>9.3511052198780018E-2</c:v>
                </c:pt>
                <c:pt idx="55">
                  <c:v>8.6436219027225453E-2</c:v>
                </c:pt>
                <c:pt idx="56">
                  <c:v>8.4597115360827299E-2</c:v>
                </c:pt>
                <c:pt idx="57">
                  <c:v>7.7018606235781564E-2</c:v>
                </c:pt>
                <c:pt idx="58">
                  <c:v>7.5961175136973355E-2</c:v>
                </c:pt>
                <c:pt idx="59">
                  <c:v>7.6576179240082032E-2</c:v>
                </c:pt>
                <c:pt idx="60">
                  <c:v>8.882851943924755E-2</c:v>
                </c:pt>
                <c:pt idx="61">
                  <c:v>8.9330447674715832E-2</c:v>
                </c:pt>
              </c:numCache>
            </c:numRef>
          </c:val>
        </c:ser>
        <c:ser>
          <c:idx val="2"/>
          <c:order val="2"/>
          <c:tx>
            <c:strRef>
              <c:f>ORIGINATIONS!$V$3</c:f>
              <c:strCache>
                <c:ptCount val="1"/>
                <c:pt idx="0">
                  <c:v>X</c:v>
                </c:pt>
              </c:strCache>
            </c:strRef>
          </c:tx>
          <c:spPr>
            <a:solidFill>
              <a:srgbClr val="92D050"/>
            </a:solidFill>
          </c:spPr>
          <c:invertIfNegative val="0"/>
          <c:cat>
            <c:numRef>
              <c:f>ORIGINATIONS!$S$4:$S$65</c:f>
              <c:numCache>
                <c:formatCode>m/d/yyyy</c:formatCode>
                <c:ptCount val="62"/>
                <c:pt idx="0">
                  <c:v>40117</c:v>
                </c:pt>
                <c:pt idx="1">
                  <c:v>40147</c:v>
                </c:pt>
                <c:pt idx="2">
                  <c:v>40178</c:v>
                </c:pt>
                <c:pt idx="3">
                  <c:v>40209</c:v>
                </c:pt>
                <c:pt idx="4">
                  <c:v>40237</c:v>
                </c:pt>
                <c:pt idx="5">
                  <c:v>40268</c:v>
                </c:pt>
                <c:pt idx="6">
                  <c:v>40298</c:v>
                </c:pt>
                <c:pt idx="7">
                  <c:v>40329</c:v>
                </c:pt>
                <c:pt idx="8">
                  <c:v>40359</c:v>
                </c:pt>
                <c:pt idx="9">
                  <c:v>40390</c:v>
                </c:pt>
                <c:pt idx="10">
                  <c:v>40421</c:v>
                </c:pt>
                <c:pt idx="11">
                  <c:v>40451</c:v>
                </c:pt>
                <c:pt idx="12">
                  <c:v>40482</c:v>
                </c:pt>
                <c:pt idx="13">
                  <c:v>40512</c:v>
                </c:pt>
                <c:pt idx="14">
                  <c:v>40543</c:v>
                </c:pt>
                <c:pt idx="15">
                  <c:v>40574</c:v>
                </c:pt>
                <c:pt idx="16">
                  <c:v>40602</c:v>
                </c:pt>
                <c:pt idx="17">
                  <c:v>40633</c:v>
                </c:pt>
                <c:pt idx="18">
                  <c:v>40663</c:v>
                </c:pt>
                <c:pt idx="19">
                  <c:v>40694</c:v>
                </c:pt>
                <c:pt idx="20">
                  <c:v>40724</c:v>
                </c:pt>
                <c:pt idx="21">
                  <c:v>40755</c:v>
                </c:pt>
                <c:pt idx="22">
                  <c:v>40786</c:v>
                </c:pt>
                <c:pt idx="23">
                  <c:v>40816</c:v>
                </c:pt>
                <c:pt idx="24">
                  <c:v>40847</c:v>
                </c:pt>
                <c:pt idx="25">
                  <c:v>40877</c:v>
                </c:pt>
                <c:pt idx="26">
                  <c:v>40908</c:v>
                </c:pt>
                <c:pt idx="27">
                  <c:v>40939</c:v>
                </c:pt>
                <c:pt idx="28">
                  <c:v>40968</c:v>
                </c:pt>
                <c:pt idx="29">
                  <c:v>40999</c:v>
                </c:pt>
                <c:pt idx="30">
                  <c:v>41029</c:v>
                </c:pt>
                <c:pt idx="31">
                  <c:v>41060</c:v>
                </c:pt>
                <c:pt idx="32">
                  <c:v>41090</c:v>
                </c:pt>
                <c:pt idx="33">
                  <c:v>41121</c:v>
                </c:pt>
                <c:pt idx="34">
                  <c:v>41152</c:v>
                </c:pt>
                <c:pt idx="35">
                  <c:v>41182</c:v>
                </c:pt>
                <c:pt idx="36">
                  <c:v>41213</c:v>
                </c:pt>
                <c:pt idx="37">
                  <c:v>41243</c:v>
                </c:pt>
                <c:pt idx="38">
                  <c:v>41274</c:v>
                </c:pt>
                <c:pt idx="39">
                  <c:v>41305</c:v>
                </c:pt>
                <c:pt idx="40">
                  <c:v>41333</c:v>
                </c:pt>
                <c:pt idx="41">
                  <c:v>41364</c:v>
                </c:pt>
                <c:pt idx="42">
                  <c:v>41394</c:v>
                </c:pt>
                <c:pt idx="43">
                  <c:v>41425</c:v>
                </c:pt>
                <c:pt idx="44">
                  <c:v>41455</c:v>
                </c:pt>
                <c:pt idx="45">
                  <c:v>41486</c:v>
                </c:pt>
                <c:pt idx="46">
                  <c:v>41517</c:v>
                </c:pt>
                <c:pt idx="47">
                  <c:v>41547</c:v>
                </c:pt>
                <c:pt idx="48">
                  <c:v>41578</c:v>
                </c:pt>
                <c:pt idx="49">
                  <c:v>41608</c:v>
                </c:pt>
                <c:pt idx="50">
                  <c:v>41639</c:v>
                </c:pt>
                <c:pt idx="51">
                  <c:v>41670</c:v>
                </c:pt>
                <c:pt idx="52">
                  <c:v>41698</c:v>
                </c:pt>
                <c:pt idx="53">
                  <c:v>41729</c:v>
                </c:pt>
                <c:pt idx="54">
                  <c:v>41759</c:v>
                </c:pt>
                <c:pt idx="55">
                  <c:v>41790</c:v>
                </c:pt>
                <c:pt idx="56">
                  <c:v>41820</c:v>
                </c:pt>
                <c:pt idx="57">
                  <c:v>41851</c:v>
                </c:pt>
                <c:pt idx="58">
                  <c:v>41882</c:v>
                </c:pt>
                <c:pt idx="59">
                  <c:v>41912</c:v>
                </c:pt>
                <c:pt idx="60">
                  <c:v>41943</c:v>
                </c:pt>
                <c:pt idx="61">
                  <c:v>41973</c:v>
                </c:pt>
              </c:numCache>
            </c:numRef>
          </c:cat>
          <c:val>
            <c:numRef>
              <c:f>ORIGINATIONS!$V$4:$V$65</c:f>
              <c:numCache>
                <c:formatCode>General</c:formatCode>
                <c:ptCount val="62"/>
                <c:pt idx="0">
                  <c:v>3.8442305288161021E-3</c:v>
                </c:pt>
                <c:pt idx="1">
                  <c:v>4.0588256707072912E-3</c:v>
                </c:pt>
                <c:pt idx="2">
                  <c:v>3.6211451129381732E-3</c:v>
                </c:pt>
                <c:pt idx="3">
                  <c:v>2.9551603667025664E-3</c:v>
                </c:pt>
                <c:pt idx="4">
                  <c:v>4.8784235393538973E-3</c:v>
                </c:pt>
                <c:pt idx="5">
                  <c:v>3.0290768252500145E-3</c:v>
                </c:pt>
                <c:pt idx="6">
                  <c:v>2.1503264765084197E-3</c:v>
                </c:pt>
                <c:pt idx="7">
                  <c:v>2.5660046942076395E-3</c:v>
                </c:pt>
                <c:pt idx="8">
                  <c:v>2.365317319739059E-3</c:v>
                </c:pt>
                <c:pt idx="9">
                  <c:v>2.6630035305883911E-3</c:v>
                </c:pt>
                <c:pt idx="10">
                  <c:v>3.0259519882284533E-3</c:v>
                </c:pt>
                <c:pt idx="11">
                  <c:v>3.1139893801796436E-3</c:v>
                </c:pt>
                <c:pt idx="12">
                  <c:v>3.1044709925991628E-3</c:v>
                </c:pt>
                <c:pt idx="13">
                  <c:v>3.0157080326164926E-3</c:v>
                </c:pt>
                <c:pt idx="14">
                  <c:v>2.6804288686189792E-3</c:v>
                </c:pt>
                <c:pt idx="15">
                  <c:v>2.3707370100958703E-3</c:v>
                </c:pt>
                <c:pt idx="16">
                  <c:v>3.796157828137582E-3</c:v>
                </c:pt>
                <c:pt idx="17">
                  <c:v>3.1614735576424736E-3</c:v>
                </c:pt>
                <c:pt idx="18">
                  <c:v>2.6355328948988893E-3</c:v>
                </c:pt>
                <c:pt idx="19">
                  <c:v>3.1816389519626906E-3</c:v>
                </c:pt>
                <c:pt idx="20">
                  <c:v>3.3790395178019284E-3</c:v>
                </c:pt>
                <c:pt idx="21">
                  <c:v>2.7937274501270513E-3</c:v>
                </c:pt>
                <c:pt idx="22">
                  <c:v>3.0120864735711651E-3</c:v>
                </c:pt>
                <c:pt idx="23">
                  <c:v>3.8001520060802433E-3</c:v>
                </c:pt>
                <c:pt idx="24">
                  <c:v>3.2778426939010881E-3</c:v>
                </c:pt>
                <c:pt idx="25">
                  <c:v>3.3718466273800133E-3</c:v>
                </c:pt>
                <c:pt idx="26">
                  <c:v>3.287520456487422E-3</c:v>
                </c:pt>
                <c:pt idx="27">
                  <c:v>3.6081835089894604E-3</c:v>
                </c:pt>
                <c:pt idx="28">
                  <c:v>4.0473855446068584E-3</c:v>
                </c:pt>
                <c:pt idx="29">
                  <c:v>3.900524210578619E-3</c:v>
                </c:pt>
                <c:pt idx="30">
                  <c:v>3.5380533015421296E-3</c:v>
                </c:pt>
                <c:pt idx="31">
                  <c:v>3.7593984962406013E-3</c:v>
                </c:pt>
                <c:pt idx="32">
                  <c:v>4.0314684911941208E-3</c:v>
                </c:pt>
                <c:pt idx="33">
                  <c:v>3.9086129077288171E-3</c:v>
                </c:pt>
                <c:pt idx="34">
                  <c:v>3.8165863842465233E-3</c:v>
                </c:pt>
                <c:pt idx="35">
                  <c:v>3.7524337719039473E-3</c:v>
                </c:pt>
                <c:pt idx="36">
                  <c:v>4.3664485425342061E-3</c:v>
                </c:pt>
                <c:pt idx="37">
                  <c:v>4.188230272635117E-3</c:v>
                </c:pt>
                <c:pt idx="38">
                  <c:v>3.2022999629956451E-3</c:v>
                </c:pt>
                <c:pt idx="39">
                  <c:v>4.006276150627615E-3</c:v>
                </c:pt>
                <c:pt idx="40">
                  <c:v>5.2864519301696585E-3</c:v>
                </c:pt>
                <c:pt idx="41">
                  <c:v>3.1558537436213625E-3</c:v>
                </c:pt>
                <c:pt idx="42">
                  <c:v>4.128979137152336E-3</c:v>
                </c:pt>
                <c:pt idx="43">
                  <c:v>2.9867507735684504E-3</c:v>
                </c:pt>
                <c:pt idx="44">
                  <c:v>3.31338943052609E-3</c:v>
                </c:pt>
                <c:pt idx="45">
                  <c:v>2.999315373664707E-3</c:v>
                </c:pt>
                <c:pt idx="46">
                  <c:v>3.2935057183359801E-3</c:v>
                </c:pt>
                <c:pt idx="47">
                  <c:v>3.0323120564292624E-3</c:v>
                </c:pt>
                <c:pt idx="48">
                  <c:v>3.1746386612861756E-3</c:v>
                </c:pt>
                <c:pt idx="49">
                  <c:v>3.2990927494938893E-3</c:v>
                </c:pt>
                <c:pt idx="50">
                  <c:v>2.2813882056053328E-3</c:v>
                </c:pt>
                <c:pt idx="51">
                  <c:v>3.1589218197341138E-3</c:v>
                </c:pt>
                <c:pt idx="52">
                  <c:v>3.528799557680424E-3</c:v>
                </c:pt>
                <c:pt idx="53">
                  <c:v>3.4833551043027353E-3</c:v>
                </c:pt>
                <c:pt idx="54">
                  <c:v>3.3506388305902281E-3</c:v>
                </c:pt>
                <c:pt idx="55">
                  <c:v>2.9856225145304376E-3</c:v>
                </c:pt>
                <c:pt idx="56">
                  <c:v>3.0800821355236141E-3</c:v>
                </c:pt>
                <c:pt idx="57">
                  <c:v>2.362871053181084E-3</c:v>
                </c:pt>
                <c:pt idx="58">
                  <c:v>2.2435291894955601E-3</c:v>
                </c:pt>
                <c:pt idx="59">
                  <c:v>2.6572871413764968E-3</c:v>
                </c:pt>
                <c:pt idx="60">
                  <c:v>3.5623670519490504E-3</c:v>
                </c:pt>
                <c:pt idx="61">
                  <c:v>3.4252995006901722E-3</c:v>
                </c:pt>
              </c:numCache>
            </c:numRef>
          </c:val>
        </c:ser>
        <c:dLbls>
          <c:showLegendKey val="0"/>
          <c:showVal val="0"/>
          <c:showCatName val="0"/>
          <c:showSerName val="0"/>
          <c:showPercent val="0"/>
          <c:showBubbleSize val="0"/>
        </c:dLbls>
        <c:gapWidth val="55"/>
        <c:overlap val="100"/>
        <c:axId val="375051392"/>
        <c:axId val="375052928"/>
      </c:barChart>
      <c:dateAx>
        <c:axId val="375051392"/>
        <c:scaling>
          <c:orientation val="minMax"/>
        </c:scaling>
        <c:delete val="0"/>
        <c:axPos val="b"/>
        <c:numFmt formatCode="[$-409]mmm\-yy;@" sourceLinked="0"/>
        <c:majorTickMark val="none"/>
        <c:minorTickMark val="none"/>
        <c:tickLblPos val="nextTo"/>
        <c:crossAx val="375052928"/>
        <c:crosses val="autoZero"/>
        <c:auto val="1"/>
        <c:lblOffset val="100"/>
        <c:baseTimeUnit val="months"/>
      </c:dateAx>
      <c:valAx>
        <c:axId val="375052928"/>
        <c:scaling>
          <c:orientation val="minMax"/>
        </c:scaling>
        <c:delete val="0"/>
        <c:axPos val="l"/>
        <c:numFmt formatCode="0.00%" sourceLinked="0"/>
        <c:majorTickMark val="none"/>
        <c:minorTickMark val="none"/>
        <c:tickLblPos val="nextTo"/>
        <c:crossAx val="375051392"/>
        <c:crosses val="autoZero"/>
        <c:crossBetween val="between"/>
      </c:valAx>
    </c:plotArea>
    <c:legend>
      <c:legendPos val="r"/>
      <c:layout>
        <c:manualLayout>
          <c:xMode val="edge"/>
          <c:yMode val="edge"/>
          <c:x val="0.63494969378827648"/>
          <c:y val="0.15403539898784482"/>
          <c:w val="0.35116141732283462"/>
          <c:h val="0.12893047508836525"/>
        </c:manualLayout>
      </c:layout>
      <c:overlay val="0"/>
    </c:legend>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400"/>
              <a:t>Lease</a:t>
            </a:r>
            <a:endParaRPr lang="en-US" sz="1400" b="0"/>
          </a:p>
        </c:rich>
      </c:tx>
      <c:overlay val="0"/>
    </c:title>
    <c:autoTitleDeleted val="0"/>
    <c:plotArea>
      <c:layout>
        <c:manualLayout>
          <c:layoutTarget val="inner"/>
          <c:xMode val="edge"/>
          <c:yMode val="edge"/>
          <c:x val="0.15878772965879265"/>
          <c:y val="0.21702153379663966"/>
          <c:w val="0.81991196412948386"/>
          <c:h val="0.60741965908074957"/>
        </c:manualLayout>
      </c:layout>
      <c:barChart>
        <c:barDir val="col"/>
        <c:grouping val="stacked"/>
        <c:varyColors val="0"/>
        <c:ser>
          <c:idx val="0"/>
          <c:order val="0"/>
          <c:tx>
            <c:strRef>
              <c:f>ORIGINATIONS!$Y$3</c:f>
              <c:strCache>
                <c:ptCount val="1"/>
                <c:pt idx="0">
                  <c:v>C</c:v>
                </c:pt>
              </c:strCache>
            </c:strRef>
          </c:tx>
          <c:spPr>
            <a:solidFill>
              <a:srgbClr val="0070C0"/>
            </a:solidFill>
          </c:spPr>
          <c:invertIfNegative val="0"/>
          <c:cat>
            <c:numRef>
              <c:f>ORIGINATIONS!$X$4:$X$65</c:f>
              <c:numCache>
                <c:formatCode>m/d/yyyy</c:formatCode>
                <c:ptCount val="62"/>
                <c:pt idx="0">
                  <c:v>40117</c:v>
                </c:pt>
                <c:pt idx="1">
                  <c:v>40147</c:v>
                </c:pt>
                <c:pt idx="2">
                  <c:v>40178</c:v>
                </c:pt>
                <c:pt idx="3">
                  <c:v>40209</c:v>
                </c:pt>
                <c:pt idx="4">
                  <c:v>40237</c:v>
                </c:pt>
                <c:pt idx="5">
                  <c:v>40268</c:v>
                </c:pt>
                <c:pt idx="6">
                  <c:v>40298</c:v>
                </c:pt>
                <c:pt idx="7">
                  <c:v>40329</c:v>
                </c:pt>
                <c:pt idx="8">
                  <c:v>40359</c:v>
                </c:pt>
                <c:pt idx="9">
                  <c:v>40390</c:v>
                </c:pt>
                <c:pt idx="10">
                  <c:v>40421</c:v>
                </c:pt>
                <c:pt idx="11">
                  <c:v>40451</c:v>
                </c:pt>
                <c:pt idx="12">
                  <c:v>40482</c:v>
                </c:pt>
                <c:pt idx="13">
                  <c:v>40512</c:v>
                </c:pt>
                <c:pt idx="14">
                  <c:v>40543</c:v>
                </c:pt>
                <c:pt idx="15">
                  <c:v>40574</c:v>
                </c:pt>
                <c:pt idx="16">
                  <c:v>40602</c:v>
                </c:pt>
                <c:pt idx="17">
                  <c:v>40633</c:v>
                </c:pt>
                <c:pt idx="18">
                  <c:v>40663</c:v>
                </c:pt>
                <c:pt idx="19">
                  <c:v>40694</c:v>
                </c:pt>
                <c:pt idx="20">
                  <c:v>40724</c:v>
                </c:pt>
                <c:pt idx="21">
                  <c:v>40755</c:v>
                </c:pt>
                <c:pt idx="22">
                  <c:v>40786</c:v>
                </c:pt>
                <c:pt idx="23">
                  <c:v>40816</c:v>
                </c:pt>
                <c:pt idx="24">
                  <c:v>40847</c:v>
                </c:pt>
                <c:pt idx="25">
                  <c:v>40877</c:v>
                </c:pt>
                <c:pt idx="26">
                  <c:v>40908</c:v>
                </c:pt>
                <c:pt idx="27">
                  <c:v>40939</c:v>
                </c:pt>
                <c:pt idx="28">
                  <c:v>40968</c:v>
                </c:pt>
                <c:pt idx="29">
                  <c:v>40999</c:v>
                </c:pt>
                <c:pt idx="30">
                  <c:v>41029</c:v>
                </c:pt>
                <c:pt idx="31">
                  <c:v>41060</c:v>
                </c:pt>
                <c:pt idx="32">
                  <c:v>41090</c:v>
                </c:pt>
                <c:pt idx="33">
                  <c:v>41121</c:v>
                </c:pt>
                <c:pt idx="34">
                  <c:v>41152</c:v>
                </c:pt>
                <c:pt idx="35">
                  <c:v>41182</c:v>
                </c:pt>
                <c:pt idx="36">
                  <c:v>41213</c:v>
                </c:pt>
                <c:pt idx="37">
                  <c:v>41243</c:v>
                </c:pt>
                <c:pt idx="38">
                  <c:v>41274</c:v>
                </c:pt>
                <c:pt idx="39">
                  <c:v>41305</c:v>
                </c:pt>
                <c:pt idx="40">
                  <c:v>41333</c:v>
                </c:pt>
                <c:pt idx="41">
                  <c:v>41364</c:v>
                </c:pt>
                <c:pt idx="42">
                  <c:v>41394</c:v>
                </c:pt>
                <c:pt idx="43">
                  <c:v>41425</c:v>
                </c:pt>
                <c:pt idx="44">
                  <c:v>41455</c:v>
                </c:pt>
                <c:pt idx="45">
                  <c:v>41486</c:v>
                </c:pt>
                <c:pt idx="46">
                  <c:v>41517</c:v>
                </c:pt>
                <c:pt idx="47">
                  <c:v>41547</c:v>
                </c:pt>
                <c:pt idx="48">
                  <c:v>41578</c:v>
                </c:pt>
                <c:pt idx="49">
                  <c:v>41608</c:v>
                </c:pt>
                <c:pt idx="50">
                  <c:v>41639</c:v>
                </c:pt>
                <c:pt idx="51">
                  <c:v>41670</c:v>
                </c:pt>
                <c:pt idx="52">
                  <c:v>41698</c:v>
                </c:pt>
                <c:pt idx="53">
                  <c:v>41729</c:v>
                </c:pt>
                <c:pt idx="54">
                  <c:v>41759</c:v>
                </c:pt>
                <c:pt idx="55">
                  <c:v>41790</c:v>
                </c:pt>
                <c:pt idx="56">
                  <c:v>41820</c:v>
                </c:pt>
                <c:pt idx="57">
                  <c:v>41851</c:v>
                </c:pt>
                <c:pt idx="58">
                  <c:v>41882</c:v>
                </c:pt>
                <c:pt idx="59">
                  <c:v>41912</c:v>
                </c:pt>
                <c:pt idx="60">
                  <c:v>41943</c:v>
                </c:pt>
                <c:pt idx="61">
                  <c:v>41973</c:v>
                </c:pt>
              </c:numCache>
            </c:numRef>
          </c:cat>
          <c:val>
            <c:numRef>
              <c:f>ORIGINATIONS!$Y$4:$Y$65</c:f>
              <c:numCache>
                <c:formatCode>General</c:formatCode>
                <c:ptCount val="62"/>
                <c:pt idx="0">
                  <c:v>4.2196028069531717E-2</c:v>
                </c:pt>
                <c:pt idx="1">
                  <c:v>4.3214731874334888E-2</c:v>
                </c:pt>
                <c:pt idx="2">
                  <c:v>4.3327684032127334E-2</c:v>
                </c:pt>
                <c:pt idx="3">
                  <c:v>4.1817351918823076E-2</c:v>
                </c:pt>
                <c:pt idx="4">
                  <c:v>4.9759822638255943E-2</c:v>
                </c:pt>
                <c:pt idx="5">
                  <c:v>4.6916935620859523E-2</c:v>
                </c:pt>
                <c:pt idx="6">
                  <c:v>4.8282291784382418E-2</c:v>
                </c:pt>
                <c:pt idx="7">
                  <c:v>4.5063103192279137E-2</c:v>
                </c:pt>
                <c:pt idx="8">
                  <c:v>4.450352560397642E-2</c:v>
                </c:pt>
                <c:pt idx="9">
                  <c:v>4.7416375043349411E-2</c:v>
                </c:pt>
                <c:pt idx="10">
                  <c:v>4.6455991988427731E-2</c:v>
                </c:pt>
                <c:pt idx="11">
                  <c:v>4.4476859832913405E-2</c:v>
                </c:pt>
                <c:pt idx="12">
                  <c:v>4.9772358978316229E-2</c:v>
                </c:pt>
                <c:pt idx="13">
                  <c:v>4.6884139482564681E-2</c:v>
                </c:pt>
                <c:pt idx="14">
                  <c:v>4.5159153938490834E-2</c:v>
                </c:pt>
                <c:pt idx="15">
                  <c:v>4.0749887741356086E-2</c:v>
                </c:pt>
                <c:pt idx="16">
                  <c:v>4.9115913555992138E-2</c:v>
                </c:pt>
                <c:pt idx="17">
                  <c:v>4.8819071444338162E-2</c:v>
                </c:pt>
                <c:pt idx="18">
                  <c:v>4.9648752316510794E-2</c:v>
                </c:pt>
                <c:pt idx="19">
                  <c:v>5.2719792777693127E-2</c:v>
                </c:pt>
                <c:pt idx="20">
                  <c:v>5.2795197512997799E-2</c:v>
                </c:pt>
                <c:pt idx="21">
                  <c:v>5.0242472087515505E-2</c:v>
                </c:pt>
                <c:pt idx="22">
                  <c:v>5.0852180374309199E-2</c:v>
                </c:pt>
                <c:pt idx="23">
                  <c:v>4.6006944444444448E-2</c:v>
                </c:pt>
                <c:pt idx="24">
                  <c:v>5.1384561114703978E-2</c:v>
                </c:pt>
                <c:pt idx="25">
                  <c:v>5.0050227501034099E-2</c:v>
                </c:pt>
                <c:pt idx="26">
                  <c:v>4.6972700930303493E-2</c:v>
                </c:pt>
                <c:pt idx="27">
                  <c:v>4.5946803208119988E-2</c:v>
                </c:pt>
                <c:pt idx="28">
                  <c:v>5.2257737189244036E-2</c:v>
                </c:pt>
                <c:pt idx="29">
                  <c:v>5.4908982393315431E-2</c:v>
                </c:pt>
                <c:pt idx="30">
                  <c:v>5.0781411930522741E-2</c:v>
                </c:pt>
                <c:pt idx="31">
                  <c:v>5.1559922003899805E-2</c:v>
                </c:pt>
                <c:pt idx="32">
                  <c:v>5.619644645572907E-2</c:v>
                </c:pt>
                <c:pt idx="33">
                  <c:v>5.5253194510175109E-2</c:v>
                </c:pt>
                <c:pt idx="34">
                  <c:v>5.2783721890603298E-2</c:v>
                </c:pt>
                <c:pt idx="35">
                  <c:v>5.5626120741183505E-2</c:v>
                </c:pt>
                <c:pt idx="36">
                  <c:v>5.5681496174553695E-2</c:v>
                </c:pt>
                <c:pt idx="37">
                  <c:v>6.7275544320313144E-2</c:v>
                </c:pt>
                <c:pt idx="38">
                  <c:v>6.9407220558095534E-2</c:v>
                </c:pt>
                <c:pt idx="39">
                  <c:v>7.2878454389826361E-2</c:v>
                </c:pt>
                <c:pt idx="40">
                  <c:v>7.5874871632830396E-2</c:v>
                </c:pt>
                <c:pt idx="41">
                  <c:v>8.029890443923754E-2</c:v>
                </c:pt>
                <c:pt idx="42">
                  <c:v>8.3887092031755373E-2</c:v>
                </c:pt>
                <c:pt idx="43">
                  <c:v>7.9916789459998264E-2</c:v>
                </c:pt>
                <c:pt idx="44">
                  <c:v>7.9407627590965785E-2</c:v>
                </c:pt>
                <c:pt idx="45">
                  <c:v>7.8642466434609648E-2</c:v>
                </c:pt>
                <c:pt idx="46">
                  <c:v>7.9941683878022113E-2</c:v>
                </c:pt>
                <c:pt idx="47">
                  <c:v>7.6804508561932522E-2</c:v>
                </c:pt>
                <c:pt idx="48">
                  <c:v>8.4516230038618093E-2</c:v>
                </c:pt>
                <c:pt idx="49">
                  <c:v>8.238319179889704E-2</c:v>
                </c:pt>
                <c:pt idx="50">
                  <c:v>8.2338184953879123E-2</c:v>
                </c:pt>
                <c:pt idx="51">
                  <c:v>8.4625322997416028E-2</c:v>
                </c:pt>
                <c:pt idx="52">
                  <c:v>9.1695906432748539E-2</c:v>
                </c:pt>
                <c:pt idx="53">
                  <c:v>9.1288433382137629E-2</c:v>
                </c:pt>
                <c:pt idx="54">
                  <c:v>9.2499785830549131E-2</c:v>
                </c:pt>
                <c:pt idx="55">
                  <c:v>9.2831565434767921E-2</c:v>
                </c:pt>
                <c:pt idx="56">
                  <c:v>9.4488530419322661E-2</c:v>
                </c:pt>
                <c:pt idx="57">
                  <c:v>8.7067189204476592E-2</c:v>
                </c:pt>
                <c:pt idx="58">
                  <c:v>8.5405651024454729E-2</c:v>
                </c:pt>
                <c:pt idx="59">
                  <c:v>8.8475210092666789E-2</c:v>
                </c:pt>
                <c:pt idx="60">
                  <c:v>9.1230678526569423E-2</c:v>
                </c:pt>
                <c:pt idx="61">
                  <c:v>8.9858219440541579E-2</c:v>
                </c:pt>
              </c:numCache>
            </c:numRef>
          </c:val>
        </c:ser>
        <c:ser>
          <c:idx val="1"/>
          <c:order val="1"/>
          <c:tx>
            <c:strRef>
              <c:f>ORIGINATIONS!$Z$3</c:f>
              <c:strCache>
                <c:ptCount val="1"/>
                <c:pt idx="0">
                  <c:v>D</c:v>
                </c:pt>
              </c:strCache>
            </c:strRef>
          </c:tx>
          <c:spPr>
            <a:solidFill>
              <a:srgbClr val="FF0000"/>
            </a:solidFill>
          </c:spPr>
          <c:invertIfNegative val="0"/>
          <c:cat>
            <c:numRef>
              <c:f>ORIGINATIONS!$X$4:$X$65</c:f>
              <c:numCache>
                <c:formatCode>m/d/yyyy</c:formatCode>
                <c:ptCount val="62"/>
                <c:pt idx="0">
                  <c:v>40117</c:v>
                </c:pt>
                <c:pt idx="1">
                  <c:v>40147</c:v>
                </c:pt>
                <c:pt idx="2">
                  <c:v>40178</c:v>
                </c:pt>
                <c:pt idx="3">
                  <c:v>40209</c:v>
                </c:pt>
                <c:pt idx="4">
                  <c:v>40237</c:v>
                </c:pt>
                <c:pt idx="5">
                  <c:v>40268</c:v>
                </c:pt>
                <c:pt idx="6">
                  <c:v>40298</c:v>
                </c:pt>
                <c:pt idx="7">
                  <c:v>40329</c:v>
                </c:pt>
                <c:pt idx="8">
                  <c:v>40359</c:v>
                </c:pt>
                <c:pt idx="9">
                  <c:v>40390</c:v>
                </c:pt>
                <c:pt idx="10">
                  <c:v>40421</c:v>
                </c:pt>
                <c:pt idx="11">
                  <c:v>40451</c:v>
                </c:pt>
                <c:pt idx="12">
                  <c:v>40482</c:v>
                </c:pt>
                <c:pt idx="13">
                  <c:v>40512</c:v>
                </c:pt>
                <c:pt idx="14">
                  <c:v>40543</c:v>
                </c:pt>
                <c:pt idx="15">
                  <c:v>40574</c:v>
                </c:pt>
                <c:pt idx="16">
                  <c:v>40602</c:v>
                </c:pt>
                <c:pt idx="17">
                  <c:v>40633</c:v>
                </c:pt>
                <c:pt idx="18">
                  <c:v>40663</c:v>
                </c:pt>
                <c:pt idx="19">
                  <c:v>40694</c:v>
                </c:pt>
                <c:pt idx="20">
                  <c:v>40724</c:v>
                </c:pt>
                <c:pt idx="21">
                  <c:v>40755</c:v>
                </c:pt>
                <c:pt idx="22">
                  <c:v>40786</c:v>
                </c:pt>
                <c:pt idx="23">
                  <c:v>40816</c:v>
                </c:pt>
                <c:pt idx="24">
                  <c:v>40847</c:v>
                </c:pt>
                <c:pt idx="25">
                  <c:v>40877</c:v>
                </c:pt>
                <c:pt idx="26">
                  <c:v>40908</c:v>
                </c:pt>
                <c:pt idx="27">
                  <c:v>40939</c:v>
                </c:pt>
                <c:pt idx="28">
                  <c:v>40968</c:v>
                </c:pt>
                <c:pt idx="29">
                  <c:v>40999</c:v>
                </c:pt>
                <c:pt idx="30">
                  <c:v>41029</c:v>
                </c:pt>
                <c:pt idx="31">
                  <c:v>41060</c:v>
                </c:pt>
                <c:pt idx="32">
                  <c:v>41090</c:v>
                </c:pt>
                <c:pt idx="33">
                  <c:v>41121</c:v>
                </c:pt>
                <c:pt idx="34">
                  <c:v>41152</c:v>
                </c:pt>
                <c:pt idx="35">
                  <c:v>41182</c:v>
                </c:pt>
                <c:pt idx="36">
                  <c:v>41213</c:v>
                </c:pt>
                <c:pt idx="37">
                  <c:v>41243</c:v>
                </c:pt>
                <c:pt idx="38">
                  <c:v>41274</c:v>
                </c:pt>
                <c:pt idx="39">
                  <c:v>41305</c:v>
                </c:pt>
                <c:pt idx="40">
                  <c:v>41333</c:v>
                </c:pt>
                <c:pt idx="41">
                  <c:v>41364</c:v>
                </c:pt>
                <c:pt idx="42">
                  <c:v>41394</c:v>
                </c:pt>
                <c:pt idx="43">
                  <c:v>41425</c:v>
                </c:pt>
                <c:pt idx="44">
                  <c:v>41455</c:v>
                </c:pt>
                <c:pt idx="45">
                  <c:v>41486</c:v>
                </c:pt>
                <c:pt idx="46">
                  <c:v>41517</c:v>
                </c:pt>
                <c:pt idx="47">
                  <c:v>41547</c:v>
                </c:pt>
                <c:pt idx="48">
                  <c:v>41578</c:v>
                </c:pt>
                <c:pt idx="49">
                  <c:v>41608</c:v>
                </c:pt>
                <c:pt idx="50">
                  <c:v>41639</c:v>
                </c:pt>
                <c:pt idx="51">
                  <c:v>41670</c:v>
                </c:pt>
                <c:pt idx="52">
                  <c:v>41698</c:v>
                </c:pt>
                <c:pt idx="53">
                  <c:v>41729</c:v>
                </c:pt>
                <c:pt idx="54">
                  <c:v>41759</c:v>
                </c:pt>
                <c:pt idx="55">
                  <c:v>41790</c:v>
                </c:pt>
                <c:pt idx="56">
                  <c:v>41820</c:v>
                </c:pt>
                <c:pt idx="57">
                  <c:v>41851</c:v>
                </c:pt>
                <c:pt idx="58">
                  <c:v>41882</c:v>
                </c:pt>
                <c:pt idx="59">
                  <c:v>41912</c:v>
                </c:pt>
                <c:pt idx="60">
                  <c:v>41943</c:v>
                </c:pt>
                <c:pt idx="61">
                  <c:v>41973</c:v>
                </c:pt>
              </c:numCache>
            </c:numRef>
          </c:cat>
          <c:val>
            <c:numRef>
              <c:f>ORIGINATIONS!$Z$4:$Z$65</c:f>
              <c:numCache>
                <c:formatCode>General</c:formatCode>
                <c:ptCount val="62"/>
                <c:pt idx="0">
                  <c:v>3.3710957207723706E-2</c:v>
                </c:pt>
                <c:pt idx="1">
                  <c:v>3.599685374543099E-2</c:v>
                </c:pt>
                <c:pt idx="2">
                  <c:v>3.3858963967283176E-2</c:v>
                </c:pt>
                <c:pt idx="3">
                  <c:v>3.1038236016993785E-2</c:v>
                </c:pt>
                <c:pt idx="4">
                  <c:v>4.3724596625200146E-2</c:v>
                </c:pt>
                <c:pt idx="5">
                  <c:v>3.7268557839306944E-2</c:v>
                </c:pt>
                <c:pt idx="6">
                  <c:v>3.7207594078426942E-2</c:v>
                </c:pt>
                <c:pt idx="7">
                  <c:v>3.708240534521158E-2</c:v>
                </c:pt>
                <c:pt idx="8">
                  <c:v>3.6411975494162523E-2</c:v>
                </c:pt>
                <c:pt idx="9">
                  <c:v>3.7264730918376995E-2</c:v>
                </c:pt>
                <c:pt idx="10">
                  <c:v>3.9473684210526314E-2</c:v>
                </c:pt>
                <c:pt idx="11">
                  <c:v>3.9490783715687573E-2</c:v>
                </c:pt>
                <c:pt idx="12">
                  <c:v>4.4872289528513E-2</c:v>
                </c:pt>
                <c:pt idx="13">
                  <c:v>4.422947131608549E-2</c:v>
                </c:pt>
                <c:pt idx="14">
                  <c:v>4.4082950453247234E-2</c:v>
                </c:pt>
                <c:pt idx="15">
                  <c:v>3.8691812602903754E-2</c:v>
                </c:pt>
                <c:pt idx="16">
                  <c:v>5.0324920658908874E-2</c:v>
                </c:pt>
                <c:pt idx="17">
                  <c:v>4.6611728349643146E-2</c:v>
                </c:pt>
                <c:pt idx="18">
                  <c:v>4.4606300909365168E-2</c:v>
                </c:pt>
                <c:pt idx="19">
                  <c:v>4.8351871603433391E-2</c:v>
                </c:pt>
                <c:pt idx="20">
                  <c:v>5.0115238248378623E-2</c:v>
                </c:pt>
                <c:pt idx="21">
                  <c:v>4.5393030337205369E-2</c:v>
                </c:pt>
                <c:pt idx="22">
                  <c:v>4.5557980773696188E-2</c:v>
                </c:pt>
                <c:pt idx="23">
                  <c:v>4.451195987654321E-2</c:v>
                </c:pt>
                <c:pt idx="24">
                  <c:v>5.2619201599153391E-2</c:v>
                </c:pt>
                <c:pt idx="25">
                  <c:v>4.8159309815044613E-2</c:v>
                </c:pt>
                <c:pt idx="26">
                  <c:v>4.8294443597173504E-2</c:v>
                </c:pt>
                <c:pt idx="27">
                  <c:v>4.6853051792106575E-2</c:v>
                </c:pt>
                <c:pt idx="28">
                  <c:v>5.2708720897457581E-2</c:v>
                </c:pt>
                <c:pt idx="29">
                  <c:v>5.6486336701197938E-2</c:v>
                </c:pt>
                <c:pt idx="30">
                  <c:v>4.9247606019151846E-2</c:v>
                </c:pt>
                <c:pt idx="31">
                  <c:v>4.8485075746212691E-2</c:v>
                </c:pt>
                <c:pt idx="32">
                  <c:v>5.4341778255870027E-2</c:v>
                </c:pt>
                <c:pt idx="33">
                  <c:v>5.2374191512856917E-2</c:v>
                </c:pt>
                <c:pt idx="34">
                  <c:v>5.0005631264782073E-2</c:v>
                </c:pt>
                <c:pt idx="35">
                  <c:v>5.4991034070531977E-2</c:v>
                </c:pt>
                <c:pt idx="36">
                  <c:v>5.9152734485690001E-2</c:v>
                </c:pt>
                <c:pt idx="37">
                  <c:v>5.8387017858599038E-2</c:v>
                </c:pt>
                <c:pt idx="38">
                  <c:v>5.5691313258710393E-2</c:v>
                </c:pt>
                <c:pt idx="39">
                  <c:v>5.41289638868509E-2</c:v>
                </c:pt>
                <c:pt idx="40">
                  <c:v>6.833083181925903E-2</c:v>
                </c:pt>
                <c:pt idx="41">
                  <c:v>6.8994997150275475E-2</c:v>
                </c:pt>
                <c:pt idx="42">
                  <c:v>6.6009997059688325E-2</c:v>
                </c:pt>
                <c:pt idx="43">
                  <c:v>6.9631042154228426E-2</c:v>
                </c:pt>
                <c:pt idx="44">
                  <c:v>6.6031476419225563E-2</c:v>
                </c:pt>
                <c:pt idx="45">
                  <c:v>6.6484336151168569E-2</c:v>
                </c:pt>
                <c:pt idx="46">
                  <c:v>6.7598104726035724E-2</c:v>
                </c:pt>
                <c:pt idx="47">
                  <c:v>6.343777847354351E-2</c:v>
                </c:pt>
                <c:pt idx="48">
                  <c:v>7.011272309779773E-2</c:v>
                </c:pt>
                <c:pt idx="49">
                  <c:v>7.6259430930067332E-2</c:v>
                </c:pt>
                <c:pt idx="50">
                  <c:v>6.5692858449397679E-2</c:v>
                </c:pt>
                <c:pt idx="51">
                  <c:v>7.2222222222222215E-2</c:v>
                </c:pt>
                <c:pt idx="52">
                  <c:v>8.8220551378446116E-2</c:v>
                </c:pt>
                <c:pt idx="53">
                  <c:v>8.6017569546120054E-2</c:v>
                </c:pt>
                <c:pt idx="54">
                  <c:v>8.1984065792855304E-2</c:v>
                </c:pt>
                <c:pt idx="55">
                  <c:v>8.1616107019795964E-2</c:v>
                </c:pt>
                <c:pt idx="56">
                  <c:v>7.558215168466241E-2</c:v>
                </c:pt>
                <c:pt idx="57">
                  <c:v>7.2461718718435625E-2</c:v>
                </c:pt>
                <c:pt idx="58">
                  <c:v>7.0803040317250501E-2</c:v>
                </c:pt>
                <c:pt idx="59">
                  <c:v>6.9078879779736591E-2</c:v>
                </c:pt>
                <c:pt idx="60">
                  <c:v>8.0643920945374384E-2</c:v>
                </c:pt>
                <c:pt idx="61">
                  <c:v>7.2678503001660497E-2</c:v>
                </c:pt>
              </c:numCache>
            </c:numRef>
          </c:val>
        </c:ser>
        <c:ser>
          <c:idx val="2"/>
          <c:order val="2"/>
          <c:tx>
            <c:strRef>
              <c:f>ORIGINATIONS!$AA$3</c:f>
              <c:strCache>
                <c:ptCount val="1"/>
                <c:pt idx="0">
                  <c:v>X</c:v>
                </c:pt>
              </c:strCache>
            </c:strRef>
          </c:tx>
          <c:spPr>
            <a:solidFill>
              <a:srgbClr val="92D050"/>
            </a:solidFill>
          </c:spPr>
          <c:invertIfNegative val="0"/>
          <c:cat>
            <c:numRef>
              <c:f>ORIGINATIONS!$X$4:$X$65</c:f>
              <c:numCache>
                <c:formatCode>m/d/yyyy</c:formatCode>
                <c:ptCount val="62"/>
                <c:pt idx="0">
                  <c:v>40117</c:v>
                </c:pt>
                <c:pt idx="1">
                  <c:v>40147</c:v>
                </c:pt>
                <c:pt idx="2">
                  <c:v>40178</c:v>
                </c:pt>
                <c:pt idx="3">
                  <c:v>40209</c:v>
                </c:pt>
                <c:pt idx="4">
                  <c:v>40237</c:v>
                </c:pt>
                <c:pt idx="5">
                  <c:v>40268</c:v>
                </c:pt>
                <c:pt idx="6">
                  <c:v>40298</c:v>
                </c:pt>
                <c:pt idx="7">
                  <c:v>40329</c:v>
                </c:pt>
                <c:pt idx="8">
                  <c:v>40359</c:v>
                </c:pt>
                <c:pt idx="9">
                  <c:v>40390</c:v>
                </c:pt>
                <c:pt idx="10">
                  <c:v>40421</c:v>
                </c:pt>
                <c:pt idx="11">
                  <c:v>40451</c:v>
                </c:pt>
                <c:pt idx="12">
                  <c:v>40482</c:v>
                </c:pt>
                <c:pt idx="13">
                  <c:v>40512</c:v>
                </c:pt>
                <c:pt idx="14">
                  <c:v>40543</c:v>
                </c:pt>
                <c:pt idx="15">
                  <c:v>40574</c:v>
                </c:pt>
                <c:pt idx="16">
                  <c:v>40602</c:v>
                </c:pt>
                <c:pt idx="17">
                  <c:v>40633</c:v>
                </c:pt>
                <c:pt idx="18">
                  <c:v>40663</c:v>
                </c:pt>
                <c:pt idx="19">
                  <c:v>40694</c:v>
                </c:pt>
                <c:pt idx="20">
                  <c:v>40724</c:v>
                </c:pt>
                <c:pt idx="21">
                  <c:v>40755</c:v>
                </c:pt>
                <c:pt idx="22">
                  <c:v>40786</c:v>
                </c:pt>
                <c:pt idx="23">
                  <c:v>40816</c:v>
                </c:pt>
                <c:pt idx="24">
                  <c:v>40847</c:v>
                </c:pt>
                <c:pt idx="25">
                  <c:v>40877</c:v>
                </c:pt>
                <c:pt idx="26">
                  <c:v>40908</c:v>
                </c:pt>
                <c:pt idx="27">
                  <c:v>40939</c:v>
                </c:pt>
                <c:pt idx="28">
                  <c:v>40968</c:v>
                </c:pt>
                <c:pt idx="29">
                  <c:v>40999</c:v>
                </c:pt>
                <c:pt idx="30">
                  <c:v>41029</c:v>
                </c:pt>
                <c:pt idx="31">
                  <c:v>41060</c:v>
                </c:pt>
                <c:pt idx="32">
                  <c:v>41090</c:v>
                </c:pt>
                <c:pt idx="33">
                  <c:v>41121</c:v>
                </c:pt>
                <c:pt idx="34">
                  <c:v>41152</c:v>
                </c:pt>
                <c:pt idx="35">
                  <c:v>41182</c:v>
                </c:pt>
                <c:pt idx="36">
                  <c:v>41213</c:v>
                </c:pt>
                <c:pt idx="37">
                  <c:v>41243</c:v>
                </c:pt>
                <c:pt idx="38">
                  <c:v>41274</c:v>
                </c:pt>
                <c:pt idx="39">
                  <c:v>41305</c:v>
                </c:pt>
                <c:pt idx="40">
                  <c:v>41333</c:v>
                </c:pt>
                <c:pt idx="41">
                  <c:v>41364</c:v>
                </c:pt>
                <c:pt idx="42">
                  <c:v>41394</c:v>
                </c:pt>
                <c:pt idx="43">
                  <c:v>41425</c:v>
                </c:pt>
                <c:pt idx="44">
                  <c:v>41455</c:v>
                </c:pt>
                <c:pt idx="45">
                  <c:v>41486</c:v>
                </c:pt>
                <c:pt idx="46">
                  <c:v>41517</c:v>
                </c:pt>
                <c:pt idx="47">
                  <c:v>41547</c:v>
                </c:pt>
                <c:pt idx="48">
                  <c:v>41578</c:v>
                </c:pt>
                <c:pt idx="49">
                  <c:v>41608</c:v>
                </c:pt>
                <c:pt idx="50">
                  <c:v>41639</c:v>
                </c:pt>
                <c:pt idx="51">
                  <c:v>41670</c:v>
                </c:pt>
                <c:pt idx="52">
                  <c:v>41698</c:v>
                </c:pt>
                <c:pt idx="53">
                  <c:v>41729</c:v>
                </c:pt>
                <c:pt idx="54">
                  <c:v>41759</c:v>
                </c:pt>
                <c:pt idx="55">
                  <c:v>41790</c:v>
                </c:pt>
                <c:pt idx="56">
                  <c:v>41820</c:v>
                </c:pt>
                <c:pt idx="57">
                  <c:v>41851</c:v>
                </c:pt>
                <c:pt idx="58">
                  <c:v>41882</c:v>
                </c:pt>
                <c:pt idx="59">
                  <c:v>41912</c:v>
                </c:pt>
                <c:pt idx="60">
                  <c:v>41943</c:v>
                </c:pt>
                <c:pt idx="61">
                  <c:v>41973</c:v>
                </c:pt>
              </c:numCache>
            </c:numRef>
          </c:cat>
          <c:val>
            <c:numRef>
              <c:f>ORIGINATIONS!$AA$4:$AA$65</c:f>
              <c:numCache>
                <c:formatCode>General</c:formatCode>
                <c:ptCount val="62"/>
                <c:pt idx="0">
                  <c:v>2.0639361555749207E-3</c:v>
                </c:pt>
                <c:pt idx="1">
                  <c:v>2.1746171285800214E-3</c:v>
                </c:pt>
                <c:pt idx="2">
                  <c:v>1.9158499742097119E-3</c:v>
                </c:pt>
                <c:pt idx="3">
                  <c:v>1.9662230960991538E-3</c:v>
                </c:pt>
                <c:pt idx="4">
                  <c:v>1.2932627170833847E-3</c:v>
                </c:pt>
                <c:pt idx="5">
                  <c:v>1.3589264481059962E-3</c:v>
                </c:pt>
                <c:pt idx="6">
                  <c:v>8.7580517572607075E-4</c:v>
                </c:pt>
                <c:pt idx="7">
                  <c:v>9.2798812175204153E-4</c:v>
                </c:pt>
                <c:pt idx="8">
                  <c:v>1.1848341232227489E-3</c:v>
                </c:pt>
                <c:pt idx="9">
                  <c:v>9.4580535325829943E-4</c:v>
                </c:pt>
                <c:pt idx="10">
                  <c:v>1.4465338822743964E-3</c:v>
                </c:pt>
                <c:pt idx="11">
                  <c:v>1.6443442514255404E-3</c:v>
                </c:pt>
                <c:pt idx="12">
                  <c:v>2.0834940967667257E-3</c:v>
                </c:pt>
                <c:pt idx="13">
                  <c:v>1.6647919010123735E-3</c:v>
                </c:pt>
                <c:pt idx="14">
                  <c:v>1.4901279026449769E-3</c:v>
                </c:pt>
                <c:pt idx="15">
                  <c:v>1.6090405627900014E-3</c:v>
                </c:pt>
                <c:pt idx="16">
                  <c:v>2.3676389098785957E-3</c:v>
                </c:pt>
                <c:pt idx="17">
                  <c:v>1.5451401662865132E-3</c:v>
                </c:pt>
                <c:pt idx="18">
                  <c:v>1.5084256346162134E-3</c:v>
                </c:pt>
                <c:pt idx="19">
                  <c:v>1.4729036517852608E-3</c:v>
                </c:pt>
                <c:pt idx="20">
                  <c:v>1.5007771881867396E-3</c:v>
                </c:pt>
                <c:pt idx="21">
                  <c:v>2.3119431600315777E-3</c:v>
                </c:pt>
                <c:pt idx="22">
                  <c:v>2.2291366739423213E-3</c:v>
                </c:pt>
                <c:pt idx="23">
                  <c:v>1.9772376543209878E-3</c:v>
                </c:pt>
                <c:pt idx="24">
                  <c:v>2.1165265447704155E-3</c:v>
                </c:pt>
                <c:pt idx="25">
                  <c:v>1.4772794421792827E-3</c:v>
                </c:pt>
                <c:pt idx="26">
                  <c:v>1.779268974632708E-3</c:v>
                </c:pt>
                <c:pt idx="27">
                  <c:v>1.7218723095745164E-3</c:v>
                </c:pt>
                <c:pt idx="28">
                  <c:v>1.9730537234342411E-3</c:v>
                </c:pt>
                <c:pt idx="29">
                  <c:v>1.5773543078825083E-3</c:v>
                </c:pt>
                <c:pt idx="30">
                  <c:v>2.3214359739667538E-3</c:v>
                </c:pt>
                <c:pt idx="31">
                  <c:v>1.8374081295935204E-3</c:v>
                </c:pt>
                <c:pt idx="32">
                  <c:v>2.4852553878111205E-3</c:v>
                </c:pt>
                <c:pt idx="33">
                  <c:v>2.6029342167534311E-3</c:v>
                </c:pt>
                <c:pt idx="34">
                  <c:v>2.2525059128280212E-3</c:v>
                </c:pt>
                <c:pt idx="35">
                  <c:v>2.4282725642558278E-3</c:v>
                </c:pt>
                <c:pt idx="36">
                  <c:v>2.16066874468688E-3</c:v>
                </c:pt>
                <c:pt idx="37">
                  <c:v>2.4056103726657423E-3</c:v>
                </c:pt>
                <c:pt idx="38">
                  <c:v>2.2859845498975247E-3</c:v>
                </c:pt>
                <c:pt idx="39">
                  <c:v>2.3097198445694409E-3</c:v>
                </c:pt>
                <c:pt idx="40">
                  <c:v>2.4488506201121732E-3</c:v>
                </c:pt>
                <c:pt idx="41">
                  <c:v>1.9948071686403646E-3</c:v>
                </c:pt>
                <c:pt idx="42">
                  <c:v>1.8523963540135254E-3</c:v>
                </c:pt>
                <c:pt idx="43">
                  <c:v>1.5890901736442171E-3</c:v>
                </c:pt>
                <c:pt idx="44">
                  <c:v>1.141219246795297E-3</c:v>
                </c:pt>
                <c:pt idx="45">
                  <c:v>1.3923421183490801E-3</c:v>
                </c:pt>
                <c:pt idx="46">
                  <c:v>1.6279917385493864E-3</c:v>
                </c:pt>
                <c:pt idx="47">
                  <c:v>9.8745213265576462E-4</c:v>
                </c:pt>
                <c:pt idx="48">
                  <c:v>1.4612253418223567E-3</c:v>
                </c:pt>
                <c:pt idx="49">
                  <c:v>1.4209831850323104E-3</c:v>
                </c:pt>
                <c:pt idx="50">
                  <c:v>1.1236248660795945E-3</c:v>
                </c:pt>
                <c:pt idx="51">
                  <c:v>1.2661498708010335E-3</c:v>
                </c:pt>
                <c:pt idx="52">
                  <c:v>1.7042606516290727E-3</c:v>
                </c:pt>
                <c:pt idx="53">
                  <c:v>1.6837481698389457E-3</c:v>
                </c:pt>
                <c:pt idx="54">
                  <c:v>1.3706844855649791E-3</c:v>
                </c:pt>
                <c:pt idx="55">
                  <c:v>1.6665540616625002E-3</c:v>
                </c:pt>
                <c:pt idx="56">
                  <c:v>1.3225792463466459E-3</c:v>
                </c:pt>
                <c:pt idx="57">
                  <c:v>1.3736818714395378E-3</c:v>
                </c:pt>
                <c:pt idx="58">
                  <c:v>1.3838400528750827E-3</c:v>
                </c:pt>
                <c:pt idx="59">
                  <c:v>1.0068010437855718E-3</c:v>
                </c:pt>
                <c:pt idx="60">
                  <c:v>1.1022532106328984E-3</c:v>
                </c:pt>
                <c:pt idx="61">
                  <c:v>1.3731000127730235E-3</c:v>
                </c:pt>
              </c:numCache>
            </c:numRef>
          </c:val>
        </c:ser>
        <c:dLbls>
          <c:showLegendKey val="0"/>
          <c:showVal val="0"/>
          <c:showCatName val="0"/>
          <c:showSerName val="0"/>
          <c:showPercent val="0"/>
          <c:showBubbleSize val="0"/>
        </c:dLbls>
        <c:gapWidth val="55"/>
        <c:overlap val="100"/>
        <c:axId val="375099776"/>
        <c:axId val="375101312"/>
      </c:barChart>
      <c:dateAx>
        <c:axId val="375099776"/>
        <c:scaling>
          <c:orientation val="minMax"/>
        </c:scaling>
        <c:delete val="0"/>
        <c:axPos val="b"/>
        <c:numFmt formatCode="[$-409]mmm\-yy;@" sourceLinked="0"/>
        <c:majorTickMark val="none"/>
        <c:minorTickMark val="none"/>
        <c:tickLblPos val="nextTo"/>
        <c:crossAx val="375101312"/>
        <c:crosses val="autoZero"/>
        <c:auto val="1"/>
        <c:lblOffset val="100"/>
        <c:baseTimeUnit val="months"/>
      </c:dateAx>
      <c:valAx>
        <c:axId val="375101312"/>
        <c:scaling>
          <c:orientation val="minMax"/>
          <c:max val="0.25"/>
        </c:scaling>
        <c:delete val="0"/>
        <c:axPos val="l"/>
        <c:numFmt formatCode="0.00%" sourceLinked="0"/>
        <c:majorTickMark val="none"/>
        <c:minorTickMark val="none"/>
        <c:tickLblPos val="nextTo"/>
        <c:crossAx val="375099776"/>
        <c:crosses val="autoZero"/>
        <c:crossBetween val="between"/>
      </c:valAx>
    </c:plotArea>
    <c:legend>
      <c:legendPos val="r"/>
      <c:layout>
        <c:manualLayout>
          <c:xMode val="edge"/>
          <c:yMode val="edge"/>
          <c:x val="0.63494969378827648"/>
          <c:y val="0.15403539898784482"/>
          <c:w val="0.35116141732283462"/>
          <c:h val="0.12893047508836525"/>
        </c:manualLayout>
      </c:layout>
      <c:overlay val="0"/>
    </c:legend>
    <c:plotVisOnly val="1"/>
    <c:dispBlanksAs val="gap"/>
    <c:showDLblsOverMax val="0"/>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400" u="sng" dirty="0" smtClean="0"/>
              <a:t>Loss Emergence Pool</a:t>
            </a:r>
          </a:p>
          <a:p>
            <a:pPr>
              <a:defRPr/>
            </a:pPr>
            <a:r>
              <a:rPr lang="en-US" sz="1200" b="0" dirty="0" smtClean="0"/>
              <a:t>(All accounts aged from 6-months to 18-months)</a:t>
            </a:r>
            <a:endParaRPr lang="en-US" sz="1200" b="0" dirty="0"/>
          </a:p>
        </c:rich>
      </c:tx>
      <c:layout>
        <c:manualLayout>
          <c:xMode val="edge"/>
          <c:yMode val="edge"/>
          <c:x val="0.31435574025469037"/>
          <c:y val="0"/>
        </c:manualLayout>
      </c:layout>
      <c:overlay val="0"/>
    </c:title>
    <c:autoTitleDeleted val="0"/>
    <c:plotArea>
      <c:layout>
        <c:manualLayout>
          <c:layoutTarget val="inner"/>
          <c:xMode val="edge"/>
          <c:yMode val="edge"/>
          <c:x val="0.14027171060139221"/>
          <c:y val="7.9389188193581067E-2"/>
          <c:w val="0.74829921259842513"/>
          <c:h val="0.73754292490740569"/>
        </c:manualLayout>
      </c:layout>
      <c:barChart>
        <c:barDir val="col"/>
        <c:grouping val="clustered"/>
        <c:varyColors val="0"/>
        <c:ser>
          <c:idx val="2"/>
          <c:order val="1"/>
          <c:tx>
            <c:strRef>
              <c:f>Sheet1!$C$1</c:f>
              <c:strCache>
                <c:ptCount val="1"/>
                <c:pt idx="0">
                  <c:v>Recession</c:v>
                </c:pt>
              </c:strCache>
            </c:strRef>
          </c:tx>
          <c:spPr>
            <a:solidFill>
              <a:schemeClr val="bg1">
                <a:lumMod val="75000"/>
              </a:schemeClr>
            </a:solidFill>
          </c:spPr>
          <c:invertIfNegative val="0"/>
          <c:cat>
            <c:numRef>
              <c:f>Sheet1!$A$2:$A$154</c:f>
              <c:numCache>
                <c:formatCode>[$-409]mmm\-yy;@</c:formatCode>
                <c:ptCount val="153"/>
                <c:pt idx="0">
                  <c:v>38017</c:v>
                </c:pt>
                <c:pt idx="1">
                  <c:v>38046</c:v>
                </c:pt>
                <c:pt idx="2">
                  <c:v>38077</c:v>
                </c:pt>
                <c:pt idx="3">
                  <c:v>38107</c:v>
                </c:pt>
                <c:pt idx="4">
                  <c:v>38138</c:v>
                </c:pt>
                <c:pt idx="5">
                  <c:v>38168</c:v>
                </c:pt>
                <c:pt idx="6">
                  <c:v>38199</c:v>
                </c:pt>
                <c:pt idx="7">
                  <c:v>38230</c:v>
                </c:pt>
                <c:pt idx="8">
                  <c:v>38260</c:v>
                </c:pt>
                <c:pt idx="9">
                  <c:v>38291</c:v>
                </c:pt>
                <c:pt idx="10">
                  <c:v>38321</c:v>
                </c:pt>
                <c:pt idx="11">
                  <c:v>38352</c:v>
                </c:pt>
                <c:pt idx="12">
                  <c:v>38383</c:v>
                </c:pt>
                <c:pt idx="13">
                  <c:v>38411</c:v>
                </c:pt>
                <c:pt idx="14">
                  <c:v>38442</c:v>
                </c:pt>
                <c:pt idx="15">
                  <c:v>38472</c:v>
                </c:pt>
                <c:pt idx="16">
                  <c:v>38503</c:v>
                </c:pt>
                <c:pt idx="17">
                  <c:v>38533</c:v>
                </c:pt>
                <c:pt idx="18">
                  <c:v>38564</c:v>
                </c:pt>
                <c:pt idx="19">
                  <c:v>38595</c:v>
                </c:pt>
                <c:pt idx="20">
                  <c:v>38625</c:v>
                </c:pt>
                <c:pt idx="21">
                  <c:v>38656</c:v>
                </c:pt>
                <c:pt idx="22">
                  <c:v>38686</c:v>
                </c:pt>
                <c:pt idx="23">
                  <c:v>38717</c:v>
                </c:pt>
                <c:pt idx="24">
                  <c:v>38748</c:v>
                </c:pt>
                <c:pt idx="25">
                  <c:v>38776</c:v>
                </c:pt>
                <c:pt idx="26">
                  <c:v>38807</c:v>
                </c:pt>
                <c:pt idx="27">
                  <c:v>38837</c:v>
                </c:pt>
                <c:pt idx="28">
                  <c:v>38868</c:v>
                </c:pt>
                <c:pt idx="29">
                  <c:v>38898</c:v>
                </c:pt>
                <c:pt idx="30">
                  <c:v>38929</c:v>
                </c:pt>
                <c:pt idx="31">
                  <c:v>38960</c:v>
                </c:pt>
                <c:pt idx="32">
                  <c:v>38990</c:v>
                </c:pt>
                <c:pt idx="33">
                  <c:v>39021</c:v>
                </c:pt>
                <c:pt idx="34">
                  <c:v>39051</c:v>
                </c:pt>
                <c:pt idx="35">
                  <c:v>39082</c:v>
                </c:pt>
                <c:pt idx="36">
                  <c:v>39113</c:v>
                </c:pt>
                <c:pt idx="37">
                  <c:v>39141</c:v>
                </c:pt>
                <c:pt idx="38">
                  <c:v>39172</c:v>
                </c:pt>
                <c:pt idx="39">
                  <c:v>39202</c:v>
                </c:pt>
                <c:pt idx="40">
                  <c:v>39233</c:v>
                </c:pt>
                <c:pt idx="41">
                  <c:v>39263</c:v>
                </c:pt>
                <c:pt idx="42">
                  <c:v>39294</c:v>
                </c:pt>
                <c:pt idx="43">
                  <c:v>39325</c:v>
                </c:pt>
                <c:pt idx="44">
                  <c:v>39355</c:v>
                </c:pt>
                <c:pt idx="45">
                  <c:v>39386</c:v>
                </c:pt>
                <c:pt idx="46">
                  <c:v>39416</c:v>
                </c:pt>
                <c:pt idx="47">
                  <c:v>39447</c:v>
                </c:pt>
                <c:pt idx="48">
                  <c:v>39478</c:v>
                </c:pt>
                <c:pt idx="49">
                  <c:v>39507</c:v>
                </c:pt>
                <c:pt idx="50">
                  <c:v>39538</c:v>
                </c:pt>
                <c:pt idx="51">
                  <c:v>39568</c:v>
                </c:pt>
                <c:pt idx="52">
                  <c:v>39599</c:v>
                </c:pt>
                <c:pt idx="53">
                  <c:v>39629</c:v>
                </c:pt>
                <c:pt idx="54">
                  <c:v>39660</c:v>
                </c:pt>
                <c:pt idx="55">
                  <c:v>39691</c:v>
                </c:pt>
                <c:pt idx="56">
                  <c:v>39721</c:v>
                </c:pt>
                <c:pt idx="57">
                  <c:v>39752</c:v>
                </c:pt>
                <c:pt idx="58">
                  <c:v>39782</c:v>
                </c:pt>
                <c:pt idx="59">
                  <c:v>39813</c:v>
                </c:pt>
                <c:pt idx="60">
                  <c:v>39844</c:v>
                </c:pt>
                <c:pt idx="61">
                  <c:v>39872</c:v>
                </c:pt>
                <c:pt idx="62">
                  <c:v>39903</c:v>
                </c:pt>
                <c:pt idx="63">
                  <c:v>39933</c:v>
                </c:pt>
                <c:pt idx="64">
                  <c:v>39964</c:v>
                </c:pt>
                <c:pt idx="65">
                  <c:v>39994</c:v>
                </c:pt>
                <c:pt idx="66">
                  <c:v>40025</c:v>
                </c:pt>
                <c:pt idx="67">
                  <c:v>40056</c:v>
                </c:pt>
                <c:pt idx="68">
                  <c:v>40086</c:v>
                </c:pt>
                <c:pt idx="69">
                  <c:v>40117</c:v>
                </c:pt>
                <c:pt idx="70">
                  <c:v>40147</c:v>
                </c:pt>
                <c:pt idx="71">
                  <c:v>40178</c:v>
                </c:pt>
                <c:pt idx="72">
                  <c:v>40209</c:v>
                </c:pt>
                <c:pt idx="73">
                  <c:v>40237</c:v>
                </c:pt>
                <c:pt idx="74">
                  <c:v>40268</c:v>
                </c:pt>
                <c:pt idx="75">
                  <c:v>40298</c:v>
                </c:pt>
                <c:pt idx="76">
                  <c:v>40329</c:v>
                </c:pt>
                <c:pt idx="77">
                  <c:v>40359</c:v>
                </c:pt>
                <c:pt idx="78">
                  <c:v>40390</c:v>
                </c:pt>
                <c:pt idx="79">
                  <c:v>40421</c:v>
                </c:pt>
                <c:pt idx="80">
                  <c:v>40451</c:v>
                </c:pt>
                <c:pt idx="81">
                  <c:v>40482</c:v>
                </c:pt>
                <c:pt idx="82">
                  <c:v>40512</c:v>
                </c:pt>
                <c:pt idx="83">
                  <c:v>40543</c:v>
                </c:pt>
                <c:pt idx="84">
                  <c:v>40574</c:v>
                </c:pt>
                <c:pt idx="85">
                  <c:v>40602</c:v>
                </c:pt>
                <c:pt idx="86">
                  <c:v>40633</c:v>
                </c:pt>
                <c:pt idx="87">
                  <c:v>40663</c:v>
                </c:pt>
                <c:pt idx="88">
                  <c:v>40694</c:v>
                </c:pt>
                <c:pt idx="89">
                  <c:v>40724</c:v>
                </c:pt>
                <c:pt idx="90">
                  <c:v>40755</c:v>
                </c:pt>
                <c:pt idx="91">
                  <c:v>40786</c:v>
                </c:pt>
                <c:pt idx="92">
                  <c:v>40816</c:v>
                </c:pt>
                <c:pt idx="93">
                  <c:v>40847</c:v>
                </c:pt>
                <c:pt idx="94">
                  <c:v>40877</c:v>
                </c:pt>
                <c:pt idx="95">
                  <c:v>40908</c:v>
                </c:pt>
                <c:pt idx="96">
                  <c:v>40939</c:v>
                </c:pt>
                <c:pt idx="97">
                  <c:v>40968</c:v>
                </c:pt>
                <c:pt idx="98">
                  <c:v>40999</c:v>
                </c:pt>
                <c:pt idx="99">
                  <c:v>41029</c:v>
                </c:pt>
                <c:pt idx="100">
                  <c:v>41060</c:v>
                </c:pt>
                <c:pt idx="101">
                  <c:v>41090</c:v>
                </c:pt>
                <c:pt idx="102">
                  <c:v>41121</c:v>
                </c:pt>
                <c:pt idx="103">
                  <c:v>41152</c:v>
                </c:pt>
                <c:pt idx="104">
                  <c:v>41182</c:v>
                </c:pt>
                <c:pt idx="105">
                  <c:v>41213</c:v>
                </c:pt>
                <c:pt idx="106">
                  <c:v>41243</c:v>
                </c:pt>
                <c:pt idx="107">
                  <c:v>41274</c:v>
                </c:pt>
                <c:pt idx="108">
                  <c:v>41305</c:v>
                </c:pt>
                <c:pt idx="109">
                  <c:v>41333</c:v>
                </c:pt>
                <c:pt idx="110">
                  <c:v>41364</c:v>
                </c:pt>
                <c:pt idx="111">
                  <c:v>41394</c:v>
                </c:pt>
                <c:pt idx="112">
                  <c:v>41425</c:v>
                </c:pt>
                <c:pt idx="113">
                  <c:v>41455</c:v>
                </c:pt>
                <c:pt idx="114">
                  <c:v>41486</c:v>
                </c:pt>
                <c:pt idx="115">
                  <c:v>41517</c:v>
                </c:pt>
                <c:pt idx="116">
                  <c:v>41547</c:v>
                </c:pt>
                <c:pt idx="117">
                  <c:v>41578</c:v>
                </c:pt>
                <c:pt idx="118">
                  <c:v>41608</c:v>
                </c:pt>
                <c:pt idx="119">
                  <c:v>41639</c:v>
                </c:pt>
                <c:pt idx="120">
                  <c:v>41670</c:v>
                </c:pt>
                <c:pt idx="121">
                  <c:v>41698</c:v>
                </c:pt>
                <c:pt idx="122">
                  <c:v>41729</c:v>
                </c:pt>
                <c:pt idx="123">
                  <c:v>41759</c:v>
                </c:pt>
                <c:pt idx="124">
                  <c:v>41790</c:v>
                </c:pt>
                <c:pt idx="125">
                  <c:v>41820</c:v>
                </c:pt>
                <c:pt idx="126">
                  <c:v>41851</c:v>
                </c:pt>
                <c:pt idx="127">
                  <c:v>41882</c:v>
                </c:pt>
                <c:pt idx="128">
                  <c:v>41912</c:v>
                </c:pt>
                <c:pt idx="129">
                  <c:v>41943</c:v>
                </c:pt>
                <c:pt idx="130">
                  <c:v>41973</c:v>
                </c:pt>
                <c:pt idx="131">
                  <c:v>42004</c:v>
                </c:pt>
                <c:pt idx="132">
                  <c:v>42035</c:v>
                </c:pt>
                <c:pt idx="133">
                  <c:v>42063</c:v>
                </c:pt>
                <c:pt idx="134">
                  <c:v>42094</c:v>
                </c:pt>
                <c:pt idx="135">
                  <c:v>42124</c:v>
                </c:pt>
                <c:pt idx="136">
                  <c:v>42155</c:v>
                </c:pt>
                <c:pt idx="137">
                  <c:v>42185</c:v>
                </c:pt>
                <c:pt idx="138">
                  <c:v>42216</c:v>
                </c:pt>
                <c:pt idx="139">
                  <c:v>42247</c:v>
                </c:pt>
                <c:pt idx="140">
                  <c:v>42277</c:v>
                </c:pt>
                <c:pt idx="141">
                  <c:v>42308</c:v>
                </c:pt>
                <c:pt idx="142">
                  <c:v>42338</c:v>
                </c:pt>
                <c:pt idx="143">
                  <c:v>42369</c:v>
                </c:pt>
                <c:pt idx="144">
                  <c:v>42400</c:v>
                </c:pt>
                <c:pt idx="145">
                  <c:v>42429</c:v>
                </c:pt>
                <c:pt idx="146">
                  <c:v>42460</c:v>
                </c:pt>
                <c:pt idx="147">
                  <c:v>42490</c:v>
                </c:pt>
                <c:pt idx="148">
                  <c:v>42521</c:v>
                </c:pt>
                <c:pt idx="149">
                  <c:v>42551</c:v>
                </c:pt>
                <c:pt idx="150">
                  <c:v>42582</c:v>
                </c:pt>
                <c:pt idx="151">
                  <c:v>42613</c:v>
                </c:pt>
                <c:pt idx="152">
                  <c:v>42643</c:v>
                </c:pt>
              </c:numCache>
            </c:numRef>
          </c:cat>
          <c:val>
            <c:numRef>
              <c:f>Sheet1!$C$2:$C$154</c:f>
              <c:numCache>
                <c:formatCode>General</c:formatCode>
                <c:ptCount val="153"/>
                <c:pt idx="47" formatCode="#,##0">
                  <c:v>120000</c:v>
                </c:pt>
                <c:pt idx="48" formatCode="#,##0">
                  <c:v>120000</c:v>
                </c:pt>
                <c:pt idx="49" formatCode="#,##0">
                  <c:v>120000</c:v>
                </c:pt>
                <c:pt idx="50" formatCode="#,##0">
                  <c:v>120000</c:v>
                </c:pt>
                <c:pt idx="51" formatCode="#,##0">
                  <c:v>120000</c:v>
                </c:pt>
                <c:pt idx="52" formatCode="#,##0">
                  <c:v>120000</c:v>
                </c:pt>
                <c:pt idx="53" formatCode="#,##0">
                  <c:v>120000</c:v>
                </c:pt>
                <c:pt idx="54" formatCode="#,##0">
                  <c:v>120000</c:v>
                </c:pt>
                <c:pt idx="55" formatCode="#,##0">
                  <c:v>120000</c:v>
                </c:pt>
                <c:pt idx="56" formatCode="#,##0">
                  <c:v>120000</c:v>
                </c:pt>
                <c:pt idx="57" formatCode="#,##0">
                  <c:v>120000</c:v>
                </c:pt>
                <c:pt idx="58" formatCode="#,##0">
                  <c:v>120000</c:v>
                </c:pt>
                <c:pt idx="59" formatCode="#,##0">
                  <c:v>120000</c:v>
                </c:pt>
                <c:pt idx="60" formatCode="#,##0">
                  <c:v>120000</c:v>
                </c:pt>
                <c:pt idx="61" formatCode="#,##0">
                  <c:v>120000</c:v>
                </c:pt>
                <c:pt idx="62" formatCode="#,##0">
                  <c:v>120000</c:v>
                </c:pt>
                <c:pt idx="63" formatCode="#,##0">
                  <c:v>120000</c:v>
                </c:pt>
                <c:pt idx="64" formatCode="#,##0">
                  <c:v>120000</c:v>
                </c:pt>
                <c:pt idx="65" formatCode="#,##0">
                  <c:v>120000</c:v>
                </c:pt>
              </c:numCache>
            </c:numRef>
          </c:val>
        </c:ser>
        <c:dLbls>
          <c:showLegendKey val="0"/>
          <c:showVal val="0"/>
          <c:showCatName val="0"/>
          <c:showSerName val="0"/>
          <c:showPercent val="0"/>
          <c:showBubbleSize val="0"/>
        </c:dLbls>
        <c:gapWidth val="0"/>
        <c:axId val="376755712"/>
        <c:axId val="376749440"/>
      </c:barChart>
      <c:lineChart>
        <c:grouping val="standard"/>
        <c:varyColors val="0"/>
        <c:ser>
          <c:idx val="0"/>
          <c:order val="0"/>
          <c:tx>
            <c:strRef>
              <c:f>Sheet1!$B$1</c:f>
              <c:strCache>
                <c:ptCount val="1"/>
                <c:pt idx="0">
                  <c:v>LE Pool (6-18M)</c:v>
                </c:pt>
              </c:strCache>
            </c:strRef>
          </c:tx>
          <c:spPr>
            <a:ln>
              <a:solidFill>
                <a:schemeClr val="tx1"/>
              </a:solidFill>
            </a:ln>
          </c:spPr>
          <c:marker>
            <c:symbol val="none"/>
          </c:marker>
          <c:dPt>
            <c:idx val="104"/>
            <c:bubble3D val="0"/>
          </c:dPt>
          <c:dPt>
            <c:idx val="105"/>
            <c:bubble3D val="0"/>
          </c:dPt>
          <c:dPt>
            <c:idx val="106"/>
            <c:bubble3D val="0"/>
          </c:dPt>
          <c:dPt>
            <c:idx val="107"/>
            <c:bubble3D val="0"/>
          </c:dPt>
          <c:dPt>
            <c:idx val="108"/>
            <c:bubble3D val="0"/>
          </c:dPt>
          <c:dPt>
            <c:idx val="109"/>
            <c:bubble3D val="0"/>
          </c:dPt>
          <c:dPt>
            <c:idx val="110"/>
            <c:bubble3D val="0"/>
          </c:dPt>
          <c:dPt>
            <c:idx val="111"/>
            <c:bubble3D val="0"/>
          </c:dPt>
          <c:dPt>
            <c:idx val="112"/>
            <c:bubble3D val="0"/>
          </c:dPt>
          <c:dPt>
            <c:idx val="113"/>
            <c:bubble3D val="0"/>
          </c:dPt>
          <c:dPt>
            <c:idx val="114"/>
            <c:bubble3D val="0"/>
          </c:dPt>
          <c:dPt>
            <c:idx val="115"/>
            <c:bubble3D val="0"/>
          </c:dPt>
          <c:dPt>
            <c:idx val="116"/>
            <c:bubble3D val="0"/>
          </c:dPt>
          <c:dPt>
            <c:idx val="117"/>
            <c:bubble3D val="0"/>
          </c:dPt>
          <c:dPt>
            <c:idx val="118"/>
            <c:bubble3D val="0"/>
          </c:dPt>
          <c:dPt>
            <c:idx val="119"/>
            <c:bubble3D val="0"/>
          </c:dPt>
          <c:dPt>
            <c:idx val="120"/>
            <c:bubble3D val="0"/>
          </c:dPt>
          <c:dPt>
            <c:idx val="121"/>
            <c:bubble3D val="0"/>
          </c:dPt>
          <c:dPt>
            <c:idx val="122"/>
            <c:bubble3D val="0"/>
          </c:dPt>
          <c:dPt>
            <c:idx val="123"/>
            <c:bubble3D val="0"/>
          </c:dPt>
          <c:dPt>
            <c:idx val="124"/>
            <c:bubble3D val="0"/>
          </c:dPt>
          <c:dPt>
            <c:idx val="125"/>
            <c:bubble3D val="0"/>
          </c:dPt>
          <c:dPt>
            <c:idx val="126"/>
            <c:bubble3D val="0"/>
          </c:dPt>
          <c:dPt>
            <c:idx val="127"/>
            <c:bubble3D val="0"/>
          </c:dPt>
          <c:dPt>
            <c:idx val="128"/>
            <c:bubble3D val="0"/>
          </c:dPt>
          <c:dPt>
            <c:idx val="129"/>
            <c:bubble3D val="0"/>
          </c:dPt>
          <c:dPt>
            <c:idx val="130"/>
            <c:bubble3D val="0"/>
          </c:dPt>
          <c:dPt>
            <c:idx val="132"/>
            <c:bubble3D val="0"/>
          </c:dPt>
          <c:cat>
            <c:numRef>
              <c:f>Sheet1!$A$2:$A$154</c:f>
              <c:numCache>
                <c:formatCode>[$-409]mmm\-yy;@</c:formatCode>
                <c:ptCount val="153"/>
                <c:pt idx="0">
                  <c:v>38017</c:v>
                </c:pt>
                <c:pt idx="1">
                  <c:v>38046</c:v>
                </c:pt>
                <c:pt idx="2">
                  <c:v>38077</c:v>
                </c:pt>
                <c:pt idx="3">
                  <c:v>38107</c:v>
                </c:pt>
                <c:pt idx="4">
                  <c:v>38138</c:v>
                </c:pt>
                <c:pt idx="5">
                  <c:v>38168</c:v>
                </c:pt>
                <c:pt idx="6">
                  <c:v>38199</c:v>
                </c:pt>
                <c:pt idx="7">
                  <c:v>38230</c:v>
                </c:pt>
                <c:pt idx="8">
                  <c:v>38260</c:v>
                </c:pt>
                <c:pt idx="9">
                  <c:v>38291</c:v>
                </c:pt>
                <c:pt idx="10">
                  <c:v>38321</c:v>
                </c:pt>
                <c:pt idx="11">
                  <c:v>38352</c:v>
                </c:pt>
                <c:pt idx="12">
                  <c:v>38383</c:v>
                </c:pt>
                <c:pt idx="13">
                  <c:v>38411</c:v>
                </c:pt>
                <c:pt idx="14">
                  <c:v>38442</c:v>
                </c:pt>
                <c:pt idx="15">
                  <c:v>38472</c:v>
                </c:pt>
                <c:pt idx="16">
                  <c:v>38503</c:v>
                </c:pt>
                <c:pt idx="17">
                  <c:v>38533</c:v>
                </c:pt>
                <c:pt idx="18">
                  <c:v>38564</c:v>
                </c:pt>
                <c:pt idx="19">
                  <c:v>38595</c:v>
                </c:pt>
                <c:pt idx="20">
                  <c:v>38625</c:v>
                </c:pt>
                <c:pt idx="21">
                  <c:v>38656</c:v>
                </c:pt>
                <c:pt idx="22">
                  <c:v>38686</c:v>
                </c:pt>
                <c:pt idx="23">
                  <c:v>38717</c:v>
                </c:pt>
                <c:pt idx="24">
                  <c:v>38748</c:v>
                </c:pt>
                <c:pt idx="25">
                  <c:v>38776</c:v>
                </c:pt>
                <c:pt idx="26">
                  <c:v>38807</c:v>
                </c:pt>
                <c:pt idx="27">
                  <c:v>38837</c:v>
                </c:pt>
                <c:pt idx="28">
                  <c:v>38868</c:v>
                </c:pt>
                <c:pt idx="29">
                  <c:v>38898</c:v>
                </c:pt>
                <c:pt idx="30">
                  <c:v>38929</c:v>
                </c:pt>
                <c:pt idx="31">
                  <c:v>38960</c:v>
                </c:pt>
                <c:pt idx="32">
                  <c:v>38990</c:v>
                </c:pt>
                <c:pt idx="33">
                  <c:v>39021</c:v>
                </c:pt>
                <c:pt idx="34">
                  <c:v>39051</c:v>
                </c:pt>
                <c:pt idx="35">
                  <c:v>39082</c:v>
                </c:pt>
                <c:pt idx="36">
                  <c:v>39113</c:v>
                </c:pt>
                <c:pt idx="37">
                  <c:v>39141</c:v>
                </c:pt>
                <c:pt idx="38">
                  <c:v>39172</c:v>
                </c:pt>
                <c:pt idx="39">
                  <c:v>39202</c:v>
                </c:pt>
                <c:pt idx="40">
                  <c:v>39233</c:v>
                </c:pt>
                <c:pt idx="41">
                  <c:v>39263</c:v>
                </c:pt>
                <c:pt idx="42">
                  <c:v>39294</c:v>
                </c:pt>
                <c:pt idx="43">
                  <c:v>39325</c:v>
                </c:pt>
                <c:pt idx="44">
                  <c:v>39355</c:v>
                </c:pt>
                <c:pt idx="45">
                  <c:v>39386</c:v>
                </c:pt>
                <c:pt idx="46">
                  <c:v>39416</c:v>
                </c:pt>
                <c:pt idx="47">
                  <c:v>39447</c:v>
                </c:pt>
                <c:pt idx="48">
                  <c:v>39478</c:v>
                </c:pt>
                <c:pt idx="49">
                  <c:v>39507</c:v>
                </c:pt>
                <c:pt idx="50">
                  <c:v>39538</c:v>
                </c:pt>
                <c:pt idx="51">
                  <c:v>39568</c:v>
                </c:pt>
                <c:pt idx="52">
                  <c:v>39599</c:v>
                </c:pt>
                <c:pt idx="53">
                  <c:v>39629</c:v>
                </c:pt>
                <c:pt idx="54">
                  <c:v>39660</c:v>
                </c:pt>
                <c:pt idx="55">
                  <c:v>39691</c:v>
                </c:pt>
                <c:pt idx="56">
                  <c:v>39721</c:v>
                </c:pt>
                <c:pt idx="57">
                  <c:v>39752</c:v>
                </c:pt>
                <c:pt idx="58">
                  <c:v>39782</c:v>
                </c:pt>
                <c:pt idx="59">
                  <c:v>39813</c:v>
                </c:pt>
                <c:pt idx="60">
                  <c:v>39844</c:v>
                </c:pt>
                <c:pt idx="61">
                  <c:v>39872</c:v>
                </c:pt>
                <c:pt idx="62">
                  <c:v>39903</c:v>
                </c:pt>
                <c:pt idx="63">
                  <c:v>39933</c:v>
                </c:pt>
                <c:pt idx="64">
                  <c:v>39964</c:v>
                </c:pt>
                <c:pt idx="65">
                  <c:v>39994</c:v>
                </c:pt>
                <c:pt idx="66">
                  <c:v>40025</c:v>
                </c:pt>
                <c:pt idx="67">
                  <c:v>40056</c:v>
                </c:pt>
                <c:pt idx="68">
                  <c:v>40086</c:v>
                </c:pt>
                <c:pt idx="69">
                  <c:v>40117</c:v>
                </c:pt>
                <c:pt idx="70">
                  <c:v>40147</c:v>
                </c:pt>
                <c:pt idx="71">
                  <c:v>40178</c:v>
                </c:pt>
                <c:pt idx="72">
                  <c:v>40209</c:v>
                </c:pt>
                <c:pt idx="73">
                  <c:v>40237</c:v>
                </c:pt>
                <c:pt idx="74">
                  <c:v>40268</c:v>
                </c:pt>
                <c:pt idx="75">
                  <c:v>40298</c:v>
                </c:pt>
                <c:pt idx="76">
                  <c:v>40329</c:v>
                </c:pt>
                <c:pt idx="77">
                  <c:v>40359</c:v>
                </c:pt>
                <c:pt idx="78">
                  <c:v>40390</c:v>
                </c:pt>
                <c:pt idx="79">
                  <c:v>40421</c:v>
                </c:pt>
                <c:pt idx="80">
                  <c:v>40451</c:v>
                </c:pt>
                <c:pt idx="81">
                  <c:v>40482</c:v>
                </c:pt>
                <c:pt idx="82">
                  <c:v>40512</c:v>
                </c:pt>
                <c:pt idx="83">
                  <c:v>40543</c:v>
                </c:pt>
                <c:pt idx="84">
                  <c:v>40574</c:v>
                </c:pt>
                <c:pt idx="85">
                  <c:v>40602</c:v>
                </c:pt>
                <c:pt idx="86">
                  <c:v>40633</c:v>
                </c:pt>
                <c:pt idx="87">
                  <c:v>40663</c:v>
                </c:pt>
                <c:pt idx="88">
                  <c:v>40694</c:v>
                </c:pt>
                <c:pt idx="89">
                  <c:v>40724</c:v>
                </c:pt>
                <c:pt idx="90">
                  <c:v>40755</c:v>
                </c:pt>
                <c:pt idx="91">
                  <c:v>40786</c:v>
                </c:pt>
                <c:pt idx="92">
                  <c:v>40816</c:v>
                </c:pt>
                <c:pt idx="93">
                  <c:v>40847</c:v>
                </c:pt>
                <c:pt idx="94">
                  <c:v>40877</c:v>
                </c:pt>
                <c:pt idx="95">
                  <c:v>40908</c:v>
                </c:pt>
                <c:pt idx="96">
                  <c:v>40939</c:v>
                </c:pt>
                <c:pt idx="97">
                  <c:v>40968</c:v>
                </c:pt>
                <c:pt idx="98">
                  <c:v>40999</c:v>
                </c:pt>
                <c:pt idx="99">
                  <c:v>41029</c:v>
                </c:pt>
                <c:pt idx="100">
                  <c:v>41060</c:v>
                </c:pt>
                <c:pt idx="101">
                  <c:v>41090</c:v>
                </c:pt>
                <c:pt idx="102">
                  <c:v>41121</c:v>
                </c:pt>
                <c:pt idx="103">
                  <c:v>41152</c:v>
                </c:pt>
                <c:pt idx="104">
                  <c:v>41182</c:v>
                </c:pt>
                <c:pt idx="105">
                  <c:v>41213</c:v>
                </c:pt>
                <c:pt idx="106">
                  <c:v>41243</c:v>
                </c:pt>
                <c:pt idx="107">
                  <c:v>41274</c:v>
                </c:pt>
                <c:pt idx="108">
                  <c:v>41305</c:v>
                </c:pt>
                <c:pt idx="109">
                  <c:v>41333</c:v>
                </c:pt>
                <c:pt idx="110">
                  <c:v>41364</c:v>
                </c:pt>
                <c:pt idx="111">
                  <c:v>41394</c:v>
                </c:pt>
                <c:pt idx="112">
                  <c:v>41425</c:v>
                </c:pt>
                <c:pt idx="113">
                  <c:v>41455</c:v>
                </c:pt>
                <c:pt idx="114">
                  <c:v>41486</c:v>
                </c:pt>
                <c:pt idx="115">
                  <c:v>41517</c:v>
                </c:pt>
                <c:pt idx="116">
                  <c:v>41547</c:v>
                </c:pt>
                <c:pt idx="117">
                  <c:v>41578</c:v>
                </c:pt>
                <c:pt idx="118">
                  <c:v>41608</c:v>
                </c:pt>
                <c:pt idx="119">
                  <c:v>41639</c:v>
                </c:pt>
                <c:pt idx="120">
                  <c:v>41670</c:v>
                </c:pt>
                <c:pt idx="121">
                  <c:v>41698</c:v>
                </c:pt>
                <c:pt idx="122">
                  <c:v>41729</c:v>
                </c:pt>
                <c:pt idx="123">
                  <c:v>41759</c:v>
                </c:pt>
                <c:pt idx="124">
                  <c:v>41790</c:v>
                </c:pt>
                <c:pt idx="125">
                  <c:v>41820</c:v>
                </c:pt>
                <c:pt idx="126">
                  <c:v>41851</c:v>
                </c:pt>
                <c:pt idx="127">
                  <c:v>41882</c:v>
                </c:pt>
                <c:pt idx="128">
                  <c:v>41912</c:v>
                </c:pt>
                <c:pt idx="129">
                  <c:v>41943</c:v>
                </c:pt>
                <c:pt idx="130">
                  <c:v>41973</c:v>
                </c:pt>
                <c:pt idx="131">
                  <c:v>42004</c:v>
                </c:pt>
                <c:pt idx="132">
                  <c:v>42035</c:v>
                </c:pt>
                <c:pt idx="133">
                  <c:v>42063</c:v>
                </c:pt>
                <c:pt idx="134">
                  <c:v>42094</c:v>
                </c:pt>
                <c:pt idx="135">
                  <c:v>42124</c:v>
                </c:pt>
                <c:pt idx="136">
                  <c:v>42155</c:v>
                </c:pt>
                <c:pt idx="137">
                  <c:v>42185</c:v>
                </c:pt>
                <c:pt idx="138">
                  <c:v>42216</c:v>
                </c:pt>
                <c:pt idx="139">
                  <c:v>42247</c:v>
                </c:pt>
                <c:pt idx="140">
                  <c:v>42277</c:v>
                </c:pt>
                <c:pt idx="141">
                  <c:v>42308</c:v>
                </c:pt>
                <c:pt idx="142">
                  <c:v>42338</c:v>
                </c:pt>
                <c:pt idx="143">
                  <c:v>42369</c:v>
                </c:pt>
                <c:pt idx="144">
                  <c:v>42400</c:v>
                </c:pt>
                <c:pt idx="145">
                  <c:v>42429</c:v>
                </c:pt>
                <c:pt idx="146">
                  <c:v>42460</c:v>
                </c:pt>
                <c:pt idx="147">
                  <c:v>42490</c:v>
                </c:pt>
                <c:pt idx="148">
                  <c:v>42521</c:v>
                </c:pt>
                <c:pt idx="149">
                  <c:v>42551</c:v>
                </c:pt>
                <c:pt idx="150">
                  <c:v>42582</c:v>
                </c:pt>
                <c:pt idx="151">
                  <c:v>42613</c:v>
                </c:pt>
                <c:pt idx="152">
                  <c:v>42643</c:v>
                </c:pt>
              </c:numCache>
            </c:numRef>
          </c:cat>
          <c:val>
            <c:numRef>
              <c:f>Sheet1!$B$2:$B$154</c:f>
              <c:numCache>
                <c:formatCode>_(* #,##0_);_(* \(#,##0\);_(* "-"??_);_(@_)</c:formatCode>
                <c:ptCount val="153"/>
                <c:pt idx="0">
                  <c:v>850892</c:v>
                </c:pt>
                <c:pt idx="1">
                  <c:v>860425</c:v>
                </c:pt>
                <c:pt idx="2">
                  <c:v>876161</c:v>
                </c:pt>
                <c:pt idx="3">
                  <c:v>879434</c:v>
                </c:pt>
                <c:pt idx="4">
                  <c:v>873351</c:v>
                </c:pt>
                <c:pt idx="5">
                  <c:v>883548</c:v>
                </c:pt>
                <c:pt idx="6">
                  <c:v>898090</c:v>
                </c:pt>
                <c:pt idx="7">
                  <c:v>881189</c:v>
                </c:pt>
                <c:pt idx="8">
                  <c:v>892500</c:v>
                </c:pt>
                <c:pt idx="9">
                  <c:v>893949</c:v>
                </c:pt>
                <c:pt idx="10">
                  <c:v>888639</c:v>
                </c:pt>
                <c:pt idx="11">
                  <c:v>899005</c:v>
                </c:pt>
                <c:pt idx="12">
                  <c:v>909734</c:v>
                </c:pt>
                <c:pt idx="13">
                  <c:v>908074</c:v>
                </c:pt>
                <c:pt idx="14">
                  <c:v>914204</c:v>
                </c:pt>
                <c:pt idx="15">
                  <c:v>890083</c:v>
                </c:pt>
                <c:pt idx="16">
                  <c:v>881220</c:v>
                </c:pt>
                <c:pt idx="17">
                  <c:v>895475</c:v>
                </c:pt>
                <c:pt idx="18">
                  <c:v>915060</c:v>
                </c:pt>
                <c:pt idx="19">
                  <c:v>914165</c:v>
                </c:pt>
                <c:pt idx="20">
                  <c:v>952915</c:v>
                </c:pt>
                <c:pt idx="21">
                  <c:v>970282</c:v>
                </c:pt>
                <c:pt idx="22">
                  <c:v>987381</c:v>
                </c:pt>
                <c:pt idx="23">
                  <c:v>1013103</c:v>
                </c:pt>
                <c:pt idx="24">
                  <c:v>1024339</c:v>
                </c:pt>
                <c:pt idx="25">
                  <c:v>1042493</c:v>
                </c:pt>
                <c:pt idx="26">
                  <c:v>1058938</c:v>
                </c:pt>
                <c:pt idx="27">
                  <c:v>1051883</c:v>
                </c:pt>
                <c:pt idx="28">
                  <c:v>1055783</c:v>
                </c:pt>
                <c:pt idx="29">
                  <c:v>1060286</c:v>
                </c:pt>
                <c:pt idx="30">
                  <c:v>1072228</c:v>
                </c:pt>
                <c:pt idx="31">
                  <c:v>1060046</c:v>
                </c:pt>
                <c:pt idx="32">
                  <c:v>1055752</c:v>
                </c:pt>
                <c:pt idx="33">
                  <c:v>1060680</c:v>
                </c:pt>
                <c:pt idx="34">
                  <c:v>1074661</c:v>
                </c:pt>
                <c:pt idx="35">
                  <c:v>1099533</c:v>
                </c:pt>
                <c:pt idx="36">
                  <c:v>1104142</c:v>
                </c:pt>
                <c:pt idx="37">
                  <c:v>1124930</c:v>
                </c:pt>
                <c:pt idx="38">
                  <c:v>1125415</c:v>
                </c:pt>
                <c:pt idx="39">
                  <c:v>1124607</c:v>
                </c:pt>
                <c:pt idx="40">
                  <c:v>1131283</c:v>
                </c:pt>
                <c:pt idx="41">
                  <c:v>1142670</c:v>
                </c:pt>
                <c:pt idx="42">
                  <c:v>1170769</c:v>
                </c:pt>
                <c:pt idx="43">
                  <c:v>1161848</c:v>
                </c:pt>
                <c:pt idx="44">
                  <c:v>1188028</c:v>
                </c:pt>
                <c:pt idx="45">
                  <c:v>1210915</c:v>
                </c:pt>
                <c:pt idx="46">
                  <c:v>1215584</c:v>
                </c:pt>
                <c:pt idx="47">
                  <c:v>1232212</c:v>
                </c:pt>
                <c:pt idx="48">
                  <c:v>1239414</c:v>
                </c:pt>
                <c:pt idx="49">
                  <c:v>1254830</c:v>
                </c:pt>
                <c:pt idx="50">
                  <c:v>1241735</c:v>
                </c:pt>
                <c:pt idx="51">
                  <c:v>1246601</c:v>
                </c:pt>
                <c:pt idx="52">
                  <c:v>1246653</c:v>
                </c:pt>
                <c:pt idx="53">
                  <c:v>1242707</c:v>
                </c:pt>
                <c:pt idx="54">
                  <c:v>1275094</c:v>
                </c:pt>
                <c:pt idx="55">
                  <c:v>1260657</c:v>
                </c:pt>
                <c:pt idx="56">
                  <c:v>1280437</c:v>
                </c:pt>
                <c:pt idx="57">
                  <c:v>1292221</c:v>
                </c:pt>
                <c:pt idx="58">
                  <c:v>1324346</c:v>
                </c:pt>
                <c:pt idx="59">
                  <c:v>1359977</c:v>
                </c:pt>
                <c:pt idx="60">
                  <c:v>1375119</c:v>
                </c:pt>
                <c:pt idx="61">
                  <c:v>1372160</c:v>
                </c:pt>
                <c:pt idx="62">
                  <c:v>1366419</c:v>
                </c:pt>
                <c:pt idx="63">
                  <c:v>1369640</c:v>
                </c:pt>
                <c:pt idx="64">
                  <c:v>1335502</c:v>
                </c:pt>
                <c:pt idx="65">
                  <c:v>1315850</c:v>
                </c:pt>
                <c:pt idx="66">
                  <c:v>1301540</c:v>
                </c:pt>
                <c:pt idx="67">
                  <c:v>1228266</c:v>
                </c:pt>
                <c:pt idx="68">
                  <c:v>1195716</c:v>
                </c:pt>
                <c:pt idx="69">
                  <c:v>1162624</c:v>
                </c:pt>
                <c:pt idx="70">
                  <c:v>1121900</c:v>
                </c:pt>
                <c:pt idx="71">
                  <c:v>1086408</c:v>
                </c:pt>
                <c:pt idx="72">
                  <c:v>1039739</c:v>
                </c:pt>
                <c:pt idx="73">
                  <c:v>1064387</c:v>
                </c:pt>
                <c:pt idx="74">
                  <c:v>1050861</c:v>
                </c:pt>
                <c:pt idx="75">
                  <c:v>1023382</c:v>
                </c:pt>
                <c:pt idx="76">
                  <c:v>994080</c:v>
                </c:pt>
                <c:pt idx="77">
                  <c:v>1010740</c:v>
                </c:pt>
                <c:pt idx="78">
                  <c:v>1033338</c:v>
                </c:pt>
                <c:pt idx="79">
                  <c:v>1024553</c:v>
                </c:pt>
                <c:pt idx="80">
                  <c:v>1087897</c:v>
                </c:pt>
                <c:pt idx="81">
                  <c:v>1160330</c:v>
                </c:pt>
                <c:pt idx="82">
                  <c:v>1197037</c:v>
                </c:pt>
                <c:pt idx="83">
                  <c:v>1246954</c:v>
                </c:pt>
                <c:pt idx="84">
                  <c:v>1269782</c:v>
                </c:pt>
                <c:pt idx="85">
                  <c:v>1299068</c:v>
                </c:pt>
                <c:pt idx="86">
                  <c:v>1271634</c:v>
                </c:pt>
                <c:pt idx="87">
                  <c:v>1269521</c:v>
                </c:pt>
                <c:pt idx="88">
                  <c:v>1272692</c:v>
                </c:pt>
                <c:pt idx="89">
                  <c:v>1291865</c:v>
                </c:pt>
                <c:pt idx="90">
                  <c:v>1307017</c:v>
                </c:pt>
                <c:pt idx="91">
                  <c:v>1291877</c:v>
                </c:pt>
                <c:pt idx="92">
                  <c:v>1340824</c:v>
                </c:pt>
                <c:pt idx="93">
                  <c:v>1327794</c:v>
                </c:pt>
                <c:pt idx="94">
                  <c:v>1284649</c:v>
                </c:pt>
                <c:pt idx="95">
                  <c:v>1270947</c:v>
                </c:pt>
                <c:pt idx="96">
                  <c:v>1235623</c:v>
                </c:pt>
                <c:pt idx="97">
                  <c:v>1221295</c:v>
                </c:pt>
                <c:pt idx="98">
                  <c:v>1198815</c:v>
                </c:pt>
                <c:pt idx="99">
                  <c:v>1163659</c:v>
                </c:pt>
                <c:pt idx="100">
                  <c:v>1145982</c:v>
                </c:pt>
                <c:pt idx="101">
                  <c:v>1141066</c:v>
                </c:pt>
                <c:pt idx="102">
                  <c:v>1144351</c:v>
                </c:pt>
                <c:pt idx="103">
                  <c:v>1115749</c:v>
                </c:pt>
                <c:pt idx="104">
                  <c:v>1128562</c:v>
                </c:pt>
                <c:pt idx="105">
                  <c:v>1112129</c:v>
                </c:pt>
                <c:pt idx="106">
                  <c:v>1119865</c:v>
                </c:pt>
                <c:pt idx="107">
                  <c:v>1142709</c:v>
                </c:pt>
                <c:pt idx="108">
                  <c:v>1159369</c:v>
                </c:pt>
                <c:pt idx="109">
                  <c:v>1187135</c:v>
                </c:pt>
                <c:pt idx="110">
                  <c:v>1199562</c:v>
                </c:pt>
                <c:pt idx="111">
                  <c:v>1214597</c:v>
                </c:pt>
                <c:pt idx="112">
                  <c:v>1227400</c:v>
                </c:pt>
                <c:pt idx="113">
                  <c:v>1238558</c:v>
                </c:pt>
                <c:pt idx="114">
                  <c:v>1280022</c:v>
                </c:pt>
                <c:pt idx="115">
                  <c:v>1265967</c:v>
                </c:pt>
                <c:pt idx="116">
                  <c:v>1287362</c:v>
                </c:pt>
                <c:pt idx="117">
                  <c:v>1301308</c:v>
                </c:pt>
                <c:pt idx="118">
                  <c:v>1318030</c:v>
                </c:pt>
                <c:pt idx="119">
                  <c:v>1332645</c:v>
                </c:pt>
                <c:pt idx="120">
                  <c:v>1355548</c:v>
                </c:pt>
                <c:pt idx="121">
                  <c:v>1381218</c:v>
                </c:pt>
                <c:pt idx="122">
                  <c:v>1398732</c:v>
                </c:pt>
                <c:pt idx="123">
                  <c:v>1413127</c:v>
                </c:pt>
                <c:pt idx="124">
                  <c:v>1395476</c:v>
                </c:pt>
                <c:pt idx="125">
                  <c:v>1409168</c:v>
                </c:pt>
                <c:pt idx="126">
                  <c:v>1429376</c:v>
                </c:pt>
                <c:pt idx="127">
                  <c:v>1389015</c:v>
                </c:pt>
                <c:pt idx="128">
                  <c:v>1412574</c:v>
                </c:pt>
                <c:pt idx="129">
                  <c:v>1444530</c:v>
                </c:pt>
                <c:pt idx="130">
                  <c:v>1456360</c:v>
                </c:pt>
                <c:pt idx="131">
                  <c:v>1477276</c:v>
                </c:pt>
                <c:pt idx="132">
                  <c:v>1507569</c:v>
                </c:pt>
                <c:pt idx="133">
                  <c:v>1518476</c:v>
                </c:pt>
                <c:pt idx="134">
                  <c:v>1534041</c:v>
                </c:pt>
                <c:pt idx="135">
                  <c:v>1529958</c:v>
                </c:pt>
                <c:pt idx="136">
                  <c:v>1504571</c:v>
                </c:pt>
              </c:numCache>
            </c:numRef>
          </c:val>
          <c:smooth val="0"/>
        </c:ser>
        <c:ser>
          <c:idx val="1"/>
          <c:order val="2"/>
          <c:tx>
            <c:strRef>
              <c:f>Sheet1!$D$1</c:f>
              <c:strCache>
                <c:ptCount val="1"/>
                <c:pt idx="0">
                  <c:v>LE Pool with FP&amp;A NV Fcst</c:v>
                </c:pt>
              </c:strCache>
            </c:strRef>
          </c:tx>
          <c:spPr>
            <a:ln>
              <a:solidFill>
                <a:schemeClr val="accent1"/>
              </a:solidFill>
              <a:prstDash val="sysDash"/>
            </a:ln>
          </c:spPr>
          <c:marker>
            <c:symbol val="none"/>
          </c:marker>
          <c:dPt>
            <c:idx val="101"/>
            <c:bubble3D val="0"/>
          </c:dPt>
          <c:dPt>
            <c:idx val="102"/>
            <c:bubble3D val="0"/>
          </c:dPt>
          <c:dPt>
            <c:idx val="103"/>
            <c:bubble3D val="0"/>
          </c:dPt>
          <c:dPt>
            <c:idx val="104"/>
            <c:bubble3D val="0"/>
          </c:dPt>
          <c:dPt>
            <c:idx val="105"/>
            <c:bubble3D val="0"/>
          </c:dPt>
          <c:dPt>
            <c:idx val="106"/>
            <c:bubble3D val="0"/>
          </c:dPt>
          <c:dPt>
            <c:idx val="107"/>
            <c:bubble3D val="0"/>
          </c:dPt>
          <c:dPt>
            <c:idx val="108"/>
            <c:bubble3D val="0"/>
          </c:dPt>
          <c:dPt>
            <c:idx val="109"/>
            <c:bubble3D val="0"/>
          </c:dPt>
          <c:dPt>
            <c:idx val="110"/>
            <c:bubble3D val="0"/>
          </c:dPt>
          <c:dPt>
            <c:idx val="111"/>
            <c:bubble3D val="0"/>
          </c:dPt>
          <c:dPt>
            <c:idx val="112"/>
            <c:bubble3D val="0"/>
          </c:dPt>
          <c:dPt>
            <c:idx val="113"/>
            <c:bubble3D val="0"/>
          </c:dPt>
          <c:dPt>
            <c:idx val="114"/>
            <c:bubble3D val="0"/>
          </c:dPt>
          <c:cat>
            <c:numRef>
              <c:f>Sheet1!$A$2:$A$154</c:f>
              <c:numCache>
                <c:formatCode>[$-409]mmm\-yy;@</c:formatCode>
                <c:ptCount val="153"/>
                <c:pt idx="0">
                  <c:v>38017</c:v>
                </c:pt>
                <c:pt idx="1">
                  <c:v>38046</c:v>
                </c:pt>
                <c:pt idx="2">
                  <c:v>38077</c:v>
                </c:pt>
                <c:pt idx="3">
                  <c:v>38107</c:v>
                </c:pt>
                <c:pt idx="4">
                  <c:v>38138</c:v>
                </c:pt>
                <c:pt idx="5">
                  <c:v>38168</c:v>
                </c:pt>
                <c:pt idx="6">
                  <c:v>38199</c:v>
                </c:pt>
                <c:pt idx="7">
                  <c:v>38230</c:v>
                </c:pt>
                <c:pt idx="8">
                  <c:v>38260</c:v>
                </c:pt>
                <c:pt idx="9">
                  <c:v>38291</c:v>
                </c:pt>
                <c:pt idx="10">
                  <c:v>38321</c:v>
                </c:pt>
                <c:pt idx="11">
                  <c:v>38352</c:v>
                </c:pt>
                <c:pt idx="12">
                  <c:v>38383</c:v>
                </c:pt>
                <c:pt idx="13">
                  <c:v>38411</c:v>
                </c:pt>
                <c:pt idx="14">
                  <c:v>38442</c:v>
                </c:pt>
                <c:pt idx="15">
                  <c:v>38472</c:v>
                </c:pt>
                <c:pt idx="16">
                  <c:v>38503</c:v>
                </c:pt>
                <c:pt idx="17">
                  <c:v>38533</c:v>
                </c:pt>
                <c:pt idx="18">
                  <c:v>38564</c:v>
                </c:pt>
                <c:pt idx="19">
                  <c:v>38595</c:v>
                </c:pt>
                <c:pt idx="20">
                  <c:v>38625</c:v>
                </c:pt>
                <c:pt idx="21">
                  <c:v>38656</c:v>
                </c:pt>
                <c:pt idx="22">
                  <c:v>38686</c:v>
                </c:pt>
                <c:pt idx="23">
                  <c:v>38717</c:v>
                </c:pt>
                <c:pt idx="24">
                  <c:v>38748</c:v>
                </c:pt>
                <c:pt idx="25">
                  <c:v>38776</c:v>
                </c:pt>
                <c:pt idx="26">
                  <c:v>38807</c:v>
                </c:pt>
                <c:pt idx="27">
                  <c:v>38837</c:v>
                </c:pt>
                <c:pt idx="28">
                  <c:v>38868</c:v>
                </c:pt>
                <c:pt idx="29">
                  <c:v>38898</c:v>
                </c:pt>
                <c:pt idx="30">
                  <c:v>38929</c:v>
                </c:pt>
                <c:pt idx="31">
                  <c:v>38960</c:v>
                </c:pt>
                <c:pt idx="32">
                  <c:v>38990</c:v>
                </c:pt>
                <c:pt idx="33">
                  <c:v>39021</c:v>
                </c:pt>
                <c:pt idx="34">
                  <c:v>39051</c:v>
                </c:pt>
                <c:pt idx="35">
                  <c:v>39082</c:v>
                </c:pt>
                <c:pt idx="36">
                  <c:v>39113</c:v>
                </c:pt>
                <c:pt idx="37">
                  <c:v>39141</c:v>
                </c:pt>
                <c:pt idx="38">
                  <c:v>39172</c:v>
                </c:pt>
                <c:pt idx="39">
                  <c:v>39202</c:v>
                </c:pt>
                <c:pt idx="40">
                  <c:v>39233</c:v>
                </c:pt>
                <c:pt idx="41">
                  <c:v>39263</c:v>
                </c:pt>
                <c:pt idx="42">
                  <c:v>39294</c:v>
                </c:pt>
                <c:pt idx="43">
                  <c:v>39325</c:v>
                </c:pt>
                <c:pt idx="44">
                  <c:v>39355</c:v>
                </c:pt>
                <c:pt idx="45">
                  <c:v>39386</c:v>
                </c:pt>
                <c:pt idx="46">
                  <c:v>39416</c:v>
                </c:pt>
                <c:pt idx="47">
                  <c:v>39447</c:v>
                </c:pt>
                <c:pt idx="48">
                  <c:v>39478</c:v>
                </c:pt>
                <c:pt idx="49">
                  <c:v>39507</c:v>
                </c:pt>
                <c:pt idx="50">
                  <c:v>39538</c:v>
                </c:pt>
                <c:pt idx="51">
                  <c:v>39568</c:v>
                </c:pt>
                <c:pt idx="52">
                  <c:v>39599</c:v>
                </c:pt>
                <c:pt idx="53">
                  <c:v>39629</c:v>
                </c:pt>
                <c:pt idx="54">
                  <c:v>39660</c:v>
                </c:pt>
                <c:pt idx="55">
                  <c:v>39691</c:v>
                </c:pt>
                <c:pt idx="56">
                  <c:v>39721</c:v>
                </c:pt>
                <c:pt idx="57">
                  <c:v>39752</c:v>
                </c:pt>
                <c:pt idx="58">
                  <c:v>39782</c:v>
                </c:pt>
                <c:pt idx="59">
                  <c:v>39813</c:v>
                </c:pt>
                <c:pt idx="60">
                  <c:v>39844</c:v>
                </c:pt>
                <c:pt idx="61">
                  <c:v>39872</c:v>
                </c:pt>
                <c:pt idx="62">
                  <c:v>39903</c:v>
                </c:pt>
                <c:pt idx="63">
                  <c:v>39933</c:v>
                </c:pt>
                <c:pt idx="64">
                  <c:v>39964</c:v>
                </c:pt>
                <c:pt idx="65">
                  <c:v>39994</c:v>
                </c:pt>
                <c:pt idx="66">
                  <c:v>40025</c:v>
                </c:pt>
                <c:pt idx="67">
                  <c:v>40056</c:v>
                </c:pt>
                <c:pt idx="68">
                  <c:v>40086</c:v>
                </c:pt>
                <c:pt idx="69">
                  <c:v>40117</c:v>
                </c:pt>
                <c:pt idx="70">
                  <c:v>40147</c:v>
                </c:pt>
                <c:pt idx="71">
                  <c:v>40178</c:v>
                </c:pt>
                <c:pt idx="72">
                  <c:v>40209</c:v>
                </c:pt>
                <c:pt idx="73">
                  <c:v>40237</c:v>
                </c:pt>
                <c:pt idx="74">
                  <c:v>40268</c:v>
                </c:pt>
                <c:pt idx="75">
                  <c:v>40298</c:v>
                </c:pt>
                <c:pt idx="76">
                  <c:v>40329</c:v>
                </c:pt>
                <c:pt idx="77">
                  <c:v>40359</c:v>
                </c:pt>
                <c:pt idx="78">
                  <c:v>40390</c:v>
                </c:pt>
                <c:pt idx="79">
                  <c:v>40421</c:v>
                </c:pt>
                <c:pt idx="80">
                  <c:v>40451</c:v>
                </c:pt>
                <c:pt idx="81">
                  <c:v>40482</c:v>
                </c:pt>
                <c:pt idx="82">
                  <c:v>40512</c:v>
                </c:pt>
                <c:pt idx="83">
                  <c:v>40543</c:v>
                </c:pt>
                <c:pt idx="84">
                  <c:v>40574</c:v>
                </c:pt>
                <c:pt idx="85">
                  <c:v>40602</c:v>
                </c:pt>
                <c:pt idx="86">
                  <c:v>40633</c:v>
                </c:pt>
                <c:pt idx="87">
                  <c:v>40663</c:v>
                </c:pt>
                <c:pt idx="88">
                  <c:v>40694</c:v>
                </c:pt>
                <c:pt idx="89">
                  <c:v>40724</c:v>
                </c:pt>
                <c:pt idx="90">
                  <c:v>40755</c:v>
                </c:pt>
                <c:pt idx="91">
                  <c:v>40786</c:v>
                </c:pt>
                <c:pt idx="92">
                  <c:v>40816</c:v>
                </c:pt>
                <c:pt idx="93">
                  <c:v>40847</c:v>
                </c:pt>
                <c:pt idx="94">
                  <c:v>40877</c:v>
                </c:pt>
                <c:pt idx="95">
                  <c:v>40908</c:v>
                </c:pt>
                <c:pt idx="96">
                  <c:v>40939</c:v>
                </c:pt>
                <c:pt idx="97">
                  <c:v>40968</c:v>
                </c:pt>
                <c:pt idx="98">
                  <c:v>40999</c:v>
                </c:pt>
                <c:pt idx="99">
                  <c:v>41029</c:v>
                </c:pt>
                <c:pt idx="100">
                  <c:v>41060</c:v>
                </c:pt>
                <c:pt idx="101">
                  <c:v>41090</c:v>
                </c:pt>
                <c:pt idx="102">
                  <c:v>41121</c:v>
                </c:pt>
                <c:pt idx="103">
                  <c:v>41152</c:v>
                </c:pt>
                <c:pt idx="104">
                  <c:v>41182</c:v>
                </c:pt>
                <c:pt idx="105">
                  <c:v>41213</c:v>
                </c:pt>
                <c:pt idx="106">
                  <c:v>41243</c:v>
                </c:pt>
                <c:pt idx="107">
                  <c:v>41274</c:v>
                </c:pt>
                <c:pt idx="108">
                  <c:v>41305</c:v>
                </c:pt>
                <c:pt idx="109">
                  <c:v>41333</c:v>
                </c:pt>
                <c:pt idx="110">
                  <c:v>41364</c:v>
                </c:pt>
                <c:pt idx="111">
                  <c:v>41394</c:v>
                </c:pt>
                <c:pt idx="112">
                  <c:v>41425</c:v>
                </c:pt>
                <c:pt idx="113">
                  <c:v>41455</c:v>
                </c:pt>
                <c:pt idx="114">
                  <c:v>41486</c:v>
                </c:pt>
                <c:pt idx="115">
                  <c:v>41517</c:v>
                </c:pt>
                <c:pt idx="116">
                  <c:v>41547</c:v>
                </c:pt>
                <c:pt idx="117">
                  <c:v>41578</c:v>
                </c:pt>
                <c:pt idx="118">
                  <c:v>41608</c:v>
                </c:pt>
                <c:pt idx="119">
                  <c:v>41639</c:v>
                </c:pt>
                <c:pt idx="120">
                  <c:v>41670</c:v>
                </c:pt>
                <c:pt idx="121">
                  <c:v>41698</c:v>
                </c:pt>
                <c:pt idx="122">
                  <c:v>41729</c:v>
                </c:pt>
                <c:pt idx="123">
                  <c:v>41759</c:v>
                </c:pt>
                <c:pt idx="124">
                  <c:v>41790</c:v>
                </c:pt>
                <c:pt idx="125">
                  <c:v>41820</c:v>
                </c:pt>
                <c:pt idx="126">
                  <c:v>41851</c:v>
                </c:pt>
                <c:pt idx="127">
                  <c:v>41882</c:v>
                </c:pt>
                <c:pt idx="128">
                  <c:v>41912</c:v>
                </c:pt>
                <c:pt idx="129">
                  <c:v>41943</c:v>
                </c:pt>
                <c:pt idx="130">
                  <c:v>41973</c:v>
                </c:pt>
                <c:pt idx="131">
                  <c:v>42004</c:v>
                </c:pt>
                <c:pt idx="132">
                  <c:v>42035</c:v>
                </c:pt>
                <c:pt idx="133">
                  <c:v>42063</c:v>
                </c:pt>
                <c:pt idx="134">
                  <c:v>42094</c:v>
                </c:pt>
                <c:pt idx="135">
                  <c:v>42124</c:v>
                </c:pt>
                <c:pt idx="136">
                  <c:v>42155</c:v>
                </c:pt>
                <c:pt idx="137">
                  <c:v>42185</c:v>
                </c:pt>
                <c:pt idx="138">
                  <c:v>42216</c:v>
                </c:pt>
                <c:pt idx="139">
                  <c:v>42247</c:v>
                </c:pt>
                <c:pt idx="140">
                  <c:v>42277</c:v>
                </c:pt>
                <c:pt idx="141">
                  <c:v>42308</c:v>
                </c:pt>
                <c:pt idx="142">
                  <c:v>42338</c:v>
                </c:pt>
                <c:pt idx="143">
                  <c:v>42369</c:v>
                </c:pt>
                <c:pt idx="144">
                  <c:v>42400</c:v>
                </c:pt>
                <c:pt idx="145">
                  <c:v>42429</c:v>
                </c:pt>
                <c:pt idx="146">
                  <c:v>42460</c:v>
                </c:pt>
                <c:pt idx="147">
                  <c:v>42490</c:v>
                </c:pt>
                <c:pt idx="148">
                  <c:v>42521</c:v>
                </c:pt>
                <c:pt idx="149">
                  <c:v>42551</c:v>
                </c:pt>
                <c:pt idx="150">
                  <c:v>42582</c:v>
                </c:pt>
                <c:pt idx="151">
                  <c:v>42613</c:v>
                </c:pt>
                <c:pt idx="152">
                  <c:v>42643</c:v>
                </c:pt>
              </c:numCache>
            </c:numRef>
          </c:cat>
          <c:val>
            <c:numRef>
              <c:f>Sheet1!$D$2:$D$154</c:f>
              <c:numCache>
                <c:formatCode>General</c:formatCode>
                <c:ptCount val="153"/>
                <c:pt idx="137" formatCode="0">
                  <c:v>1570611.4687564026</c:v>
                </c:pt>
                <c:pt idx="138" formatCode="0">
                  <c:v>1584247.6132730457</c:v>
                </c:pt>
                <c:pt idx="139" formatCode="0">
                  <c:v>1597964.5158571894</c:v>
                </c:pt>
                <c:pt idx="140" formatCode="0">
                  <c:v>1573565.6051265278</c:v>
                </c:pt>
                <c:pt idx="141" formatCode="0">
                  <c:v>1602614.1674660009</c:v>
                </c:pt>
                <c:pt idx="142" formatCode="0">
                  <c:v>1606513.1436095405</c:v>
                </c:pt>
                <c:pt idx="143" formatCode="0">
                  <c:v>1596169.2690109329</c:v>
                </c:pt>
                <c:pt idx="144" formatCode="0">
                  <c:v>1591410.2846856886</c:v>
                </c:pt>
                <c:pt idx="145" formatCode="0">
                  <c:v>1586784.9320631854</c:v>
                </c:pt>
                <c:pt idx="146" formatCode="0">
                  <c:v>1576749.2508636445</c:v>
                </c:pt>
                <c:pt idx="147" formatCode="0">
                  <c:v>1568157.6887043917</c:v>
                </c:pt>
                <c:pt idx="148" formatCode="0">
                  <c:v>1545891.247648716</c:v>
                </c:pt>
                <c:pt idx="149" formatCode="0">
                  <c:v>1530908.5276517237</c:v>
                </c:pt>
                <c:pt idx="150" formatCode="0">
                  <c:v>1542873.7875267151</c:v>
                </c:pt>
                <c:pt idx="151" formatCode="0">
                  <c:v>1566725.0830941105</c:v>
                </c:pt>
                <c:pt idx="152" formatCode="0">
                  <c:v>1534643.3099213135</c:v>
                </c:pt>
              </c:numCache>
            </c:numRef>
          </c:val>
          <c:smooth val="0"/>
        </c:ser>
        <c:dLbls>
          <c:showLegendKey val="0"/>
          <c:showVal val="0"/>
          <c:showCatName val="0"/>
          <c:showSerName val="0"/>
          <c:showPercent val="0"/>
          <c:showBubbleSize val="0"/>
        </c:dLbls>
        <c:marker val="1"/>
        <c:smooth val="0"/>
        <c:axId val="376745984"/>
        <c:axId val="376747520"/>
      </c:lineChart>
      <c:lineChart>
        <c:grouping val="standard"/>
        <c:varyColors val="0"/>
        <c:ser>
          <c:idx val="3"/>
          <c:order val="3"/>
          <c:tx>
            <c:strRef>
              <c:f>Sheet1!$E$1</c:f>
              <c:strCache>
                <c:ptCount val="1"/>
                <c:pt idx="0">
                  <c:v>12M CM CO#</c:v>
                </c:pt>
              </c:strCache>
            </c:strRef>
          </c:tx>
          <c:spPr>
            <a:ln>
              <a:solidFill>
                <a:srgbClr val="FF0000"/>
              </a:solidFill>
            </a:ln>
          </c:spPr>
          <c:marker>
            <c:symbol val="none"/>
          </c:marker>
          <c:cat>
            <c:numRef>
              <c:f>Sheet1!$A$2:$A$154</c:f>
              <c:numCache>
                <c:formatCode>[$-409]mmm\-yy;@</c:formatCode>
                <c:ptCount val="153"/>
                <c:pt idx="0">
                  <c:v>38017</c:v>
                </c:pt>
                <c:pt idx="1">
                  <c:v>38046</c:v>
                </c:pt>
                <c:pt idx="2">
                  <c:v>38077</c:v>
                </c:pt>
                <c:pt idx="3">
                  <c:v>38107</c:v>
                </c:pt>
                <c:pt idx="4">
                  <c:v>38138</c:v>
                </c:pt>
                <c:pt idx="5">
                  <c:v>38168</c:v>
                </c:pt>
                <c:pt idx="6">
                  <c:v>38199</c:v>
                </c:pt>
                <c:pt idx="7">
                  <c:v>38230</c:v>
                </c:pt>
                <c:pt idx="8">
                  <c:v>38260</c:v>
                </c:pt>
                <c:pt idx="9">
                  <c:v>38291</c:v>
                </c:pt>
                <c:pt idx="10">
                  <c:v>38321</c:v>
                </c:pt>
                <c:pt idx="11">
                  <c:v>38352</c:v>
                </c:pt>
                <c:pt idx="12">
                  <c:v>38383</c:v>
                </c:pt>
                <c:pt idx="13">
                  <c:v>38411</c:v>
                </c:pt>
                <c:pt idx="14">
                  <c:v>38442</c:v>
                </c:pt>
                <c:pt idx="15">
                  <c:v>38472</c:v>
                </c:pt>
                <c:pt idx="16">
                  <c:v>38503</c:v>
                </c:pt>
                <c:pt idx="17">
                  <c:v>38533</c:v>
                </c:pt>
                <c:pt idx="18">
                  <c:v>38564</c:v>
                </c:pt>
                <c:pt idx="19">
                  <c:v>38595</c:v>
                </c:pt>
                <c:pt idx="20">
                  <c:v>38625</c:v>
                </c:pt>
                <c:pt idx="21">
                  <c:v>38656</c:v>
                </c:pt>
                <c:pt idx="22">
                  <c:v>38686</c:v>
                </c:pt>
                <c:pt idx="23">
                  <c:v>38717</c:v>
                </c:pt>
                <c:pt idx="24">
                  <c:v>38748</c:v>
                </c:pt>
                <c:pt idx="25">
                  <c:v>38776</c:v>
                </c:pt>
                <c:pt idx="26">
                  <c:v>38807</c:v>
                </c:pt>
                <c:pt idx="27">
                  <c:v>38837</c:v>
                </c:pt>
                <c:pt idx="28">
                  <c:v>38868</c:v>
                </c:pt>
                <c:pt idx="29">
                  <c:v>38898</c:v>
                </c:pt>
                <c:pt idx="30">
                  <c:v>38929</c:v>
                </c:pt>
                <c:pt idx="31">
                  <c:v>38960</c:v>
                </c:pt>
                <c:pt idx="32">
                  <c:v>38990</c:v>
                </c:pt>
                <c:pt idx="33">
                  <c:v>39021</c:v>
                </c:pt>
                <c:pt idx="34">
                  <c:v>39051</c:v>
                </c:pt>
                <c:pt idx="35">
                  <c:v>39082</c:v>
                </c:pt>
                <c:pt idx="36">
                  <c:v>39113</c:v>
                </c:pt>
                <c:pt idx="37">
                  <c:v>39141</c:v>
                </c:pt>
                <c:pt idx="38">
                  <c:v>39172</c:v>
                </c:pt>
                <c:pt idx="39">
                  <c:v>39202</c:v>
                </c:pt>
                <c:pt idx="40">
                  <c:v>39233</c:v>
                </c:pt>
                <c:pt idx="41">
                  <c:v>39263</c:v>
                </c:pt>
                <c:pt idx="42">
                  <c:v>39294</c:v>
                </c:pt>
                <c:pt idx="43">
                  <c:v>39325</c:v>
                </c:pt>
                <c:pt idx="44">
                  <c:v>39355</c:v>
                </c:pt>
                <c:pt idx="45">
                  <c:v>39386</c:v>
                </c:pt>
                <c:pt idx="46">
                  <c:v>39416</c:v>
                </c:pt>
                <c:pt idx="47">
                  <c:v>39447</c:v>
                </c:pt>
                <c:pt idx="48">
                  <c:v>39478</c:v>
                </c:pt>
                <c:pt idx="49">
                  <c:v>39507</c:v>
                </c:pt>
                <c:pt idx="50">
                  <c:v>39538</c:v>
                </c:pt>
                <c:pt idx="51">
                  <c:v>39568</c:v>
                </c:pt>
                <c:pt idx="52">
                  <c:v>39599</c:v>
                </c:pt>
                <c:pt idx="53">
                  <c:v>39629</c:v>
                </c:pt>
                <c:pt idx="54">
                  <c:v>39660</c:v>
                </c:pt>
                <c:pt idx="55">
                  <c:v>39691</c:v>
                </c:pt>
                <c:pt idx="56">
                  <c:v>39721</c:v>
                </c:pt>
                <c:pt idx="57">
                  <c:v>39752</c:v>
                </c:pt>
                <c:pt idx="58">
                  <c:v>39782</c:v>
                </c:pt>
                <c:pt idx="59">
                  <c:v>39813</c:v>
                </c:pt>
                <c:pt idx="60">
                  <c:v>39844</c:v>
                </c:pt>
                <c:pt idx="61">
                  <c:v>39872</c:v>
                </c:pt>
                <c:pt idx="62">
                  <c:v>39903</c:v>
                </c:pt>
                <c:pt idx="63">
                  <c:v>39933</c:v>
                </c:pt>
                <c:pt idx="64">
                  <c:v>39964</c:v>
                </c:pt>
                <c:pt idx="65">
                  <c:v>39994</c:v>
                </c:pt>
                <c:pt idx="66">
                  <c:v>40025</c:v>
                </c:pt>
                <c:pt idx="67">
                  <c:v>40056</c:v>
                </c:pt>
                <c:pt idx="68">
                  <c:v>40086</c:v>
                </c:pt>
                <c:pt idx="69">
                  <c:v>40117</c:v>
                </c:pt>
                <c:pt idx="70">
                  <c:v>40147</c:v>
                </c:pt>
                <c:pt idx="71">
                  <c:v>40178</c:v>
                </c:pt>
                <c:pt idx="72">
                  <c:v>40209</c:v>
                </c:pt>
                <c:pt idx="73">
                  <c:v>40237</c:v>
                </c:pt>
                <c:pt idx="74">
                  <c:v>40268</c:v>
                </c:pt>
                <c:pt idx="75">
                  <c:v>40298</c:v>
                </c:pt>
                <c:pt idx="76">
                  <c:v>40329</c:v>
                </c:pt>
                <c:pt idx="77">
                  <c:v>40359</c:v>
                </c:pt>
                <c:pt idx="78">
                  <c:v>40390</c:v>
                </c:pt>
                <c:pt idx="79">
                  <c:v>40421</c:v>
                </c:pt>
                <c:pt idx="80">
                  <c:v>40451</c:v>
                </c:pt>
                <c:pt idx="81">
                  <c:v>40482</c:v>
                </c:pt>
                <c:pt idx="82">
                  <c:v>40512</c:v>
                </c:pt>
                <c:pt idx="83">
                  <c:v>40543</c:v>
                </c:pt>
                <c:pt idx="84">
                  <c:v>40574</c:v>
                </c:pt>
                <c:pt idx="85">
                  <c:v>40602</c:v>
                </c:pt>
                <c:pt idx="86">
                  <c:v>40633</c:v>
                </c:pt>
                <c:pt idx="87">
                  <c:v>40663</c:v>
                </c:pt>
                <c:pt idx="88">
                  <c:v>40694</c:v>
                </c:pt>
                <c:pt idx="89">
                  <c:v>40724</c:v>
                </c:pt>
                <c:pt idx="90">
                  <c:v>40755</c:v>
                </c:pt>
                <c:pt idx="91">
                  <c:v>40786</c:v>
                </c:pt>
                <c:pt idx="92">
                  <c:v>40816</c:v>
                </c:pt>
                <c:pt idx="93">
                  <c:v>40847</c:v>
                </c:pt>
                <c:pt idx="94">
                  <c:v>40877</c:v>
                </c:pt>
                <c:pt idx="95">
                  <c:v>40908</c:v>
                </c:pt>
                <c:pt idx="96">
                  <c:v>40939</c:v>
                </c:pt>
                <c:pt idx="97">
                  <c:v>40968</c:v>
                </c:pt>
                <c:pt idx="98">
                  <c:v>40999</c:v>
                </c:pt>
                <c:pt idx="99">
                  <c:v>41029</c:v>
                </c:pt>
                <c:pt idx="100">
                  <c:v>41060</c:v>
                </c:pt>
                <c:pt idx="101">
                  <c:v>41090</c:v>
                </c:pt>
                <c:pt idx="102">
                  <c:v>41121</c:v>
                </c:pt>
                <c:pt idx="103">
                  <c:v>41152</c:v>
                </c:pt>
                <c:pt idx="104">
                  <c:v>41182</c:v>
                </c:pt>
                <c:pt idx="105">
                  <c:v>41213</c:v>
                </c:pt>
                <c:pt idx="106">
                  <c:v>41243</c:v>
                </c:pt>
                <c:pt idx="107">
                  <c:v>41274</c:v>
                </c:pt>
                <c:pt idx="108">
                  <c:v>41305</c:v>
                </c:pt>
                <c:pt idx="109">
                  <c:v>41333</c:v>
                </c:pt>
                <c:pt idx="110">
                  <c:v>41364</c:v>
                </c:pt>
                <c:pt idx="111">
                  <c:v>41394</c:v>
                </c:pt>
                <c:pt idx="112">
                  <c:v>41425</c:v>
                </c:pt>
                <c:pt idx="113">
                  <c:v>41455</c:v>
                </c:pt>
                <c:pt idx="114">
                  <c:v>41486</c:v>
                </c:pt>
                <c:pt idx="115">
                  <c:v>41517</c:v>
                </c:pt>
                <c:pt idx="116">
                  <c:v>41547</c:v>
                </c:pt>
                <c:pt idx="117">
                  <c:v>41578</c:v>
                </c:pt>
                <c:pt idx="118">
                  <c:v>41608</c:v>
                </c:pt>
                <c:pt idx="119">
                  <c:v>41639</c:v>
                </c:pt>
                <c:pt idx="120">
                  <c:v>41670</c:v>
                </c:pt>
                <c:pt idx="121">
                  <c:v>41698</c:v>
                </c:pt>
                <c:pt idx="122">
                  <c:v>41729</c:v>
                </c:pt>
                <c:pt idx="123">
                  <c:v>41759</c:v>
                </c:pt>
                <c:pt idx="124">
                  <c:v>41790</c:v>
                </c:pt>
                <c:pt idx="125">
                  <c:v>41820</c:v>
                </c:pt>
                <c:pt idx="126">
                  <c:v>41851</c:v>
                </c:pt>
                <c:pt idx="127">
                  <c:v>41882</c:v>
                </c:pt>
                <c:pt idx="128">
                  <c:v>41912</c:v>
                </c:pt>
                <c:pt idx="129">
                  <c:v>41943</c:v>
                </c:pt>
                <c:pt idx="130">
                  <c:v>41973</c:v>
                </c:pt>
                <c:pt idx="131">
                  <c:v>42004</c:v>
                </c:pt>
                <c:pt idx="132">
                  <c:v>42035</c:v>
                </c:pt>
                <c:pt idx="133">
                  <c:v>42063</c:v>
                </c:pt>
                <c:pt idx="134">
                  <c:v>42094</c:v>
                </c:pt>
                <c:pt idx="135">
                  <c:v>42124</c:v>
                </c:pt>
                <c:pt idx="136">
                  <c:v>42155</c:v>
                </c:pt>
                <c:pt idx="137">
                  <c:v>42185</c:v>
                </c:pt>
                <c:pt idx="138">
                  <c:v>42216</c:v>
                </c:pt>
                <c:pt idx="139">
                  <c:v>42247</c:v>
                </c:pt>
                <c:pt idx="140">
                  <c:v>42277</c:v>
                </c:pt>
                <c:pt idx="141">
                  <c:v>42308</c:v>
                </c:pt>
                <c:pt idx="142">
                  <c:v>42338</c:v>
                </c:pt>
                <c:pt idx="143">
                  <c:v>42369</c:v>
                </c:pt>
                <c:pt idx="144">
                  <c:v>42400</c:v>
                </c:pt>
                <c:pt idx="145">
                  <c:v>42429</c:v>
                </c:pt>
                <c:pt idx="146">
                  <c:v>42460</c:v>
                </c:pt>
                <c:pt idx="147">
                  <c:v>42490</c:v>
                </c:pt>
                <c:pt idx="148">
                  <c:v>42521</c:v>
                </c:pt>
                <c:pt idx="149">
                  <c:v>42551</c:v>
                </c:pt>
                <c:pt idx="150">
                  <c:v>42582</c:v>
                </c:pt>
                <c:pt idx="151">
                  <c:v>42613</c:v>
                </c:pt>
                <c:pt idx="152">
                  <c:v>42643</c:v>
                </c:pt>
              </c:numCache>
            </c:numRef>
          </c:cat>
          <c:val>
            <c:numRef>
              <c:f>Sheet1!$E$2:$E$154</c:f>
              <c:numCache>
                <c:formatCode>_(* #,##0_);_(* \(#,##0\);_(* "-"??_);_(@_)</c:formatCode>
                <c:ptCount val="153"/>
                <c:pt idx="0">
                  <c:v>54644</c:v>
                </c:pt>
                <c:pt idx="1">
                  <c:v>54320</c:v>
                </c:pt>
                <c:pt idx="2">
                  <c:v>53428</c:v>
                </c:pt>
                <c:pt idx="3">
                  <c:v>52116</c:v>
                </c:pt>
                <c:pt idx="4">
                  <c:v>52673</c:v>
                </c:pt>
                <c:pt idx="5">
                  <c:v>52085</c:v>
                </c:pt>
                <c:pt idx="6">
                  <c:v>51887</c:v>
                </c:pt>
                <c:pt idx="7">
                  <c:v>51875</c:v>
                </c:pt>
                <c:pt idx="8">
                  <c:v>51821</c:v>
                </c:pt>
                <c:pt idx="9">
                  <c:v>50931</c:v>
                </c:pt>
                <c:pt idx="10">
                  <c:v>50443</c:v>
                </c:pt>
                <c:pt idx="11">
                  <c:v>50118</c:v>
                </c:pt>
                <c:pt idx="12">
                  <c:v>49750</c:v>
                </c:pt>
                <c:pt idx="13">
                  <c:v>49839</c:v>
                </c:pt>
                <c:pt idx="14">
                  <c:v>49881</c:v>
                </c:pt>
                <c:pt idx="15">
                  <c:v>49408</c:v>
                </c:pt>
                <c:pt idx="16">
                  <c:v>48261</c:v>
                </c:pt>
                <c:pt idx="17">
                  <c:v>47843</c:v>
                </c:pt>
                <c:pt idx="18">
                  <c:v>47783</c:v>
                </c:pt>
                <c:pt idx="19">
                  <c:v>47759</c:v>
                </c:pt>
                <c:pt idx="20">
                  <c:v>48955</c:v>
                </c:pt>
                <c:pt idx="21">
                  <c:v>48558</c:v>
                </c:pt>
                <c:pt idx="22">
                  <c:v>49540</c:v>
                </c:pt>
                <c:pt idx="23">
                  <c:v>49725</c:v>
                </c:pt>
                <c:pt idx="24">
                  <c:v>50117</c:v>
                </c:pt>
                <c:pt idx="25">
                  <c:v>50185</c:v>
                </c:pt>
                <c:pt idx="26">
                  <c:v>50329</c:v>
                </c:pt>
                <c:pt idx="27">
                  <c:v>51816</c:v>
                </c:pt>
                <c:pt idx="28">
                  <c:v>53385</c:v>
                </c:pt>
                <c:pt idx="29">
                  <c:v>54053</c:v>
                </c:pt>
                <c:pt idx="30">
                  <c:v>55627</c:v>
                </c:pt>
                <c:pt idx="31">
                  <c:v>56914</c:v>
                </c:pt>
                <c:pt idx="32">
                  <c:v>55603</c:v>
                </c:pt>
                <c:pt idx="33">
                  <c:v>57926</c:v>
                </c:pt>
                <c:pt idx="34">
                  <c:v>58593</c:v>
                </c:pt>
                <c:pt idx="35">
                  <c:v>59166</c:v>
                </c:pt>
                <c:pt idx="36">
                  <c:v>60380</c:v>
                </c:pt>
                <c:pt idx="37">
                  <c:v>61802</c:v>
                </c:pt>
                <c:pt idx="38">
                  <c:v>63224</c:v>
                </c:pt>
                <c:pt idx="39">
                  <c:v>65223</c:v>
                </c:pt>
                <c:pt idx="40">
                  <c:v>66650</c:v>
                </c:pt>
                <c:pt idx="41">
                  <c:v>67959</c:v>
                </c:pt>
                <c:pt idx="42">
                  <c:v>70221</c:v>
                </c:pt>
                <c:pt idx="43">
                  <c:v>72485</c:v>
                </c:pt>
                <c:pt idx="44">
                  <c:v>75750</c:v>
                </c:pt>
                <c:pt idx="45">
                  <c:v>78625</c:v>
                </c:pt>
                <c:pt idx="46">
                  <c:v>81336</c:v>
                </c:pt>
                <c:pt idx="47">
                  <c:v>85047</c:v>
                </c:pt>
                <c:pt idx="48">
                  <c:v>87950</c:v>
                </c:pt>
                <c:pt idx="49">
                  <c:v>89640</c:v>
                </c:pt>
                <c:pt idx="50">
                  <c:v>91142</c:v>
                </c:pt>
                <c:pt idx="51">
                  <c:v>90829</c:v>
                </c:pt>
                <c:pt idx="52">
                  <c:v>90050</c:v>
                </c:pt>
                <c:pt idx="53">
                  <c:v>92815</c:v>
                </c:pt>
                <c:pt idx="54">
                  <c:v>93473</c:v>
                </c:pt>
                <c:pt idx="55">
                  <c:v>95311</c:v>
                </c:pt>
                <c:pt idx="56">
                  <c:v>96698</c:v>
                </c:pt>
                <c:pt idx="57">
                  <c:v>98020</c:v>
                </c:pt>
                <c:pt idx="58">
                  <c:v>99514</c:v>
                </c:pt>
                <c:pt idx="59">
                  <c:v>102083</c:v>
                </c:pt>
                <c:pt idx="60">
                  <c:v>103009</c:v>
                </c:pt>
                <c:pt idx="61">
                  <c:v>103217</c:v>
                </c:pt>
                <c:pt idx="62">
                  <c:v>104498</c:v>
                </c:pt>
                <c:pt idx="63">
                  <c:v>107267</c:v>
                </c:pt>
                <c:pt idx="64">
                  <c:v>109961</c:v>
                </c:pt>
                <c:pt idx="65">
                  <c:v>110512</c:v>
                </c:pt>
                <c:pt idx="66">
                  <c:v>109569</c:v>
                </c:pt>
                <c:pt idx="67">
                  <c:v>106947</c:v>
                </c:pt>
                <c:pt idx="68">
                  <c:v>105661</c:v>
                </c:pt>
                <c:pt idx="69">
                  <c:v>104982</c:v>
                </c:pt>
                <c:pt idx="70">
                  <c:v>102735</c:v>
                </c:pt>
                <c:pt idx="71">
                  <c:v>99569</c:v>
                </c:pt>
                <c:pt idx="72">
                  <c:v>96864</c:v>
                </c:pt>
                <c:pt idx="73">
                  <c:v>96028</c:v>
                </c:pt>
                <c:pt idx="74">
                  <c:v>94169</c:v>
                </c:pt>
                <c:pt idx="75">
                  <c:v>91187</c:v>
                </c:pt>
                <c:pt idx="76">
                  <c:v>89677</c:v>
                </c:pt>
                <c:pt idx="77">
                  <c:v>87070</c:v>
                </c:pt>
                <c:pt idx="78">
                  <c:v>85313</c:v>
                </c:pt>
                <c:pt idx="79">
                  <c:v>84265</c:v>
                </c:pt>
                <c:pt idx="80">
                  <c:v>82518</c:v>
                </c:pt>
                <c:pt idx="81">
                  <c:v>79233</c:v>
                </c:pt>
                <c:pt idx="82">
                  <c:v>76924</c:v>
                </c:pt>
                <c:pt idx="83">
                  <c:v>73544</c:v>
                </c:pt>
                <c:pt idx="84">
                  <c:v>71442</c:v>
                </c:pt>
                <c:pt idx="85">
                  <c:v>68768</c:v>
                </c:pt>
                <c:pt idx="86">
                  <c:v>66864</c:v>
                </c:pt>
                <c:pt idx="87">
                  <c:v>64598</c:v>
                </c:pt>
                <c:pt idx="88">
                  <c:v>62133</c:v>
                </c:pt>
                <c:pt idx="89">
                  <c:v>60150</c:v>
                </c:pt>
                <c:pt idx="90">
                  <c:v>58424</c:v>
                </c:pt>
                <c:pt idx="91">
                  <c:v>56993</c:v>
                </c:pt>
                <c:pt idx="92">
                  <c:v>55115</c:v>
                </c:pt>
                <c:pt idx="93">
                  <c:v>53255</c:v>
                </c:pt>
                <c:pt idx="94">
                  <c:v>52327</c:v>
                </c:pt>
                <c:pt idx="95">
                  <c:v>51692</c:v>
                </c:pt>
                <c:pt idx="96">
                  <c:v>50934</c:v>
                </c:pt>
                <c:pt idx="97">
                  <c:v>51253</c:v>
                </c:pt>
                <c:pt idx="98">
                  <c:v>50172</c:v>
                </c:pt>
                <c:pt idx="99">
                  <c:v>49978</c:v>
                </c:pt>
                <c:pt idx="100">
                  <c:v>49648</c:v>
                </c:pt>
                <c:pt idx="101">
                  <c:v>49609</c:v>
                </c:pt>
                <c:pt idx="102">
                  <c:v>49777</c:v>
                </c:pt>
                <c:pt idx="103">
                  <c:v>49343</c:v>
                </c:pt>
                <c:pt idx="104">
                  <c:v>48623</c:v>
                </c:pt>
                <c:pt idx="105">
                  <c:v>49258</c:v>
                </c:pt>
                <c:pt idx="106">
                  <c:v>49492</c:v>
                </c:pt>
                <c:pt idx="107">
                  <c:v>49236</c:v>
                </c:pt>
                <c:pt idx="108">
                  <c:v>49696</c:v>
                </c:pt>
                <c:pt idx="109">
                  <c:v>48784</c:v>
                </c:pt>
                <c:pt idx="110">
                  <c:v>48838</c:v>
                </c:pt>
                <c:pt idx="111">
                  <c:v>49248</c:v>
                </c:pt>
                <c:pt idx="112">
                  <c:v>48705</c:v>
                </c:pt>
                <c:pt idx="113">
                  <c:v>47916</c:v>
                </c:pt>
                <c:pt idx="114">
                  <c:v>47441</c:v>
                </c:pt>
                <c:pt idx="115">
                  <c:v>48004</c:v>
                </c:pt>
                <c:pt idx="116">
                  <c:v>48171</c:v>
                </c:pt>
                <c:pt idx="117">
                  <c:v>48609</c:v>
                </c:pt>
                <c:pt idx="118" formatCode="#,##0">
                  <c:v>48626</c:v>
                </c:pt>
                <c:pt idx="119" formatCode="#,##0">
                  <c:v>49036</c:v>
                </c:pt>
                <c:pt idx="120" formatCode="#,##0">
                  <c:v>49214</c:v>
                </c:pt>
                <c:pt idx="121" formatCode="#,##0">
                  <c:v>49291</c:v>
                </c:pt>
                <c:pt idx="122" formatCode="#,##0">
                  <c:v>49926</c:v>
                </c:pt>
                <c:pt idx="123" formatCode="#,##0">
                  <c:v>50313</c:v>
                </c:pt>
                <c:pt idx="124" formatCode="#,##0">
                  <c:v>50505</c:v>
                </c:pt>
              </c:numCache>
            </c:numRef>
          </c:val>
          <c:smooth val="0"/>
        </c:ser>
        <c:dLbls>
          <c:showLegendKey val="0"/>
          <c:showVal val="0"/>
          <c:showCatName val="0"/>
          <c:showSerName val="0"/>
          <c:showPercent val="0"/>
          <c:showBubbleSize val="0"/>
        </c:dLbls>
        <c:marker val="1"/>
        <c:smooth val="0"/>
        <c:axId val="376755712"/>
        <c:axId val="376749440"/>
      </c:lineChart>
      <c:dateAx>
        <c:axId val="376745984"/>
        <c:scaling>
          <c:orientation val="minMax"/>
          <c:min val="37987"/>
        </c:scaling>
        <c:delete val="0"/>
        <c:axPos val="b"/>
        <c:numFmt formatCode="[$-409]mmm\-yy;@" sourceLinked="1"/>
        <c:majorTickMark val="out"/>
        <c:minorTickMark val="none"/>
        <c:tickLblPos val="nextTo"/>
        <c:txPr>
          <a:bodyPr rot="0" vert="horz"/>
          <a:lstStyle/>
          <a:p>
            <a:pPr>
              <a:defRPr/>
            </a:pPr>
            <a:endParaRPr lang="en-US"/>
          </a:p>
        </c:txPr>
        <c:crossAx val="376747520"/>
        <c:crosses val="autoZero"/>
        <c:auto val="1"/>
        <c:lblOffset val="100"/>
        <c:baseTimeUnit val="months"/>
        <c:majorUnit val="12"/>
        <c:majorTimeUnit val="months"/>
      </c:dateAx>
      <c:valAx>
        <c:axId val="376747520"/>
        <c:scaling>
          <c:orientation val="minMax"/>
          <c:max val="1700000"/>
          <c:min val="800000"/>
        </c:scaling>
        <c:delete val="0"/>
        <c:axPos val="l"/>
        <c:title>
          <c:tx>
            <c:rich>
              <a:bodyPr rot="-5400000" vert="horz"/>
              <a:lstStyle/>
              <a:p>
                <a:pPr>
                  <a:defRPr/>
                </a:pPr>
                <a:r>
                  <a:rPr lang="en-US" dirty="0" smtClean="0"/>
                  <a:t>Loss Emergence Pool</a:t>
                </a:r>
                <a:endParaRPr lang="en-US" dirty="0"/>
              </a:p>
            </c:rich>
          </c:tx>
          <c:layout>
            <c:manualLayout>
              <c:xMode val="edge"/>
              <c:yMode val="edge"/>
              <c:x val="6.5564304461942242E-3"/>
              <c:y val="0.30570451719850811"/>
            </c:manualLayout>
          </c:layout>
          <c:overlay val="0"/>
        </c:title>
        <c:numFmt formatCode="_(* #,##0_);_(* \(#,##0\);_(* &quot;-&quot;??_);_(@_)" sourceLinked="1"/>
        <c:majorTickMark val="out"/>
        <c:minorTickMark val="none"/>
        <c:tickLblPos val="nextTo"/>
        <c:crossAx val="376745984"/>
        <c:crosses val="autoZero"/>
        <c:crossBetween val="between"/>
      </c:valAx>
      <c:valAx>
        <c:axId val="376749440"/>
        <c:scaling>
          <c:orientation val="minMax"/>
          <c:max val="125000"/>
          <c:min val="35000"/>
        </c:scaling>
        <c:delete val="0"/>
        <c:axPos val="r"/>
        <c:title>
          <c:tx>
            <c:rich>
              <a:bodyPr rot="-5400000" vert="horz"/>
              <a:lstStyle/>
              <a:p>
                <a:pPr>
                  <a:defRPr/>
                </a:pPr>
                <a:r>
                  <a:rPr lang="en-US" dirty="0" smtClean="0"/>
                  <a:t>Charge-Off</a:t>
                </a:r>
                <a:endParaRPr lang="en-US" dirty="0"/>
              </a:p>
            </c:rich>
          </c:tx>
          <c:layout>
            <c:manualLayout>
              <c:xMode val="edge"/>
              <c:yMode val="edge"/>
              <c:x val="0.96553965536916586"/>
              <c:y val="0.37824837684763091"/>
            </c:manualLayout>
          </c:layout>
          <c:overlay val="0"/>
        </c:title>
        <c:numFmt formatCode="General" sourceLinked="1"/>
        <c:majorTickMark val="out"/>
        <c:minorTickMark val="none"/>
        <c:tickLblPos val="nextTo"/>
        <c:crossAx val="376755712"/>
        <c:crosses val="max"/>
        <c:crossBetween val="between"/>
        <c:majorUnit val="15000"/>
      </c:valAx>
      <c:dateAx>
        <c:axId val="376755712"/>
        <c:scaling>
          <c:orientation val="minMax"/>
        </c:scaling>
        <c:delete val="1"/>
        <c:axPos val="b"/>
        <c:numFmt formatCode="[$-409]mmm\-yy;@" sourceLinked="1"/>
        <c:majorTickMark val="out"/>
        <c:minorTickMark val="none"/>
        <c:tickLblPos val="nextTo"/>
        <c:crossAx val="376749440"/>
        <c:crosses val="autoZero"/>
        <c:auto val="1"/>
        <c:lblOffset val="100"/>
        <c:baseTimeUnit val="months"/>
        <c:majorUnit val="1"/>
        <c:minorUnit val="1"/>
      </c:dateAx>
      <c:spPr>
        <a:noFill/>
        <a:ln w="25400">
          <a:noFill/>
        </a:ln>
      </c:spPr>
    </c:plotArea>
    <c:legend>
      <c:legendPos val="b"/>
      <c:overlay val="0"/>
    </c:legend>
    <c:plotVisOnly val="1"/>
    <c:dispBlanksAs val="gap"/>
    <c:showDLblsOverMax val="0"/>
  </c:chart>
  <c:spPr>
    <a:noFill/>
  </c:spPr>
  <c:txPr>
    <a:bodyPr/>
    <a:lstStyle/>
    <a:p>
      <a:pPr>
        <a:defRPr sz="1200"/>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30+ </a:t>
            </a:r>
            <a:r>
              <a:rPr lang="en-US" sz="1200" b="1" i="0" u="none" strike="noStrike" baseline="0" dirty="0" smtClean="0">
                <a:effectLst/>
              </a:rPr>
              <a:t>Delinquency (#’000)</a:t>
            </a:r>
            <a:endParaRPr lang="en-US" dirty="0"/>
          </a:p>
        </c:rich>
      </c:tx>
      <c:overlay val="0"/>
    </c:title>
    <c:autoTitleDeleted val="0"/>
    <c:plotArea>
      <c:layout>
        <c:manualLayout>
          <c:layoutTarget val="inner"/>
          <c:xMode val="edge"/>
          <c:yMode val="edge"/>
          <c:x val="9.3260577190830835E-2"/>
          <c:y val="0.15275832828588734"/>
          <c:w val="0.88293181185308933"/>
          <c:h val="0.5474494461777184"/>
        </c:manualLayout>
      </c:layout>
      <c:barChart>
        <c:barDir val="col"/>
        <c:grouping val="clustered"/>
        <c:varyColors val="0"/>
        <c:ser>
          <c:idx val="0"/>
          <c:order val="0"/>
          <c:tx>
            <c:strRef>
              <c:f>Sheet1!$B$1</c:f>
              <c:strCache>
                <c:ptCount val="1"/>
                <c:pt idx="0">
                  <c:v>Actual</c:v>
                </c:pt>
              </c:strCache>
            </c:strRef>
          </c:tx>
          <c:spPr>
            <a:solidFill>
              <a:schemeClr val="accent3">
                <a:lumMod val="50000"/>
              </a:schemeClr>
            </a:solidFill>
            <a:ln w="38100"/>
          </c:spPr>
          <c:invertIfNegative val="0"/>
          <c:cat>
            <c:numRef>
              <c:f>Sheet1!$A$2:$A$61</c:f>
              <c:numCache>
                <c:formatCode>mmm\-yy</c:formatCode>
                <c:ptCount val="60"/>
                <c:pt idx="0">
                  <c:v>40663</c:v>
                </c:pt>
                <c:pt idx="1">
                  <c:v>40694</c:v>
                </c:pt>
                <c:pt idx="2">
                  <c:v>40724</c:v>
                </c:pt>
                <c:pt idx="3">
                  <c:v>40755</c:v>
                </c:pt>
                <c:pt idx="4">
                  <c:v>40786</c:v>
                </c:pt>
                <c:pt idx="5">
                  <c:v>40816</c:v>
                </c:pt>
                <c:pt idx="6">
                  <c:v>40847</c:v>
                </c:pt>
                <c:pt idx="7">
                  <c:v>40877</c:v>
                </c:pt>
                <c:pt idx="8">
                  <c:v>40908</c:v>
                </c:pt>
                <c:pt idx="9">
                  <c:v>40939</c:v>
                </c:pt>
                <c:pt idx="10">
                  <c:v>40968</c:v>
                </c:pt>
                <c:pt idx="11">
                  <c:v>40999</c:v>
                </c:pt>
                <c:pt idx="12">
                  <c:v>41029</c:v>
                </c:pt>
                <c:pt idx="13">
                  <c:v>41060</c:v>
                </c:pt>
                <c:pt idx="14">
                  <c:v>41090</c:v>
                </c:pt>
                <c:pt idx="15">
                  <c:v>41121</c:v>
                </c:pt>
                <c:pt idx="16">
                  <c:v>41152</c:v>
                </c:pt>
                <c:pt idx="17">
                  <c:v>41182</c:v>
                </c:pt>
                <c:pt idx="18">
                  <c:v>41213</c:v>
                </c:pt>
                <c:pt idx="19">
                  <c:v>41243</c:v>
                </c:pt>
                <c:pt idx="20">
                  <c:v>41274</c:v>
                </c:pt>
                <c:pt idx="21">
                  <c:v>41305</c:v>
                </c:pt>
                <c:pt idx="22">
                  <c:v>41333</c:v>
                </c:pt>
                <c:pt idx="23">
                  <c:v>41364</c:v>
                </c:pt>
                <c:pt idx="24">
                  <c:v>41394</c:v>
                </c:pt>
                <c:pt idx="25">
                  <c:v>41425</c:v>
                </c:pt>
                <c:pt idx="26">
                  <c:v>41455</c:v>
                </c:pt>
                <c:pt idx="27">
                  <c:v>41486</c:v>
                </c:pt>
                <c:pt idx="28">
                  <c:v>41517</c:v>
                </c:pt>
                <c:pt idx="29">
                  <c:v>41547</c:v>
                </c:pt>
                <c:pt idx="30">
                  <c:v>41578</c:v>
                </c:pt>
                <c:pt idx="31">
                  <c:v>41608</c:v>
                </c:pt>
                <c:pt idx="32">
                  <c:v>41639</c:v>
                </c:pt>
                <c:pt idx="33">
                  <c:v>41670</c:v>
                </c:pt>
                <c:pt idx="34">
                  <c:v>41698</c:v>
                </c:pt>
                <c:pt idx="35">
                  <c:v>41729</c:v>
                </c:pt>
                <c:pt idx="36">
                  <c:v>41759</c:v>
                </c:pt>
                <c:pt idx="37">
                  <c:v>41790</c:v>
                </c:pt>
                <c:pt idx="38">
                  <c:v>41820</c:v>
                </c:pt>
                <c:pt idx="39">
                  <c:v>41851</c:v>
                </c:pt>
                <c:pt idx="40">
                  <c:v>41882</c:v>
                </c:pt>
                <c:pt idx="41">
                  <c:v>41912</c:v>
                </c:pt>
                <c:pt idx="42">
                  <c:v>41943</c:v>
                </c:pt>
                <c:pt idx="43">
                  <c:v>41973</c:v>
                </c:pt>
                <c:pt idx="44">
                  <c:v>42004</c:v>
                </c:pt>
                <c:pt idx="45">
                  <c:v>42035</c:v>
                </c:pt>
                <c:pt idx="46">
                  <c:v>42063</c:v>
                </c:pt>
                <c:pt idx="47">
                  <c:v>42094</c:v>
                </c:pt>
                <c:pt idx="48">
                  <c:v>42124</c:v>
                </c:pt>
                <c:pt idx="49">
                  <c:v>42155</c:v>
                </c:pt>
                <c:pt idx="50">
                  <c:v>42185</c:v>
                </c:pt>
                <c:pt idx="51">
                  <c:v>42216</c:v>
                </c:pt>
                <c:pt idx="52">
                  <c:v>42247</c:v>
                </c:pt>
                <c:pt idx="53">
                  <c:v>42277</c:v>
                </c:pt>
                <c:pt idx="54">
                  <c:v>42308</c:v>
                </c:pt>
                <c:pt idx="55">
                  <c:v>42338</c:v>
                </c:pt>
                <c:pt idx="56">
                  <c:v>42369</c:v>
                </c:pt>
                <c:pt idx="57">
                  <c:v>42400</c:v>
                </c:pt>
                <c:pt idx="58">
                  <c:v>42429</c:v>
                </c:pt>
                <c:pt idx="59">
                  <c:v>42460</c:v>
                </c:pt>
              </c:numCache>
            </c:numRef>
          </c:cat>
          <c:val>
            <c:numRef>
              <c:f>Sheet1!$B$2:$B$61</c:f>
              <c:numCache>
                <c:formatCode>General</c:formatCode>
                <c:ptCount val="60"/>
                <c:pt idx="0">
                  <c:v>65394</c:v>
                </c:pt>
                <c:pt idx="1">
                  <c:v>76960</c:v>
                </c:pt>
                <c:pt idx="2">
                  <c:v>74934</c:v>
                </c:pt>
                <c:pt idx="3">
                  <c:v>77313</c:v>
                </c:pt>
                <c:pt idx="4">
                  <c:v>82539</c:v>
                </c:pt>
                <c:pt idx="5">
                  <c:v>75498</c:v>
                </c:pt>
                <c:pt idx="6">
                  <c:v>78127</c:v>
                </c:pt>
                <c:pt idx="7">
                  <c:v>75893</c:v>
                </c:pt>
                <c:pt idx="8">
                  <c:v>80486</c:v>
                </c:pt>
                <c:pt idx="9">
                  <c:v>78714</c:v>
                </c:pt>
                <c:pt idx="10">
                  <c:v>58981</c:v>
                </c:pt>
                <c:pt idx="11">
                  <c:v>52704</c:v>
                </c:pt>
                <c:pt idx="12">
                  <c:v>52524</c:v>
                </c:pt>
                <c:pt idx="13">
                  <c:v>61665</c:v>
                </c:pt>
                <c:pt idx="14">
                  <c:v>57167</c:v>
                </c:pt>
                <c:pt idx="15">
                  <c:v>64357</c:v>
                </c:pt>
                <c:pt idx="16">
                  <c:v>61565</c:v>
                </c:pt>
                <c:pt idx="17">
                  <c:v>61712</c:v>
                </c:pt>
                <c:pt idx="18">
                  <c:v>68156</c:v>
                </c:pt>
                <c:pt idx="19">
                  <c:v>66402</c:v>
                </c:pt>
                <c:pt idx="20">
                  <c:v>74084</c:v>
                </c:pt>
                <c:pt idx="21">
                  <c:v>71350</c:v>
                </c:pt>
                <c:pt idx="22">
                  <c:v>57713</c:v>
                </c:pt>
                <c:pt idx="23">
                  <c:v>46284</c:v>
                </c:pt>
                <c:pt idx="24">
                  <c:v>48865</c:v>
                </c:pt>
                <c:pt idx="25">
                  <c:v>54638</c:v>
                </c:pt>
                <c:pt idx="26">
                  <c:v>53862</c:v>
                </c:pt>
                <c:pt idx="27">
                  <c:v>61255</c:v>
                </c:pt>
                <c:pt idx="28">
                  <c:v>59312</c:v>
                </c:pt>
                <c:pt idx="29">
                  <c:v>60506</c:v>
                </c:pt>
                <c:pt idx="30">
                  <c:v>64172</c:v>
                </c:pt>
                <c:pt idx="31">
                  <c:v>62973</c:v>
                </c:pt>
                <c:pt idx="32">
                  <c:v>74604</c:v>
                </c:pt>
                <c:pt idx="33">
                  <c:v>70811</c:v>
                </c:pt>
                <c:pt idx="34">
                  <c:v>54897</c:v>
                </c:pt>
                <c:pt idx="35">
                  <c:v>53329</c:v>
                </c:pt>
                <c:pt idx="36">
                  <c:v>51038</c:v>
                </c:pt>
                <c:pt idx="37">
                  <c:v>57517</c:v>
                </c:pt>
                <c:pt idx="38">
                  <c:v>58106</c:v>
                </c:pt>
                <c:pt idx="39">
                  <c:v>64344</c:v>
                </c:pt>
                <c:pt idx="40">
                  <c:v>64061</c:v>
                </c:pt>
                <c:pt idx="41">
                  <c:v>62793</c:v>
                </c:pt>
                <c:pt idx="42">
                  <c:v>65899</c:v>
                </c:pt>
                <c:pt idx="43" formatCode="#,##0">
                  <c:v>65467</c:v>
                </c:pt>
              </c:numCache>
            </c:numRef>
          </c:val>
        </c:ser>
        <c:dLbls>
          <c:showLegendKey val="0"/>
          <c:showVal val="0"/>
          <c:showCatName val="0"/>
          <c:showSerName val="0"/>
          <c:showPercent val="0"/>
          <c:showBubbleSize val="0"/>
        </c:dLbls>
        <c:gapWidth val="150"/>
        <c:axId val="378798080"/>
        <c:axId val="378799616"/>
      </c:barChart>
      <c:lineChart>
        <c:grouping val="standard"/>
        <c:varyColors val="0"/>
        <c:ser>
          <c:idx val="3"/>
          <c:order val="1"/>
          <c:tx>
            <c:strRef>
              <c:f>Sheet1!$C$1</c:f>
              <c:strCache>
                <c:ptCount val="1"/>
                <c:pt idx="0">
                  <c:v>FY14Q3</c:v>
                </c:pt>
              </c:strCache>
            </c:strRef>
          </c:tx>
          <c:marker>
            <c:symbol val="none"/>
          </c:marker>
          <c:cat>
            <c:numRef>
              <c:f>Sheet1!$A$2:$A$61</c:f>
              <c:numCache>
                <c:formatCode>mmm\-yy</c:formatCode>
                <c:ptCount val="60"/>
                <c:pt idx="0">
                  <c:v>40663</c:v>
                </c:pt>
                <c:pt idx="1">
                  <c:v>40694</c:v>
                </c:pt>
                <c:pt idx="2">
                  <c:v>40724</c:v>
                </c:pt>
                <c:pt idx="3">
                  <c:v>40755</c:v>
                </c:pt>
                <c:pt idx="4">
                  <c:v>40786</c:v>
                </c:pt>
                <c:pt idx="5">
                  <c:v>40816</c:v>
                </c:pt>
                <c:pt idx="6">
                  <c:v>40847</c:v>
                </c:pt>
                <c:pt idx="7">
                  <c:v>40877</c:v>
                </c:pt>
                <c:pt idx="8">
                  <c:v>40908</c:v>
                </c:pt>
                <c:pt idx="9">
                  <c:v>40939</c:v>
                </c:pt>
                <c:pt idx="10">
                  <c:v>40968</c:v>
                </c:pt>
                <c:pt idx="11">
                  <c:v>40999</c:v>
                </c:pt>
                <c:pt idx="12">
                  <c:v>41029</c:v>
                </c:pt>
                <c:pt idx="13">
                  <c:v>41060</c:v>
                </c:pt>
                <c:pt idx="14">
                  <c:v>41090</c:v>
                </c:pt>
                <c:pt idx="15">
                  <c:v>41121</c:v>
                </c:pt>
                <c:pt idx="16">
                  <c:v>41152</c:v>
                </c:pt>
                <c:pt idx="17">
                  <c:v>41182</c:v>
                </c:pt>
                <c:pt idx="18">
                  <c:v>41213</c:v>
                </c:pt>
                <c:pt idx="19">
                  <c:v>41243</c:v>
                </c:pt>
                <c:pt idx="20">
                  <c:v>41274</c:v>
                </c:pt>
                <c:pt idx="21">
                  <c:v>41305</c:v>
                </c:pt>
                <c:pt idx="22">
                  <c:v>41333</c:v>
                </c:pt>
                <c:pt idx="23">
                  <c:v>41364</c:v>
                </c:pt>
                <c:pt idx="24">
                  <c:v>41394</c:v>
                </c:pt>
                <c:pt idx="25">
                  <c:v>41425</c:v>
                </c:pt>
                <c:pt idx="26">
                  <c:v>41455</c:v>
                </c:pt>
                <c:pt idx="27">
                  <c:v>41486</c:v>
                </c:pt>
                <c:pt idx="28">
                  <c:v>41517</c:v>
                </c:pt>
                <c:pt idx="29">
                  <c:v>41547</c:v>
                </c:pt>
                <c:pt idx="30">
                  <c:v>41578</c:v>
                </c:pt>
                <c:pt idx="31">
                  <c:v>41608</c:v>
                </c:pt>
                <c:pt idx="32">
                  <c:v>41639</c:v>
                </c:pt>
                <c:pt idx="33">
                  <c:v>41670</c:v>
                </c:pt>
                <c:pt idx="34">
                  <c:v>41698</c:v>
                </c:pt>
                <c:pt idx="35">
                  <c:v>41729</c:v>
                </c:pt>
                <c:pt idx="36">
                  <c:v>41759</c:v>
                </c:pt>
                <c:pt idx="37">
                  <c:v>41790</c:v>
                </c:pt>
                <c:pt idx="38">
                  <c:v>41820</c:v>
                </c:pt>
                <c:pt idx="39">
                  <c:v>41851</c:v>
                </c:pt>
                <c:pt idx="40">
                  <c:v>41882</c:v>
                </c:pt>
                <c:pt idx="41">
                  <c:v>41912</c:v>
                </c:pt>
                <c:pt idx="42">
                  <c:v>41943</c:v>
                </c:pt>
                <c:pt idx="43">
                  <c:v>41973</c:v>
                </c:pt>
                <c:pt idx="44">
                  <c:v>42004</c:v>
                </c:pt>
                <c:pt idx="45">
                  <c:v>42035</c:v>
                </c:pt>
                <c:pt idx="46">
                  <c:v>42063</c:v>
                </c:pt>
                <c:pt idx="47">
                  <c:v>42094</c:v>
                </c:pt>
                <c:pt idx="48">
                  <c:v>42124</c:v>
                </c:pt>
                <c:pt idx="49">
                  <c:v>42155</c:v>
                </c:pt>
                <c:pt idx="50">
                  <c:v>42185</c:v>
                </c:pt>
                <c:pt idx="51">
                  <c:v>42216</c:v>
                </c:pt>
                <c:pt idx="52">
                  <c:v>42247</c:v>
                </c:pt>
                <c:pt idx="53">
                  <c:v>42277</c:v>
                </c:pt>
                <c:pt idx="54">
                  <c:v>42308</c:v>
                </c:pt>
                <c:pt idx="55">
                  <c:v>42338</c:v>
                </c:pt>
                <c:pt idx="56">
                  <c:v>42369</c:v>
                </c:pt>
                <c:pt idx="57">
                  <c:v>42400</c:v>
                </c:pt>
                <c:pt idx="58">
                  <c:v>42429</c:v>
                </c:pt>
                <c:pt idx="59">
                  <c:v>42460</c:v>
                </c:pt>
              </c:numCache>
            </c:numRef>
          </c:cat>
          <c:val>
            <c:numRef>
              <c:f>Sheet1!$C$2:$C$61</c:f>
              <c:numCache>
                <c:formatCode>General</c:formatCode>
                <c:ptCount val="60"/>
                <c:pt idx="31" formatCode="#,##0">
                  <c:v>62840</c:v>
                </c:pt>
                <c:pt idx="32" formatCode="#,##0">
                  <c:v>74009.035537982476</c:v>
                </c:pt>
                <c:pt idx="33" formatCode="#,##0">
                  <c:v>74238.276809321134</c:v>
                </c:pt>
                <c:pt idx="34" formatCode="#,##0">
                  <c:v>62369.767318086655</c:v>
                </c:pt>
                <c:pt idx="35" formatCode="#,##0">
                  <c:v>60812.166979904483</c:v>
                </c:pt>
                <c:pt idx="36" formatCode="#,##0">
                  <c:v>66673.798829686246</c:v>
                </c:pt>
                <c:pt idx="37" formatCode="#,##0">
                  <c:v>68185.477378474752</c:v>
                </c:pt>
                <c:pt idx="38" formatCode="#,##0">
                  <c:v>67589.316786454059</c:v>
                </c:pt>
                <c:pt idx="39" formatCode="#,##0">
                  <c:v>72891.187214795238</c:v>
                </c:pt>
                <c:pt idx="40" formatCode="#,##0">
                  <c:v>67076.886389586958</c:v>
                </c:pt>
                <c:pt idx="41" formatCode="#,##0">
                  <c:v>68855.245042555587</c:v>
                </c:pt>
                <c:pt idx="42" formatCode="#,##0">
                  <c:v>75297.788203892414</c:v>
                </c:pt>
                <c:pt idx="43" formatCode="#,##0">
                  <c:v>73708.203944499372</c:v>
                </c:pt>
                <c:pt idx="44" formatCode="#,##0">
                  <c:v>74374.731213423016</c:v>
                </c:pt>
                <c:pt idx="45" formatCode="#,##0">
                  <c:v>73784.037838202188</c:v>
                </c:pt>
                <c:pt idx="46" formatCode="#,##0">
                  <c:v>62241.073507725036</c:v>
                </c:pt>
                <c:pt idx="47" formatCode="#,##0">
                  <c:v>60982.408655630396</c:v>
                </c:pt>
              </c:numCache>
            </c:numRef>
          </c:val>
          <c:smooth val="0"/>
        </c:ser>
        <c:ser>
          <c:idx val="4"/>
          <c:order val="2"/>
          <c:tx>
            <c:strRef>
              <c:f>Sheet1!$D$1</c:f>
              <c:strCache>
                <c:ptCount val="1"/>
                <c:pt idx="0">
                  <c:v>FY14Q4</c:v>
                </c:pt>
              </c:strCache>
            </c:strRef>
          </c:tx>
          <c:spPr>
            <a:ln>
              <a:solidFill>
                <a:srgbClr val="FFC000"/>
              </a:solidFill>
            </a:ln>
          </c:spPr>
          <c:marker>
            <c:symbol val="none"/>
          </c:marker>
          <c:cat>
            <c:numRef>
              <c:f>Sheet1!$A$2:$A$61</c:f>
              <c:numCache>
                <c:formatCode>mmm\-yy</c:formatCode>
                <c:ptCount val="60"/>
                <c:pt idx="0">
                  <c:v>40663</c:v>
                </c:pt>
                <c:pt idx="1">
                  <c:v>40694</c:v>
                </c:pt>
                <c:pt idx="2">
                  <c:v>40724</c:v>
                </c:pt>
                <c:pt idx="3">
                  <c:v>40755</c:v>
                </c:pt>
                <c:pt idx="4">
                  <c:v>40786</c:v>
                </c:pt>
                <c:pt idx="5">
                  <c:v>40816</c:v>
                </c:pt>
                <c:pt idx="6">
                  <c:v>40847</c:v>
                </c:pt>
                <c:pt idx="7">
                  <c:v>40877</c:v>
                </c:pt>
                <c:pt idx="8">
                  <c:v>40908</c:v>
                </c:pt>
                <c:pt idx="9">
                  <c:v>40939</c:v>
                </c:pt>
                <c:pt idx="10">
                  <c:v>40968</c:v>
                </c:pt>
                <c:pt idx="11">
                  <c:v>40999</c:v>
                </c:pt>
                <c:pt idx="12">
                  <c:v>41029</c:v>
                </c:pt>
                <c:pt idx="13">
                  <c:v>41060</c:v>
                </c:pt>
                <c:pt idx="14">
                  <c:v>41090</c:v>
                </c:pt>
                <c:pt idx="15">
                  <c:v>41121</c:v>
                </c:pt>
                <c:pt idx="16">
                  <c:v>41152</c:v>
                </c:pt>
                <c:pt idx="17">
                  <c:v>41182</c:v>
                </c:pt>
                <c:pt idx="18">
                  <c:v>41213</c:v>
                </c:pt>
                <c:pt idx="19">
                  <c:v>41243</c:v>
                </c:pt>
                <c:pt idx="20">
                  <c:v>41274</c:v>
                </c:pt>
                <c:pt idx="21">
                  <c:v>41305</c:v>
                </c:pt>
                <c:pt idx="22">
                  <c:v>41333</c:v>
                </c:pt>
                <c:pt idx="23">
                  <c:v>41364</c:v>
                </c:pt>
                <c:pt idx="24">
                  <c:v>41394</c:v>
                </c:pt>
                <c:pt idx="25">
                  <c:v>41425</c:v>
                </c:pt>
                <c:pt idx="26">
                  <c:v>41455</c:v>
                </c:pt>
                <c:pt idx="27">
                  <c:v>41486</c:v>
                </c:pt>
                <c:pt idx="28">
                  <c:v>41517</c:v>
                </c:pt>
                <c:pt idx="29">
                  <c:v>41547</c:v>
                </c:pt>
                <c:pt idx="30">
                  <c:v>41578</c:v>
                </c:pt>
                <c:pt idx="31">
                  <c:v>41608</c:v>
                </c:pt>
                <c:pt idx="32">
                  <c:v>41639</c:v>
                </c:pt>
                <c:pt idx="33">
                  <c:v>41670</c:v>
                </c:pt>
                <c:pt idx="34">
                  <c:v>41698</c:v>
                </c:pt>
                <c:pt idx="35">
                  <c:v>41729</c:v>
                </c:pt>
                <c:pt idx="36">
                  <c:v>41759</c:v>
                </c:pt>
                <c:pt idx="37">
                  <c:v>41790</c:v>
                </c:pt>
                <c:pt idx="38">
                  <c:v>41820</c:v>
                </c:pt>
                <c:pt idx="39">
                  <c:v>41851</c:v>
                </c:pt>
                <c:pt idx="40">
                  <c:v>41882</c:v>
                </c:pt>
                <c:pt idx="41">
                  <c:v>41912</c:v>
                </c:pt>
                <c:pt idx="42">
                  <c:v>41943</c:v>
                </c:pt>
                <c:pt idx="43">
                  <c:v>41973</c:v>
                </c:pt>
                <c:pt idx="44">
                  <c:v>42004</c:v>
                </c:pt>
                <c:pt idx="45">
                  <c:v>42035</c:v>
                </c:pt>
                <c:pt idx="46">
                  <c:v>42063</c:v>
                </c:pt>
                <c:pt idx="47">
                  <c:v>42094</c:v>
                </c:pt>
                <c:pt idx="48">
                  <c:v>42124</c:v>
                </c:pt>
                <c:pt idx="49">
                  <c:v>42155</c:v>
                </c:pt>
                <c:pt idx="50">
                  <c:v>42185</c:v>
                </c:pt>
                <c:pt idx="51">
                  <c:v>42216</c:v>
                </c:pt>
                <c:pt idx="52">
                  <c:v>42247</c:v>
                </c:pt>
                <c:pt idx="53">
                  <c:v>42277</c:v>
                </c:pt>
                <c:pt idx="54">
                  <c:v>42308</c:v>
                </c:pt>
                <c:pt idx="55">
                  <c:v>42338</c:v>
                </c:pt>
                <c:pt idx="56">
                  <c:v>42369</c:v>
                </c:pt>
                <c:pt idx="57">
                  <c:v>42400</c:v>
                </c:pt>
                <c:pt idx="58">
                  <c:v>42429</c:v>
                </c:pt>
                <c:pt idx="59">
                  <c:v>42460</c:v>
                </c:pt>
              </c:numCache>
            </c:numRef>
          </c:cat>
          <c:val>
            <c:numRef>
              <c:f>Sheet1!$D$2:$D$61</c:f>
              <c:numCache>
                <c:formatCode>General</c:formatCode>
                <c:ptCount val="60"/>
                <c:pt idx="34" formatCode="#,##0">
                  <c:v>62657.658173429998</c:v>
                </c:pt>
                <c:pt idx="35" formatCode="#,##0">
                  <c:v>62384.695376340002</c:v>
                </c:pt>
                <c:pt idx="36" formatCode="#,##0">
                  <c:v>68720.155842730004</c:v>
                </c:pt>
                <c:pt idx="37" formatCode="#,##0">
                  <c:v>70267.148968710011</c:v>
                </c:pt>
                <c:pt idx="38" formatCode="#,##0">
                  <c:v>69692.647997099994</c:v>
                </c:pt>
                <c:pt idx="39" formatCode="#,##0">
                  <c:v>74344.201322680005</c:v>
                </c:pt>
                <c:pt idx="40" formatCode="#,##0">
                  <c:v>68711.294754579998</c:v>
                </c:pt>
                <c:pt idx="41" formatCode="#,##0">
                  <c:v>70351.054345609999</c:v>
                </c:pt>
                <c:pt idx="42" formatCode="#,##0">
                  <c:v>76807.610476189991</c:v>
                </c:pt>
                <c:pt idx="43" formatCode="#,##0">
                  <c:v>76206.67940220001</c:v>
                </c:pt>
                <c:pt idx="44" formatCode="#,##0">
                  <c:v>76694.767713649999</c:v>
                </c:pt>
                <c:pt idx="45" formatCode="#,##0">
                  <c:v>75883.342240879996</c:v>
                </c:pt>
                <c:pt idx="46" formatCode="#,##0">
                  <c:v>64291.476509709995</c:v>
                </c:pt>
                <c:pt idx="47" formatCode="#,##0">
                  <c:v>62915.424047510001</c:v>
                </c:pt>
              </c:numCache>
            </c:numRef>
          </c:val>
          <c:smooth val="0"/>
        </c:ser>
        <c:ser>
          <c:idx val="5"/>
          <c:order val="3"/>
          <c:tx>
            <c:strRef>
              <c:f>Sheet1!$E$1</c:f>
              <c:strCache>
                <c:ptCount val="1"/>
                <c:pt idx="0">
                  <c:v>FY15Q1</c:v>
                </c:pt>
              </c:strCache>
            </c:strRef>
          </c:tx>
          <c:spPr>
            <a:ln>
              <a:solidFill>
                <a:srgbClr val="7030A0"/>
              </a:solidFill>
            </a:ln>
          </c:spPr>
          <c:marker>
            <c:symbol val="none"/>
          </c:marker>
          <c:cat>
            <c:numRef>
              <c:f>Sheet1!$A$2:$A$61</c:f>
              <c:numCache>
                <c:formatCode>mmm\-yy</c:formatCode>
                <c:ptCount val="60"/>
                <c:pt idx="0">
                  <c:v>40663</c:v>
                </c:pt>
                <c:pt idx="1">
                  <c:v>40694</c:v>
                </c:pt>
                <c:pt idx="2">
                  <c:v>40724</c:v>
                </c:pt>
                <c:pt idx="3">
                  <c:v>40755</c:v>
                </c:pt>
                <c:pt idx="4">
                  <c:v>40786</c:v>
                </c:pt>
                <c:pt idx="5">
                  <c:v>40816</c:v>
                </c:pt>
                <c:pt idx="6">
                  <c:v>40847</c:v>
                </c:pt>
                <c:pt idx="7">
                  <c:v>40877</c:v>
                </c:pt>
                <c:pt idx="8">
                  <c:v>40908</c:v>
                </c:pt>
                <c:pt idx="9">
                  <c:v>40939</c:v>
                </c:pt>
                <c:pt idx="10">
                  <c:v>40968</c:v>
                </c:pt>
                <c:pt idx="11">
                  <c:v>40999</c:v>
                </c:pt>
                <c:pt idx="12">
                  <c:v>41029</c:v>
                </c:pt>
                <c:pt idx="13">
                  <c:v>41060</c:v>
                </c:pt>
                <c:pt idx="14">
                  <c:v>41090</c:v>
                </c:pt>
                <c:pt idx="15">
                  <c:v>41121</c:v>
                </c:pt>
                <c:pt idx="16">
                  <c:v>41152</c:v>
                </c:pt>
                <c:pt idx="17">
                  <c:v>41182</c:v>
                </c:pt>
                <c:pt idx="18">
                  <c:v>41213</c:v>
                </c:pt>
                <c:pt idx="19">
                  <c:v>41243</c:v>
                </c:pt>
                <c:pt idx="20">
                  <c:v>41274</c:v>
                </c:pt>
                <c:pt idx="21">
                  <c:v>41305</c:v>
                </c:pt>
                <c:pt idx="22">
                  <c:v>41333</c:v>
                </c:pt>
                <c:pt idx="23">
                  <c:v>41364</c:v>
                </c:pt>
                <c:pt idx="24">
                  <c:v>41394</c:v>
                </c:pt>
                <c:pt idx="25">
                  <c:v>41425</c:v>
                </c:pt>
                <c:pt idx="26">
                  <c:v>41455</c:v>
                </c:pt>
                <c:pt idx="27">
                  <c:v>41486</c:v>
                </c:pt>
                <c:pt idx="28">
                  <c:v>41517</c:v>
                </c:pt>
                <c:pt idx="29">
                  <c:v>41547</c:v>
                </c:pt>
                <c:pt idx="30">
                  <c:v>41578</c:v>
                </c:pt>
                <c:pt idx="31">
                  <c:v>41608</c:v>
                </c:pt>
                <c:pt idx="32">
                  <c:v>41639</c:v>
                </c:pt>
                <c:pt idx="33">
                  <c:v>41670</c:v>
                </c:pt>
                <c:pt idx="34">
                  <c:v>41698</c:v>
                </c:pt>
                <c:pt idx="35">
                  <c:v>41729</c:v>
                </c:pt>
                <c:pt idx="36">
                  <c:v>41759</c:v>
                </c:pt>
                <c:pt idx="37">
                  <c:v>41790</c:v>
                </c:pt>
                <c:pt idx="38">
                  <c:v>41820</c:v>
                </c:pt>
                <c:pt idx="39">
                  <c:v>41851</c:v>
                </c:pt>
                <c:pt idx="40">
                  <c:v>41882</c:v>
                </c:pt>
                <c:pt idx="41">
                  <c:v>41912</c:v>
                </c:pt>
                <c:pt idx="42">
                  <c:v>41943</c:v>
                </c:pt>
                <c:pt idx="43">
                  <c:v>41973</c:v>
                </c:pt>
                <c:pt idx="44">
                  <c:v>42004</c:v>
                </c:pt>
                <c:pt idx="45">
                  <c:v>42035</c:v>
                </c:pt>
                <c:pt idx="46">
                  <c:v>42063</c:v>
                </c:pt>
                <c:pt idx="47">
                  <c:v>42094</c:v>
                </c:pt>
                <c:pt idx="48">
                  <c:v>42124</c:v>
                </c:pt>
                <c:pt idx="49">
                  <c:v>42155</c:v>
                </c:pt>
                <c:pt idx="50">
                  <c:v>42185</c:v>
                </c:pt>
                <c:pt idx="51">
                  <c:v>42216</c:v>
                </c:pt>
                <c:pt idx="52">
                  <c:v>42247</c:v>
                </c:pt>
                <c:pt idx="53">
                  <c:v>42277</c:v>
                </c:pt>
                <c:pt idx="54">
                  <c:v>42308</c:v>
                </c:pt>
                <c:pt idx="55">
                  <c:v>42338</c:v>
                </c:pt>
                <c:pt idx="56">
                  <c:v>42369</c:v>
                </c:pt>
                <c:pt idx="57">
                  <c:v>42400</c:v>
                </c:pt>
                <c:pt idx="58">
                  <c:v>42429</c:v>
                </c:pt>
                <c:pt idx="59">
                  <c:v>42460</c:v>
                </c:pt>
              </c:numCache>
            </c:numRef>
          </c:cat>
          <c:val>
            <c:numRef>
              <c:f>Sheet1!$E$2:$E$61</c:f>
              <c:numCache>
                <c:formatCode>General</c:formatCode>
                <c:ptCount val="60"/>
                <c:pt idx="37" formatCode="0">
                  <c:v>67175.438237399998</c:v>
                </c:pt>
                <c:pt idx="38" formatCode="0">
                  <c:v>68288.548228600004</c:v>
                </c:pt>
                <c:pt idx="39" formatCode="0">
                  <c:v>74324.410609899991</c:v>
                </c:pt>
                <c:pt idx="40" formatCode="0">
                  <c:v>68417.6975332</c:v>
                </c:pt>
                <c:pt idx="41" formatCode="0">
                  <c:v>70323.491578000001</c:v>
                </c:pt>
                <c:pt idx="42" formatCode="0">
                  <c:v>77222.706512999997</c:v>
                </c:pt>
                <c:pt idx="43" formatCode="0">
                  <c:v>76173.089101099991</c:v>
                </c:pt>
                <c:pt idx="44" formatCode="0">
                  <c:v>76768.927205600005</c:v>
                </c:pt>
                <c:pt idx="45" formatCode="0">
                  <c:v>75491.649960099996</c:v>
                </c:pt>
                <c:pt idx="46" formatCode="0">
                  <c:v>63834.1083153</c:v>
                </c:pt>
                <c:pt idx="47" formatCode="0">
                  <c:v>63082.044873500003</c:v>
                </c:pt>
                <c:pt idx="48" formatCode="0">
                  <c:v>69198.682688800007</c:v>
                </c:pt>
                <c:pt idx="49" formatCode="0">
                  <c:v>70421.982093300001</c:v>
                </c:pt>
                <c:pt idx="50" formatCode="0">
                  <c:v>69763.770197300008</c:v>
                </c:pt>
                <c:pt idx="51" formatCode="0">
                  <c:v>74880.699216199995</c:v>
                </c:pt>
                <c:pt idx="52" formatCode="0">
                  <c:v>69002.401216099999</c:v>
                </c:pt>
                <c:pt idx="53" formatCode="0">
                  <c:v>71156.380572499998</c:v>
                </c:pt>
                <c:pt idx="54" formatCode="0">
                  <c:v>77615.503540999998</c:v>
                </c:pt>
                <c:pt idx="55" formatCode="0">
                  <c:v>76983.727436800007</c:v>
                </c:pt>
                <c:pt idx="56" formatCode="0">
                  <c:v>77656.129417500008</c:v>
                </c:pt>
                <c:pt idx="57" formatCode="0">
                  <c:v>76522.389011099993</c:v>
                </c:pt>
                <c:pt idx="58" formatCode="0">
                  <c:v>64751.000721300006</c:v>
                </c:pt>
                <c:pt idx="59" formatCode="0">
                  <c:v>64017.416424800002</c:v>
                </c:pt>
              </c:numCache>
            </c:numRef>
          </c:val>
          <c:smooth val="0"/>
        </c:ser>
        <c:ser>
          <c:idx val="1"/>
          <c:order val="4"/>
          <c:tx>
            <c:strRef>
              <c:f>Sheet1!$F$1</c:f>
              <c:strCache>
                <c:ptCount val="1"/>
                <c:pt idx="0">
                  <c:v>FY15Q2</c:v>
                </c:pt>
              </c:strCache>
            </c:strRef>
          </c:tx>
          <c:marker>
            <c:symbol val="none"/>
          </c:marker>
          <c:cat>
            <c:numRef>
              <c:f>Sheet1!$A$2:$A$61</c:f>
              <c:numCache>
                <c:formatCode>mmm\-yy</c:formatCode>
                <c:ptCount val="60"/>
                <c:pt idx="0">
                  <c:v>40663</c:v>
                </c:pt>
                <c:pt idx="1">
                  <c:v>40694</c:v>
                </c:pt>
                <c:pt idx="2">
                  <c:v>40724</c:v>
                </c:pt>
                <c:pt idx="3">
                  <c:v>40755</c:v>
                </c:pt>
                <c:pt idx="4">
                  <c:v>40786</c:v>
                </c:pt>
                <c:pt idx="5">
                  <c:v>40816</c:v>
                </c:pt>
                <c:pt idx="6">
                  <c:v>40847</c:v>
                </c:pt>
                <c:pt idx="7">
                  <c:v>40877</c:v>
                </c:pt>
                <c:pt idx="8">
                  <c:v>40908</c:v>
                </c:pt>
                <c:pt idx="9">
                  <c:v>40939</c:v>
                </c:pt>
                <c:pt idx="10">
                  <c:v>40968</c:v>
                </c:pt>
                <c:pt idx="11">
                  <c:v>40999</c:v>
                </c:pt>
                <c:pt idx="12">
                  <c:v>41029</c:v>
                </c:pt>
                <c:pt idx="13">
                  <c:v>41060</c:v>
                </c:pt>
                <c:pt idx="14">
                  <c:v>41090</c:v>
                </c:pt>
                <c:pt idx="15">
                  <c:v>41121</c:v>
                </c:pt>
                <c:pt idx="16">
                  <c:v>41152</c:v>
                </c:pt>
                <c:pt idx="17">
                  <c:v>41182</c:v>
                </c:pt>
                <c:pt idx="18">
                  <c:v>41213</c:v>
                </c:pt>
                <c:pt idx="19">
                  <c:v>41243</c:v>
                </c:pt>
                <c:pt idx="20">
                  <c:v>41274</c:v>
                </c:pt>
                <c:pt idx="21">
                  <c:v>41305</c:v>
                </c:pt>
                <c:pt idx="22">
                  <c:v>41333</c:v>
                </c:pt>
                <c:pt idx="23">
                  <c:v>41364</c:v>
                </c:pt>
                <c:pt idx="24">
                  <c:v>41394</c:v>
                </c:pt>
                <c:pt idx="25">
                  <c:v>41425</c:v>
                </c:pt>
                <c:pt idx="26">
                  <c:v>41455</c:v>
                </c:pt>
                <c:pt idx="27">
                  <c:v>41486</c:v>
                </c:pt>
                <c:pt idx="28">
                  <c:v>41517</c:v>
                </c:pt>
                <c:pt idx="29">
                  <c:v>41547</c:v>
                </c:pt>
                <c:pt idx="30">
                  <c:v>41578</c:v>
                </c:pt>
                <c:pt idx="31">
                  <c:v>41608</c:v>
                </c:pt>
                <c:pt idx="32">
                  <c:v>41639</c:v>
                </c:pt>
                <c:pt idx="33">
                  <c:v>41670</c:v>
                </c:pt>
                <c:pt idx="34">
                  <c:v>41698</c:v>
                </c:pt>
                <c:pt idx="35">
                  <c:v>41729</c:v>
                </c:pt>
                <c:pt idx="36">
                  <c:v>41759</c:v>
                </c:pt>
                <c:pt idx="37">
                  <c:v>41790</c:v>
                </c:pt>
                <c:pt idx="38">
                  <c:v>41820</c:v>
                </c:pt>
                <c:pt idx="39">
                  <c:v>41851</c:v>
                </c:pt>
                <c:pt idx="40">
                  <c:v>41882</c:v>
                </c:pt>
                <c:pt idx="41">
                  <c:v>41912</c:v>
                </c:pt>
                <c:pt idx="42">
                  <c:v>41943</c:v>
                </c:pt>
                <c:pt idx="43">
                  <c:v>41973</c:v>
                </c:pt>
                <c:pt idx="44">
                  <c:v>42004</c:v>
                </c:pt>
                <c:pt idx="45">
                  <c:v>42035</c:v>
                </c:pt>
                <c:pt idx="46">
                  <c:v>42063</c:v>
                </c:pt>
                <c:pt idx="47">
                  <c:v>42094</c:v>
                </c:pt>
                <c:pt idx="48">
                  <c:v>42124</c:v>
                </c:pt>
                <c:pt idx="49">
                  <c:v>42155</c:v>
                </c:pt>
                <c:pt idx="50">
                  <c:v>42185</c:v>
                </c:pt>
                <c:pt idx="51">
                  <c:v>42216</c:v>
                </c:pt>
                <c:pt idx="52">
                  <c:v>42247</c:v>
                </c:pt>
                <c:pt idx="53">
                  <c:v>42277</c:v>
                </c:pt>
                <c:pt idx="54">
                  <c:v>42308</c:v>
                </c:pt>
                <c:pt idx="55">
                  <c:v>42338</c:v>
                </c:pt>
                <c:pt idx="56">
                  <c:v>42369</c:v>
                </c:pt>
                <c:pt idx="57">
                  <c:v>42400</c:v>
                </c:pt>
                <c:pt idx="58">
                  <c:v>42429</c:v>
                </c:pt>
                <c:pt idx="59">
                  <c:v>42460</c:v>
                </c:pt>
              </c:numCache>
            </c:numRef>
          </c:cat>
          <c:val>
            <c:numRef>
              <c:f>Sheet1!$F$2:$F$61</c:f>
              <c:numCache>
                <c:formatCode>General</c:formatCode>
                <c:ptCount val="60"/>
                <c:pt idx="41" formatCode="#,##0">
                  <c:v>69176.758697838028</c:v>
                </c:pt>
                <c:pt idx="42" formatCode="#,##0">
                  <c:v>76481.458085910228</c:v>
                </c:pt>
                <c:pt idx="43" formatCode="#,##0">
                  <c:v>75308.948684655639</c:v>
                </c:pt>
                <c:pt idx="44" formatCode="#,##0">
                  <c:v>76135.738233376396</c:v>
                </c:pt>
                <c:pt idx="45" formatCode="#,##0">
                  <c:v>75037.200339512638</c:v>
                </c:pt>
                <c:pt idx="46" formatCode="#,##0">
                  <c:v>63211.644576607112</c:v>
                </c:pt>
                <c:pt idx="47" formatCode="#,##0">
                  <c:v>62445.568262617744</c:v>
                </c:pt>
                <c:pt idx="48" formatCode="#,##0">
                  <c:v>68129.141813320384</c:v>
                </c:pt>
                <c:pt idx="49" formatCode="#,##0">
                  <c:v>68552.573498773883</c:v>
                </c:pt>
                <c:pt idx="50" formatCode="#,##0">
                  <c:v>69153.99231183654</c:v>
                </c:pt>
                <c:pt idx="51" formatCode="#,##0">
                  <c:v>75297.113521311345</c:v>
                </c:pt>
                <c:pt idx="52" formatCode="#,##0">
                  <c:v>68493.866179317338</c:v>
                </c:pt>
                <c:pt idx="53" formatCode="#,##0">
                  <c:v>70167.113765779766</c:v>
                </c:pt>
                <c:pt idx="54" formatCode="#,##0">
                  <c:v>76549.732718706786</c:v>
                </c:pt>
                <c:pt idx="55" formatCode="#,##0">
                  <c:v>75613.584207980341</c:v>
                </c:pt>
                <c:pt idx="56" formatCode="#,##0">
                  <c:v>76502.300337519991</c:v>
                </c:pt>
                <c:pt idx="57" formatCode="#,##0">
                  <c:v>75194.910812426009</c:v>
                </c:pt>
                <c:pt idx="58" formatCode="#,##0">
                  <c:v>63506.560322301106</c:v>
                </c:pt>
                <c:pt idx="59" formatCode="#,##0">
                  <c:v>62773.833376199982</c:v>
                </c:pt>
              </c:numCache>
            </c:numRef>
          </c:val>
          <c:smooth val="0"/>
        </c:ser>
        <c:dLbls>
          <c:showLegendKey val="0"/>
          <c:showVal val="0"/>
          <c:showCatName val="0"/>
          <c:showSerName val="0"/>
          <c:showPercent val="0"/>
          <c:showBubbleSize val="0"/>
        </c:dLbls>
        <c:marker val="1"/>
        <c:smooth val="0"/>
        <c:axId val="378798080"/>
        <c:axId val="378799616"/>
      </c:lineChart>
      <c:dateAx>
        <c:axId val="378798080"/>
        <c:scaling>
          <c:orientation val="minMax"/>
          <c:min val="40663"/>
        </c:scaling>
        <c:delete val="0"/>
        <c:axPos val="b"/>
        <c:numFmt formatCode="mmm\-yy" sourceLinked="1"/>
        <c:majorTickMark val="none"/>
        <c:minorTickMark val="none"/>
        <c:tickLblPos val="nextTo"/>
        <c:spPr>
          <a:ln>
            <a:solidFill>
              <a:srgbClr val="000000"/>
            </a:solidFill>
          </a:ln>
        </c:spPr>
        <c:crossAx val="378799616"/>
        <c:crosses val="autoZero"/>
        <c:auto val="1"/>
        <c:lblOffset val="100"/>
        <c:baseTimeUnit val="months"/>
        <c:majorUnit val="3"/>
        <c:majorTimeUnit val="months"/>
      </c:dateAx>
      <c:valAx>
        <c:axId val="378799616"/>
        <c:scaling>
          <c:orientation val="minMax"/>
          <c:max val="110000"/>
          <c:min val="0"/>
        </c:scaling>
        <c:delete val="0"/>
        <c:axPos val="l"/>
        <c:numFmt formatCode="#,##0" sourceLinked="0"/>
        <c:majorTickMark val="none"/>
        <c:minorTickMark val="none"/>
        <c:tickLblPos val="nextTo"/>
        <c:spPr>
          <a:ln>
            <a:solidFill>
              <a:srgbClr val="000000"/>
            </a:solidFill>
          </a:ln>
        </c:spPr>
        <c:crossAx val="378798080"/>
        <c:crosses val="autoZero"/>
        <c:crossBetween val="between"/>
        <c:dispUnits>
          <c:builtInUnit val="thousands"/>
        </c:dispUnits>
      </c:valAx>
      <c:spPr>
        <a:noFill/>
        <a:ln>
          <a:noFill/>
        </a:ln>
      </c:spPr>
    </c:plotArea>
    <c:legend>
      <c:legendPos val="r"/>
      <c:layout>
        <c:manualLayout>
          <c:xMode val="edge"/>
          <c:yMode val="edge"/>
          <c:x val="1.4567106876877411E-2"/>
          <c:y val="0.87032403968371874"/>
          <c:w val="0.98543289312312254"/>
          <c:h val="0.12967596031628123"/>
        </c:manualLayout>
      </c:layout>
      <c:overlay val="0"/>
    </c:legend>
    <c:plotVisOnly val="1"/>
    <c:dispBlanksAs val="gap"/>
    <c:showDLblsOverMax val="0"/>
  </c:chart>
  <c:spPr>
    <a:noFill/>
    <a:ln>
      <a:noFill/>
    </a:ln>
  </c:spPr>
  <c:txPr>
    <a:bodyPr/>
    <a:lstStyle/>
    <a:p>
      <a:pPr>
        <a:defRPr sz="1000" baseline="0">
          <a:solidFill>
            <a:srgbClr val="000000"/>
          </a:solidFill>
          <a:latin typeface="Calibri" pitchFamily="34" charset="0"/>
          <a:cs typeface="Calibri" pitchFamily="34" charset="0"/>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Charge-Off Severity </a:t>
            </a:r>
            <a:r>
              <a:rPr lang="en-US" dirty="0" smtClean="0"/>
              <a:t>($)</a:t>
            </a:r>
            <a:endParaRPr lang="en-US" dirty="0"/>
          </a:p>
        </c:rich>
      </c:tx>
      <c:layout>
        <c:manualLayout>
          <c:xMode val="edge"/>
          <c:yMode val="edge"/>
          <c:x val="0.31410493827160496"/>
          <c:y val="3.6036036036036036E-2"/>
        </c:manualLayout>
      </c:layout>
      <c:overlay val="0"/>
    </c:title>
    <c:autoTitleDeleted val="0"/>
    <c:plotArea>
      <c:layout>
        <c:manualLayout>
          <c:layoutTarget val="inner"/>
          <c:xMode val="edge"/>
          <c:yMode val="edge"/>
          <c:x val="0.11898415475843298"/>
          <c:y val="0.14230013478044973"/>
          <c:w val="0.80567512394284058"/>
          <c:h val="0.63736717031992618"/>
        </c:manualLayout>
      </c:layout>
      <c:barChart>
        <c:barDir val="col"/>
        <c:grouping val="clustered"/>
        <c:varyColors val="0"/>
        <c:ser>
          <c:idx val="0"/>
          <c:order val="0"/>
          <c:tx>
            <c:strRef>
              <c:f>Sheet1!$B$1</c:f>
              <c:strCache>
                <c:ptCount val="1"/>
                <c:pt idx="0">
                  <c:v>Actual</c:v>
                </c:pt>
              </c:strCache>
            </c:strRef>
          </c:tx>
          <c:spPr>
            <a:solidFill>
              <a:schemeClr val="accent3">
                <a:lumMod val="50000"/>
              </a:schemeClr>
            </a:solidFill>
            <a:ln w="19050">
              <a:noFill/>
            </a:ln>
          </c:spPr>
          <c:invertIfNegative val="0"/>
          <c:cat>
            <c:numRef>
              <c:f>Sheet1!$A$2:$A$61</c:f>
              <c:numCache>
                <c:formatCode>m/d/yyyy</c:formatCode>
                <c:ptCount val="60"/>
                <c:pt idx="0">
                  <c:v>40634</c:v>
                </c:pt>
                <c:pt idx="1">
                  <c:v>40664</c:v>
                </c:pt>
                <c:pt idx="2">
                  <c:v>40695</c:v>
                </c:pt>
                <c:pt idx="3">
                  <c:v>40725</c:v>
                </c:pt>
                <c:pt idx="4">
                  <c:v>40756</c:v>
                </c:pt>
                <c:pt idx="5">
                  <c:v>40787</c:v>
                </c:pt>
                <c:pt idx="6">
                  <c:v>40817</c:v>
                </c:pt>
                <c:pt idx="7">
                  <c:v>40848</c:v>
                </c:pt>
                <c:pt idx="8">
                  <c:v>40878</c:v>
                </c:pt>
                <c:pt idx="9">
                  <c:v>40909</c:v>
                </c:pt>
                <c:pt idx="10">
                  <c:v>40940</c:v>
                </c:pt>
                <c:pt idx="11">
                  <c:v>40969</c:v>
                </c:pt>
                <c:pt idx="12">
                  <c:v>41000</c:v>
                </c:pt>
                <c:pt idx="13">
                  <c:v>41030</c:v>
                </c:pt>
                <c:pt idx="14">
                  <c:v>41061</c:v>
                </c:pt>
                <c:pt idx="15">
                  <c:v>41091</c:v>
                </c:pt>
                <c:pt idx="16">
                  <c:v>41122</c:v>
                </c:pt>
                <c:pt idx="17">
                  <c:v>41153</c:v>
                </c:pt>
                <c:pt idx="18">
                  <c:v>41183</c:v>
                </c:pt>
                <c:pt idx="19">
                  <c:v>41214</c:v>
                </c:pt>
                <c:pt idx="20">
                  <c:v>41244</c:v>
                </c:pt>
                <c:pt idx="21">
                  <c:v>41275</c:v>
                </c:pt>
                <c:pt idx="22">
                  <c:v>41306</c:v>
                </c:pt>
                <c:pt idx="23">
                  <c:v>41334</c:v>
                </c:pt>
                <c:pt idx="24">
                  <c:v>41365</c:v>
                </c:pt>
                <c:pt idx="25">
                  <c:v>41395</c:v>
                </c:pt>
                <c:pt idx="26">
                  <c:v>41426</c:v>
                </c:pt>
                <c:pt idx="27">
                  <c:v>41456</c:v>
                </c:pt>
                <c:pt idx="28">
                  <c:v>41487</c:v>
                </c:pt>
                <c:pt idx="29">
                  <c:v>41518</c:v>
                </c:pt>
                <c:pt idx="30">
                  <c:v>41548</c:v>
                </c:pt>
                <c:pt idx="31">
                  <c:v>41579</c:v>
                </c:pt>
                <c:pt idx="32">
                  <c:v>41609</c:v>
                </c:pt>
                <c:pt idx="33">
                  <c:v>41640</c:v>
                </c:pt>
                <c:pt idx="34">
                  <c:v>41671</c:v>
                </c:pt>
                <c:pt idx="35">
                  <c:v>41699</c:v>
                </c:pt>
                <c:pt idx="36">
                  <c:v>41730</c:v>
                </c:pt>
                <c:pt idx="37">
                  <c:v>41760</c:v>
                </c:pt>
                <c:pt idx="38">
                  <c:v>41791</c:v>
                </c:pt>
                <c:pt idx="39">
                  <c:v>41821</c:v>
                </c:pt>
                <c:pt idx="40">
                  <c:v>41852</c:v>
                </c:pt>
                <c:pt idx="41">
                  <c:v>41883</c:v>
                </c:pt>
                <c:pt idx="42">
                  <c:v>41913</c:v>
                </c:pt>
                <c:pt idx="43">
                  <c:v>41944</c:v>
                </c:pt>
                <c:pt idx="44">
                  <c:v>41974</c:v>
                </c:pt>
                <c:pt idx="45">
                  <c:v>42005</c:v>
                </c:pt>
                <c:pt idx="46">
                  <c:v>42036</c:v>
                </c:pt>
                <c:pt idx="47">
                  <c:v>42064</c:v>
                </c:pt>
                <c:pt idx="48">
                  <c:v>42095</c:v>
                </c:pt>
                <c:pt idx="49">
                  <c:v>42125</c:v>
                </c:pt>
                <c:pt idx="50">
                  <c:v>42156</c:v>
                </c:pt>
                <c:pt idx="51">
                  <c:v>42186</c:v>
                </c:pt>
                <c:pt idx="52">
                  <c:v>42217</c:v>
                </c:pt>
                <c:pt idx="53">
                  <c:v>42248</c:v>
                </c:pt>
                <c:pt idx="54">
                  <c:v>42278</c:v>
                </c:pt>
                <c:pt idx="55">
                  <c:v>42309</c:v>
                </c:pt>
                <c:pt idx="56">
                  <c:v>42339</c:v>
                </c:pt>
                <c:pt idx="57">
                  <c:v>42370</c:v>
                </c:pt>
                <c:pt idx="58">
                  <c:v>42401</c:v>
                </c:pt>
                <c:pt idx="59">
                  <c:v>42430</c:v>
                </c:pt>
              </c:numCache>
            </c:numRef>
          </c:cat>
          <c:val>
            <c:numRef>
              <c:f>Sheet1!$B$2:$B$61</c:f>
              <c:numCache>
                <c:formatCode>General</c:formatCode>
                <c:ptCount val="60"/>
                <c:pt idx="0">
                  <c:v>5809.2961767876395</c:v>
                </c:pt>
                <c:pt idx="1">
                  <c:v>5904.7959539132235</c:v>
                </c:pt>
                <c:pt idx="2">
                  <c:v>5728.0537998167656</c:v>
                </c:pt>
                <c:pt idx="3">
                  <c:v>5872.5881099397593</c:v>
                </c:pt>
                <c:pt idx="4">
                  <c:v>5680.5970606494739</c:v>
                </c:pt>
                <c:pt idx="5">
                  <c:v>5957.8771807021321</c:v>
                </c:pt>
                <c:pt idx="6">
                  <c:v>5927.215602081269</c:v>
                </c:pt>
                <c:pt idx="7">
                  <c:v>5988.3397791300431</c:v>
                </c:pt>
                <c:pt idx="8">
                  <c:v>6366.4384490690036</c:v>
                </c:pt>
                <c:pt idx="9">
                  <c:v>6274.5393683274024</c:v>
                </c:pt>
                <c:pt idx="10">
                  <c:v>6165.7520746977543</c:v>
                </c:pt>
                <c:pt idx="11">
                  <c:v>5668.2711008666793</c:v>
                </c:pt>
                <c:pt idx="12">
                  <c:v>6033.9354385964916</c:v>
                </c:pt>
                <c:pt idx="13">
                  <c:v>5700.9257495500124</c:v>
                </c:pt>
                <c:pt idx="14">
                  <c:v>5888.9426559571621</c:v>
                </c:pt>
                <c:pt idx="15">
                  <c:v>5435.1595943016409</c:v>
                </c:pt>
                <c:pt idx="16">
                  <c:v>6059.1152009771267</c:v>
                </c:pt>
                <c:pt idx="17">
                  <c:v>6128.6653187306938</c:v>
                </c:pt>
                <c:pt idx="18">
                  <c:v>6424.4311446409993</c:v>
                </c:pt>
                <c:pt idx="19">
                  <c:v>5818.5136208576996</c:v>
                </c:pt>
                <c:pt idx="20">
                  <c:v>4790.3903629121487</c:v>
                </c:pt>
                <c:pt idx="21">
                  <c:v>4648.9300428908427</c:v>
                </c:pt>
                <c:pt idx="22">
                  <c:v>5670.1424833174451</c:v>
                </c:pt>
                <c:pt idx="23">
                  <c:v>6586.6401105677232</c:v>
                </c:pt>
                <c:pt idx="24">
                  <c:v>6394.35113699262</c:v>
                </c:pt>
                <c:pt idx="25">
                  <c:v>6302.2131360659714</c:v>
                </c:pt>
                <c:pt idx="26">
                  <c:v>6035.582155395683</c:v>
                </c:pt>
                <c:pt idx="27">
                  <c:v>6009.3015420054207</c:v>
                </c:pt>
                <c:pt idx="28">
                  <c:v>5742.278468393205</c:v>
                </c:pt>
                <c:pt idx="29">
                  <c:v>5863.2785417819587</c:v>
                </c:pt>
                <c:pt idx="30">
                  <c:v>6207.3147262044649</c:v>
                </c:pt>
                <c:pt idx="31">
                  <c:v>6905.3461853932586</c:v>
                </c:pt>
                <c:pt idx="32">
                  <c:v>6615.0092464467689</c:v>
                </c:pt>
                <c:pt idx="33">
                  <c:v>6835.2221413225116</c:v>
                </c:pt>
                <c:pt idx="34">
                  <c:v>6938.0940029417943</c:v>
                </c:pt>
                <c:pt idx="35">
                  <c:v>6373.5289096509241</c:v>
                </c:pt>
                <c:pt idx="36">
                  <c:v>6441.8816921465968</c:v>
                </c:pt>
                <c:pt idx="37">
                  <c:v>6030.1672736054088</c:v>
                </c:pt>
                <c:pt idx="38">
                  <c:v>6387.8134533299044</c:v>
                </c:pt>
                <c:pt idx="39">
                  <c:v>6489.7317861765468</c:v>
                </c:pt>
                <c:pt idx="40">
                  <c:v>6478.1242568857369</c:v>
                </c:pt>
                <c:pt idx="41">
                  <c:v>6415.6466721581555</c:v>
                </c:pt>
                <c:pt idx="42">
                  <c:v>6808.3919249838327</c:v>
                </c:pt>
                <c:pt idx="43">
                  <c:v>7235</c:v>
                </c:pt>
              </c:numCache>
            </c:numRef>
          </c:val>
        </c:ser>
        <c:dLbls>
          <c:showLegendKey val="0"/>
          <c:showVal val="0"/>
          <c:showCatName val="0"/>
          <c:showSerName val="0"/>
          <c:showPercent val="0"/>
          <c:showBubbleSize val="0"/>
        </c:dLbls>
        <c:gapWidth val="53"/>
        <c:axId val="378852864"/>
        <c:axId val="378854400"/>
      </c:barChart>
      <c:lineChart>
        <c:grouping val="standard"/>
        <c:varyColors val="0"/>
        <c:ser>
          <c:idx val="3"/>
          <c:order val="1"/>
          <c:tx>
            <c:strRef>
              <c:f>Sheet1!$C$1</c:f>
              <c:strCache>
                <c:ptCount val="1"/>
                <c:pt idx="0">
                  <c:v>FY14Q3</c:v>
                </c:pt>
              </c:strCache>
            </c:strRef>
          </c:tx>
          <c:marker>
            <c:symbol val="none"/>
          </c:marker>
          <c:cat>
            <c:numRef>
              <c:f>Sheet1!$A$2:$A$61</c:f>
              <c:numCache>
                <c:formatCode>m/d/yyyy</c:formatCode>
                <c:ptCount val="60"/>
                <c:pt idx="0">
                  <c:v>40634</c:v>
                </c:pt>
                <c:pt idx="1">
                  <c:v>40664</c:v>
                </c:pt>
                <c:pt idx="2">
                  <c:v>40695</c:v>
                </c:pt>
                <c:pt idx="3">
                  <c:v>40725</c:v>
                </c:pt>
                <c:pt idx="4">
                  <c:v>40756</c:v>
                </c:pt>
                <c:pt idx="5">
                  <c:v>40787</c:v>
                </c:pt>
                <c:pt idx="6">
                  <c:v>40817</c:v>
                </c:pt>
                <c:pt idx="7">
                  <c:v>40848</c:v>
                </c:pt>
                <c:pt idx="8">
                  <c:v>40878</c:v>
                </c:pt>
                <c:pt idx="9">
                  <c:v>40909</c:v>
                </c:pt>
                <c:pt idx="10">
                  <c:v>40940</c:v>
                </c:pt>
                <c:pt idx="11">
                  <c:v>40969</c:v>
                </c:pt>
                <c:pt idx="12">
                  <c:v>41000</c:v>
                </c:pt>
                <c:pt idx="13">
                  <c:v>41030</c:v>
                </c:pt>
                <c:pt idx="14">
                  <c:v>41061</c:v>
                </c:pt>
                <c:pt idx="15">
                  <c:v>41091</c:v>
                </c:pt>
                <c:pt idx="16">
                  <c:v>41122</c:v>
                </c:pt>
                <c:pt idx="17">
                  <c:v>41153</c:v>
                </c:pt>
                <c:pt idx="18">
                  <c:v>41183</c:v>
                </c:pt>
                <c:pt idx="19">
                  <c:v>41214</c:v>
                </c:pt>
                <c:pt idx="20">
                  <c:v>41244</c:v>
                </c:pt>
                <c:pt idx="21">
                  <c:v>41275</c:v>
                </c:pt>
                <c:pt idx="22">
                  <c:v>41306</c:v>
                </c:pt>
                <c:pt idx="23">
                  <c:v>41334</c:v>
                </c:pt>
                <c:pt idx="24">
                  <c:v>41365</c:v>
                </c:pt>
                <c:pt idx="25">
                  <c:v>41395</c:v>
                </c:pt>
                <c:pt idx="26">
                  <c:v>41426</c:v>
                </c:pt>
                <c:pt idx="27">
                  <c:v>41456</c:v>
                </c:pt>
                <c:pt idx="28">
                  <c:v>41487</c:v>
                </c:pt>
                <c:pt idx="29">
                  <c:v>41518</c:v>
                </c:pt>
                <c:pt idx="30">
                  <c:v>41548</c:v>
                </c:pt>
                <c:pt idx="31">
                  <c:v>41579</c:v>
                </c:pt>
                <c:pt idx="32">
                  <c:v>41609</c:v>
                </c:pt>
                <c:pt idx="33">
                  <c:v>41640</c:v>
                </c:pt>
                <c:pt idx="34">
                  <c:v>41671</c:v>
                </c:pt>
                <c:pt idx="35">
                  <c:v>41699</c:v>
                </c:pt>
                <c:pt idx="36">
                  <c:v>41730</c:v>
                </c:pt>
                <c:pt idx="37">
                  <c:v>41760</c:v>
                </c:pt>
                <c:pt idx="38">
                  <c:v>41791</c:v>
                </c:pt>
                <c:pt idx="39">
                  <c:v>41821</c:v>
                </c:pt>
                <c:pt idx="40">
                  <c:v>41852</c:v>
                </c:pt>
                <c:pt idx="41">
                  <c:v>41883</c:v>
                </c:pt>
                <c:pt idx="42">
                  <c:v>41913</c:v>
                </c:pt>
                <c:pt idx="43">
                  <c:v>41944</c:v>
                </c:pt>
                <c:pt idx="44">
                  <c:v>41974</c:v>
                </c:pt>
                <c:pt idx="45">
                  <c:v>42005</c:v>
                </c:pt>
                <c:pt idx="46">
                  <c:v>42036</c:v>
                </c:pt>
                <c:pt idx="47">
                  <c:v>42064</c:v>
                </c:pt>
                <c:pt idx="48">
                  <c:v>42095</c:v>
                </c:pt>
                <c:pt idx="49">
                  <c:v>42125</c:v>
                </c:pt>
                <c:pt idx="50">
                  <c:v>42156</c:v>
                </c:pt>
                <c:pt idx="51">
                  <c:v>42186</c:v>
                </c:pt>
                <c:pt idx="52">
                  <c:v>42217</c:v>
                </c:pt>
                <c:pt idx="53">
                  <c:v>42248</c:v>
                </c:pt>
                <c:pt idx="54">
                  <c:v>42278</c:v>
                </c:pt>
                <c:pt idx="55">
                  <c:v>42309</c:v>
                </c:pt>
                <c:pt idx="56">
                  <c:v>42339</c:v>
                </c:pt>
                <c:pt idx="57">
                  <c:v>42370</c:v>
                </c:pt>
                <c:pt idx="58">
                  <c:v>42401</c:v>
                </c:pt>
                <c:pt idx="59">
                  <c:v>42430</c:v>
                </c:pt>
              </c:numCache>
            </c:numRef>
          </c:cat>
          <c:val>
            <c:numRef>
              <c:f>Sheet1!$C$2:$C$61</c:f>
              <c:numCache>
                <c:formatCode>General</c:formatCode>
                <c:ptCount val="60"/>
                <c:pt idx="31">
                  <c:v>6935.796577690362</c:v>
                </c:pt>
                <c:pt idx="32">
                  <c:v>7288.6493900596206</c:v>
                </c:pt>
                <c:pt idx="33">
                  <c:v>7284.9526532728923</c:v>
                </c:pt>
                <c:pt idx="34">
                  <c:v>7172.1691036935053</c:v>
                </c:pt>
                <c:pt idx="35">
                  <c:v>7226.8969892896375</c:v>
                </c:pt>
                <c:pt idx="36">
                  <c:v>7052.3279974200123</c:v>
                </c:pt>
                <c:pt idx="37">
                  <c:v>7082.1711801670072</c:v>
                </c:pt>
                <c:pt idx="38">
                  <c:v>7051.1993958101175</c:v>
                </c:pt>
                <c:pt idx="39">
                  <c:v>6901.3178011680047</c:v>
                </c:pt>
                <c:pt idx="40">
                  <c:v>6985.3743197617023</c:v>
                </c:pt>
                <c:pt idx="41">
                  <c:v>7027.0631468581096</c:v>
                </c:pt>
                <c:pt idx="42">
                  <c:v>7172.0826066763002</c:v>
                </c:pt>
                <c:pt idx="43">
                  <c:v>7492.565385130767</c:v>
                </c:pt>
                <c:pt idx="44">
                  <c:v>7815.2409869406602</c:v>
                </c:pt>
                <c:pt idx="45">
                  <c:v>7811.2771676776601</c:v>
                </c:pt>
                <c:pt idx="46">
                  <c:v>7690.3452127769915</c:v>
                </c:pt>
                <c:pt idx="47">
                  <c:v>7749.0270880806402</c:v>
                </c:pt>
              </c:numCache>
            </c:numRef>
          </c:val>
          <c:smooth val="0"/>
        </c:ser>
        <c:ser>
          <c:idx val="4"/>
          <c:order val="2"/>
          <c:tx>
            <c:strRef>
              <c:f>Sheet1!$D$1</c:f>
              <c:strCache>
                <c:ptCount val="1"/>
                <c:pt idx="0">
                  <c:v>FY14Q4</c:v>
                </c:pt>
              </c:strCache>
            </c:strRef>
          </c:tx>
          <c:spPr>
            <a:ln>
              <a:solidFill>
                <a:srgbClr val="FFC000"/>
              </a:solidFill>
            </a:ln>
          </c:spPr>
          <c:marker>
            <c:symbol val="none"/>
          </c:marker>
          <c:cat>
            <c:numRef>
              <c:f>Sheet1!$A$2:$A$61</c:f>
              <c:numCache>
                <c:formatCode>m/d/yyyy</c:formatCode>
                <c:ptCount val="60"/>
                <c:pt idx="0">
                  <c:v>40634</c:v>
                </c:pt>
                <c:pt idx="1">
                  <c:v>40664</c:v>
                </c:pt>
                <c:pt idx="2">
                  <c:v>40695</c:v>
                </c:pt>
                <c:pt idx="3">
                  <c:v>40725</c:v>
                </c:pt>
                <c:pt idx="4">
                  <c:v>40756</c:v>
                </c:pt>
                <c:pt idx="5">
                  <c:v>40787</c:v>
                </c:pt>
                <c:pt idx="6">
                  <c:v>40817</c:v>
                </c:pt>
                <c:pt idx="7">
                  <c:v>40848</c:v>
                </c:pt>
                <c:pt idx="8">
                  <c:v>40878</c:v>
                </c:pt>
                <c:pt idx="9">
                  <c:v>40909</c:v>
                </c:pt>
                <c:pt idx="10">
                  <c:v>40940</c:v>
                </c:pt>
                <c:pt idx="11">
                  <c:v>40969</c:v>
                </c:pt>
                <c:pt idx="12">
                  <c:v>41000</c:v>
                </c:pt>
                <c:pt idx="13">
                  <c:v>41030</c:v>
                </c:pt>
                <c:pt idx="14">
                  <c:v>41061</c:v>
                </c:pt>
                <c:pt idx="15">
                  <c:v>41091</c:v>
                </c:pt>
                <c:pt idx="16">
                  <c:v>41122</c:v>
                </c:pt>
                <c:pt idx="17">
                  <c:v>41153</c:v>
                </c:pt>
                <c:pt idx="18">
                  <c:v>41183</c:v>
                </c:pt>
                <c:pt idx="19">
                  <c:v>41214</c:v>
                </c:pt>
                <c:pt idx="20">
                  <c:v>41244</c:v>
                </c:pt>
                <c:pt idx="21">
                  <c:v>41275</c:v>
                </c:pt>
                <c:pt idx="22">
                  <c:v>41306</c:v>
                </c:pt>
                <c:pt idx="23">
                  <c:v>41334</c:v>
                </c:pt>
                <c:pt idx="24">
                  <c:v>41365</c:v>
                </c:pt>
                <c:pt idx="25">
                  <c:v>41395</c:v>
                </c:pt>
                <c:pt idx="26">
                  <c:v>41426</c:v>
                </c:pt>
                <c:pt idx="27">
                  <c:v>41456</c:v>
                </c:pt>
                <c:pt idx="28">
                  <c:v>41487</c:v>
                </c:pt>
                <c:pt idx="29">
                  <c:v>41518</c:v>
                </c:pt>
                <c:pt idx="30">
                  <c:v>41548</c:v>
                </c:pt>
                <c:pt idx="31">
                  <c:v>41579</c:v>
                </c:pt>
                <c:pt idx="32">
                  <c:v>41609</c:v>
                </c:pt>
                <c:pt idx="33">
                  <c:v>41640</c:v>
                </c:pt>
                <c:pt idx="34">
                  <c:v>41671</c:v>
                </c:pt>
                <c:pt idx="35">
                  <c:v>41699</c:v>
                </c:pt>
                <c:pt idx="36">
                  <c:v>41730</c:v>
                </c:pt>
                <c:pt idx="37">
                  <c:v>41760</c:v>
                </c:pt>
                <c:pt idx="38">
                  <c:v>41791</c:v>
                </c:pt>
                <c:pt idx="39">
                  <c:v>41821</c:v>
                </c:pt>
                <c:pt idx="40">
                  <c:v>41852</c:v>
                </c:pt>
                <c:pt idx="41">
                  <c:v>41883</c:v>
                </c:pt>
                <c:pt idx="42">
                  <c:v>41913</c:v>
                </c:pt>
                <c:pt idx="43">
                  <c:v>41944</c:v>
                </c:pt>
                <c:pt idx="44">
                  <c:v>41974</c:v>
                </c:pt>
                <c:pt idx="45">
                  <c:v>42005</c:v>
                </c:pt>
                <c:pt idx="46">
                  <c:v>42036</c:v>
                </c:pt>
                <c:pt idx="47">
                  <c:v>42064</c:v>
                </c:pt>
                <c:pt idx="48">
                  <c:v>42095</c:v>
                </c:pt>
                <c:pt idx="49">
                  <c:v>42125</c:v>
                </c:pt>
                <c:pt idx="50">
                  <c:v>42156</c:v>
                </c:pt>
                <c:pt idx="51">
                  <c:v>42186</c:v>
                </c:pt>
                <c:pt idx="52">
                  <c:v>42217</c:v>
                </c:pt>
                <c:pt idx="53">
                  <c:v>42248</c:v>
                </c:pt>
                <c:pt idx="54">
                  <c:v>42278</c:v>
                </c:pt>
                <c:pt idx="55">
                  <c:v>42309</c:v>
                </c:pt>
                <c:pt idx="56">
                  <c:v>42339</c:v>
                </c:pt>
                <c:pt idx="57">
                  <c:v>42370</c:v>
                </c:pt>
                <c:pt idx="58">
                  <c:v>42401</c:v>
                </c:pt>
                <c:pt idx="59">
                  <c:v>42430</c:v>
                </c:pt>
              </c:numCache>
            </c:numRef>
          </c:cat>
          <c:val>
            <c:numRef>
              <c:f>Sheet1!$D$2:$D$61</c:f>
              <c:numCache>
                <c:formatCode>General</c:formatCode>
                <c:ptCount val="60"/>
                <c:pt idx="34">
                  <c:v>7192.8013244252525</c:v>
                </c:pt>
                <c:pt idx="35">
                  <c:v>7247.6207651833365</c:v>
                </c:pt>
                <c:pt idx="36">
                  <c:v>7155.4367905843546</c:v>
                </c:pt>
                <c:pt idx="37">
                  <c:v>7185.6766671150845</c:v>
                </c:pt>
                <c:pt idx="38">
                  <c:v>7154.293186913631</c:v>
                </c:pt>
                <c:pt idx="39">
                  <c:v>7002.4192747162888</c:v>
                </c:pt>
                <c:pt idx="40">
                  <c:v>7087.5931238136109</c:v>
                </c:pt>
                <c:pt idx="41">
                  <c:v>7129.836104222034</c:v>
                </c:pt>
                <c:pt idx="42">
                  <c:v>7276.7832511343959</c:v>
                </c:pt>
                <c:pt idx="43">
                  <c:v>7008.0393431713592</c:v>
                </c:pt>
                <c:pt idx="44">
                  <c:v>7177.1810622535359</c:v>
                </c:pt>
                <c:pt idx="45">
                  <c:v>7197.4316554080651</c:v>
                </c:pt>
                <c:pt idx="46">
                  <c:v>7192.8013244252525</c:v>
                </c:pt>
                <c:pt idx="47">
                  <c:v>7247.6207651833365</c:v>
                </c:pt>
              </c:numCache>
            </c:numRef>
          </c:val>
          <c:smooth val="0"/>
        </c:ser>
        <c:ser>
          <c:idx val="5"/>
          <c:order val="3"/>
          <c:tx>
            <c:strRef>
              <c:f>Sheet1!$E$1</c:f>
              <c:strCache>
                <c:ptCount val="1"/>
                <c:pt idx="0">
                  <c:v>FY15Q1</c:v>
                </c:pt>
              </c:strCache>
            </c:strRef>
          </c:tx>
          <c:spPr>
            <a:ln>
              <a:solidFill>
                <a:srgbClr val="7030A0"/>
              </a:solidFill>
            </a:ln>
          </c:spPr>
          <c:marker>
            <c:symbol val="none"/>
          </c:marker>
          <c:cat>
            <c:numRef>
              <c:f>Sheet1!$A$2:$A$61</c:f>
              <c:numCache>
                <c:formatCode>m/d/yyyy</c:formatCode>
                <c:ptCount val="60"/>
                <c:pt idx="0">
                  <c:v>40634</c:v>
                </c:pt>
                <c:pt idx="1">
                  <c:v>40664</c:v>
                </c:pt>
                <c:pt idx="2">
                  <c:v>40695</c:v>
                </c:pt>
                <c:pt idx="3">
                  <c:v>40725</c:v>
                </c:pt>
                <c:pt idx="4">
                  <c:v>40756</c:v>
                </c:pt>
                <c:pt idx="5">
                  <c:v>40787</c:v>
                </c:pt>
                <c:pt idx="6">
                  <c:v>40817</c:v>
                </c:pt>
                <c:pt idx="7">
                  <c:v>40848</c:v>
                </c:pt>
                <c:pt idx="8">
                  <c:v>40878</c:v>
                </c:pt>
                <c:pt idx="9">
                  <c:v>40909</c:v>
                </c:pt>
                <c:pt idx="10">
                  <c:v>40940</c:v>
                </c:pt>
                <c:pt idx="11">
                  <c:v>40969</c:v>
                </c:pt>
                <c:pt idx="12">
                  <c:v>41000</c:v>
                </c:pt>
                <c:pt idx="13">
                  <c:v>41030</c:v>
                </c:pt>
                <c:pt idx="14">
                  <c:v>41061</c:v>
                </c:pt>
                <c:pt idx="15">
                  <c:v>41091</c:v>
                </c:pt>
                <c:pt idx="16">
                  <c:v>41122</c:v>
                </c:pt>
                <c:pt idx="17">
                  <c:v>41153</c:v>
                </c:pt>
                <c:pt idx="18">
                  <c:v>41183</c:v>
                </c:pt>
                <c:pt idx="19">
                  <c:v>41214</c:v>
                </c:pt>
                <c:pt idx="20">
                  <c:v>41244</c:v>
                </c:pt>
                <c:pt idx="21">
                  <c:v>41275</c:v>
                </c:pt>
                <c:pt idx="22">
                  <c:v>41306</c:v>
                </c:pt>
                <c:pt idx="23">
                  <c:v>41334</c:v>
                </c:pt>
                <c:pt idx="24">
                  <c:v>41365</c:v>
                </c:pt>
                <c:pt idx="25">
                  <c:v>41395</c:v>
                </c:pt>
                <c:pt idx="26">
                  <c:v>41426</c:v>
                </c:pt>
                <c:pt idx="27">
                  <c:v>41456</c:v>
                </c:pt>
                <c:pt idx="28">
                  <c:v>41487</c:v>
                </c:pt>
                <c:pt idx="29">
                  <c:v>41518</c:v>
                </c:pt>
                <c:pt idx="30">
                  <c:v>41548</c:v>
                </c:pt>
                <c:pt idx="31">
                  <c:v>41579</c:v>
                </c:pt>
                <c:pt idx="32">
                  <c:v>41609</c:v>
                </c:pt>
                <c:pt idx="33">
                  <c:v>41640</c:v>
                </c:pt>
                <c:pt idx="34">
                  <c:v>41671</c:v>
                </c:pt>
                <c:pt idx="35">
                  <c:v>41699</c:v>
                </c:pt>
                <c:pt idx="36">
                  <c:v>41730</c:v>
                </c:pt>
                <c:pt idx="37">
                  <c:v>41760</c:v>
                </c:pt>
                <c:pt idx="38">
                  <c:v>41791</c:v>
                </c:pt>
                <c:pt idx="39">
                  <c:v>41821</c:v>
                </c:pt>
                <c:pt idx="40">
                  <c:v>41852</c:v>
                </c:pt>
                <c:pt idx="41">
                  <c:v>41883</c:v>
                </c:pt>
                <c:pt idx="42">
                  <c:v>41913</c:v>
                </c:pt>
                <c:pt idx="43">
                  <c:v>41944</c:v>
                </c:pt>
                <c:pt idx="44">
                  <c:v>41974</c:v>
                </c:pt>
                <c:pt idx="45">
                  <c:v>42005</c:v>
                </c:pt>
                <c:pt idx="46">
                  <c:v>42036</c:v>
                </c:pt>
                <c:pt idx="47">
                  <c:v>42064</c:v>
                </c:pt>
                <c:pt idx="48">
                  <c:v>42095</c:v>
                </c:pt>
                <c:pt idx="49">
                  <c:v>42125</c:v>
                </c:pt>
                <c:pt idx="50">
                  <c:v>42156</c:v>
                </c:pt>
                <c:pt idx="51">
                  <c:v>42186</c:v>
                </c:pt>
                <c:pt idx="52">
                  <c:v>42217</c:v>
                </c:pt>
                <c:pt idx="53">
                  <c:v>42248</c:v>
                </c:pt>
                <c:pt idx="54">
                  <c:v>42278</c:v>
                </c:pt>
                <c:pt idx="55">
                  <c:v>42309</c:v>
                </c:pt>
                <c:pt idx="56">
                  <c:v>42339</c:v>
                </c:pt>
                <c:pt idx="57">
                  <c:v>42370</c:v>
                </c:pt>
                <c:pt idx="58">
                  <c:v>42401</c:v>
                </c:pt>
                <c:pt idx="59">
                  <c:v>42430</c:v>
                </c:pt>
              </c:numCache>
            </c:numRef>
          </c:cat>
          <c:val>
            <c:numRef>
              <c:f>Sheet1!$E$2:$E$61</c:f>
              <c:numCache>
                <c:formatCode>General</c:formatCode>
                <c:ptCount val="60"/>
                <c:pt idx="38">
                  <c:v>6667.1303913102465</c:v>
                </c:pt>
                <c:pt idx="39">
                  <c:v>6525.3119593271122</c:v>
                </c:pt>
                <c:pt idx="40">
                  <c:v>6610.8734469725659</c:v>
                </c:pt>
                <c:pt idx="41">
                  <c:v>6638.9703243832319</c:v>
                </c:pt>
                <c:pt idx="42">
                  <c:v>6755.9058624882791</c:v>
                </c:pt>
                <c:pt idx="43">
                  <c:v>6818.7545319594483</c:v>
                </c:pt>
                <c:pt idx="44">
                  <c:v>6983.2695115474726</c:v>
                </c:pt>
                <c:pt idx="45">
                  <c:v>7022.5084605499014</c:v>
                </c:pt>
                <c:pt idx="46">
                  <c:v>6923.7422126193851</c:v>
                </c:pt>
                <c:pt idx="47">
                  <c:v>6905.057625888222</c:v>
                </c:pt>
                <c:pt idx="48">
                  <c:v>6579.4863316297124</c:v>
                </c:pt>
                <c:pt idx="49">
                  <c:v>6574.7928075123937</c:v>
                </c:pt>
                <c:pt idx="50">
                  <c:v>6667.1303913102493</c:v>
                </c:pt>
                <c:pt idx="51">
                  <c:v>6525.3119593271167</c:v>
                </c:pt>
                <c:pt idx="52">
                  <c:v>6610.8734469725723</c:v>
                </c:pt>
                <c:pt idx="53">
                  <c:v>6638.9703243832319</c:v>
                </c:pt>
                <c:pt idx="54">
                  <c:v>6755.9058624882719</c:v>
                </c:pt>
                <c:pt idx="55">
                  <c:v>6818.7545319594556</c:v>
                </c:pt>
                <c:pt idx="56">
                  <c:v>6983.2695115474753</c:v>
                </c:pt>
                <c:pt idx="57">
                  <c:v>7022.5084605499032</c:v>
                </c:pt>
                <c:pt idx="58">
                  <c:v>6923.742212619386</c:v>
                </c:pt>
                <c:pt idx="59">
                  <c:v>6905.0576258882247</c:v>
                </c:pt>
              </c:numCache>
            </c:numRef>
          </c:val>
          <c:smooth val="0"/>
        </c:ser>
        <c:ser>
          <c:idx val="1"/>
          <c:order val="4"/>
          <c:tx>
            <c:strRef>
              <c:f>Sheet1!$F$1</c:f>
              <c:strCache>
                <c:ptCount val="1"/>
                <c:pt idx="0">
                  <c:v>FY15Q2</c:v>
                </c:pt>
              </c:strCache>
            </c:strRef>
          </c:tx>
          <c:marker>
            <c:symbol val="none"/>
          </c:marker>
          <c:cat>
            <c:numRef>
              <c:f>Sheet1!$A$2:$A$61</c:f>
              <c:numCache>
                <c:formatCode>m/d/yyyy</c:formatCode>
                <c:ptCount val="60"/>
                <c:pt idx="0">
                  <c:v>40634</c:v>
                </c:pt>
                <c:pt idx="1">
                  <c:v>40664</c:v>
                </c:pt>
                <c:pt idx="2">
                  <c:v>40695</c:v>
                </c:pt>
                <c:pt idx="3">
                  <c:v>40725</c:v>
                </c:pt>
                <c:pt idx="4">
                  <c:v>40756</c:v>
                </c:pt>
                <c:pt idx="5">
                  <c:v>40787</c:v>
                </c:pt>
                <c:pt idx="6">
                  <c:v>40817</c:v>
                </c:pt>
                <c:pt idx="7">
                  <c:v>40848</c:v>
                </c:pt>
                <c:pt idx="8">
                  <c:v>40878</c:v>
                </c:pt>
                <c:pt idx="9">
                  <c:v>40909</c:v>
                </c:pt>
                <c:pt idx="10">
                  <c:v>40940</c:v>
                </c:pt>
                <c:pt idx="11">
                  <c:v>40969</c:v>
                </c:pt>
                <c:pt idx="12">
                  <c:v>41000</c:v>
                </c:pt>
                <c:pt idx="13">
                  <c:v>41030</c:v>
                </c:pt>
                <c:pt idx="14">
                  <c:v>41061</c:v>
                </c:pt>
                <c:pt idx="15">
                  <c:v>41091</c:v>
                </c:pt>
                <c:pt idx="16">
                  <c:v>41122</c:v>
                </c:pt>
                <c:pt idx="17">
                  <c:v>41153</c:v>
                </c:pt>
                <c:pt idx="18">
                  <c:v>41183</c:v>
                </c:pt>
                <c:pt idx="19">
                  <c:v>41214</c:v>
                </c:pt>
                <c:pt idx="20">
                  <c:v>41244</c:v>
                </c:pt>
                <c:pt idx="21">
                  <c:v>41275</c:v>
                </c:pt>
                <c:pt idx="22">
                  <c:v>41306</c:v>
                </c:pt>
                <c:pt idx="23">
                  <c:v>41334</c:v>
                </c:pt>
                <c:pt idx="24">
                  <c:v>41365</c:v>
                </c:pt>
                <c:pt idx="25">
                  <c:v>41395</c:v>
                </c:pt>
                <c:pt idx="26">
                  <c:v>41426</c:v>
                </c:pt>
                <c:pt idx="27">
                  <c:v>41456</c:v>
                </c:pt>
                <c:pt idx="28">
                  <c:v>41487</c:v>
                </c:pt>
                <c:pt idx="29">
                  <c:v>41518</c:v>
                </c:pt>
                <c:pt idx="30">
                  <c:v>41548</c:v>
                </c:pt>
                <c:pt idx="31">
                  <c:v>41579</c:v>
                </c:pt>
                <c:pt idx="32">
                  <c:v>41609</c:v>
                </c:pt>
                <c:pt idx="33">
                  <c:v>41640</c:v>
                </c:pt>
                <c:pt idx="34">
                  <c:v>41671</c:v>
                </c:pt>
                <c:pt idx="35">
                  <c:v>41699</c:v>
                </c:pt>
                <c:pt idx="36">
                  <c:v>41730</c:v>
                </c:pt>
                <c:pt idx="37">
                  <c:v>41760</c:v>
                </c:pt>
                <c:pt idx="38">
                  <c:v>41791</c:v>
                </c:pt>
                <c:pt idx="39">
                  <c:v>41821</c:v>
                </c:pt>
                <c:pt idx="40">
                  <c:v>41852</c:v>
                </c:pt>
                <c:pt idx="41">
                  <c:v>41883</c:v>
                </c:pt>
                <c:pt idx="42">
                  <c:v>41913</c:v>
                </c:pt>
                <c:pt idx="43">
                  <c:v>41944</c:v>
                </c:pt>
                <c:pt idx="44">
                  <c:v>41974</c:v>
                </c:pt>
                <c:pt idx="45">
                  <c:v>42005</c:v>
                </c:pt>
                <c:pt idx="46">
                  <c:v>42036</c:v>
                </c:pt>
                <c:pt idx="47">
                  <c:v>42064</c:v>
                </c:pt>
                <c:pt idx="48">
                  <c:v>42095</c:v>
                </c:pt>
                <c:pt idx="49">
                  <c:v>42125</c:v>
                </c:pt>
                <c:pt idx="50">
                  <c:v>42156</c:v>
                </c:pt>
                <c:pt idx="51">
                  <c:v>42186</c:v>
                </c:pt>
                <c:pt idx="52">
                  <c:v>42217</c:v>
                </c:pt>
                <c:pt idx="53">
                  <c:v>42248</c:v>
                </c:pt>
                <c:pt idx="54">
                  <c:v>42278</c:v>
                </c:pt>
                <c:pt idx="55">
                  <c:v>42309</c:v>
                </c:pt>
                <c:pt idx="56">
                  <c:v>42339</c:v>
                </c:pt>
                <c:pt idx="57">
                  <c:v>42370</c:v>
                </c:pt>
                <c:pt idx="58">
                  <c:v>42401</c:v>
                </c:pt>
                <c:pt idx="59">
                  <c:v>42430</c:v>
                </c:pt>
              </c:numCache>
            </c:numRef>
          </c:cat>
          <c:val>
            <c:numRef>
              <c:f>Sheet1!$F$2:$F$61</c:f>
              <c:numCache>
                <c:formatCode>General</c:formatCode>
                <c:ptCount val="60"/>
                <c:pt idx="41">
                  <c:v>6501.4502935290975</c:v>
                </c:pt>
                <c:pt idx="42">
                  <c:v>6616.0915345037638</c:v>
                </c:pt>
                <c:pt idx="43">
                  <c:v>6791.592688905077</c:v>
                </c:pt>
                <c:pt idx="44">
                  <c:v>6955.624511461102</c:v>
                </c:pt>
                <c:pt idx="45">
                  <c:v>6994.7482212665609</c:v>
                </c:pt>
                <c:pt idx="46">
                  <c:v>6896.2720357202188</c:v>
                </c:pt>
                <c:pt idx="47">
                  <c:v>6877.6423229554994</c:v>
                </c:pt>
                <c:pt idx="48">
                  <c:v>6443.1333878398791</c:v>
                </c:pt>
                <c:pt idx="49">
                  <c:v>6438.5319515436631</c:v>
                </c:pt>
                <c:pt idx="50">
                  <c:v>6460.0502935322174</c:v>
                </c:pt>
                <c:pt idx="51">
                  <c:v>6343.3904394268266</c:v>
                </c:pt>
                <c:pt idx="52">
                  <c:v>6420.1077017257458</c:v>
                </c:pt>
                <c:pt idx="53">
                  <c:v>6501.4502935290975</c:v>
                </c:pt>
                <c:pt idx="54">
                  <c:v>6616.0915345037638</c:v>
                </c:pt>
                <c:pt idx="55">
                  <c:v>6791.592688905077</c:v>
                </c:pt>
                <c:pt idx="56">
                  <c:v>6955.624511461102</c:v>
                </c:pt>
                <c:pt idx="57">
                  <c:v>6994.7482212665609</c:v>
                </c:pt>
                <c:pt idx="58">
                  <c:v>6896.2720357202188</c:v>
                </c:pt>
                <c:pt idx="59">
                  <c:v>6877.6423229554994</c:v>
                </c:pt>
              </c:numCache>
            </c:numRef>
          </c:val>
          <c:smooth val="0"/>
        </c:ser>
        <c:dLbls>
          <c:showLegendKey val="0"/>
          <c:showVal val="0"/>
          <c:showCatName val="0"/>
          <c:showSerName val="0"/>
          <c:showPercent val="0"/>
          <c:showBubbleSize val="0"/>
        </c:dLbls>
        <c:marker val="1"/>
        <c:smooth val="0"/>
        <c:axId val="378852864"/>
        <c:axId val="378854400"/>
      </c:lineChart>
      <c:dateAx>
        <c:axId val="378852864"/>
        <c:scaling>
          <c:orientation val="minMax"/>
        </c:scaling>
        <c:delete val="0"/>
        <c:axPos val="b"/>
        <c:numFmt formatCode="[$-409]mmm\-yy;@" sourceLinked="0"/>
        <c:majorTickMark val="none"/>
        <c:minorTickMark val="none"/>
        <c:tickLblPos val="nextTo"/>
        <c:spPr>
          <a:ln>
            <a:solidFill>
              <a:srgbClr val="000000"/>
            </a:solidFill>
          </a:ln>
        </c:spPr>
        <c:crossAx val="378854400"/>
        <c:crosses val="autoZero"/>
        <c:auto val="1"/>
        <c:lblOffset val="100"/>
        <c:baseTimeUnit val="months"/>
        <c:majorUnit val="3"/>
      </c:dateAx>
      <c:valAx>
        <c:axId val="378854400"/>
        <c:scaling>
          <c:orientation val="minMax"/>
          <c:max val="8000"/>
          <c:min val="4000"/>
        </c:scaling>
        <c:delete val="0"/>
        <c:axPos val="l"/>
        <c:numFmt formatCode="#,##0" sourceLinked="0"/>
        <c:majorTickMark val="none"/>
        <c:minorTickMark val="none"/>
        <c:tickLblPos val="nextTo"/>
        <c:spPr>
          <a:ln>
            <a:solidFill>
              <a:srgbClr val="000000"/>
            </a:solidFill>
          </a:ln>
        </c:spPr>
        <c:crossAx val="378852864"/>
        <c:crosses val="autoZero"/>
        <c:crossBetween val="between"/>
        <c:majorUnit val="1000"/>
      </c:valAx>
      <c:spPr>
        <a:noFill/>
        <a:ln>
          <a:noFill/>
        </a:ln>
      </c:spPr>
    </c:plotArea>
    <c:plotVisOnly val="1"/>
    <c:dispBlanksAs val="gap"/>
    <c:showDLblsOverMax val="0"/>
  </c:chart>
  <c:spPr>
    <a:noFill/>
    <a:ln>
      <a:noFill/>
    </a:ln>
  </c:spPr>
  <c:txPr>
    <a:bodyPr/>
    <a:lstStyle/>
    <a:p>
      <a:pPr>
        <a:defRPr sz="1000" baseline="0">
          <a:solidFill>
            <a:srgbClr val="000000"/>
          </a:solidFill>
          <a:latin typeface="Calibri" pitchFamily="34" charset="0"/>
          <a:cs typeface="Calibri"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barChart>
        <c:barDir val="bar"/>
        <c:grouping val="clustered"/>
        <c:varyColors val="0"/>
        <c:ser>
          <c:idx val="0"/>
          <c:order val="0"/>
          <c:tx>
            <c:strRef>
              <c:f>Sheet1!$B$1</c:f>
              <c:strCache>
                <c:ptCount val="1"/>
                <c:pt idx="0">
                  <c:v>Column1</c:v>
                </c:pt>
              </c:strCache>
            </c:strRef>
          </c:tx>
          <c:invertIfNegative val="0"/>
          <c:dPt>
            <c:idx val="3"/>
            <c:invertIfNegative val="0"/>
            <c:bubble3D val="0"/>
            <c:spPr>
              <a:solidFill>
                <a:schemeClr val="accent2"/>
              </a:solidFill>
            </c:spPr>
          </c:dPt>
          <c:dPt>
            <c:idx val="4"/>
            <c:invertIfNegative val="0"/>
            <c:bubble3D val="0"/>
            <c:spPr>
              <a:solidFill>
                <a:schemeClr val="accent2"/>
              </a:solidFill>
            </c:spPr>
          </c:dPt>
          <c:dPt>
            <c:idx val="5"/>
            <c:invertIfNegative val="0"/>
            <c:bubble3D val="0"/>
            <c:spPr>
              <a:solidFill>
                <a:schemeClr val="accent2"/>
              </a:solidFill>
            </c:spPr>
          </c:dPt>
          <c:dLbls>
            <c:txPr>
              <a:bodyPr/>
              <a:lstStyle/>
              <a:p>
                <a:pPr>
                  <a:defRPr sz="1200"/>
                </a:pPr>
                <a:endParaRPr lang="en-US"/>
              </a:p>
            </c:txPr>
            <c:dLblPos val="outEnd"/>
            <c:showLegendKey val="0"/>
            <c:showVal val="1"/>
            <c:showCatName val="0"/>
            <c:showSerName val="0"/>
            <c:showPercent val="0"/>
            <c:showBubbleSize val="0"/>
            <c:showLeaderLines val="0"/>
          </c:dLbls>
          <c:cat>
            <c:strRef>
              <c:f>Sheet1!$A$2:$A$7</c:f>
              <c:strCache>
                <c:ptCount val="6"/>
                <c:pt idx="0">
                  <c:v>Opex</c:v>
                </c:pt>
                <c:pt idx="1">
                  <c:v>RV Losses</c:v>
                </c:pt>
                <c:pt idx="2">
                  <c:v>Credit Losses</c:v>
                </c:pt>
                <c:pt idx="3">
                  <c:v>Investment Income</c:v>
                </c:pt>
                <c:pt idx="4">
                  <c:v>Insurance Margin</c:v>
                </c:pt>
                <c:pt idx="5">
                  <c:v>Finance Margin</c:v>
                </c:pt>
              </c:strCache>
            </c:strRef>
          </c:cat>
          <c:val>
            <c:numRef>
              <c:f>Sheet1!$B$2:$B$7</c:f>
              <c:numCache>
                <c:formatCode>"$"#,##0_);\("$"#,##0\);\–_);"–"_)</c:formatCode>
                <c:ptCount val="6"/>
                <c:pt idx="0">
                  <c:v>823.93813562000003</c:v>
                </c:pt>
                <c:pt idx="1">
                  <c:v>172.58441089000002</c:v>
                </c:pt>
                <c:pt idx="2">
                  <c:v>164.86880041999996</c:v>
                </c:pt>
                <c:pt idx="3">
                  <c:v>110.60865345000001</c:v>
                </c:pt>
                <c:pt idx="4">
                  <c:v>202.04358543000001</c:v>
                </c:pt>
                <c:pt idx="5">
                  <c:v>2415.0102705599998</c:v>
                </c:pt>
              </c:numCache>
            </c:numRef>
          </c:val>
        </c:ser>
        <c:dLbls>
          <c:showLegendKey val="0"/>
          <c:showVal val="0"/>
          <c:showCatName val="0"/>
          <c:showSerName val="0"/>
          <c:showPercent val="0"/>
          <c:showBubbleSize val="0"/>
        </c:dLbls>
        <c:gapWidth val="150"/>
        <c:axId val="367768704"/>
        <c:axId val="367770240"/>
      </c:barChart>
      <c:catAx>
        <c:axId val="367768704"/>
        <c:scaling>
          <c:orientation val="minMax"/>
        </c:scaling>
        <c:delete val="0"/>
        <c:axPos val="l"/>
        <c:majorTickMark val="out"/>
        <c:minorTickMark val="none"/>
        <c:tickLblPos val="nextTo"/>
        <c:txPr>
          <a:bodyPr/>
          <a:lstStyle/>
          <a:p>
            <a:pPr>
              <a:defRPr sz="1200"/>
            </a:pPr>
            <a:endParaRPr lang="en-US"/>
          </a:p>
        </c:txPr>
        <c:crossAx val="367770240"/>
        <c:crosses val="autoZero"/>
        <c:auto val="1"/>
        <c:lblAlgn val="ctr"/>
        <c:lblOffset val="100"/>
        <c:noMultiLvlLbl val="0"/>
      </c:catAx>
      <c:valAx>
        <c:axId val="367770240"/>
        <c:scaling>
          <c:orientation val="minMax"/>
        </c:scaling>
        <c:delete val="1"/>
        <c:axPos val="b"/>
        <c:numFmt formatCode="&quot;$&quot;#,##0_);\(&quot;$&quot;#,##0\);\–_);&quot;–&quot;_)" sourceLinked="1"/>
        <c:majorTickMark val="out"/>
        <c:minorTickMark val="none"/>
        <c:tickLblPos val="nextTo"/>
        <c:crossAx val="36776870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Total Gross Charge-Off ($</a:t>
            </a:r>
            <a:r>
              <a:rPr lang="en-US" dirty="0" smtClean="0"/>
              <a:t>mill)</a:t>
            </a:r>
            <a:endParaRPr lang="en-US" dirty="0"/>
          </a:p>
        </c:rich>
      </c:tx>
      <c:layout>
        <c:manualLayout>
          <c:xMode val="edge"/>
          <c:yMode val="edge"/>
          <c:x val="0.2828851582231468"/>
          <c:y val="0"/>
        </c:manualLayout>
      </c:layout>
      <c:overlay val="0"/>
    </c:title>
    <c:autoTitleDeleted val="0"/>
    <c:plotArea>
      <c:layout>
        <c:manualLayout>
          <c:layoutTarget val="inner"/>
          <c:xMode val="edge"/>
          <c:yMode val="edge"/>
          <c:x val="0.10856089797285998"/>
          <c:y val="0.10087095363079614"/>
          <c:w val="0.86685011448037275"/>
          <c:h val="0.59743067085299106"/>
        </c:manualLayout>
      </c:layout>
      <c:barChart>
        <c:barDir val="col"/>
        <c:grouping val="clustered"/>
        <c:varyColors val="0"/>
        <c:ser>
          <c:idx val="0"/>
          <c:order val="0"/>
          <c:tx>
            <c:strRef>
              <c:f>Sheet1!$B$1</c:f>
              <c:strCache>
                <c:ptCount val="1"/>
                <c:pt idx="0">
                  <c:v>Actual</c:v>
                </c:pt>
              </c:strCache>
            </c:strRef>
          </c:tx>
          <c:spPr>
            <a:solidFill>
              <a:schemeClr val="accent3">
                <a:lumMod val="50000"/>
              </a:schemeClr>
            </a:solidFill>
          </c:spPr>
          <c:invertIfNegative val="0"/>
          <c:cat>
            <c:numRef>
              <c:f>Sheet1!$A$2:$A$61</c:f>
              <c:numCache>
                <c:formatCode>mmm\-yy</c:formatCode>
                <c:ptCount val="60"/>
                <c:pt idx="0">
                  <c:v>40663</c:v>
                </c:pt>
                <c:pt idx="1">
                  <c:v>40694</c:v>
                </c:pt>
                <c:pt idx="2">
                  <c:v>40724</c:v>
                </c:pt>
                <c:pt idx="3">
                  <c:v>40755</c:v>
                </c:pt>
                <c:pt idx="4">
                  <c:v>40786</c:v>
                </c:pt>
                <c:pt idx="5">
                  <c:v>40816</c:v>
                </c:pt>
                <c:pt idx="6">
                  <c:v>40847</c:v>
                </c:pt>
                <c:pt idx="7">
                  <c:v>40877</c:v>
                </c:pt>
                <c:pt idx="8">
                  <c:v>40908</c:v>
                </c:pt>
                <c:pt idx="9">
                  <c:v>40939</c:v>
                </c:pt>
                <c:pt idx="10">
                  <c:v>40968</c:v>
                </c:pt>
                <c:pt idx="11">
                  <c:v>40999</c:v>
                </c:pt>
                <c:pt idx="12">
                  <c:v>41029</c:v>
                </c:pt>
                <c:pt idx="13">
                  <c:v>41060</c:v>
                </c:pt>
                <c:pt idx="14">
                  <c:v>41090</c:v>
                </c:pt>
                <c:pt idx="15">
                  <c:v>41121</c:v>
                </c:pt>
                <c:pt idx="16">
                  <c:v>41152</c:v>
                </c:pt>
                <c:pt idx="17">
                  <c:v>41182</c:v>
                </c:pt>
                <c:pt idx="18">
                  <c:v>41213</c:v>
                </c:pt>
                <c:pt idx="19">
                  <c:v>41243</c:v>
                </c:pt>
                <c:pt idx="20">
                  <c:v>41274</c:v>
                </c:pt>
                <c:pt idx="21">
                  <c:v>41305</c:v>
                </c:pt>
                <c:pt idx="22">
                  <c:v>41333</c:v>
                </c:pt>
                <c:pt idx="23">
                  <c:v>41364</c:v>
                </c:pt>
                <c:pt idx="24">
                  <c:v>41394</c:v>
                </c:pt>
                <c:pt idx="25">
                  <c:v>41425</c:v>
                </c:pt>
                <c:pt idx="26">
                  <c:v>41455</c:v>
                </c:pt>
                <c:pt idx="27">
                  <c:v>41486</c:v>
                </c:pt>
                <c:pt idx="28">
                  <c:v>41517</c:v>
                </c:pt>
                <c:pt idx="29">
                  <c:v>41547</c:v>
                </c:pt>
                <c:pt idx="30">
                  <c:v>41578</c:v>
                </c:pt>
                <c:pt idx="31">
                  <c:v>41608</c:v>
                </c:pt>
                <c:pt idx="32">
                  <c:v>41639</c:v>
                </c:pt>
                <c:pt idx="33">
                  <c:v>41670</c:v>
                </c:pt>
                <c:pt idx="34">
                  <c:v>41698</c:v>
                </c:pt>
                <c:pt idx="35">
                  <c:v>41729</c:v>
                </c:pt>
                <c:pt idx="36">
                  <c:v>41759</c:v>
                </c:pt>
                <c:pt idx="37">
                  <c:v>41790</c:v>
                </c:pt>
                <c:pt idx="38">
                  <c:v>41820</c:v>
                </c:pt>
                <c:pt idx="39">
                  <c:v>41851</c:v>
                </c:pt>
                <c:pt idx="40">
                  <c:v>41882</c:v>
                </c:pt>
                <c:pt idx="41">
                  <c:v>41912</c:v>
                </c:pt>
                <c:pt idx="42">
                  <c:v>41943</c:v>
                </c:pt>
                <c:pt idx="43">
                  <c:v>41973</c:v>
                </c:pt>
                <c:pt idx="44">
                  <c:v>42004</c:v>
                </c:pt>
                <c:pt idx="45">
                  <c:v>42035</c:v>
                </c:pt>
                <c:pt idx="46">
                  <c:v>42063</c:v>
                </c:pt>
                <c:pt idx="47">
                  <c:v>42094</c:v>
                </c:pt>
                <c:pt idx="48">
                  <c:v>42124</c:v>
                </c:pt>
                <c:pt idx="49">
                  <c:v>42155</c:v>
                </c:pt>
                <c:pt idx="50">
                  <c:v>42185</c:v>
                </c:pt>
                <c:pt idx="51">
                  <c:v>42216</c:v>
                </c:pt>
                <c:pt idx="52">
                  <c:v>42247</c:v>
                </c:pt>
                <c:pt idx="53">
                  <c:v>42277</c:v>
                </c:pt>
                <c:pt idx="54">
                  <c:v>42308</c:v>
                </c:pt>
                <c:pt idx="55">
                  <c:v>42338</c:v>
                </c:pt>
                <c:pt idx="56">
                  <c:v>42369</c:v>
                </c:pt>
                <c:pt idx="57">
                  <c:v>42400</c:v>
                </c:pt>
                <c:pt idx="58">
                  <c:v>42429</c:v>
                </c:pt>
                <c:pt idx="59">
                  <c:v>42460</c:v>
                </c:pt>
              </c:numCache>
            </c:numRef>
          </c:cat>
          <c:val>
            <c:numRef>
              <c:f>Sheet1!$B$2:$B$61</c:f>
              <c:numCache>
                <c:formatCode>_(* #,##0_);_(* \(#,##0\);_(* "-"??_);_(@_)</c:formatCode>
                <c:ptCount val="60"/>
                <c:pt idx="0">
                  <c:v>32334.542519999999</c:v>
                </c:pt>
                <c:pt idx="1">
                  <c:v>28443.402109999999</c:v>
                </c:pt>
                <c:pt idx="2">
                  <c:v>25008.68289</c:v>
                </c:pt>
                <c:pt idx="3">
                  <c:v>23396.391030000003</c:v>
                </c:pt>
                <c:pt idx="4">
                  <c:v>23790.340489999999</c:v>
                </c:pt>
                <c:pt idx="5">
                  <c:v>27662.423750000002</c:v>
                </c:pt>
                <c:pt idx="6">
                  <c:v>23922.242170000001</c:v>
                </c:pt>
                <c:pt idx="7">
                  <c:v>26570.263600000002</c:v>
                </c:pt>
                <c:pt idx="8">
                  <c:v>29062.791519999999</c:v>
                </c:pt>
                <c:pt idx="9">
                  <c:v>28210.329000000002</c:v>
                </c:pt>
                <c:pt idx="10">
                  <c:v>28559.763609999998</c:v>
                </c:pt>
                <c:pt idx="11">
                  <c:v>30739.034179999999</c:v>
                </c:pt>
                <c:pt idx="12">
                  <c:v>22355.730800000001</c:v>
                </c:pt>
                <c:pt idx="13">
                  <c:v>22170.900239999999</c:v>
                </c:pt>
                <c:pt idx="14">
                  <c:v>21995.200820000002</c:v>
                </c:pt>
                <c:pt idx="15">
                  <c:v>17550.13033</c:v>
                </c:pt>
                <c:pt idx="16">
                  <c:v>27284.195749999999</c:v>
                </c:pt>
                <c:pt idx="17">
                  <c:v>21824.177199999998</c:v>
                </c:pt>
                <c:pt idx="18">
                  <c:v>24695.513320000002</c:v>
                </c:pt>
                <c:pt idx="19">
                  <c:v>23879.179899999999</c:v>
                </c:pt>
                <c:pt idx="20">
                  <c:v>21647.77405</c:v>
                </c:pt>
                <c:pt idx="21">
                  <c:v>21677.960789999997</c:v>
                </c:pt>
                <c:pt idx="22">
                  <c:v>23791.917859999998</c:v>
                </c:pt>
                <c:pt idx="23">
                  <c:v>30976.968440000001</c:v>
                </c:pt>
                <c:pt idx="24">
                  <c:v>27725.90653</c:v>
                </c:pt>
                <c:pt idx="25">
                  <c:v>25984.02476</c:v>
                </c:pt>
                <c:pt idx="26">
                  <c:v>20973.647989999998</c:v>
                </c:pt>
                <c:pt idx="27">
                  <c:v>22174.322690000001</c:v>
                </c:pt>
                <c:pt idx="28">
                  <c:v>20620.521980000001</c:v>
                </c:pt>
                <c:pt idx="29">
                  <c:v>21189.888649999997</c:v>
                </c:pt>
                <c:pt idx="30">
                  <c:v>26412.124159999999</c:v>
                </c:pt>
                <c:pt idx="31">
                  <c:v>24583.032420000003</c:v>
                </c:pt>
                <c:pt idx="32">
                  <c:v>24667.369480000001</c:v>
                </c:pt>
                <c:pt idx="33">
                  <c:v>28632.74555</c:v>
                </c:pt>
                <c:pt idx="34">
                  <c:v>33018.389360000001</c:v>
                </c:pt>
                <c:pt idx="35">
                  <c:v>31039.085789999997</c:v>
                </c:pt>
                <c:pt idx="36">
                  <c:v>30759.985079999999</c:v>
                </c:pt>
                <c:pt idx="37">
                  <c:v>24970.92268</c:v>
                </c:pt>
                <c:pt idx="38">
                  <c:v>24842.20652</c:v>
                </c:pt>
                <c:pt idx="39">
                  <c:v>25069.833890000002</c:v>
                </c:pt>
                <c:pt idx="40">
                  <c:v>23755.281649999997</c:v>
                </c:pt>
                <c:pt idx="41">
                  <c:v>27260.082710000002</c:v>
                </c:pt>
                <c:pt idx="42">
                  <c:v>31584.130140000001</c:v>
                </c:pt>
                <c:pt idx="43">
                  <c:v>27131</c:v>
                </c:pt>
              </c:numCache>
            </c:numRef>
          </c:val>
        </c:ser>
        <c:dLbls>
          <c:showLegendKey val="0"/>
          <c:showVal val="0"/>
          <c:showCatName val="0"/>
          <c:showSerName val="0"/>
          <c:showPercent val="0"/>
          <c:showBubbleSize val="0"/>
        </c:dLbls>
        <c:gapWidth val="94"/>
        <c:overlap val="100"/>
        <c:axId val="379111680"/>
        <c:axId val="378941440"/>
      </c:barChart>
      <c:lineChart>
        <c:grouping val="standard"/>
        <c:varyColors val="0"/>
        <c:ser>
          <c:idx val="3"/>
          <c:order val="1"/>
          <c:tx>
            <c:strRef>
              <c:f>Sheet1!$C$1</c:f>
              <c:strCache>
                <c:ptCount val="1"/>
                <c:pt idx="0">
                  <c:v>FY14Q3</c:v>
                </c:pt>
              </c:strCache>
            </c:strRef>
          </c:tx>
          <c:marker>
            <c:symbol val="none"/>
          </c:marker>
          <c:cat>
            <c:numRef>
              <c:f>Sheet1!$A$2:$A$61</c:f>
              <c:numCache>
                <c:formatCode>mmm\-yy</c:formatCode>
                <c:ptCount val="60"/>
                <c:pt idx="0">
                  <c:v>40663</c:v>
                </c:pt>
                <c:pt idx="1">
                  <c:v>40694</c:v>
                </c:pt>
                <c:pt idx="2">
                  <c:v>40724</c:v>
                </c:pt>
                <c:pt idx="3">
                  <c:v>40755</c:v>
                </c:pt>
                <c:pt idx="4">
                  <c:v>40786</c:v>
                </c:pt>
                <c:pt idx="5">
                  <c:v>40816</c:v>
                </c:pt>
                <c:pt idx="6">
                  <c:v>40847</c:v>
                </c:pt>
                <c:pt idx="7">
                  <c:v>40877</c:v>
                </c:pt>
                <c:pt idx="8">
                  <c:v>40908</c:v>
                </c:pt>
                <c:pt idx="9">
                  <c:v>40939</c:v>
                </c:pt>
                <c:pt idx="10">
                  <c:v>40968</c:v>
                </c:pt>
                <c:pt idx="11">
                  <c:v>40999</c:v>
                </c:pt>
                <c:pt idx="12">
                  <c:v>41029</c:v>
                </c:pt>
                <c:pt idx="13">
                  <c:v>41060</c:v>
                </c:pt>
                <c:pt idx="14">
                  <c:v>41090</c:v>
                </c:pt>
                <c:pt idx="15">
                  <c:v>41121</c:v>
                </c:pt>
                <c:pt idx="16">
                  <c:v>41152</c:v>
                </c:pt>
                <c:pt idx="17">
                  <c:v>41182</c:v>
                </c:pt>
                <c:pt idx="18">
                  <c:v>41213</c:v>
                </c:pt>
                <c:pt idx="19">
                  <c:v>41243</c:v>
                </c:pt>
                <c:pt idx="20">
                  <c:v>41274</c:v>
                </c:pt>
                <c:pt idx="21">
                  <c:v>41305</c:v>
                </c:pt>
                <c:pt idx="22">
                  <c:v>41333</c:v>
                </c:pt>
                <c:pt idx="23">
                  <c:v>41364</c:v>
                </c:pt>
                <c:pt idx="24">
                  <c:v>41394</c:v>
                </c:pt>
                <c:pt idx="25">
                  <c:v>41425</c:v>
                </c:pt>
                <c:pt idx="26">
                  <c:v>41455</c:v>
                </c:pt>
                <c:pt idx="27">
                  <c:v>41486</c:v>
                </c:pt>
                <c:pt idx="28">
                  <c:v>41517</c:v>
                </c:pt>
                <c:pt idx="29">
                  <c:v>41547</c:v>
                </c:pt>
                <c:pt idx="30">
                  <c:v>41578</c:v>
                </c:pt>
                <c:pt idx="31">
                  <c:v>41608</c:v>
                </c:pt>
                <c:pt idx="32">
                  <c:v>41639</c:v>
                </c:pt>
                <c:pt idx="33">
                  <c:v>41670</c:v>
                </c:pt>
                <c:pt idx="34">
                  <c:v>41698</c:v>
                </c:pt>
                <c:pt idx="35">
                  <c:v>41729</c:v>
                </c:pt>
                <c:pt idx="36">
                  <c:v>41759</c:v>
                </c:pt>
                <c:pt idx="37">
                  <c:v>41790</c:v>
                </c:pt>
                <c:pt idx="38">
                  <c:v>41820</c:v>
                </c:pt>
                <c:pt idx="39">
                  <c:v>41851</c:v>
                </c:pt>
                <c:pt idx="40">
                  <c:v>41882</c:v>
                </c:pt>
                <c:pt idx="41">
                  <c:v>41912</c:v>
                </c:pt>
                <c:pt idx="42">
                  <c:v>41943</c:v>
                </c:pt>
                <c:pt idx="43">
                  <c:v>41973</c:v>
                </c:pt>
                <c:pt idx="44">
                  <c:v>42004</c:v>
                </c:pt>
                <c:pt idx="45">
                  <c:v>42035</c:v>
                </c:pt>
                <c:pt idx="46">
                  <c:v>42063</c:v>
                </c:pt>
                <c:pt idx="47">
                  <c:v>42094</c:v>
                </c:pt>
                <c:pt idx="48">
                  <c:v>42124</c:v>
                </c:pt>
                <c:pt idx="49">
                  <c:v>42155</c:v>
                </c:pt>
                <c:pt idx="50">
                  <c:v>42185</c:v>
                </c:pt>
                <c:pt idx="51">
                  <c:v>42216</c:v>
                </c:pt>
                <c:pt idx="52">
                  <c:v>42247</c:v>
                </c:pt>
                <c:pt idx="53">
                  <c:v>42277</c:v>
                </c:pt>
                <c:pt idx="54">
                  <c:v>42308</c:v>
                </c:pt>
                <c:pt idx="55">
                  <c:v>42338</c:v>
                </c:pt>
                <c:pt idx="56">
                  <c:v>42369</c:v>
                </c:pt>
                <c:pt idx="57">
                  <c:v>42400</c:v>
                </c:pt>
                <c:pt idx="58">
                  <c:v>42429</c:v>
                </c:pt>
                <c:pt idx="59">
                  <c:v>42460</c:v>
                </c:pt>
              </c:numCache>
            </c:numRef>
          </c:cat>
          <c:val>
            <c:numRef>
              <c:f>Sheet1!$C$2:$C$61</c:f>
              <c:numCache>
                <c:formatCode>General</c:formatCode>
                <c:ptCount val="60"/>
                <c:pt idx="31" formatCode="_(* #,##0_);_(* \(#,##0\);_(* &quot;-&quot;??_);_(@_)">
                  <c:v>24684.500019999999</c:v>
                </c:pt>
                <c:pt idx="32" formatCode="_(* #,##0_);_(* \(#,##0\);_(* &quot;-&quot;??_);_(@_)">
                  <c:v>28623.625119637301</c:v>
                </c:pt>
                <c:pt idx="33" formatCode="_(* #,##0_);_(* \(#,##0\);_(* &quot;-&quot;??_);_(@_)">
                  <c:v>28452.005297394233</c:v>
                </c:pt>
                <c:pt idx="34" formatCode="_(* #,##0_);_(* \(#,##0\);_(* &quot;-&quot;??_);_(@_)">
                  <c:v>31579.71942165092</c:v>
                </c:pt>
                <c:pt idx="35" formatCode="_(* #,##0_);_(* \(#,##0\);_(* &quot;-&quot;??_);_(@_)">
                  <c:v>39299.002530385726</c:v>
                </c:pt>
                <c:pt idx="36" formatCode="_(* #,##0_);_(* \(#,##0\);_(* &quot;-&quot;??_);_(@_)">
                  <c:v>35223.611159197077</c:v>
                </c:pt>
                <c:pt idx="37" formatCode="_(* #,##0_);_(* \(#,##0\);_(* &quot;-&quot;??_);_(@_)">
                  <c:v>32268.514506304393</c:v>
                </c:pt>
                <c:pt idx="38" formatCode="_(* #,##0_);_(* \(#,##0\);_(* &quot;-&quot;??_);_(@_)">
                  <c:v>32944.346151236052</c:v>
                </c:pt>
                <c:pt idx="39" formatCode="_(* #,##0_);_(* \(#,##0\);_(* &quot;-&quot;??_);_(@_)">
                  <c:v>33146.280319019155</c:v>
                </c:pt>
                <c:pt idx="40" formatCode="_(* #,##0_);_(* \(#,##0\);_(* &quot;-&quot;??_);_(@_)">
                  <c:v>34096.297001857849</c:v>
                </c:pt>
                <c:pt idx="41" formatCode="_(* #,##0_);_(* \(#,##0\);_(* &quot;-&quot;??_);_(@_)">
                  <c:v>31642.55298889499</c:v>
                </c:pt>
                <c:pt idx="42" formatCode="_(* #,##0_);_(* \(#,##0\);_(* &quot;-&quot;??_);_(@_)">
                  <c:v>35181.308601837816</c:v>
                </c:pt>
                <c:pt idx="43" formatCode="_(* #,##0_);_(* \(#,##0\);_(* &quot;-&quot;??_);_(@_)">
                  <c:v>34627.222282511117</c:v>
                </c:pt>
                <c:pt idx="44" formatCode="_(* #,##0_);_(* \(#,##0\);_(* &quot;-&quot;??_);_(@_)">
                  <c:v>36289.875700767778</c:v>
                </c:pt>
                <c:pt idx="45" formatCode="_(* #,##0_);_(* \(#,##0\);_(* &quot;-&quot;??_);_(@_)">
                  <c:v>38770.252961430073</c:v>
                </c:pt>
                <c:pt idx="46" formatCode="_(* #,##0_);_(* \(#,##0\);_(* &quot;-&quot;??_);_(@_)">
                  <c:v>36703.525568766614</c:v>
                </c:pt>
                <c:pt idx="47" formatCode="_(* #,##0_);_(* \(#,##0\);_(* &quot;-&quot;??_);_(@_)">
                  <c:v>41682.402778152951</c:v>
                </c:pt>
              </c:numCache>
            </c:numRef>
          </c:val>
          <c:smooth val="0"/>
        </c:ser>
        <c:ser>
          <c:idx val="4"/>
          <c:order val="2"/>
          <c:tx>
            <c:strRef>
              <c:f>Sheet1!$D$1</c:f>
              <c:strCache>
                <c:ptCount val="1"/>
                <c:pt idx="0">
                  <c:v>FY14Q4</c:v>
                </c:pt>
              </c:strCache>
            </c:strRef>
          </c:tx>
          <c:spPr>
            <a:ln>
              <a:solidFill>
                <a:srgbClr val="FFC000"/>
              </a:solidFill>
            </a:ln>
          </c:spPr>
          <c:marker>
            <c:symbol val="none"/>
          </c:marker>
          <c:cat>
            <c:numRef>
              <c:f>Sheet1!$A$2:$A$61</c:f>
              <c:numCache>
                <c:formatCode>mmm\-yy</c:formatCode>
                <c:ptCount val="60"/>
                <c:pt idx="0">
                  <c:v>40663</c:v>
                </c:pt>
                <c:pt idx="1">
                  <c:v>40694</c:v>
                </c:pt>
                <c:pt idx="2">
                  <c:v>40724</c:v>
                </c:pt>
                <c:pt idx="3">
                  <c:v>40755</c:v>
                </c:pt>
                <c:pt idx="4">
                  <c:v>40786</c:v>
                </c:pt>
                <c:pt idx="5">
                  <c:v>40816</c:v>
                </c:pt>
                <c:pt idx="6">
                  <c:v>40847</c:v>
                </c:pt>
                <c:pt idx="7">
                  <c:v>40877</c:v>
                </c:pt>
                <c:pt idx="8">
                  <c:v>40908</c:v>
                </c:pt>
                <c:pt idx="9">
                  <c:v>40939</c:v>
                </c:pt>
                <c:pt idx="10">
                  <c:v>40968</c:v>
                </c:pt>
                <c:pt idx="11">
                  <c:v>40999</c:v>
                </c:pt>
                <c:pt idx="12">
                  <c:v>41029</c:v>
                </c:pt>
                <c:pt idx="13">
                  <c:v>41060</c:v>
                </c:pt>
                <c:pt idx="14">
                  <c:v>41090</c:v>
                </c:pt>
                <c:pt idx="15">
                  <c:v>41121</c:v>
                </c:pt>
                <c:pt idx="16">
                  <c:v>41152</c:v>
                </c:pt>
                <c:pt idx="17">
                  <c:v>41182</c:v>
                </c:pt>
                <c:pt idx="18">
                  <c:v>41213</c:v>
                </c:pt>
                <c:pt idx="19">
                  <c:v>41243</c:v>
                </c:pt>
                <c:pt idx="20">
                  <c:v>41274</c:v>
                </c:pt>
                <c:pt idx="21">
                  <c:v>41305</c:v>
                </c:pt>
                <c:pt idx="22">
                  <c:v>41333</c:v>
                </c:pt>
                <c:pt idx="23">
                  <c:v>41364</c:v>
                </c:pt>
                <c:pt idx="24">
                  <c:v>41394</c:v>
                </c:pt>
                <c:pt idx="25">
                  <c:v>41425</c:v>
                </c:pt>
                <c:pt idx="26">
                  <c:v>41455</c:v>
                </c:pt>
                <c:pt idx="27">
                  <c:v>41486</c:v>
                </c:pt>
                <c:pt idx="28">
                  <c:v>41517</c:v>
                </c:pt>
                <c:pt idx="29">
                  <c:v>41547</c:v>
                </c:pt>
                <c:pt idx="30">
                  <c:v>41578</c:v>
                </c:pt>
                <c:pt idx="31">
                  <c:v>41608</c:v>
                </c:pt>
                <c:pt idx="32">
                  <c:v>41639</c:v>
                </c:pt>
                <c:pt idx="33">
                  <c:v>41670</c:v>
                </c:pt>
                <c:pt idx="34">
                  <c:v>41698</c:v>
                </c:pt>
                <c:pt idx="35">
                  <c:v>41729</c:v>
                </c:pt>
                <c:pt idx="36">
                  <c:v>41759</c:v>
                </c:pt>
                <c:pt idx="37">
                  <c:v>41790</c:v>
                </c:pt>
                <c:pt idx="38">
                  <c:v>41820</c:v>
                </c:pt>
                <c:pt idx="39">
                  <c:v>41851</c:v>
                </c:pt>
                <c:pt idx="40">
                  <c:v>41882</c:v>
                </c:pt>
                <c:pt idx="41">
                  <c:v>41912</c:v>
                </c:pt>
                <c:pt idx="42">
                  <c:v>41943</c:v>
                </c:pt>
                <c:pt idx="43">
                  <c:v>41973</c:v>
                </c:pt>
                <c:pt idx="44">
                  <c:v>42004</c:v>
                </c:pt>
                <c:pt idx="45">
                  <c:v>42035</c:v>
                </c:pt>
                <c:pt idx="46">
                  <c:v>42063</c:v>
                </c:pt>
                <c:pt idx="47">
                  <c:v>42094</c:v>
                </c:pt>
                <c:pt idx="48">
                  <c:v>42124</c:v>
                </c:pt>
                <c:pt idx="49">
                  <c:v>42155</c:v>
                </c:pt>
                <c:pt idx="50">
                  <c:v>42185</c:v>
                </c:pt>
                <c:pt idx="51">
                  <c:v>42216</c:v>
                </c:pt>
                <c:pt idx="52">
                  <c:v>42247</c:v>
                </c:pt>
                <c:pt idx="53">
                  <c:v>42277</c:v>
                </c:pt>
                <c:pt idx="54">
                  <c:v>42308</c:v>
                </c:pt>
                <c:pt idx="55">
                  <c:v>42338</c:v>
                </c:pt>
                <c:pt idx="56">
                  <c:v>42369</c:v>
                </c:pt>
                <c:pt idx="57">
                  <c:v>42400</c:v>
                </c:pt>
                <c:pt idx="58">
                  <c:v>42429</c:v>
                </c:pt>
                <c:pt idx="59">
                  <c:v>42460</c:v>
                </c:pt>
              </c:numCache>
            </c:numRef>
          </c:cat>
          <c:val>
            <c:numRef>
              <c:f>Sheet1!$D$2:$D$61</c:f>
              <c:numCache>
                <c:formatCode>General</c:formatCode>
                <c:ptCount val="60"/>
                <c:pt idx="34" formatCode="_(* #,##0_);_(* \(#,##0\);_(* &quot;-&quot;??_);_(@_)">
                  <c:v>28375.424618711997</c:v>
                </c:pt>
                <c:pt idx="35" formatCode="_(* #,##0_);_(* \(#,##0\);_(* &quot;-&quot;??_);_(@_)">
                  <c:v>33338.391327583093</c:v>
                </c:pt>
                <c:pt idx="36" formatCode="_(* #,##0_);_(* \(#,##0\);_(* &quot;-&quot;??_);_(@_)">
                  <c:v>30492.26260110427</c:v>
                </c:pt>
                <c:pt idx="37" formatCode="_(* #,##0_);_(* \(#,##0\);_(* &quot;-&quot;??_);_(@_)">
                  <c:v>30991.48219879968</c:v>
                </c:pt>
                <c:pt idx="38" formatCode="_(* #,##0_);_(* \(#,##0\);_(* &quot;-&quot;??_);_(@_)">
                  <c:v>34128.011666565653</c:v>
                </c:pt>
                <c:pt idx="39" formatCode="_(* #,##0_);_(* \(#,##0\);_(* &quot;-&quot;??_);_(@_)">
                  <c:v>33822.100144274926</c:v>
                </c:pt>
                <c:pt idx="40" formatCode="_(* #,##0_);_(* \(#,##0\);_(* &quot;-&quot;??_);_(@_)">
                  <c:v>35055.010904466217</c:v>
                </c:pt>
                <c:pt idx="41" formatCode="_(* #,##0_);_(* \(#,##0\);_(* &quot;-&quot;??_);_(@_)">
                  <c:v>32421.572188109883</c:v>
                </c:pt>
                <c:pt idx="42" formatCode="_(* #,##0_);_(* \(#,##0\);_(* &quot;-&quot;??_);_(@_)">
                  <c:v>35873.859886756305</c:v>
                </c:pt>
                <c:pt idx="43" formatCode="_(* #,##0_);_(* \(#,##0\);_(* &quot;-&quot;??_);_(@_)">
                  <c:v>32257.175307616926</c:v>
                </c:pt>
                <c:pt idx="44" formatCode="_(* #,##0_);_(* \(#,##0\);_(* &quot;-&quot;??_);_(@_)">
                  <c:v>33033.123927234192</c:v>
                </c:pt>
                <c:pt idx="45" formatCode="_(* #,##0_);_(* \(#,##0\);_(* &quot;-&quot;??_);_(@_)">
                  <c:v>37591.900897207415</c:v>
                </c:pt>
                <c:pt idx="46" formatCode="_(* #,##0_);_(* \(#,##0\);_(* &quot;-&quot;??_);_(@_)">
                  <c:v>35805.734015032162</c:v>
                </c:pt>
                <c:pt idx="47" formatCode="_(* #,##0_);_(* \(#,##0\);_(* &quot;-&quot;??_);_(@_)">
                  <c:v>38530.102956360039</c:v>
                </c:pt>
              </c:numCache>
            </c:numRef>
          </c:val>
          <c:smooth val="0"/>
        </c:ser>
        <c:ser>
          <c:idx val="5"/>
          <c:order val="3"/>
          <c:tx>
            <c:strRef>
              <c:f>Sheet1!$E$1</c:f>
              <c:strCache>
                <c:ptCount val="1"/>
                <c:pt idx="0">
                  <c:v>FY15Q1</c:v>
                </c:pt>
              </c:strCache>
            </c:strRef>
          </c:tx>
          <c:spPr>
            <a:ln>
              <a:solidFill>
                <a:srgbClr val="7030A0"/>
              </a:solidFill>
            </a:ln>
          </c:spPr>
          <c:marker>
            <c:symbol val="none"/>
          </c:marker>
          <c:cat>
            <c:numRef>
              <c:f>Sheet1!$A$2:$A$61</c:f>
              <c:numCache>
                <c:formatCode>mmm\-yy</c:formatCode>
                <c:ptCount val="60"/>
                <c:pt idx="0">
                  <c:v>40663</c:v>
                </c:pt>
                <c:pt idx="1">
                  <c:v>40694</c:v>
                </c:pt>
                <c:pt idx="2">
                  <c:v>40724</c:v>
                </c:pt>
                <c:pt idx="3">
                  <c:v>40755</c:v>
                </c:pt>
                <c:pt idx="4">
                  <c:v>40786</c:v>
                </c:pt>
                <c:pt idx="5">
                  <c:v>40816</c:v>
                </c:pt>
                <c:pt idx="6">
                  <c:v>40847</c:v>
                </c:pt>
                <c:pt idx="7">
                  <c:v>40877</c:v>
                </c:pt>
                <c:pt idx="8">
                  <c:v>40908</c:v>
                </c:pt>
                <c:pt idx="9">
                  <c:v>40939</c:v>
                </c:pt>
                <c:pt idx="10">
                  <c:v>40968</c:v>
                </c:pt>
                <c:pt idx="11">
                  <c:v>40999</c:v>
                </c:pt>
                <c:pt idx="12">
                  <c:v>41029</c:v>
                </c:pt>
                <c:pt idx="13">
                  <c:v>41060</c:v>
                </c:pt>
                <c:pt idx="14">
                  <c:v>41090</c:v>
                </c:pt>
                <c:pt idx="15">
                  <c:v>41121</c:v>
                </c:pt>
                <c:pt idx="16">
                  <c:v>41152</c:v>
                </c:pt>
                <c:pt idx="17">
                  <c:v>41182</c:v>
                </c:pt>
                <c:pt idx="18">
                  <c:v>41213</c:v>
                </c:pt>
                <c:pt idx="19">
                  <c:v>41243</c:v>
                </c:pt>
                <c:pt idx="20">
                  <c:v>41274</c:v>
                </c:pt>
                <c:pt idx="21">
                  <c:v>41305</c:v>
                </c:pt>
                <c:pt idx="22">
                  <c:v>41333</c:v>
                </c:pt>
                <c:pt idx="23">
                  <c:v>41364</c:v>
                </c:pt>
                <c:pt idx="24">
                  <c:v>41394</c:v>
                </c:pt>
                <c:pt idx="25">
                  <c:v>41425</c:v>
                </c:pt>
                <c:pt idx="26">
                  <c:v>41455</c:v>
                </c:pt>
                <c:pt idx="27">
                  <c:v>41486</c:v>
                </c:pt>
                <c:pt idx="28">
                  <c:v>41517</c:v>
                </c:pt>
                <c:pt idx="29">
                  <c:v>41547</c:v>
                </c:pt>
                <c:pt idx="30">
                  <c:v>41578</c:v>
                </c:pt>
                <c:pt idx="31">
                  <c:v>41608</c:v>
                </c:pt>
                <c:pt idx="32">
                  <c:v>41639</c:v>
                </c:pt>
                <c:pt idx="33">
                  <c:v>41670</c:v>
                </c:pt>
                <c:pt idx="34">
                  <c:v>41698</c:v>
                </c:pt>
                <c:pt idx="35">
                  <c:v>41729</c:v>
                </c:pt>
                <c:pt idx="36">
                  <c:v>41759</c:v>
                </c:pt>
                <c:pt idx="37">
                  <c:v>41790</c:v>
                </c:pt>
                <c:pt idx="38">
                  <c:v>41820</c:v>
                </c:pt>
                <c:pt idx="39">
                  <c:v>41851</c:v>
                </c:pt>
                <c:pt idx="40">
                  <c:v>41882</c:v>
                </c:pt>
                <c:pt idx="41">
                  <c:v>41912</c:v>
                </c:pt>
                <c:pt idx="42">
                  <c:v>41943</c:v>
                </c:pt>
                <c:pt idx="43">
                  <c:v>41973</c:v>
                </c:pt>
                <c:pt idx="44">
                  <c:v>42004</c:v>
                </c:pt>
                <c:pt idx="45">
                  <c:v>42035</c:v>
                </c:pt>
                <c:pt idx="46">
                  <c:v>42063</c:v>
                </c:pt>
                <c:pt idx="47">
                  <c:v>42094</c:v>
                </c:pt>
                <c:pt idx="48">
                  <c:v>42124</c:v>
                </c:pt>
                <c:pt idx="49">
                  <c:v>42155</c:v>
                </c:pt>
                <c:pt idx="50">
                  <c:v>42185</c:v>
                </c:pt>
                <c:pt idx="51">
                  <c:v>42216</c:v>
                </c:pt>
                <c:pt idx="52">
                  <c:v>42247</c:v>
                </c:pt>
                <c:pt idx="53">
                  <c:v>42277</c:v>
                </c:pt>
                <c:pt idx="54">
                  <c:v>42308</c:v>
                </c:pt>
                <c:pt idx="55">
                  <c:v>42338</c:v>
                </c:pt>
                <c:pt idx="56">
                  <c:v>42369</c:v>
                </c:pt>
                <c:pt idx="57">
                  <c:v>42400</c:v>
                </c:pt>
                <c:pt idx="58">
                  <c:v>42429</c:v>
                </c:pt>
                <c:pt idx="59">
                  <c:v>42460</c:v>
                </c:pt>
              </c:numCache>
            </c:numRef>
          </c:cat>
          <c:val>
            <c:numRef>
              <c:f>Sheet1!$E$2:$E$61</c:f>
              <c:numCache>
                <c:formatCode>General</c:formatCode>
                <c:ptCount val="60"/>
                <c:pt idx="38" formatCode="_(* #,##0_);_(* \(#,##0\);_(* &quot;-&quot;??_);_(@_)">
                  <c:v>25742.529704999997</c:v>
                </c:pt>
                <c:pt idx="39" formatCode="_(* #,##0_);_(* \(#,##0\);_(* &quot;-&quot;??_);_(@_)">
                  <c:v>23299.046997999998</c:v>
                </c:pt>
                <c:pt idx="40" formatCode="_(* #,##0_);_(* \(#,##0\);_(* &quot;-&quot;??_);_(@_)">
                  <c:v>31751.269895000001</c:v>
                </c:pt>
                <c:pt idx="41" formatCode="_(* #,##0_);_(* \(#,##0\);_(* &quot;-&quot;??_);_(@_)">
                  <c:v>32411.68806</c:v>
                </c:pt>
                <c:pt idx="42" formatCode="_(* #,##0_);_(* \(#,##0\);_(* &quot;-&quot;??_);_(@_)">
                  <c:v>35273.829273999996</c:v>
                </c:pt>
                <c:pt idx="43" formatCode="_(* #,##0_);_(* \(#,##0\);_(* &quot;-&quot;??_);_(@_)">
                  <c:v>32910.645849</c:v>
                </c:pt>
                <c:pt idx="44" formatCode="_(* #,##0_);_(* \(#,##0\);_(* &quot;-&quot;??_);_(@_)">
                  <c:v>33898.821295999995</c:v>
                </c:pt>
                <c:pt idx="45" formatCode="_(* #,##0_);_(* \(#,##0\);_(* &quot;-&quot;??_);_(@_)">
                  <c:v>39331.298645999996</c:v>
                </c:pt>
                <c:pt idx="46" formatCode="_(* #,##0_);_(* \(#,##0\);_(* &quot;-&quot;??_);_(@_)">
                  <c:v>38006.424348</c:v>
                </c:pt>
                <c:pt idx="47" formatCode="_(* #,##0_);_(* \(#,##0\);_(* &quot;-&quot;??_);_(@_)">
                  <c:v>40658.075555000003</c:v>
                </c:pt>
                <c:pt idx="48" formatCode="_(* #,##0_);_(* \(#,##0\);_(* &quot;-&quot;??_);_(@_)">
                  <c:v>36297.538417999996</c:v>
                </c:pt>
                <c:pt idx="49" formatCode="_(* #,##0_);_(* \(#,##0\);_(* &quot;-&quot;??_);_(@_)">
                  <c:v>33056.302718999999</c:v>
                </c:pt>
                <c:pt idx="50" formatCode="_(* #,##0_);_(* \(#,##0\);_(* &quot;-&quot;??_);_(@_)">
                  <c:v>36010.213840999997</c:v>
                </c:pt>
                <c:pt idx="51" formatCode="_(* #,##0_);_(* \(#,##0\);_(* &quot;-&quot;??_);_(@_)">
                  <c:v>34998.240680000003</c:v>
                </c:pt>
                <c:pt idx="52" formatCode="_(* #,##0_);_(* \(#,##0\);_(* &quot;-&quot;??_);_(@_)">
                  <c:v>36086.949579</c:v>
                </c:pt>
                <c:pt idx="53" formatCode="_(* #,##0_);_(* \(#,##0\);_(* &quot;-&quot;??_);_(@_)">
                  <c:v>33405.828782000004</c:v>
                </c:pt>
                <c:pt idx="54" formatCode="_(* #,##0_);_(* \(#,##0\);_(* &quot;-&quot;??_);_(@_)">
                  <c:v>36601.384520000007</c:v>
                </c:pt>
                <c:pt idx="55" formatCode="_(* #,##0_);_(* \(#,##0\);_(* &quot;-&quot;??_);_(@_)">
                  <c:v>34096.474428999994</c:v>
                </c:pt>
                <c:pt idx="56" formatCode="_(* #,##0_);_(* \(#,##0\);_(* &quot;-&quot;??_);_(@_)">
                  <c:v>35240.869321999999</c:v>
                </c:pt>
                <c:pt idx="57" formatCode="_(* #,##0_);_(* \(#,##0\);_(* &quot;-&quot;??_);_(@_)">
                  <c:v>40306.266362999995</c:v>
                </c:pt>
                <c:pt idx="58" formatCode="_(* #,##0_);_(* \(#,##0\);_(* &quot;-&quot;??_);_(@_)">
                  <c:v>38999.696650999998</c:v>
                </c:pt>
                <c:pt idx="59" formatCode="_(* #,##0_);_(* \(#,##0\);_(* &quot;-&quot;??_);_(@_)">
                  <c:v>41881.076937999998</c:v>
                </c:pt>
              </c:numCache>
            </c:numRef>
          </c:val>
          <c:smooth val="0"/>
        </c:ser>
        <c:ser>
          <c:idx val="1"/>
          <c:order val="4"/>
          <c:tx>
            <c:strRef>
              <c:f>Sheet1!$F$1</c:f>
              <c:strCache>
                <c:ptCount val="1"/>
                <c:pt idx="0">
                  <c:v>FY15Q2</c:v>
                </c:pt>
              </c:strCache>
            </c:strRef>
          </c:tx>
          <c:marker>
            <c:symbol val="none"/>
          </c:marker>
          <c:cat>
            <c:numRef>
              <c:f>Sheet1!$A$2:$A$61</c:f>
              <c:numCache>
                <c:formatCode>mmm\-yy</c:formatCode>
                <c:ptCount val="60"/>
                <c:pt idx="0">
                  <c:v>40663</c:v>
                </c:pt>
                <c:pt idx="1">
                  <c:v>40694</c:v>
                </c:pt>
                <c:pt idx="2">
                  <c:v>40724</c:v>
                </c:pt>
                <c:pt idx="3">
                  <c:v>40755</c:v>
                </c:pt>
                <c:pt idx="4">
                  <c:v>40786</c:v>
                </c:pt>
                <c:pt idx="5">
                  <c:v>40816</c:v>
                </c:pt>
                <c:pt idx="6">
                  <c:v>40847</c:v>
                </c:pt>
                <c:pt idx="7">
                  <c:v>40877</c:v>
                </c:pt>
                <c:pt idx="8">
                  <c:v>40908</c:v>
                </c:pt>
                <c:pt idx="9">
                  <c:v>40939</c:v>
                </c:pt>
                <c:pt idx="10">
                  <c:v>40968</c:v>
                </c:pt>
                <c:pt idx="11">
                  <c:v>40999</c:v>
                </c:pt>
                <c:pt idx="12">
                  <c:v>41029</c:v>
                </c:pt>
                <c:pt idx="13">
                  <c:v>41060</c:v>
                </c:pt>
                <c:pt idx="14">
                  <c:v>41090</c:v>
                </c:pt>
                <c:pt idx="15">
                  <c:v>41121</c:v>
                </c:pt>
                <c:pt idx="16">
                  <c:v>41152</c:v>
                </c:pt>
                <c:pt idx="17">
                  <c:v>41182</c:v>
                </c:pt>
                <c:pt idx="18">
                  <c:v>41213</c:v>
                </c:pt>
                <c:pt idx="19">
                  <c:v>41243</c:v>
                </c:pt>
                <c:pt idx="20">
                  <c:v>41274</c:v>
                </c:pt>
                <c:pt idx="21">
                  <c:v>41305</c:v>
                </c:pt>
                <c:pt idx="22">
                  <c:v>41333</c:v>
                </c:pt>
                <c:pt idx="23">
                  <c:v>41364</c:v>
                </c:pt>
                <c:pt idx="24">
                  <c:v>41394</c:v>
                </c:pt>
                <c:pt idx="25">
                  <c:v>41425</c:v>
                </c:pt>
                <c:pt idx="26">
                  <c:v>41455</c:v>
                </c:pt>
                <c:pt idx="27">
                  <c:v>41486</c:v>
                </c:pt>
                <c:pt idx="28">
                  <c:v>41517</c:v>
                </c:pt>
                <c:pt idx="29">
                  <c:v>41547</c:v>
                </c:pt>
                <c:pt idx="30">
                  <c:v>41578</c:v>
                </c:pt>
                <c:pt idx="31">
                  <c:v>41608</c:v>
                </c:pt>
                <c:pt idx="32">
                  <c:v>41639</c:v>
                </c:pt>
                <c:pt idx="33">
                  <c:v>41670</c:v>
                </c:pt>
                <c:pt idx="34">
                  <c:v>41698</c:v>
                </c:pt>
                <c:pt idx="35">
                  <c:v>41729</c:v>
                </c:pt>
                <c:pt idx="36">
                  <c:v>41759</c:v>
                </c:pt>
                <c:pt idx="37">
                  <c:v>41790</c:v>
                </c:pt>
                <c:pt idx="38">
                  <c:v>41820</c:v>
                </c:pt>
                <c:pt idx="39">
                  <c:v>41851</c:v>
                </c:pt>
                <c:pt idx="40">
                  <c:v>41882</c:v>
                </c:pt>
                <c:pt idx="41">
                  <c:v>41912</c:v>
                </c:pt>
                <c:pt idx="42">
                  <c:v>41943</c:v>
                </c:pt>
                <c:pt idx="43">
                  <c:v>41973</c:v>
                </c:pt>
                <c:pt idx="44">
                  <c:v>42004</c:v>
                </c:pt>
                <c:pt idx="45">
                  <c:v>42035</c:v>
                </c:pt>
                <c:pt idx="46">
                  <c:v>42063</c:v>
                </c:pt>
                <c:pt idx="47">
                  <c:v>42094</c:v>
                </c:pt>
                <c:pt idx="48">
                  <c:v>42124</c:v>
                </c:pt>
                <c:pt idx="49">
                  <c:v>42155</c:v>
                </c:pt>
                <c:pt idx="50">
                  <c:v>42185</c:v>
                </c:pt>
                <c:pt idx="51">
                  <c:v>42216</c:v>
                </c:pt>
                <c:pt idx="52">
                  <c:v>42247</c:v>
                </c:pt>
                <c:pt idx="53">
                  <c:v>42277</c:v>
                </c:pt>
                <c:pt idx="54">
                  <c:v>42308</c:v>
                </c:pt>
                <c:pt idx="55">
                  <c:v>42338</c:v>
                </c:pt>
                <c:pt idx="56">
                  <c:v>42369</c:v>
                </c:pt>
                <c:pt idx="57">
                  <c:v>42400</c:v>
                </c:pt>
                <c:pt idx="58">
                  <c:v>42429</c:v>
                </c:pt>
                <c:pt idx="59">
                  <c:v>42460</c:v>
                </c:pt>
              </c:numCache>
            </c:numRef>
          </c:cat>
          <c:val>
            <c:numRef>
              <c:f>Sheet1!$F$2:$F$61</c:f>
              <c:numCache>
                <c:formatCode>General</c:formatCode>
                <c:ptCount val="60"/>
                <c:pt idx="41" formatCode="_(* #,##0_);_(* \(#,##0\);_(* &quot;-&quot;??_);_(@_)">
                  <c:v>25141.299166000001</c:v>
                </c:pt>
                <c:pt idx="42" formatCode="_(* #,##0_);_(* \(#,##0\);_(* &quot;-&quot;??_);_(@_)">
                  <c:v>27543.392059000002</c:v>
                </c:pt>
                <c:pt idx="43" formatCode="_(* #,##0_);_(* \(#,##0\);_(* &quot;-&quot;??_);_(@_)">
                  <c:v>31236.096260999999</c:v>
                </c:pt>
                <c:pt idx="44" formatCode="_(* #,##0_);_(* \(#,##0\);_(* &quot;-&quot;??_);_(@_)">
                  <c:v>34133.779547999999</c:v>
                </c:pt>
                <c:pt idx="45" formatCode="_(* #,##0_);_(* \(#,##0\);_(* &quot;-&quot;??_);_(@_)">
                  <c:v>38709.772151999998</c:v>
                </c:pt>
                <c:pt idx="46" formatCode="_(* #,##0_);_(* \(#,##0\);_(* &quot;-&quot;??_);_(@_)">
                  <c:v>37113.712486999997</c:v>
                </c:pt>
                <c:pt idx="47" formatCode="_(* #,##0_);_(* \(#,##0\);_(* &quot;-&quot;??_);_(@_)">
                  <c:v>40626.794710000002</c:v>
                </c:pt>
                <c:pt idx="48" formatCode="_(* #,##0_);_(* \(#,##0\);_(* &quot;-&quot;??_);_(@_)">
                  <c:v>35161.187199</c:v>
                </c:pt>
                <c:pt idx="49" formatCode="_(* #,##0_);_(* \(#,##0\);_(* &quot;-&quot;??_);_(@_)">
                  <c:v>32077.108758999999</c:v>
                </c:pt>
                <c:pt idx="50" formatCode="_(* #,##0_);_(* \(#,##0\);_(* &quot;-&quot;??_);_(@_)">
                  <c:v>34397.675362000002</c:v>
                </c:pt>
                <c:pt idx="51" formatCode="_(* #,##0_);_(* \(#,##0\);_(* &quot;-&quot;??_);_(@_)">
                  <c:v>33814.812429999998</c:v>
                </c:pt>
                <c:pt idx="52" formatCode="_(* #,##0_);_(* \(#,##0\);_(* &quot;-&quot;??_);_(@_)">
                  <c:v>34530.832540000003</c:v>
                </c:pt>
                <c:pt idx="53" formatCode="_(* #,##0_);_(* \(#,##0\);_(* &quot;-&quot;??_);_(@_)">
                  <c:v>32873.680272999998</c:v>
                </c:pt>
                <c:pt idx="54" formatCode="_(* #,##0_);_(* \(#,##0\);_(* &quot;-&quot;??_);_(@_)">
                  <c:v>35879.798913999999</c:v>
                </c:pt>
                <c:pt idx="55" formatCode="_(* #,##0_);_(* \(#,##0\);_(* &quot;-&quot;??_);_(@_)">
                  <c:v>34290.391045999997</c:v>
                </c:pt>
                <c:pt idx="56" formatCode="_(* #,##0_);_(* \(#,##0\);_(* &quot;-&quot;??_);_(@_)">
                  <c:v>34612.458588000001</c:v>
                </c:pt>
                <c:pt idx="57" formatCode="_(* #,##0_);_(* \(#,##0\);_(* &quot;-&quot;??_);_(@_)">
                  <c:v>38945.487921</c:v>
                </c:pt>
                <c:pt idx="58" formatCode="_(* #,##0_);_(* \(#,##0\);_(* &quot;-&quot;??_);_(@_)">
                  <c:v>37558.979197000001</c:v>
                </c:pt>
                <c:pt idx="59" formatCode="_(* #,##0_);_(* \(#,##0\);_(* &quot;-&quot;??_);_(@_)">
                  <c:v>41182.728187000001</c:v>
                </c:pt>
              </c:numCache>
            </c:numRef>
          </c:val>
          <c:smooth val="0"/>
        </c:ser>
        <c:dLbls>
          <c:showLegendKey val="0"/>
          <c:showVal val="0"/>
          <c:showCatName val="0"/>
          <c:showSerName val="0"/>
          <c:showPercent val="0"/>
          <c:showBubbleSize val="0"/>
        </c:dLbls>
        <c:marker val="1"/>
        <c:smooth val="0"/>
        <c:axId val="379111680"/>
        <c:axId val="378941440"/>
      </c:lineChart>
      <c:dateAx>
        <c:axId val="379111680"/>
        <c:scaling>
          <c:orientation val="minMax"/>
          <c:min val="40663"/>
        </c:scaling>
        <c:delete val="0"/>
        <c:axPos val="b"/>
        <c:numFmt formatCode="mmm\-yy" sourceLinked="1"/>
        <c:majorTickMark val="out"/>
        <c:minorTickMark val="none"/>
        <c:tickLblPos val="nextTo"/>
        <c:spPr>
          <a:ln>
            <a:solidFill>
              <a:srgbClr val="000000"/>
            </a:solidFill>
          </a:ln>
        </c:spPr>
        <c:crossAx val="378941440"/>
        <c:crosses val="autoZero"/>
        <c:auto val="1"/>
        <c:lblOffset val="100"/>
        <c:baseTimeUnit val="months"/>
        <c:majorUnit val="3"/>
        <c:majorTimeUnit val="months"/>
      </c:dateAx>
      <c:valAx>
        <c:axId val="378941440"/>
        <c:scaling>
          <c:orientation val="minMax"/>
          <c:max val="50000"/>
          <c:min val="0"/>
        </c:scaling>
        <c:delete val="0"/>
        <c:axPos val="l"/>
        <c:numFmt formatCode="#," sourceLinked="0"/>
        <c:majorTickMark val="out"/>
        <c:minorTickMark val="none"/>
        <c:tickLblPos val="nextTo"/>
        <c:spPr>
          <a:ln>
            <a:solidFill>
              <a:srgbClr val="000000"/>
            </a:solidFill>
          </a:ln>
        </c:spPr>
        <c:crossAx val="379111680"/>
        <c:crosses val="autoZero"/>
        <c:crossBetween val="between"/>
        <c:majorUnit val="10000"/>
      </c:valAx>
      <c:spPr>
        <a:noFill/>
        <a:ln>
          <a:noFill/>
        </a:ln>
      </c:spPr>
    </c:plotArea>
    <c:legend>
      <c:legendPos val="r"/>
      <c:layout>
        <c:manualLayout>
          <c:xMode val="edge"/>
          <c:yMode val="edge"/>
          <c:x val="0"/>
          <c:y val="0.86851189755126768"/>
          <c:w val="1"/>
          <c:h val="0.13148810244873238"/>
        </c:manualLayout>
      </c:layout>
      <c:overlay val="0"/>
    </c:legend>
    <c:plotVisOnly val="1"/>
    <c:dispBlanksAs val="gap"/>
    <c:showDLblsOverMax val="0"/>
  </c:chart>
  <c:spPr>
    <a:noFill/>
    <a:ln>
      <a:noFill/>
    </a:ln>
  </c:spPr>
  <c:txPr>
    <a:bodyPr/>
    <a:lstStyle/>
    <a:p>
      <a:pPr>
        <a:defRPr sz="1000" baseline="0">
          <a:solidFill>
            <a:srgbClr val="000000"/>
          </a:solidFill>
          <a:latin typeface="Calibri" pitchFamily="34" charset="0"/>
          <a:cs typeface="Calibri" pitchFamily="34" charset="0"/>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Charge-Off </a:t>
            </a:r>
            <a:r>
              <a:rPr lang="en-US" dirty="0" smtClean="0"/>
              <a:t>Frequency (#)</a:t>
            </a:r>
            <a:endParaRPr lang="en-US" dirty="0"/>
          </a:p>
        </c:rich>
      </c:tx>
      <c:layout>
        <c:manualLayout>
          <c:xMode val="edge"/>
          <c:yMode val="edge"/>
          <c:x val="0.31410493827160496"/>
          <c:y val="3.6036036036036036E-2"/>
        </c:manualLayout>
      </c:layout>
      <c:overlay val="0"/>
    </c:title>
    <c:autoTitleDeleted val="0"/>
    <c:plotArea>
      <c:layout>
        <c:manualLayout>
          <c:layoutTarget val="inner"/>
          <c:xMode val="edge"/>
          <c:yMode val="edge"/>
          <c:x val="0.11898415475843298"/>
          <c:y val="0.14230013478044973"/>
          <c:w val="0.80567512394284058"/>
          <c:h val="0.63736717031992618"/>
        </c:manualLayout>
      </c:layout>
      <c:barChart>
        <c:barDir val="col"/>
        <c:grouping val="clustered"/>
        <c:varyColors val="0"/>
        <c:ser>
          <c:idx val="0"/>
          <c:order val="0"/>
          <c:tx>
            <c:strRef>
              <c:f>Sheet1!$B$1</c:f>
              <c:strCache>
                <c:ptCount val="1"/>
                <c:pt idx="0">
                  <c:v>Actual</c:v>
                </c:pt>
              </c:strCache>
            </c:strRef>
          </c:tx>
          <c:spPr>
            <a:solidFill>
              <a:schemeClr val="accent3">
                <a:lumMod val="50000"/>
              </a:schemeClr>
            </a:solidFill>
            <a:ln w="19050">
              <a:noFill/>
            </a:ln>
          </c:spPr>
          <c:invertIfNegative val="0"/>
          <c:cat>
            <c:numRef>
              <c:f>Sheet1!$A$2:$A$61</c:f>
              <c:numCache>
                <c:formatCode>mmm\-yy</c:formatCode>
                <c:ptCount val="60"/>
                <c:pt idx="0">
                  <c:v>40663</c:v>
                </c:pt>
                <c:pt idx="1">
                  <c:v>40694</c:v>
                </c:pt>
                <c:pt idx="2">
                  <c:v>40724</c:v>
                </c:pt>
                <c:pt idx="3">
                  <c:v>40755</c:v>
                </c:pt>
                <c:pt idx="4">
                  <c:v>40786</c:v>
                </c:pt>
                <c:pt idx="5">
                  <c:v>40816</c:v>
                </c:pt>
                <c:pt idx="6">
                  <c:v>40847</c:v>
                </c:pt>
                <c:pt idx="7">
                  <c:v>40877</c:v>
                </c:pt>
                <c:pt idx="8">
                  <c:v>40908</c:v>
                </c:pt>
                <c:pt idx="9">
                  <c:v>40939</c:v>
                </c:pt>
                <c:pt idx="10">
                  <c:v>40968</c:v>
                </c:pt>
                <c:pt idx="11">
                  <c:v>40999</c:v>
                </c:pt>
                <c:pt idx="12">
                  <c:v>41029</c:v>
                </c:pt>
                <c:pt idx="13">
                  <c:v>41060</c:v>
                </c:pt>
                <c:pt idx="14">
                  <c:v>41090</c:v>
                </c:pt>
                <c:pt idx="15">
                  <c:v>41121</c:v>
                </c:pt>
                <c:pt idx="16">
                  <c:v>41152</c:v>
                </c:pt>
                <c:pt idx="17">
                  <c:v>41182</c:v>
                </c:pt>
                <c:pt idx="18">
                  <c:v>41213</c:v>
                </c:pt>
                <c:pt idx="19">
                  <c:v>41243</c:v>
                </c:pt>
                <c:pt idx="20">
                  <c:v>41274</c:v>
                </c:pt>
                <c:pt idx="21">
                  <c:v>41305</c:v>
                </c:pt>
                <c:pt idx="22">
                  <c:v>41333</c:v>
                </c:pt>
                <c:pt idx="23">
                  <c:v>41364</c:v>
                </c:pt>
                <c:pt idx="24">
                  <c:v>41394</c:v>
                </c:pt>
                <c:pt idx="25">
                  <c:v>41425</c:v>
                </c:pt>
                <c:pt idx="26">
                  <c:v>41455</c:v>
                </c:pt>
                <c:pt idx="27">
                  <c:v>41486</c:v>
                </c:pt>
                <c:pt idx="28">
                  <c:v>41517</c:v>
                </c:pt>
                <c:pt idx="29">
                  <c:v>41547</c:v>
                </c:pt>
                <c:pt idx="30">
                  <c:v>41578</c:v>
                </c:pt>
                <c:pt idx="31">
                  <c:v>41608</c:v>
                </c:pt>
                <c:pt idx="32">
                  <c:v>41639</c:v>
                </c:pt>
                <c:pt idx="33">
                  <c:v>41670</c:v>
                </c:pt>
                <c:pt idx="34">
                  <c:v>41698</c:v>
                </c:pt>
                <c:pt idx="35">
                  <c:v>41729</c:v>
                </c:pt>
                <c:pt idx="36">
                  <c:v>41759</c:v>
                </c:pt>
                <c:pt idx="37">
                  <c:v>41790</c:v>
                </c:pt>
                <c:pt idx="38">
                  <c:v>41820</c:v>
                </c:pt>
                <c:pt idx="39">
                  <c:v>41851</c:v>
                </c:pt>
                <c:pt idx="40">
                  <c:v>41882</c:v>
                </c:pt>
                <c:pt idx="41">
                  <c:v>41912</c:v>
                </c:pt>
                <c:pt idx="42">
                  <c:v>41943</c:v>
                </c:pt>
                <c:pt idx="43">
                  <c:v>41973</c:v>
                </c:pt>
                <c:pt idx="44">
                  <c:v>42004</c:v>
                </c:pt>
                <c:pt idx="45">
                  <c:v>42035</c:v>
                </c:pt>
                <c:pt idx="46">
                  <c:v>42063</c:v>
                </c:pt>
                <c:pt idx="47">
                  <c:v>42094</c:v>
                </c:pt>
                <c:pt idx="48">
                  <c:v>42124</c:v>
                </c:pt>
                <c:pt idx="49">
                  <c:v>42155</c:v>
                </c:pt>
                <c:pt idx="50">
                  <c:v>42185</c:v>
                </c:pt>
                <c:pt idx="51">
                  <c:v>42216</c:v>
                </c:pt>
                <c:pt idx="52">
                  <c:v>42247</c:v>
                </c:pt>
                <c:pt idx="53">
                  <c:v>42277</c:v>
                </c:pt>
                <c:pt idx="54">
                  <c:v>42308</c:v>
                </c:pt>
                <c:pt idx="55">
                  <c:v>42338</c:v>
                </c:pt>
                <c:pt idx="56">
                  <c:v>42369</c:v>
                </c:pt>
                <c:pt idx="57">
                  <c:v>42400</c:v>
                </c:pt>
                <c:pt idx="58">
                  <c:v>42429</c:v>
                </c:pt>
                <c:pt idx="59">
                  <c:v>42460</c:v>
                </c:pt>
              </c:numCache>
            </c:numRef>
          </c:cat>
          <c:val>
            <c:numRef>
              <c:f>Sheet1!$B$2:$B$61</c:f>
              <c:numCache>
                <c:formatCode>General</c:formatCode>
                <c:ptCount val="60"/>
                <c:pt idx="0">
                  <c:v>5566</c:v>
                </c:pt>
                <c:pt idx="1">
                  <c:v>4817</c:v>
                </c:pt>
                <c:pt idx="2">
                  <c:v>4366</c:v>
                </c:pt>
                <c:pt idx="3">
                  <c:v>3984</c:v>
                </c:pt>
                <c:pt idx="4">
                  <c:v>4188</c:v>
                </c:pt>
                <c:pt idx="5">
                  <c:v>4643</c:v>
                </c:pt>
                <c:pt idx="6">
                  <c:v>4036</c:v>
                </c:pt>
                <c:pt idx="7">
                  <c:v>4437</c:v>
                </c:pt>
                <c:pt idx="8">
                  <c:v>4565</c:v>
                </c:pt>
                <c:pt idx="9">
                  <c:v>4496</c:v>
                </c:pt>
                <c:pt idx="10">
                  <c:v>4632</c:v>
                </c:pt>
                <c:pt idx="11">
                  <c:v>5423</c:v>
                </c:pt>
                <c:pt idx="12">
                  <c:v>3705</c:v>
                </c:pt>
                <c:pt idx="13">
                  <c:v>3889</c:v>
                </c:pt>
                <c:pt idx="14">
                  <c:v>3735</c:v>
                </c:pt>
                <c:pt idx="15">
                  <c:v>3229</c:v>
                </c:pt>
                <c:pt idx="16">
                  <c:v>4503</c:v>
                </c:pt>
                <c:pt idx="17">
                  <c:v>3561</c:v>
                </c:pt>
                <c:pt idx="18">
                  <c:v>3844</c:v>
                </c:pt>
                <c:pt idx="19">
                  <c:v>4104</c:v>
                </c:pt>
                <c:pt idx="20">
                  <c:v>4519</c:v>
                </c:pt>
                <c:pt idx="21">
                  <c:v>4663</c:v>
                </c:pt>
                <c:pt idx="22">
                  <c:v>4196</c:v>
                </c:pt>
                <c:pt idx="23">
                  <c:v>4703</c:v>
                </c:pt>
                <c:pt idx="24">
                  <c:v>4336</c:v>
                </c:pt>
                <c:pt idx="25">
                  <c:v>4123</c:v>
                </c:pt>
                <c:pt idx="26">
                  <c:v>3475</c:v>
                </c:pt>
                <c:pt idx="27">
                  <c:v>3690</c:v>
                </c:pt>
                <c:pt idx="28">
                  <c:v>3591</c:v>
                </c:pt>
                <c:pt idx="29">
                  <c:v>3614</c:v>
                </c:pt>
                <c:pt idx="30">
                  <c:v>4255</c:v>
                </c:pt>
                <c:pt idx="31">
                  <c:v>3560</c:v>
                </c:pt>
                <c:pt idx="32">
                  <c:v>3729</c:v>
                </c:pt>
                <c:pt idx="33">
                  <c:v>4189</c:v>
                </c:pt>
                <c:pt idx="34">
                  <c:v>4759</c:v>
                </c:pt>
                <c:pt idx="35">
                  <c:v>4870</c:v>
                </c:pt>
                <c:pt idx="36">
                  <c:v>4775</c:v>
                </c:pt>
                <c:pt idx="37">
                  <c:v>4141</c:v>
                </c:pt>
                <c:pt idx="38">
                  <c:v>3889</c:v>
                </c:pt>
                <c:pt idx="39">
                  <c:v>3863</c:v>
                </c:pt>
                <c:pt idx="40">
                  <c:v>3667</c:v>
                </c:pt>
                <c:pt idx="41">
                  <c:v>4249</c:v>
                </c:pt>
                <c:pt idx="42">
                  <c:v>4639</c:v>
                </c:pt>
                <c:pt idx="43" formatCode="#,##0">
                  <c:v>3750</c:v>
                </c:pt>
              </c:numCache>
            </c:numRef>
          </c:val>
        </c:ser>
        <c:dLbls>
          <c:showLegendKey val="0"/>
          <c:showVal val="0"/>
          <c:showCatName val="0"/>
          <c:showSerName val="0"/>
          <c:showPercent val="0"/>
          <c:showBubbleSize val="0"/>
        </c:dLbls>
        <c:gapWidth val="53"/>
        <c:axId val="378985856"/>
        <c:axId val="379004032"/>
      </c:barChart>
      <c:lineChart>
        <c:grouping val="standard"/>
        <c:varyColors val="0"/>
        <c:ser>
          <c:idx val="3"/>
          <c:order val="1"/>
          <c:tx>
            <c:strRef>
              <c:f>Sheet1!$C$1</c:f>
              <c:strCache>
                <c:ptCount val="1"/>
                <c:pt idx="0">
                  <c:v>FY14Q3</c:v>
                </c:pt>
              </c:strCache>
            </c:strRef>
          </c:tx>
          <c:marker>
            <c:symbol val="none"/>
          </c:marker>
          <c:cat>
            <c:numRef>
              <c:f>Sheet1!$A$2:$A$61</c:f>
              <c:numCache>
                <c:formatCode>mmm\-yy</c:formatCode>
                <c:ptCount val="60"/>
                <c:pt idx="0">
                  <c:v>40663</c:v>
                </c:pt>
                <c:pt idx="1">
                  <c:v>40694</c:v>
                </c:pt>
                <c:pt idx="2">
                  <c:v>40724</c:v>
                </c:pt>
                <c:pt idx="3">
                  <c:v>40755</c:v>
                </c:pt>
                <c:pt idx="4">
                  <c:v>40786</c:v>
                </c:pt>
                <c:pt idx="5">
                  <c:v>40816</c:v>
                </c:pt>
                <c:pt idx="6">
                  <c:v>40847</c:v>
                </c:pt>
                <c:pt idx="7">
                  <c:v>40877</c:v>
                </c:pt>
                <c:pt idx="8">
                  <c:v>40908</c:v>
                </c:pt>
                <c:pt idx="9">
                  <c:v>40939</c:v>
                </c:pt>
                <c:pt idx="10">
                  <c:v>40968</c:v>
                </c:pt>
                <c:pt idx="11">
                  <c:v>40999</c:v>
                </c:pt>
                <c:pt idx="12">
                  <c:v>41029</c:v>
                </c:pt>
                <c:pt idx="13">
                  <c:v>41060</c:v>
                </c:pt>
                <c:pt idx="14">
                  <c:v>41090</c:v>
                </c:pt>
                <c:pt idx="15">
                  <c:v>41121</c:v>
                </c:pt>
                <c:pt idx="16">
                  <c:v>41152</c:v>
                </c:pt>
                <c:pt idx="17">
                  <c:v>41182</c:v>
                </c:pt>
                <c:pt idx="18">
                  <c:v>41213</c:v>
                </c:pt>
                <c:pt idx="19">
                  <c:v>41243</c:v>
                </c:pt>
                <c:pt idx="20">
                  <c:v>41274</c:v>
                </c:pt>
                <c:pt idx="21">
                  <c:v>41305</c:v>
                </c:pt>
                <c:pt idx="22">
                  <c:v>41333</c:v>
                </c:pt>
                <c:pt idx="23">
                  <c:v>41364</c:v>
                </c:pt>
                <c:pt idx="24">
                  <c:v>41394</c:v>
                </c:pt>
                <c:pt idx="25">
                  <c:v>41425</c:v>
                </c:pt>
                <c:pt idx="26">
                  <c:v>41455</c:v>
                </c:pt>
                <c:pt idx="27">
                  <c:v>41486</c:v>
                </c:pt>
                <c:pt idx="28">
                  <c:v>41517</c:v>
                </c:pt>
                <c:pt idx="29">
                  <c:v>41547</c:v>
                </c:pt>
                <c:pt idx="30">
                  <c:v>41578</c:v>
                </c:pt>
                <c:pt idx="31">
                  <c:v>41608</c:v>
                </c:pt>
                <c:pt idx="32">
                  <c:v>41639</c:v>
                </c:pt>
                <c:pt idx="33">
                  <c:v>41670</c:v>
                </c:pt>
                <c:pt idx="34">
                  <c:v>41698</c:v>
                </c:pt>
                <c:pt idx="35">
                  <c:v>41729</c:v>
                </c:pt>
                <c:pt idx="36">
                  <c:v>41759</c:v>
                </c:pt>
                <c:pt idx="37">
                  <c:v>41790</c:v>
                </c:pt>
                <c:pt idx="38">
                  <c:v>41820</c:v>
                </c:pt>
                <c:pt idx="39">
                  <c:v>41851</c:v>
                </c:pt>
                <c:pt idx="40">
                  <c:v>41882</c:v>
                </c:pt>
                <c:pt idx="41">
                  <c:v>41912</c:v>
                </c:pt>
                <c:pt idx="42">
                  <c:v>41943</c:v>
                </c:pt>
                <c:pt idx="43">
                  <c:v>41973</c:v>
                </c:pt>
                <c:pt idx="44">
                  <c:v>42004</c:v>
                </c:pt>
                <c:pt idx="45">
                  <c:v>42035</c:v>
                </c:pt>
                <c:pt idx="46">
                  <c:v>42063</c:v>
                </c:pt>
                <c:pt idx="47">
                  <c:v>42094</c:v>
                </c:pt>
                <c:pt idx="48">
                  <c:v>42124</c:v>
                </c:pt>
                <c:pt idx="49">
                  <c:v>42155</c:v>
                </c:pt>
                <c:pt idx="50">
                  <c:v>42185</c:v>
                </c:pt>
                <c:pt idx="51">
                  <c:v>42216</c:v>
                </c:pt>
                <c:pt idx="52">
                  <c:v>42247</c:v>
                </c:pt>
                <c:pt idx="53">
                  <c:v>42277</c:v>
                </c:pt>
                <c:pt idx="54">
                  <c:v>42308</c:v>
                </c:pt>
                <c:pt idx="55">
                  <c:v>42338</c:v>
                </c:pt>
                <c:pt idx="56">
                  <c:v>42369</c:v>
                </c:pt>
                <c:pt idx="57">
                  <c:v>42400</c:v>
                </c:pt>
                <c:pt idx="58">
                  <c:v>42429</c:v>
                </c:pt>
                <c:pt idx="59">
                  <c:v>42460</c:v>
                </c:pt>
              </c:numCache>
            </c:numRef>
          </c:cat>
          <c:val>
            <c:numRef>
              <c:f>Sheet1!$C$2:$C$61</c:f>
              <c:numCache>
                <c:formatCode>General</c:formatCode>
                <c:ptCount val="60"/>
                <c:pt idx="31" formatCode="#,##0">
                  <c:v>3559</c:v>
                </c:pt>
                <c:pt idx="32" formatCode="#,##0">
                  <c:v>3927.1507775740552</c:v>
                </c:pt>
                <c:pt idx="33" formatCode="#,##0">
                  <c:v>3905.5854789408513</c:v>
                </c:pt>
                <c:pt idx="34" formatCode="#,##0">
                  <c:v>4403.0918631558861</c:v>
                </c:pt>
                <c:pt idx="35" formatCode="#,##0">
                  <c:v>5437.8805438388563</c:v>
                </c:pt>
                <c:pt idx="36" formatCode="#,##0">
                  <c:v>4994.6076206442904</c:v>
                </c:pt>
                <c:pt idx="37" formatCode="#,##0">
                  <c:v>4556.3025356785374</c:v>
                </c:pt>
                <c:pt idx="38" formatCode="#,##0">
                  <c:v>4672.1620396682956</c:v>
                </c:pt>
                <c:pt idx="39" formatCode="#,##0">
                  <c:v>4802.891458412385</c:v>
                </c:pt>
                <c:pt idx="40" formatCode="#,##0">
                  <c:v>4881.0980544591639</c:v>
                </c:pt>
                <c:pt idx="41" formatCode="#,##0">
                  <c:v>4502.9555487974776</c:v>
                </c:pt>
                <c:pt idx="42" formatCode="#,##0">
                  <c:v>4905.3127984176417</c:v>
                </c:pt>
                <c:pt idx="43" formatCode="#,##0">
                  <c:v>4621.544224522876</c:v>
                </c:pt>
                <c:pt idx="44" formatCode="#,##0">
                  <c:v>4643.4749435632884</c:v>
                </c:pt>
                <c:pt idx="45" formatCode="#,##0">
                  <c:v>4963.3692582127005</c:v>
                </c:pt>
                <c:pt idx="46" formatCode="#,##0">
                  <c:v>4772.6759401887675</c:v>
                </c:pt>
                <c:pt idx="47" formatCode="#,##0">
                  <c:v>5379.0498219147767</c:v>
                </c:pt>
              </c:numCache>
            </c:numRef>
          </c:val>
          <c:smooth val="0"/>
        </c:ser>
        <c:ser>
          <c:idx val="4"/>
          <c:order val="2"/>
          <c:tx>
            <c:strRef>
              <c:f>Sheet1!$D$1</c:f>
              <c:strCache>
                <c:ptCount val="1"/>
                <c:pt idx="0">
                  <c:v>FY14Q4</c:v>
                </c:pt>
              </c:strCache>
            </c:strRef>
          </c:tx>
          <c:spPr>
            <a:ln>
              <a:solidFill>
                <a:srgbClr val="FFC000"/>
              </a:solidFill>
            </a:ln>
          </c:spPr>
          <c:marker>
            <c:symbol val="none"/>
          </c:marker>
          <c:cat>
            <c:numRef>
              <c:f>Sheet1!$A$2:$A$61</c:f>
              <c:numCache>
                <c:formatCode>mmm\-yy</c:formatCode>
                <c:ptCount val="60"/>
                <c:pt idx="0">
                  <c:v>40663</c:v>
                </c:pt>
                <c:pt idx="1">
                  <c:v>40694</c:v>
                </c:pt>
                <c:pt idx="2">
                  <c:v>40724</c:v>
                </c:pt>
                <c:pt idx="3">
                  <c:v>40755</c:v>
                </c:pt>
                <c:pt idx="4">
                  <c:v>40786</c:v>
                </c:pt>
                <c:pt idx="5">
                  <c:v>40816</c:v>
                </c:pt>
                <c:pt idx="6">
                  <c:v>40847</c:v>
                </c:pt>
                <c:pt idx="7">
                  <c:v>40877</c:v>
                </c:pt>
                <c:pt idx="8">
                  <c:v>40908</c:v>
                </c:pt>
                <c:pt idx="9">
                  <c:v>40939</c:v>
                </c:pt>
                <c:pt idx="10">
                  <c:v>40968</c:v>
                </c:pt>
                <c:pt idx="11">
                  <c:v>40999</c:v>
                </c:pt>
                <c:pt idx="12">
                  <c:v>41029</c:v>
                </c:pt>
                <c:pt idx="13">
                  <c:v>41060</c:v>
                </c:pt>
                <c:pt idx="14">
                  <c:v>41090</c:v>
                </c:pt>
                <c:pt idx="15">
                  <c:v>41121</c:v>
                </c:pt>
                <c:pt idx="16">
                  <c:v>41152</c:v>
                </c:pt>
                <c:pt idx="17">
                  <c:v>41182</c:v>
                </c:pt>
                <c:pt idx="18">
                  <c:v>41213</c:v>
                </c:pt>
                <c:pt idx="19">
                  <c:v>41243</c:v>
                </c:pt>
                <c:pt idx="20">
                  <c:v>41274</c:v>
                </c:pt>
                <c:pt idx="21">
                  <c:v>41305</c:v>
                </c:pt>
                <c:pt idx="22">
                  <c:v>41333</c:v>
                </c:pt>
                <c:pt idx="23">
                  <c:v>41364</c:v>
                </c:pt>
                <c:pt idx="24">
                  <c:v>41394</c:v>
                </c:pt>
                <c:pt idx="25">
                  <c:v>41425</c:v>
                </c:pt>
                <c:pt idx="26">
                  <c:v>41455</c:v>
                </c:pt>
                <c:pt idx="27">
                  <c:v>41486</c:v>
                </c:pt>
                <c:pt idx="28">
                  <c:v>41517</c:v>
                </c:pt>
                <c:pt idx="29">
                  <c:v>41547</c:v>
                </c:pt>
                <c:pt idx="30">
                  <c:v>41578</c:v>
                </c:pt>
                <c:pt idx="31">
                  <c:v>41608</c:v>
                </c:pt>
                <c:pt idx="32">
                  <c:v>41639</c:v>
                </c:pt>
                <c:pt idx="33">
                  <c:v>41670</c:v>
                </c:pt>
                <c:pt idx="34">
                  <c:v>41698</c:v>
                </c:pt>
                <c:pt idx="35">
                  <c:v>41729</c:v>
                </c:pt>
                <c:pt idx="36">
                  <c:v>41759</c:v>
                </c:pt>
                <c:pt idx="37">
                  <c:v>41790</c:v>
                </c:pt>
                <c:pt idx="38">
                  <c:v>41820</c:v>
                </c:pt>
                <c:pt idx="39">
                  <c:v>41851</c:v>
                </c:pt>
                <c:pt idx="40">
                  <c:v>41882</c:v>
                </c:pt>
                <c:pt idx="41">
                  <c:v>41912</c:v>
                </c:pt>
                <c:pt idx="42">
                  <c:v>41943</c:v>
                </c:pt>
                <c:pt idx="43">
                  <c:v>41973</c:v>
                </c:pt>
                <c:pt idx="44">
                  <c:v>42004</c:v>
                </c:pt>
                <c:pt idx="45">
                  <c:v>42035</c:v>
                </c:pt>
                <c:pt idx="46">
                  <c:v>42063</c:v>
                </c:pt>
                <c:pt idx="47">
                  <c:v>42094</c:v>
                </c:pt>
                <c:pt idx="48">
                  <c:v>42124</c:v>
                </c:pt>
                <c:pt idx="49">
                  <c:v>42155</c:v>
                </c:pt>
                <c:pt idx="50">
                  <c:v>42185</c:v>
                </c:pt>
                <c:pt idx="51">
                  <c:v>42216</c:v>
                </c:pt>
                <c:pt idx="52">
                  <c:v>42247</c:v>
                </c:pt>
                <c:pt idx="53">
                  <c:v>42277</c:v>
                </c:pt>
                <c:pt idx="54">
                  <c:v>42308</c:v>
                </c:pt>
                <c:pt idx="55">
                  <c:v>42338</c:v>
                </c:pt>
                <c:pt idx="56">
                  <c:v>42369</c:v>
                </c:pt>
                <c:pt idx="57">
                  <c:v>42400</c:v>
                </c:pt>
                <c:pt idx="58">
                  <c:v>42429</c:v>
                </c:pt>
                <c:pt idx="59">
                  <c:v>42460</c:v>
                </c:pt>
              </c:numCache>
            </c:numRef>
          </c:cat>
          <c:val>
            <c:numRef>
              <c:f>Sheet1!$D$2:$D$61</c:f>
              <c:numCache>
                <c:formatCode>General</c:formatCode>
                <c:ptCount val="60"/>
                <c:pt idx="34" formatCode="#,##0">
                  <c:v>3944.9754468199999</c:v>
                </c:pt>
                <c:pt idx="35" formatCode="#,##0">
                  <c:v>4599.9083572</c:v>
                </c:pt>
                <c:pt idx="36" formatCode="#,##0">
                  <c:v>4261.4117759000001</c:v>
                </c:pt>
                <c:pt idx="37" formatCode="#,##0">
                  <c:v>4312.9525074000003</c:v>
                </c:pt>
                <c:pt idx="38" formatCode="#,##0">
                  <c:v>4770.2841881000004</c:v>
                </c:pt>
                <c:pt idx="39" formatCode="#,##0">
                  <c:v>4830.0592720000004</c:v>
                </c:pt>
                <c:pt idx="40" formatCode="#,##0">
                  <c:v>4945.9682986999997</c:v>
                </c:pt>
                <c:pt idx="41" formatCode="#,##0">
                  <c:v>4547.3096034999999</c:v>
                </c:pt>
                <c:pt idx="42" formatCode="#,##0">
                  <c:v>4929.9063403</c:v>
                </c:pt>
                <c:pt idx="43" formatCode="#,##0">
                  <c:v>4602.8815947000003</c:v>
                </c:pt>
                <c:pt idx="44" formatCode="#,##0">
                  <c:v>4602.5206331999998</c:v>
                </c:pt>
                <c:pt idx="45" formatCode="#,##0">
                  <c:v>5222.9604527000001</c:v>
                </c:pt>
                <c:pt idx="46" formatCode="#,##0">
                  <c:v>4977.9956932000005</c:v>
                </c:pt>
                <c:pt idx="47" formatCode="#,##0">
                  <c:v>5316.2415922</c:v>
                </c:pt>
              </c:numCache>
            </c:numRef>
          </c:val>
          <c:smooth val="0"/>
        </c:ser>
        <c:ser>
          <c:idx val="5"/>
          <c:order val="3"/>
          <c:tx>
            <c:strRef>
              <c:f>Sheet1!$E$1</c:f>
              <c:strCache>
                <c:ptCount val="1"/>
                <c:pt idx="0">
                  <c:v>FY15Q1</c:v>
                </c:pt>
              </c:strCache>
            </c:strRef>
          </c:tx>
          <c:spPr>
            <a:ln>
              <a:solidFill>
                <a:srgbClr val="7030A0"/>
              </a:solidFill>
            </a:ln>
          </c:spPr>
          <c:marker>
            <c:symbol val="none"/>
          </c:marker>
          <c:cat>
            <c:numRef>
              <c:f>Sheet1!$A$2:$A$61</c:f>
              <c:numCache>
                <c:formatCode>mmm\-yy</c:formatCode>
                <c:ptCount val="60"/>
                <c:pt idx="0">
                  <c:v>40663</c:v>
                </c:pt>
                <c:pt idx="1">
                  <c:v>40694</c:v>
                </c:pt>
                <c:pt idx="2">
                  <c:v>40724</c:v>
                </c:pt>
                <c:pt idx="3">
                  <c:v>40755</c:v>
                </c:pt>
                <c:pt idx="4">
                  <c:v>40786</c:v>
                </c:pt>
                <c:pt idx="5">
                  <c:v>40816</c:v>
                </c:pt>
                <c:pt idx="6">
                  <c:v>40847</c:v>
                </c:pt>
                <c:pt idx="7">
                  <c:v>40877</c:v>
                </c:pt>
                <c:pt idx="8">
                  <c:v>40908</c:v>
                </c:pt>
                <c:pt idx="9">
                  <c:v>40939</c:v>
                </c:pt>
                <c:pt idx="10">
                  <c:v>40968</c:v>
                </c:pt>
                <c:pt idx="11">
                  <c:v>40999</c:v>
                </c:pt>
                <c:pt idx="12">
                  <c:v>41029</c:v>
                </c:pt>
                <c:pt idx="13">
                  <c:v>41060</c:v>
                </c:pt>
                <c:pt idx="14">
                  <c:v>41090</c:v>
                </c:pt>
                <c:pt idx="15">
                  <c:v>41121</c:v>
                </c:pt>
                <c:pt idx="16">
                  <c:v>41152</c:v>
                </c:pt>
                <c:pt idx="17">
                  <c:v>41182</c:v>
                </c:pt>
                <c:pt idx="18">
                  <c:v>41213</c:v>
                </c:pt>
                <c:pt idx="19">
                  <c:v>41243</c:v>
                </c:pt>
                <c:pt idx="20">
                  <c:v>41274</c:v>
                </c:pt>
                <c:pt idx="21">
                  <c:v>41305</c:v>
                </c:pt>
                <c:pt idx="22">
                  <c:v>41333</c:v>
                </c:pt>
                <c:pt idx="23">
                  <c:v>41364</c:v>
                </c:pt>
                <c:pt idx="24">
                  <c:v>41394</c:v>
                </c:pt>
                <c:pt idx="25">
                  <c:v>41425</c:v>
                </c:pt>
                <c:pt idx="26">
                  <c:v>41455</c:v>
                </c:pt>
                <c:pt idx="27">
                  <c:v>41486</c:v>
                </c:pt>
                <c:pt idx="28">
                  <c:v>41517</c:v>
                </c:pt>
                <c:pt idx="29">
                  <c:v>41547</c:v>
                </c:pt>
                <c:pt idx="30">
                  <c:v>41578</c:v>
                </c:pt>
                <c:pt idx="31">
                  <c:v>41608</c:v>
                </c:pt>
                <c:pt idx="32">
                  <c:v>41639</c:v>
                </c:pt>
                <c:pt idx="33">
                  <c:v>41670</c:v>
                </c:pt>
                <c:pt idx="34">
                  <c:v>41698</c:v>
                </c:pt>
                <c:pt idx="35">
                  <c:v>41729</c:v>
                </c:pt>
                <c:pt idx="36">
                  <c:v>41759</c:v>
                </c:pt>
                <c:pt idx="37">
                  <c:v>41790</c:v>
                </c:pt>
                <c:pt idx="38">
                  <c:v>41820</c:v>
                </c:pt>
                <c:pt idx="39">
                  <c:v>41851</c:v>
                </c:pt>
                <c:pt idx="40">
                  <c:v>41882</c:v>
                </c:pt>
                <c:pt idx="41">
                  <c:v>41912</c:v>
                </c:pt>
                <c:pt idx="42">
                  <c:v>41943</c:v>
                </c:pt>
                <c:pt idx="43">
                  <c:v>41973</c:v>
                </c:pt>
                <c:pt idx="44">
                  <c:v>42004</c:v>
                </c:pt>
                <c:pt idx="45">
                  <c:v>42035</c:v>
                </c:pt>
                <c:pt idx="46">
                  <c:v>42063</c:v>
                </c:pt>
                <c:pt idx="47">
                  <c:v>42094</c:v>
                </c:pt>
                <c:pt idx="48">
                  <c:v>42124</c:v>
                </c:pt>
                <c:pt idx="49">
                  <c:v>42155</c:v>
                </c:pt>
                <c:pt idx="50">
                  <c:v>42185</c:v>
                </c:pt>
                <c:pt idx="51">
                  <c:v>42216</c:v>
                </c:pt>
                <c:pt idx="52">
                  <c:v>42247</c:v>
                </c:pt>
                <c:pt idx="53">
                  <c:v>42277</c:v>
                </c:pt>
                <c:pt idx="54">
                  <c:v>42308</c:v>
                </c:pt>
                <c:pt idx="55">
                  <c:v>42338</c:v>
                </c:pt>
                <c:pt idx="56">
                  <c:v>42369</c:v>
                </c:pt>
                <c:pt idx="57">
                  <c:v>42400</c:v>
                </c:pt>
                <c:pt idx="58">
                  <c:v>42429</c:v>
                </c:pt>
                <c:pt idx="59">
                  <c:v>42460</c:v>
                </c:pt>
              </c:numCache>
            </c:numRef>
          </c:cat>
          <c:val>
            <c:numRef>
              <c:f>Sheet1!$E$2:$E$61</c:f>
              <c:numCache>
                <c:formatCode>General</c:formatCode>
                <c:ptCount val="60"/>
                <c:pt idx="37" formatCode="_(* #,##0_);_(* \(#,##0\);_(* &quot;-&quot;??_);_(@_)">
                  <c:v>3956.9018513999999</c:v>
                </c:pt>
                <c:pt idx="38" formatCode="_(* #,##0_);_(* \(#,##0\);_(* &quot;-&quot;??_);_(@_)">
                  <c:v>3861.4876218999998</c:v>
                </c:pt>
                <c:pt idx="39" formatCode="_(* #,##0_);_(* \(#,##0\);_(* &quot;-&quot;??_);_(@_)">
                  <c:v>3570.9412040000002</c:v>
                </c:pt>
                <c:pt idx="40" formatCode="_(* #,##0_);_(* \(#,##0\);_(* &quot;-&quot;??_);_(@_)">
                  <c:v>4803.2624933999996</c:v>
                </c:pt>
                <c:pt idx="41" formatCode="_(* #,##0_);_(* \(#,##0\);_(* &quot;-&quot;??_);_(@_)">
                  <c:v>4882.4121273999999</c:v>
                </c:pt>
                <c:pt idx="42" formatCode="_(* #,##0_);_(* \(#,##0\);_(* &quot;-&quot;??_);_(@_)">
                  <c:v>5221.5609886000002</c:v>
                </c:pt>
                <c:pt idx="43" formatCode="_(* #,##0_);_(* \(#,##0\);_(* &quot;-&quot;??_);_(@_)">
                  <c:v>4826.8660489000004</c:v>
                </c:pt>
                <c:pt idx="44" formatCode="_(* #,##0_);_(* \(#,##0\);_(* &quot;-&quot;??_);_(@_)">
                  <c:v>4854.6675906</c:v>
                </c:pt>
                <c:pt idx="45" formatCode="_(* #,##0_);_(* \(#,##0\);_(* &quot;-&quot;??_);_(@_)">
                  <c:v>5601.1245165</c:v>
                </c:pt>
                <c:pt idx="46" formatCode="_(* #,##0_);_(* \(#,##0\);_(* &quot;-&quot;??_);_(@_)">
                  <c:v>5489.6660838999996</c:v>
                </c:pt>
                <c:pt idx="47" formatCode="_(* #,##0_);_(* \(#,##0\);_(* &quot;-&quot;??_);_(@_)">
                  <c:v>5888.5355010000003</c:v>
                </c:pt>
                <c:pt idx="48" formatCode="_(* #,##0_);_(* \(#,##0\);_(* &quot;-&quot;??_);_(@_)">
                  <c:v>5517.1506320999997</c:v>
                </c:pt>
                <c:pt idx="49" formatCode="_(* #,##0_);_(* \(#,##0\);_(* &quot;-&quot;??_);_(@_)">
                  <c:v>5028.1097327999996</c:v>
                </c:pt>
                <c:pt idx="50" formatCode="_(* #,##0_);_(* \(#,##0\);_(* &quot;-&quot;??_);_(@_)">
                  <c:v>5401.5331188</c:v>
                </c:pt>
                <c:pt idx="51" formatCode="_(* #,##0_);_(* \(#,##0\);_(* &quot;-&quot;??_);_(@_)">
                  <c:v>5363.8353606000001</c:v>
                </c:pt>
                <c:pt idx="52" formatCode="_(* #,##0_);_(* \(#,##0\);_(* &quot;-&quot;??_);_(@_)">
                  <c:v>5459.1031652000001</c:v>
                </c:pt>
                <c:pt idx="53" formatCode="_(* #,##0_);_(* \(#,##0\);_(* &quot;-&quot;??_);_(@_)">
                  <c:v>5032.1553366999997</c:v>
                </c:pt>
                <c:pt idx="54" formatCode="_(* #,##0_);_(* \(#,##0\);_(* &quot;-&quot;??_);_(@_)">
                  <c:v>5418.0639111</c:v>
                </c:pt>
                <c:pt idx="55" formatCode="_(* #,##0_);_(* \(#,##0\);_(* &quot;-&quot;??_);_(@_)">
                  <c:v>5000.7729662000002</c:v>
                </c:pt>
                <c:pt idx="56" formatCode="_(* #,##0_);_(* \(#,##0\);_(* &quot;-&quot;??_);_(@_)">
                  <c:v>5046.8480616999996</c:v>
                </c:pt>
                <c:pt idx="57" formatCode="_(* #,##0_);_(* \(#,##0\);_(* &quot;-&quot;??_);_(@_)">
                  <c:v>5739.9591966999997</c:v>
                </c:pt>
                <c:pt idx="58" formatCode="_(* #,##0_);_(* \(#,##0\);_(* &quot;-&quot;??_);_(@_)">
                  <c:v>5633.1249637999999</c:v>
                </c:pt>
                <c:pt idx="59" formatCode="_(* #,##0_);_(* \(#,##0\);_(* &quot;-&quot;??_);_(@_)">
                  <c:v>6065</c:v>
                </c:pt>
              </c:numCache>
            </c:numRef>
          </c:val>
          <c:smooth val="0"/>
        </c:ser>
        <c:ser>
          <c:idx val="1"/>
          <c:order val="4"/>
          <c:tx>
            <c:strRef>
              <c:f>Sheet1!$F$1</c:f>
              <c:strCache>
                <c:ptCount val="1"/>
                <c:pt idx="0">
                  <c:v>FY15Q2</c:v>
                </c:pt>
              </c:strCache>
            </c:strRef>
          </c:tx>
          <c:marker>
            <c:symbol val="none"/>
          </c:marker>
          <c:cat>
            <c:numRef>
              <c:f>Sheet1!$A$2:$A$61</c:f>
              <c:numCache>
                <c:formatCode>mmm\-yy</c:formatCode>
                <c:ptCount val="60"/>
                <c:pt idx="0">
                  <c:v>40663</c:v>
                </c:pt>
                <c:pt idx="1">
                  <c:v>40694</c:v>
                </c:pt>
                <c:pt idx="2">
                  <c:v>40724</c:v>
                </c:pt>
                <c:pt idx="3">
                  <c:v>40755</c:v>
                </c:pt>
                <c:pt idx="4">
                  <c:v>40786</c:v>
                </c:pt>
                <c:pt idx="5">
                  <c:v>40816</c:v>
                </c:pt>
                <c:pt idx="6">
                  <c:v>40847</c:v>
                </c:pt>
                <c:pt idx="7">
                  <c:v>40877</c:v>
                </c:pt>
                <c:pt idx="8">
                  <c:v>40908</c:v>
                </c:pt>
                <c:pt idx="9">
                  <c:v>40939</c:v>
                </c:pt>
                <c:pt idx="10">
                  <c:v>40968</c:v>
                </c:pt>
                <c:pt idx="11">
                  <c:v>40999</c:v>
                </c:pt>
                <c:pt idx="12">
                  <c:v>41029</c:v>
                </c:pt>
                <c:pt idx="13">
                  <c:v>41060</c:v>
                </c:pt>
                <c:pt idx="14">
                  <c:v>41090</c:v>
                </c:pt>
                <c:pt idx="15">
                  <c:v>41121</c:v>
                </c:pt>
                <c:pt idx="16">
                  <c:v>41152</c:v>
                </c:pt>
                <c:pt idx="17">
                  <c:v>41182</c:v>
                </c:pt>
                <c:pt idx="18">
                  <c:v>41213</c:v>
                </c:pt>
                <c:pt idx="19">
                  <c:v>41243</c:v>
                </c:pt>
                <c:pt idx="20">
                  <c:v>41274</c:v>
                </c:pt>
                <c:pt idx="21">
                  <c:v>41305</c:v>
                </c:pt>
                <c:pt idx="22">
                  <c:v>41333</c:v>
                </c:pt>
                <c:pt idx="23">
                  <c:v>41364</c:v>
                </c:pt>
                <c:pt idx="24">
                  <c:v>41394</c:v>
                </c:pt>
                <c:pt idx="25">
                  <c:v>41425</c:v>
                </c:pt>
                <c:pt idx="26">
                  <c:v>41455</c:v>
                </c:pt>
                <c:pt idx="27">
                  <c:v>41486</c:v>
                </c:pt>
                <c:pt idx="28">
                  <c:v>41517</c:v>
                </c:pt>
                <c:pt idx="29">
                  <c:v>41547</c:v>
                </c:pt>
                <c:pt idx="30">
                  <c:v>41578</c:v>
                </c:pt>
                <c:pt idx="31">
                  <c:v>41608</c:v>
                </c:pt>
                <c:pt idx="32">
                  <c:v>41639</c:v>
                </c:pt>
                <c:pt idx="33">
                  <c:v>41670</c:v>
                </c:pt>
                <c:pt idx="34">
                  <c:v>41698</c:v>
                </c:pt>
                <c:pt idx="35">
                  <c:v>41729</c:v>
                </c:pt>
                <c:pt idx="36">
                  <c:v>41759</c:v>
                </c:pt>
                <c:pt idx="37">
                  <c:v>41790</c:v>
                </c:pt>
                <c:pt idx="38">
                  <c:v>41820</c:v>
                </c:pt>
                <c:pt idx="39">
                  <c:v>41851</c:v>
                </c:pt>
                <c:pt idx="40">
                  <c:v>41882</c:v>
                </c:pt>
                <c:pt idx="41">
                  <c:v>41912</c:v>
                </c:pt>
                <c:pt idx="42">
                  <c:v>41943</c:v>
                </c:pt>
                <c:pt idx="43">
                  <c:v>41973</c:v>
                </c:pt>
                <c:pt idx="44">
                  <c:v>42004</c:v>
                </c:pt>
                <c:pt idx="45">
                  <c:v>42035</c:v>
                </c:pt>
                <c:pt idx="46">
                  <c:v>42063</c:v>
                </c:pt>
                <c:pt idx="47">
                  <c:v>42094</c:v>
                </c:pt>
                <c:pt idx="48">
                  <c:v>42124</c:v>
                </c:pt>
                <c:pt idx="49">
                  <c:v>42155</c:v>
                </c:pt>
                <c:pt idx="50">
                  <c:v>42185</c:v>
                </c:pt>
                <c:pt idx="51">
                  <c:v>42216</c:v>
                </c:pt>
                <c:pt idx="52">
                  <c:v>42247</c:v>
                </c:pt>
                <c:pt idx="53">
                  <c:v>42277</c:v>
                </c:pt>
                <c:pt idx="54">
                  <c:v>42308</c:v>
                </c:pt>
                <c:pt idx="55">
                  <c:v>42338</c:v>
                </c:pt>
                <c:pt idx="56">
                  <c:v>42369</c:v>
                </c:pt>
                <c:pt idx="57">
                  <c:v>42400</c:v>
                </c:pt>
                <c:pt idx="58">
                  <c:v>42429</c:v>
                </c:pt>
                <c:pt idx="59">
                  <c:v>42460</c:v>
                </c:pt>
              </c:numCache>
            </c:numRef>
          </c:cat>
          <c:val>
            <c:numRef>
              <c:f>Sheet1!$F$2:$F$61</c:f>
              <c:numCache>
                <c:formatCode>General</c:formatCode>
                <c:ptCount val="60"/>
                <c:pt idx="41" formatCode="_(* #,##0_);_(* \(#,##0\);_(* &quot;-&quot;??_);_(@_)">
                  <c:v>3935.33934523986</c:v>
                </c:pt>
                <c:pt idx="42" formatCode="_(* #,##0_);_(* \(#,##0\);_(* &quot;-&quot;??_);_(@_)">
                  <c:v>4236.6309751034396</c:v>
                </c:pt>
                <c:pt idx="43" formatCode="_(* #,##0_);_(* \(#,##0\);_(* &quot;-&quot;??_);_(@_)">
                  <c:v>4599.2299144336603</c:v>
                </c:pt>
                <c:pt idx="44" formatCode="_(* #,##0_);_(* \(#,##0\);_(* &quot;-&quot;??_);_(@_)">
                  <c:v>4907.3637444884598</c:v>
                </c:pt>
                <c:pt idx="45" formatCode="_(* #,##0_);_(* \(#,##0\);_(* &quot;-&quot;??_);_(@_)">
                  <c:v>5534.1194460715897</c:v>
                </c:pt>
                <c:pt idx="46" formatCode="_(* #,##0_);_(* \(#,##0\);_(* &quot;-&quot;??_);_(@_)">
                  <c:v>5381.7065647787404</c:v>
                </c:pt>
                <c:pt idx="47" formatCode="_(* #,##0_);_(* \(#,##0\);_(* &quot;-&quot;??_);_(@_)">
                  <c:v>5907.0816426275496</c:v>
                </c:pt>
                <c:pt idx="48" formatCode="_(* #,##0_);_(* \(#,##0\);_(* &quot;-&quot;??_);_(@_)">
                  <c:v>5553.5556261784004</c:v>
                </c:pt>
                <c:pt idx="49" formatCode="_(* #,##0_);_(* \(#,##0\);_(* &quot;-&quot;??_);_(@_)">
                  <c:v>5070.0597752014801</c:v>
                </c:pt>
                <c:pt idx="50" formatCode="_(* #,##0_);_(* \(#,##0\);_(* &quot;-&quot;??_);_(@_)">
                  <c:v>5418.7349985825103</c:v>
                </c:pt>
                <c:pt idx="51" formatCode="_(* #,##0_);_(* \(#,##0\);_(* &quot;-&quot;??_);_(@_)">
                  <c:v>5424.8815210953499</c:v>
                </c:pt>
                <c:pt idx="52" formatCode="_(* #,##0_);_(* \(#,##0\);_(* &quot;-&quot;??_);_(@_)">
                  <c:v>5473.5545901958994</c:v>
                </c:pt>
                <c:pt idx="53" formatCode="_(* #,##0_);_(* \(#,##0\);_(* &quot;-&quot;??_);_(@_)">
                  <c:v>5145.6802827415204</c:v>
                </c:pt>
                <c:pt idx="54" formatCode="_(* #,##0_);_(* \(#,##0\);_(* &quot;-&quot;??_);_(@_)">
                  <c:v>5518.9087507402201</c:v>
                </c:pt>
                <c:pt idx="55" formatCode="_(* #,##0_);_(* \(#,##0\);_(* &quot;-&quot;??_);_(@_)">
                  <c:v>5048.9469284821598</c:v>
                </c:pt>
                <c:pt idx="56" formatCode="_(* #,##0_);_(* \(#,##0\);_(* &quot;-&quot;??_);_(@_)">
                  <c:v>4976.1827325733502</c:v>
                </c:pt>
                <c:pt idx="57" formatCode="_(* #,##0_);_(* \(#,##0\);_(* &quot;-&quot;??_);_(@_)">
                  <c:v>5567.8184102035302</c:v>
                </c:pt>
                <c:pt idx="58" formatCode="_(* #,##0_);_(* \(#,##0\);_(* &quot;-&quot;??_);_(@_)">
                  <c:v>5446.2728561818003</c:v>
                </c:pt>
                <c:pt idx="59" formatCode="_(* #,##0_);_(* \(#,##0\);_(* &quot;-&quot;??_);_(@_)">
                  <c:v>5987.9136269342898</c:v>
                </c:pt>
              </c:numCache>
            </c:numRef>
          </c:val>
          <c:smooth val="0"/>
        </c:ser>
        <c:dLbls>
          <c:showLegendKey val="0"/>
          <c:showVal val="0"/>
          <c:showCatName val="0"/>
          <c:showSerName val="0"/>
          <c:showPercent val="0"/>
          <c:showBubbleSize val="0"/>
        </c:dLbls>
        <c:marker val="1"/>
        <c:smooth val="0"/>
        <c:axId val="378985856"/>
        <c:axId val="379004032"/>
      </c:lineChart>
      <c:dateAx>
        <c:axId val="378985856"/>
        <c:scaling>
          <c:orientation val="minMax"/>
        </c:scaling>
        <c:delete val="0"/>
        <c:axPos val="b"/>
        <c:numFmt formatCode="[$-409]mmm\-yy;@" sourceLinked="0"/>
        <c:majorTickMark val="none"/>
        <c:minorTickMark val="none"/>
        <c:tickLblPos val="nextTo"/>
        <c:spPr>
          <a:ln>
            <a:solidFill>
              <a:srgbClr val="000000"/>
            </a:solidFill>
          </a:ln>
        </c:spPr>
        <c:crossAx val="379004032"/>
        <c:crosses val="autoZero"/>
        <c:auto val="1"/>
        <c:lblOffset val="100"/>
        <c:baseTimeUnit val="months"/>
        <c:majorUnit val="3"/>
      </c:dateAx>
      <c:valAx>
        <c:axId val="379004032"/>
        <c:scaling>
          <c:orientation val="minMax"/>
          <c:max val="7000"/>
          <c:min val="2000"/>
        </c:scaling>
        <c:delete val="0"/>
        <c:axPos val="l"/>
        <c:numFmt formatCode="#,##0" sourceLinked="0"/>
        <c:majorTickMark val="none"/>
        <c:minorTickMark val="none"/>
        <c:tickLblPos val="nextTo"/>
        <c:spPr>
          <a:ln>
            <a:solidFill>
              <a:srgbClr val="000000"/>
            </a:solidFill>
          </a:ln>
        </c:spPr>
        <c:crossAx val="378985856"/>
        <c:crosses val="autoZero"/>
        <c:crossBetween val="between"/>
        <c:majorUnit val="1000"/>
      </c:valAx>
      <c:spPr>
        <a:noFill/>
        <a:ln>
          <a:noFill/>
        </a:ln>
      </c:spPr>
    </c:plotArea>
    <c:plotVisOnly val="1"/>
    <c:dispBlanksAs val="gap"/>
    <c:showDLblsOverMax val="0"/>
  </c:chart>
  <c:spPr>
    <a:noFill/>
    <a:ln>
      <a:noFill/>
    </a:ln>
  </c:spPr>
  <c:txPr>
    <a:bodyPr/>
    <a:lstStyle/>
    <a:p>
      <a:pPr>
        <a:defRPr sz="1000" baseline="0">
          <a:solidFill>
            <a:srgbClr val="000000"/>
          </a:solidFill>
          <a:latin typeface="Calibri" pitchFamily="34" charset="0"/>
          <a:cs typeface="Calibri" pitchFamily="34" charset="0"/>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Department OpEx</c:v>
                </c:pt>
              </c:strCache>
            </c:strRef>
          </c:tx>
          <c:invertIfNegative val="0"/>
          <c:cat>
            <c:strRef>
              <c:f>Sheet1!$A$2:$A$14</c:f>
              <c:strCache>
                <c:ptCount val="13"/>
                <c:pt idx="0">
                  <c:v>Sales Product &amp; Marketing</c:v>
                </c:pt>
                <c:pt idx="1">
                  <c:v>CSC/Field Services</c:v>
                </c:pt>
                <c:pt idx="2">
                  <c:v>BTS</c:v>
                </c:pt>
                <c:pt idx="3">
                  <c:v>Enterprise Expenses</c:v>
                </c:pt>
                <c:pt idx="4">
                  <c:v>Treasury/Planning/Analytics/BI</c:v>
                </c:pt>
                <c:pt idx="5">
                  <c:v>HR/Real Estate</c:v>
                </c:pt>
                <c:pt idx="6">
                  <c:v>Accounting/Tax/TFSB</c:v>
                </c:pt>
                <c:pt idx="7">
                  <c:v>Legal/Compliance</c:v>
                </c:pt>
                <c:pt idx="8">
                  <c:v>Global Risk</c:v>
                </c:pt>
                <c:pt idx="9">
                  <c:v>Commercial Finance</c:v>
                </c:pt>
                <c:pt idx="10">
                  <c:v>Corporate Planning &amp; Dev</c:v>
                </c:pt>
                <c:pt idx="11">
                  <c:v>VMO</c:v>
                </c:pt>
                <c:pt idx="12">
                  <c:v>International</c:v>
                </c:pt>
              </c:strCache>
            </c:strRef>
          </c:cat>
          <c:val>
            <c:numRef>
              <c:f>Sheet1!$B$2:$B$14</c:f>
              <c:numCache>
                <c:formatCode>0.0</c:formatCode>
                <c:ptCount val="13"/>
                <c:pt idx="0">
                  <c:v>207.9</c:v>
                </c:pt>
                <c:pt idx="1">
                  <c:v>182.8</c:v>
                </c:pt>
                <c:pt idx="2">
                  <c:v>160.315</c:v>
                </c:pt>
                <c:pt idx="3">
                  <c:v>15.7</c:v>
                </c:pt>
                <c:pt idx="4">
                  <c:v>47.707953090000004</c:v>
                </c:pt>
                <c:pt idx="5">
                  <c:v>42.877892920000001</c:v>
                </c:pt>
                <c:pt idx="6">
                  <c:v>33.299999999999997</c:v>
                </c:pt>
                <c:pt idx="7">
                  <c:v>31.4</c:v>
                </c:pt>
                <c:pt idx="8">
                  <c:v>26.7</c:v>
                </c:pt>
                <c:pt idx="9">
                  <c:v>23.1</c:v>
                </c:pt>
                <c:pt idx="10">
                  <c:v>13.366449619999999</c:v>
                </c:pt>
                <c:pt idx="11">
                  <c:v>6.2</c:v>
                </c:pt>
                <c:pt idx="12">
                  <c:v>2.7</c:v>
                </c:pt>
              </c:numCache>
            </c:numRef>
          </c:val>
        </c:ser>
        <c:ser>
          <c:idx val="1"/>
          <c:order val="1"/>
          <c:tx>
            <c:strRef>
              <c:f>Sheet1!$C$1</c:f>
              <c:strCache>
                <c:ptCount val="1"/>
                <c:pt idx="0">
                  <c:v>Technology Investment</c:v>
                </c:pt>
              </c:strCache>
            </c:strRef>
          </c:tx>
          <c:invertIfNegative val="0"/>
          <c:cat>
            <c:strRef>
              <c:f>Sheet1!$A$2:$A$14</c:f>
              <c:strCache>
                <c:ptCount val="13"/>
                <c:pt idx="0">
                  <c:v>Sales Product &amp; Marketing</c:v>
                </c:pt>
                <c:pt idx="1">
                  <c:v>CSC/Field Services</c:v>
                </c:pt>
                <c:pt idx="2">
                  <c:v>BTS</c:v>
                </c:pt>
                <c:pt idx="3">
                  <c:v>Enterprise Expenses</c:v>
                </c:pt>
                <c:pt idx="4">
                  <c:v>Treasury/Planning/Analytics/BI</c:v>
                </c:pt>
                <c:pt idx="5">
                  <c:v>HR/Real Estate</c:v>
                </c:pt>
                <c:pt idx="6">
                  <c:v>Accounting/Tax/TFSB</c:v>
                </c:pt>
                <c:pt idx="7">
                  <c:v>Legal/Compliance</c:v>
                </c:pt>
                <c:pt idx="8">
                  <c:v>Global Risk</c:v>
                </c:pt>
                <c:pt idx="9">
                  <c:v>Commercial Finance</c:v>
                </c:pt>
                <c:pt idx="10">
                  <c:v>Corporate Planning &amp; Dev</c:v>
                </c:pt>
                <c:pt idx="11">
                  <c:v>VMO</c:v>
                </c:pt>
                <c:pt idx="12">
                  <c:v>International</c:v>
                </c:pt>
              </c:strCache>
            </c:strRef>
          </c:cat>
          <c:val>
            <c:numRef>
              <c:f>Sheet1!$C$2:$C$14</c:f>
              <c:numCache>
                <c:formatCode>0.0</c:formatCode>
                <c:ptCount val="13"/>
                <c:pt idx="0">
                  <c:v>6.4949190000000003</c:v>
                </c:pt>
                <c:pt idx="1">
                  <c:v>3.980178</c:v>
                </c:pt>
                <c:pt idx="2">
                  <c:v>10.259456999999999</c:v>
                </c:pt>
                <c:pt idx="3">
                  <c:v>35.799999999999997</c:v>
                </c:pt>
                <c:pt idx="4">
                  <c:v>2.9169459999999998</c:v>
                </c:pt>
                <c:pt idx="5">
                  <c:v>0.59408799999999995</c:v>
                </c:pt>
                <c:pt idx="6">
                  <c:v>0.40505200000000002</c:v>
                </c:pt>
                <c:pt idx="7">
                  <c:v>1.230998</c:v>
                </c:pt>
                <c:pt idx="8">
                  <c:v>1.1796880000000001</c:v>
                </c:pt>
                <c:pt idx="9">
                  <c:v>1</c:v>
                </c:pt>
                <c:pt idx="10">
                  <c:v>3.4207000000000001E-2</c:v>
                </c:pt>
                <c:pt idx="11">
                  <c:v>6.1275000000000003E-2</c:v>
                </c:pt>
                <c:pt idx="12">
                  <c:v>0</c:v>
                </c:pt>
              </c:numCache>
            </c:numRef>
          </c:val>
        </c:ser>
        <c:dLbls>
          <c:showLegendKey val="0"/>
          <c:showVal val="0"/>
          <c:showCatName val="0"/>
          <c:showSerName val="0"/>
          <c:showPercent val="0"/>
          <c:showBubbleSize val="0"/>
        </c:dLbls>
        <c:gapWidth val="150"/>
        <c:overlap val="100"/>
        <c:axId val="380667776"/>
        <c:axId val="380669312"/>
      </c:barChart>
      <c:barChart>
        <c:barDir val="col"/>
        <c:grouping val="stacked"/>
        <c:varyColors val="0"/>
        <c:ser>
          <c:idx val="2"/>
          <c:order val="2"/>
          <c:tx>
            <c:strRef>
              <c:f>Sheet1!$D$1</c:f>
              <c:strCache>
                <c:ptCount val="1"/>
                <c:pt idx="0">
                  <c:v>Total</c:v>
                </c:pt>
              </c:strCache>
            </c:strRef>
          </c:tx>
          <c:spPr>
            <a:noFill/>
          </c:spPr>
          <c:invertIfNegative val="0"/>
          <c:dLbls>
            <c:dLbl>
              <c:idx val="0"/>
              <c:layout>
                <c:manualLayout>
                  <c:x val="1.5432098765432098E-3"/>
                  <c:y val="-0.27780502437195348"/>
                </c:manualLayout>
              </c:layout>
              <c:dLblPos val="ctr"/>
              <c:showLegendKey val="0"/>
              <c:showVal val="1"/>
              <c:showCatName val="0"/>
              <c:showSerName val="0"/>
              <c:showPercent val="0"/>
              <c:showBubbleSize val="0"/>
            </c:dLbl>
            <c:dLbl>
              <c:idx val="1"/>
              <c:layout>
                <c:manualLayout>
                  <c:x val="0"/>
                  <c:y val="-0.24272778402699663"/>
                </c:manualLayout>
              </c:layout>
              <c:dLblPos val="ctr"/>
              <c:showLegendKey val="0"/>
              <c:showVal val="1"/>
              <c:showCatName val="0"/>
              <c:showSerName val="0"/>
              <c:showPercent val="0"/>
              <c:showBubbleSize val="0"/>
            </c:dLbl>
            <c:dLbl>
              <c:idx val="2"/>
              <c:layout>
                <c:manualLayout>
                  <c:x val="0"/>
                  <c:y val="-0.21877802774653168"/>
                </c:manualLayout>
              </c:layout>
              <c:dLblPos val="ctr"/>
              <c:showLegendKey val="0"/>
              <c:showVal val="1"/>
              <c:showCatName val="0"/>
              <c:showSerName val="0"/>
              <c:showPercent val="0"/>
              <c:showBubbleSize val="0"/>
            </c:dLbl>
            <c:dLbl>
              <c:idx val="3"/>
              <c:layout>
                <c:manualLayout>
                  <c:x val="0"/>
                  <c:y val="-9.1041807274090739E-2"/>
                </c:manualLayout>
              </c:layout>
              <c:dLblPos val="ctr"/>
              <c:showLegendKey val="0"/>
              <c:showVal val="1"/>
              <c:showCatName val="0"/>
              <c:showSerName val="0"/>
              <c:showPercent val="0"/>
              <c:showBubbleSize val="0"/>
            </c:dLbl>
            <c:dLbl>
              <c:idx val="4"/>
              <c:layout>
                <c:manualLayout>
                  <c:x val="-5.658370848008886E-17"/>
                  <c:y val="-8.4953505811773522E-2"/>
                </c:manualLayout>
              </c:layout>
              <c:dLblPos val="ctr"/>
              <c:showLegendKey val="0"/>
              <c:showVal val="1"/>
              <c:showCatName val="0"/>
              <c:showSerName val="0"/>
              <c:showPercent val="0"/>
              <c:showBubbleSize val="0"/>
            </c:dLbl>
            <c:dLbl>
              <c:idx val="5"/>
              <c:layout>
                <c:manualLayout>
                  <c:x val="-1.5432098765431532E-3"/>
                  <c:y val="-8.9696850393700789E-2"/>
                </c:manualLayout>
              </c:layout>
              <c:dLblPos val="ctr"/>
              <c:showLegendKey val="0"/>
              <c:showVal val="1"/>
              <c:showCatName val="0"/>
              <c:showSerName val="0"/>
              <c:showPercent val="0"/>
              <c:showBubbleSize val="0"/>
            </c:dLbl>
            <c:dLbl>
              <c:idx val="6"/>
              <c:layout>
                <c:manualLayout>
                  <c:x val="-3.0864197530864196E-3"/>
                  <c:y val="-6.8627484064492025E-2"/>
                </c:manualLayout>
              </c:layout>
              <c:dLblPos val="ctr"/>
              <c:showLegendKey val="0"/>
              <c:showVal val="1"/>
              <c:showCatName val="0"/>
              <c:showSerName val="0"/>
              <c:showPercent val="0"/>
              <c:showBubbleSize val="0"/>
            </c:dLbl>
            <c:dLbl>
              <c:idx val="7"/>
              <c:layout>
                <c:manualLayout>
                  <c:x val="-4.6296296296296294E-3"/>
                  <c:y val="-5.5450881139857515E-2"/>
                </c:manualLayout>
              </c:layout>
              <c:dLblPos val="ctr"/>
              <c:showLegendKey val="0"/>
              <c:showVal val="1"/>
              <c:showCatName val="0"/>
              <c:showSerName val="0"/>
              <c:showPercent val="0"/>
              <c:showBubbleSize val="0"/>
            </c:dLbl>
            <c:dLbl>
              <c:idx val="8"/>
              <c:layout>
                <c:manualLayout>
                  <c:x val="1.5432098765432098E-3"/>
                  <c:y val="-5.9349081364829394E-2"/>
                </c:manualLayout>
              </c:layout>
              <c:dLblPos val="ctr"/>
              <c:showLegendKey val="0"/>
              <c:showVal val="1"/>
              <c:showCatName val="0"/>
              <c:showSerName val="0"/>
              <c:showPercent val="0"/>
              <c:showBubbleSize val="0"/>
            </c:dLbl>
            <c:dLbl>
              <c:idx val="9"/>
              <c:layout>
                <c:manualLayout>
                  <c:x val="0"/>
                  <c:y val="-5.0112110986126737E-2"/>
                </c:manualLayout>
              </c:layout>
              <c:dLblPos val="ctr"/>
              <c:showLegendKey val="0"/>
              <c:showVal val="1"/>
              <c:showCatName val="0"/>
              <c:showSerName val="0"/>
              <c:showPercent val="0"/>
              <c:showBubbleSize val="0"/>
            </c:dLbl>
            <c:dLbl>
              <c:idx val="10"/>
              <c:layout>
                <c:manualLayout>
                  <c:x val="-1.5432098765432098E-3"/>
                  <c:y val="-3.5062992125984252E-2"/>
                </c:manualLayout>
              </c:layout>
              <c:dLblPos val="ctr"/>
              <c:showLegendKey val="0"/>
              <c:showVal val="1"/>
              <c:showCatName val="0"/>
              <c:showSerName val="0"/>
              <c:showPercent val="0"/>
              <c:showBubbleSize val="0"/>
            </c:dLbl>
            <c:dLbl>
              <c:idx val="11"/>
              <c:layout>
                <c:manualLayout>
                  <c:x val="0"/>
                  <c:y val="-2.8990813648293964E-2"/>
                </c:manualLayout>
              </c:layout>
              <c:dLblPos val="ctr"/>
              <c:showLegendKey val="0"/>
              <c:showVal val="1"/>
              <c:showCatName val="0"/>
              <c:showSerName val="0"/>
              <c:showPercent val="0"/>
              <c:showBubbleSize val="0"/>
            </c:dLbl>
            <c:dLbl>
              <c:idx val="12"/>
              <c:layout>
                <c:manualLayout>
                  <c:x val="0"/>
                  <c:y val="-1.7631233595800527E-2"/>
                </c:manualLayout>
              </c:layout>
              <c:dLblPos val="ctr"/>
              <c:showLegendKey val="0"/>
              <c:showVal val="1"/>
              <c:showCatName val="0"/>
              <c:showSerName val="0"/>
              <c:showPercent val="0"/>
              <c:showBubbleSize val="0"/>
            </c:dLbl>
            <c:numFmt formatCode="&quot;$&quot;#,##0" sourceLinked="0"/>
            <c:txPr>
              <a:bodyPr/>
              <a:lstStyle/>
              <a:p>
                <a:pPr>
                  <a:defRPr sz="1050" b="1"/>
                </a:pPr>
                <a:endParaRPr lang="en-US"/>
              </a:p>
            </c:txPr>
            <c:dLblPos val="inEnd"/>
            <c:showLegendKey val="0"/>
            <c:showVal val="1"/>
            <c:showCatName val="0"/>
            <c:showSerName val="0"/>
            <c:showPercent val="0"/>
            <c:showBubbleSize val="0"/>
            <c:showLeaderLines val="0"/>
          </c:dLbls>
          <c:cat>
            <c:strRef>
              <c:f>Sheet1!$A$2:$A$14</c:f>
              <c:strCache>
                <c:ptCount val="13"/>
                <c:pt idx="0">
                  <c:v>Sales Product &amp; Marketing</c:v>
                </c:pt>
                <c:pt idx="1">
                  <c:v>CSC/Field Services</c:v>
                </c:pt>
                <c:pt idx="2">
                  <c:v>BTS</c:v>
                </c:pt>
                <c:pt idx="3">
                  <c:v>Enterprise Expenses</c:v>
                </c:pt>
                <c:pt idx="4">
                  <c:v>Treasury/Planning/Analytics/BI</c:v>
                </c:pt>
                <c:pt idx="5">
                  <c:v>HR/Real Estate</c:v>
                </c:pt>
                <c:pt idx="6">
                  <c:v>Accounting/Tax/TFSB</c:v>
                </c:pt>
                <c:pt idx="7">
                  <c:v>Legal/Compliance</c:v>
                </c:pt>
                <c:pt idx="8">
                  <c:v>Global Risk</c:v>
                </c:pt>
                <c:pt idx="9">
                  <c:v>Commercial Finance</c:v>
                </c:pt>
                <c:pt idx="10">
                  <c:v>Corporate Planning &amp; Dev</c:v>
                </c:pt>
                <c:pt idx="11">
                  <c:v>VMO</c:v>
                </c:pt>
                <c:pt idx="12">
                  <c:v>International</c:v>
                </c:pt>
              </c:strCache>
            </c:strRef>
          </c:cat>
          <c:val>
            <c:numRef>
              <c:f>Sheet1!$D$2:$D$14</c:f>
              <c:numCache>
                <c:formatCode>0</c:formatCode>
                <c:ptCount val="13"/>
                <c:pt idx="0">
                  <c:v>214.39491900000002</c:v>
                </c:pt>
                <c:pt idx="1">
                  <c:v>186.78017800000001</c:v>
                </c:pt>
                <c:pt idx="2">
                  <c:v>170.574457</c:v>
                </c:pt>
                <c:pt idx="3">
                  <c:v>51.5</c:v>
                </c:pt>
                <c:pt idx="4">
                  <c:v>50.624899090000007</c:v>
                </c:pt>
                <c:pt idx="5">
                  <c:v>43.47198092</c:v>
                </c:pt>
                <c:pt idx="6">
                  <c:v>33.705051999999995</c:v>
                </c:pt>
                <c:pt idx="7">
                  <c:v>32.630997999999998</c:v>
                </c:pt>
                <c:pt idx="8">
                  <c:v>27.879687999999998</c:v>
                </c:pt>
                <c:pt idx="9">
                  <c:v>24.1</c:v>
                </c:pt>
                <c:pt idx="10">
                  <c:v>13.400656619999999</c:v>
                </c:pt>
                <c:pt idx="11">
                  <c:v>6.2612750000000004</c:v>
                </c:pt>
                <c:pt idx="12">
                  <c:v>2.7</c:v>
                </c:pt>
              </c:numCache>
            </c:numRef>
          </c:val>
        </c:ser>
        <c:dLbls>
          <c:showLegendKey val="0"/>
          <c:showVal val="0"/>
          <c:showCatName val="0"/>
          <c:showSerName val="0"/>
          <c:showPercent val="0"/>
          <c:showBubbleSize val="0"/>
        </c:dLbls>
        <c:gapWidth val="150"/>
        <c:overlap val="100"/>
        <c:axId val="380697216"/>
        <c:axId val="380695680"/>
      </c:barChart>
      <c:catAx>
        <c:axId val="380667776"/>
        <c:scaling>
          <c:orientation val="minMax"/>
        </c:scaling>
        <c:delete val="0"/>
        <c:axPos val="b"/>
        <c:majorTickMark val="out"/>
        <c:minorTickMark val="none"/>
        <c:tickLblPos val="nextTo"/>
        <c:txPr>
          <a:bodyPr/>
          <a:lstStyle/>
          <a:p>
            <a:pPr>
              <a:defRPr sz="1000" b="1"/>
            </a:pPr>
            <a:endParaRPr lang="en-US"/>
          </a:p>
        </c:txPr>
        <c:crossAx val="380669312"/>
        <c:crosses val="autoZero"/>
        <c:auto val="1"/>
        <c:lblAlgn val="ctr"/>
        <c:lblOffset val="100"/>
        <c:noMultiLvlLbl val="0"/>
      </c:catAx>
      <c:valAx>
        <c:axId val="380669312"/>
        <c:scaling>
          <c:orientation val="minMax"/>
        </c:scaling>
        <c:delete val="0"/>
        <c:axPos val="l"/>
        <c:majorGridlines/>
        <c:numFmt formatCode="0" sourceLinked="0"/>
        <c:majorTickMark val="out"/>
        <c:minorTickMark val="none"/>
        <c:tickLblPos val="nextTo"/>
        <c:txPr>
          <a:bodyPr/>
          <a:lstStyle/>
          <a:p>
            <a:pPr>
              <a:defRPr sz="1100" b="1"/>
            </a:pPr>
            <a:endParaRPr lang="en-US"/>
          </a:p>
        </c:txPr>
        <c:crossAx val="380667776"/>
        <c:crosses val="autoZero"/>
        <c:crossBetween val="between"/>
      </c:valAx>
      <c:valAx>
        <c:axId val="380695680"/>
        <c:scaling>
          <c:orientation val="minMax"/>
        </c:scaling>
        <c:delete val="1"/>
        <c:axPos val="r"/>
        <c:numFmt formatCode="0" sourceLinked="1"/>
        <c:majorTickMark val="out"/>
        <c:minorTickMark val="none"/>
        <c:tickLblPos val="nextTo"/>
        <c:crossAx val="380697216"/>
        <c:crosses val="max"/>
        <c:crossBetween val="between"/>
      </c:valAx>
      <c:catAx>
        <c:axId val="380697216"/>
        <c:scaling>
          <c:orientation val="minMax"/>
        </c:scaling>
        <c:delete val="1"/>
        <c:axPos val="b"/>
        <c:majorTickMark val="out"/>
        <c:minorTickMark val="none"/>
        <c:tickLblPos val="nextTo"/>
        <c:crossAx val="380695680"/>
        <c:crosses val="autoZero"/>
        <c:auto val="1"/>
        <c:lblAlgn val="ctr"/>
        <c:lblOffset val="100"/>
        <c:noMultiLvlLbl val="0"/>
      </c:catAx>
    </c:plotArea>
    <c:legend>
      <c:legendPos val="t"/>
      <c:legendEntry>
        <c:idx val="2"/>
        <c:delete val="1"/>
      </c:legendEntry>
      <c:layout>
        <c:manualLayout>
          <c:xMode val="edge"/>
          <c:yMode val="edge"/>
          <c:x val="0.20152789929036649"/>
          <c:y val="1.4285714285714285E-2"/>
          <c:w val="0.57140796636531543"/>
          <c:h val="5.4298087739032622E-2"/>
        </c:manualLayout>
      </c:layout>
      <c:overlay val="0"/>
      <c:txPr>
        <a:bodyPr/>
        <a:lstStyle/>
        <a:p>
          <a:pPr>
            <a:defRPr sz="1400" b="1"/>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manualLayout>
          <c:layoutTarget val="inner"/>
          <c:xMode val="edge"/>
          <c:yMode val="edge"/>
          <c:x val="1.9190808696082803E-2"/>
          <c:y val="4.226483786300906E-2"/>
          <c:w val="0.96896647353043142"/>
          <c:h val="0.82614109728219454"/>
        </c:manualLayout>
      </c:layout>
      <c:areaChart>
        <c:grouping val="stacked"/>
        <c:varyColors val="0"/>
        <c:ser>
          <c:idx val="1"/>
          <c:order val="1"/>
          <c:tx>
            <c:strRef>
              <c:f>Sheet1!$C$1</c:f>
              <c:strCache>
                <c:ptCount val="1"/>
                <c:pt idx="0">
                  <c:v>Principal</c:v>
                </c:pt>
              </c:strCache>
            </c:strRef>
          </c:tx>
          <c:cat>
            <c:numRef>
              <c:f>Sheet1!$A$2:$A$61</c:f>
              <c:numCache>
                <c:formatCode>General</c:formatCode>
                <c:ptCount val="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numCache>
            </c:numRef>
          </c:cat>
          <c:val>
            <c:numRef>
              <c:f>Sheet1!$C$2:$C$61</c:f>
              <c:numCache>
                <c:formatCode>"$"#,##0.00_);[Red]\("$"#,##0.00\)</c:formatCode>
                <c:ptCount val="60"/>
                <c:pt idx="0">
                  <c:v>322.84278444837355</c:v>
                </c:pt>
                <c:pt idx="1">
                  <c:v>325.53314098544337</c:v>
                </c:pt>
                <c:pt idx="2">
                  <c:v>328.24591716032205</c:v>
                </c:pt>
                <c:pt idx="3">
                  <c:v>330.9812998033247</c:v>
                </c:pt>
                <c:pt idx="4">
                  <c:v>333.73947730168578</c:v>
                </c:pt>
                <c:pt idx="5">
                  <c:v>336.5206396125331</c:v>
                </c:pt>
                <c:pt idx="6">
                  <c:v>339.32497827597092</c:v>
                </c:pt>
                <c:pt idx="7">
                  <c:v>342.15268642827067</c:v>
                </c:pt>
                <c:pt idx="8">
                  <c:v>345.00395881517289</c:v>
                </c:pt>
                <c:pt idx="9">
                  <c:v>347.87899180529934</c:v>
                </c:pt>
                <c:pt idx="10">
                  <c:v>350.77798340367684</c:v>
                </c:pt>
                <c:pt idx="11">
                  <c:v>353.70113326537415</c:v>
                </c:pt>
                <c:pt idx="12">
                  <c:v>356.64864270925233</c:v>
                </c:pt>
                <c:pt idx="13">
                  <c:v>359.62071473182937</c:v>
                </c:pt>
                <c:pt idx="14">
                  <c:v>362.6175540212613</c:v>
                </c:pt>
                <c:pt idx="15">
                  <c:v>365.63936697143845</c:v>
                </c:pt>
                <c:pt idx="16">
                  <c:v>368.68636169620044</c:v>
                </c:pt>
                <c:pt idx="17">
                  <c:v>371.75874804366879</c:v>
                </c:pt>
                <c:pt idx="18">
                  <c:v>374.85673761069938</c:v>
                </c:pt>
                <c:pt idx="19">
                  <c:v>377.98054375745517</c:v>
                </c:pt>
                <c:pt idx="20">
                  <c:v>381.13038162210069</c:v>
                </c:pt>
                <c:pt idx="21">
                  <c:v>384.30646813561822</c:v>
                </c:pt>
                <c:pt idx="22">
                  <c:v>387.50902203674832</c:v>
                </c:pt>
                <c:pt idx="23">
                  <c:v>390.73826388705459</c:v>
                </c:pt>
                <c:pt idx="24">
                  <c:v>393.99441608611335</c:v>
                </c:pt>
                <c:pt idx="25">
                  <c:v>397.27770288683098</c:v>
                </c:pt>
                <c:pt idx="26">
                  <c:v>400.58835041088787</c:v>
                </c:pt>
                <c:pt idx="27">
                  <c:v>403.92658666431197</c:v>
                </c:pt>
                <c:pt idx="28">
                  <c:v>407.29264155318123</c:v>
                </c:pt>
                <c:pt idx="29">
                  <c:v>410.68674689945772</c:v>
                </c:pt>
                <c:pt idx="30">
                  <c:v>414.10913645695319</c:v>
                </c:pt>
                <c:pt idx="31">
                  <c:v>417.56004592742778</c:v>
                </c:pt>
                <c:pt idx="32">
                  <c:v>421.03971297682301</c:v>
                </c:pt>
                <c:pt idx="33">
                  <c:v>424.54837725162992</c:v>
                </c:pt>
                <c:pt idx="34">
                  <c:v>428.08628039539349</c:v>
                </c:pt>
                <c:pt idx="35">
                  <c:v>431.65366606535508</c:v>
                </c:pt>
                <c:pt idx="36">
                  <c:v>435.25077994923305</c:v>
                </c:pt>
                <c:pt idx="37">
                  <c:v>438.87786978214331</c:v>
                </c:pt>
                <c:pt idx="38">
                  <c:v>442.53518536366118</c:v>
                </c:pt>
                <c:pt idx="39">
                  <c:v>446.22297857502502</c:v>
                </c:pt>
                <c:pt idx="40">
                  <c:v>449.9415033964836</c:v>
                </c:pt>
                <c:pt idx="41">
                  <c:v>453.69101592478756</c:v>
                </c:pt>
                <c:pt idx="42">
                  <c:v>457.47177439082753</c:v>
                </c:pt>
                <c:pt idx="43">
                  <c:v>461.28403917741775</c:v>
                </c:pt>
                <c:pt idx="44">
                  <c:v>465.12807283722958</c:v>
                </c:pt>
                <c:pt idx="45">
                  <c:v>469.0041401108731</c:v>
                </c:pt>
                <c:pt idx="46">
                  <c:v>472.91250794513041</c:v>
                </c:pt>
                <c:pt idx="47">
                  <c:v>476.85344551133983</c:v>
                </c:pt>
                <c:pt idx="48">
                  <c:v>480.82722422393431</c:v>
                </c:pt>
                <c:pt idx="49">
                  <c:v>484.83411775913379</c:v>
                </c:pt>
                <c:pt idx="50">
                  <c:v>488.87440207379319</c:v>
                </c:pt>
                <c:pt idx="51">
                  <c:v>492.94835542440819</c:v>
                </c:pt>
                <c:pt idx="52">
                  <c:v>497.05625838627822</c:v>
                </c:pt>
                <c:pt idx="53">
                  <c:v>501.19839387283054</c:v>
                </c:pt>
                <c:pt idx="54">
                  <c:v>505.37504715510414</c:v>
                </c:pt>
                <c:pt idx="55">
                  <c:v>509.5865058813967</c:v>
                </c:pt>
                <c:pt idx="56">
                  <c:v>513.83306009707496</c:v>
                </c:pt>
                <c:pt idx="57">
                  <c:v>518.11500226455064</c:v>
                </c:pt>
                <c:pt idx="58">
                  <c:v>522.43262728342188</c:v>
                </c:pt>
                <c:pt idx="59">
                  <c:v>526.78623251078375</c:v>
                </c:pt>
              </c:numCache>
            </c:numRef>
          </c:val>
        </c:ser>
        <c:dLbls>
          <c:showLegendKey val="0"/>
          <c:showVal val="0"/>
          <c:showCatName val="0"/>
          <c:showSerName val="0"/>
          <c:showPercent val="0"/>
          <c:showBubbleSize val="0"/>
        </c:dLbls>
        <c:axId val="373565312"/>
        <c:axId val="373566848"/>
      </c:areaChart>
      <c:areaChart>
        <c:grouping val="standard"/>
        <c:varyColors val="0"/>
        <c:ser>
          <c:idx val="0"/>
          <c:order val="0"/>
          <c:tx>
            <c:strRef>
              <c:f>Sheet1!$B$1</c:f>
              <c:strCache>
                <c:ptCount val="1"/>
                <c:pt idx="0">
                  <c:v>Interest</c:v>
                </c:pt>
              </c:strCache>
            </c:strRef>
          </c:tx>
          <c:cat>
            <c:numRef>
              <c:f>Sheet1!$A$2:$A$61</c:f>
              <c:numCache>
                <c:formatCode>General</c:formatCode>
                <c:ptCount val="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numCache>
            </c:numRef>
          </c:cat>
          <c:val>
            <c:numRef>
              <c:f>Sheet1!$B$2:$B$61</c:f>
              <c:numCache>
                <c:formatCode>"$"#,##0.00_);[Red]\("$"#,##0.00\)</c:formatCode>
                <c:ptCount val="60"/>
                <c:pt idx="0">
                  <c:v>208.33333333333334</c:v>
                </c:pt>
                <c:pt idx="1">
                  <c:v>205.64297679626355</c:v>
                </c:pt>
                <c:pt idx="2">
                  <c:v>202.93020062138487</c:v>
                </c:pt>
                <c:pt idx="3">
                  <c:v>200.19481797838219</c:v>
                </c:pt>
                <c:pt idx="4">
                  <c:v>197.43664048002114</c:v>
                </c:pt>
                <c:pt idx="5">
                  <c:v>194.65547816917376</c:v>
                </c:pt>
                <c:pt idx="6">
                  <c:v>191.85113950573594</c:v>
                </c:pt>
                <c:pt idx="7">
                  <c:v>189.02343135343622</c:v>
                </c:pt>
                <c:pt idx="8">
                  <c:v>186.17215896653397</c:v>
                </c:pt>
                <c:pt idx="9">
                  <c:v>183.29712597640756</c:v>
                </c:pt>
                <c:pt idx="10">
                  <c:v>180.39813437803005</c:v>
                </c:pt>
                <c:pt idx="11">
                  <c:v>177.47498451633271</c:v>
                </c:pt>
                <c:pt idx="12">
                  <c:v>174.52747507245465</c:v>
                </c:pt>
                <c:pt idx="13">
                  <c:v>171.55540304987753</c:v>
                </c:pt>
                <c:pt idx="14">
                  <c:v>168.55856376044559</c:v>
                </c:pt>
                <c:pt idx="15">
                  <c:v>165.53675081026842</c:v>
                </c:pt>
                <c:pt idx="16">
                  <c:v>162.48975608550643</c:v>
                </c:pt>
                <c:pt idx="17">
                  <c:v>159.4173697380381</c:v>
                </c:pt>
                <c:pt idx="18">
                  <c:v>156.31938017100757</c:v>
                </c:pt>
                <c:pt idx="19">
                  <c:v>153.1955740242517</c:v>
                </c:pt>
                <c:pt idx="20">
                  <c:v>150.04573615960626</c:v>
                </c:pt>
                <c:pt idx="21">
                  <c:v>146.86964964608876</c:v>
                </c:pt>
                <c:pt idx="22">
                  <c:v>143.66709574495857</c:v>
                </c:pt>
                <c:pt idx="23">
                  <c:v>140.43785389465233</c:v>
                </c:pt>
                <c:pt idx="24">
                  <c:v>137.18170169559355</c:v>
                </c:pt>
                <c:pt idx="25">
                  <c:v>133.89841489487594</c:v>
                </c:pt>
                <c:pt idx="26">
                  <c:v>130.58776737081902</c:v>
                </c:pt>
                <c:pt idx="27">
                  <c:v>127.24953111739495</c:v>
                </c:pt>
                <c:pt idx="28">
                  <c:v>123.88347622852569</c:v>
                </c:pt>
                <c:pt idx="29">
                  <c:v>120.4893708822492</c:v>
                </c:pt>
                <c:pt idx="30">
                  <c:v>117.06698132475368</c:v>
                </c:pt>
                <c:pt idx="31">
                  <c:v>113.61607185427908</c:v>
                </c:pt>
                <c:pt idx="32">
                  <c:v>110.13640480488385</c:v>
                </c:pt>
                <c:pt idx="33">
                  <c:v>106.62774053007701</c:v>
                </c:pt>
                <c:pt idx="34">
                  <c:v>103.08983738631342</c:v>
                </c:pt>
                <c:pt idx="35">
                  <c:v>99.52245171635181</c:v>
                </c:pt>
                <c:pt idx="36">
                  <c:v>95.925337832473843</c:v>
                </c:pt>
                <c:pt idx="37">
                  <c:v>92.298247999563571</c:v>
                </c:pt>
                <c:pt idx="38">
                  <c:v>88.640932418045708</c:v>
                </c:pt>
                <c:pt idx="39">
                  <c:v>84.953139206681868</c:v>
                </c:pt>
                <c:pt idx="40">
                  <c:v>81.234614385223338</c:v>
                </c:pt>
                <c:pt idx="41">
                  <c:v>77.485101856919286</c:v>
                </c:pt>
                <c:pt idx="42">
                  <c:v>73.704343390879401</c:v>
                </c:pt>
                <c:pt idx="43">
                  <c:v>69.892078604289168</c:v>
                </c:pt>
                <c:pt idx="44">
                  <c:v>66.048044944477354</c:v>
                </c:pt>
                <c:pt idx="45">
                  <c:v>62.171977670833776</c:v>
                </c:pt>
                <c:pt idx="46">
                  <c:v>58.263609836576499</c:v>
                </c:pt>
                <c:pt idx="47">
                  <c:v>54.322672270367079</c:v>
                </c:pt>
                <c:pt idx="48">
                  <c:v>50.348893557772584</c:v>
                </c:pt>
                <c:pt idx="49">
                  <c:v>46.342000022573124</c:v>
                </c:pt>
                <c:pt idx="50">
                  <c:v>42.301715707913687</c:v>
                </c:pt>
                <c:pt idx="51">
                  <c:v>38.227762357298737</c:v>
                </c:pt>
                <c:pt idx="52">
                  <c:v>34.119859395428669</c:v>
                </c:pt>
                <c:pt idx="53">
                  <c:v>29.977723908876349</c:v>
                </c:pt>
                <c:pt idx="54">
                  <c:v>25.801070626602765</c:v>
                </c:pt>
                <c:pt idx="55">
                  <c:v>21.589611900310231</c:v>
                </c:pt>
                <c:pt idx="56">
                  <c:v>17.343057684631923</c:v>
                </c:pt>
                <c:pt idx="57">
                  <c:v>13.061115517156301</c:v>
                </c:pt>
                <c:pt idx="58">
                  <c:v>8.7434904982850448</c:v>
                </c:pt>
                <c:pt idx="59">
                  <c:v>4.3898852709231981</c:v>
                </c:pt>
              </c:numCache>
            </c:numRef>
          </c:val>
        </c:ser>
        <c:dLbls>
          <c:showLegendKey val="0"/>
          <c:showVal val="0"/>
          <c:showCatName val="0"/>
          <c:showSerName val="0"/>
          <c:showPercent val="0"/>
          <c:showBubbleSize val="0"/>
        </c:dLbls>
        <c:axId val="373574272"/>
        <c:axId val="373572736"/>
      </c:areaChart>
      <c:catAx>
        <c:axId val="373565312"/>
        <c:scaling>
          <c:orientation val="minMax"/>
        </c:scaling>
        <c:delete val="1"/>
        <c:axPos val="b"/>
        <c:numFmt formatCode="General" sourceLinked="1"/>
        <c:majorTickMark val="out"/>
        <c:minorTickMark val="none"/>
        <c:tickLblPos val="nextTo"/>
        <c:crossAx val="373566848"/>
        <c:crosses val="autoZero"/>
        <c:auto val="1"/>
        <c:lblAlgn val="ctr"/>
        <c:lblOffset val="100"/>
        <c:noMultiLvlLbl val="0"/>
      </c:catAx>
      <c:valAx>
        <c:axId val="373566848"/>
        <c:scaling>
          <c:orientation val="minMax"/>
        </c:scaling>
        <c:delete val="1"/>
        <c:axPos val="l"/>
        <c:majorGridlines/>
        <c:numFmt formatCode="&quot;$&quot;#,##0_);[Red]\(&quot;$&quot;#,##0\)" sourceLinked="0"/>
        <c:majorTickMark val="out"/>
        <c:minorTickMark val="none"/>
        <c:tickLblPos val="nextTo"/>
        <c:crossAx val="373565312"/>
        <c:crosses val="autoZero"/>
        <c:crossBetween val="midCat"/>
      </c:valAx>
      <c:valAx>
        <c:axId val="373572736"/>
        <c:scaling>
          <c:orientation val="minMax"/>
          <c:max val="600"/>
        </c:scaling>
        <c:delete val="1"/>
        <c:axPos val="r"/>
        <c:numFmt formatCode="&quot;$&quot;#,##0_);[Red]\(&quot;$&quot;#,##0\)" sourceLinked="0"/>
        <c:majorTickMark val="out"/>
        <c:minorTickMark val="none"/>
        <c:tickLblPos val="nextTo"/>
        <c:crossAx val="373574272"/>
        <c:crosses val="max"/>
        <c:crossBetween val="midCat"/>
      </c:valAx>
      <c:catAx>
        <c:axId val="373574272"/>
        <c:scaling>
          <c:orientation val="minMax"/>
        </c:scaling>
        <c:delete val="1"/>
        <c:axPos val="b"/>
        <c:numFmt formatCode="General" sourceLinked="1"/>
        <c:majorTickMark val="out"/>
        <c:minorTickMark val="none"/>
        <c:tickLblPos val="nextTo"/>
        <c:crossAx val="373572736"/>
        <c:crosses val="autoZero"/>
        <c:auto val="1"/>
        <c:lblAlgn val="ctr"/>
        <c:lblOffset val="100"/>
        <c:noMultiLvlLbl val="0"/>
      </c:catAx>
    </c:plotArea>
    <c:legend>
      <c:legendPos val="b"/>
      <c:layout/>
      <c:overlay val="0"/>
    </c:legend>
    <c:plotVisOnly val="1"/>
    <c:dispBlanksAs val="zero"/>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Balance</c:v>
                </c:pt>
              </c:strCache>
            </c:strRef>
          </c:tx>
          <c:invertIfNegative val="0"/>
          <c:cat>
            <c:numRef>
              <c:f>Sheet1!$A$2:$A$50</c:f>
              <c:numCache>
                <c:formatCode>General</c:formatCode>
                <c:ptCount val="49"/>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numCache>
            </c:numRef>
          </c:cat>
          <c:val>
            <c:numRef>
              <c:f>Sheet1!$B$2:$B$50</c:f>
              <c:numCache>
                <c:formatCode>"$"#,##0_);\("$"#,##0\);\–_);"–"_)</c:formatCode>
                <c:ptCount val="49"/>
                <c:pt idx="0">
                  <c:v>25000</c:v>
                </c:pt>
                <c:pt idx="1">
                  <c:v>24574.268747464652</c:v>
                </c:pt>
                <c:pt idx="2">
                  <c:v>24144.989734491512</c:v>
                </c:pt>
                <c:pt idx="3">
                  <c:v>23712.13339641026</c:v>
                </c:pt>
                <c:pt idx="4">
                  <c:v>23275.669922178331</c:v>
                </c:pt>
                <c:pt idx="5">
                  <c:v>22835.569252327805</c:v>
                </c:pt>
                <c:pt idx="6">
                  <c:v>22391.80107689519</c:v>
                </c:pt>
                <c:pt idx="7">
                  <c:v>21944.334833333971</c:v>
                </c:pt>
                <c:pt idx="8">
                  <c:v>21493.139704409739</c:v>
                </c:pt>
                <c:pt idx="9">
                  <c:v>21038.184616077808</c:v>
                </c:pt>
                <c:pt idx="10">
                  <c:v>20579.43823534311</c:v>
                </c:pt>
                <c:pt idx="11">
                  <c:v>20116.868968102288</c:v>
                </c:pt>
                <c:pt idx="12">
                  <c:v>19650.444956967793</c:v>
                </c:pt>
                <c:pt idx="13">
                  <c:v>19180.134079073843</c:v>
                </c:pt>
                <c:pt idx="14">
                  <c:v>18705.903943864112</c:v>
                </c:pt>
                <c:pt idx="15">
                  <c:v>18227.721890860968</c:v>
                </c:pt>
                <c:pt idx="16">
                  <c:v>17745.55498741613</c:v>
                </c:pt>
                <c:pt idx="17">
                  <c:v>17259.370026442586</c:v>
                </c:pt>
                <c:pt idx="18">
                  <c:v>16769.133524127596</c:v>
                </c:pt>
                <c:pt idx="19">
                  <c:v>16274.811717626646</c:v>
                </c:pt>
                <c:pt idx="20">
                  <c:v>15776.370562738188</c:v>
                </c:pt>
                <c:pt idx="21">
                  <c:v>15273.775731558993</c:v>
                </c:pt>
                <c:pt idx="22">
                  <c:v>14766.992610119973</c:v>
                </c:pt>
                <c:pt idx="23">
                  <c:v>14255.986296002293</c:v>
                </c:pt>
                <c:pt idx="24">
                  <c:v>13740.721595933632</c:v>
                </c:pt>
                <c:pt idx="25">
                  <c:v>13221.163023364399</c:v>
                </c:pt>
                <c:pt idx="26">
                  <c:v>12697.274796023756</c:v>
                </c:pt>
                <c:pt idx="27">
                  <c:v>12169.020833455274</c:v>
                </c:pt>
                <c:pt idx="28">
                  <c:v>11636.364754532055</c:v>
                </c:pt>
                <c:pt idx="29">
                  <c:v>11099.269874951142</c:v>
                </c:pt>
                <c:pt idx="30">
                  <c:v>10557.699204707054</c:v>
                </c:pt>
                <c:pt idx="31">
                  <c:v>10011.615445544267</c:v>
                </c:pt>
                <c:pt idx="32">
                  <c:v>9460.9809883884554</c:v>
                </c:pt>
                <c:pt idx="33">
                  <c:v>8905.757910756347</c:v>
                </c:pt>
                <c:pt idx="34">
                  <c:v>8345.9079741439709</c:v>
                </c:pt>
                <c:pt idx="35">
                  <c:v>7781.3926213931572</c:v>
                </c:pt>
                <c:pt idx="36">
                  <c:v>7212.172974036087</c:v>
                </c:pt>
                <c:pt idx="37">
                  <c:v>6638.2098296177082</c:v>
                </c:pt>
                <c:pt idx="38">
                  <c:v>6059.4636589958427</c:v>
                </c:pt>
                <c:pt idx="39">
                  <c:v>5475.8946036187954</c:v>
                </c:pt>
                <c:pt idx="40">
                  <c:v>4887.462472780272</c:v>
                </c:pt>
                <c:pt idx="41">
                  <c:v>4294.1267408514277</c:v>
                </c:pt>
                <c:pt idx="42">
                  <c:v>3695.8465444898434</c:v>
                </c:pt>
                <c:pt idx="43">
                  <c:v>3092.5806798252456</c:v>
                </c:pt>
                <c:pt idx="44">
                  <c:v>2484.2875996217763</c:v>
                </c:pt>
                <c:pt idx="45">
                  <c:v>1870.9254104166114</c:v>
                </c:pt>
                <c:pt idx="46">
                  <c:v>1252.4518696347368</c:v>
                </c:pt>
                <c:pt idx="47">
                  <c:v>628.82438267967996</c:v>
                </c:pt>
                <c:pt idx="48">
                  <c:v>0</c:v>
                </c:pt>
              </c:numCache>
            </c:numRef>
          </c:val>
        </c:ser>
        <c:ser>
          <c:idx val="1"/>
          <c:order val="1"/>
          <c:tx>
            <c:strRef>
              <c:f>Sheet1!$C$1</c:f>
              <c:strCache>
                <c:ptCount val="1"/>
                <c:pt idx="0">
                  <c:v>Average Net Receivable</c:v>
                </c:pt>
              </c:strCache>
            </c:strRef>
          </c:tx>
          <c:invertIfNegative val="0"/>
          <c:dPt>
            <c:idx val="11"/>
            <c:invertIfNegative val="0"/>
            <c:bubble3D val="0"/>
            <c:spPr>
              <a:ln w="76200">
                <a:solidFill>
                  <a:srgbClr val="3B6E8F"/>
                </a:solidFill>
              </a:ln>
            </c:spPr>
          </c:dPt>
          <c:dPt>
            <c:idx val="23"/>
            <c:invertIfNegative val="0"/>
            <c:bubble3D val="0"/>
            <c:spPr>
              <a:ln w="76200">
                <a:solidFill>
                  <a:srgbClr val="3B6E8F"/>
                </a:solidFill>
              </a:ln>
            </c:spPr>
          </c:dPt>
          <c:dPt>
            <c:idx val="35"/>
            <c:invertIfNegative val="0"/>
            <c:bubble3D val="0"/>
            <c:spPr>
              <a:ln w="76200">
                <a:solidFill>
                  <a:srgbClr val="3B6E8F"/>
                </a:solidFill>
              </a:ln>
            </c:spPr>
          </c:dPt>
          <c:dPt>
            <c:idx val="47"/>
            <c:invertIfNegative val="0"/>
            <c:bubble3D val="0"/>
            <c:spPr>
              <a:ln w="76200">
                <a:solidFill>
                  <a:srgbClr val="3B6E8F"/>
                </a:solidFill>
              </a:ln>
            </c:spPr>
          </c:dPt>
          <c:cat>
            <c:numRef>
              <c:f>Sheet1!$A$2:$A$50</c:f>
              <c:numCache>
                <c:formatCode>General</c:formatCode>
                <c:ptCount val="49"/>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numCache>
            </c:numRef>
          </c:cat>
          <c:val>
            <c:numRef>
              <c:f>Sheet1!$C$2:$C$50</c:f>
              <c:numCache>
                <c:formatCode>"$"#,##0_);\("$"#,##0\);\–_);"–"_)</c:formatCode>
                <c:ptCount val="49"/>
                <c:pt idx="0">
                  <c:v>0</c:v>
                </c:pt>
                <c:pt idx="1">
                  <c:v>0</c:v>
                </c:pt>
                <c:pt idx="2">
                  <c:v>0</c:v>
                </c:pt>
                <c:pt idx="3">
                  <c:v>0</c:v>
                </c:pt>
                <c:pt idx="4">
                  <c:v>0</c:v>
                </c:pt>
                <c:pt idx="5">
                  <c:v>0</c:v>
                </c:pt>
                <c:pt idx="6">
                  <c:v>0</c:v>
                </c:pt>
                <c:pt idx="7">
                  <c:v>0</c:v>
                </c:pt>
                <c:pt idx="8">
                  <c:v>0</c:v>
                </c:pt>
                <c:pt idx="9">
                  <c:v>0</c:v>
                </c:pt>
                <c:pt idx="10">
                  <c:v>0</c:v>
                </c:pt>
                <c:pt idx="11">
                  <c:v>22592.199873919555</c:v>
                </c:pt>
                <c:pt idx="12">
                  <c:v>0</c:v>
                </c:pt>
                <c:pt idx="13">
                  <c:v>0</c:v>
                </c:pt>
                <c:pt idx="14">
                  <c:v>0</c:v>
                </c:pt>
                <c:pt idx="15">
                  <c:v>0</c:v>
                </c:pt>
                <c:pt idx="16">
                  <c:v>0</c:v>
                </c:pt>
                <c:pt idx="17">
                  <c:v>0</c:v>
                </c:pt>
                <c:pt idx="18">
                  <c:v>0</c:v>
                </c:pt>
                <c:pt idx="19">
                  <c:v>0</c:v>
                </c:pt>
                <c:pt idx="20">
                  <c:v>0</c:v>
                </c:pt>
                <c:pt idx="21">
                  <c:v>0</c:v>
                </c:pt>
                <c:pt idx="22">
                  <c:v>0</c:v>
                </c:pt>
                <c:pt idx="23">
                  <c:v>16990.516693899928</c:v>
                </c:pt>
                <c:pt idx="24">
                  <c:v>0</c:v>
                </c:pt>
                <c:pt idx="25">
                  <c:v>0</c:v>
                </c:pt>
                <c:pt idx="26">
                  <c:v>0</c:v>
                </c:pt>
                <c:pt idx="27">
                  <c:v>0</c:v>
                </c:pt>
                <c:pt idx="28">
                  <c:v>0</c:v>
                </c:pt>
                <c:pt idx="29">
                  <c:v>0</c:v>
                </c:pt>
                <c:pt idx="30">
                  <c:v>0</c:v>
                </c:pt>
                <c:pt idx="31">
                  <c:v>0</c:v>
                </c:pt>
                <c:pt idx="32">
                  <c:v>0</c:v>
                </c:pt>
                <c:pt idx="33">
                  <c:v>0</c:v>
                </c:pt>
                <c:pt idx="34">
                  <c:v>0</c:v>
                </c:pt>
                <c:pt idx="35">
                  <c:v>10802.264085266126</c:v>
                </c:pt>
                <c:pt idx="36">
                  <c:v>0</c:v>
                </c:pt>
                <c:pt idx="37">
                  <c:v>0</c:v>
                </c:pt>
                <c:pt idx="38">
                  <c:v>0</c:v>
                </c:pt>
                <c:pt idx="39">
                  <c:v>0</c:v>
                </c:pt>
                <c:pt idx="40">
                  <c:v>0</c:v>
                </c:pt>
                <c:pt idx="41">
                  <c:v>0</c:v>
                </c:pt>
                <c:pt idx="42">
                  <c:v>0</c:v>
                </c:pt>
                <c:pt idx="43">
                  <c:v>0</c:v>
                </c:pt>
                <c:pt idx="44">
                  <c:v>0</c:v>
                </c:pt>
                <c:pt idx="45">
                  <c:v>0</c:v>
                </c:pt>
                <c:pt idx="46">
                  <c:v>0</c:v>
                </c:pt>
                <c:pt idx="47">
                  <c:v>3966.0205638806692</c:v>
                </c:pt>
                <c:pt idx="48">
                  <c:v>0</c:v>
                </c:pt>
              </c:numCache>
            </c:numRef>
          </c:val>
        </c:ser>
        <c:dLbls>
          <c:showLegendKey val="0"/>
          <c:showVal val="0"/>
          <c:showCatName val="0"/>
          <c:showSerName val="0"/>
          <c:showPercent val="0"/>
          <c:showBubbleSize val="0"/>
        </c:dLbls>
        <c:gapWidth val="0"/>
        <c:overlap val="100"/>
        <c:axId val="371150208"/>
        <c:axId val="371152000"/>
      </c:barChart>
      <c:catAx>
        <c:axId val="371150208"/>
        <c:scaling>
          <c:orientation val="minMax"/>
        </c:scaling>
        <c:delete val="1"/>
        <c:axPos val="b"/>
        <c:numFmt formatCode="General" sourceLinked="1"/>
        <c:majorTickMark val="out"/>
        <c:minorTickMark val="none"/>
        <c:tickLblPos val="nextTo"/>
        <c:crossAx val="371152000"/>
        <c:crosses val="autoZero"/>
        <c:auto val="1"/>
        <c:lblAlgn val="ctr"/>
        <c:lblOffset val="100"/>
        <c:noMultiLvlLbl val="0"/>
      </c:catAx>
      <c:valAx>
        <c:axId val="371152000"/>
        <c:scaling>
          <c:orientation val="minMax"/>
          <c:max val="50000"/>
        </c:scaling>
        <c:delete val="1"/>
        <c:axPos val="l"/>
        <c:majorGridlines/>
        <c:numFmt formatCode="&quot;$&quot;#,##0_);\(&quot;$&quot;#,##0\);\–_);&quot;–&quot;_)" sourceLinked="1"/>
        <c:majorTickMark val="out"/>
        <c:minorTickMark val="none"/>
        <c:tickLblPos val="nextTo"/>
        <c:crossAx val="371150208"/>
        <c:crosses val="autoZero"/>
        <c:crossBetween val="between"/>
      </c:valAx>
    </c:plotArea>
    <c:legend>
      <c:legendPos val="b"/>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0507971225818995"/>
          <c:y val="0.13002921005842008"/>
          <c:w val="0.86096967045785944"/>
          <c:h val="0.75473119739342931"/>
        </c:manualLayout>
      </c:layout>
      <c:barChart>
        <c:barDir val="col"/>
        <c:grouping val="clustered"/>
        <c:varyColors val="0"/>
        <c:ser>
          <c:idx val="0"/>
          <c:order val="0"/>
          <c:tx>
            <c:strRef>
              <c:f>Sheet1!$B$2</c:f>
              <c:strCache>
                <c:ptCount val="1"/>
                <c:pt idx="0">
                  <c:v>Asset</c:v>
                </c:pt>
              </c:strCache>
            </c:strRef>
          </c:tx>
          <c:invertIfNegative val="0"/>
          <c:cat>
            <c:numRef>
              <c:f>Sheet1!$C$1:$G$1</c:f>
              <c:numCache>
                <c:formatCode>General</c:formatCode>
                <c:ptCount val="5"/>
                <c:pt idx="0">
                  <c:v>1</c:v>
                </c:pt>
                <c:pt idx="1">
                  <c:v>2</c:v>
                </c:pt>
                <c:pt idx="2">
                  <c:v>3</c:v>
                </c:pt>
                <c:pt idx="3">
                  <c:v>4</c:v>
                </c:pt>
                <c:pt idx="4">
                  <c:v>5</c:v>
                </c:pt>
              </c:numCache>
            </c:numRef>
          </c:cat>
          <c:val>
            <c:numRef>
              <c:f>Sheet1!$C$2:$G$2</c:f>
              <c:numCache>
                <c:formatCode>General</c:formatCode>
                <c:ptCount val="5"/>
                <c:pt idx="0">
                  <c:v>100</c:v>
                </c:pt>
                <c:pt idx="1">
                  <c:v>80</c:v>
                </c:pt>
                <c:pt idx="2">
                  <c:v>60</c:v>
                </c:pt>
                <c:pt idx="3">
                  <c:v>40</c:v>
                </c:pt>
                <c:pt idx="4">
                  <c:v>20</c:v>
                </c:pt>
              </c:numCache>
            </c:numRef>
          </c:val>
        </c:ser>
        <c:ser>
          <c:idx val="1"/>
          <c:order val="1"/>
          <c:tx>
            <c:strRef>
              <c:f>Sheet1!$B$3</c:f>
              <c:strCache>
                <c:ptCount val="1"/>
                <c:pt idx="0">
                  <c:v>Liability</c:v>
                </c:pt>
              </c:strCache>
            </c:strRef>
          </c:tx>
          <c:invertIfNegative val="0"/>
          <c:cat>
            <c:numRef>
              <c:f>Sheet1!$C$1:$G$1</c:f>
              <c:numCache>
                <c:formatCode>General</c:formatCode>
                <c:ptCount val="5"/>
                <c:pt idx="0">
                  <c:v>1</c:v>
                </c:pt>
                <c:pt idx="1">
                  <c:v>2</c:v>
                </c:pt>
                <c:pt idx="2">
                  <c:v>3</c:v>
                </c:pt>
                <c:pt idx="3">
                  <c:v>4</c:v>
                </c:pt>
                <c:pt idx="4">
                  <c:v>5</c:v>
                </c:pt>
              </c:numCache>
            </c:numRef>
          </c:cat>
          <c:val>
            <c:numRef>
              <c:f>Sheet1!$C$3:$G$3</c:f>
              <c:numCache>
                <c:formatCode>General</c:formatCode>
                <c:ptCount val="5"/>
                <c:pt idx="0">
                  <c:v>-50</c:v>
                </c:pt>
                <c:pt idx="1">
                  <c:v>-200</c:v>
                </c:pt>
                <c:pt idx="2">
                  <c:v>-30</c:v>
                </c:pt>
                <c:pt idx="3">
                  <c:v>-10</c:v>
                </c:pt>
                <c:pt idx="4">
                  <c:v>-10</c:v>
                </c:pt>
              </c:numCache>
            </c:numRef>
          </c:val>
        </c:ser>
        <c:dLbls>
          <c:showLegendKey val="0"/>
          <c:showVal val="0"/>
          <c:showCatName val="0"/>
          <c:showSerName val="0"/>
          <c:showPercent val="0"/>
          <c:showBubbleSize val="0"/>
        </c:dLbls>
        <c:gapWidth val="150"/>
        <c:overlap val="100"/>
        <c:axId val="375200768"/>
        <c:axId val="375202560"/>
      </c:barChart>
      <c:catAx>
        <c:axId val="375200768"/>
        <c:scaling>
          <c:orientation val="minMax"/>
        </c:scaling>
        <c:delete val="1"/>
        <c:axPos val="b"/>
        <c:numFmt formatCode="General" sourceLinked="1"/>
        <c:majorTickMark val="out"/>
        <c:minorTickMark val="none"/>
        <c:tickLblPos val="low"/>
        <c:crossAx val="375202560"/>
        <c:crosses val="autoZero"/>
        <c:auto val="1"/>
        <c:lblAlgn val="ctr"/>
        <c:lblOffset val="100"/>
        <c:noMultiLvlLbl val="0"/>
      </c:catAx>
      <c:valAx>
        <c:axId val="375202560"/>
        <c:scaling>
          <c:orientation val="minMax"/>
        </c:scaling>
        <c:delete val="0"/>
        <c:axPos val="l"/>
        <c:majorGridlines>
          <c:spPr>
            <a:ln>
              <a:solidFill>
                <a:schemeClr val="bg1">
                  <a:lumMod val="85000"/>
                </a:schemeClr>
              </a:solidFill>
            </a:ln>
          </c:spPr>
        </c:majorGridlines>
        <c:numFmt formatCode="General" sourceLinked="1"/>
        <c:majorTickMark val="out"/>
        <c:minorTickMark val="none"/>
        <c:tickLblPos val="nextTo"/>
        <c:crossAx val="375200768"/>
        <c:crosses val="autoZero"/>
        <c:crossBetween val="between"/>
        <c:majorUnit val="100"/>
      </c:valAx>
    </c:plotArea>
    <c:legend>
      <c:legendPos val="t"/>
      <c:layout>
        <c:manualLayout>
          <c:xMode val="edge"/>
          <c:yMode val="edge"/>
          <c:x val="0.35455988140371342"/>
          <c:y val="0"/>
          <c:w val="0.27853455818022749"/>
          <c:h val="9.7219964439928877E-2"/>
        </c:manualLayout>
      </c:layout>
      <c:overlay val="0"/>
    </c:legend>
    <c:plotVisOnly val="1"/>
    <c:dispBlanksAs val="gap"/>
    <c:showDLblsOverMax val="0"/>
  </c:chart>
  <c:spPr>
    <a:noFill/>
    <a:ln>
      <a:noFill/>
    </a:ln>
  </c:sp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manualLayout>
          <c:layoutTarget val="inner"/>
          <c:xMode val="edge"/>
          <c:yMode val="edge"/>
          <c:x val="7.5341950180755707E-2"/>
          <c:y val="1.5760731521463046E-2"/>
          <c:w val="0.85560565542514733"/>
          <c:h val="0.73140483447633564"/>
        </c:manualLayout>
      </c:layout>
      <c:doughnutChart>
        <c:varyColors val="1"/>
        <c:ser>
          <c:idx val="0"/>
          <c:order val="0"/>
          <c:tx>
            <c:strRef>
              <c:f>Sheet1!$B$1</c:f>
              <c:strCache>
                <c:ptCount val="1"/>
                <c:pt idx="0">
                  <c:v>Debt</c:v>
                </c:pt>
              </c:strCache>
            </c:strRef>
          </c:tx>
          <c:dLbls>
            <c:numFmt formatCode="&quot;$&quot;#,##0" sourceLinked="0"/>
            <c:txPr>
              <a:bodyPr/>
              <a:lstStyle/>
              <a:p>
                <a:pPr>
                  <a:defRPr sz="1400">
                    <a:solidFill>
                      <a:schemeClr val="bg1"/>
                    </a:solidFill>
                  </a:defRPr>
                </a:pPr>
                <a:endParaRPr lang="en-US"/>
              </a:p>
            </c:txPr>
            <c:showLegendKey val="0"/>
            <c:showVal val="1"/>
            <c:showCatName val="0"/>
            <c:showSerName val="0"/>
            <c:showPercent val="0"/>
            <c:showBubbleSize val="0"/>
            <c:showLeaderLines val="1"/>
          </c:dLbls>
          <c:cat>
            <c:strRef>
              <c:f>Sheet1!$A$2:$A$4</c:f>
              <c:strCache>
                <c:ptCount val="3"/>
                <c:pt idx="0">
                  <c:v>Commercial Paper</c:v>
                </c:pt>
                <c:pt idx="1">
                  <c:v>Unsecured Term Debt</c:v>
                </c:pt>
                <c:pt idx="2">
                  <c:v>Secured Debt</c:v>
                </c:pt>
              </c:strCache>
            </c:strRef>
          </c:cat>
          <c:val>
            <c:numRef>
              <c:f>Sheet1!$B$2:$B$4</c:f>
              <c:numCache>
                <c:formatCode>General</c:formatCode>
                <c:ptCount val="3"/>
                <c:pt idx="0">
                  <c:v>27709</c:v>
                </c:pt>
                <c:pt idx="1">
                  <c:v>49075</c:v>
                </c:pt>
                <c:pt idx="2">
                  <c:v>8158</c:v>
                </c:pt>
              </c:numCache>
            </c:numRef>
          </c:val>
        </c:ser>
        <c:dLbls>
          <c:showLegendKey val="0"/>
          <c:showVal val="0"/>
          <c:showCatName val="0"/>
          <c:showSerName val="0"/>
          <c:showPercent val="0"/>
          <c:showBubbleSize val="0"/>
          <c:showLeaderLines val="1"/>
        </c:dLbls>
        <c:firstSliceAng val="0"/>
        <c:holeSize val="50"/>
      </c:doughnutChart>
    </c:plotArea>
    <c:legend>
      <c:legendPos val="b"/>
      <c:layout>
        <c:manualLayout>
          <c:xMode val="edge"/>
          <c:yMode val="edge"/>
          <c:x val="9.1366562670232257E-2"/>
          <c:y val="0.82206608246549828"/>
          <c:w val="0.54618630218392517"/>
          <c:h val="0.17793391753450172"/>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manualLayout>
          <c:layoutTarget val="inner"/>
          <c:xMode val="edge"/>
          <c:yMode val="edge"/>
          <c:x val="7.5341950180755707E-2"/>
          <c:y val="1.5760731521463046E-2"/>
          <c:w val="0.85560565542514733"/>
          <c:h val="0.73140483447633564"/>
        </c:manualLayout>
      </c:layout>
      <c:doughnutChart>
        <c:varyColors val="1"/>
        <c:ser>
          <c:idx val="0"/>
          <c:order val="0"/>
          <c:tx>
            <c:strRef>
              <c:f>Sheet1!$B$1</c:f>
              <c:strCache>
                <c:ptCount val="1"/>
                <c:pt idx="0">
                  <c:v>Debt</c:v>
                </c:pt>
              </c:strCache>
            </c:strRef>
          </c:tx>
          <c:dLbls>
            <c:numFmt formatCode="&quot;$&quot;#,##0" sourceLinked="0"/>
            <c:txPr>
              <a:bodyPr/>
              <a:lstStyle/>
              <a:p>
                <a:pPr>
                  <a:defRPr sz="1400">
                    <a:solidFill>
                      <a:schemeClr val="bg1"/>
                    </a:solidFill>
                  </a:defRPr>
                </a:pPr>
                <a:endParaRPr lang="en-US"/>
              </a:p>
            </c:txPr>
            <c:showLegendKey val="0"/>
            <c:showVal val="1"/>
            <c:showCatName val="0"/>
            <c:showSerName val="0"/>
            <c:showPercent val="0"/>
            <c:showBubbleSize val="0"/>
            <c:showLeaderLines val="1"/>
          </c:dLbls>
          <c:cat>
            <c:strRef>
              <c:f>Sheet1!$A$2:$A$4</c:f>
              <c:strCache>
                <c:ptCount val="3"/>
                <c:pt idx="0">
                  <c:v>Debt</c:v>
                </c:pt>
                <c:pt idx="1">
                  <c:v>Deferred Taxes</c:v>
                </c:pt>
                <c:pt idx="2">
                  <c:v>Capital</c:v>
                </c:pt>
              </c:strCache>
            </c:strRef>
          </c:cat>
          <c:val>
            <c:numRef>
              <c:f>Sheet1!$B$2:$B$4</c:f>
              <c:numCache>
                <c:formatCode>"$"#,##0_);[Red]\("$"#,##0\)</c:formatCode>
                <c:ptCount val="3"/>
                <c:pt idx="0">
                  <c:v>85369</c:v>
                </c:pt>
                <c:pt idx="1">
                  <c:v>6747</c:v>
                </c:pt>
                <c:pt idx="2">
                  <c:v>7738</c:v>
                </c:pt>
              </c:numCache>
            </c:numRef>
          </c:val>
        </c:ser>
        <c:dLbls>
          <c:showLegendKey val="0"/>
          <c:showVal val="0"/>
          <c:showCatName val="0"/>
          <c:showSerName val="0"/>
          <c:showPercent val="0"/>
          <c:showBubbleSize val="0"/>
          <c:showLeaderLines val="1"/>
        </c:dLbls>
        <c:firstSliceAng val="0"/>
        <c:holeSize val="50"/>
      </c:doughnutChart>
    </c:plotArea>
    <c:legend>
      <c:legendPos val="b"/>
      <c:layout>
        <c:manualLayout>
          <c:xMode val="edge"/>
          <c:yMode val="edge"/>
          <c:x val="1.8780022780171345E-2"/>
          <c:y val="0.82388917111167559"/>
          <c:w val="0.39954662506809296"/>
          <c:h val="0.16266996867327069"/>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barChart>
        <c:barDir val="col"/>
        <c:grouping val="stacked"/>
        <c:varyColors val="0"/>
        <c:ser>
          <c:idx val="0"/>
          <c:order val="0"/>
          <c:tx>
            <c:strRef>
              <c:f>'X:\User Files\M Jaramillo\[Introduction to Margin.xlsx]Hedges'!$B$13</c:f>
              <c:strCache>
                <c:ptCount val="1"/>
                <c:pt idx="0">
                  <c:v>Floating Assets</c:v>
                </c:pt>
              </c:strCache>
            </c:strRef>
          </c:tx>
          <c:invertIfNegative val="0"/>
          <c:dPt>
            <c:idx val="0"/>
            <c:invertIfNegative val="0"/>
            <c:bubble3D val="0"/>
            <c:spPr>
              <a:solidFill>
                <a:srgbClr val="3B6E8F"/>
              </a:solidFill>
            </c:spPr>
          </c:dPt>
          <c:dPt>
            <c:idx val="1"/>
            <c:invertIfNegative val="0"/>
            <c:bubble3D val="0"/>
          </c:dPt>
          <c:cat>
            <c:strRef>
              <c:f>'X:\User Files\M Jaramillo\[Introduction to Margin.xlsx]Hedges'!$C$12:$F$12</c:f>
              <c:strCache>
                <c:ptCount val="4"/>
                <c:pt idx="0">
                  <c:v>Originated Assets</c:v>
                </c:pt>
                <c:pt idx="3">
                  <c:v>Liabilities &amp; Equity</c:v>
                </c:pt>
              </c:strCache>
            </c:strRef>
          </c:cat>
          <c:val>
            <c:numRef>
              <c:f>'X:\User Files\M Jaramillo\[Introduction to Margin.xlsx]Hedges'!$C$13:$F$13</c:f>
              <c:numCache>
                <c:formatCode>General</c:formatCode>
                <c:ptCount val="4"/>
                <c:pt idx="0">
                  <c:v>10</c:v>
                </c:pt>
                <c:pt idx="1">
                  <c:v>0</c:v>
                </c:pt>
                <c:pt idx="2">
                  <c:v>0</c:v>
                </c:pt>
                <c:pt idx="3">
                  <c:v>0</c:v>
                </c:pt>
              </c:numCache>
            </c:numRef>
          </c:val>
        </c:ser>
        <c:ser>
          <c:idx val="1"/>
          <c:order val="1"/>
          <c:tx>
            <c:strRef>
              <c:f>'X:\User Files\M Jaramillo\[Introduction to Margin.xlsx]Hedges'!$B$14</c:f>
              <c:strCache>
                <c:ptCount val="1"/>
                <c:pt idx="0">
                  <c:v>Fixed Assets</c:v>
                </c:pt>
              </c:strCache>
            </c:strRef>
          </c:tx>
          <c:invertIfNegative val="0"/>
          <c:dPt>
            <c:idx val="0"/>
            <c:invertIfNegative val="0"/>
            <c:bubble3D val="0"/>
            <c:spPr>
              <a:solidFill>
                <a:srgbClr val="8C0C04"/>
              </a:solidFill>
            </c:spPr>
          </c:dPt>
          <c:dPt>
            <c:idx val="1"/>
            <c:invertIfNegative val="0"/>
            <c:bubble3D val="0"/>
          </c:dPt>
          <c:dPt>
            <c:idx val="2"/>
            <c:invertIfNegative val="0"/>
            <c:bubble3D val="0"/>
          </c:dPt>
          <c:cat>
            <c:strRef>
              <c:f>'X:\User Files\M Jaramillo\[Introduction to Margin.xlsx]Hedges'!$C$12:$F$12</c:f>
              <c:strCache>
                <c:ptCount val="4"/>
                <c:pt idx="0">
                  <c:v>Originated Assets</c:v>
                </c:pt>
                <c:pt idx="3">
                  <c:v>Liabilities &amp; Equity</c:v>
                </c:pt>
              </c:strCache>
            </c:strRef>
          </c:cat>
          <c:val>
            <c:numRef>
              <c:f>'X:\User Files\M Jaramillo\[Introduction to Margin.xlsx]Hedges'!$C$14:$F$14</c:f>
              <c:numCache>
                <c:formatCode>General</c:formatCode>
                <c:ptCount val="4"/>
                <c:pt idx="0">
                  <c:v>70</c:v>
                </c:pt>
                <c:pt idx="1">
                  <c:v>0</c:v>
                </c:pt>
                <c:pt idx="2">
                  <c:v>0</c:v>
                </c:pt>
                <c:pt idx="3">
                  <c:v>0</c:v>
                </c:pt>
              </c:numCache>
            </c:numRef>
          </c:val>
        </c:ser>
        <c:ser>
          <c:idx val="2"/>
          <c:order val="2"/>
          <c:tx>
            <c:strRef>
              <c:f>'X:\User Files\M Jaramillo\[Introduction to Margin.xlsx]Hedges'!$B$15</c:f>
              <c:strCache>
                <c:ptCount val="1"/>
                <c:pt idx="0">
                  <c:v>Pay Fixed Hedges</c:v>
                </c:pt>
              </c:strCache>
            </c:strRef>
          </c:tx>
          <c:invertIfNegative val="0"/>
          <c:cat>
            <c:strRef>
              <c:f>'X:\User Files\M Jaramillo\[Introduction to Margin.xlsx]Hedges'!$C$12:$F$12</c:f>
              <c:strCache>
                <c:ptCount val="4"/>
                <c:pt idx="0">
                  <c:v>Originated Assets</c:v>
                </c:pt>
                <c:pt idx="3">
                  <c:v>Liabilities &amp; Equity</c:v>
                </c:pt>
              </c:strCache>
            </c:strRef>
          </c:cat>
          <c:val>
            <c:numRef>
              <c:f>'X:\User Files\M Jaramillo\[Introduction to Margin.xlsx]Hedges'!$C$15:$F$15</c:f>
              <c:numCache>
                <c:formatCode>General</c:formatCode>
                <c:ptCount val="4"/>
                <c:pt idx="0">
                  <c:v>0</c:v>
                </c:pt>
                <c:pt idx="1">
                  <c:v>0</c:v>
                </c:pt>
                <c:pt idx="2">
                  <c:v>0</c:v>
                </c:pt>
                <c:pt idx="3">
                  <c:v>0</c:v>
                </c:pt>
              </c:numCache>
            </c:numRef>
          </c:val>
        </c:ser>
        <c:ser>
          <c:idx val="3"/>
          <c:order val="3"/>
          <c:tx>
            <c:strRef>
              <c:f>'X:\User Files\M Jaramillo\[Introduction to Margin.xlsx]Hedges'!$B$16</c:f>
              <c:strCache>
                <c:ptCount val="1"/>
                <c:pt idx="0">
                  <c:v>Hedged Assets</c:v>
                </c:pt>
              </c:strCache>
            </c:strRef>
          </c:tx>
          <c:invertIfNegative val="0"/>
          <c:dPt>
            <c:idx val="2"/>
            <c:invertIfNegative val="0"/>
            <c:bubble3D val="0"/>
          </c:dPt>
          <c:cat>
            <c:strRef>
              <c:f>'X:\User Files\M Jaramillo\[Introduction to Margin.xlsx]Hedges'!$C$12:$F$12</c:f>
              <c:strCache>
                <c:ptCount val="4"/>
                <c:pt idx="0">
                  <c:v>Originated Assets</c:v>
                </c:pt>
                <c:pt idx="3">
                  <c:v>Liabilities &amp; Equity</c:v>
                </c:pt>
              </c:strCache>
            </c:strRef>
          </c:cat>
          <c:val>
            <c:numRef>
              <c:f>'X:\User Files\M Jaramillo\[Introduction to Margin.xlsx]Hedges'!$C$16:$F$16</c:f>
              <c:numCache>
                <c:formatCode>General</c:formatCode>
                <c:ptCount val="4"/>
                <c:pt idx="0">
                  <c:v>0</c:v>
                </c:pt>
                <c:pt idx="1">
                  <c:v>0</c:v>
                </c:pt>
                <c:pt idx="2">
                  <c:v>0</c:v>
                </c:pt>
                <c:pt idx="3">
                  <c:v>0</c:v>
                </c:pt>
              </c:numCache>
            </c:numRef>
          </c:val>
        </c:ser>
        <c:ser>
          <c:idx val="4"/>
          <c:order val="4"/>
          <c:tx>
            <c:strRef>
              <c:f>'X:\User Files\M Jaramillo\[Introduction to Margin.xlsx]Hedges'!$B$17</c:f>
              <c:strCache>
                <c:ptCount val="1"/>
                <c:pt idx="0">
                  <c:v>Floating Liabilities</c:v>
                </c:pt>
              </c:strCache>
            </c:strRef>
          </c:tx>
          <c:invertIfNegative val="0"/>
          <c:dPt>
            <c:idx val="3"/>
            <c:invertIfNegative val="0"/>
            <c:bubble3D val="0"/>
            <c:spPr>
              <a:solidFill>
                <a:srgbClr val="3B6E8F"/>
              </a:solidFill>
            </c:spPr>
          </c:dPt>
          <c:cat>
            <c:strRef>
              <c:f>'X:\User Files\M Jaramillo\[Introduction to Margin.xlsx]Hedges'!$C$12:$F$12</c:f>
              <c:strCache>
                <c:ptCount val="4"/>
                <c:pt idx="0">
                  <c:v>Originated Assets</c:v>
                </c:pt>
                <c:pt idx="3">
                  <c:v>Liabilities &amp; Equity</c:v>
                </c:pt>
              </c:strCache>
            </c:strRef>
          </c:cat>
          <c:val>
            <c:numRef>
              <c:f>'X:\User Files\M Jaramillo\[Introduction to Margin.xlsx]Hedges'!$C$17:$F$17</c:f>
              <c:numCache>
                <c:formatCode>General</c:formatCode>
                <c:ptCount val="4"/>
                <c:pt idx="0">
                  <c:v>0</c:v>
                </c:pt>
                <c:pt idx="1">
                  <c:v>0</c:v>
                </c:pt>
                <c:pt idx="2">
                  <c:v>0</c:v>
                </c:pt>
                <c:pt idx="3">
                  <c:v>60</c:v>
                </c:pt>
              </c:numCache>
            </c:numRef>
          </c:val>
        </c:ser>
        <c:ser>
          <c:idx val="5"/>
          <c:order val="5"/>
          <c:tx>
            <c:strRef>
              <c:f>'X:\User Files\M Jaramillo\[Introduction to Margin.xlsx]Hedges'!$B$18</c:f>
              <c:strCache>
                <c:ptCount val="1"/>
                <c:pt idx="0">
                  <c:v>Fixed Liabilities &amp; Equity</c:v>
                </c:pt>
              </c:strCache>
            </c:strRef>
          </c:tx>
          <c:invertIfNegative val="0"/>
          <c:dPt>
            <c:idx val="3"/>
            <c:invertIfNegative val="0"/>
            <c:bubble3D val="0"/>
            <c:spPr>
              <a:solidFill>
                <a:srgbClr val="8C0C04"/>
              </a:solidFill>
            </c:spPr>
          </c:dPt>
          <c:cat>
            <c:strRef>
              <c:f>'X:\User Files\M Jaramillo\[Introduction to Margin.xlsx]Hedges'!$C$12:$F$12</c:f>
              <c:strCache>
                <c:ptCount val="4"/>
                <c:pt idx="0">
                  <c:v>Originated Assets</c:v>
                </c:pt>
                <c:pt idx="3">
                  <c:v>Liabilities &amp; Equity</c:v>
                </c:pt>
              </c:strCache>
            </c:strRef>
          </c:cat>
          <c:val>
            <c:numRef>
              <c:f>'X:\User Files\M Jaramillo\[Introduction to Margin.xlsx]Hedges'!$C$18:$F$18</c:f>
              <c:numCache>
                <c:formatCode>General</c:formatCode>
                <c:ptCount val="4"/>
                <c:pt idx="0">
                  <c:v>0</c:v>
                </c:pt>
                <c:pt idx="1">
                  <c:v>0</c:v>
                </c:pt>
                <c:pt idx="2">
                  <c:v>0</c:v>
                </c:pt>
                <c:pt idx="3">
                  <c:v>20</c:v>
                </c:pt>
              </c:numCache>
            </c:numRef>
          </c:val>
        </c:ser>
        <c:dLbls>
          <c:showLegendKey val="0"/>
          <c:showVal val="0"/>
          <c:showCatName val="0"/>
          <c:showSerName val="0"/>
          <c:showPercent val="0"/>
          <c:showBubbleSize val="0"/>
        </c:dLbls>
        <c:gapWidth val="150"/>
        <c:overlap val="100"/>
        <c:axId val="375525760"/>
        <c:axId val="375527296"/>
      </c:barChart>
      <c:catAx>
        <c:axId val="375525760"/>
        <c:scaling>
          <c:orientation val="minMax"/>
        </c:scaling>
        <c:delete val="0"/>
        <c:axPos val="b"/>
        <c:majorTickMark val="out"/>
        <c:minorTickMark val="none"/>
        <c:tickLblPos val="nextTo"/>
        <c:crossAx val="375527296"/>
        <c:crosses val="autoZero"/>
        <c:auto val="1"/>
        <c:lblAlgn val="ctr"/>
        <c:lblOffset val="100"/>
        <c:noMultiLvlLbl val="0"/>
      </c:catAx>
      <c:valAx>
        <c:axId val="375527296"/>
        <c:scaling>
          <c:orientation val="minMax"/>
        </c:scaling>
        <c:delete val="1"/>
        <c:axPos val="l"/>
        <c:numFmt formatCode="General" sourceLinked="1"/>
        <c:majorTickMark val="out"/>
        <c:minorTickMark val="none"/>
        <c:tickLblPos val="nextTo"/>
        <c:crossAx val="3755257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0"/>
    <c:plotArea>
      <c:layout/>
      <c:barChart>
        <c:barDir val="col"/>
        <c:grouping val="stacked"/>
        <c:varyColors val="0"/>
        <c:ser>
          <c:idx val="0"/>
          <c:order val="0"/>
          <c:tx>
            <c:strRef>
              <c:f>'[Introduction to Margin.xlsx]Hedges'!$B$4</c:f>
              <c:strCache>
                <c:ptCount val="1"/>
                <c:pt idx="0">
                  <c:v>Floating Assets</c:v>
                </c:pt>
              </c:strCache>
            </c:strRef>
          </c:tx>
          <c:invertIfNegative val="0"/>
          <c:dPt>
            <c:idx val="0"/>
            <c:invertIfNegative val="0"/>
            <c:bubble3D val="0"/>
            <c:spPr>
              <a:solidFill>
                <a:srgbClr val="3B6E8F"/>
              </a:solidFill>
            </c:spPr>
          </c:dPt>
          <c:dPt>
            <c:idx val="1"/>
            <c:invertIfNegative val="0"/>
            <c:bubble3D val="0"/>
            <c:spPr>
              <a:noFill/>
              <a:ln>
                <a:noFill/>
              </a:ln>
              <a:effectLst/>
            </c:spPr>
          </c:dPt>
          <c:cat>
            <c:strRef>
              <c:f>'[Introduction to Margin.xlsx]Hedges'!$C$3:$F$3</c:f>
              <c:strCache>
                <c:ptCount val="4"/>
                <c:pt idx="0">
                  <c:v>Originated Assets</c:v>
                </c:pt>
                <c:pt idx="1">
                  <c:v>Hedges</c:v>
                </c:pt>
                <c:pt idx="2">
                  <c:v>Hedged Assets</c:v>
                </c:pt>
                <c:pt idx="3">
                  <c:v>Liabilities &amp; Equity</c:v>
                </c:pt>
              </c:strCache>
            </c:strRef>
          </c:cat>
          <c:val>
            <c:numRef>
              <c:f>'[Introduction to Margin.xlsx]Hedges'!$C$4:$F$4</c:f>
              <c:numCache>
                <c:formatCode>General</c:formatCode>
                <c:ptCount val="4"/>
                <c:pt idx="0">
                  <c:v>10</c:v>
                </c:pt>
                <c:pt idx="1">
                  <c:v>10</c:v>
                </c:pt>
                <c:pt idx="2">
                  <c:v>0</c:v>
                </c:pt>
                <c:pt idx="3">
                  <c:v>0</c:v>
                </c:pt>
              </c:numCache>
            </c:numRef>
          </c:val>
        </c:ser>
        <c:ser>
          <c:idx val="1"/>
          <c:order val="1"/>
          <c:tx>
            <c:strRef>
              <c:f>'[Introduction to Margin.xlsx]Hedges'!$B$5</c:f>
              <c:strCache>
                <c:ptCount val="1"/>
                <c:pt idx="0">
                  <c:v>Fixed Assets</c:v>
                </c:pt>
              </c:strCache>
            </c:strRef>
          </c:tx>
          <c:invertIfNegative val="0"/>
          <c:dPt>
            <c:idx val="0"/>
            <c:invertIfNegative val="0"/>
            <c:bubble3D val="0"/>
            <c:spPr>
              <a:solidFill>
                <a:srgbClr val="8C0C04"/>
              </a:solidFill>
            </c:spPr>
          </c:dPt>
          <c:dPt>
            <c:idx val="1"/>
            <c:invertIfNegative val="0"/>
            <c:bubble3D val="0"/>
            <c:spPr>
              <a:solidFill>
                <a:srgbClr val="6A7471"/>
              </a:solidFill>
            </c:spPr>
          </c:dPt>
          <c:dPt>
            <c:idx val="2"/>
            <c:invertIfNegative val="0"/>
            <c:bubble3D val="0"/>
            <c:spPr>
              <a:solidFill>
                <a:srgbClr val="3B6E8F"/>
              </a:solidFill>
            </c:spPr>
          </c:dPt>
          <c:cat>
            <c:strRef>
              <c:f>'[Introduction to Margin.xlsx]Hedges'!$C$3:$F$3</c:f>
              <c:strCache>
                <c:ptCount val="4"/>
                <c:pt idx="0">
                  <c:v>Originated Assets</c:v>
                </c:pt>
                <c:pt idx="1">
                  <c:v>Hedges</c:v>
                </c:pt>
                <c:pt idx="2">
                  <c:v>Hedged Assets</c:v>
                </c:pt>
                <c:pt idx="3">
                  <c:v>Liabilities &amp; Equity</c:v>
                </c:pt>
              </c:strCache>
            </c:strRef>
          </c:cat>
          <c:val>
            <c:numRef>
              <c:f>'[Introduction to Margin.xlsx]Hedges'!$C$5:$F$5</c:f>
              <c:numCache>
                <c:formatCode>General</c:formatCode>
                <c:ptCount val="4"/>
                <c:pt idx="0">
                  <c:v>70</c:v>
                </c:pt>
                <c:pt idx="1">
                  <c:v>50</c:v>
                </c:pt>
                <c:pt idx="2">
                  <c:v>60</c:v>
                </c:pt>
                <c:pt idx="3">
                  <c:v>0</c:v>
                </c:pt>
              </c:numCache>
            </c:numRef>
          </c:val>
        </c:ser>
        <c:ser>
          <c:idx val="2"/>
          <c:order val="2"/>
          <c:tx>
            <c:strRef>
              <c:f>'[Introduction to Margin.xlsx]Hedges'!$B$6</c:f>
              <c:strCache>
                <c:ptCount val="1"/>
                <c:pt idx="0">
                  <c:v>Pay Fixed Hedges</c:v>
                </c:pt>
              </c:strCache>
            </c:strRef>
          </c:tx>
          <c:invertIfNegative val="0"/>
          <c:cat>
            <c:strRef>
              <c:f>'[Introduction to Margin.xlsx]Hedges'!$C$3:$F$3</c:f>
              <c:strCache>
                <c:ptCount val="4"/>
                <c:pt idx="0">
                  <c:v>Originated Assets</c:v>
                </c:pt>
                <c:pt idx="1">
                  <c:v>Hedges</c:v>
                </c:pt>
                <c:pt idx="2">
                  <c:v>Hedged Assets</c:v>
                </c:pt>
                <c:pt idx="3">
                  <c:v>Liabilities &amp; Equity</c:v>
                </c:pt>
              </c:strCache>
            </c:strRef>
          </c:cat>
          <c:val>
            <c:numRef>
              <c:f>'[Introduction to Margin.xlsx]Hedges'!$C$6:$F$6</c:f>
              <c:numCache>
                <c:formatCode>General</c:formatCode>
                <c:ptCount val="4"/>
                <c:pt idx="0">
                  <c:v>0</c:v>
                </c:pt>
                <c:pt idx="1">
                  <c:v>0</c:v>
                </c:pt>
                <c:pt idx="2">
                  <c:v>0</c:v>
                </c:pt>
                <c:pt idx="3">
                  <c:v>0</c:v>
                </c:pt>
              </c:numCache>
            </c:numRef>
          </c:val>
        </c:ser>
        <c:ser>
          <c:idx val="3"/>
          <c:order val="3"/>
          <c:tx>
            <c:strRef>
              <c:f>'[Introduction to Margin.xlsx]Hedges'!$B$7</c:f>
              <c:strCache>
                <c:ptCount val="1"/>
                <c:pt idx="0">
                  <c:v>Hedged Assets</c:v>
                </c:pt>
              </c:strCache>
            </c:strRef>
          </c:tx>
          <c:invertIfNegative val="0"/>
          <c:dPt>
            <c:idx val="2"/>
            <c:invertIfNegative val="0"/>
            <c:bubble3D val="0"/>
            <c:spPr>
              <a:solidFill>
                <a:srgbClr val="8C0C04"/>
              </a:solidFill>
            </c:spPr>
          </c:dPt>
          <c:cat>
            <c:strRef>
              <c:f>'[Introduction to Margin.xlsx]Hedges'!$C$3:$F$3</c:f>
              <c:strCache>
                <c:ptCount val="4"/>
                <c:pt idx="0">
                  <c:v>Originated Assets</c:v>
                </c:pt>
                <c:pt idx="1">
                  <c:v>Hedges</c:v>
                </c:pt>
                <c:pt idx="2">
                  <c:v>Hedged Assets</c:v>
                </c:pt>
                <c:pt idx="3">
                  <c:v>Liabilities &amp; Equity</c:v>
                </c:pt>
              </c:strCache>
            </c:strRef>
          </c:cat>
          <c:val>
            <c:numRef>
              <c:f>'[Introduction to Margin.xlsx]Hedges'!$C$7:$F$7</c:f>
              <c:numCache>
                <c:formatCode>General</c:formatCode>
                <c:ptCount val="4"/>
                <c:pt idx="0">
                  <c:v>0</c:v>
                </c:pt>
                <c:pt idx="1">
                  <c:v>0</c:v>
                </c:pt>
                <c:pt idx="2">
                  <c:v>20</c:v>
                </c:pt>
                <c:pt idx="3">
                  <c:v>0</c:v>
                </c:pt>
              </c:numCache>
            </c:numRef>
          </c:val>
        </c:ser>
        <c:ser>
          <c:idx val="4"/>
          <c:order val="4"/>
          <c:tx>
            <c:strRef>
              <c:f>'[Introduction to Margin.xlsx]Hedges'!$B$8</c:f>
              <c:strCache>
                <c:ptCount val="1"/>
                <c:pt idx="0">
                  <c:v>Floating Liabilities</c:v>
                </c:pt>
              </c:strCache>
            </c:strRef>
          </c:tx>
          <c:invertIfNegative val="0"/>
          <c:dPt>
            <c:idx val="3"/>
            <c:invertIfNegative val="0"/>
            <c:bubble3D val="0"/>
            <c:spPr>
              <a:solidFill>
                <a:srgbClr val="3B6E8F"/>
              </a:solidFill>
            </c:spPr>
          </c:dPt>
          <c:cat>
            <c:strRef>
              <c:f>'[Introduction to Margin.xlsx]Hedges'!$C$3:$F$3</c:f>
              <c:strCache>
                <c:ptCount val="4"/>
                <c:pt idx="0">
                  <c:v>Originated Assets</c:v>
                </c:pt>
                <c:pt idx="1">
                  <c:v>Hedges</c:v>
                </c:pt>
                <c:pt idx="2">
                  <c:v>Hedged Assets</c:v>
                </c:pt>
                <c:pt idx="3">
                  <c:v>Liabilities &amp; Equity</c:v>
                </c:pt>
              </c:strCache>
            </c:strRef>
          </c:cat>
          <c:val>
            <c:numRef>
              <c:f>'[Introduction to Margin.xlsx]Hedges'!$C$8:$F$8</c:f>
              <c:numCache>
                <c:formatCode>General</c:formatCode>
                <c:ptCount val="4"/>
                <c:pt idx="0">
                  <c:v>0</c:v>
                </c:pt>
                <c:pt idx="1">
                  <c:v>0</c:v>
                </c:pt>
                <c:pt idx="2">
                  <c:v>0</c:v>
                </c:pt>
                <c:pt idx="3">
                  <c:v>60</c:v>
                </c:pt>
              </c:numCache>
            </c:numRef>
          </c:val>
        </c:ser>
        <c:ser>
          <c:idx val="5"/>
          <c:order val="5"/>
          <c:tx>
            <c:strRef>
              <c:f>'[Introduction to Margin.xlsx]Hedges'!$B$9</c:f>
              <c:strCache>
                <c:ptCount val="1"/>
                <c:pt idx="0">
                  <c:v>Fixed Liabilities &amp; Equity</c:v>
                </c:pt>
              </c:strCache>
            </c:strRef>
          </c:tx>
          <c:invertIfNegative val="0"/>
          <c:dPt>
            <c:idx val="3"/>
            <c:invertIfNegative val="0"/>
            <c:bubble3D val="0"/>
            <c:spPr>
              <a:solidFill>
                <a:srgbClr val="8C0C04"/>
              </a:solidFill>
            </c:spPr>
          </c:dPt>
          <c:cat>
            <c:strRef>
              <c:f>'[Introduction to Margin.xlsx]Hedges'!$C$3:$F$3</c:f>
              <c:strCache>
                <c:ptCount val="4"/>
                <c:pt idx="0">
                  <c:v>Originated Assets</c:v>
                </c:pt>
                <c:pt idx="1">
                  <c:v>Hedges</c:v>
                </c:pt>
                <c:pt idx="2">
                  <c:v>Hedged Assets</c:v>
                </c:pt>
                <c:pt idx="3">
                  <c:v>Liabilities &amp; Equity</c:v>
                </c:pt>
              </c:strCache>
            </c:strRef>
          </c:cat>
          <c:val>
            <c:numRef>
              <c:f>'[Introduction to Margin.xlsx]Hedges'!$C$9:$F$9</c:f>
              <c:numCache>
                <c:formatCode>General</c:formatCode>
                <c:ptCount val="4"/>
                <c:pt idx="0">
                  <c:v>0</c:v>
                </c:pt>
                <c:pt idx="1">
                  <c:v>0</c:v>
                </c:pt>
                <c:pt idx="2">
                  <c:v>0</c:v>
                </c:pt>
                <c:pt idx="3">
                  <c:v>20</c:v>
                </c:pt>
              </c:numCache>
            </c:numRef>
          </c:val>
        </c:ser>
        <c:dLbls>
          <c:showLegendKey val="0"/>
          <c:showVal val="0"/>
          <c:showCatName val="0"/>
          <c:showSerName val="0"/>
          <c:showPercent val="0"/>
          <c:showBubbleSize val="0"/>
        </c:dLbls>
        <c:gapWidth val="150"/>
        <c:overlap val="100"/>
        <c:axId val="375623040"/>
        <c:axId val="375624832"/>
      </c:barChart>
      <c:catAx>
        <c:axId val="375623040"/>
        <c:scaling>
          <c:orientation val="minMax"/>
        </c:scaling>
        <c:delete val="0"/>
        <c:axPos val="b"/>
        <c:majorTickMark val="out"/>
        <c:minorTickMark val="none"/>
        <c:tickLblPos val="nextTo"/>
        <c:crossAx val="375624832"/>
        <c:crosses val="autoZero"/>
        <c:auto val="1"/>
        <c:lblAlgn val="ctr"/>
        <c:lblOffset val="100"/>
        <c:noMultiLvlLbl val="0"/>
      </c:catAx>
      <c:valAx>
        <c:axId val="375624832"/>
        <c:scaling>
          <c:orientation val="minMax"/>
        </c:scaling>
        <c:delete val="1"/>
        <c:axPos val="l"/>
        <c:numFmt formatCode="General" sourceLinked="1"/>
        <c:majorTickMark val="out"/>
        <c:minorTickMark val="none"/>
        <c:tickLblPos val="nextTo"/>
        <c:crossAx val="37562304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2806C6-1377-40F8-AE94-26B9C6077840}" type="doc">
      <dgm:prSet loTypeId="urn:microsoft.com/office/officeart/2008/layout/VerticalCurvedList" loCatId="list" qsTypeId="urn:microsoft.com/office/officeart/2005/8/quickstyle/3d1" qsCatId="3D" csTypeId="urn:microsoft.com/office/officeart/2005/8/colors/accent2_3" csCatId="accent2" phldr="1"/>
      <dgm:spPr/>
      <dgm:t>
        <a:bodyPr/>
        <a:lstStyle/>
        <a:p>
          <a:endParaRPr lang="en-US"/>
        </a:p>
      </dgm:t>
    </dgm:pt>
    <dgm:pt modelId="{01EE4EEA-F70A-4345-9A62-15823EC95C3A}">
      <dgm:prSet phldrT="[Text]" custT="1"/>
      <dgm:spPr/>
      <dgm:t>
        <a:bodyPr/>
        <a:lstStyle/>
        <a:p>
          <a:r>
            <a:rPr lang="en-US" sz="2400" dirty="0" smtClean="0"/>
            <a:t>Business Overview</a:t>
          </a:r>
          <a:endParaRPr lang="en-US" sz="2400" dirty="0"/>
        </a:p>
      </dgm:t>
    </dgm:pt>
    <dgm:pt modelId="{037BE02C-6C02-4A6D-9280-E389829A2773}" type="parTrans" cxnId="{05FA31C0-01E8-4B92-8B2C-537FCC4BA250}">
      <dgm:prSet/>
      <dgm:spPr/>
      <dgm:t>
        <a:bodyPr/>
        <a:lstStyle/>
        <a:p>
          <a:endParaRPr lang="en-US"/>
        </a:p>
      </dgm:t>
    </dgm:pt>
    <dgm:pt modelId="{2750CE76-EC69-4228-B0E1-296D27244167}" type="sibTrans" cxnId="{05FA31C0-01E8-4B92-8B2C-537FCC4BA250}">
      <dgm:prSet/>
      <dgm:spPr/>
      <dgm:t>
        <a:bodyPr/>
        <a:lstStyle/>
        <a:p>
          <a:endParaRPr lang="en-US"/>
        </a:p>
      </dgm:t>
    </dgm:pt>
    <dgm:pt modelId="{22AE6988-222A-41BE-A5E5-383753589C98}">
      <dgm:prSet phldrT="[Text]" custT="1"/>
      <dgm:spPr/>
      <dgm:t>
        <a:bodyPr/>
        <a:lstStyle/>
        <a:p>
          <a:r>
            <a:rPr lang="en-US" sz="2400" dirty="0" smtClean="0"/>
            <a:t>Assets &amp; Revenue</a:t>
          </a:r>
          <a:endParaRPr lang="en-US" sz="2400" dirty="0"/>
        </a:p>
      </dgm:t>
    </dgm:pt>
    <dgm:pt modelId="{203587A2-22A1-4F3E-9885-3626CAD1AB9A}" type="parTrans" cxnId="{B3388FF0-6A2C-4E0E-8DB1-7C928D155A69}">
      <dgm:prSet/>
      <dgm:spPr/>
      <dgm:t>
        <a:bodyPr/>
        <a:lstStyle/>
        <a:p>
          <a:endParaRPr lang="en-US"/>
        </a:p>
      </dgm:t>
    </dgm:pt>
    <dgm:pt modelId="{65901126-87E2-456F-AE9E-826FD7771119}" type="sibTrans" cxnId="{B3388FF0-6A2C-4E0E-8DB1-7C928D155A69}">
      <dgm:prSet/>
      <dgm:spPr/>
      <dgm:t>
        <a:bodyPr/>
        <a:lstStyle/>
        <a:p>
          <a:endParaRPr lang="en-US"/>
        </a:p>
      </dgm:t>
    </dgm:pt>
    <dgm:pt modelId="{DFC7D5C1-059B-4726-8507-7725DDA1936B}">
      <dgm:prSet phldrT="[Text]" custT="1"/>
      <dgm:spPr/>
      <dgm:t>
        <a:bodyPr/>
        <a:lstStyle/>
        <a:p>
          <a:r>
            <a:rPr lang="en-US" sz="2400" dirty="0" smtClean="0"/>
            <a:t>Funding Sources &amp; Interest Expense</a:t>
          </a:r>
          <a:endParaRPr lang="en-US" sz="2400" dirty="0"/>
        </a:p>
      </dgm:t>
    </dgm:pt>
    <dgm:pt modelId="{737E5EC6-4964-4E78-A581-E5DD7AEFBA55}" type="parTrans" cxnId="{51645AA7-AC8B-49A3-8DF3-A90E8C33FC42}">
      <dgm:prSet/>
      <dgm:spPr/>
      <dgm:t>
        <a:bodyPr/>
        <a:lstStyle/>
        <a:p>
          <a:endParaRPr lang="en-US"/>
        </a:p>
      </dgm:t>
    </dgm:pt>
    <dgm:pt modelId="{427E6ED9-F613-48C1-AA1D-79A6A7D5CFC2}" type="sibTrans" cxnId="{51645AA7-AC8B-49A3-8DF3-A90E8C33FC42}">
      <dgm:prSet/>
      <dgm:spPr/>
      <dgm:t>
        <a:bodyPr/>
        <a:lstStyle/>
        <a:p>
          <a:endParaRPr lang="en-US"/>
        </a:p>
      </dgm:t>
    </dgm:pt>
    <dgm:pt modelId="{C14D21E5-EB5B-4062-B6DE-F05F9A5F3717}">
      <dgm:prSet phldrT="[Text]" custT="1"/>
      <dgm:spPr/>
      <dgm:t>
        <a:bodyPr/>
        <a:lstStyle/>
        <a:p>
          <a:r>
            <a:rPr lang="en-US" sz="2400" dirty="0" smtClean="0"/>
            <a:t>Credit &amp; RV Losses</a:t>
          </a:r>
          <a:endParaRPr lang="en-US" sz="2400" dirty="0"/>
        </a:p>
      </dgm:t>
    </dgm:pt>
    <dgm:pt modelId="{A3EE179E-F0B8-4F1D-BB33-B1B715F68318}" type="parTrans" cxnId="{6C27B458-02AD-475F-8ED0-74ABA2BF978E}">
      <dgm:prSet/>
      <dgm:spPr/>
      <dgm:t>
        <a:bodyPr/>
        <a:lstStyle/>
        <a:p>
          <a:endParaRPr lang="en-US"/>
        </a:p>
      </dgm:t>
    </dgm:pt>
    <dgm:pt modelId="{6786796F-A6EE-44FB-94D4-3B0839B50D16}" type="sibTrans" cxnId="{6C27B458-02AD-475F-8ED0-74ABA2BF978E}">
      <dgm:prSet/>
      <dgm:spPr/>
      <dgm:t>
        <a:bodyPr/>
        <a:lstStyle/>
        <a:p>
          <a:endParaRPr lang="en-US"/>
        </a:p>
      </dgm:t>
    </dgm:pt>
    <dgm:pt modelId="{5E221555-C4FE-4020-9C19-B51CDE1FA813}">
      <dgm:prSet phldrT="[Text]" custT="1"/>
      <dgm:spPr/>
      <dgm:t>
        <a:bodyPr/>
        <a:lstStyle/>
        <a:p>
          <a:r>
            <a:rPr lang="en-US" sz="2400" dirty="0" smtClean="0"/>
            <a:t>Operating Expenses</a:t>
          </a:r>
          <a:endParaRPr lang="en-US" sz="2400" dirty="0"/>
        </a:p>
      </dgm:t>
    </dgm:pt>
    <dgm:pt modelId="{7F32F5A2-3007-4BD6-8695-C86569335602}" type="parTrans" cxnId="{1D3CE1A5-9A6F-4C82-BD8E-F1BB4A4B0155}">
      <dgm:prSet/>
      <dgm:spPr/>
      <dgm:t>
        <a:bodyPr/>
        <a:lstStyle/>
        <a:p>
          <a:endParaRPr lang="en-US"/>
        </a:p>
      </dgm:t>
    </dgm:pt>
    <dgm:pt modelId="{3A33BF74-E52E-43D0-80F6-D5CDC1C4E426}" type="sibTrans" cxnId="{1D3CE1A5-9A6F-4C82-BD8E-F1BB4A4B0155}">
      <dgm:prSet/>
      <dgm:spPr/>
      <dgm:t>
        <a:bodyPr/>
        <a:lstStyle/>
        <a:p>
          <a:endParaRPr lang="en-US"/>
        </a:p>
      </dgm:t>
    </dgm:pt>
    <dgm:pt modelId="{A14021B3-34BD-43B5-94F6-F7960778DFE7}">
      <dgm:prSet phldrT="[Text]" custT="1"/>
      <dgm:spPr/>
      <dgm:t>
        <a:bodyPr/>
        <a:lstStyle/>
        <a:p>
          <a:r>
            <a:rPr lang="en-US" sz="2400" dirty="0" smtClean="0"/>
            <a:t>Insurance</a:t>
          </a:r>
          <a:endParaRPr lang="en-US" sz="2400" dirty="0"/>
        </a:p>
      </dgm:t>
    </dgm:pt>
    <dgm:pt modelId="{25D28ED2-3598-46FC-A15F-5BD66BB75F65}" type="parTrans" cxnId="{0F31C463-2F79-4935-AA58-C38C8FFCCAEA}">
      <dgm:prSet/>
      <dgm:spPr/>
      <dgm:t>
        <a:bodyPr/>
        <a:lstStyle/>
        <a:p>
          <a:endParaRPr lang="en-US"/>
        </a:p>
      </dgm:t>
    </dgm:pt>
    <dgm:pt modelId="{2F12701F-4B71-40EA-A8AA-D75E279B8BE1}" type="sibTrans" cxnId="{0F31C463-2F79-4935-AA58-C38C8FFCCAEA}">
      <dgm:prSet/>
      <dgm:spPr/>
      <dgm:t>
        <a:bodyPr/>
        <a:lstStyle/>
        <a:p>
          <a:endParaRPr lang="en-US"/>
        </a:p>
      </dgm:t>
    </dgm:pt>
    <dgm:pt modelId="{227E88B0-351D-4028-B7ED-5C4FECFF7708}" type="pres">
      <dgm:prSet presAssocID="{532806C6-1377-40F8-AE94-26B9C6077840}" presName="Name0" presStyleCnt="0">
        <dgm:presLayoutVars>
          <dgm:chMax val="7"/>
          <dgm:chPref val="7"/>
          <dgm:dir/>
        </dgm:presLayoutVars>
      </dgm:prSet>
      <dgm:spPr/>
      <dgm:t>
        <a:bodyPr/>
        <a:lstStyle/>
        <a:p>
          <a:endParaRPr lang="en-US"/>
        </a:p>
      </dgm:t>
    </dgm:pt>
    <dgm:pt modelId="{EB90C18E-174B-40D5-AEF8-B0425F9626C8}" type="pres">
      <dgm:prSet presAssocID="{532806C6-1377-40F8-AE94-26B9C6077840}" presName="Name1" presStyleCnt="0"/>
      <dgm:spPr/>
    </dgm:pt>
    <dgm:pt modelId="{B124A6D2-CE53-4D9B-A8CE-448704FD64CB}" type="pres">
      <dgm:prSet presAssocID="{532806C6-1377-40F8-AE94-26B9C6077840}" presName="cycle" presStyleCnt="0"/>
      <dgm:spPr/>
    </dgm:pt>
    <dgm:pt modelId="{F72FB89E-94FC-46B5-AB54-9443B89808BE}" type="pres">
      <dgm:prSet presAssocID="{532806C6-1377-40F8-AE94-26B9C6077840}" presName="srcNode" presStyleLbl="node1" presStyleIdx="0" presStyleCnt="6"/>
      <dgm:spPr/>
    </dgm:pt>
    <dgm:pt modelId="{C8F07DCF-F9BB-4277-AF95-E2A600715806}" type="pres">
      <dgm:prSet presAssocID="{532806C6-1377-40F8-AE94-26B9C6077840}" presName="conn" presStyleLbl="parChTrans1D2" presStyleIdx="0" presStyleCnt="1"/>
      <dgm:spPr/>
      <dgm:t>
        <a:bodyPr/>
        <a:lstStyle/>
        <a:p>
          <a:endParaRPr lang="en-US"/>
        </a:p>
      </dgm:t>
    </dgm:pt>
    <dgm:pt modelId="{25057D1B-3559-483C-AA8A-D7B6F22EC5CF}" type="pres">
      <dgm:prSet presAssocID="{532806C6-1377-40F8-AE94-26B9C6077840}" presName="extraNode" presStyleLbl="node1" presStyleIdx="0" presStyleCnt="6"/>
      <dgm:spPr/>
    </dgm:pt>
    <dgm:pt modelId="{AB22B31F-DFE2-4EC9-92F4-5C430086B791}" type="pres">
      <dgm:prSet presAssocID="{532806C6-1377-40F8-AE94-26B9C6077840}" presName="dstNode" presStyleLbl="node1" presStyleIdx="0" presStyleCnt="6"/>
      <dgm:spPr/>
    </dgm:pt>
    <dgm:pt modelId="{1C69492C-7772-4693-A0CF-FE30466977AE}" type="pres">
      <dgm:prSet presAssocID="{01EE4EEA-F70A-4345-9A62-15823EC95C3A}" presName="text_1" presStyleLbl="node1" presStyleIdx="0" presStyleCnt="6">
        <dgm:presLayoutVars>
          <dgm:bulletEnabled val="1"/>
        </dgm:presLayoutVars>
      </dgm:prSet>
      <dgm:spPr/>
      <dgm:t>
        <a:bodyPr/>
        <a:lstStyle/>
        <a:p>
          <a:endParaRPr lang="en-US"/>
        </a:p>
      </dgm:t>
    </dgm:pt>
    <dgm:pt modelId="{07B44F56-3221-4741-8EBA-2213309E81CA}" type="pres">
      <dgm:prSet presAssocID="{01EE4EEA-F70A-4345-9A62-15823EC95C3A}" presName="accent_1" presStyleCnt="0"/>
      <dgm:spPr/>
    </dgm:pt>
    <dgm:pt modelId="{DEC59E3F-BE7A-4042-840A-6B1C6AE04B34}" type="pres">
      <dgm:prSet presAssocID="{01EE4EEA-F70A-4345-9A62-15823EC95C3A}" presName="accentRepeatNode" presStyleLbl="solidFgAcc1" presStyleIdx="0" presStyleCnt="6"/>
      <dgm:spPr/>
    </dgm:pt>
    <dgm:pt modelId="{FF8B7595-899D-4E5F-8069-D2BF649F48D8}" type="pres">
      <dgm:prSet presAssocID="{22AE6988-222A-41BE-A5E5-383753589C98}" presName="text_2" presStyleLbl="node1" presStyleIdx="1" presStyleCnt="6">
        <dgm:presLayoutVars>
          <dgm:bulletEnabled val="1"/>
        </dgm:presLayoutVars>
      </dgm:prSet>
      <dgm:spPr/>
      <dgm:t>
        <a:bodyPr/>
        <a:lstStyle/>
        <a:p>
          <a:endParaRPr lang="en-US"/>
        </a:p>
      </dgm:t>
    </dgm:pt>
    <dgm:pt modelId="{72E60106-1E3E-4223-B26F-8A3415C865C3}" type="pres">
      <dgm:prSet presAssocID="{22AE6988-222A-41BE-A5E5-383753589C98}" presName="accent_2" presStyleCnt="0"/>
      <dgm:spPr/>
    </dgm:pt>
    <dgm:pt modelId="{C11C6136-CF46-4F5C-93AD-6252478854D1}" type="pres">
      <dgm:prSet presAssocID="{22AE6988-222A-41BE-A5E5-383753589C98}" presName="accentRepeatNode" presStyleLbl="solidFgAcc1" presStyleIdx="1" presStyleCnt="6"/>
      <dgm:spPr/>
    </dgm:pt>
    <dgm:pt modelId="{02A081AA-4EA3-4AE5-BE26-3FA91579F5D3}" type="pres">
      <dgm:prSet presAssocID="{DFC7D5C1-059B-4726-8507-7725DDA1936B}" presName="text_3" presStyleLbl="node1" presStyleIdx="2" presStyleCnt="6">
        <dgm:presLayoutVars>
          <dgm:bulletEnabled val="1"/>
        </dgm:presLayoutVars>
      </dgm:prSet>
      <dgm:spPr/>
      <dgm:t>
        <a:bodyPr/>
        <a:lstStyle/>
        <a:p>
          <a:endParaRPr lang="en-US"/>
        </a:p>
      </dgm:t>
    </dgm:pt>
    <dgm:pt modelId="{AB059DC8-A771-43AB-9C8A-CC0D11F9C1DE}" type="pres">
      <dgm:prSet presAssocID="{DFC7D5C1-059B-4726-8507-7725DDA1936B}" presName="accent_3" presStyleCnt="0"/>
      <dgm:spPr/>
    </dgm:pt>
    <dgm:pt modelId="{C8DF540F-3468-432E-B294-68BF266303C7}" type="pres">
      <dgm:prSet presAssocID="{DFC7D5C1-059B-4726-8507-7725DDA1936B}" presName="accentRepeatNode" presStyleLbl="solidFgAcc1" presStyleIdx="2" presStyleCnt="6"/>
      <dgm:spPr/>
    </dgm:pt>
    <dgm:pt modelId="{FFB6BA03-378F-4464-89FB-1EA1BCAEDC2C}" type="pres">
      <dgm:prSet presAssocID="{C14D21E5-EB5B-4062-B6DE-F05F9A5F3717}" presName="text_4" presStyleLbl="node1" presStyleIdx="3" presStyleCnt="6">
        <dgm:presLayoutVars>
          <dgm:bulletEnabled val="1"/>
        </dgm:presLayoutVars>
      </dgm:prSet>
      <dgm:spPr/>
      <dgm:t>
        <a:bodyPr/>
        <a:lstStyle/>
        <a:p>
          <a:endParaRPr lang="en-US"/>
        </a:p>
      </dgm:t>
    </dgm:pt>
    <dgm:pt modelId="{BA4F14CF-38BA-46A7-9F6A-626D65997F55}" type="pres">
      <dgm:prSet presAssocID="{C14D21E5-EB5B-4062-B6DE-F05F9A5F3717}" presName="accent_4" presStyleCnt="0"/>
      <dgm:spPr/>
    </dgm:pt>
    <dgm:pt modelId="{5EE5F6DC-86F1-4084-A0A2-2C0558192B6E}" type="pres">
      <dgm:prSet presAssocID="{C14D21E5-EB5B-4062-B6DE-F05F9A5F3717}" presName="accentRepeatNode" presStyleLbl="solidFgAcc1" presStyleIdx="3" presStyleCnt="6"/>
      <dgm:spPr/>
    </dgm:pt>
    <dgm:pt modelId="{38F8931F-8630-48F9-B4A6-D80C296C51DB}" type="pres">
      <dgm:prSet presAssocID="{5E221555-C4FE-4020-9C19-B51CDE1FA813}" presName="text_5" presStyleLbl="node1" presStyleIdx="4" presStyleCnt="6">
        <dgm:presLayoutVars>
          <dgm:bulletEnabled val="1"/>
        </dgm:presLayoutVars>
      </dgm:prSet>
      <dgm:spPr/>
      <dgm:t>
        <a:bodyPr/>
        <a:lstStyle/>
        <a:p>
          <a:endParaRPr lang="en-US"/>
        </a:p>
      </dgm:t>
    </dgm:pt>
    <dgm:pt modelId="{13F2F787-BEA0-4FBC-BCA4-B72545BBFACC}" type="pres">
      <dgm:prSet presAssocID="{5E221555-C4FE-4020-9C19-B51CDE1FA813}" presName="accent_5" presStyleCnt="0"/>
      <dgm:spPr/>
    </dgm:pt>
    <dgm:pt modelId="{35259F1B-36B6-4659-A752-084117D48EE6}" type="pres">
      <dgm:prSet presAssocID="{5E221555-C4FE-4020-9C19-B51CDE1FA813}" presName="accentRepeatNode" presStyleLbl="solidFgAcc1" presStyleIdx="4" presStyleCnt="6"/>
      <dgm:spPr/>
    </dgm:pt>
    <dgm:pt modelId="{69F3ECE5-E3DC-4175-95E7-3CC700FB05B5}" type="pres">
      <dgm:prSet presAssocID="{A14021B3-34BD-43B5-94F6-F7960778DFE7}" presName="text_6" presStyleLbl="node1" presStyleIdx="5" presStyleCnt="6">
        <dgm:presLayoutVars>
          <dgm:bulletEnabled val="1"/>
        </dgm:presLayoutVars>
      </dgm:prSet>
      <dgm:spPr/>
      <dgm:t>
        <a:bodyPr/>
        <a:lstStyle/>
        <a:p>
          <a:endParaRPr lang="en-US"/>
        </a:p>
      </dgm:t>
    </dgm:pt>
    <dgm:pt modelId="{E2F62F24-7491-4419-B36E-7FD7EC544D20}" type="pres">
      <dgm:prSet presAssocID="{A14021B3-34BD-43B5-94F6-F7960778DFE7}" presName="accent_6" presStyleCnt="0"/>
      <dgm:spPr/>
    </dgm:pt>
    <dgm:pt modelId="{548A0538-AC22-49F3-8933-B3BEBB4BA254}" type="pres">
      <dgm:prSet presAssocID="{A14021B3-34BD-43B5-94F6-F7960778DFE7}" presName="accentRepeatNode" presStyleLbl="solidFgAcc1" presStyleIdx="5" presStyleCnt="6"/>
      <dgm:spPr/>
    </dgm:pt>
  </dgm:ptLst>
  <dgm:cxnLst>
    <dgm:cxn modelId="{FC949356-7FA6-4D5D-BC88-D671C23A7A28}" type="presOf" srcId="{01EE4EEA-F70A-4345-9A62-15823EC95C3A}" destId="{1C69492C-7772-4693-A0CF-FE30466977AE}" srcOrd="0" destOrd="0" presId="urn:microsoft.com/office/officeart/2008/layout/VerticalCurvedList"/>
    <dgm:cxn modelId="{6C27B458-02AD-475F-8ED0-74ABA2BF978E}" srcId="{532806C6-1377-40F8-AE94-26B9C6077840}" destId="{C14D21E5-EB5B-4062-B6DE-F05F9A5F3717}" srcOrd="3" destOrd="0" parTransId="{A3EE179E-F0B8-4F1D-BB33-B1B715F68318}" sibTransId="{6786796F-A6EE-44FB-94D4-3B0839B50D16}"/>
    <dgm:cxn modelId="{D405532D-B489-42CF-B1B1-6CD2247961F9}" type="presOf" srcId="{5E221555-C4FE-4020-9C19-B51CDE1FA813}" destId="{38F8931F-8630-48F9-B4A6-D80C296C51DB}" srcOrd="0" destOrd="0" presId="urn:microsoft.com/office/officeart/2008/layout/VerticalCurvedList"/>
    <dgm:cxn modelId="{8B2AACB8-986C-4247-886F-E5AD4E87B0FD}" type="presOf" srcId="{22AE6988-222A-41BE-A5E5-383753589C98}" destId="{FF8B7595-899D-4E5F-8069-D2BF649F48D8}" srcOrd="0" destOrd="0" presId="urn:microsoft.com/office/officeart/2008/layout/VerticalCurvedList"/>
    <dgm:cxn modelId="{8C61B6D3-892D-47EE-8DBE-D4A522267FCD}" type="presOf" srcId="{DFC7D5C1-059B-4726-8507-7725DDA1936B}" destId="{02A081AA-4EA3-4AE5-BE26-3FA91579F5D3}" srcOrd="0" destOrd="0" presId="urn:microsoft.com/office/officeart/2008/layout/VerticalCurvedList"/>
    <dgm:cxn modelId="{BDB08CA3-BA4B-4E99-B3EF-6C76F09F1F71}" type="presOf" srcId="{A14021B3-34BD-43B5-94F6-F7960778DFE7}" destId="{69F3ECE5-E3DC-4175-95E7-3CC700FB05B5}" srcOrd="0" destOrd="0" presId="urn:microsoft.com/office/officeart/2008/layout/VerticalCurvedList"/>
    <dgm:cxn modelId="{05FA31C0-01E8-4B92-8B2C-537FCC4BA250}" srcId="{532806C6-1377-40F8-AE94-26B9C6077840}" destId="{01EE4EEA-F70A-4345-9A62-15823EC95C3A}" srcOrd="0" destOrd="0" parTransId="{037BE02C-6C02-4A6D-9280-E389829A2773}" sibTransId="{2750CE76-EC69-4228-B0E1-296D27244167}"/>
    <dgm:cxn modelId="{1D3CE1A5-9A6F-4C82-BD8E-F1BB4A4B0155}" srcId="{532806C6-1377-40F8-AE94-26B9C6077840}" destId="{5E221555-C4FE-4020-9C19-B51CDE1FA813}" srcOrd="4" destOrd="0" parTransId="{7F32F5A2-3007-4BD6-8695-C86569335602}" sibTransId="{3A33BF74-E52E-43D0-80F6-D5CDC1C4E426}"/>
    <dgm:cxn modelId="{8F5D3179-1D48-4595-A3C8-257D74868CEB}" type="presOf" srcId="{C14D21E5-EB5B-4062-B6DE-F05F9A5F3717}" destId="{FFB6BA03-378F-4464-89FB-1EA1BCAEDC2C}" srcOrd="0" destOrd="0" presId="urn:microsoft.com/office/officeart/2008/layout/VerticalCurvedList"/>
    <dgm:cxn modelId="{A3775FBA-335E-4562-B143-42A861145305}" type="presOf" srcId="{2750CE76-EC69-4228-B0E1-296D27244167}" destId="{C8F07DCF-F9BB-4277-AF95-E2A600715806}" srcOrd="0" destOrd="0" presId="urn:microsoft.com/office/officeart/2008/layout/VerticalCurvedList"/>
    <dgm:cxn modelId="{B3388FF0-6A2C-4E0E-8DB1-7C928D155A69}" srcId="{532806C6-1377-40F8-AE94-26B9C6077840}" destId="{22AE6988-222A-41BE-A5E5-383753589C98}" srcOrd="1" destOrd="0" parTransId="{203587A2-22A1-4F3E-9885-3626CAD1AB9A}" sibTransId="{65901126-87E2-456F-AE9E-826FD7771119}"/>
    <dgm:cxn modelId="{51645AA7-AC8B-49A3-8DF3-A90E8C33FC42}" srcId="{532806C6-1377-40F8-AE94-26B9C6077840}" destId="{DFC7D5C1-059B-4726-8507-7725DDA1936B}" srcOrd="2" destOrd="0" parTransId="{737E5EC6-4964-4E78-A581-E5DD7AEFBA55}" sibTransId="{427E6ED9-F613-48C1-AA1D-79A6A7D5CFC2}"/>
    <dgm:cxn modelId="{971EDE9A-08EB-4E53-A620-AD6DA2046C5D}" type="presOf" srcId="{532806C6-1377-40F8-AE94-26B9C6077840}" destId="{227E88B0-351D-4028-B7ED-5C4FECFF7708}" srcOrd="0" destOrd="0" presId="urn:microsoft.com/office/officeart/2008/layout/VerticalCurvedList"/>
    <dgm:cxn modelId="{0F31C463-2F79-4935-AA58-C38C8FFCCAEA}" srcId="{532806C6-1377-40F8-AE94-26B9C6077840}" destId="{A14021B3-34BD-43B5-94F6-F7960778DFE7}" srcOrd="5" destOrd="0" parTransId="{25D28ED2-3598-46FC-A15F-5BD66BB75F65}" sibTransId="{2F12701F-4B71-40EA-A8AA-D75E279B8BE1}"/>
    <dgm:cxn modelId="{30604B58-ABEB-4126-B123-39B2DF420767}" type="presParOf" srcId="{227E88B0-351D-4028-B7ED-5C4FECFF7708}" destId="{EB90C18E-174B-40D5-AEF8-B0425F9626C8}" srcOrd="0" destOrd="0" presId="urn:microsoft.com/office/officeart/2008/layout/VerticalCurvedList"/>
    <dgm:cxn modelId="{A4F54E22-83EF-40F8-ABA7-73E5BF8DC18C}" type="presParOf" srcId="{EB90C18E-174B-40D5-AEF8-B0425F9626C8}" destId="{B124A6D2-CE53-4D9B-A8CE-448704FD64CB}" srcOrd="0" destOrd="0" presId="urn:microsoft.com/office/officeart/2008/layout/VerticalCurvedList"/>
    <dgm:cxn modelId="{F3E5731A-ABF9-412F-A87E-0E218940A299}" type="presParOf" srcId="{B124A6D2-CE53-4D9B-A8CE-448704FD64CB}" destId="{F72FB89E-94FC-46B5-AB54-9443B89808BE}" srcOrd="0" destOrd="0" presId="urn:microsoft.com/office/officeart/2008/layout/VerticalCurvedList"/>
    <dgm:cxn modelId="{46DFDF55-8F76-493F-A8F2-C1FDD14C8893}" type="presParOf" srcId="{B124A6D2-CE53-4D9B-A8CE-448704FD64CB}" destId="{C8F07DCF-F9BB-4277-AF95-E2A600715806}" srcOrd="1" destOrd="0" presId="urn:microsoft.com/office/officeart/2008/layout/VerticalCurvedList"/>
    <dgm:cxn modelId="{705C75CD-42DB-455F-AB35-ACD37A90758B}" type="presParOf" srcId="{B124A6D2-CE53-4D9B-A8CE-448704FD64CB}" destId="{25057D1B-3559-483C-AA8A-D7B6F22EC5CF}" srcOrd="2" destOrd="0" presId="urn:microsoft.com/office/officeart/2008/layout/VerticalCurvedList"/>
    <dgm:cxn modelId="{5AAC9978-730C-4C53-A030-4B19E227B3D7}" type="presParOf" srcId="{B124A6D2-CE53-4D9B-A8CE-448704FD64CB}" destId="{AB22B31F-DFE2-4EC9-92F4-5C430086B791}" srcOrd="3" destOrd="0" presId="urn:microsoft.com/office/officeart/2008/layout/VerticalCurvedList"/>
    <dgm:cxn modelId="{17D9B89B-00D7-42A3-A06D-A5D5266E3E45}" type="presParOf" srcId="{EB90C18E-174B-40D5-AEF8-B0425F9626C8}" destId="{1C69492C-7772-4693-A0CF-FE30466977AE}" srcOrd="1" destOrd="0" presId="urn:microsoft.com/office/officeart/2008/layout/VerticalCurvedList"/>
    <dgm:cxn modelId="{B6B78B6E-64E7-4BDA-94D4-FF16CF5E8DF8}" type="presParOf" srcId="{EB90C18E-174B-40D5-AEF8-B0425F9626C8}" destId="{07B44F56-3221-4741-8EBA-2213309E81CA}" srcOrd="2" destOrd="0" presId="urn:microsoft.com/office/officeart/2008/layout/VerticalCurvedList"/>
    <dgm:cxn modelId="{E6382376-18BD-4716-8CA0-1995B0FF2620}" type="presParOf" srcId="{07B44F56-3221-4741-8EBA-2213309E81CA}" destId="{DEC59E3F-BE7A-4042-840A-6B1C6AE04B34}" srcOrd="0" destOrd="0" presId="urn:microsoft.com/office/officeart/2008/layout/VerticalCurvedList"/>
    <dgm:cxn modelId="{A7D5E365-8C2D-4728-AF4C-9A1514A0EC08}" type="presParOf" srcId="{EB90C18E-174B-40D5-AEF8-B0425F9626C8}" destId="{FF8B7595-899D-4E5F-8069-D2BF649F48D8}" srcOrd="3" destOrd="0" presId="urn:microsoft.com/office/officeart/2008/layout/VerticalCurvedList"/>
    <dgm:cxn modelId="{18B054F0-09BC-44EC-9E17-D4F3BBD406F9}" type="presParOf" srcId="{EB90C18E-174B-40D5-AEF8-B0425F9626C8}" destId="{72E60106-1E3E-4223-B26F-8A3415C865C3}" srcOrd="4" destOrd="0" presId="urn:microsoft.com/office/officeart/2008/layout/VerticalCurvedList"/>
    <dgm:cxn modelId="{B30A0C2C-3A2F-46B9-9F8B-C4F54B65E52D}" type="presParOf" srcId="{72E60106-1E3E-4223-B26F-8A3415C865C3}" destId="{C11C6136-CF46-4F5C-93AD-6252478854D1}" srcOrd="0" destOrd="0" presId="urn:microsoft.com/office/officeart/2008/layout/VerticalCurvedList"/>
    <dgm:cxn modelId="{F5910D33-811D-4CF6-9572-BEADE7EF2636}" type="presParOf" srcId="{EB90C18E-174B-40D5-AEF8-B0425F9626C8}" destId="{02A081AA-4EA3-4AE5-BE26-3FA91579F5D3}" srcOrd="5" destOrd="0" presId="urn:microsoft.com/office/officeart/2008/layout/VerticalCurvedList"/>
    <dgm:cxn modelId="{278EE34A-785F-43C7-BF9C-7C3850F4EF71}" type="presParOf" srcId="{EB90C18E-174B-40D5-AEF8-B0425F9626C8}" destId="{AB059DC8-A771-43AB-9C8A-CC0D11F9C1DE}" srcOrd="6" destOrd="0" presId="urn:microsoft.com/office/officeart/2008/layout/VerticalCurvedList"/>
    <dgm:cxn modelId="{273BEEF9-520B-454C-A551-4276C43FCC6A}" type="presParOf" srcId="{AB059DC8-A771-43AB-9C8A-CC0D11F9C1DE}" destId="{C8DF540F-3468-432E-B294-68BF266303C7}" srcOrd="0" destOrd="0" presId="urn:microsoft.com/office/officeart/2008/layout/VerticalCurvedList"/>
    <dgm:cxn modelId="{583B8CD3-7277-4A6F-A188-188480665AEA}" type="presParOf" srcId="{EB90C18E-174B-40D5-AEF8-B0425F9626C8}" destId="{FFB6BA03-378F-4464-89FB-1EA1BCAEDC2C}" srcOrd="7" destOrd="0" presId="urn:microsoft.com/office/officeart/2008/layout/VerticalCurvedList"/>
    <dgm:cxn modelId="{45699974-22CE-4B97-8A93-DC28B7A62F8E}" type="presParOf" srcId="{EB90C18E-174B-40D5-AEF8-B0425F9626C8}" destId="{BA4F14CF-38BA-46A7-9F6A-626D65997F55}" srcOrd="8" destOrd="0" presId="urn:microsoft.com/office/officeart/2008/layout/VerticalCurvedList"/>
    <dgm:cxn modelId="{8AAA91B6-1A5C-46B1-9A48-7ABE8171A4A8}" type="presParOf" srcId="{BA4F14CF-38BA-46A7-9F6A-626D65997F55}" destId="{5EE5F6DC-86F1-4084-A0A2-2C0558192B6E}" srcOrd="0" destOrd="0" presId="urn:microsoft.com/office/officeart/2008/layout/VerticalCurvedList"/>
    <dgm:cxn modelId="{633715AC-04C6-4293-A1D0-967825C76E9C}" type="presParOf" srcId="{EB90C18E-174B-40D5-AEF8-B0425F9626C8}" destId="{38F8931F-8630-48F9-B4A6-D80C296C51DB}" srcOrd="9" destOrd="0" presId="urn:microsoft.com/office/officeart/2008/layout/VerticalCurvedList"/>
    <dgm:cxn modelId="{74A95A91-6B57-4C97-8B81-13F3A5164323}" type="presParOf" srcId="{EB90C18E-174B-40D5-AEF8-B0425F9626C8}" destId="{13F2F787-BEA0-4FBC-BCA4-B72545BBFACC}" srcOrd="10" destOrd="0" presId="urn:microsoft.com/office/officeart/2008/layout/VerticalCurvedList"/>
    <dgm:cxn modelId="{5D11002E-2EDC-49B3-A4F7-D2240E05D5C5}" type="presParOf" srcId="{13F2F787-BEA0-4FBC-BCA4-B72545BBFACC}" destId="{35259F1B-36B6-4659-A752-084117D48EE6}" srcOrd="0" destOrd="0" presId="urn:microsoft.com/office/officeart/2008/layout/VerticalCurvedList"/>
    <dgm:cxn modelId="{FD871BF0-68E0-4188-A5BD-A75167DF716C}" type="presParOf" srcId="{EB90C18E-174B-40D5-AEF8-B0425F9626C8}" destId="{69F3ECE5-E3DC-4175-95E7-3CC700FB05B5}" srcOrd="11" destOrd="0" presId="urn:microsoft.com/office/officeart/2008/layout/VerticalCurvedList"/>
    <dgm:cxn modelId="{57158B07-D518-4B11-970D-79BC2B72887B}" type="presParOf" srcId="{EB90C18E-174B-40D5-AEF8-B0425F9626C8}" destId="{E2F62F24-7491-4419-B36E-7FD7EC544D20}" srcOrd="12" destOrd="0" presId="urn:microsoft.com/office/officeart/2008/layout/VerticalCurvedList"/>
    <dgm:cxn modelId="{C0D2AE84-CB88-4411-9C8F-DB9F7B86C7F3}" type="presParOf" srcId="{E2F62F24-7491-4419-B36E-7FD7EC544D20}" destId="{548A0538-AC22-49F3-8933-B3BEBB4BA25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CA0173-8D11-4E07-AAFB-76FBC9931C88}" type="doc">
      <dgm:prSet loTypeId="urn:microsoft.com/office/officeart/2005/8/layout/cycle6" loCatId="relationship" qsTypeId="urn:microsoft.com/office/officeart/2005/8/quickstyle/simple1" qsCatId="simple" csTypeId="urn:microsoft.com/office/officeart/2005/8/colors/accent0_3" csCatId="mainScheme" phldr="1"/>
      <dgm:spPr/>
      <dgm:t>
        <a:bodyPr/>
        <a:lstStyle/>
        <a:p>
          <a:endParaRPr lang="en-US"/>
        </a:p>
      </dgm:t>
    </dgm:pt>
    <dgm:pt modelId="{8802A781-6785-45B3-88A2-F4B08BAEEACF}">
      <dgm:prSet phldrT="[Text]"/>
      <dgm:spPr/>
      <dgm:t>
        <a:bodyPr/>
        <a:lstStyle/>
        <a:p>
          <a:r>
            <a:rPr lang="en-US" dirty="0" smtClean="0"/>
            <a:t>Auto Market</a:t>
          </a:r>
          <a:endParaRPr lang="en-US" dirty="0"/>
        </a:p>
      </dgm:t>
    </dgm:pt>
    <dgm:pt modelId="{4719BEB5-E268-47CF-B769-0DDD5E643AFF}" type="parTrans" cxnId="{79DAC077-D16C-4A08-9050-B2912993EF3C}">
      <dgm:prSet/>
      <dgm:spPr/>
      <dgm:t>
        <a:bodyPr/>
        <a:lstStyle/>
        <a:p>
          <a:endParaRPr lang="en-US"/>
        </a:p>
      </dgm:t>
    </dgm:pt>
    <dgm:pt modelId="{8DA33452-38A9-4756-8A09-FB30281152C0}" type="sibTrans" cxnId="{79DAC077-D16C-4A08-9050-B2912993EF3C}">
      <dgm:prSet/>
      <dgm:spPr/>
      <dgm:t>
        <a:bodyPr/>
        <a:lstStyle/>
        <a:p>
          <a:endParaRPr lang="en-US"/>
        </a:p>
      </dgm:t>
    </dgm:pt>
    <dgm:pt modelId="{232D80A0-E6F0-4351-8ADE-858DDB43A7BF}">
      <dgm:prSet phldrT="[Text]"/>
      <dgm:spPr/>
      <dgm:t>
        <a:bodyPr/>
        <a:lstStyle/>
        <a:p>
          <a:r>
            <a:rPr lang="en-US" dirty="0" smtClean="0"/>
            <a:t>Incentive Spend</a:t>
          </a:r>
          <a:endParaRPr lang="en-US" dirty="0"/>
        </a:p>
      </dgm:t>
    </dgm:pt>
    <dgm:pt modelId="{938B70E5-1347-4DDC-B839-D61D5EA5309A}" type="parTrans" cxnId="{75A757E0-3B41-4DC5-9D07-81102CD20FE8}">
      <dgm:prSet/>
      <dgm:spPr/>
      <dgm:t>
        <a:bodyPr/>
        <a:lstStyle/>
        <a:p>
          <a:endParaRPr lang="en-US"/>
        </a:p>
      </dgm:t>
    </dgm:pt>
    <dgm:pt modelId="{B0C39AC5-2C0D-4B59-8898-81B1DF67499E}" type="sibTrans" cxnId="{75A757E0-3B41-4DC5-9D07-81102CD20FE8}">
      <dgm:prSet/>
      <dgm:spPr/>
      <dgm:t>
        <a:bodyPr/>
        <a:lstStyle/>
        <a:p>
          <a:endParaRPr lang="en-US"/>
        </a:p>
      </dgm:t>
    </dgm:pt>
    <dgm:pt modelId="{FB256828-8CF2-4104-8199-C885BCDEAD9B}">
      <dgm:prSet phldrT="[Text]"/>
      <dgm:spPr/>
      <dgm:t>
        <a:bodyPr/>
        <a:lstStyle/>
        <a:p>
          <a:r>
            <a:rPr lang="en-US" dirty="0" smtClean="0"/>
            <a:t>Consumer Behavior</a:t>
          </a:r>
          <a:endParaRPr lang="en-US" dirty="0"/>
        </a:p>
      </dgm:t>
    </dgm:pt>
    <dgm:pt modelId="{EFCC330C-99C7-44AE-9D8B-C9FC2967EFAE}" type="parTrans" cxnId="{4CA78F6F-1FFF-4E61-9A52-6A40EAC8EF4B}">
      <dgm:prSet/>
      <dgm:spPr/>
      <dgm:t>
        <a:bodyPr/>
        <a:lstStyle/>
        <a:p>
          <a:endParaRPr lang="en-US"/>
        </a:p>
      </dgm:t>
    </dgm:pt>
    <dgm:pt modelId="{62CB95FE-690D-436E-BB88-8327E5B8AA01}" type="sibTrans" cxnId="{4CA78F6F-1FFF-4E61-9A52-6A40EAC8EF4B}">
      <dgm:prSet/>
      <dgm:spPr/>
      <dgm:t>
        <a:bodyPr/>
        <a:lstStyle/>
        <a:p>
          <a:endParaRPr lang="en-US"/>
        </a:p>
      </dgm:t>
    </dgm:pt>
    <dgm:pt modelId="{9B25C9B6-BB24-4CC5-85D0-11A397A51D3F}">
      <dgm:prSet phldrT="[Text]"/>
      <dgm:spPr/>
      <dgm:t>
        <a:bodyPr/>
        <a:lstStyle/>
        <a:p>
          <a:r>
            <a:rPr lang="en-US" dirty="0" smtClean="0"/>
            <a:t>Interest Rates</a:t>
          </a:r>
          <a:endParaRPr lang="en-US" dirty="0"/>
        </a:p>
      </dgm:t>
    </dgm:pt>
    <dgm:pt modelId="{4FD49BD4-07AB-4448-AE56-FEB16E677599}" type="parTrans" cxnId="{29D702A6-25D6-4D23-BCCA-2ADDFFCABC11}">
      <dgm:prSet/>
      <dgm:spPr/>
      <dgm:t>
        <a:bodyPr/>
        <a:lstStyle/>
        <a:p>
          <a:endParaRPr lang="en-US"/>
        </a:p>
      </dgm:t>
    </dgm:pt>
    <dgm:pt modelId="{C4CD02F3-AEC6-4E51-8255-19F4DD04EE78}" type="sibTrans" cxnId="{29D702A6-25D6-4D23-BCCA-2ADDFFCABC11}">
      <dgm:prSet/>
      <dgm:spPr/>
      <dgm:t>
        <a:bodyPr/>
        <a:lstStyle/>
        <a:p>
          <a:endParaRPr lang="en-US"/>
        </a:p>
      </dgm:t>
    </dgm:pt>
    <dgm:pt modelId="{F49720E0-72B0-4DE2-BF80-AA4674E5CAB6}">
      <dgm:prSet phldrT="[Text]"/>
      <dgm:spPr/>
      <dgm:t>
        <a:bodyPr/>
        <a:lstStyle/>
        <a:p>
          <a:r>
            <a:rPr lang="en-US" dirty="0" smtClean="0"/>
            <a:t>Capital Markets</a:t>
          </a:r>
          <a:endParaRPr lang="en-US" dirty="0"/>
        </a:p>
      </dgm:t>
    </dgm:pt>
    <dgm:pt modelId="{9A4ECCBE-9997-4B6A-BC39-DC18D7D153D1}" type="parTrans" cxnId="{A75C903A-C69D-4508-84F2-A903197DDC72}">
      <dgm:prSet/>
      <dgm:spPr/>
      <dgm:t>
        <a:bodyPr/>
        <a:lstStyle/>
        <a:p>
          <a:endParaRPr lang="en-US"/>
        </a:p>
      </dgm:t>
    </dgm:pt>
    <dgm:pt modelId="{47430E7C-F351-4CB5-A1EF-B007EE44B684}" type="sibTrans" cxnId="{A75C903A-C69D-4508-84F2-A903197DDC72}">
      <dgm:prSet/>
      <dgm:spPr/>
      <dgm:t>
        <a:bodyPr/>
        <a:lstStyle/>
        <a:p>
          <a:endParaRPr lang="en-US"/>
        </a:p>
      </dgm:t>
    </dgm:pt>
    <dgm:pt modelId="{F3F6E79D-0200-4C08-BD6B-4AD56A58B145}">
      <dgm:prSet phldrT="[Text]"/>
      <dgm:spPr/>
      <dgm:t>
        <a:bodyPr/>
        <a:lstStyle/>
        <a:p>
          <a:r>
            <a:rPr lang="en-US" dirty="0" smtClean="0"/>
            <a:t>Capital &amp; Cost Structure</a:t>
          </a:r>
          <a:endParaRPr lang="en-US" dirty="0"/>
        </a:p>
      </dgm:t>
    </dgm:pt>
    <dgm:pt modelId="{D830F082-9269-461B-BE09-F6E20FA39CD6}" type="parTrans" cxnId="{73E2FCC3-EFB0-4784-94D2-3B12E1B8E883}">
      <dgm:prSet/>
      <dgm:spPr/>
      <dgm:t>
        <a:bodyPr/>
        <a:lstStyle/>
        <a:p>
          <a:endParaRPr lang="en-US"/>
        </a:p>
      </dgm:t>
    </dgm:pt>
    <dgm:pt modelId="{6761B450-7BAE-4B67-B778-AA6C0A31B777}" type="sibTrans" cxnId="{73E2FCC3-EFB0-4784-94D2-3B12E1B8E883}">
      <dgm:prSet/>
      <dgm:spPr/>
      <dgm:t>
        <a:bodyPr/>
        <a:lstStyle/>
        <a:p>
          <a:endParaRPr lang="en-US"/>
        </a:p>
      </dgm:t>
    </dgm:pt>
    <dgm:pt modelId="{D6CB047C-63E5-405D-8D92-52A4847F6BB2}">
      <dgm:prSet phldrT="[Text]"/>
      <dgm:spPr/>
      <dgm:t>
        <a:bodyPr/>
        <a:lstStyle/>
        <a:p>
          <a:r>
            <a:rPr lang="en-US" dirty="0" smtClean="0"/>
            <a:t>Tax Rules</a:t>
          </a:r>
          <a:endParaRPr lang="en-US" dirty="0"/>
        </a:p>
      </dgm:t>
    </dgm:pt>
    <dgm:pt modelId="{8963AF1A-4639-42D0-9F21-6BDEF8656270}" type="parTrans" cxnId="{F1956BAC-09D7-45A5-9588-4C1EB84649F1}">
      <dgm:prSet/>
      <dgm:spPr/>
      <dgm:t>
        <a:bodyPr/>
        <a:lstStyle/>
        <a:p>
          <a:endParaRPr lang="en-US"/>
        </a:p>
      </dgm:t>
    </dgm:pt>
    <dgm:pt modelId="{8EA26C32-B94F-4894-8EB7-BBDEF216EE27}" type="sibTrans" cxnId="{F1956BAC-09D7-45A5-9588-4C1EB84649F1}">
      <dgm:prSet/>
      <dgm:spPr/>
      <dgm:t>
        <a:bodyPr/>
        <a:lstStyle/>
        <a:p>
          <a:endParaRPr lang="en-US"/>
        </a:p>
      </dgm:t>
    </dgm:pt>
    <dgm:pt modelId="{1A144EB9-1BBF-48D8-933E-47BD3144007F}">
      <dgm:prSet phldrT="[Text]"/>
      <dgm:spPr/>
      <dgm:t>
        <a:bodyPr/>
        <a:lstStyle/>
        <a:p>
          <a:r>
            <a:rPr lang="en-US" dirty="0" smtClean="0"/>
            <a:t>Toyota Share </a:t>
          </a:r>
          <a:endParaRPr lang="en-US" dirty="0"/>
        </a:p>
      </dgm:t>
    </dgm:pt>
    <dgm:pt modelId="{03E529CF-1B74-4544-9457-283A041048BD}" type="parTrans" cxnId="{AB41F120-0319-4709-915C-76F493D01A56}">
      <dgm:prSet/>
      <dgm:spPr/>
      <dgm:t>
        <a:bodyPr/>
        <a:lstStyle/>
        <a:p>
          <a:endParaRPr lang="en-US"/>
        </a:p>
      </dgm:t>
    </dgm:pt>
    <dgm:pt modelId="{566C3AFB-CBF6-4BA3-87B7-3E0D05879028}" type="sibTrans" cxnId="{AB41F120-0319-4709-915C-76F493D01A56}">
      <dgm:prSet/>
      <dgm:spPr/>
      <dgm:t>
        <a:bodyPr/>
        <a:lstStyle/>
        <a:p>
          <a:endParaRPr lang="en-US"/>
        </a:p>
      </dgm:t>
    </dgm:pt>
    <dgm:pt modelId="{0CF474FF-1C3F-4C3C-96A4-A0B1D606B052}">
      <dgm:prSet phldrT="[Text]"/>
      <dgm:spPr/>
      <dgm:t>
        <a:bodyPr/>
        <a:lstStyle/>
        <a:p>
          <a:r>
            <a:rPr lang="en-US" dirty="0" smtClean="0"/>
            <a:t>Used Car Market</a:t>
          </a:r>
          <a:endParaRPr lang="en-US" dirty="0"/>
        </a:p>
      </dgm:t>
    </dgm:pt>
    <dgm:pt modelId="{847914C1-6B4C-4910-BE24-85303CBF3D8E}" type="parTrans" cxnId="{350F4178-6FBA-4392-A045-9F55F695280D}">
      <dgm:prSet/>
      <dgm:spPr/>
      <dgm:t>
        <a:bodyPr/>
        <a:lstStyle/>
        <a:p>
          <a:endParaRPr lang="en-US"/>
        </a:p>
      </dgm:t>
    </dgm:pt>
    <dgm:pt modelId="{827D04E8-69F1-4E4A-A6FD-F5EDCDB70A9B}" type="sibTrans" cxnId="{350F4178-6FBA-4392-A045-9F55F695280D}">
      <dgm:prSet/>
      <dgm:spPr/>
      <dgm:t>
        <a:bodyPr/>
        <a:lstStyle/>
        <a:p>
          <a:endParaRPr lang="en-US"/>
        </a:p>
      </dgm:t>
    </dgm:pt>
    <dgm:pt modelId="{832AB732-ECC1-4474-9307-199CCCF9A540}" type="pres">
      <dgm:prSet presAssocID="{9DCA0173-8D11-4E07-AAFB-76FBC9931C88}" presName="cycle" presStyleCnt="0">
        <dgm:presLayoutVars>
          <dgm:dir/>
          <dgm:resizeHandles val="exact"/>
        </dgm:presLayoutVars>
      </dgm:prSet>
      <dgm:spPr/>
      <dgm:t>
        <a:bodyPr/>
        <a:lstStyle/>
        <a:p>
          <a:endParaRPr lang="en-US"/>
        </a:p>
      </dgm:t>
    </dgm:pt>
    <dgm:pt modelId="{6A0C4C97-7974-4B8E-80F1-AFB13AEAEB0A}" type="pres">
      <dgm:prSet presAssocID="{8802A781-6785-45B3-88A2-F4B08BAEEACF}" presName="node" presStyleLbl="node1" presStyleIdx="0" presStyleCnt="9" custScaleX="133100" custScaleY="133100">
        <dgm:presLayoutVars>
          <dgm:bulletEnabled val="1"/>
        </dgm:presLayoutVars>
      </dgm:prSet>
      <dgm:spPr/>
      <dgm:t>
        <a:bodyPr/>
        <a:lstStyle/>
        <a:p>
          <a:endParaRPr lang="en-US"/>
        </a:p>
      </dgm:t>
    </dgm:pt>
    <dgm:pt modelId="{97915396-A45D-457D-A282-47CE9878D470}" type="pres">
      <dgm:prSet presAssocID="{8802A781-6785-45B3-88A2-F4B08BAEEACF}" presName="spNode" presStyleCnt="0"/>
      <dgm:spPr/>
    </dgm:pt>
    <dgm:pt modelId="{F6FF2E23-A2A2-48F9-ABF8-B59B3511A90C}" type="pres">
      <dgm:prSet presAssocID="{8DA33452-38A9-4756-8A09-FB30281152C0}" presName="sibTrans" presStyleLbl="sibTrans1D1" presStyleIdx="0" presStyleCnt="9"/>
      <dgm:spPr/>
      <dgm:t>
        <a:bodyPr/>
        <a:lstStyle/>
        <a:p>
          <a:endParaRPr lang="en-US"/>
        </a:p>
      </dgm:t>
    </dgm:pt>
    <dgm:pt modelId="{A83A1FA4-60E0-469A-A578-559CA3959392}" type="pres">
      <dgm:prSet presAssocID="{1A144EB9-1BBF-48D8-933E-47BD3144007F}" presName="node" presStyleLbl="node1" presStyleIdx="1" presStyleCnt="9" custScaleX="133100" custScaleY="133100">
        <dgm:presLayoutVars>
          <dgm:bulletEnabled val="1"/>
        </dgm:presLayoutVars>
      </dgm:prSet>
      <dgm:spPr/>
      <dgm:t>
        <a:bodyPr/>
        <a:lstStyle/>
        <a:p>
          <a:endParaRPr lang="en-US"/>
        </a:p>
      </dgm:t>
    </dgm:pt>
    <dgm:pt modelId="{5F01BDD6-2FB2-4D3D-9515-E96F0C4F6137}" type="pres">
      <dgm:prSet presAssocID="{1A144EB9-1BBF-48D8-933E-47BD3144007F}" presName="spNode" presStyleCnt="0"/>
      <dgm:spPr/>
    </dgm:pt>
    <dgm:pt modelId="{C386ED2A-3214-4187-8450-BDAD3F574B5F}" type="pres">
      <dgm:prSet presAssocID="{566C3AFB-CBF6-4BA3-87B7-3E0D05879028}" presName="sibTrans" presStyleLbl="sibTrans1D1" presStyleIdx="1" presStyleCnt="9"/>
      <dgm:spPr/>
      <dgm:t>
        <a:bodyPr/>
        <a:lstStyle/>
        <a:p>
          <a:endParaRPr lang="en-US"/>
        </a:p>
      </dgm:t>
    </dgm:pt>
    <dgm:pt modelId="{415ADBD1-BC6E-42D0-B7E7-98BEABD8DF42}" type="pres">
      <dgm:prSet presAssocID="{232D80A0-E6F0-4351-8ADE-858DDB43A7BF}" presName="node" presStyleLbl="node1" presStyleIdx="2" presStyleCnt="9" custScaleX="133100" custScaleY="133100">
        <dgm:presLayoutVars>
          <dgm:bulletEnabled val="1"/>
        </dgm:presLayoutVars>
      </dgm:prSet>
      <dgm:spPr/>
      <dgm:t>
        <a:bodyPr/>
        <a:lstStyle/>
        <a:p>
          <a:endParaRPr lang="en-US"/>
        </a:p>
      </dgm:t>
    </dgm:pt>
    <dgm:pt modelId="{E8EAA182-8D9C-4BB4-8961-15212AB97F09}" type="pres">
      <dgm:prSet presAssocID="{232D80A0-E6F0-4351-8ADE-858DDB43A7BF}" presName="spNode" presStyleCnt="0"/>
      <dgm:spPr/>
    </dgm:pt>
    <dgm:pt modelId="{D836CFC4-5E8C-488D-B6A1-F5051726891B}" type="pres">
      <dgm:prSet presAssocID="{B0C39AC5-2C0D-4B59-8898-81B1DF67499E}" presName="sibTrans" presStyleLbl="sibTrans1D1" presStyleIdx="2" presStyleCnt="9"/>
      <dgm:spPr/>
      <dgm:t>
        <a:bodyPr/>
        <a:lstStyle/>
        <a:p>
          <a:endParaRPr lang="en-US"/>
        </a:p>
      </dgm:t>
    </dgm:pt>
    <dgm:pt modelId="{265D0B88-F718-4416-AD9E-D6CA6DBEDC37}" type="pres">
      <dgm:prSet presAssocID="{FB256828-8CF2-4104-8199-C885BCDEAD9B}" presName="node" presStyleLbl="node1" presStyleIdx="3" presStyleCnt="9" custScaleX="133100" custScaleY="133100">
        <dgm:presLayoutVars>
          <dgm:bulletEnabled val="1"/>
        </dgm:presLayoutVars>
      </dgm:prSet>
      <dgm:spPr/>
      <dgm:t>
        <a:bodyPr/>
        <a:lstStyle/>
        <a:p>
          <a:endParaRPr lang="en-US"/>
        </a:p>
      </dgm:t>
    </dgm:pt>
    <dgm:pt modelId="{536D542F-594F-40B6-9BA9-B8F605F5446F}" type="pres">
      <dgm:prSet presAssocID="{FB256828-8CF2-4104-8199-C885BCDEAD9B}" presName="spNode" presStyleCnt="0"/>
      <dgm:spPr/>
    </dgm:pt>
    <dgm:pt modelId="{D660820C-AD55-4FFB-A325-A18A93E67B2F}" type="pres">
      <dgm:prSet presAssocID="{62CB95FE-690D-436E-BB88-8327E5B8AA01}" presName="sibTrans" presStyleLbl="sibTrans1D1" presStyleIdx="3" presStyleCnt="9"/>
      <dgm:spPr/>
      <dgm:t>
        <a:bodyPr/>
        <a:lstStyle/>
        <a:p>
          <a:endParaRPr lang="en-US"/>
        </a:p>
      </dgm:t>
    </dgm:pt>
    <dgm:pt modelId="{83939FFE-3784-4E25-A13A-671227139A3A}" type="pres">
      <dgm:prSet presAssocID="{0CF474FF-1C3F-4C3C-96A4-A0B1D606B052}" presName="node" presStyleLbl="node1" presStyleIdx="4" presStyleCnt="9" custScaleX="133100" custScaleY="133100">
        <dgm:presLayoutVars>
          <dgm:bulletEnabled val="1"/>
        </dgm:presLayoutVars>
      </dgm:prSet>
      <dgm:spPr/>
      <dgm:t>
        <a:bodyPr/>
        <a:lstStyle/>
        <a:p>
          <a:endParaRPr lang="en-US"/>
        </a:p>
      </dgm:t>
    </dgm:pt>
    <dgm:pt modelId="{296FE4E4-7AFA-4B33-8D57-809E7EB9BA9D}" type="pres">
      <dgm:prSet presAssocID="{0CF474FF-1C3F-4C3C-96A4-A0B1D606B052}" presName="spNode" presStyleCnt="0"/>
      <dgm:spPr/>
    </dgm:pt>
    <dgm:pt modelId="{E4E81A67-4293-4344-BE35-F2D401AA4961}" type="pres">
      <dgm:prSet presAssocID="{827D04E8-69F1-4E4A-A6FD-F5EDCDB70A9B}" presName="sibTrans" presStyleLbl="sibTrans1D1" presStyleIdx="4" presStyleCnt="9"/>
      <dgm:spPr/>
      <dgm:t>
        <a:bodyPr/>
        <a:lstStyle/>
        <a:p>
          <a:endParaRPr lang="en-US"/>
        </a:p>
      </dgm:t>
    </dgm:pt>
    <dgm:pt modelId="{363082A4-BF94-47B2-9226-B5126E25EC4A}" type="pres">
      <dgm:prSet presAssocID="{F3F6E79D-0200-4C08-BD6B-4AD56A58B145}" presName="node" presStyleLbl="node1" presStyleIdx="5" presStyleCnt="9" custScaleX="133100" custScaleY="133100">
        <dgm:presLayoutVars>
          <dgm:bulletEnabled val="1"/>
        </dgm:presLayoutVars>
      </dgm:prSet>
      <dgm:spPr/>
      <dgm:t>
        <a:bodyPr/>
        <a:lstStyle/>
        <a:p>
          <a:endParaRPr lang="en-US"/>
        </a:p>
      </dgm:t>
    </dgm:pt>
    <dgm:pt modelId="{6E880526-FA3A-40B4-B53D-A8CC58D79312}" type="pres">
      <dgm:prSet presAssocID="{F3F6E79D-0200-4C08-BD6B-4AD56A58B145}" presName="spNode" presStyleCnt="0"/>
      <dgm:spPr/>
    </dgm:pt>
    <dgm:pt modelId="{1C713B68-6B3D-4A3C-8E19-AC7BC32F52B7}" type="pres">
      <dgm:prSet presAssocID="{6761B450-7BAE-4B67-B778-AA6C0A31B777}" presName="sibTrans" presStyleLbl="sibTrans1D1" presStyleIdx="5" presStyleCnt="9"/>
      <dgm:spPr/>
      <dgm:t>
        <a:bodyPr/>
        <a:lstStyle/>
        <a:p>
          <a:endParaRPr lang="en-US"/>
        </a:p>
      </dgm:t>
    </dgm:pt>
    <dgm:pt modelId="{966831A6-705B-4E1A-A3FA-FDE1A519872F}" type="pres">
      <dgm:prSet presAssocID="{9B25C9B6-BB24-4CC5-85D0-11A397A51D3F}" presName="node" presStyleLbl="node1" presStyleIdx="6" presStyleCnt="9" custScaleX="133100" custScaleY="133100">
        <dgm:presLayoutVars>
          <dgm:bulletEnabled val="1"/>
        </dgm:presLayoutVars>
      </dgm:prSet>
      <dgm:spPr/>
      <dgm:t>
        <a:bodyPr/>
        <a:lstStyle/>
        <a:p>
          <a:endParaRPr lang="en-US"/>
        </a:p>
      </dgm:t>
    </dgm:pt>
    <dgm:pt modelId="{199E9387-8BD5-4C54-9C4F-F4C4118E8558}" type="pres">
      <dgm:prSet presAssocID="{9B25C9B6-BB24-4CC5-85D0-11A397A51D3F}" presName="spNode" presStyleCnt="0"/>
      <dgm:spPr/>
    </dgm:pt>
    <dgm:pt modelId="{766384FD-55A5-4B11-8578-DDC371D116B2}" type="pres">
      <dgm:prSet presAssocID="{C4CD02F3-AEC6-4E51-8255-19F4DD04EE78}" presName="sibTrans" presStyleLbl="sibTrans1D1" presStyleIdx="6" presStyleCnt="9"/>
      <dgm:spPr/>
      <dgm:t>
        <a:bodyPr/>
        <a:lstStyle/>
        <a:p>
          <a:endParaRPr lang="en-US"/>
        </a:p>
      </dgm:t>
    </dgm:pt>
    <dgm:pt modelId="{66570D78-BC52-494A-98E4-E299F6EE6FA5}" type="pres">
      <dgm:prSet presAssocID="{F49720E0-72B0-4DE2-BF80-AA4674E5CAB6}" presName="node" presStyleLbl="node1" presStyleIdx="7" presStyleCnt="9" custScaleX="133100" custScaleY="133100">
        <dgm:presLayoutVars>
          <dgm:bulletEnabled val="1"/>
        </dgm:presLayoutVars>
      </dgm:prSet>
      <dgm:spPr/>
      <dgm:t>
        <a:bodyPr/>
        <a:lstStyle/>
        <a:p>
          <a:endParaRPr lang="en-US"/>
        </a:p>
      </dgm:t>
    </dgm:pt>
    <dgm:pt modelId="{E1BC1891-CB84-4E81-9EFA-533E5F408B86}" type="pres">
      <dgm:prSet presAssocID="{F49720E0-72B0-4DE2-BF80-AA4674E5CAB6}" presName="spNode" presStyleCnt="0"/>
      <dgm:spPr/>
    </dgm:pt>
    <dgm:pt modelId="{EB14E0A8-AC02-4B10-842D-5DEEE133860E}" type="pres">
      <dgm:prSet presAssocID="{47430E7C-F351-4CB5-A1EF-B007EE44B684}" presName="sibTrans" presStyleLbl="sibTrans1D1" presStyleIdx="7" presStyleCnt="9"/>
      <dgm:spPr/>
      <dgm:t>
        <a:bodyPr/>
        <a:lstStyle/>
        <a:p>
          <a:endParaRPr lang="en-US"/>
        </a:p>
      </dgm:t>
    </dgm:pt>
    <dgm:pt modelId="{BBE06312-1DDC-4920-8600-46808A5510B3}" type="pres">
      <dgm:prSet presAssocID="{D6CB047C-63E5-405D-8D92-52A4847F6BB2}" presName="node" presStyleLbl="node1" presStyleIdx="8" presStyleCnt="9" custScaleX="133100" custScaleY="133100">
        <dgm:presLayoutVars>
          <dgm:bulletEnabled val="1"/>
        </dgm:presLayoutVars>
      </dgm:prSet>
      <dgm:spPr/>
      <dgm:t>
        <a:bodyPr/>
        <a:lstStyle/>
        <a:p>
          <a:endParaRPr lang="en-US"/>
        </a:p>
      </dgm:t>
    </dgm:pt>
    <dgm:pt modelId="{4DF9AFA6-46CA-4434-A846-793501D714D6}" type="pres">
      <dgm:prSet presAssocID="{D6CB047C-63E5-405D-8D92-52A4847F6BB2}" presName="spNode" presStyleCnt="0"/>
      <dgm:spPr/>
    </dgm:pt>
    <dgm:pt modelId="{13B1C1D2-00C0-4FAA-AAC4-B5E817FEEEAD}" type="pres">
      <dgm:prSet presAssocID="{8EA26C32-B94F-4894-8EB7-BBDEF216EE27}" presName="sibTrans" presStyleLbl="sibTrans1D1" presStyleIdx="8" presStyleCnt="9"/>
      <dgm:spPr/>
      <dgm:t>
        <a:bodyPr/>
        <a:lstStyle/>
        <a:p>
          <a:endParaRPr lang="en-US"/>
        </a:p>
      </dgm:t>
    </dgm:pt>
  </dgm:ptLst>
  <dgm:cxnLst>
    <dgm:cxn modelId="{4BC71EE0-D775-4299-8543-9DAC2AB1AA68}" type="presOf" srcId="{9DCA0173-8D11-4E07-AAFB-76FBC9931C88}" destId="{832AB732-ECC1-4474-9307-199CCCF9A540}" srcOrd="0" destOrd="0" presId="urn:microsoft.com/office/officeart/2005/8/layout/cycle6"/>
    <dgm:cxn modelId="{79DAC077-D16C-4A08-9050-B2912993EF3C}" srcId="{9DCA0173-8D11-4E07-AAFB-76FBC9931C88}" destId="{8802A781-6785-45B3-88A2-F4B08BAEEACF}" srcOrd="0" destOrd="0" parTransId="{4719BEB5-E268-47CF-B769-0DDD5E643AFF}" sibTransId="{8DA33452-38A9-4756-8A09-FB30281152C0}"/>
    <dgm:cxn modelId="{29D702A6-25D6-4D23-BCCA-2ADDFFCABC11}" srcId="{9DCA0173-8D11-4E07-AAFB-76FBC9931C88}" destId="{9B25C9B6-BB24-4CC5-85D0-11A397A51D3F}" srcOrd="6" destOrd="0" parTransId="{4FD49BD4-07AB-4448-AE56-FEB16E677599}" sibTransId="{C4CD02F3-AEC6-4E51-8255-19F4DD04EE78}"/>
    <dgm:cxn modelId="{8F7B4FA4-05EA-45F9-A3EB-13F16C4E2B38}" type="presOf" srcId="{F3F6E79D-0200-4C08-BD6B-4AD56A58B145}" destId="{363082A4-BF94-47B2-9226-B5126E25EC4A}" srcOrd="0" destOrd="0" presId="urn:microsoft.com/office/officeart/2005/8/layout/cycle6"/>
    <dgm:cxn modelId="{B6F887A3-5517-4FA9-9529-75DB4F4D8485}" type="presOf" srcId="{0CF474FF-1C3F-4C3C-96A4-A0B1D606B052}" destId="{83939FFE-3784-4E25-A13A-671227139A3A}" srcOrd="0" destOrd="0" presId="urn:microsoft.com/office/officeart/2005/8/layout/cycle6"/>
    <dgm:cxn modelId="{4CA78F6F-1FFF-4E61-9A52-6A40EAC8EF4B}" srcId="{9DCA0173-8D11-4E07-AAFB-76FBC9931C88}" destId="{FB256828-8CF2-4104-8199-C885BCDEAD9B}" srcOrd="3" destOrd="0" parTransId="{EFCC330C-99C7-44AE-9D8B-C9FC2967EFAE}" sibTransId="{62CB95FE-690D-436E-BB88-8327E5B8AA01}"/>
    <dgm:cxn modelId="{AD184200-F3C8-4F65-AE41-23898D238698}" type="presOf" srcId="{C4CD02F3-AEC6-4E51-8255-19F4DD04EE78}" destId="{766384FD-55A5-4B11-8578-DDC371D116B2}" srcOrd="0" destOrd="0" presId="urn:microsoft.com/office/officeart/2005/8/layout/cycle6"/>
    <dgm:cxn modelId="{A75C903A-C69D-4508-84F2-A903197DDC72}" srcId="{9DCA0173-8D11-4E07-AAFB-76FBC9931C88}" destId="{F49720E0-72B0-4DE2-BF80-AA4674E5CAB6}" srcOrd="7" destOrd="0" parTransId="{9A4ECCBE-9997-4B6A-BC39-DC18D7D153D1}" sibTransId="{47430E7C-F351-4CB5-A1EF-B007EE44B684}"/>
    <dgm:cxn modelId="{88BCC472-9AF5-4499-AB2A-B4865A36FB88}" type="presOf" srcId="{9B25C9B6-BB24-4CC5-85D0-11A397A51D3F}" destId="{966831A6-705B-4E1A-A3FA-FDE1A519872F}" srcOrd="0" destOrd="0" presId="urn:microsoft.com/office/officeart/2005/8/layout/cycle6"/>
    <dgm:cxn modelId="{F1956BAC-09D7-45A5-9588-4C1EB84649F1}" srcId="{9DCA0173-8D11-4E07-AAFB-76FBC9931C88}" destId="{D6CB047C-63E5-405D-8D92-52A4847F6BB2}" srcOrd="8" destOrd="0" parTransId="{8963AF1A-4639-42D0-9F21-6BDEF8656270}" sibTransId="{8EA26C32-B94F-4894-8EB7-BBDEF216EE27}"/>
    <dgm:cxn modelId="{B6776CE9-5399-48FD-B6C3-116D4E77B892}" type="presOf" srcId="{FB256828-8CF2-4104-8199-C885BCDEAD9B}" destId="{265D0B88-F718-4416-AD9E-D6CA6DBEDC37}" srcOrd="0" destOrd="0" presId="urn:microsoft.com/office/officeart/2005/8/layout/cycle6"/>
    <dgm:cxn modelId="{CEEBBAFC-36B7-4C98-8562-D7AD0AC6403B}" type="presOf" srcId="{8EA26C32-B94F-4894-8EB7-BBDEF216EE27}" destId="{13B1C1D2-00C0-4FAA-AAC4-B5E817FEEEAD}" srcOrd="0" destOrd="0" presId="urn:microsoft.com/office/officeart/2005/8/layout/cycle6"/>
    <dgm:cxn modelId="{A783F816-C319-48DD-AD7A-0BE9F55292BC}" type="presOf" srcId="{8DA33452-38A9-4756-8A09-FB30281152C0}" destId="{F6FF2E23-A2A2-48F9-ABF8-B59B3511A90C}" srcOrd="0" destOrd="0" presId="urn:microsoft.com/office/officeart/2005/8/layout/cycle6"/>
    <dgm:cxn modelId="{75A757E0-3B41-4DC5-9D07-81102CD20FE8}" srcId="{9DCA0173-8D11-4E07-AAFB-76FBC9931C88}" destId="{232D80A0-E6F0-4351-8ADE-858DDB43A7BF}" srcOrd="2" destOrd="0" parTransId="{938B70E5-1347-4DDC-B839-D61D5EA5309A}" sibTransId="{B0C39AC5-2C0D-4B59-8898-81B1DF67499E}"/>
    <dgm:cxn modelId="{14781256-6307-475F-8002-6FFE7DED1083}" type="presOf" srcId="{62CB95FE-690D-436E-BB88-8327E5B8AA01}" destId="{D660820C-AD55-4FFB-A325-A18A93E67B2F}" srcOrd="0" destOrd="0" presId="urn:microsoft.com/office/officeart/2005/8/layout/cycle6"/>
    <dgm:cxn modelId="{7D63CD93-710B-4B80-AFDA-FF3F420899BD}" type="presOf" srcId="{B0C39AC5-2C0D-4B59-8898-81B1DF67499E}" destId="{D836CFC4-5E8C-488D-B6A1-F5051726891B}" srcOrd="0" destOrd="0" presId="urn:microsoft.com/office/officeart/2005/8/layout/cycle6"/>
    <dgm:cxn modelId="{34267D36-8318-4282-B0AE-C92B43A89D62}" type="presOf" srcId="{232D80A0-E6F0-4351-8ADE-858DDB43A7BF}" destId="{415ADBD1-BC6E-42D0-B7E7-98BEABD8DF42}" srcOrd="0" destOrd="0" presId="urn:microsoft.com/office/officeart/2005/8/layout/cycle6"/>
    <dgm:cxn modelId="{39118B9B-4DAB-40FE-AD53-9221EE628330}" type="presOf" srcId="{566C3AFB-CBF6-4BA3-87B7-3E0D05879028}" destId="{C386ED2A-3214-4187-8450-BDAD3F574B5F}" srcOrd="0" destOrd="0" presId="urn:microsoft.com/office/officeart/2005/8/layout/cycle6"/>
    <dgm:cxn modelId="{A12E0C8E-E419-4E42-A2A1-1841C2692664}" type="presOf" srcId="{47430E7C-F351-4CB5-A1EF-B007EE44B684}" destId="{EB14E0A8-AC02-4B10-842D-5DEEE133860E}" srcOrd="0" destOrd="0" presId="urn:microsoft.com/office/officeart/2005/8/layout/cycle6"/>
    <dgm:cxn modelId="{981D2160-D28E-4BD2-8F5B-92EDA4E1B262}" type="presOf" srcId="{D6CB047C-63E5-405D-8D92-52A4847F6BB2}" destId="{BBE06312-1DDC-4920-8600-46808A5510B3}" srcOrd="0" destOrd="0" presId="urn:microsoft.com/office/officeart/2005/8/layout/cycle6"/>
    <dgm:cxn modelId="{72F6F966-4E93-4DA6-887F-B04E862DAFE2}" type="presOf" srcId="{8802A781-6785-45B3-88A2-F4B08BAEEACF}" destId="{6A0C4C97-7974-4B8E-80F1-AFB13AEAEB0A}" srcOrd="0" destOrd="0" presId="urn:microsoft.com/office/officeart/2005/8/layout/cycle6"/>
    <dgm:cxn modelId="{B453CDD9-B3F8-4047-B887-83104D58B051}" type="presOf" srcId="{1A144EB9-1BBF-48D8-933E-47BD3144007F}" destId="{A83A1FA4-60E0-469A-A578-559CA3959392}" srcOrd="0" destOrd="0" presId="urn:microsoft.com/office/officeart/2005/8/layout/cycle6"/>
    <dgm:cxn modelId="{E27245B6-780D-4192-A2BB-8FAF3A443888}" type="presOf" srcId="{6761B450-7BAE-4B67-B778-AA6C0A31B777}" destId="{1C713B68-6B3D-4A3C-8E19-AC7BC32F52B7}" srcOrd="0" destOrd="0" presId="urn:microsoft.com/office/officeart/2005/8/layout/cycle6"/>
    <dgm:cxn modelId="{AB41F120-0319-4709-915C-76F493D01A56}" srcId="{9DCA0173-8D11-4E07-AAFB-76FBC9931C88}" destId="{1A144EB9-1BBF-48D8-933E-47BD3144007F}" srcOrd="1" destOrd="0" parTransId="{03E529CF-1B74-4544-9457-283A041048BD}" sibTransId="{566C3AFB-CBF6-4BA3-87B7-3E0D05879028}"/>
    <dgm:cxn modelId="{73E2FCC3-EFB0-4784-94D2-3B12E1B8E883}" srcId="{9DCA0173-8D11-4E07-AAFB-76FBC9931C88}" destId="{F3F6E79D-0200-4C08-BD6B-4AD56A58B145}" srcOrd="5" destOrd="0" parTransId="{D830F082-9269-461B-BE09-F6E20FA39CD6}" sibTransId="{6761B450-7BAE-4B67-B778-AA6C0A31B777}"/>
    <dgm:cxn modelId="{58BFD1A5-6252-48CC-82FE-0845B3C4EE99}" type="presOf" srcId="{F49720E0-72B0-4DE2-BF80-AA4674E5CAB6}" destId="{66570D78-BC52-494A-98E4-E299F6EE6FA5}" srcOrd="0" destOrd="0" presId="urn:microsoft.com/office/officeart/2005/8/layout/cycle6"/>
    <dgm:cxn modelId="{D44298D0-2DD9-400E-87C9-4D2386BAEF7A}" type="presOf" srcId="{827D04E8-69F1-4E4A-A6FD-F5EDCDB70A9B}" destId="{E4E81A67-4293-4344-BE35-F2D401AA4961}" srcOrd="0" destOrd="0" presId="urn:microsoft.com/office/officeart/2005/8/layout/cycle6"/>
    <dgm:cxn modelId="{350F4178-6FBA-4392-A045-9F55F695280D}" srcId="{9DCA0173-8D11-4E07-AAFB-76FBC9931C88}" destId="{0CF474FF-1C3F-4C3C-96A4-A0B1D606B052}" srcOrd="4" destOrd="0" parTransId="{847914C1-6B4C-4910-BE24-85303CBF3D8E}" sibTransId="{827D04E8-69F1-4E4A-A6FD-F5EDCDB70A9B}"/>
    <dgm:cxn modelId="{2FCDB94B-348F-46D1-A3C6-36095CDD5652}" type="presParOf" srcId="{832AB732-ECC1-4474-9307-199CCCF9A540}" destId="{6A0C4C97-7974-4B8E-80F1-AFB13AEAEB0A}" srcOrd="0" destOrd="0" presId="urn:microsoft.com/office/officeart/2005/8/layout/cycle6"/>
    <dgm:cxn modelId="{E804E076-5A29-4435-BBFB-E38382789327}" type="presParOf" srcId="{832AB732-ECC1-4474-9307-199CCCF9A540}" destId="{97915396-A45D-457D-A282-47CE9878D470}" srcOrd="1" destOrd="0" presId="urn:microsoft.com/office/officeart/2005/8/layout/cycle6"/>
    <dgm:cxn modelId="{DD5B0E82-67E3-4F36-ABCB-1617FC92C1CB}" type="presParOf" srcId="{832AB732-ECC1-4474-9307-199CCCF9A540}" destId="{F6FF2E23-A2A2-48F9-ABF8-B59B3511A90C}" srcOrd="2" destOrd="0" presId="urn:microsoft.com/office/officeart/2005/8/layout/cycle6"/>
    <dgm:cxn modelId="{FDC94E44-5D0C-42D8-8002-0B2B95255869}" type="presParOf" srcId="{832AB732-ECC1-4474-9307-199CCCF9A540}" destId="{A83A1FA4-60E0-469A-A578-559CA3959392}" srcOrd="3" destOrd="0" presId="urn:microsoft.com/office/officeart/2005/8/layout/cycle6"/>
    <dgm:cxn modelId="{B4F8245A-22B1-48E4-9D70-07BAC8EAC99E}" type="presParOf" srcId="{832AB732-ECC1-4474-9307-199CCCF9A540}" destId="{5F01BDD6-2FB2-4D3D-9515-E96F0C4F6137}" srcOrd="4" destOrd="0" presId="urn:microsoft.com/office/officeart/2005/8/layout/cycle6"/>
    <dgm:cxn modelId="{633D0189-37E6-419C-A81B-71160E7EDDB6}" type="presParOf" srcId="{832AB732-ECC1-4474-9307-199CCCF9A540}" destId="{C386ED2A-3214-4187-8450-BDAD3F574B5F}" srcOrd="5" destOrd="0" presId="urn:microsoft.com/office/officeart/2005/8/layout/cycle6"/>
    <dgm:cxn modelId="{3A72BF37-9CAE-4CAE-84F1-356CBA6DA6F8}" type="presParOf" srcId="{832AB732-ECC1-4474-9307-199CCCF9A540}" destId="{415ADBD1-BC6E-42D0-B7E7-98BEABD8DF42}" srcOrd="6" destOrd="0" presId="urn:microsoft.com/office/officeart/2005/8/layout/cycle6"/>
    <dgm:cxn modelId="{7ED8BB64-095F-4C1B-B773-1D601BCBA89E}" type="presParOf" srcId="{832AB732-ECC1-4474-9307-199CCCF9A540}" destId="{E8EAA182-8D9C-4BB4-8961-15212AB97F09}" srcOrd="7" destOrd="0" presId="urn:microsoft.com/office/officeart/2005/8/layout/cycle6"/>
    <dgm:cxn modelId="{6E717A65-CDAA-4A8E-B378-46F6FC4288BB}" type="presParOf" srcId="{832AB732-ECC1-4474-9307-199CCCF9A540}" destId="{D836CFC4-5E8C-488D-B6A1-F5051726891B}" srcOrd="8" destOrd="0" presId="urn:microsoft.com/office/officeart/2005/8/layout/cycle6"/>
    <dgm:cxn modelId="{1C770FD4-E71E-4915-BB71-E81AFA55EA6D}" type="presParOf" srcId="{832AB732-ECC1-4474-9307-199CCCF9A540}" destId="{265D0B88-F718-4416-AD9E-D6CA6DBEDC37}" srcOrd="9" destOrd="0" presId="urn:microsoft.com/office/officeart/2005/8/layout/cycle6"/>
    <dgm:cxn modelId="{943C1E34-B852-4AC8-87B4-06D7BB435861}" type="presParOf" srcId="{832AB732-ECC1-4474-9307-199CCCF9A540}" destId="{536D542F-594F-40B6-9BA9-B8F605F5446F}" srcOrd="10" destOrd="0" presId="urn:microsoft.com/office/officeart/2005/8/layout/cycle6"/>
    <dgm:cxn modelId="{76B049C3-F116-4517-A74C-6FD9CA78CE46}" type="presParOf" srcId="{832AB732-ECC1-4474-9307-199CCCF9A540}" destId="{D660820C-AD55-4FFB-A325-A18A93E67B2F}" srcOrd="11" destOrd="0" presId="urn:microsoft.com/office/officeart/2005/8/layout/cycle6"/>
    <dgm:cxn modelId="{F39F19AF-3984-4C88-8B12-4F22F420A3CB}" type="presParOf" srcId="{832AB732-ECC1-4474-9307-199CCCF9A540}" destId="{83939FFE-3784-4E25-A13A-671227139A3A}" srcOrd="12" destOrd="0" presId="urn:microsoft.com/office/officeart/2005/8/layout/cycle6"/>
    <dgm:cxn modelId="{AE887099-9F77-451D-803D-F02090BAD733}" type="presParOf" srcId="{832AB732-ECC1-4474-9307-199CCCF9A540}" destId="{296FE4E4-7AFA-4B33-8D57-809E7EB9BA9D}" srcOrd="13" destOrd="0" presId="urn:microsoft.com/office/officeart/2005/8/layout/cycle6"/>
    <dgm:cxn modelId="{84659274-4A11-45F8-A061-A2202ED13828}" type="presParOf" srcId="{832AB732-ECC1-4474-9307-199CCCF9A540}" destId="{E4E81A67-4293-4344-BE35-F2D401AA4961}" srcOrd="14" destOrd="0" presId="urn:microsoft.com/office/officeart/2005/8/layout/cycle6"/>
    <dgm:cxn modelId="{BB70AE77-14DC-4A72-ABF3-977AFD576D55}" type="presParOf" srcId="{832AB732-ECC1-4474-9307-199CCCF9A540}" destId="{363082A4-BF94-47B2-9226-B5126E25EC4A}" srcOrd="15" destOrd="0" presId="urn:microsoft.com/office/officeart/2005/8/layout/cycle6"/>
    <dgm:cxn modelId="{DFB0E5FB-1AC9-4C5A-ABC0-3FC3B5219B34}" type="presParOf" srcId="{832AB732-ECC1-4474-9307-199CCCF9A540}" destId="{6E880526-FA3A-40B4-B53D-A8CC58D79312}" srcOrd="16" destOrd="0" presId="urn:microsoft.com/office/officeart/2005/8/layout/cycle6"/>
    <dgm:cxn modelId="{5DD82959-B6B3-4815-8C50-BFABEFE3EC4D}" type="presParOf" srcId="{832AB732-ECC1-4474-9307-199CCCF9A540}" destId="{1C713B68-6B3D-4A3C-8E19-AC7BC32F52B7}" srcOrd="17" destOrd="0" presId="urn:microsoft.com/office/officeart/2005/8/layout/cycle6"/>
    <dgm:cxn modelId="{7DD9321E-10AB-4FA1-A78F-AC6D2DFA609F}" type="presParOf" srcId="{832AB732-ECC1-4474-9307-199CCCF9A540}" destId="{966831A6-705B-4E1A-A3FA-FDE1A519872F}" srcOrd="18" destOrd="0" presId="urn:microsoft.com/office/officeart/2005/8/layout/cycle6"/>
    <dgm:cxn modelId="{BAE28674-3B04-4B2F-9B39-32824EA551B4}" type="presParOf" srcId="{832AB732-ECC1-4474-9307-199CCCF9A540}" destId="{199E9387-8BD5-4C54-9C4F-F4C4118E8558}" srcOrd="19" destOrd="0" presId="urn:microsoft.com/office/officeart/2005/8/layout/cycle6"/>
    <dgm:cxn modelId="{305915A3-BD62-43F3-9B3C-14A95A331659}" type="presParOf" srcId="{832AB732-ECC1-4474-9307-199CCCF9A540}" destId="{766384FD-55A5-4B11-8578-DDC371D116B2}" srcOrd="20" destOrd="0" presId="urn:microsoft.com/office/officeart/2005/8/layout/cycle6"/>
    <dgm:cxn modelId="{24E94A5B-F071-49A3-9B66-967F96E1B28F}" type="presParOf" srcId="{832AB732-ECC1-4474-9307-199CCCF9A540}" destId="{66570D78-BC52-494A-98E4-E299F6EE6FA5}" srcOrd="21" destOrd="0" presId="urn:microsoft.com/office/officeart/2005/8/layout/cycle6"/>
    <dgm:cxn modelId="{67171431-B22C-4488-B372-2C7582576666}" type="presParOf" srcId="{832AB732-ECC1-4474-9307-199CCCF9A540}" destId="{E1BC1891-CB84-4E81-9EFA-533E5F408B86}" srcOrd="22" destOrd="0" presId="urn:microsoft.com/office/officeart/2005/8/layout/cycle6"/>
    <dgm:cxn modelId="{62BFFBA4-E49D-402F-A169-2B3072544E07}" type="presParOf" srcId="{832AB732-ECC1-4474-9307-199CCCF9A540}" destId="{EB14E0A8-AC02-4B10-842D-5DEEE133860E}" srcOrd="23" destOrd="0" presId="urn:microsoft.com/office/officeart/2005/8/layout/cycle6"/>
    <dgm:cxn modelId="{1706C12B-E341-47D2-93D8-95BD48DF262D}" type="presParOf" srcId="{832AB732-ECC1-4474-9307-199CCCF9A540}" destId="{BBE06312-1DDC-4920-8600-46808A5510B3}" srcOrd="24" destOrd="0" presId="urn:microsoft.com/office/officeart/2005/8/layout/cycle6"/>
    <dgm:cxn modelId="{87C236DC-A820-4C59-8C4F-95C97978CD45}" type="presParOf" srcId="{832AB732-ECC1-4474-9307-199CCCF9A540}" destId="{4DF9AFA6-46CA-4434-A846-793501D714D6}" srcOrd="25" destOrd="0" presId="urn:microsoft.com/office/officeart/2005/8/layout/cycle6"/>
    <dgm:cxn modelId="{5097F369-83DB-4425-B9AC-65E80D108750}" type="presParOf" srcId="{832AB732-ECC1-4474-9307-199CCCF9A540}" destId="{13B1C1D2-00C0-4FAA-AAC4-B5E817FEEEAD}" srcOrd="26"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CAF4A6-563A-456F-80F6-211C52BBA1C2}" type="doc">
      <dgm:prSet loTypeId="urn:microsoft.com/office/officeart/2005/8/layout/vProcess5" loCatId="process" qsTypeId="urn:microsoft.com/office/officeart/2005/8/quickstyle/simple1" qsCatId="simple" csTypeId="urn:microsoft.com/office/officeart/2005/8/colors/accent2_3" csCatId="accent2" phldr="1"/>
      <dgm:spPr/>
      <dgm:t>
        <a:bodyPr/>
        <a:lstStyle/>
        <a:p>
          <a:endParaRPr lang="en-US"/>
        </a:p>
      </dgm:t>
    </dgm:pt>
    <dgm:pt modelId="{33C31D5B-98B5-4DDB-9428-E20B016CD868}">
      <dgm:prSet phldrT="[Text]"/>
      <dgm:spPr/>
      <dgm:t>
        <a:bodyPr/>
        <a:lstStyle/>
        <a:p>
          <a:r>
            <a:rPr lang="en-US" dirty="0" smtClean="0"/>
            <a:t>TMS sells vehicle to dealer (wholesale) </a:t>
          </a:r>
          <a:endParaRPr lang="en-US" dirty="0"/>
        </a:p>
      </dgm:t>
    </dgm:pt>
    <dgm:pt modelId="{4057241E-BC5A-46A5-85B3-E2EC6405EE7E}" type="parTrans" cxnId="{1942B380-33ED-48FB-90C7-73F5AE14E437}">
      <dgm:prSet/>
      <dgm:spPr/>
      <dgm:t>
        <a:bodyPr/>
        <a:lstStyle/>
        <a:p>
          <a:endParaRPr lang="en-US"/>
        </a:p>
      </dgm:t>
    </dgm:pt>
    <dgm:pt modelId="{FC540718-64A9-4518-BCF3-98D2BF5794FF}" type="sibTrans" cxnId="{1942B380-33ED-48FB-90C7-73F5AE14E437}">
      <dgm:prSet/>
      <dgm:spPr/>
      <dgm:t>
        <a:bodyPr/>
        <a:lstStyle/>
        <a:p>
          <a:endParaRPr lang="en-US" dirty="0"/>
        </a:p>
      </dgm:t>
    </dgm:pt>
    <dgm:pt modelId="{58EC166B-8A00-4B98-B36B-DCD41DA9EF28}">
      <dgm:prSet phldrT="[Text]"/>
      <dgm:spPr/>
      <dgm:t>
        <a:bodyPr/>
        <a:lstStyle/>
        <a:p>
          <a:r>
            <a:rPr lang="en-US" dirty="0" smtClean="0"/>
            <a:t>Dealer sells vehicle to consumer (sale)</a:t>
          </a:r>
          <a:endParaRPr lang="en-US" dirty="0"/>
        </a:p>
      </dgm:t>
    </dgm:pt>
    <dgm:pt modelId="{C5176E94-CDBA-4AC5-935A-BC38C95E2EB6}" type="parTrans" cxnId="{3587B312-9149-4215-B83F-09662D177508}">
      <dgm:prSet/>
      <dgm:spPr/>
      <dgm:t>
        <a:bodyPr/>
        <a:lstStyle/>
        <a:p>
          <a:endParaRPr lang="en-US"/>
        </a:p>
      </dgm:t>
    </dgm:pt>
    <dgm:pt modelId="{FD7E0D35-EE5A-4E8B-BA3F-DBA6FB0EC26D}" type="sibTrans" cxnId="{3587B312-9149-4215-B83F-09662D177508}">
      <dgm:prSet/>
      <dgm:spPr/>
      <dgm:t>
        <a:bodyPr/>
        <a:lstStyle/>
        <a:p>
          <a:endParaRPr lang="en-US" dirty="0"/>
        </a:p>
      </dgm:t>
    </dgm:pt>
    <dgm:pt modelId="{EB957D63-9D00-47F7-B095-06C6599ABA97}">
      <dgm:prSet phldrT="[Text]"/>
      <dgm:spPr/>
      <dgm:t>
        <a:bodyPr/>
        <a:lstStyle/>
        <a:p>
          <a:r>
            <a:rPr lang="en-US" dirty="0" smtClean="0"/>
            <a:t>Customer decides how to pay</a:t>
          </a:r>
          <a:endParaRPr lang="en-US" dirty="0"/>
        </a:p>
      </dgm:t>
    </dgm:pt>
    <dgm:pt modelId="{BF8AEF95-C914-4344-BBBC-648F84E1243A}" type="parTrans" cxnId="{D120D406-3E3C-4D2A-B50D-ED717F74FACB}">
      <dgm:prSet/>
      <dgm:spPr/>
      <dgm:t>
        <a:bodyPr/>
        <a:lstStyle/>
        <a:p>
          <a:endParaRPr lang="en-US"/>
        </a:p>
      </dgm:t>
    </dgm:pt>
    <dgm:pt modelId="{E8D0FDA5-2063-4F16-8F0B-C8EB2D05F08C}" type="sibTrans" cxnId="{D120D406-3E3C-4D2A-B50D-ED717F74FACB}">
      <dgm:prSet/>
      <dgm:spPr/>
      <dgm:t>
        <a:bodyPr/>
        <a:lstStyle/>
        <a:p>
          <a:endParaRPr lang="en-US"/>
        </a:p>
      </dgm:t>
    </dgm:pt>
    <dgm:pt modelId="{2C7B635F-0318-4775-955E-5EF0470A1769}">
      <dgm:prSet phldrT="[Text]"/>
      <dgm:spPr/>
      <dgm:t>
        <a:bodyPr/>
        <a:lstStyle/>
        <a:p>
          <a:r>
            <a:rPr lang="en-US" dirty="0" smtClean="0"/>
            <a:t>TEMA manufactures vehicle</a:t>
          </a:r>
          <a:endParaRPr lang="en-US" dirty="0"/>
        </a:p>
      </dgm:t>
    </dgm:pt>
    <dgm:pt modelId="{878D9C98-4DDA-45A6-BE28-E16F3D401463}" type="parTrans" cxnId="{FA5268F5-4F61-4451-A3F6-4F03DF73114E}">
      <dgm:prSet/>
      <dgm:spPr/>
      <dgm:t>
        <a:bodyPr/>
        <a:lstStyle/>
        <a:p>
          <a:endParaRPr lang="en-US"/>
        </a:p>
      </dgm:t>
    </dgm:pt>
    <dgm:pt modelId="{4A9E39DF-C176-49E6-AA14-006AB78E0794}" type="sibTrans" cxnId="{FA5268F5-4F61-4451-A3F6-4F03DF73114E}">
      <dgm:prSet/>
      <dgm:spPr/>
      <dgm:t>
        <a:bodyPr/>
        <a:lstStyle/>
        <a:p>
          <a:endParaRPr lang="en-US" dirty="0"/>
        </a:p>
      </dgm:t>
    </dgm:pt>
    <dgm:pt modelId="{DB79A0F1-323D-4A50-904E-961A44E0E11E}" type="pres">
      <dgm:prSet presAssocID="{0CCAF4A6-563A-456F-80F6-211C52BBA1C2}" presName="outerComposite" presStyleCnt="0">
        <dgm:presLayoutVars>
          <dgm:chMax val="5"/>
          <dgm:dir/>
          <dgm:resizeHandles val="exact"/>
        </dgm:presLayoutVars>
      </dgm:prSet>
      <dgm:spPr/>
      <dgm:t>
        <a:bodyPr/>
        <a:lstStyle/>
        <a:p>
          <a:endParaRPr lang="en-US"/>
        </a:p>
      </dgm:t>
    </dgm:pt>
    <dgm:pt modelId="{11A0489F-0832-428C-A739-A37C3B974F57}" type="pres">
      <dgm:prSet presAssocID="{0CCAF4A6-563A-456F-80F6-211C52BBA1C2}" presName="dummyMaxCanvas" presStyleCnt="0">
        <dgm:presLayoutVars/>
      </dgm:prSet>
      <dgm:spPr/>
    </dgm:pt>
    <dgm:pt modelId="{E714ADE3-0CEE-48EE-90A3-1E02408F3502}" type="pres">
      <dgm:prSet presAssocID="{0CCAF4A6-563A-456F-80F6-211C52BBA1C2}" presName="FourNodes_1" presStyleLbl="node1" presStyleIdx="0" presStyleCnt="4">
        <dgm:presLayoutVars>
          <dgm:bulletEnabled val="1"/>
        </dgm:presLayoutVars>
      </dgm:prSet>
      <dgm:spPr/>
      <dgm:t>
        <a:bodyPr/>
        <a:lstStyle/>
        <a:p>
          <a:endParaRPr lang="en-US"/>
        </a:p>
      </dgm:t>
    </dgm:pt>
    <dgm:pt modelId="{D5A1A292-4410-4ABB-830A-7AFFD8B925E5}" type="pres">
      <dgm:prSet presAssocID="{0CCAF4A6-563A-456F-80F6-211C52BBA1C2}" presName="FourNodes_2" presStyleLbl="node1" presStyleIdx="1" presStyleCnt="4">
        <dgm:presLayoutVars>
          <dgm:bulletEnabled val="1"/>
        </dgm:presLayoutVars>
      </dgm:prSet>
      <dgm:spPr/>
      <dgm:t>
        <a:bodyPr/>
        <a:lstStyle/>
        <a:p>
          <a:endParaRPr lang="en-US"/>
        </a:p>
      </dgm:t>
    </dgm:pt>
    <dgm:pt modelId="{11386CE7-0007-497C-9FED-FC5600D1FDF7}" type="pres">
      <dgm:prSet presAssocID="{0CCAF4A6-563A-456F-80F6-211C52BBA1C2}" presName="FourNodes_3" presStyleLbl="node1" presStyleIdx="2" presStyleCnt="4">
        <dgm:presLayoutVars>
          <dgm:bulletEnabled val="1"/>
        </dgm:presLayoutVars>
      </dgm:prSet>
      <dgm:spPr/>
      <dgm:t>
        <a:bodyPr/>
        <a:lstStyle/>
        <a:p>
          <a:endParaRPr lang="en-US"/>
        </a:p>
      </dgm:t>
    </dgm:pt>
    <dgm:pt modelId="{C605D06B-78E5-48D6-A2CC-CE4CD630E7DB}" type="pres">
      <dgm:prSet presAssocID="{0CCAF4A6-563A-456F-80F6-211C52BBA1C2}" presName="FourNodes_4" presStyleLbl="node1" presStyleIdx="3" presStyleCnt="4">
        <dgm:presLayoutVars>
          <dgm:bulletEnabled val="1"/>
        </dgm:presLayoutVars>
      </dgm:prSet>
      <dgm:spPr/>
      <dgm:t>
        <a:bodyPr/>
        <a:lstStyle/>
        <a:p>
          <a:endParaRPr lang="en-US"/>
        </a:p>
      </dgm:t>
    </dgm:pt>
    <dgm:pt modelId="{D5601E1B-ED5F-4684-B50B-2A574BE671C4}" type="pres">
      <dgm:prSet presAssocID="{0CCAF4A6-563A-456F-80F6-211C52BBA1C2}" presName="FourConn_1-2" presStyleLbl="fgAccFollowNode1" presStyleIdx="0" presStyleCnt="3">
        <dgm:presLayoutVars>
          <dgm:bulletEnabled val="1"/>
        </dgm:presLayoutVars>
      </dgm:prSet>
      <dgm:spPr/>
      <dgm:t>
        <a:bodyPr/>
        <a:lstStyle/>
        <a:p>
          <a:endParaRPr lang="en-US"/>
        </a:p>
      </dgm:t>
    </dgm:pt>
    <dgm:pt modelId="{31C6097F-0B42-446B-A80D-D7CA3F9544E8}" type="pres">
      <dgm:prSet presAssocID="{0CCAF4A6-563A-456F-80F6-211C52BBA1C2}" presName="FourConn_2-3" presStyleLbl="fgAccFollowNode1" presStyleIdx="1" presStyleCnt="3">
        <dgm:presLayoutVars>
          <dgm:bulletEnabled val="1"/>
        </dgm:presLayoutVars>
      </dgm:prSet>
      <dgm:spPr/>
      <dgm:t>
        <a:bodyPr/>
        <a:lstStyle/>
        <a:p>
          <a:endParaRPr lang="en-US"/>
        </a:p>
      </dgm:t>
    </dgm:pt>
    <dgm:pt modelId="{2A5ED018-E04A-4FEE-9D07-6D44D876A08A}" type="pres">
      <dgm:prSet presAssocID="{0CCAF4A6-563A-456F-80F6-211C52BBA1C2}" presName="FourConn_3-4" presStyleLbl="fgAccFollowNode1" presStyleIdx="2" presStyleCnt="3">
        <dgm:presLayoutVars>
          <dgm:bulletEnabled val="1"/>
        </dgm:presLayoutVars>
      </dgm:prSet>
      <dgm:spPr/>
      <dgm:t>
        <a:bodyPr/>
        <a:lstStyle/>
        <a:p>
          <a:endParaRPr lang="en-US"/>
        </a:p>
      </dgm:t>
    </dgm:pt>
    <dgm:pt modelId="{E7F00996-ADB0-47CE-B72B-76E8AE41DF3F}" type="pres">
      <dgm:prSet presAssocID="{0CCAF4A6-563A-456F-80F6-211C52BBA1C2}" presName="FourNodes_1_text" presStyleLbl="node1" presStyleIdx="3" presStyleCnt="4">
        <dgm:presLayoutVars>
          <dgm:bulletEnabled val="1"/>
        </dgm:presLayoutVars>
      </dgm:prSet>
      <dgm:spPr/>
      <dgm:t>
        <a:bodyPr/>
        <a:lstStyle/>
        <a:p>
          <a:endParaRPr lang="en-US"/>
        </a:p>
      </dgm:t>
    </dgm:pt>
    <dgm:pt modelId="{42EB5CF0-D048-4ECB-8DE1-B3DE6033047E}" type="pres">
      <dgm:prSet presAssocID="{0CCAF4A6-563A-456F-80F6-211C52BBA1C2}" presName="FourNodes_2_text" presStyleLbl="node1" presStyleIdx="3" presStyleCnt="4">
        <dgm:presLayoutVars>
          <dgm:bulletEnabled val="1"/>
        </dgm:presLayoutVars>
      </dgm:prSet>
      <dgm:spPr/>
      <dgm:t>
        <a:bodyPr/>
        <a:lstStyle/>
        <a:p>
          <a:endParaRPr lang="en-US"/>
        </a:p>
      </dgm:t>
    </dgm:pt>
    <dgm:pt modelId="{463344F0-1082-4B5B-8059-2ED957E8E75A}" type="pres">
      <dgm:prSet presAssocID="{0CCAF4A6-563A-456F-80F6-211C52BBA1C2}" presName="FourNodes_3_text" presStyleLbl="node1" presStyleIdx="3" presStyleCnt="4">
        <dgm:presLayoutVars>
          <dgm:bulletEnabled val="1"/>
        </dgm:presLayoutVars>
      </dgm:prSet>
      <dgm:spPr/>
      <dgm:t>
        <a:bodyPr/>
        <a:lstStyle/>
        <a:p>
          <a:endParaRPr lang="en-US"/>
        </a:p>
      </dgm:t>
    </dgm:pt>
    <dgm:pt modelId="{BB7860C5-5774-4233-9A4E-3BA39EA968F0}" type="pres">
      <dgm:prSet presAssocID="{0CCAF4A6-563A-456F-80F6-211C52BBA1C2}" presName="FourNodes_4_text" presStyleLbl="node1" presStyleIdx="3" presStyleCnt="4">
        <dgm:presLayoutVars>
          <dgm:bulletEnabled val="1"/>
        </dgm:presLayoutVars>
      </dgm:prSet>
      <dgm:spPr/>
      <dgm:t>
        <a:bodyPr/>
        <a:lstStyle/>
        <a:p>
          <a:endParaRPr lang="en-US"/>
        </a:p>
      </dgm:t>
    </dgm:pt>
  </dgm:ptLst>
  <dgm:cxnLst>
    <dgm:cxn modelId="{117A10EF-FA9B-4674-A727-0BA21A69509E}" type="presOf" srcId="{0CCAF4A6-563A-456F-80F6-211C52BBA1C2}" destId="{DB79A0F1-323D-4A50-904E-961A44E0E11E}" srcOrd="0" destOrd="0" presId="urn:microsoft.com/office/officeart/2005/8/layout/vProcess5"/>
    <dgm:cxn modelId="{F4EC21AD-5C6B-4CAB-8EAC-DC779E3AD651}" type="presOf" srcId="{EB957D63-9D00-47F7-B095-06C6599ABA97}" destId="{C605D06B-78E5-48D6-A2CC-CE4CD630E7DB}" srcOrd="0" destOrd="0" presId="urn:microsoft.com/office/officeart/2005/8/layout/vProcess5"/>
    <dgm:cxn modelId="{1942B380-33ED-48FB-90C7-73F5AE14E437}" srcId="{0CCAF4A6-563A-456F-80F6-211C52BBA1C2}" destId="{33C31D5B-98B5-4DDB-9428-E20B016CD868}" srcOrd="1" destOrd="0" parTransId="{4057241E-BC5A-46A5-85B3-E2EC6405EE7E}" sibTransId="{FC540718-64A9-4518-BCF3-98D2BF5794FF}"/>
    <dgm:cxn modelId="{A8D8B4D2-54B9-4797-8ED1-70862249A6EA}" type="presOf" srcId="{4A9E39DF-C176-49E6-AA14-006AB78E0794}" destId="{D5601E1B-ED5F-4684-B50B-2A574BE671C4}" srcOrd="0" destOrd="0" presId="urn:microsoft.com/office/officeart/2005/8/layout/vProcess5"/>
    <dgm:cxn modelId="{47EFC99E-4BCE-416D-B9E8-33EA9DFB3A11}" type="presOf" srcId="{33C31D5B-98B5-4DDB-9428-E20B016CD868}" destId="{42EB5CF0-D048-4ECB-8DE1-B3DE6033047E}" srcOrd="1" destOrd="0" presId="urn:microsoft.com/office/officeart/2005/8/layout/vProcess5"/>
    <dgm:cxn modelId="{D120D406-3E3C-4D2A-B50D-ED717F74FACB}" srcId="{0CCAF4A6-563A-456F-80F6-211C52BBA1C2}" destId="{EB957D63-9D00-47F7-B095-06C6599ABA97}" srcOrd="3" destOrd="0" parTransId="{BF8AEF95-C914-4344-BBBC-648F84E1243A}" sibTransId="{E8D0FDA5-2063-4F16-8F0B-C8EB2D05F08C}"/>
    <dgm:cxn modelId="{EBAC361A-B58E-40B9-BBED-901FD0C96552}" type="presOf" srcId="{FC540718-64A9-4518-BCF3-98D2BF5794FF}" destId="{31C6097F-0B42-446B-A80D-D7CA3F9544E8}" srcOrd="0" destOrd="0" presId="urn:microsoft.com/office/officeart/2005/8/layout/vProcess5"/>
    <dgm:cxn modelId="{6B5061BD-4E44-4CFA-8574-81889C876F21}" type="presOf" srcId="{2C7B635F-0318-4775-955E-5EF0470A1769}" destId="{E714ADE3-0CEE-48EE-90A3-1E02408F3502}" srcOrd="0" destOrd="0" presId="urn:microsoft.com/office/officeart/2005/8/layout/vProcess5"/>
    <dgm:cxn modelId="{A087BA92-0FE4-428E-8D9D-FDDF06DB5B30}" type="presOf" srcId="{58EC166B-8A00-4B98-B36B-DCD41DA9EF28}" destId="{11386CE7-0007-497C-9FED-FC5600D1FDF7}" srcOrd="0" destOrd="0" presId="urn:microsoft.com/office/officeart/2005/8/layout/vProcess5"/>
    <dgm:cxn modelId="{B527D16D-1AD0-4942-B163-0724F654E77D}" type="presOf" srcId="{FD7E0D35-EE5A-4E8B-BA3F-DBA6FB0EC26D}" destId="{2A5ED018-E04A-4FEE-9D07-6D44D876A08A}" srcOrd="0" destOrd="0" presId="urn:microsoft.com/office/officeart/2005/8/layout/vProcess5"/>
    <dgm:cxn modelId="{3587B312-9149-4215-B83F-09662D177508}" srcId="{0CCAF4A6-563A-456F-80F6-211C52BBA1C2}" destId="{58EC166B-8A00-4B98-B36B-DCD41DA9EF28}" srcOrd="2" destOrd="0" parTransId="{C5176E94-CDBA-4AC5-935A-BC38C95E2EB6}" sibTransId="{FD7E0D35-EE5A-4E8B-BA3F-DBA6FB0EC26D}"/>
    <dgm:cxn modelId="{1F4AB55C-B3AD-4075-80B1-A84D40279500}" type="presOf" srcId="{2C7B635F-0318-4775-955E-5EF0470A1769}" destId="{E7F00996-ADB0-47CE-B72B-76E8AE41DF3F}" srcOrd="1" destOrd="0" presId="urn:microsoft.com/office/officeart/2005/8/layout/vProcess5"/>
    <dgm:cxn modelId="{F4B1DFDF-F613-44D2-B931-7071069EA62F}" type="presOf" srcId="{58EC166B-8A00-4B98-B36B-DCD41DA9EF28}" destId="{463344F0-1082-4B5B-8059-2ED957E8E75A}" srcOrd="1" destOrd="0" presId="urn:microsoft.com/office/officeart/2005/8/layout/vProcess5"/>
    <dgm:cxn modelId="{2A2105D2-ED9E-4375-BA97-A84EC3D7A8AF}" type="presOf" srcId="{33C31D5B-98B5-4DDB-9428-E20B016CD868}" destId="{D5A1A292-4410-4ABB-830A-7AFFD8B925E5}" srcOrd="0" destOrd="0" presId="urn:microsoft.com/office/officeart/2005/8/layout/vProcess5"/>
    <dgm:cxn modelId="{FA18B823-B79C-488F-AB21-622417647978}" type="presOf" srcId="{EB957D63-9D00-47F7-B095-06C6599ABA97}" destId="{BB7860C5-5774-4233-9A4E-3BA39EA968F0}" srcOrd="1" destOrd="0" presId="urn:microsoft.com/office/officeart/2005/8/layout/vProcess5"/>
    <dgm:cxn modelId="{FA5268F5-4F61-4451-A3F6-4F03DF73114E}" srcId="{0CCAF4A6-563A-456F-80F6-211C52BBA1C2}" destId="{2C7B635F-0318-4775-955E-5EF0470A1769}" srcOrd="0" destOrd="0" parTransId="{878D9C98-4DDA-45A6-BE28-E16F3D401463}" sibTransId="{4A9E39DF-C176-49E6-AA14-006AB78E0794}"/>
    <dgm:cxn modelId="{D53E76CA-F367-4992-8337-B6FDC742106C}" type="presParOf" srcId="{DB79A0F1-323D-4A50-904E-961A44E0E11E}" destId="{11A0489F-0832-428C-A739-A37C3B974F57}" srcOrd="0" destOrd="0" presId="urn:microsoft.com/office/officeart/2005/8/layout/vProcess5"/>
    <dgm:cxn modelId="{406CD094-EF4B-4B6B-8314-381DDF2DFFB7}" type="presParOf" srcId="{DB79A0F1-323D-4A50-904E-961A44E0E11E}" destId="{E714ADE3-0CEE-48EE-90A3-1E02408F3502}" srcOrd="1" destOrd="0" presId="urn:microsoft.com/office/officeart/2005/8/layout/vProcess5"/>
    <dgm:cxn modelId="{D38337DD-B4AF-4D4C-93EB-0B7B2B0B05D7}" type="presParOf" srcId="{DB79A0F1-323D-4A50-904E-961A44E0E11E}" destId="{D5A1A292-4410-4ABB-830A-7AFFD8B925E5}" srcOrd="2" destOrd="0" presId="urn:microsoft.com/office/officeart/2005/8/layout/vProcess5"/>
    <dgm:cxn modelId="{CEAF330B-B34E-4EC3-8369-7A1AFFF65F33}" type="presParOf" srcId="{DB79A0F1-323D-4A50-904E-961A44E0E11E}" destId="{11386CE7-0007-497C-9FED-FC5600D1FDF7}" srcOrd="3" destOrd="0" presId="urn:microsoft.com/office/officeart/2005/8/layout/vProcess5"/>
    <dgm:cxn modelId="{DD95D658-6BED-4125-AFBE-FB6ACD18D19C}" type="presParOf" srcId="{DB79A0F1-323D-4A50-904E-961A44E0E11E}" destId="{C605D06B-78E5-48D6-A2CC-CE4CD630E7DB}" srcOrd="4" destOrd="0" presId="urn:microsoft.com/office/officeart/2005/8/layout/vProcess5"/>
    <dgm:cxn modelId="{EF97A33F-B504-4D38-A649-BFC95EE42773}" type="presParOf" srcId="{DB79A0F1-323D-4A50-904E-961A44E0E11E}" destId="{D5601E1B-ED5F-4684-B50B-2A574BE671C4}" srcOrd="5" destOrd="0" presId="urn:microsoft.com/office/officeart/2005/8/layout/vProcess5"/>
    <dgm:cxn modelId="{24E26A0D-6AC4-4136-B272-C286E1B9FDF9}" type="presParOf" srcId="{DB79A0F1-323D-4A50-904E-961A44E0E11E}" destId="{31C6097F-0B42-446B-A80D-D7CA3F9544E8}" srcOrd="6" destOrd="0" presId="urn:microsoft.com/office/officeart/2005/8/layout/vProcess5"/>
    <dgm:cxn modelId="{D9B6A665-7C88-47C6-9FE6-85DEF6AACAAF}" type="presParOf" srcId="{DB79A0F1-323D-4A50-904E-961A44E0E11E}" destId="{2A5ED018-E04A-4FEE-9D07-6D44D876A08A}" srcOrd="7" destOrd="0" presId="urn:microsoft.com/office/officeart/2005/8/layout/vProcess5"/>
    <dgm:cxn modelId="{8A07B618-3620-4BC3-A9D6-4CEC1EAD683F}" type="presParOf" srcId="{DB79A0F1-323D-4A50-904E-961A44E0E11E}" destId="{E7F00996-ADB0-47CE-B72B-76E8AE41DF3F}" srcOrd="8" destOrd="0" presId="urn:microsoft.com/office/officeart/2005/8/layout/vProcess5"/>
    <dgm:cxn modelId="{2CE22BF0-2A6F-4C2C-A569-7688FC90872A}" type="presParOf" srcId="{DB79A0F1-323D-4A50-904E-961A44E0E11E}" destId="{42EB5CF0-D048-4ECB-8DE1-B3DE6033047E}" srcOrd="9" destOrd="0" presId="urn:microsoft.com/office/officeart/2005/8/layout/vProcess5"/>
    <dgm:cxn modelId="{1FB5B5BA-C9C1-4377-BCD7-B3B5FA285484}" type="presParOf" srcId="{DB79A0F1-323D-4A50-904E-961A44E0E11E}" destId="{463344F0-1082-4B5B-8059-2ED957E8E75A}" srcOrd="10" destOrd="0" presId="urn:microsoft.com/office/officeart/2005/8/layout/vProcess5"/>
    <dgm:cxn modelId="{BF76FF89-EB8B-4F16-98B4-112FA2CFBF76}" type="presParOf" srcId="{DB79A0F1-323D-4A50-904E-961A44E0E11E}" destId="{BB7860C5-5774-4233-9A4E-3BA39EA968F0}"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07DCF-F9BB-4277-AF95-E2A600715806}">
      <dsp:nvSpPr>
        <dsp:cNvPr id="0" name=""/>
        <dsp:cNvSpPr/>
      </dsp:nvSpPr>
      <dsp:spPr>
        <a:xfrm>
          <a:off x="-6031190" y="-922847"/>
          <a:ext cx="7179696" cy="7179696"/>
        </a:xfrm>
        <a:prstGeom prst="blockArc">
          <a:avLst>
            <a:gd name="adj1" fmla="val 18900000"/>
            <a:gd name="adj2" fmla="val 2700000"/>
            <a:gd name="adj3" fmla="val 301"/>
          </a:avLst>
        </a:prstGeom>
        <a:noFill/>
        <a:ln w="25400" cap="flat" cmpd="sng" algn="ctr">
          <a:solidFill>
            <a:schemeClr val="accent2">
              <a:tint val="99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C69492C-7772-4693-A0CF-FE30466977AE}">
      <dsp:nvSpPr>
        <dsp:cNvPr id="0" name=""/>
        <dsp:cNvSpPr/>
      </dsp:nvSpPr>
      <dsp:spPr>
        <a:xfrm>
          <a:off x="427751" y="280888"/>
          <a:ext cx="7726603" cy="561563"/>
        </a:xfrm>
        <a:prstGeom prst="rect">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45741"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t>Business Overview</a:t>
          </a:r>
          <a:endParaRPr lang="en-US" sz="2400" kern="1200" dirty="0"/>
        </a:p>
      </dsp:txBody>
      <dsp:txXfrm>
        <a:off x="427751" y="280888"/>
        <a:ext cx="7726603" cy="561563"/>
      </dsp:txXfrm>
    </dsp:sp>
    <dsp:sp modelId="{DEC59E3F-BE7A-4042-840A-6B1C6AE04B34}">
      <dsp:nvSpPr>
        <dsp:cNvPr id="0" name=""/>
        <dsp:cNvSpPr/>
      </dsp:nvSpPr>
      <dsp:spPr>
        <a:xfrm>
          <a:off x="76774" y="210693"/>
          <a:ext cx="701954" cy="701954"/>
        </a:xfrm>
        <a:prstGeom prst="ellipse">
          <a:avLst/>
        </a:prstGeom>
        <a:solidFill>
          <a:schemeClr val="lt1">
            <a:hueOff val="0"/>
            <a:satOff val="0"/>
            <a:lumOff val="0"/>
            <a:alphaOff val="0"/>
          </a:schemeClr>
        </a:solidFill>
        <a:ln w="9525" cap="flat" cmpd="sng" algn="ctr">
          <a:solidFill>
            <a:schemeClr val="accent2">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F8B7595-899D-4E5F-8069-D2BF649F48D8}">
      <dsp:nvSpPr>
        <dsp:cNvPr id="0" name=""/>
        <dsp:cNvSpPr/>
      </dsp:nvSpPr>
      <dsp:spPr>
        <a:xfrm>
          <a:off x="889675" y="1123127"/>
          <a:ext cx="7264679" cy="561563"/>
        </a:xfrm>
        <a:prstGeom prst="rect">
          <a:avLst/>
        </a:prstGeom>
        <a:gradFill rotWithShape="0">
          <a:gsLst>
            <a:gs pos="0">
              <a:schemeClr val="accent2">
                <a:shade val="80000"/>
                <a:hueOff val="66555"/>
                <a:satOff val="-4791"/>
                <a:lumOff val="6284"/>
                <a:alphaOff val="0"/>
                <a:shade val="51000"/>
                <a:satMod val="130000"/>
              </a:schemeClr>
            </a:gs>
            <a:gs pos="80000">
              <a:schemeClr val="accent2">
                <a:shade val="80000"/>
                <a:hueOff val="66555"/>
                <a:satOff val="-4791"/>
                <a:lumOff val="6284"/>
                <a:alphaOff val="0"/>
                <a:shade val="93000"/>
                <a:satMod val="130000"/>
              </a:schemeClr>
            </a:gs>
            <a:gs pos="100000">
              <a:schemeClr val="accent2">
                <a:shade val="80000"/>
                <a:hueOff val="66555"/>
                <a:satOff val="-4791"/>
                <a:lumOff val="628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45741"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t>Assets &amp; Revenue</a:t>
          </a:r>
          <a:endParaRPr lang="en-US" sz="2400" kern="1200" dirty="0"/>
        </a:p>
      </dsp:txBody>
      <dsp:txXfrm>
        <a:off x="889675" y="1123127"/>
        <a:ext cx="7264679" cy="561563"/>
      </dsp:txXfrm>
    </dsp:sp>
    <dsp:sp modelId="{C11C6136-CF46-4F5C-93AD-6252478854D1}">
      <dsp:nvSpPr>
        <dsp:cNvPr id="0" name=""/>
        <dsp:cNvSpPr/>
      </dsp:nvSpPr>
      <dsp:spPr>
        <a:xfrm>
          <a:off x="538698" y="1052931"/>
          <a:ext cx="701954" cy="701954"/>
        </a:xfrm>
        <a:prstGeom prst="ellipse">
          <a:avLst/>
        </a:prstGeom>
        <a:solidFill>
          <a:schemeClr val="lt1">
            <a:hueOff val="0"/>
            <a:satOff val="0"/>
            <a:lumOff val="0"/>
            <a:alphaOff val="0"/>
          </a:schemeClr>
        </a:solidFill>
        <a:ln w="9525" cap="flat" cmpd="sng" algn="ctr">
          <a:solidFill>
            <a:schemeClr val="accent2">
              <a:shade val="80000"/>
              <a:hueOff val="66555"/>
              <a:satOff val="-4791"/>
              <a:lumOff val="6284"/>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02A081AA-4EA3-4AE5-BE26-3FA91579F5D3}">
      <dsp:nvSpPr>
        <dsp:cNvPr id="0" name=""/>
        <dsp:cNvSpPr/>
      </dsp:nvSpPr>
      <dsp:spPr>
        <a:xfrm>
          <a:off x="1100902" y="1965365"/>
          <a:ext cx="7053453" cy="561563"/>
        </a:xfrm>
        <a:prstGeom prst="rect">
          <a:avLst/>
        </a:prstGeom>
        <a:gradFill rotWithShape="0">
          <a:gsLst>
            <a:gs pos="0">
              <a:schemeClr val="accent2">
                <a:shade val="80000"/>
                <a:hueOff val="133111"/>
                <a:satOff val="-9582"/>
                <a:lumOff val="12568"/>
                <a:alphaOff val="0"/>
                <a:shade val="51000"/>
                <a:satMod val="130000"/>
              </a:schemeClr>
            </a:gs>
            <a:gs pos="80000">
              <a:schemeClr val="accent2">
                <a:shade val="80000"/>
                <a:hueOff val="133111"/>
                <a:satOff val="-9582"/>
                <a:lumOff val="12568"/>
                <a:alphaOff val="0"/>
                <a:shade val="93000"/>
                <a:satMod val="130000"/>
              </a:schemeClr>
            </a:gs>
            <a:gs pos="100000">
              <a:schemeClr val="accent2">
                <a:shade val="80000"/>
                <a:hueOff val="133111"/>
                <a:satOff val="-9582"/>
                <a:lumOff val="1256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45741"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t>Funding Sources &amp; Interest Expense</a:t>
          </a:r>
          <a:endParaRPr lang="en-US" sz="2400" kern="1200" dirty="0"/>
        </a:p>
      </dsp:txBody>
      <dsp:txXfrm>
        <a:off x="1100902" y="1965365"/>
        <a:ext cx="7053453" cy="561563"/>
      </dsp:txXfrm>
    </dsp:sp>
    <dsp:sp modelId="{C8DF540F-3468-432E-B294-68BF266303C7}">
      <dsp:nvSpPr>
        <dsp:cNvPr id="0" name=""/>
        <dsp:cNvSpPr/>
      </dsp:nvSpPr>
      <dsp:spPr>
        <a:xfrm>
          <a:off x="749924" y="1895170"/>
          <a:ext cx="701954" cy="701954"/>
        </a:xfrm>
        <a:prstGeom prst="ellipse">
          <a:avLst/>
        </a:prstGeom>
        <a:solidFill>
          <a:schemeClr val="lt1">
            <a:hueOff val="0"/>
            <a:satOff val="0"/>
            <a:lumOff val="0"/>
            <a:alphaOff val="0"/>
          </a:schemeClr>
        </a:solidFill>
        <a:ln w="9525" cap="flat" cmpd="sng" algn="ctr">
          <a:solidFill>
            <a:schemeClr val="accent2">
              <a:shade val="80000"/>
              <a:hueOff val="133111"/>
              <a:satOff val="-9582"/>
              <a:lumOff val="1256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FB6BA03-378F-4464-89FB-1EA1BCAEDC2C}">
      <dsp:nvSpPr>
        <dsp:cNvPr id="0" name=""/>
        <dsp:cNvSpPr/>
      </dsp:nvSpPr>
      <dsp:spPr>
        <a:xfrm>
          <a:off x="1100902" y="2807070"/>
          <a:ext cx="7053453" cy="561563"/>
        </a:xfrm>
        <a:prstGeom prst="rect">
          <a:avLst/>
        </a:prstGeom>
        <a:gradFill rotWithShape="0">
          <a:gsLst>
            <a:gs pos="0">
              <a:schemeClr val="accent2">
                <a:shade val="80000"/>
                <a:hueOff val="199666"/>
                <a:satOff val="-14373"/>
                <a:lumOff val="18853"/>
                <a:alphaOff val="0"/>
                <a:shade val="51000"/>
                <a:satMod val="130000"/>
              </a:schemeClr>
            </a:gs>
            <a:gs pos="80000">
              <a:schemeClr val="accent2">
                <a:shade val="80000"/>
                <a:hueOff val="199666"/>
                <a:satOff val="-14373"/>
                <a:lumOff val="18853"/>
                <a:alphaOff val="0"/>
                <a:shade val="93000"/>
                <a:satMod val="130000"/>
              </a:schemeClr>
            </a:gs>
            <a:gs pos="100000">
              <a:schemeClr val="accent2">
                <a:shade val="80000"/>
                <a:hueOff val="199666"/>
                <a:satOff val="-14373"/>
                <a:lumOff val="1885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45741"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t>Credit &amp; RV Losses</a:t>
          </a:r>
          <a:endParaRPr lang="en-US" sz="2400" kern="1200" dirty="0"/>
        </a:p>
      </dsp:txBody>
      <dsp:txXfrm>
        <a:off x="1100902" y="2807070"/>
        <a:ext cx="7053453" cy="561563"/>
      </dsp:txXfrm>
    </dsp:sp>
    <dsp:sp modelId="{5EE5F6DC-86F1-4084-A0A2-2C0558192B6E}">
      <dsp:nvSpPr>
        <dsp:cNvPr id="0" name=""/>
        <dsp:cNvSpPr/>
      </dsp:nvSpPr>
      <dsp:spPr>
        <a:xfrm>
          <a:off x="749924" y="2736875"/>
          <a:ext cx="701954" cy="701954"/>
        </a:xfrm>
        <a:prstGeom prst="ellipse">
          <a:avLst/>
        </a:prstGeom>
        <a:solidFill>
          <a:schemeClr val="lt1">
            <a:hueOff val="0"/>
            <a:satOff val="0"/>
            <a:lumOff val="0"/>
            <a:alphaOff val="0"/>
          </a:schemeClr>
        </a:solidFill>
        <a:ln w="9525" cap="flat" cmpd="sng" algn="ctr">
          <a:solidFill>
            <a:schemeClr val="accent2">
              <a:shade val="80000"/>
              <a:hueOff val="199666"/>
              <a:satOff val="-14373"/>
              <a:lumOff val="18853"/>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8F8931F-8630-48F9-B4A6-D80C296C51DB}">
      <dsp:nvSpPr>
        <dsp:cNvPr id="0" name=""/>
        <dsp:cNvSpPr/>
      </dsp:nvSpPr>
      <dsp:spPr>
        <a:xfrm>
          <a:off x="889675" y="3649309"/>
          <a:ext cx="7264679" cy="561563"/>
        </a:xfrm>
        <a:prstGeom prst="rect">
          <a:avLst/>
        </a:prstGeom>
        <a:gradFill rotWithShape="0">
          <a:gsLst>
            <a:gs pos="0">
              <a:schemeClr val="accent2">
                <a:shade val="80000"/>
                <a:hueOff val="266221"/>
                <a:satOff val="-19164"/>
                <a:lumOff val="25137"/>
                <a:alphaOff val="0"/>
                <a:shade val="51000"/>
                <a:satMod val="130000"/>
              </a:schemeClr>
            </a:gs>
            <a:gs pos="80000">
              <a:schemeClr val="accent2">
                <a:shade val="80000"/>
                <a:hueOff val="266221"/>
                <a:satOff val="-19164"/>
                <a:lumOff val="25137"/>
                <a:alphaOff val="0"/>
                <a:shade val="93000"/>
                <a:satMod val="130000"/>
              </a:schemeClr>
            </a:gs>
            <a:gs pos="100000">
              <a:schemeClr val="accent2">
                <a:shade val="80000"/>
                <a:hueOff val="266221"/>
                <a:satOff val="-19164"/>
                <a:lumOff val="2513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45741"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t>Operating Expenses</a:t>
          </a:r>
          <a:endParaRPr lang="en-US" sz="2400" kern="1200" dirty="0"/>
        </a:p>
      </dsp:txBody>
      <dsp:txXfrm>
        <a:off x="889675" y="3649309"/>
        <a:ext cx="7264679" cy="561563"/>
      </dsp:txXfrm>
    </dsp:sp>
    <dsp:sp modelId="{35259F1B-36B6-4659-A752-084117D48EE6}">
      <dsp:nvSpPr>
        <dsp:cNvPr id="0" name=""/>
        <dsp:cNvSpPr/>
      </dsp:nvSpPr>
      <dsp:spPr>
        <a:xfrm>
          <a:off x="538698" y="3579114"/>
          <a:ext cx="701954" cy="701954"/>
        </a:xfrm>
        <a:prstGeom prst="ellipse">
          <a:avLst/>
        </a:prstGeom>
        <a:solidFill>
          <a:schemeClr val="lt1">
            <a:hueOff val="0"/>
            <a:satOff val="0"/>
            <a:lumOff val="0"/>
            <a:alphaOff val="0"/>
          </a:schemeClr>
        </a:solidFill>
        <a:ln w="9525" cap="flat" cmpd="sng" algn="ctr">
          <a:solidFill>
            <a:schemeClr val="accent2">
              <a:shade val="80000"/>
              <a:hueOff val="266221"/>
              <a:satOff val="-19164"/>
              <a:lumOff val="25137"/>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9F3ECE5-E3DC-4175-95E7-3CC700FB05B5}">
      <dsp:nvSpPr>
        <dsp:cNvPr id="0" name=""/>
        <dsp:cNvSpPr/>
      </dsp:nvSpPr>
      <dsp:spPr>
        <a:xfrm>
          <a:off x="427751" y="4491548"/>
          <a:ext cx="7726603" cy="561563"/>
        </a:xfrm>
        <a:prstGeom prst="rect">
          <a:avLst/>
        </a:prstGeom>
        <a:gradFill rotWithShape="0">
          <a:gsLst>
            <a:gs pos="0">
              <a:schemeClr val="accent2">
                <a:shade val="80000"/>
                <a:hueOff val="332777"/>
                <a:satOff val="-23955"/>
                <a:lumOff val="31421"/>
                <a:alphaOff val="0"/>
                <a:shade val="51000"/>
                <a:satMod val="130000"/>
              </a:schemeClr>
            </a:gs>
            <a:gs pos="80000">
              <a:schemeClr val="accent2">
                <a:shade val="80000"/>
                <a:hueOff val="332777"/>
                <a:satOff val="-23955"/>
                <a:lumOff val="31421"/>
                <a:alphaOff val="0"/>
                <a:shade val="93000"/>
                <a:satMod val="130000"/>
              </a:schemeClr>
            </a:gs>
            <a:gs pos="100000">
              <a:schemeClr val="accent2">
                <a:shade val="80000"/>
                <a:hueOff val="332777"/>
                <a:satOff val="-23955"/>
                <a:lumOff val="3142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45741"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t>Insurance</a:t>
          </a:r>
          <a:endParaRPr lang="en-US" sz="2400" kern="1200" dirty="0"/>
        </a:p>
      </dsp:txBody>
      <dsp:txXfrm>
        <a:off x="427751" y="4491548"/>
        <a:ext cx="7726603" cy="561563"/>
      </dsp:txXfrm>
    </dsp:sp>
    <dsp:sp modelId="{548A0538-AC22-49F3-8933-B3BEBB4BA254}">
      <dsp:nvSpPr>
        <dsp:cNvPr id="0" name=""/>
        <dsp:cNvSpPr/>
      </dsp:nvSpPr>
      <dsp:spPr>
        <a:xfrm>
          <a:off x="76774" y="4421352"/>
          <a:ext cx="701954" cy="701954"/>
        </a:xfrm>
        <a:prstGeom prst="ellipse">
          <a:avLst/>
        </a:prstGeom>
        <a:solidFill>
          <a:schemeClr val="lt1">
            <a:hueOff val="0"/>
            <a:satOff val="0"/>
            <a:lumOff val="0"/>
            <a:alphaOff val="0"/>
          </a:schemeClr>
        </a:solidFill>
        <a:ln w="9525" cap="flat" cmpd="sng" algn="ctr">
          <a:solidFill>
            <a:schemeClr val="accent2">
              <a:shade val="80000"/>
              <a:hueOff val="332777"/>
              <a:satOff val="-23955"/>
              <a:lumOff val="31421"/>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C4C97-7974-4B8E-80F1-AFB13AEAEB0A}">
      <dsp:nvSpPr>
        <dsp:cNvPr id="0" name=""/>
        <dsp:cNvSpPr/>
      </dsp:nvSpPr>
      <dsp:spPr>
        <a:xfrm>
          <a:off x="3506415" y="-95570"/>
          <a:ext cx="1216769" cy="7909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Auto Market</a:t>
          </a:r>
          <a:endParaRPr lang="en-US" sz="1400" kern="1200" dirty="0"/>
        </a:p>
      </dsp:txBody>
      <dsp:txXfrm>
        <a:off x="3545024" y="-56961"/>
        <a:ext cx="1139551" cy="713682"/>
      </dsp:txXfrm>
    </dsp:sp>
    <dsp:sp modelId="{F6FF2E23-A2A2-48F9-ABF8-B59B3511A90C}">
      <dsp:nvSpPr>
        <dsp:cNvPr id="0" name=""/>
        <dsp:cNvSpPr/>
      </dsp:nvSpPr>
      <dsp:spPr>
        <a:xfrm>
          <a:off x="1831221" y="299879"/>
          <a:ext cx="4567157" cy="4567157"/>
        </a:xfrm>
        <a:custGeom>
          <a:avLst/>
          <a:gdLst/>
          <a:ahLst/>
          <a:cxnLst/>
          <a:rect l="0" t="0" r="0" b="0"/>
          <a:pathLst>
            <a:path>
              <a:moveTo>
                <a:pt x="2894519" y="83241"/>
              </a:moveTo>
              <a:arcTo wR="2283578" hR="2283578" stAng="17131063" swAng="391487"/>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83A1FA4-60E0-469A-A578-559CA3959392}">
      <dsp:nvSpPr>
        <dsp:cNvPr id="0" name=""/>
        <dsp:cNvSpPr/>
      </dsp:nvSpPr>
      <dsp:spPr>
        <a:xfrm>
          <a:off x="4974271" y="438685"/>
          <a:ext cx="1216769" cy="7909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Toyota Share </a:t>
          </a:r>
          <a:endParaRPr lang="en-US" sz="1400" kern="1200" dirty="0"/>
        </a:p>
      </dsp:txBody>
      <dsp:txXfrm>
        <a:off x="5012880" y="477294"/>
        <a:ext cx="1139551" cy="713682"/>
      </dsp:txXfrm>
    </dsp:sp>
    <dsp:sp modelId="{C386ED2A-3214-4187-8450-BDAD3F574B5F}">
      <dsp:nvSpPr>
        <dsp:cNvPr id="0" name=""/>
        <dsp:cNvSpPr/>
      </dsp:nvSpPr>
      <dsp:spPr>
        <a:xfrm>
          <a:off x="1831221" y="299879"/>
          <a:ext cx="4567157" cy="4567157"/>
        </a:xfrm>
        <a:custGeom>
          <a:avLst/>
          <a:gdLst/>
          <a:ahLst/>
          <a:cxnLst/>
          <a:rect l="0" t="0" r="0" b="0"/>
          <a:pathLst>
            <a:path>
              <a:moveTo>
                <a:pt x="4126312" y="934851"/>
              </a:moveTo>
              <a:arcTo wR="2283578" hR="2283578" stAng="19427939" swAng="944878"/>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15ADBD1-BC6E-42D0-B7E7-98BEABD8DF42}">
      <dsp:nvSpPr>
        <dsp:cNvPr id="0" name=""/>
        <dsp:cNvSpPr/>
      </dsp:nvSpPr>
      <dsp:spPr>
        <a:xfrm>
          <a:off x="5755301" y="1791468"/>
          <a:ext cx="1216769" cy="7909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Incentive Spend</a:t>
          </a:r>
          <a:endParaRPr lang="en-US" sz="1400" kern="1200" dirty="0"/>
        </a:p>
      </dsp:txBody>
      <dsp:txXfrm>
        <a:off x="5793910" y="1830077"/>
        <a:ext cx="1139551" cy="713682"/>
      </dsp:txXfrm>
    </dsp:sp>
    <dsp:sp modelId="{D836CFC4-5E8C-488D-B6A1-F5051726891B}">
      <dsp:nvSpPr>
        <dsp:cNvPr id="0" name=""/>
        <dsp:cNvSpPr/>
      </dsp:nvSpPr>
      <dsp:spPr>
        <a:xfrm>
          <a:off x="1831221" y="299879"/>
          <a:ext cx="4567157" cy="4567157"/>
        </a:xfrm>
        <a:custGeom>
          <a:avLst/>
          <a:gdLst/>
          <a:ahLst/>
          <a:cxnLst/>
          <a:rect l="0" t="0" r="0" b="0"/>
          <a:pathLst>
            <a:path>
              <a:moveTo>
                <a:pt x="4567148" y="2290068"/>
              </a:moveTo>
              <a:arcTo wR="2283578" hR="2283578" stAng="21609769" swAng="1123406"/>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65D0B88-F718-4416-AD9E-D6CA6DBEDC37}">
      <dsp:nvSpPr>
        <dsp:cNvPr id="0" name=""/>
        <dsp:cNvSpPr/>
      </dsp:nvSpPr>
      <dsp:spPr>
        <a:xfrm>
          <a:off x="5484052" y="3329797"/>
          <a:ext cx="1216769" cy="7909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Consumer Behavior</a:t>
          </a:r>
          <a:endParaRPr lang="en-US" sz="1400" kern="1200" dirty="0"/>
        </a:p>
      </dsp:txBody>
      <dsp:txXfrm>
        <a:off x="5522661" y="3368406"/>
        <a:ext cx="1139551" cy="713682"/>
      </dsp:txXfrm>
    </dsp:sp>
    <dsp:sp modelId="{D660820C-AD55-4FFB-A325-A18A93E67B2F}">
      <dsp:nvSpPr>
        <dsp:cNvPr id="0" name=""/>
        <dsp:cNvSpPr/>
      </dsp:nvSpPr>
      <dsp:spPr>
        <a:xfrm>
          <a:off x="1831221" y="299879"/>
          <a:ext cx="4567157" cy="4567157"/>
        </a:xfrm>
        <a:custGeom>
          <a:avLst/>
          <a:gdLst/>
          <a:ahLst/>
          <a:cxnLst/>
          <a:rect l="0" t="0" r="0" b="0"/>
          <a:pathLst>
            <a:path>
              <a:moveTo>
                <a:pt x="3969516" y="3823821"/>
              </a:moveTo>
              <a:arcTo wR="2283578" hR="2283578" stAng="2544856" swAng="600430"/>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3939FFE-3784-4E25-A13A-671227139A3A}">
      <dsp:nvSpPr>
        <dsp:cNvPr id="0" name=""/>
        <dsp:cNvSpPr/>
      </dsp:nvSpPr>
      <dsp:spPr>
        <a:xfrm>
          <a:off x="4287445" y="4333870"/>
          <a:ext cx="1216769" cy="7909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Used Car Market</a:t>
          </a:r>
          <a:endParaRPr lang="en-US" sz="1400" kern="1200" dirty="0"/>
        </a:p>
      </dsp:txBody>
      <dsp:txXfrm>
        <a:off x="4326054" y="4372479"/>
        <a:ext cx="1139551" cy="713682"/>
      </dsp:txXfrm>
    </dsp:sp>
    <dsp:sp modelId="{E4E81A67-4293-4344-BE35-F2D401AA4961}">
      <dsp:nvSpPr>
        <dsp:cNvPr id="0" name=""/>
        <dsp:cNvSpPr/>
      </dsp:nvSpPr>
      <dsp:spPr>
        <a:xfrm>
          <a:off x="1831221" y="299879"/>
          <a:ext cx="4567157" cy="4567157"/>
        </a:xfrm>
        <a:custGeom>
          <a:avLst/>
          <a:gdLst/>
          <a:ahLst/>
          <a:cxnLst/>
          <a:rect l="0" t="0" r="0" b="0"/>
          <a:pathLst>
            <a:path>
              <a:moveTo>
                <a:pt x="2452781" y="4560880"/>
              </a:moveTo>
              <a:arcTo wR="2283578" hR="2283578" stAng="5145046" swAng="509908"/>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63082A4-BF94-47B2-9226-B5126E25EC4A}">
      <dsp:nvSpPr>
        <dsp:cNvPr id="0" name=""/>
        <dsp:cNvSpPr/>
      </dsp:nvSpPr>
      <dsp:spPr>
        <a:xfrm>
          <a:off x="2725385" y="4333870"/>
          <a:ext cx="1216769" cy="7909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Capital &amp; Cost Structure</a:t>
          </a:r>
          <a:endParaRPr lang="en-US" sz="1400" kern="1200" dirty="0"/>
        </a:p>
      </dsp:txBody>
      <dsp:txXfrm>
        <a:off x="2763994" y="4372479"/>
        <a:ext cx="1139551" cy="713682"/>
      </dsp:txXfrm>
    </dsp:sp>
    <dsp:sp modelId="{1C713B68-6B3D-4A3C-8E19-AC7BC32F52B7}">
      <dsp:nvSpPr>
        <dsp:cNvPr id="0" name=""/>
        <dsp:cNvSpPr/>
      </dsp:nvSpPr>
      <dsp:spPr>
        <a:xfrm>
          <a:off x="1831221" y="299879"/>
          <a:ext cx="4567157" cy="4567157"/>
        </a:xfrm>
        <a:custGeom>
          <a:avLst/>
          <a:gdLst/>
          <a:ahLst/>
          <a:cxnLst/>
          <a:rect l="0" t="0" r="0" b="0"/>
          <a:pathLst>
            <a:path>
              <a:moveTo>
                <a:pt x="890941" y="4093355"/>
              </a:moveTo>
              <a:arcTo wR="2283578" hR="2283578" stAng="7654714" swAng="600430"/>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66831A6-705B-4E1A-A3FA-FDE1A519872F}">
      <dsp:nvSpPr>
        <dsp:cNvPr id="0" name=""/>
        <dsp:cNvSpPr/>
      </dsp:nvSpPr>
      <dsp:spPr>
        <a:xfrm>
          <a:off x="1528777" y="3329797"/>
          <a:ext cx="1216769" cy="7909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Interest Rates</a:t>
          </a:r>
          <a:endParaRPr lang="en-US" sz="1400" kern="1200" dirty="0"/>
        </a:p>
      </dsp:txBody>
      <dsp:txXfrm>
        <a:off x="1567386" y="3368406"/>
        <a:ext cx="1139551" cy="713682"/>
      </dsp:txXfrm>
    </dsp:sp>
    <dsp:sp modelId="{766384FD-55A5-4B11-8578-DDC371D116B2}">
      <dsp:nvSpPr>
        <dsp:cNvPr id="0" name=""/>
        <dsp:cNvSpPr/>
      </dsp:nvSpPr>
      <dsp:spPr>
        <a:xfrm>
          <a:off x="1831221" y="299879"/>
          <a:ext cx="4567157" cy="4567157"/>
        </a:xfrm>
        <a:custGeom>
          <a:avLst/>
          <a:gdLst/>
          <a:ahLst/>
          <a:cxnLst/>
          <a:rect l="0" t="0" r="0" b="0"/>
          <a:pathLst>
            <a:path>
              <a:moveTo>
                <a:pt x="122940" y="3022751"/>
              </a:moveTo>
              <a:arcTo wR="2283578" hR="2283578" stAng="9666825" swAng="1123406"/>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6570D78-BC52-494A-98E4-E299F6EE6FA5}">
      <dsp:nvSpPr>
        <dsp:cNvPr id="0" name=""/>
        <dsp:cNvSpPr/>
      </dsp:nvSpPr>
      <dsp:spPr>
        <a:xfrm>
          <a:off x="1257529" y="1791468"/>
          <a:ext cx="1216769" cy="7909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Capital Markets</a:t>
          </a:r>
          <a:endParaRPr lang="en-US" sz="1400" kern="1200" dirty="0"/>
        </a:p>
      </dsp:txBody>
      <dsp:txXfrm>
        <a:off x="1296138" y="1830077"/>
        <a:ext cx="1139551" cy="713682"/>
      </dsp:txXfrm>
    </dsp:sp>
    <dsp:sp modelId="{EB14E0A8-AC02-4B10-842D-5DEEE133860E}">
      <dsp:nvSpPr>
        <dsp:cNvPr id="0" name=""/>
        <dsp:cNvSpPr/>
      </dsp:nvSpPr>
      <dsp:spPr>
        <a:xfrm>
          <a:off x="1831221" y="299879"/>
          <a:ext cx="4567157" cy="4567157"/>
        </a:xfrm>
        <a:custGeom>
          <a:avLst/>
          <a:gdLst/>
          <a:ahLst/>
          <a:cxnLst/>
          <a:rect l="0" t="0" r="0" b="0"/>
          <a:pathLst>
            <a:path>
              <a:moveTo>
                <a:pt x="143959" y="1485605"/>
              </a:moveTo>
              <a:arcTo wR="2283578" hR="2283578" stAng="12027183" swAng="944878"/>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BE06312-1DDC-4920-8600-46808A5510B3}">
      <dsp:nvSpPr>
        <dsp:cNvPr id="0" name=""/>
        <dsp:cNvSpPr/>
      </dsp:nvSpPr>
      <dsp:spPr>
        <a:xfrm>
          <a:off x="2038559" y="438685"/>
          <a:ext cx="1216769" cy="7909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Tax Rules</a:t>
          </a:r>
          <a:endParaRPr lang="en-US" sz="1400" kern="1200" dirty="0"/>
        </a:p>
      </dsp:txBody>
      <dsp:txXfrm>
        <a:off x="2077168" y="477294"/>
        <a:ext cx="1139551" cy="713682"/>
      </dsp:txXfrm>
    </dsp:sp>
    <dsp:sp modelId="{13B1C1D2-00C0-4FAA-AAC4-B5E817FEEEAD}">
      <dsp:nvSpPr>
        <dsp:cNvPr id="0" name=""/>
        <dsp:cNvSpPr/>
      </dsp:nvSpPr>
      <dsp:spPr>
        <a:xfrm>
          <a:off x="1831221" y="299879"/>
          <a:ext cx="4567157" cy="4567157"/>
        </a:xfrm>
        <a:custGeom>
          <a:avLst/>
          <a:gdLst/>
          <a:ahLst/>
          <a:cxnLst/>
          <a:rect l="0" t="0" r="0" b="0"/>
          <a:pathLst>
            <a:path>
              <a:moveTo>
                <a:pt x="1426564" y="166916"/>
              </a:moveTo>
              <a:arcTo wR="2283578" hR="2283578" stAng="14877450" swAng="391487"/>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14ADE3-0CEE-48EE-90A3-1E02408F3502}">
      <dsp:nvSpPr>
        <dsp:cNvPr id="0" name=""/>
        <dsp:cNvSpPr/>
      </dsp:nvSpPr>
      <dsp:spPr>
        <a:xfrm>
          <a:off x="0" y="0"/>
          <a:ext cx="3230880" cy="469392"/>
        </a:xfrm>
        <a:prstGeom prst="roundRect">
          <a:avLst>
            <a:gd name="adj" fmla="val 10000"/>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TEMA manufactures vehicle</a:t>
          </a:r>
          <a:endParaRPr lang="en-US" sz="1200" kern="1200" dirty="0"/>
        </a:p>
      </dsp:txBody>
      <dsp:txXfrm>
        <a:off x="13748" y="13748"/>
        <a:ext cx="2684705" cy="441896"/>
      </dsp:txXfrm>
    </dsp:sp>
    <dsp:sp modelId="{D5A1A292-4410-4ABB-830A-7AFFD8B925E5}">
      <dsp:nvSpPr>
        <dsp:cNvPr id="0" name=""/>
        <dsp:cNvSpPr/>
      </dsp:nvSpPr>
      <dsp:spPr>
        <a:xfrm>
          <a:off x="270586" y="554736"/>
          <a:ext cx="3230880" cy="469392"/>
        </a:xfrm>
        <a:prstGeom prst="roundRect">
          <a:avLst>
            <a:gd name="adj" fmla="val 10000"/>
          </a:avLst>
        </a:prstGeom>
        <a:solidFill>
          <a:schemeClr val="accent2">
            <a:shade val="80000"/>
            <a:hueOff val="110926"/>
            <a:satOff val="-7985"/>
            <a:lumOff val="1047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TMS sells vehicle to dealer (wholesale) </a:t>
          </a:r>
          <a:endParaRPr lang="en-US" sz="1200" kern="1200" dirty="0"/>
        </a:p>
      </dsp:txBody>
      <dsp:txXfrm>
        <a:off x="284334" y="568484"/>
        <a:ext cx="2627693" cy="441895"/>
      </dsp:txXfrm>
    </dsp:sp>
    <dsp:sp modelId="{11386CE7-0007-497C-9FED-FC5600D1FDF7}">
      <dsp:nvSpPr>
        <dsp:cNvPr id="0" name=""/>
        <dsp:cNvSpPr/>
      </dsp:nvSpPr>
      <dsp:spPr>
        <a:xfrm>
          <a:off x="537133" y="1109472"/>
          <a:ext cx="3230880" cy="469392"/>
        </a:xfrm>
        <a:prstGeom prst="roundRect">
          <a:avLst>
            <a:gd name="adj" fmla="val 10000"/>
          </a:avLst>
        </a:prstGeom>
        <a:solidFill>
          <a:schemeClr val="accent2">
            <a:shade val="80000"/>
            <a:hueOff val="221851"/>
            <a:satOff val="-15970"/>
            <a:lumOff val="209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Dealer sells vehicle to consumer (sale)</a:t>
          </a:r>
          <a:endParaRPr lang="en-US" sz="1200" kern="1200" dirty="0"/>
        </a:p>
      </dsp:txBody>
      <dsp:txXfrm>
        <a:off x="550881" y="1123220"/>
        <a:ext cx="2631731" cy="441896"/>
      </dsp:txXfrm>
    </dsp:sp>
    <dsp:sp modelId="{C605D06B-78E5-48D6-A2CC-CE4CD630E7DB}">
      <dsp:nvSpPr>
        <dsp:cNvPr id="0" name=""/>
        <dsp:cNvSpPr/>
      </dsp:nvSpPr>
      <dsp:spPr>
        <a:xfrm>
          <a:off x="807720" y="1664207"/>
          <a:ext cx="3230880" cy="469392"/>
        </a:xfrm>
        <a:prstGeom prst="roundRect">
          <a:avLst>
            <a:gd name="adj" fmla="val 10000"/>
          </a:avLst>
        </a:prstGeom>
        <a:solidFill>
          <a:schemeClr val="accent2">
            <a:shade val="80000"/>
            <a:hueOff val="332777"/>
            <a:satOff val="-23955"/>
            <a:lumOff val="3142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Customer decides how to pay</a:t>
          </a:r>
          <a:endParaRPr lang="en-US" sz="1200" kern="1200" dirty="0"/>
        </a:p>
      </dsp:txBody>
      <dsp:txXfrm>
        <a:off x="821468" y="1677955"/>
        <a:ext cx="2627693" cy="441896"/>
      </dsp:txXfrm>
    </dsp:sp>
    <dsp:sp modelId="{D5601E1B-ED5F-4684-B50B-2A574BE671C4}">
      <dsp:nvSpPr>
        <dsp:cNvPr id="0" name=""/>
        <dsp:cNvSpPr/>
      </dsp:nvSpPr>
      <dsp:spPr>
        <a:xfrm>
          <a:off x="2925775" y="359511"/>
          <a:ext cx="305104" cy="305104"/>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n-US" sz="1300" kern="1200" dirty="0"/>
        </a:p>
      </dsp:txBody>
      <dsp:txXfrm>
        <a:off x="2994423" y="359511"/>
        <a:ext cx="167808" cy="229591"/>
      </dsp:txXfrm>
    </dsp:sp>
    <dsp:sp modelId="{31C6097F-0B42-446B-A80D-D7CA3F9544E8}">
      <dsp:nvSpPr>
        <dsp:cNvPr id="0" name=""/>
        <dsp:cNvSpPr/>
      </dsp:nvSpPr>
      <dsp:spPr>
        <a:xfrm>
          <a:off x="3196361" y="914247"/>
          <a:ext cx="305104" cy="305104"/>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n-US" sz="1300" kern="1200" dirty="0"/>
        </a:p>
      </dsp:txBody>
      <dsp:txXfrm>
        <a:off x="3265009" y="914247"/>
        <a:ext cx="167808" cy="229591"/>
      </dsp:txXfrm>
    </dsp:sp>
    <dsp:sp modelId="{2A5ED018-E04A-4FEE-9D07-6D44D876A08A}">
      <dsp:nvSpPr>
        <dsp:cNvPr id="0" name=""/>
        <dsp:cNvSpPr/>
      </dsp:nvSpPr>
      <dsp:spPr>
        <a:xfrm>
          <a:off x="3462909" y="1468983"/>
          <a:ext cx="305104" cy="305104"/>
        </a:xfrm>
        <a:prstGeom prst="downArrow">
          <a:avLst>
            <a:gd name="adj1" fmla="val 55000"/>
            <a:gd name="adj2" fmla="val 45000"/>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n-US" sz="1300" kern="1200" dirty="0"/>
        </a:p>
      </dsp:txBody>
      <dsp:txXfrm>
        <a:off x="3531557" y="1468983"/>
        <a:ext cx="167808" cy="22959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0.49695</cdr:x>
      <cdr:y>0.68421</cdr:y>
    </cdr:from>
    <cdr:to>
      <cdr:x>0.66216</cdr:x>
      <cdr:y>0.81806</cdr:y>
    </cdr:to>
    <cdr:sp macro="" textlink="">
      <cdr:nvSpPr>
        <cdr:cNvPr id="2" name="TextBox 1"/>
        <cdr:cNvSpPr txBox="1"/>
      </cdr:nvSpPr>
      <cdr:spPr>
        <a:xfrm xmlns:a="http://schemas.openxmlformats.org/drawingml/2006/main">
          <a:off x="4354781" y="2971800"/>
          <a:ext cx="1447736" cy="58136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1000" b="1" dirty="0" smtClean="0">
              <a:solidFill>
                <a:schemeClr val="accent6">
                  <a:lumMod val="75000"/>
                </a:schemeClr>
              </a:solidFill>
            </a:rPr>
            <a:t>Scarce supply due to natural disasters offset an increasing pool</a:t>
          </a:r>
          <a:endParaRPr lang="en-US" sz="1000" b="1" dirty="0">
            <a:solidFill>
              <a:schemeClr val="accent6">
                <a:lumMod val="75000"/>
              </a:schemeClr>
            </a:solidFill>
          </a:endParaRPr>
        </a:p>
      </cdr:txBody>
    </cdr:sp>
  </cdr:relSizeAnchor>
  <cdr:relSizeAnchor xmlns:cdr="http://schemas.openxmlformats.org/drawingml/2006/chartDrawing">
    <cdr:from>
      <cdr:x>0.56087</cdr:x>
      <cdr:y>0.57895</cdr:y>
    </cdr:from>
    <cdr:to>
      <cdr:x>0.56087</cdr:x>
      <cdr:y>0.68421</cdr:y>
    </cdr:to>
    <cdr:cxnSp macro="">
      <cdr:nvCxnSpPr>
        <cdr:cNvPr id="3" name="Straight Arrow Connector 2"/>
        <cdr:cNvCxnSpPr/>
      </cdr:nvCxnSpPr>
      <cdr:spPr bwMode="auto">
        <a:xfrm xmlns:a="http://schemas.openxmlformats.org/drawingml/2006/main" flipV="1">
          <a:off x="4914900" y="2514600"/>
          <a:ext cx="0" cy="457201"/>
        </a:xfrm>
        <a:prstGeom xmlns:a="http://schemas.openxmlformats.org/drawingml/2006/main" prst="straightConnector1">
          <a:avLst/>
        </a:prstGeom>
        <a:noFill xmlns:a="http://schemas.openxmlformats.org/drawingml/2006/main"/>
        <a:ln xmlns:a="http://schemas.openxmlformats.org/drawingml/2006/main" w="31750" cap="flat" cmpd="sng" algn="ctr">
          <a:solidFill>
            <a:schemeClr val="accent6">
              <a:lumMod val="75000"/>
            </a:schemeClr>
          </a:solidFill>
          <a:prstDash val="solid"/>
          <a:round/>
          <a:headEnd type="none" w="med" len="med"/>
          <a:tailEnd type="triangle"/>
        </a:ln>
        <a:effectLst xmlns:a="http://schemas.openxmlformats.org/drawingml/2006/main"/>
      </cdr:spPr>
    </cdr:cxnSp>
  </cdr:relSizeAnchor>
  <cdr:relSizeAnchor xmlns:cdr="http://schemas.openxmlformats.org/drawingml/2006/chartDrawing">
    <cdr:from>
      <cdr:x>0.76087</cdr:x>
      <cdr:y>0.57895</cdr:y>
    </cdr:from>
    <cdr:to>
      <cdr:x>0.87392</cdr:x>
      <cdr:y>0.67819</cdr:y>
    </cdr:to>
    <cdr:cxnSp macro="">
      <cdr:nvCxnSpPr>
        <cdr:cNvPr id="5" name="Straight Arrow Connector 4"/>
        <cdr:cNvCxnSpPr/>
      </cdr:nvCxnSpPr>
      <cdr:spPr bwMode="auto">
        <a:xfrm xmlns:a="http://schemas.openxmlformats.org/drawingml/2006/main" flipV="1">
          <a:off x="6667500" y="2514600"/>
          <a:ext cx="990657" cy="431039"/>
        </a:xfrm>
        <a:prstGeom xmlns:a="http://schemas.openxmlformats.org/drawingml/2006/main" prst="straightConnector1">
          <a:avLst/>
        </a:prstGeom>
        <a:noFill xmlns:a="http://schemas.openxmlformats.org/drawingml/2006/main"/>
        <a:ln xmlns:a="http://schemas.openxmlformats.org/drawingml/2006/main" w="19050" cap="flat" cmpd="sng" algn="ctr">
          <a:solidFill>
            <a:srgbClr val="FF0000"/>
          </a:solidFill>
          <a:prstDash val="dash"/>
          <a:round/>
          <a:headEnd type="none" w="med" len="med"/>
          <a:tailEnd type="none"/>
        </a:ln>
        <a:effectLst xmlns:a="http://schemas.openxmlformats.org/drawingml/2006/main"/>
      </cdr:spPr>
    </cdr:cxnSp>
  </cdr:relSizeAnchor>
  <cdr:relSizeAnchor xmlns:cdr="http://schemas.openxmlformats.org/drawingml/2006/chartDrawing">
    <cdr:from>
      <cdr:x>0.78768</cdr:x>
      <cdr:y>0.31087</cdr:y>
    </cdr:from>
    <cdr:to>
      <cdr:x>0.80507</cdr:x>
      <cdr:y>0.38762</cdr:y>
    </cdr:to>
    <cdr:cxnSp macro="">
      <cdr:nvCxnSpPr>
        <cdr:cNvPr id="6" name="Straight Arrow Connector 5"/>
        <cdr:cNvCxnSpPr/>
      </cdr:nvCxnSpPr>
      <cdr:spPr bwMode="auto">
        <a:xfrm xmlns:a="http://schemas.openxmlformats.org/drawingml/2006/main" flipH="1" flipV="1">
          <a:off x="6902403" y="1350218"/>
          <a:ext cx="152389" cy="333356"/>
        </a:xfrm>
        <a:prstGeom xmlns:a="http://schemas.openxmlformats.org/drawingml/2006/main" prst="straightConnector1">
          <a:avLst/>
        </a:prstGeom>
        <a:noFill xmlns:a="http://schemas.openxmlformats.org/drawingml/2006/main"/>
        <a:ln xmlns:a="http://schemas.openxmlformats.org/drawingml/2006/main" w="31750" cap="flat" cmpd="sng" algn="ctr">
          <a:solidFill>
            <a:schemeClr val="accent6">
              <a:lumMod val="75000"/>
            </a:schemeClr>
          </a:solidFill>
          <a:prstDash val="solid"/>
          <a:round/>
          <a:headEnd type="none" w="med" len="med"/>
          <a:tailEnd type="triangle"/>
        </a:ln>
        <a:effectLst xmlns:a="http://schemas.openxmlformats.org/drawingml/2006/main"/>
      </cdr:spPr>
    </cdr:cxnSp>
  </cdr:relSizeAnchor>
  <cdr:relSizeAnchor xmlns:cdr="http://schemas.openxmlformats.org/drawingml/2006/chartDrawing">
    <cdr:from>
      <cdr:x>0.78709</cdr:x>
      <cdr:y>0.13053</cdr:y>
    </cdr:from>
    <cdr:to>
      <cdr:x>0.8216</cdr:x>
      <cdr:y>0.27958</cdr:y>
    </cdr:to>
    <cdr:sp macro="" textlink="">
      <cdr:nvSpPr>
        <cdr:cNvPr id="10" name="Oval 9"/>
        <cdr:cNvSpPr/>
      </cdr:nvSpPr>
      <cdr:spPr bwMode="auto">
        <a:xfrm xmlns:a="http://schemas.openxmlformats.org/drawingml/2006/main" rot="1458836">
          <a:off x="6897294" y="566946"/>
          <a:ext cx="302411" cy="647384"/>
        </a:xfrm>
        <a:prstGeom xmlns:a="http://schemas.openxmlformats.org/drawingml/2006/main" prst="ellipse">
          <a:avLst/>
        </a:prstGeom>
        <a:noFill xmlns:a="http://schemas.openxmlformats.org/drawingml/2006/main"/>
        <a:ln xmlns:a="http://schemas.openxmlformats.org/drawingml/2006/main" w="31750" cap="flat" cmpd="sng" algn="ctr">
          <a:solidFill>
            <a:schemeClr val="accent6">
              <a:lumMod val="75000"/>
            </a:schemeClr>
          </a:solidFill>
          <a:prstDash val="solid"/>
          <a:round/>
          <a:headEnd type="none" w="med" len="med"/>
          <a:tailEnd type="none" w="med" len="med"/>
        </a:ln>
        <a:effectLst xmlns:a="http://schemas.openxmlformats.org/drawingml/2006/main"/>
      </cdr:spPr>
      <cdr:txBody>
        <a:bodyPr xmlns:a="http://schemas.openxmlformats.org/drawingml/2006/main" vert="horz" wrap="none" lIns="91440" tIns="45720" rIns="91440" bIns="45720" numCol="1" rtlCol="0" anchor="ctr" anchorCtr="0" compatLnSpc="1">
          <a:prstTxWarp prst="textNoShape">
            <a:avLst/>
          </a:prstTxWarp>
        </a:bodyPr>
        <a:lstStyle xmlns:a="http://schemas.openxmlformats.org/drawingml/2006/main">
          <a:defPPr>
            <a:defRPr lang="en-US"/>
          </a:defPPr>
          <a:lvl1pPr algn="l" rtl="0" fontAlgn="base">
            <a:spcBef>
              <a:spcPct val="0"/>
            </a:spcBef>
            <a:spcAft>
              <a:spcPct val="0"/>
            </a:spcAft>
            <a:defRPr kern="1200">
              <a:solidFill>
                <a:schemeClr val="tx1"/>
              </a:solidFill>
              <a:latin typeface="Calibri"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Calibri"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Calibri"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Calibri"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Calibri" pitchFamily="34" charset="0"/>
              <a:ea typeface="ＭＳ Ｐゴシック" pitchFamily="34" charset="-128"/>
              <a:cs typeface="+mn-cs"/>
            </a:defRPr>
          </a:lvl5pPr>
          <a:lvl6pPr marL="2286000" algn="l" defTabSz="914400" rtl="0" eaLnBrk="1" latinLnBrk="0" hangingPunct="1">
            <a:defRPr kern="1200">
              <a:solidFill>
                <a:schemeClr val="tx1"/>
              </a:solidFill>
              <a:latin typeface="Calibri" pitchFamily="34" charset="0"/>
              <a:ea typeface="ＭＳ Ｐゴシック" pitchFamily="34" charset="-128"/>
              <a:cs typeface="+mn-cs"/>
            </a:defRPr>
          </a:lvl6pPr>
          <a:lvl7pPr marL="2743200" algn="l" defTabSz="914400" rtl="0" eaLnBrk="1" latinLnBrk="0" hangingPunct="1">
            <a:defRPr kern="1200">
              <a:solidFill>
                <a:schemeClr val="tx1"/>
              </a:solidFill>
              <a:latin typeface="Calibri" pitchFamily="34" charset="0"/>
              <a:ea typeface="ＭＳ Ｐゴシック" pitchFamily="34" charset="-128"/>
              <a:cs typeface="+mn-cs"/>
            </a:defRPr>
          </a:lvl7pPr>
          <a:lvl8pPr marL="3200400" algn="l" defTabSz="914400" rtl="0" eaLnBrk="1" latinLnBrk="0" hangingPunct="1">
            <a:defRPr kern="1200">
              <a:solidFill>
                <a:schemeClr val="tx1"/>
              </a:solidFill>
              <a:latin typeface="Calibri" pitchFamily="34" charset="0"/>
              <a:ea typeface="ＭＳ Ｐゴシック" pitchFamily="34" charset="-128"/>
              <a:cs typeface="+mn-cs"/>
            </a:defRPr>
          </a:lvl8pPr>
          <a:lvl9pPr marL="3657600" algn="l" defTabSz="914400" rtl="0" eaLnBrk="1" latinLnBrk="0" hangingPunct="1">
            <a:defRPr kern="1200">
              <a:solidFill>
                <a:schemeClr val="tx1"/>
              </a:solidFill>
              <a:latin typeface="Calibri" pitchFamily="34" charset="0"/>
              <a:ea typeface="ＭＳ Ｐゴシック" pitchFamily="34" charset="-128"/>
              <a:cs typeface="+mn-cs"/>
            </a:defRPr>
          </a:lvl9pPr>
        </a:lstStyle>
        <a:p xmlns:a="http://schemas.openxmlformats.org/drawingml/2006/main">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charset="0"/>
          </a:endParaRPr>
        </a:p>
      </cdr:txBody>
    </cdr:sp>
  </cdr:relSizeAnchor>
  <cdr:relSizeAnchor xmlns:cdr="http://schemas.openxmlformats.org/drawingml/2006/chartDrawing">
    <cdr:from>
      <cdr:x>0.75217</cdr:x>
      <cdr:y>0.12446</cdr:y>
    </cdr:from>
    <cdr:to>
      <cdr:x>0.78488</cdr:x>
      <cdr:y>0.12446</cdr:y>
    </cdr:to>
    <cdr:cxnSp macro="">
      <cdr:nvCxnSpPr>
        <cdr:cNvPr id="11" name="Straight Arrow Connector 10"/>
        <cdr:cNvCxnSpPr/>
      </cdr:nvCxnSpPr>
      <cdr:spPr bwMode="auto">
        <a:xfrm xmlns:a="http://schemas.openxmlformats.org/drawingml/2006/main">
          <a:off x="6591300" y="540574"/>
          <a:ext cx="286632" cy="0"/>
        </a:xfrm>
        <a:prstGeom xmlns:a="http://schemas.openxmlformats.org/drawingml/2006/main" prst="straightConnector1">
          <a:avLst/>
        </a:prstGeom>
        <a:noFill xmlns:a="http://schemas.openxmlformats.org/drawingml/2006/main"/>
        <a:ln xmlns:a="http://schemas.openxmlformats.org/drawingml/2006/main" w="31750" cap="flat" cmpd="sng" algn="ctr">
          <a:solidFill>
            <a:schemeClr val="accent6">
              <a:lumMod val="75000"/>
            </a:schemeClr>
          </a:solidFill>
          <a:prstDash val="solid"/>
          <a:round/>
          <a:headEnd type="none" w="med" len="med"/>
          <a:tailEnd type="triangle"/>
        </a:ln>
        <a:effectLst xmlns:a="http://schemas.openxmlformats.org/drawingml/2006/main"/>
      </cdr:spPr>
    </cdr:cxnSp>
  </cdr:relSizeAnchor>
  <cdr:relSizeAnchor xmlns:cdr="http://schemas.openxmlformats.org/drawingml/2006/chartDrawing">
    <cdr:from>
      <cdr:x>0.5</cdr:x>
      <cdr:y>0.08937</cdr:y>
    </cdr:from>
    <cdr:to>
      <cdr:x>0.77595</cdr:x>
      <cdr:y>0.21692</cdr:y>
    </cdr:to>
    <cdr:sp macro="" textlink="">
      <cdr:nvSpPr>
        <cdr:cNvPr id="13" name="TextBox 1"/>
        <cdr:cNvSpPr txBox="1"/>
      </cdr:nvSpPr>
      <cdr:spPr>
        <a:xfrm xmlns:a="http://schemas.openxmlformats.org/drawingml/2006/main">
          <a:off x="4381500" y="388174"/>
          <a:ext cx="2418149" cy="554000"/>
        </a:xfrm>
        <a:prstGeom xmlns:a="http://schemas.openxmlformats.org/drawingml/2006/main" prst="rect">
          <a:avLst/>
        </a:prstGeom>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1000" b="1" dirty="0" smtClean="0">
              <a:solidFill>
                <a:schemeClr val="accent6">
                  <a:lumMod val="75000"/>
                </a:schemeClr>
              </a:solidFill>
            </a:rPr>
            <a:t>The size of the pool is expected to stabilize as  the impact from past supply disruptions diminish</a:t>
          </a:r>
          <a:endParaRPr lang="en-US" sz="1000" b="1" dirty="0">
            <a:solidFill>
              <a:schemeClr val="accent6">
                <a:lumMod val="75000"/>
              </a:schemeClr>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FF8FBD35-8024-4D33-BDC6-FD5BC7F8D44E}" type="datetimeFigureOut">
              <a:rPr lang="en-US" smtClean="0"/>
              <a:t>8/21/2017</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8142BCEE-37AA-438A-B698-03AA6219FB5C}" type="slidenum">
              <a:rPr lang="en-US" smtClean="0"/>
              <a:t>‹#›</a:t>
            </a:fld>
            <a:endParaRPr lang="en-US" dirty="0"/>
          </a:p>
        </p:txBody>
      </p:sp>
    </p:spTree>
    <p:extLst>
      <p:ext uri="{BB962C8B-B14F-4D97-AF65-F5344CB8AC3E}">
        <p14:creationId xmlns:p14="http://schemas.microsoft.com/office/powerpoint/2010/main" val="4008520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mn-lt"/>
            </a:endParaRPr>
          </a:p>
        </p:txBody>
      </p:sp>
      <p:sp>
        <p:nvSpPr>
          <p:cNvPr id="4" name="Slide Number Placeholder 3"/>
          <p:cNvSpPr>
            <a:spLocks noGrp="1"/>
          </p:cNvSpPr>
          <p:nvPr>
            <p:ph type="sldNum" sz="quarter" idx="10"/>
          </p:nvPr>
        </p:nvSpPr>
        <p:spPr/>
        <p:txBody>
          <a:bodyPr/>
          <a:lstStyle/>
          <a:p>
            <a:pPr>
              <a:defRPr/>
            </a:pPr>
            <a:fld id="{F202E065-6EA5-48A1-BA71-5075CD6073F4}" type="slidenum">
              <a:rPr lang="en-US" smtClean="0"/>
              <a:pPr>
                <a:defRPr/>
              </a:pPr>
              <a:t>40</a:t>
            </a:fld>
            <a:endParaRPr lang="en-US"/>
          </a:p>
        </p:txBody>
      </p:sp>
      <p:sp>
        <p:nvSpPr>
          <p:cNvPr id="5" name="Date Placeholder 4"/>
          <p:cNvSpPr>
            <a:spLocks noGrp="1"/>
          </p:cNvSpPr>
          <p:nvPr>
            <p:ph type="dt" idx="11"/>
          </p:nvPr>
        </p:nvSpPr>
        <p:spPr/>
        <p:txBody>
          <a:bodyPr/>
          <a:lstStyle/>
          <a:p>
            <a:pPr>
              <a:defRPr/>
            </a:pPr>
            <a:endParaRPr lang="en-US"/>
          </a:p>
        </p:txBody>
      </p:sp>
      <p:sp>
        <p:nvSpPr>
          <p:cNvPr id="6" name="Header Placeholder 5"/>
          <p:cNvSpPr>
            <a:spLocks noGrp="1"/>
          </p:cNvSpPr>
          <p:nvPr>
            <p:ph type="hdr" sz="quarter" idx="12"/>
          </p:nvPr>
        </p:nvSpPr>
        <p:spPr/>
        <p:txBody>
          <a:bodyPr/>
          <a:lstStyle/>
          <a:p>
            <a:pPr>
              <a:defRPr/>
            </a:pPr>
            <a:r>
              <a:rPr lang="en-US" smtClean="0"/>
              <a:t>***PREVIEW DRAFT***</a:t>
            </a:r>
            <a:endParaRPr lang="en-US"/>
          </a:p>
        </p:txBody>
      </p:sp>
    </p:spTree>
    <p:extLst>
      <p:ext uri="{BB962C8B-B14F-4D97-AF65-F5344CB8AC3E}">
        <p14:creationId xmlns:p14="http://schemas.microsoft.com/office/powerpoint/2010/main" val="1604988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98DB8B-0C81-4F7D-8B73-201491AFB1C5}" type="slidenum">
              <a:rPr lang="en-US" smtClean="0"/>
              <a:t>54</a:t>
            </a:fld>
            <a:endParaRPr lang="en-US"/>
          </a:p>
        </p:txBody>
      </p:sp>
    </p:spTree>
    <p:extLst>
      <p:ext uri="{BB962C8B-B14F-4D97-AF65-F5344CB8AC3E}">
        <p14:creationId xmlns:p14="http://schemas.microsoft.com/office/powerpoint/2010/main" val="1407784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98DB8B-0C81-4F7D-8B73-201491AFB1C5}" type="slidenum">
              <a:rPr lang="en-US" smtClean="0"/>
              <a:t>55</a:t>
            </a:fld>
            <a:endParaRPr lang="en-US"/>
          </a:p>
        </p:txBody>
      </p:sp>
    </p:spTree>
    <p:extLst>
      <p:ext uri="{BB962C8B-B14F-4D97-AF65-F5344CB8AC3E}">
        <p14:creationId xmlns:p14="http://schemas.microsoft.com/office/powerpoint/2010/main" val="1407784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F68E46-3DD1-4B16-9EA7-A4611CC049CB}" type="slidenum">
              <a:rPr lang="en-US" smtClean="0"/>
              <a:t>57</a:t>
            </a:fld>
            <a:endParaRPr lang="en-US"/>
          </a:p>
        </p:txBody>
      </p:sp>
    </p:spTree>
    <p:extLst>
      <p:ext uri="{BB962C8B-B14F-4D97-AF65-F5344CB8AC3E}">
        <p14:creationId xmlns:p14="http://schemas.microsoft.com/office/powerpoint/2010/main" val="2323858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F68E46-3DD1-4B16-9EA7-A4611CC049CB}" type="slidenum">
              <a:rPr lang="en-US" smtClean="0"/>
              <a:t>58</a:t>
            </a:fld>
            <a:endParaRPr lang="en-US"/>
          </a:p>
        </p:txBody>
      </p:sp>
    </p:spTree>
    <p:extLst>
      <p:ext uri="{BB962C8B-B14F-4D97-AF65-F5344CB8AC3E}">
        <p14:creationId xmlns:p14="http://schemas.microsoft.com/office/powerpoint/2010/main" val="2323858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F68E46-3DD1-4B16-9EA7-A4611CC049CB}" type="slidenum">
              <a:rPr lang="en-US" smtClean="0"/>
              <a:t>59</a:t>
            </a:fld>
            <a:endParaRPr lang="en-US"/>
          </a:p>
        </p:txBody>
      </p:sp>
    </p:spTree>
    <p:extLst>
      <p:ext uri="{BB962C8B-B14F-4D97-AF65-F5344CB8AC3E}">
        <p14:creationId xmlns:p14="http://schemas.microsoft.com/office/powerpoint/2010/main" val="2323858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F68E46-3DD1-4B16-9EA7-A4611CC049CB}" type="slidenum">
              <a:rPr lang="en-US" smtClean="0"/>
              <a:t>60</a:t>
            </a:fld>
            <a:endParaRPr lang="en-US"/>
          </a:p>
        </p:txBody>
      </p:sp>
    </p:spTree>
    <p:extLst>
      <p:ext uri="{BB962C8B-B14F-4D97-AF65-F5344CB8AC3E}">
        <p14:creationId xmlns:p14="http://schemas.microsoft.com/office/powerpoint/2010/main" val="2323858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F68E46-3DD1-4B16-9EA7-A4611CC049CB}" type="slidenum">
              <a:rPr lang="en-US" smtClean="0"/>
              <a:t>61</a:t>
            </a:fld>
            <a:endParaRPr lang="en-US"/>
          </a:p>
        </p:txBody>
      </p:sp>
    </p:spTree>
    <p:extLst>
      <p:ext uri="{BB962C8B-B14F-4D97-AF65-F5344CB8AC3E}">
        <p14:creationId xmlns:p14="http://schemas.microsoft.com/office/powerpoint/2010/main" val="2323858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861" indent="-171861">
              <a:buFont typeface="Wingdings" pitchFamily="2" charset="2"/>
              <a:buChar char="Ø"/>
            </a:pPr>
            <a:endParaRPr lang="en-US" sz="1000" dirty="0">
              <a:latin typeface="+mn-lt"/>
            </a:endParaRPr>
          </a:p>
        </p:txBody>
      </p:sp>
      <p:sp>
        <p:nvSpPr>
          <p:cNvPr id="4" name="Slide Number Placeholder 3"/>
          <p:cNvSpPr>
            <a:spLocks noGrp="1"/>
          </p:cNvSpPr>
          <p:nvPr>
            <p:ph type="sldNum" sz="quarter" idx="10"/>
          </p:nvPr>
        </p:nvSpPr>
        <p:spPr/>
        <p:txBody>
          <a:bodyPr/>
          <a:lstStyle/>
          <a:p>
            <a:pPr>
              <a:defRPr/>
            </a:pPr>
            <a:fld id="{F202E065-6EA5-48A1-BA71-5075CD6073F4}" type="slidenum">
              <a:rPr lang="en-US" smtClean="0"/>
              <a:pPr>
                <a:defRPr/>
              </a:pPr>
              <a:t>41</a:t>
            </a:fld>
            <a:endParaRPr lang="en-US"/>
          </a:p>
        </p:txBody>
      </p:sp>
      <p:sp>
        <p:nvSpPr>
          <p:cNvPr id="5" name="Date Placeholder 4"/>
          <p:cNvSpPr>
            <a:spLocks noGrp="1"/>
          </p:cNvSpPr>
          <p:nvPr>
            <p:ph type="dt" idx="11"/>
          </p:nvPr>
        </p:nvSpPr>
        <p:spPr/>
        <p:txBody>
          <a:bodyPr/>
          <a:lstStyle/>
          <a:p>
            <a:pPr>
              <a:defRPr/>
            </a:pPr>
            <a:endParaRPr lang="en-US"/>
          </a:p>
        </p:txBody>
      </p:sp>
      <p:sp>
        <p:nvSpPr>
          <p:cNvPr id="6" name="Header Placeholder 5"/>
          <p:cNvSpPr>
            <a:spLocks noGrp="1"/>
          </p:cNvSpPr>
          <p:nvPr>
            <p:ph type="hdr" sz="quarter" idx="12"/>
          </p:nvPr>
        </p:nvSpPr>
        <p:spPr/>
        <p:txBody>
          <a:bodyPr/>
          <a:lstStyle/>
          <a:p>
            <a:pPr>
              <a:defRPr/>
            </a:pPr>
            <a:r>
              <a:rPr lang="en-US" smtClean="0"/>
              <a:t>***PREVIEW DRAFT***</a:t>
            </a:r>
            <a:endParaRPr lang="en-US"/>
          </a:p>
        </p:txBody>
      </p:sp>
    </p:spTree>
    <p:extLst>
      <p:ext uri="{BB962C8B-B14F-4D97-AF65-F5344CB8AC3E}">
        <p14:creationId xmlns:p14="http://schemas.microsoft.com/office/powerpoint/2010/main" val="2048534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2900" lvl="1"/>
            <a:endParaRPr lang="en-US" sz="1000" dirty="0">
              <a:latin typeface="+mn-lt"/>
            </a:endParaRPr>
          </a:p>
        </p:txBody>
      </p:sp>
      <p:sp>
        <p:nvSpPr>
          <p:cNvPr id="4" name="Slide Number Placeholder 3"/>
          <p:cNvSpPr>
            <a:spLocks noGrp="1"/>
          </p:cNvSpPr>
          <p:nvPr>
            <p:ph type="sldNum" sz="quarter" idx="10"/>
          </p:nvPr>
        </p:nvSpPr>
        <p:spPr/>
        <p:txBody>
          <a:bodyPr/>
          <a:lstStyle/>
          <a:p>
            <a:pPr>
              <a:defRPr/>
            </a:pPr>
            <a:fld id="{F202E065-6EA5-48A1-BA71-5075CD6073F4}" type="slidenum">
              <a:rPr lang="en-US" smtClean="0"/>
              <a:pPr>
                <a:defRPr/>
              </a:pPr>
              <a:t>42</a:t>
            </a:fld>
            <a:endParaRPr lang="en-US"/>
          </a:p>
        </p:txBody>
      </p:sp>
      <p:sp>
        <p:nvSpPr>
          <p:cNvPr id="5" name="Date Placeholder 4"/>
          <p:cNvSpPr>
            <a:spLocks noGrp="1"/>
          </p:cNvSpPr>
          <p:nvPr>
            <p:ph type="dt" idx="11"/>
          </p:nvPr>
        </p:nvSpPr>
        <p:spPr/>
        <p:txBody>
          <a:bodyPr/>
          <a:lstStyle/>
          <a:p>
            <a:pPr>
              <a:defRPr/>
            </a:pPr>
            <a:endParaRPr lang="en-US"/>
          </a:p>
        </p:txBody>
      </p:sp>
      <p:sp>
        <p:nvSpPr>
          <p:cNvPr id="6" name="Header Placeholder 5"/>
          <p:cNvSpPr>
            <a:spLocks noGrp="1"/>
          </p:cNvSpPr>
          <p:nvPr>
            <p:ph type="hdr" sz="quarter" idx="12"/>
          </p:nvPr>
        </p:nvSpPr>
        <p:spPr/>
        <p:txBody>
          <a:bodyPr/>
          <a:lstStyle/>
          <a:p>
            <a:pPr>
              <a:defRPr/>
            </a:pPr>
            <a:r>
              <a:rPr lang="en-US" smtClean="0"/>
              <a:t>***PREVIEW DRAFT***</a:t>
            </a:r>
            <a:endParaRPr lang="en-US"/>
          </a:p>
        </p:txBody>
      </p:sp>
    </p:spTree>
    <p:extLst>
      <p:ext uri="{BB962C8B-B14F-4D97-AF65-F5344CB8AC3E}">
        <p14:creationId xmlns:p14="http://schemas.microsoft.com/office/powerpoint/2010/main" val="2048534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2364" indent="-172364">
              <a:buFont typeface="Wingdings" pitchFamily="2" charset="2"/>
              <a:buChar char="Ø"/>
            </a:pPr>
            <a:endParaRPr lang="en-US" sz="1000" dirty="0"/>
          </a:p>
        </p:txBody>
      </p:sp>
      <p:sp>
        <p:nvSpPr>
          <p:cNvPr id="4" name="Slide Number Placeholder 3"/>
          <p:cNvSpPr>
            <a:spLocks noGrp="1"/>
          </p:cNvSpPr>
          <p:nvPr>
            <p:ph type="sldNum" sz="quarter" idx="10"/>
          </p:nvPr>
        </p:nvSpPr>
        <p:spPr/>
        <p:txBody>
          <a:bodyPr/>
          <a:lstStyle/>
          <a:p>
            <a:pPr>
              <a:defRPr/>
            </a:pPr>
            <a:fld id="{F202E065-6EA5-48A1-BA71-5075CD6073F4}" type="slidenum">
              <a:rPr lang="en-US" smtClean="0">
                <a:solidFill>
                  <a:prstClr val="black"/>
                </a:solidFill>
              </a:rPr>
              <a:pPr>
                <a:defRPr/>
              </a:pPr>
              <a:t>45</a:t>
            </a:fld>
            <a:endParaRPr lang="en-US">
              <a:solidFill>
                <a:prstClr val="black"/>
              </a:solidFill>
            </a:endParaRPr>
          </a:p>
        </p:txBody>
      </p:sp>
      <p:sp>
        <p:nvSpPr>
          <p:cNvPr id="5" name="Date Placeholder 4"/>
          <p:cNvSpPr>
            <a:spLocks noGrp="1"/>
          </p:cNvSpPr>
          <p:nvPr>
            <p:ph type="dt" idx="11"/>
          </p:nvPr>
        </p:nvSpPr>
        <p:spPr/>
        <p:txBody>
          <a:bodyPr/>
          <a:lstStyle/>
          <a:p>
            <a:pPr>
              <a:defRPr/>
            </a:pPr>
            <a:endParaRPr lang="en-US">
              <a:solidFill>
                <a:prstClr val="black"/>
              </a:solidFill>
            </a:endParaRPr>
          </a:p>
        </p:txBody>
      </p:sp>
      <p:sp>
        <p:nvSpPr>
          <p:cNvPr id="6" name="Header Placeholder 5"/>
          <p:cNvSpPr>
            <a:spLocks noGrp="1"/>
          </p:cNvSpPr>
          <p:nvPr>
            <p:ph type="hdr" sz="quarter" idx="12"/>
          </p:nvPr>
        </p:nvSpPr>
        <p:spPr/>
        <p:txBody>
          <a:bodyPr/>
          <a:lstStyle/>
          <a:p>
            <a:pPr>
              <a:defRPr/>
            </a:pPr>
            <a:r>
              <a:rPr lang="en-US" smtClean="0">
                <a:solidFill>
                  <a:prstClr val="black"/>
                </a:solidFill>
              </a:rPr>
              <a:t>***PREVIEW DRAFT***</a:t>
            </a:r>
            <a:endParaRPr lang="en-US">
              <a:solidFill>
                <a:prstClr val="black"/>
              </a:solidFill>
            </a:endParaRPr>
          </a:p>
        </p:txBody>
      </p:sp>
    </p:spTree>
    <p:extLst>
      <p:ext uri="{BB962C8B-B14F-4D97-AF65-F5344CB8AC3E}">
        <p14:creationId xmlns:p14="http://schemas.microsoft.com/office/powerpoint/2010/main" val="2048534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solidFill>
                  <a:prstClr val="black"/>
                </a:solidFill>
              </a:rPr>
              <a:t>***PREVIEW DRAFT***</a:t>
            </a:r>
            <a:endParaRPr lang="en-US">
              <a:solidFill>
                <a:prstClr val="black"/>
              </a:solidFill>
            </a:endParaRPr>
          </a:p>
        </p:txBody>
      </p:sp>
      <p:sp>
        <p:nvSpPr>
          <p:cNvPr id="5" name="Date Placeholder 4"/>
          <p:cNvSpPr>
            <a:spLocks noGrp="1"/>
          </p:cNvSpPr>
          <p:nvPr>
            <p:ph type="dt"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F202E065-6EA5-48A1-BA71-5075CD6073F4}" type="slidenum">
              <a:rPr lang="en-US" smtClean="0">
                <a:solidFill>
                  <a:prstClr val="black"/>
                </a:solidFill>
              </a:rPr>
              <a:pPr>
                <a:defRPr/>
              </a:pPr>
              <a:t>46</a:t>
            </a:fld>
            <a:endParaRPr lang="en-US">
              <a:solidFill>
                <a:prstClr val="black"/>
              </a:solidFill>
            </a:endParaRPr>
          </a:p>
        </p:txBody>
      </p:sp>
    </p:spTree>
    <p:extLst>
      <p:ext uri="{BB962C8B-B14F-4D97-AF65-F5344CB8AC3E}">
        <p14:creationId xmlns:p14="http://schemas.microsoft.com/office/powerpoint/2010/main" val="3949089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2330" indent="-172330">
              <a:buFont typeface="Wingdings" pitchFamily="2" charset="2"/>
              <a:buChar char="Ø"/>
            </a:pPr>
            <a:endParaRPr lang="en-US" sz="1000" dirty="0">
              <a:latin typeface="+mn-lt"/>
            </a:endParaRPr>
          </a:p>
        </p:txBody>
      </p:sp>
      <p:sp>
        <p:nvSpPr>
          <p:cNvPr id="4" name="Slide Number Placeholder 3"/>
          <p:cNvSpPr>
            <a:spLocks noGrp="1"/>
          </p:cNvSpPr>
          <p:nvPr>
            <p:ph type="sldNum" sz="quarter" idx="10"/>
          </p:nvPr>
        </p:nvSpPr>
        <p:spPr/>
        <p:txBody>
          <a:bodyPr/>
          <a:lstStyle/>
          <a:p>
            <a:pPr>
              <a:defRPr/>
            </a:pPr>
            <a:fld id="{F202E065-6EA5-48A1-BA71-5075CD6073F4}" type="slidenum">
              <a:rPr lang="en-US" smtClean="0"/>
              <a:pPr>
                <a:defRPr/>
              </a:pPr>
              <a:t>47</a:t>
            </a:fld>
            <a:endParaRPr lang="en-US"/>
          </a:p>
        </p:txBody>
      </p:sp>
      <p:sp>
        <p:nvSpPr>
          <p:cNvPr id="5" name="Date Placeholder 4"/>
          <p:cNvSpPr>
            <a:spLocks noGrp="1"/>
          </p:cNvSpPr>
          <p:nvPr>
            <p:ph type="dt" idx="11"/>
          </p:nvPr>
        </p:nvSpPr>
        <p:spPr/>
        <p:txBody>
          <a:bodyPr/>
          <a:lstStyle/>
          <a:p>
            <a:pPr>
              <a:defRPr/>
            </a:pPr>
            <a:endParaRPr lang="en-US"/>
          </a:p>
        </p:txBody>
      </p:sp>
      <p:sp>
        <p:nvSpPr>
          <p:cNvPr id="6" name="Header Placeholder 5"/>
          <p:cNvSpPr>
            <a:spLocks noGrp="1"/>
          </p:cNvSpPr>
          <p:nvPr>
            <p:ph type="hdr" sz="quarter" idx="12"/>
          </p:nvPr>
        </p:nvSpPr>
        <p:spPr/>
        <p:txBody>
          <a:bodyPr/>
          <a:lstStyle/>
          <a:p>
            <a:pPr>
              <a:defRPr/>
            </a:pPr>
            <a:r>
              <a:rPr lang="en-US" smtClean="0"/>
              <a:t>***PREVIEW DRAFT***</a:t>
            </a:r>
            <a:endParaRPr lang="en-US"/>
          </a:p>
        </p:txBody>
      </p:sp>
    </p:spTree>
    <p:extLst>
      <p:ext uri="{BB962C8B-B14F-4D97-AF65-F5344CB8AC3E}">
        <p14:creationId xmlns:p14="http://schemas.microsoft.com/office/powerpoint/2010/main" val="3917229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2330" indent="-172330">
              <a:buFont typeface="Wingdings" pitchFamily="2" charset="2"/>
              <a:buChar char="Ø"/>
            </a:pPr>
            <a:endParaRPr lang="en-US" sz="1000" dirty="0">
              <a:latin typeface="+mn-lt"/>
            </a:endParaRPr>
          </a:p>
        </p:txBody>
      </p:sp>
      <p:sp>
        <p:nvSpPr>
          <p:cNvPr id="4" name="Slide Number Placeholder 3"/>
          <p:cNvSpPr>
            <a:spLocks noGrp="1"/>
          </p:cNvSpPr>
          <p:nvPr>
            <p:ph type="sldNum" sz="quarter" idx="10"/>
          </p:nvPr>
        </p:nvSpPr>
        <p:spPr/>
        <p:txBody>
          <a:bodyPr/>
          <a:lstStyle/>
          <a:p>
            <a:pPr>
              <a:defRPr/>
            </a:pPr>
            <a:fld id="{F202E065-6EA5-48A1-BA71-5075CD6073F4}" type="slidenum">
              <a:rPr lang="en-US" smtClean="0"/>
              <a:pPr>
                <a:defRPr/>
              </a:pPr>
              <a:t>48</a:t>
            </a:fld>
            <a:endParaRPr lang="en-US"/>
          </a:p>
        </p:txBody>
      </p:sp>
      <p:sp>
        <p:nvSpPr>
          <p:cNvPr id="5" name="Date Placeholder 4"/>
          <p:cNvSpPr>
            <a:spLocks noGrp="1"/>
          </p:cNvSpPr>
          <p:nvPr>
            <p:ph type="dt" idx="11"/>
          </p:nvPr>
        </p:nvSpPr>
        <p:spPr/>
        <p:txBody>
          <a:bodyPr/>
          <a:lstStyle/>
          <a:p>
            <a:pPr>
              <a:defRPr/>
            </a:pPr>
            <a:endParaRPr lang="en-US"/>
          </a:p>
        </p:txBody>
      </p:sp>
      <p:sp>
        <p:nvSpPr>
          <p:cNvPr id="6" name="Header Placeholder 5"/>
          <p:cNvSpPr>
            <a:spLocks noGrp="1"/>
          </p:cNvSpPr>
          <p:nvPr>
            <p:ph type="hdr" sz="quarter" idx="12"/>
          </p:nvPr>
        </p:nvSpPr>
        <p:spPr/>
        <p:txBody>
          <a:bodyPr/>
          <a:lstStyle/>
          <a:p>
            <a:pPr>
              <a:defRPr/>
            </a:pPr>
            <a:r>
              <a:rPr lang="en-US" smtClean="0"/>
              <a:t>***PREVIEW DRAFT***</a:t>
            </a:r>
            <a:endParaRPr lang="en-US"/>
          </a:p>
        </p:txBody>
      </p:sp>
    </p:spTree>
    <p:extLst>
      <p:ext uri="{BB962C8B-B14F-4D97-AF65-F5344CB8AC3E}">
        <p14:creationId xmlns:p14="http://schemas.microsoft.com/office/powerpoint/2010/main" val="3917229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fld id="{EA0FF6BA-B957-412A-8033-203A5545B173}" type="slidenum">
              <a:rPr lang="en-US" smtClean="0"/>
              <a:t>50</a:t>
            </a:fld>
            <a:endParaRPr lang="en-US" dirty="0"/>
          </a:p>
        </p:txBody>
      </p:sp>
      <p:sp>
        <p:nvSpPr>
          <p:cNvPr id="5" name="Notes Placeholder 4"/>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95471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98DB8B-0C81-4F7D-8B73-201491AFB1C5}" type="slidenum">
              <a:rPr lang="en-US" smtClean="0"/>
              <a:t>53</a:t>
            </a:fld>
            <a:endParaRPr lang="en-US"/>
          </a:p>
        </p:txBody>
      </p:sp>
    </p:spTree>
    <p:extLst>
      <p:ext uri="{BB962C8B-B14F-4D97-AF65-F5344CB8AC3E}">
        <p14:creationId xmlns:p14="http://schemas.microsoft.com/office/powerpoint/2010/main" val="1407784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age">
    <p:spTree>
      <p:nvGrpSpPr>
        <p:cNvPr id="1" name=""/>
        <p:cNvGrpSpPr/>
        <p:nvPr/>
      </p:nvGrpSpPr>
      <p:grpSpPr>
        <a:xfrm>
          <a:off x="0" y="0"/>
          <a:ext cx="0" cy="0"/>
          <a:chOff x="0" y="0"/>
          <a:chExt cx="0" cy="0"/>
        </a:xfrm>
      </p:grpSpPr>
      <p:sp>
        <p:nvSpPr>
          <p:cNvPr id="4" name="Rounded Rectangle 3"/>
          <p:cNvSpPr/>
          <p:nvPr userDrawn="1"/>
        </p:nvSpPr>
        <p:spPr>
          <a:xfrm>
            <a:off x="457200" y="304800"/>
            <a:ext cx="8229600" cy="5943600"/>
          </a:xfrm>
          <a:prstGeom prst="roundRect">
            <a:avLst>
              <a:gd name="adj" fmla="val 1277"/>
            </a:avLst>
          </a:prstGeom>
          <a:gradFill flip="none" rotWithShape="1">
            <a:gsLst>
              <a:gs pos="0">
                <a:srgbClr val="8C0C04">
                  <a:shade val="30000"/>
                  <a:satMod val="115000"/>
                </a:srgbClr>
              </a:gs>
              <a:gs pos="50000">
                <a:srgbClr val="8C0C04">
                  <a:shade val="67500"/>
                  <a:satMod val="115000"/>
                </a:srgbClr>
              </a:gs>
              <a:gs pos="100000">
                <a:srgbClr val="8C0C0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7"/>
          <p:cNvSpPr>
            <a:spLocks noGrp="1"/>
          </p:cNvSpPr>
          <p:nvPr>
            <p:ph sz="quarter" idx="10"/>
          </p:nvPr>
        </p:nvSpPr>
        <p:spPr>
          <a:xfrm>
            <a:off x="457200" y="2438400"/>
            <a:ext cx="8229600" cy="1219200"/>
          </a:xfrm>
        </p:spPr>
        <p:txBody>
          <a:bodyPr anchor="ctr"/>
          <a:lstStyle>
            <a:lvl1pPr marL="0" indent="0">
              <a:buNone/>
              <a:defRPr b="1">
                <a:solidFill>
                  <a:schemeClr val="bg1"/>
                </a:solidFill>
                <a:latin typeface="Century Gothic"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065177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Wide (Borders)">
    <p:spTree>
      <p:nvGrpSpPr>
        <p:cNvPr id="1" name=""/>
        <p:cNvGrpSpPr/>
        <p:nvPr/>
      </p:nvGrpSpPr>
      <p:grpSpPr>
        <a:xfrm>
          <a:off x="0" y="0"/>
          <a:ext cx="0" cy="0"/>
          <a:chOff x="0" y="0"/>
          <a:chExt cx="0" cy="0"/>
        </a:xfrm>
      </p:grpSpPr>
      <p:sp>
        <p:nvSpPr>
          <p:cNvPr id="4" name="Title 1"/>
          <p:cNvSpPr>
            <a:spLocks noGrp="1"/>
          </p:cNvSpPr>
          <p:nvPr>
            <p:ph type="title"/>
          </p:nvPr>
        </p:nvSpPr>
        <p:spPr>
          <a:xfrm>
            <a:off x="457200" y="301752"/>
            <a:ext cx="8229600" cy="548640"/>
          </a:xfrm>
        </p:spPr>
        <p:txBody>
          <a:bodyPr>
            <a:normAutofit/>
          </a:bodyPr>
          <a:lstStyle>
            <a:lvl1pPr algn="l">
              <a:defRPr sz="2400" b="1">
                <a:solidFill>
                  <a:schemeClr val="bg1"/>
                </a:solidFill>
                <a:latin typeface="Century Gothic" pitchFamily="34" charset="0"/>
              </a:defRPr>
            </a:lvl1pPr>
          </a:lstStyle>
          <a:p>
            <a:r>
              <a:rPr lang="en-US" dirty="0" smtClean="0"/>
              <a:t>Click to edit Master title style</a:t>
            </a:r>
            <a:endParaRPr lang="en-US" dirty="0"/>
          </a:p>
        </p:txBody>
      </p:sp>
      <p:sp>
        <p:nvSpPr>
          <p:cNvPr id="6" name="Content Placeholder 9"/>
          <p:cNvSpPr>
            <a:spLocks noGrp="1"/>
          </p:cNvSpPr>
          <p:nvPr>
            <p:ph sz="quarter" idx="14" hasCustomPrompt="1"/>
          </p:nvPr>
        </p:nvSpPr>
        <p:spPr>
          <a:xfrm>
            <a:off x="457200" y="1524000"/>
            <a:ext cx="8229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8" name="Content Placeholder 9"/>
          <p:cNvSpPr>
            <a:spLocks noGrp="1"/>
          </p:cNvSpPr>
          <p:nvPr>
            <p:ph sz="quarter" idx="18" hasCustomPrompt="1"/>
          </p:nvPr>
        </p:nvSpPr>
        <p:spPr>
          <a:xfrm>
            <a:off x="457200" y="4114800"/>
            <a:ext cx="8229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10" name="Content Placeholder 21"/>
          <p:cNvSpPr>
            <a:spLocks noGrp="1"/>
          </p:cNvSpPr>
          <p:nvPr>
            <p:ph sz="quarter" idx="22" hasCustomPrompt="1"/>
          </p:nvPr>
        </p:nvSpPr>
        <p:spPr>
          <a:xfrm>
            <a:off x="457199" y="1143000"/>
            <a:ext cx="8235811" cy="304800"/>
          </a:xfrm>
        </p:spPr>
        <p:txBody>
          <a:bodyPr>
            <a:normAutofit/>
          </a:bodyPr>
          <a:lstStyle>
            <a:lvl1pPr marL="0" indent="0">
              <a:buNone/>
              <a:defRPr sz="1200" b="1">
                <a:latin typeface="Century Gothic" pitchFamily="34" charset="0"/>
              </a:defRPr>
            </a:lvl1pPr>
          </a:lstStyle>
          <a:p>
            <a:pPr lvl="0"/>
            <a:r>
              <a:rPr lang="en-US" dirty="0" smtClean="0"/>
              <a:t>Frame 1 Title</a:t>
            </a:r>
          </a:p>
        </p:txBody>
      </p:sp>
      <p:sp>
        <p:nvSpPr>
          <p:cNvPr id="12" name="Content Placeholder 21"/>
          <p:cNvSpPr>
            <a:spLocks noGrp="1"/>
          </p:cNvSpPr>
          <p:nvPr>
            <p:ph sz="quarter" idx="24" hasCustomPrompt="1"/>
          </p:nvPr>
        </p:nvSpPr>
        <p:spPr>
          <a:xfrm>
            <a:off x="457199" y="3733800"/>
            <a:ext cx="8235811" cy="304800"/>
          </a:xfrm>
        </p:spPr>
        <p:txBody>
          <a:bodyPr>
            <a:normAutofit/>
          </a:bodyPr>
          <a:lstStyle>
            <a:lvl1pPr marL="0" indent="0">
              <a:buNone/>
              <a:defRPr sz="1200" b="1">
                <a:latin typeface="Century Gothic" pitchFamily="34" charset="0"/>
              </a:defRPr>
            </a:lvl1pPr>
          </a:lstStyle>
          <a:p>
            <a:pPr lvl="0"/>
            <a:r>
              <a:rPr lang="en-US" dirty="0" smtClean="0"/>
              <a:t>Frame 2 Title</a:t>
            </a:r>
          </a:p>
        </p:txBody>
      </p:sp>
      <p:cxnSp>
        <p:nvCxnSpPr>
          <p:cNvPr id="14" name="Straight Connector 13"/>
          <p:cNvCxnSpPr/>
          <p:nvPr userDrawn="1"/>
        </p:nvCxnSpPr>
        <p:spPr>
          <a:xfrm>
            <a:off x="457200" y="1485900"/>
            <a:ext cx="8235811"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457200" y="4076700"/>
            <a:ext cx="8235811"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8153400" y="6356350"/>
            <a:ext cx="548640" cy="365125"/>
          </a:xfrm>
          <a:prstGeom prst="rect">
            <a:avLst/>
          </a:prstGeom>
        </p:spPr>
        <p:txBody>
          <a:bodyPr vert="horz" lIns="91440" tIns="45720" rIns="91440" bIns="45720" rtlCol="0" anchor="ctr"/>
          <a:lstStyle>
            <a:lvl1pPr algn="r">
              <a:defRPr sz="1200">
                <a:solidFill>
                  <a:schemeClr val="tx1">
                    <a:tint val="75000"/>
                  </a:schemeClr>
                </a:solidFill>
                <a:latin typeface="Century Gothic" pitchFamily="34" charset="0"/>
              </a:defRPr>
            </a:lvl1pPr>
          </a:lstStyle>
          <a:p>
            <a:fld id="{2BF26236-8707-4F01-A3E8-9BFE9630F20C}" type="slidenum">
              <a:rPr lang="en-US" smtClean="0"/>
              <a:pPr/>
              <a:t>‹#›</a:t>
            </a:fld>
            <a:endParaRPr lang="en-US" dirty="0"/>
          </a:p>
        </p:txBody>
      </p:sp>
    </p:spTree>
    <p:extLst>
      <p:ext uri="{BB962C8B-B14F-4D97-AF65-F5344CB8AC3E}">
        <p14:creationId xmlns:p14="http://schemas.microsoft.com/office/powerpoint/2010/main" val="364370285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Square">
    <p:spTree>
      <p:nvGrpSpPr>
        <p:cNvPr id="1" name=""/>
        <p:cNvGrpSpPr/>
        <p:nvPr/>
      </p:nvGrpSpPr>
      <p:grpSpPr>
        <a:xfrm>
          <a:off x="0" y="0"/>
          <a:ext cx="0" cy="0"/>
          <a:chOff x="0" y="0"/>
          <a:chExt cx="0" cy="0"/>
        </a:xfrm>
      </p:grpSpPr>
      <p:sp>
        <p:nvSpPr>
          <p:cNvPr id="5" name="Title 1"/>
          <p:cNvSpPr>
            <a:spLocks noGrp="1"/>
          </p:cNvSpPr>
          <p:nvPr>
            <p:ph type="title"/>
          </p:nvPr>
        </p:nvSpPr>
        <p:spPr>
          <a:xfrm>
            <a:off x="457200" y="301752"/>
            <a:ext cx="8229600" cy="548640"/>
          </a:xfrm>
        </p:spPr>
        <p:txBody>
          <a:bodyPr>
            <a:normAutofit/>
          </a:bodyPr>
          <a:lstStyle>
            <a:lvl1pPr algn="l">
              <a:defRPr sz="2400" b="1">
                <a:solidFill>
                  <a:schemeClr val="bg1"/>
                </a:solidFill>
                <a:latin typeface="Century Gothic" pitchFamily="34" charset="0"/>
              </a:defRPr>
            </a:lvl1pPr>
          </a:lstStyle>
          <a:p>
            <a:r>
              <a:rPr lang="en-US" dirty="0" smtClean="0"/>
              <a:t>Click to edit Master title style</a:t>
            </a:r>
            <a:endParaRPr lang="en-US" dirty="0"/>
          </a:p>
        </p:txBody>
      </p:sp>
      <p:sp>
        <p:nvSpPr>
          <p:cNvPr id="10" name="Content Placeholder 9"/>
          <p:cNvSpPr>
            <a:spLocks noGrp="1"/>
          </p:cNvSpPr>
          <p:nvPr>
            <p:ph sz="quarter" idx="14" hasCustomPrompt="1"/>
          </p:nvPr>
        </p:nvSpPr>
        <p:spPr>
          <a:xfrm>
            <a:off x="457200" y="1524000"/>
            <a:ext cx="4038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13" name="Content Placeholder 9"/>
          <p:cNvSpPr>
            <a:spLocks noGrp="1"/>
          </p:cNvSpPr>
          <p:nvPr>
            <p:ph sz="quarter" idx="16" hasCustomPrompt="1"/>
          </p:nvPr>
        </p:nvSpPr>
        <p:spPr>
          <a:xfrm>
            <a:off x="4648200" y="1524000"/>
            <a:ext cx="4038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15" name="Content Placeholder 9"/>
          <p:cNvSpPr>
            <a:spLocks noGrp="1"/>
          </p:cNvSpPr>
          <p:nvPr>
            <p:ph sz="quarter" idx="18" hasCustomPrompt="1"/>
          </p:nvPr>
        </p:nvSpPr>
        <p:spPr>
          <a:xfrm>
            <a:off x="457200" y="4114800"/>
            <a:ext cx="4038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17" name="Content Placeholder 9"/>
          <p:cNvSpPr>
            <a:spLocks noGrp="1"/>
          </p:cNvSpPr>
          <p:nvPr>
            <p:ph sz="quarter" idx="20" hasCustomPrompt="1"/>
          </p:nvPr>
        </p:nvSpPr>
        <p:spPr>
          <a:xfrm>
            <a:off x="4648200" y="4114800"/>
            <a:ext cx="4038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22" name="Content Placeholder 21"/>
          <p:cNvSpPr>
            <a:spLocks noGrp="1"/>
          </p:cNvSpPr>
          <p:nvPr>
            <p:ph sz="quarter" idx="22" hasCustomPrompt="1"/>
          </p:nvPr>
        </p:nvSpPr>
        <p:spPr>
          <a:xfrm>
            <a:off x="457200" y="1143000"/>
            <a:ext cx="4041648" cy="304800"/>
          </a:xfrm>
        </p:spPr>
        <p:txBody>
          <a:bodyPr>
            <a:normAutofit/>
          </a:bodyPr>
          <a:lstStyle>
            <a:lvl1pPr marL="0" indent="0">
              <a:buNone/>
              <a:defRPr sz="1200" b="1">
                <a:latin typeface="Century Gothic" pitchFamily="34" charset="0"/>
              </a:defRPr>
            </a:lvl1pPr>
          </a:lstStyle>
          <a:p>
            <a:pPr lvl="0"/>
            <a:r>
              <a:rPr lang="en-US" dirty="0" smtClean="0"/>
              <a:t>Frame 1 Title</a:t>
            </a:r>
          </a:p>
        </p:txBody>
      </p:sp>
      <p:sp>
        <p:nvSpPr>
          <p:cNvPr id="23" name="Content Placeholder 21"/>
          <p:cNvSpPr>
            <a:spLocks noGrp="1"/>
          </p:cNvSpPr>
          <p:nvPr>
            <p:ph sz="quarter" idx="23" hasCustomPrompt="1"/>
          </p:nvPr>
        </p:nvSpPr>
        <p:spPr>
          <a:xfrm>
            <a:off x="4648200" y="1143000"/>
            <a:ext cx="4041648" cy="304800"/>
          </a:xfrm>
        </p:spPr>
        <p:txBody>
          <a:bodyPr>
            <a:normAutofit/>
          </a:bodyPr>
          <a:lstStyle>
            <a:lvl1pPr marL="0" indent="0">
              <a:buNone/>
              <a:defRPr sz="1200" b="1" baseline="0">
                <a:latin typeface="Century Gothic" pitchFamily="34" charset="0"/>
              </a:defRPr>
            </a:lvl1pPr>
          </a:lstStyle>
          <a:p>
            <a:pPr lvl="0"/>
            <a:r>
              <a:rPr lang="en-US" dirty="0" smtClean="0"/>
              <a:t>Frame 2 Title</a:t>
            </a:r>
          </a:p>
        </p:txBody>
      </p:sp>
      <p:sp>
        <p:nvSpPr>
          <p:cNvPr id="24" name="Content Placeholder 21"/>
          <p:cNvSpPr>
            <a:spLocks noGrp="1"/>
          </p:cNvSpPr>
          <p:nvPr>
            <p:ph sz="quarter" idx="24" hasCustomPrompt="1"/>
          </p:nvPr>
        </p:nvSpPr>
        <p:spPr>
          <a:xfrm>
            <a:off x="457200" y="3733800"/>
            <a:ext cx="4041648" cy="304800"/>
          </a:xfrm>
        </p:spPr>
        <p:txBody>
          <a:bodyPr>
            <a:normAutofit/>
          </a:bodyPr>
          <a:lstStyle>
            <a:lvl1pPr marL="0" indent="0">
              <a:buNone/>
              <a:defRPr sz="1200" b="1">
                <a:latin typeface="Century Gothic" pitchFamily="34" charset="0"/>
              </a:defRPr>
            </a:lvl1pPr>
          </a:lstStyle>
          <a:p>
            <a:pPr lvl="0"/>
            <a:r>
              <a:rPr lang="en-US" dirty="0" smtClean="0"/>
              <a:t>Frame 3 Title</a:t>
            </a:r>
          </a:p>
        </p:txBody>
      </p:sp>
      <p:sp>
        <p:nvSpPr>
          <p:cNvPr id="25" name="Content Placeholder 21"/>
          <p:cNvSpPr>
            <a:spLocks noGrp="1"/>
          </p:cNvSpPr>
          <p:nvPr>
            <p:ph sz="quarter" idx="25" hasCustomPrompt="1"/>
          </p:nvPr>
        </p:nvSpPr>
        <p:spPr>
          <a:xfrm>
            <a:off x="4648200" y="3733800"/>
            <a:ext cx="4041648" cy="304800"/>
          </a:xfrm>
        </p:spPr>
        <p:txBody>
          <a:bodyPr>
            <a:normAutofit/>
          </a:bodyPr>
          <a:lstStyle>
            <a:lvl1pPr marL="0" indent="0">
              <a:buNone/>
              <a:defRPr sz="1200" b="1">
                <a:latin typeface="Century Gothic" pitchFamily="34" charset="0"/>
              </a:defRPr>
            </a:lvl1pPr>
          </a:lstStyle>
          <a:p>
            <a:pPr lvl="0"/>
            <a:r>
              <a:rPr lang="en-US" dirty="0" smtClean="0"/>
              <a:t>Frame 4 Title</a:t>
            </a:r>
          </a:p>
        </p:txBody>
      </p:sp>
      <p:sp>
        <p:nvSpPr>
          <p:cNvPr id="12" name="Slide Number Placeholder 5"/>
          <p:cNvSpPr>
            <a:spLocks noGrp="1"/>
          </p:cNvSpPr>
          <p:nvPr>
            <p:ph type="sldNum" sz="quarter" idx="4"/>
          </p:nvPr>
        </p:nvSpPr>
        <p:spPr>
          <a:xfrm>
            <a:off x="8153400" y="6356350"/>
            <a:ext cx="548640" cy="365125"/>
          </a:xfrm>
          <a:prstGeom prst="rect">
            <a:avLst/>
          </a:prstGeom>
        </p:spPr>
        <p:txBody>
          <a:bodyPr vert="horz" lIns="91440" tIns="45720" rIns="91440" bIns="45720" rtlCol="0" anchor="ctr"/>
          <a:lstStyle>
            <a:lvl1pPr algn="r">
              <a:defRPr sz="1200">
                <a:solidFill>
                  <a:schemeClr val="tx1">
                    <a:tint val="75000"/>
                  </a:schemeClr>
                </a:solidFill>
                <a:latin typeface="Century Gothic" pitchFamily="34" charset="0"/>
              </a:defRPr>
            </a:lvl1pPr>
          </a:lstStyle>
          <a:p>
            <a:fld id="{2BF26236-8707-4F01-A3E8-9BFE9630F20C}" type="slidenum">
              <a:rPr lang="en-US" smtClean="0"/>
              <a:pPr/>
              <a:t>‹#›</a:t>
            </a:fld>
            <a:endParaRPr lang="en-US" dirty="0"/>
          </a:p>
        </p:txBody>
      </p:sp>
    </p:spTree>
    <p:extLst>
      <p:ext uri="{BB962C8B-B14F-4D97-AF65-F5344CB8AC3E}">
        <p14:creationId xmlns:p14="http://schemas.microsoft.com/office/powerpoint/2010/main" val="4667051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Left Tall 2 Right Square">
    <p:spTree>
      <p:nvGrpSpPr>
        <p:cNvPr id="1" name=""/>
        <p:cNvGrpSpPr/>
        <p:nvPr/>
      </p:nvGrpSpPr>
      <p:grpSpPr>
        <a:xfrm>
          <a:off x="0" y="0"/>
          <a:ext cx="0" cy="0"/>
          <a:chOff x="0" y="0"/>
          <a:chExt cx="0" cy="0"/>
        </a:xfrm>
      </p:grpSpPr>
      <p:sp>
        <p:nvSpPr>
          <p:cNvPr id="5" name="Title 1"/>
          <p:cNvSpPr>
            <a:spLocks noGrp="1"/>
          </p:cNvSpPr>
          <p:nvPr>
            <p:ph type="title"/>
          </p:nvPr>
        </p:nvSpPr>
        <p:spPr>
          <a:xfrm>
            <a:off x="457200" y="301752"/>
            <a:ext cx="8229600" cy="548640"/>
          </a:xfrm>
        </p:spPr>
        <p:txBody>
          <a:bodyPr>
            <a:normAutofit/>
          </a:bodyPr>
          <a:lstStyle>
            <a:lvl1pPr algn="l">
              <a:defRPr sz="2400" b="1">
                <a:solidFill>
                  <a:schemeClr val="bg1"/>
                </a:solidFill>
                <a:latin typeface="Century Gothic" pitchFamily="34" charset="0"/>
              </a:defRPr>
            </a:lvl1pPr>
          </a:lstStyle>
          <a:p>
            <a:r>
              <a:rPr lang="en-US" dirty="0" smtClean="0"/>
              <a:t>Click to edit Master title style</a:t>
            </a:r>
            <a:endParaRPr lang="en-US" dirty="0"/>
          </a:p>
        </p:txBody>
      </p:sp>
      <p:sp>
        <p:nvSpPr>
          <p:cNvPr id="8" name="Content Placeholder 9"/>
          <p:cNvSpPr>
            <a:spLocks noGrp="1"/>
          </p:cNvSpPr>
          <p:nvPr>
            <p:ph sz="quarter" idx="14" hasCustomPrompt="1"/>
          </p:nvPr>
        </p:nvSpPr>
        <p:spPr>
          <a:xfrm>
            <a:off x="457200" y="1524000"/>
            <a:ext cx="4038600" cy="47244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9" name="Content Placeholder 9"/>
          <p:cNvSpPr>
            <a:spLocks noGrp="1"/>
          </p:cNvSpPr>
          <p:nvPr>
            <p:ph sz="quarter" idx="16" hasCustomPrompt="1"/>
          </p:nvPr>
        </p:nvSpPr>
        <p:spPr>
          <a:xfrm>
            <a:off x="4648200" y="1524000"/>
            <a:ext cx="4038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11" name="Content Placeholder 9"/>
          <p:cNvSpPr>
            <a:spLocks noGrp="1"/>
          </p:cNvSpPr>
          <p:nvPr>
            <p:ph sz="quarter" idx="20" hasCustomPrompt="1"/>
          </p:nvPr>
        </p:nvSpPr>
        <p:spPr>
          <a:xfrm>
            <a:off x="4648200" y="4114800"/>
            <a:ext cx="4038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12" name="Content Placeholder 21"/>
          <p:cNvSpPr>
            <a:spLocks noGrp="1"/>
          </p:cNvSpPr>
          <p:nvPr>
            <p:ph sz="quarter" idx="22" hasCustomPrompt="1"/>
          </p:nvPr>
        </p:nvSpPr>
        <p:spPr>
          <a:xfrm>
            <a:off x="457200" y="1143000"/>
            <a:ext cx="4041648" cy="304800"/>
          </a:xfrm>
        </p:spPr>
        <p:txBody>
          <a:bodyPr>
            <a:normAutofit/>
          </a:bodyPr>
          <a:lstStyle>
            <a:lvl1pPr marL="0" indent="0">
              <a:buNone/>
              <a:defRPr sz="1200" b="1">
                <a:latin typeface="Century Gothic" pitchFamily="34" charset="0"/>
              </a:defRPr>
            </a:lvl1pPr>
          </a:lstStyle>
          <a:p>
            <a:pPr lvl="0"/>
            <a:r>
              <a:rPr lang="en-US" dirty="0" smtClean="0"/>
              <a:t>Frame 1 Title</a:t>
            </a:r>
          </a:p>
        </p:txBody>
      </p:sp>
      <p:sp>
        <p:nvSpPr>
          <p:cNvPr id="13" name="Content Placeholder 21"/>
          <p:cNvSpPr>
            <a:spLocks noGrp="1"/>
          </p:cNvSpPr>
          <p:nvPr>
            <p:ph sz="quarter" idx="23" hasCustomPrompt="1"/>
          </p:nvPr>
        </p:nvSpPr>
        <p:spPr>
          <a:xfrm>
            <a:off x="4648200" y="1143000"/>
            <a:ext cx="4041648" cy="304800"/>
          </a:xfrm>
        </p:spPr>
        <p:txBody>
          <a:bodyPr>
            <a:normAutofit/>
          </a:bodyPr>
          <a:lstStyle>
            <a:lvl1pPr marL="0" indent="0">
              <a:buNone/>
              <a:defRPr sz="1200" b="1" baseline="0">
                <a:latin typeface="Century Gothic" pitchFamily="34" charset="0"/>
              </a:defRPr>
            </a:lvl1pPr>
          </a:lstStyle>
          <a:p>
            <a:pPr lvl="0"/>
            <a:r>
              <a:rPr lang="en-US" dirty="0" smtClean="0"/>
              <a:t>Frame 2 Title</a:t>
            </a:r>
          </a:p>
        </p:txBody>
      </p:sp>
      <p:sp>
        <p:nvSpPr>
          <p:cNvPr id="15" name="Content Placeholder 21"/>
          <p:cNvSpPr>
            <a:spLocks noGrp="1"/>
          </p:cNvSpPr>
          <p:nvPr>
            <p:ph sz="quarter" idx="25" hasCustomPrompt="1"/>
          </p:nvPr>
        </p:nvSpPr>
        <p:spPr>
          <a:xfrm>
            <a:off x="4648200" y="3733800"/>
            <a:ext cx="4041648" cy="304800"/>
          </a:xfrm>
        </p:spPr>
        <p:txBody>
          <a:bodyPr>
            <a:normAutofit/>
          </a:bodyPr>
          <a:lstStyle>
            <a:lvl1pPr marL="0" indent="0">
              <a:buNone/>
              <a:defRPr sz="1200" b="1">
                <a:latin typeface="Century Gothic" pitchFamily="34" charset="0"/>
              </a:defRPr>
            </a:lvl1pPr>
          </a:lstStyle>
          <a:p>
            <a:pPr lvl="0"/>
            <a:r>
              <a:rPr lang="en-US" dirty="0" smtClean="0"/>
              <a:t>Frame 3 Title</a:t>
            </a:r>
          </a:p>
        </p:txBody>
      </p:sp>
      <p:sp>
        <p:nvSpPr>
          <p:cNvPr id="10" name="Slide Number Placeholder 5"/>
          <p:cNvSpPr>
            <a:spLocks noGrp="1"/>
          </p:cNvSpPr>
          <p:nvPr>
            <p:ph type="sldNum" sz="quarter" idx="4"/>
          </p:nvPr>
        </p:nvSpPr>
        <p:spPr>
          <a:xfrm>
            <a:off x="8153400" y="6356350"/>
            <a:ext cx="548640" cy="365125"/>
          </a:xfrm>
          <a:prstGeom prst="rect">
            <a:avLst/>
          </a:prstGeom>
        </p:spPr>
        <p:txBody>
          <a:bodyPr vert="horz" lIns="91440" tIns="45720" rIns="91440" bIns="45720" rtlCol="0" anchor="ctr"/>
          <a:lstStyle>
            <a:lvl1pPr algn="r">
              <a:defRPr sz="1200">
                <a:solidFill>
                  <a:schemeClr val="tx1">
                    <a:tint val="75000"/>
                  </a:schemeClr>
                </a:solidFill>
                <a:latin typeface="Century Gothic" pitchFamily="34" charset="0"/>
              </a:defRPr>
            </a:lvl1pPr>
          </a:lstStyle>
          <a:p>
            <a:fld id="{2BF26236-8707-4F01-A3E8-9BFE9630F20C}" type="slidenum">
              <a:rPr lang="en-US" smtClean="0"/>
              <a:pPr/>
              <a:t>‹#›</a:t>
            </a:fld>
            <a:endParaRPr lang="en-US" dirty="0"/>
          </a:p>
        </p:txBody>
      </p:sp>
    </p:spTree>
    <p:extLst>
      <p:ext uri="{BB962C8B-B14F-4D97-AF65-F5344CB8AC3E}">
        <p14:creationId xmlns:p14="http://schemas.microsoft.com/office/powerpoint/2010/main" val="167832686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Left Square 1 Right Tall">
    <p:spTree>
      <p:nvGrpSpPr>
        <p:cNvPr id="1" name=""/>
        <p:cNvGrpSpPr/>
        <p:nvPr/>
      </p:nvGrpSpPr>
      <p:grpSpPr>
        <a:xfrm>
          <a:off x="0" y="0"/>
          <a:ext cx="0" cy="0"/>
          <a:chOff x="0" y="0"/>
          <a:chExt cx="0" cy="0"/>
        </a:xfrm>
      </p:grpSpPr>
      <p:sp>
        <p:nvSpPr>
          <p:cNvPr id="5" name="Title 1"/>
          <p:cNvSpPr>
            <a:spLocks noGrp="1"/>
          </p:cNvSpPr>
          <p:nvPr>
            <p:ph type="title"/>
          </p:nvPr>
        </p:nvSpPr>
        <p:spPr>
          <a:xfrm>
            <a:off x="457200" y="301752"/>
            <a:ext cx="8229600" cy="548640"/>
          </a:xfrm>
        </p:spPr>
        <p:txBody>
          <a:bodyPr>
            <a:normAutofit/>
          </a:bodyPr>
          <a:lstStyle>
            <a:lvl1pPr algn="l">
              <a:defRPr sz="2400" b="1">
                <a:solidFill>
                  <a:schemeClr val="bg1"/>
                </a:solidFill>
                <a:latin typeface="Century Gothic" pitchFamily="34" charset="0"/>
              </a:defRPr>
            </a:lvl1pPr>
          </a:lstStyle>
          <a:p>
            <a:r>
              <a:rPr lang="en-US" dirty="0" smtClean="0"/>
              <a:t>Click to edit Master title style</a:t>
            </a:r>
            <a:endParaRPr lang="en-US" dirty="0"/>
          </a:p>
        </p:txBody>
      </p:sp>
      <p:sp>
        <p:nvSpPr>
          <p:cNvPr id="8" name="Content Placeholder 9"/>
          <p:cNvSpPr>
            <a:spLocks noGrp="1"/>
          </p:cNvSpPr>
          <p:nvPr>
            <p:ph sz="quarter" idx="14" hasCustomPrompt="1"/>
          </p:nvPr>
        </p:nvSpPr>
        <p:spPr>
          <a:xfrm>
            <a:off x="457200" y="1524000"/>
            <a:ext cx="4038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9" name="Content Placeholder 9"/>
          <p:cNvSpPr>
            <a:spLocks noGrp="1"/>
          </p:cNvSpPr>
          <p:nvPr>
            <p:ph sz="quarter" idx="16" hasCustomPrompt="1"/>
          </p:nvPr>
        </p:nvSpPr>
        <p:spPr>
          <a:xfrm>
            <a:off x="4648200" y="1524000"/>
            <a:ext cx="4038600" cy="47244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10" name="Content Placeholder 9"/>
          <p:cNvSpPr>
            <a:spLocks noGrp="1"/>
          </p:cNvSpPr>
          <p:nvPr>
            <p:ph sz="quarter" idx="18" hasCustomPrompt="1"/>
          </p:nvPr>
        </p:nvSpPr>
        <p:spPr>
          <a:xfrm>
            <a:off x="457200" y="4114800"/>
            <a:ext cx="4038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12" name="Content Placeholder 21"/>
          <p:cNvSpPr>
            <a:spLocks noGrp="1"/>
          </p:cNvSpPr>
          <p:nvPr>
            <p:ph sz="quarter" idx="22" hasCustomPrompt="1"/>
          </p:nvPr>
        </p:nvSpPr>
        <p:spPr>
          <a:xfrm>
            <a:off x="457200" y="1143000"/>
            <a:ext cx="4041648" cy="304800"/>
          </a:xfrm>
        </p:spPr>
        <p:txBody>
          <a:bodyPr>
            <a:normAutofit/>
          </a:bodyPr>
          <a:lstStyle>
            <a:lvl1pPr marL="0" indent="0">
              <a:buNone/>
              <a:defRPr sz="1200" b="1">
                <a:latin typeface="Century Gothic" pitchFamily="34" charset="0"/>
              </a:defRPr>
            </a:lvl1pPr>
          </a:lstStyle>
          <a:p>
            <a:pPr lvl="0"/>
            <a:r>
              <a:rPr lang="en-US" dirty="0" smtClean="0"/>
              <a:t>Frame 1 Title</a:t>
            </a:r>
          </a:p>
        </p:txBody>
      </p:sp>
      <p:sp>
        <p:nvSpPr>
          <p:cNvPr id="13" name="Content Placeholder 21"/>
          <p:cNvSpPr>
            <a:spLocks noGrp="1"/>
          </p:cNvSpPr>
          <p:nvPr>
            <p:ph sz="quarter" idx="23" hasCustomPrompt="1"/>
          </p:nvPr>
        </p:nvSpPr>
        <p:spPr>
          <a:xfrm>
            <a:off x="4648200" y="1143000"/>
            <a:ext cx="4041648" cy="304800"/>
          </a:xfrm>
        </p:spPr>
        <p:txBody>
          <a:bodyPr>
            <a:normAutofit/>
          </a:bodyPr>
          <a:lstStyle>
            <a:lvl1pPr marL="0" indent="0">
              <a:buNone/>
              <a:defRPr sz="1200" b="1" baseline="0">
                <a:latin typeface="Century Gothic" pitchFamily="34" charset="0"/>
              </a:defRPr>
            </a:lvl1pPr>
          </a:lstStyle>
          <a:p>
            <a:pPr lvl="0"/>
            <a:r>
              <a:rPr lang="en-US" dirty="0" smtClean="0"/>
              <a:t>Frame 3 Title</a:t>
            </a:r>
          </a:p>
        </p:txBody>
      </p:sp>
      <p:sp>
        <p:nvSpPr>
          <p:cNvPr id="14" name="Content Placeholder 21"/>
          <p:cNvSpPr>
            <a:spLocks noGrp="1"/>
          </p:cNvSpPr>
          <p:nvPr>
            <p:ph sz="quarter" idx="24" hasCustomPrompt="1"/>
          </p:nvPr>
        </p:nvSpPr>
        <p:spPr>
          <a:xfrm>
            <a:off x="457200" y="3733800"/>
            <a:ext cx="4041648" cy="304800"/>
          </a:xfrm>
        </p:spPr>
        <p:txBody>
          <a:bodyPr>
            <a:normAutofit/>
          </a:bodyPr>
          <a:lstStyle>
            <a:lvl1pPr marL="0" indent="0">
              <a:buNone/>
              <a:defRPr sz="1200" b="1">
                <a:latin typeface="Century Gothic" pitchFamily="34" charset="0"/>
              </a:defRPr>
            </a:lvl1pPr>
          </a:lstStyle>
          <a:p>
            <a:pPr lvl="0"/>
            <a:r>
              <a:rPr lang="en-US" dirty="0" smtClean="0"/>
              <a:t>Frame 2 Title</a:t>
            </a:r>
          </a:p>
        </p:txBody>
      </p:sp>
      <p:sp>
        <p:nvSpPr>
          <p:cNvPr id="11" name="Slide Number Placeholder 5"/>
          <p:cNvSpPr>
            <a:spLocks noGrp="1"/>
          </p:cNvSpPr>
          <p:nvPr>
            <p:ph type="sldNum" sz="quarter" idx="4"/>
          </p:nvPr>
        </p:nvSpPr>
        <p:spPr>
          <a:xfrm>
            <a:off x="8153400" y="6356350"/>
            <a:ext cx="548640" cy="365125"/>
          </a:xfrm>
          <a:prstGeom prst="rect">
            <a:avLst/>
          </a:prstGeom>
        </p:spPr>
        <p:txBody>
          <a:bodyPr vert="horz" lIns="91440" tIns="45720" rIns="91440" bIns="45720" rtlCol="0" anchor="ctr"/>
          <a:lstStyle>
            <a:lvl1pPr algn="r">
              <a:defRPr sz="1200">
                <a:solidFill>
                  <a:schemeClr val="tx1">
                    <a:tint val="75000"/>
                  </a:schemeClr>
                </a:solidFill>
                <a:latin typeface="Century Gothic" pitchFamily="34" charset="0"/>
              </a:defRPr>
            </a:lvl1pPr>
          </a:lstStyle>
          <a:p>
            <a:fld id="{2BF26236-8707-4F01-A3E8-9BFE9630F20C}" type="slidenum">
              <a:rPr lang="en-US" smtClean="0"/>
              <a:pPr/>
              <a:t>‹#›</a:t>
            </a:fld>
            <a:endParaRPr lang="en-US" dirty="0"/>
          </a:p>
        </p:txBody>
      </p:sp>
    </p:spTree>
    <p:extLst>
      <p:ext uri="{BB962C8B-B14F-4D97-AF65-F5344CB8AC3E}">
        <p14:creationId xmlns:p14="http://schemas.microsoft.com/office/powerpoint/2010/main" val="5216878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Tall">
    <p:spTree>
      <p:nvGrpSpPr>
        <p:cNvPr id="1" name=""/>
        <p:cNvGrpSpPr/>
        <p:nvPr/>
      </p:nvGrpSpPr>
      <p:grpSpPr>
        <a:xfrm>
          <a:off x="0" y="0"/>
          <a:ext cx="0" cy="0"/>
          <a:chOff x="0" y="0"/>
          <a:chExt cx="0" cy="0"/>
        </a:xfrm>
      </p:grpSpPr>
      <p:sp>
        <p:nvSpPr>
          <p:cNvPr id="5" name="Title 1"/>
          <p:cNvSpPr>
            <a:spLocks noGrp="1"/>
          </p:cNvSpPr>
          <p:nvPr>
            <p:ph type="title"/>
          </p:nvPr>
        </p:nvSpPr>
        <p:spPr>
          <a:xfrm>
            <a:off x="457200" y="301752"/>
            <a:ext cx="8229600" cy="548640"/>
          </a:xfrm>
        </p:spPr>
        <p:txBody>
          <a:bodyPr>
            <a:normAutofit/>
          </a:bodyPr>
          <a:lstStyle>
            <a:lvl1pPr algn="l">
              <a:defRPr sz="2400" b="1">
                <a:solidFill>
                  <a:schemeClr val="bg1"/>
                </a:solidFill>
                <a:latin typeface="Century Gothic" pitchFamily="34" charset="0"/>
              </a:defRPr>
            </a:lvl1pPr>
          </a:lstStyle>
          <a:p>
            <a:r>
              <a:rPr lang="en-US" dirty="0" smtClean="0"/>
              <a:t>Click to edit Master title style</a:t>
            </a:r>
            <a:endParaRPr lang="en-US" dirty="0"/>
          </a:p>
        </p:txBody>
      </p:sp>
      <p:sp>
        <p:nvSpPr>
          <p:cNvPr id="8" name="Content Placeholder 9"/>
          <p:cNvSpPr>
            <a:spLocks noGrp="1"/>
          </p:cNvSpPr>
          <p:nvPr>
            <p:ph sz="quarter" idx="14" hasCustomPrompt="1"/>
          </p:nvPr>
        </p:nvSpPr>
        <p:spPr>
          <a:xfrm>
            <a:off x="457200" y="1524000"/>
            <a:ext cx="4038600" cy="47244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9" name="Content Placeholder 9"/>
          <p:cNvSpPr>
            <a:spLocks noGrp="1"/>
          </p:cNvSpPr>
          <p:nvPr>
            <p:ph sz="quarter" idx="16" hasCustomPrompt="1"/>
          </p:nvPr>
        </p:nvSpPr>
        <p:spPr>
          <a:xfrm>
            <a:off x="4648200" y="1524000"/>
            <a:ext cx="4038600" cy="47244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12" name="Content Placeholder 21"/>
          <p:cNvSpPr>
            <a:spLocks noGrp="1"/>
          </p:cNvSpPr>
          <p:nvPr>
            <p:ph sz="quarter" idx="22" hasCustomPrompt="1"/>
          </p:nvPr>
        </p:nvSpPr>
        <p:spPr>
          <a:xfrm>
            <a:off x="457200" y="1143000"/>
            <a:ext cx="4041648" cy="304800"/>
          </a:xfrm>
        </p:spPr>
        <p:txBody>
          <a:bodyPr>
            <a:normAutofit/>
          </a:bodyPr>
          <a:lstStyle>
            <a:lvl1pPr marL="0" indent="0">
              <a:buNone/>
              <a:defRPr sz="1200" b="1">
                <a:latin typeface="Century Gothic" pitchFamily="34" charset="0"/>
              </a:defRPr>
            </a:lvl1pPr>
          </a:lstStyle>
          <a:p>
            <a:pPr lvl="0"/>
            <a:r>
              <a:rPr lang="en-US" dirty="0" smtClean="0"/>
              <a:t>Frame 1 Title</a:t>
            </a:r>
          </a:p>
        </p:txBody>
      </p:sp>
      <p:sp>
        <p:nvSpPr>
          <p:cNvPr id="13" name="Content Placeholder 21"/>
          <p:cNvSpPr>
            <a:spLocks noGrp="1"/>
          </p:cNvSpPr>
          <p:nvPr>
            <p:ph sz="quarter" idx="23" hasCustomPrompt="1"/>
          </p:nvPr>
        </p:nvSpPr>
        <p:spPr>
          <a:xfrm>
            <a:off x="4648200" y="1143000"/>
            <a:ext cx="4041648" cy="304800"/>
          </a:xfrm>
        </p:spPr>
        <p:txBody>
          <a:bodyPr>
            <a:normAutofit/>
          </a:bodyPr>
          <a:lstStyle>
            <a:lvl1pPr marL="0" indent="0">
              <a:buNone/>
              <a:defRPr sz="1200" b="1" baseline="0">
                <a:latin typeface="Century Gothic" pitchFamily="34" charset="0"/>
              </a:defRPr>
            </a:lvl1pPr>
          </a:lstStyle>
          <a:p>
            <a:pPr lvl="0"/>
            <a:r>
              <a:rPr lang="en-US" dirty="0" smtClean="0"/>
              <a:t>Frame 2 Title</a:t>
            </a:r>
          </a:p>
        </p:txBody>
      </p:sp>
      <p:sp>
        <p:nvSpPr>
          <p:cNvPr id="10" name="Slide Number Placeholder 5"/>
          <p:cNvSpPr>
            <a:spLocks noGrp="1"/>
          </p:cNvSpPr>
          <p:nvPr>
            <p:ph type="sldNum" sz="quarter" idx="4"/>
          </p:nvPr>
        </p:nvSpPr>
        <p:spPr>
          <a:xfrm>
            <a:off x="8153400" y="6356350"/>
            <a:ext cx="548640" cy="365125"/>
          </a:xfrm>
          <a:prstGeom prst="rect">
            <a:avLst/>
          </a:prstGeom>
        </p:spPr>
        <p:txBody>
          <a:bodyPr vert="horz" lIns="91440" tIns="45720" rIns="91440" bIns="45720" rtlCol="0" anchor="ctr"/>
          <a:lstStyle>
            <a:lvl1pPr algn="r">
              <a:defRPr sz="1200">
                <a:solidFill>
                  <a:schemeClr val="tx1">
                    <a:tint val="75000"/>
                  </a:schemeClr>
                </a:solidFill>
                <a:latin typeface="Century Gothic" pitchFamily="34" charset="0"/>
              </a:defRPr>
            </a:lvl1pPr>
          </a:lstStyle>
          <a:p>
            <a:fld id="{2BF26236-8707-4F01-A3E8-9BFE9630F20C}" type="slidenum">
              <a:rPr lang="en-US" smtClean="0"/>
              <a:pPr/>
              <a:t>‹#›</a:t>
            </a:fld>
            <a:endParaRPr lang="en-US" dirty="0"/>
          </a:p>
        </p:txBody>
      </p:sp>
    </p:spTree>
    <p:extLst>
      <p:ext uri="{BB962C8B-B14F-4D97-AF65-F5344CB8AC3E}">
        <p14:creationId xmlns:p14="http://schemas.microsoft.com/office/powerpoint/2010/main" val="91685022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Top Wide 2 Bottom Square">
    <p:spTree>
      <p:nvGrpSpPr>
        <p:cNvPr id="1" name=""/>
        <p:cNvGrpSpPr/>
        <p:nvPr/>
      </p:nvGrpSpPr>
      <p:grpSpPr>
        <a:xfrm>
          <a:off x="0" y="0"/>
          <a:ext cx="0" cy="0"/>
          <a:chOff x="0" y="0"/>
          <a:chExt cx="0" cy="0"/>
        </a:xfrm>
      </p:grpSpPr>
      <p:sp>
        <p:nvSpPr>
          <p:cNvPr id="4" name="Title 1"/>
          <p:cNvSpPr>
            <a:spLocks noGrp="1"/>
          </p:cNvSpPr>
          <p:nvPr>
            <p:ph type="title"/>
          </p:nvPr>
        </p:nvSpPr>
        <p:spPr>
          <a:xfrm>
            <a:off x="457200" y="301752"/>
            <a:ext cx="8229600" cy="548640"/>
          </a:xfrm>
        </p:spPr>
        <p:txBody>
          <a:bodyPr>
            <a:normAutofit/>
          </a:bodyPr>
          <a:lstStyle>
            <a:lvl1pPr algn="l">
              <a:defRPr sz="2400" b="1">
                <a:solidFill>
                  <a:schemeClr val="bg1"/>
                </a:solidFill>
                <a:latin typeface="Century Gothic" pitchFamily="34" charset="0"/>
              </a:defRPr>
            </a:lvl1pPr>
          </a:lstStyle>
          <a:p>
            <a:r>
              <a:rPr lang="en-US" dirty="0" smtClean="0"/>
              <a:t>Click to edit Master title style</a:t>
            </a:r>
            <a:endParaRPr lang="en-US" dirty="0"/>
          </a:p>
        </p:txBody>
      </p:sp>
      <p:sp>
        <p:nvSpPr>
          <p:cNvPr id="6" name="Content Placeholder 9"/>
          <p:cNvSpPr>
            <a:spLocks noGrp="1"/>
          </p:cNvSpPr>
          <p:nvPr>
            <p:ph sz="quarter" idx="14" hasCustomPrompt="1"/>
          </p:nvPr>
        </p:nvSpPr>
        <p:spPr>
          <a:xfrm>
            <a:off x="457200" y="1524000"/>
            <a:ext cx="8232648"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8" name="Content Placeholder 9"/>
          <p:cNvSpPr>
            <a:spLocks noGrp="1"/>
          </p:cNvSpPr>
          <p:nvPr>
            <p:ph sz="quarter" idx="18" hasCustomPrompt="1"/>
          </p:nvPr>
        </p:nvSpPr>
        <p:spPr>
          <a:xfrm>
            <a:off x="457200" y="4114800"/>
            <a:ext cx="4038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9" name="Content Placeholder 9"/>
          <p:cNvSpPr>
            <a:spLocks noGrp="1"/>
          </p:cNvSpPr>
          <p:nvPr>
            <p:ph sz="quarter" idx="20" hasCustomPrompt="1"/>
          </p:nvPr>
        </p:nvSpPr>
        <p:spPr>
          <a:xfrm>
            <a:off x="4648200" y="4114800"/>
            <a:ext cx="4038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10" name="Content Placeholder 21"/>
          <p:cNvSpPr>
            <a:spLocks noGrp="1"/>
          </p:cNvSpPr>
          <p:nvPr>
            <p:ph sz="quarter" idx="22" hasCustomPrompt="1"/>
          </p:nvPr>
        </p:nvSpPr>
        <p:spPr>
          <a:xfrm>
            <a:off x="457200" y="1143000"/>
            <a:ext cx="8232648" cy="304800"/>
          </a:xfrm>
        </p:spPr>
        <p:txBody>
          <a:bodyPr>
            <a:normAutofit/>
          </a:bodyPr>
          <a:lstStyle>
            <a:lvl1pPr marL="0" indent="0">
              <a:buNone/>
              <a:defRPr sz="1200" b="1">
                <a:latin typeface="Century Gothic" pitchFamily="34" charset="0"/>
              </a:defRPr>
            </a:lvl1pPr>
          </a:lstStyle>
          <a:p>
            <a:pPr lvl="0"/>
            <a:r>
              <a:rPr lang="en-US" dirty="0" smtClean="0"/>
              <a:t>Frame 1 Title</a:t>
            </a:r>
          </a:p>
        </p:txBody>
      </p:sp>
      <p:sp>
        <p:nvSpPr>
          <p:cNvPr id="12" name="Content Placeholder 21"/>
          <p:cNvSpPr>
            <a:spLocks noGrp="1"/>
          </p:cNvSpPr>
          <p:nvPr>
            <p:ph sz="quarter" idx="24" hasCustomPrompt="1"/>
          </p:nvPr>
        </p:nvSpPr>
        <p:spPr>
          <a:xfrm>
            <a:off x="457200" y="3733800"/>
            <a:ext cx="4041648" cy="304800"/>
          </a:xfrm>
        </p:spPr>
        <p:txBody>
          <a:bodyPr>
            <a:normAutofit/>
          </a:bodyPr>
          <a:lstStyle>
            <a:lvl1pPr marL="0" indent="0">
              <a:buNone/>
              <a:defRPr sz="1200" b="1">
                <a:latin typeface="Century Gothic" pitchFamily="34" charset="0"/>
              </a:defRPr>
            </a:lvl1pPr>
          </a:lstStyle>
          <a:p>
            <a:pPr lvl="0"/>
            <a:r>
              <a:rPr lang="en-US" dirty="0" smtClean="0"/>
              <a:t>Frame 2 Title</a:t>
            </a:r>
          </a:p>
        </p:txBody>
      </p:sp>
      <p:sp>
        <p:nvSpPr>
          <p:cNvPr id="13" name="Content Placeholder 21"/>
          <p:cNvSpPr>
            <a:spLocks noGrp="1"/>
          </p:cNvSpPr>
          <p:nvPr>
            <p:ph sz="quarter" idx="25" hasCustomPrompt="1"/>
          </p:nvPr>
        </p:nvSpPr>
        <p:spPr>
          <a:xfrm>
            <a:off x="4648200" y="3733800"/>
            <a:ext cx="4041648" cy="304800"/>
          </a:xfrm>
        </p:spPr>
        <p:txBody>
          <a:bodyPr>
            <a:normAutofit/>
          </a:bodyPr>
          <a:lstStyle>
            <a:lvl1pPr marL="0" indent="0">
              <a:buNone/>
              <a:defRPr sz="1200" b="1">
                <a:latin typeface="Century Gothic" pitchFamily="34" charset="0"/>
              </a:defRPr>
            </a:lvl1pPr>
          </a:lstStyle>
          <a:p>
            <a:pPr lvl="0"/>
            <a:r>
              <a:rPr lang="en-US" dirty="0" smtClean="0"/>
              <a:t>Frame 3 Title</a:t>
            </a:r>
          </a:p>
        </p:txBody>
      </p:sp>
      <p:sp>
        <p:nvSpPr>
          <p:cNvPr id="11" name="Slide Number Placeholder 5"/>
          <p:cNvSpPr>
            <a:spLocks noGrp="1"/>
          </p:cNvSpPr>
          <p:nvPr>
            <p:ph type="sldNum" sz="quarter" idx="4"/>
          </p:nvPr>
        </p:nvSpPr>
        <p:spPr>
          <a:xfrm>
            <a:off x="8153400" y="6356350"/>
            <a:ext cx="548640" cy="365125"/>
          </a:xfrm>
          <a:prstGeom prst="rect">
            <a:avLst/>
          </a:prstGeom>
        </p:spPr>
        <p:txBody>
          <a:bodyPr vert="horz" lIns="91440" tIns="45720" rIns="91440" bIns="45720" rtlCol="0" anchor="ctr"/>
          <a:lstStyle>
            <a:lvl1pPr algn="r">
              <a:defRPr sz="1200">
                <a:solidFill>
                  <a:schemeClr val="tx1">
                    <a:tint val="75000"/>
                  </a:schemeClr>
                </a:solidFill>
                <a:latin typeface="Century Gothic" pitchFamily="34" charset="0"/>
              </a:defRPr>
            </a:lvl1pPr>
          </a:lstStyle>
          <a:p>
            <a:fld id="{2BF26236-8707-4F01-A3E8-9BFE9630F20C}" type="slidenum">
              <a:rPr lang="en-US" smtClean="0"/>
              <a:pPr/>
              <a:t>‹#›</a:t>
            </a:fld>
            <a:endParaRPr lang="en-US" dirty="0"/>
          </a:p>
        </p:txBody>
      </p:sp>
    </p:spTree>
    <p:extLst>
      <p:ext uri="{BB962C8B-B14F-4D97-AF65-F5344CB8AC3E}">
        <p14:creationId xmlns:p14="http://schemas.microsoft.com/office/powerpoint/2010/main" val="376563520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 Top Square 1 Bottom Wide">
    <p:spTree>
      <p:nvGrpSpPr>
        <p:cNvPr id="1" name=""/>
        <p:cNvGrpSpPr/>
        <p:nvPr/>
      </p:nvGrpSpPr>
      <p:grpSpPr>
        <a:xfrm>
          <a:off x="0" y="0"/>
          <a:ext cx="0" cy="0"/>
          <a:chOff x="0" y="0"/>
          <a:chExt cx="0" cy="0"/>
        </a:xfrm>
      </p:grpSpPr>
      <p:sp>
        <p:nvSpPr>
          <p:cNvPr id="11" name="Title 1"/>
          <p:cNvSpPr>
            <a:spLocks noGrp="1"/>
          </p:cNvSpPr>
          <p:nvPr>
            <p:ph type="title"/>
          </p:nvPr>
        </p:nvSpPr>
        <p:spPr>
          <a:xfrm>
            <a:off x="457200" y="301752"/>
            <a:ext cx="8229600" cy="548640"/>
          </a:xfrm>
        </p:spPr>
        <p:txBody>
          <a:bodyPr>
            <a:normAutofit/>
          </a:bodyPr>
          <a:lstStyle>
            <a:lvl1pPr algn="l">
              <a:defRPr sz="2400" b="1">
                <a:solidFill>
                  <a:schemeClr val="bg1"/>
                </a:solidFill>
                <a:latin typeface="Century Gothic" pitchFamily="34" charset="0"/>
              </a:defRPr>
            </a:lvl1pPr>
          </a:lstStyle>
          <a:p>
            <a:r>
              <a:rPr lang="en-US" dirty="0" smtClean="0"/>
              <a:t>Click to edit Master title style</a:t>
            </a:r>
            <a:endParaRPr lang="en-US" dirty="0"/>
          </a:p>
        </p:txBody>
      </p:sp>
      <p:sp>
        <p:nvSpPr>
          <p:cNvPr id="15" name="Content Placeholder 9"/>
          <p:cNvSpPr>
            <a:spLocks noGrp="1"/>
          </p:cNvSpPr>
          <p:nvPr>
            <p:ph sz="quarter" idx="14" hasCustomPrompt="1"/>
          </p:nvPr>
        </p:nvSpPr>
        <p:spPr>
          <a:xfrm>
            <a:off x="457200" y="1524000"/>
            <a:ext cx="4038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17" name="Content Placeholder 9"/>
          <p:cNvSpPr>
            <a:spLocks noGrp="1"/>
          </p:cNvSpPr>
          <p:nvPr>
            <p:ph sz="quarter" idx="16" hasCustomPrompt="1"/>
          </p:nvPr>
        </p:nvSpPr>
        <p:spPr>
          <a:xfrm>
            <a:off x="4648200" y="1524000"/>
            <a:ext cx="4038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18" name="Content Placeholder 9"/>
          <p:cNvSpPr>
            <a:spLocks noGrp="1"/>
          </p:cNvSpPr>
          <p:nvPr>
            <p:ph sz="quarter" idx="18" hasCustomPrompt="1"/>
          </p:nvPr>
        </p:nvSpPr>
        <p:spPr>
          <a:xfrm>
            <a:off x="457199" y="4114800"/>
            <a:ext cx="8226439"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19" name="Content Placeholder 21"/>
          <p:cNvSpPr>
            <a:spLocks noGrp="1"/>
          </p:cNvSpPr>
          <p:nvPr>
            <p:ph sz="quarter" idx="22" hasCustomPrompt="1"/>
          </p:nvPr>
        </p:nvSpPr>
        <p:spPr>
          <a:xfrm>
            <a:off x="457200" y="1143000"/>
            <a:ext cx="4041648" cy="304800"/>
          </a:xfrm>
        </p:spPr>
        <p:txBody>
          <a:bodyPr>
            <a:normAutofit/>
          </a:bodyPr>
          <a:lstStyle>
            <a:lvl1pPr marL="0" indent="0">
              <a:buNone/>
              <a:defRPr sz="1200" b="1">
                <a:latin typeface="Century Gothic" pitchFamily="34" charset="0"/>
              </a:defRPr>
            </a:lvl1pPr>
          </a:lstStyle>
          <a:p>
            <a:pPr lvl="0"/>
            <a:r>
              <a:rPr lang="en-US" dirty="0" smtClean="0"/>
              <a:t>Frame 1 Title</a:t>
            </a:r>
          </a:p>
        </p:txBody>
      </p:sp>
      <p:sp>
        <p:nvSpPr>
          <p:cNvPr id="20" name="Content Placeholder 21"/>
          <p:cNvSpPr>
            <a:spLocks noGrp="1"/>
          </p:cNvSpPr>
          <p:nvPr>
            <p:ph sz="quarter" idx="23" hasCustomPrompt="1"/>
          </p:nvPr>
        </p:nvSpPr>
        <p:spPr>
          <a:xfrm>
            <a:off x="4648200" y="1143000"/>
            <a:ext cx="4041648" cy="304800"/>
          </a:xfrm>
        </p:spPr>
        <p:txBody>
          <a:bodyPr>
            <a:normAutofit/>
          </a:bodyPr>
          <a:lstStyle>
            <a:lvl1pPr marL="0" indent="0">
              <a:buNone/>
              <a:defRPr sz="1200" b="1" baseline="0">
                <a:latin typeface="Century Gothic" pitchFamily="34" charset="0"/>
              </a:defRPr>
            </a:lvl1pPr>
          </a:lstStyle>
          <a:p>
            <a:pPr lvl="0"/>
            <a:r>
              <a:rPr lang="en-US" dirty="0" smtClean="0"/>
              <a:t>Frame 2 Title</a:t>
            </a:r>
          </a:p>
        </p:txBody>
      </p:sp>
      <p:sp>
        <p:nvSpPr>
          <p:cNvPr id="21" name="Content Placeholder 21"/>
          <p:cNvSpPr>
            <a:spLocks noGrp="1"/>
          </p:cNvSpPr>
          <p:nvPr>
            <p:ph sz="quarter" idx="24" hasCustomPrompt="1"/>
          </p:nvPr>
        </p:nvSpPr>
        <p:spPr>
          <a:xfrm>
            <a:off x="457200" y="3733800"/>
            <a:ext cx="8232648" cy="304800"/>
          </a:xfrm>
        </p:spPr>
        <p:txBody>
          <a:bodyPr>
            <a:normAutofit/>
          </a:bodyPr>
          <a:lstStyle>
            <a:lvl1pPr marL="0" indent="0">
              <a:buNone/>
              <a:defRPr sz="1200" b="1">
                <a:latin typeface="Century Gothic" pitchFamily="34" charset="0"/>
              </a:defRPr>
            </a:lvl1pPr>
          </a:lstStyle>
          <a:p>
            <a:pPr lvl="0"/>
            <a:r>
              <a:rPr lang="en-US" dirty="0" smtClean="0"/>
              <a:t>Frame 3 Title</a:t>
            </a:r>
          </a:p>
        </p:txBody>
      </p:sp>
      <p:sp>
        <p:nvSpPr>
          <p:cNvPr id="10" name="Slide Number Placeholder 5"/>
          <p:cNvSpPr>
            <a:spLocks noGrp="1"/>
          </p:cNvSpPr>
          <p:nvPr>
            <p:ph type="sldNum" sz="quarter" idx="4"/>
          </p:nvPr>
        </p:nvSpPr>
        <p:spPr>
          <a:xfrm>
            <a:off x="8153400" y="6356350"/>
            <a:ext cx="548640" cy="365125"/>
          </a:xfrm>
          <a:prstGeom prst="rect">
            <a:avLst/>
          </a:prstGeom>
        </p:spPr>
        <p:txBody>
          <a:bodyPr vert="horz" lIns="91440" tIns="45720" rIns="91440" bIns="45720" rtlCol="0" anchor="ctr"/>
          <a:lstStyle>
            <a:lvl1pPr algn="r">
              <a:defRPr sz="1200">
                <a:solidFill>
                  <a:schemeClr val="tx1">
                    <a:tint val="75000"/>
                  </a:schemeClr>
                </a:solidFill>
                <a:latin typeface="Century Gothic" pitchFamily="34" charset="0"/>
              </a:defRPr>
            </a:lvl1pPr>
          </a:lstStyle>
          <a:p>
            <a:fld id="{2BF26236-8707-4F01-A3E8-9BFE9630F20C}" type="slidenum">
              <a:rPr lang="en-US" smtClean="0"/>
              <a:pPr/>
              <a:t>‹#›</a:t>
            </a:fld>
            <a:endParaRPr lang="en-US" dirty="0"/>
          </a:p>
        </p:txBody>
      </p:sp>
    </p:spTree>
    <p:extLst>
      <p:ext uri="{BB962C8B-B14F-4D97-AF65-F5344CB8AC3E}">
        <p14:creationId xmlns:p14="http://schemas.microsoft.com/office/powerpoint/2010/main" val="235481656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 Wide">
    <p:spTree>
      <p:nvGrpSpPr>
        <p:cNvPr id="1" name=""/>
        <p:cNvGrpSpPr/>
        <p:nvPr/>
      </p:nvGrpSpPr>
      <p:grpSpPr>
        <a:xfrm>
          <a:off x="0" y="0"/>
          <a:ext cx="0" cy="0"/>
          <a:chOff x="0" y="0"/>
          <a:chExt cx="0" cy="0"/>
        </a:xfrm>
      </p:grpSpPr>
      <p:sp>
        <p:nvSpPr>
          <p:cNvPr id="5" name="Title 1"/>
          <p:cNvSpPr>
            <a:spLocks noGrp="1"/>
          </p:cNvSpPr>
          <p:nvPr>
            <p:ph type="title"/>
          </p:nvPr>
        </p:nvSpPr>
        <p:spPr>
          <a:xfrm>
            <a:off x="457200" y="301752"/>
            <a:ext cx="8229600" cy="548640"/>
          </a:xfrm>
        </p:spPr>
        <p:txBody>
          <a:bodyPr>
            <a:normAutofit/>
          </a:bodyPr>
          <a:lstStyle>
            <a:lvl1pPr algn="l">
              <a:defRPr sz="2400" b="1">
                <a:solidFill>
                  <a:schemeClr val="bg1"/>
                </a:solidFill>
                <a:latin typeface="Century Gothic" pitchFamily="34" charset="0"/>
              </a:defRPr>
            </a:lvl1pPr>
          </a:lstStyle>
          <a:p>
            <a:r>
              <a:rPr lang="en-US" dirty="0" smtClean="0"/>
              <a:t>Click to edit Master title style</a:t>
            </a:r>
            <a:endParaRPr lang="en-US" dirty="0"/>
          </a:p>
        </p:txBody>
      </p:sp>
      <p:sp>
        <p:nvSpPr>
          <p:cNvPr id="8" name="Content Placeholder 9"/>
          <p:cNvSpPr>
            <a:spLocks noGrp="1"/>
          </p:cNvSpPr>
          <p:nvPr>
            <p:ph sz="quarter" idx="14" hasCustomPrompt="1"/>
          </p:nvPr>
        </p:nvSpPr>
        <p:spPr>
          <a:xfrm>
            <a:off x="457200" y="1524000"/>
            <a:ext cx="8229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9" name="Content Placeholder 9"/>
          <p:cNvSpPr>
            <a:spLocks noGrp="1"/>
          </p:cNvSpPr>
          <p:nvPr>
            <p:ph sz="quarter" idx="18" hasCustomPrompt="1"/>
          </p:nvPr>
        </p:nvSpPr>
        <p:spPr>
          <a:xfrm>
            <a:off x="457200" y="4114800"/>
            <a:ext cx="8229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10" name="Content Placeholder 21"/>
          <p:cNvSpPr>
            <a:spLocks noGrp="1"/>
          </p:cNvSpPr>
          <p:nvPr>
            <p:ph sz="quarter" idx="22" hasCustomPrompt="1"/>
          </p:nvPr>
        </p:nvSpPr>
        <p:spPr>
          <a:xfrm>
            <a:off x="457199" y="1143000"/>
            <a:ext cx="8235811" cy="304800"/>
          </a:xfrm>
        </p:spPr>
        <p:txBody>
          <a:bodyPr>
            <a:normAutofit/>
          </a:bodyPr>
          <a:lstStyle>
            <a:lvl1pPr marL="0" indent="0">
              <a:buNone/>
              <a:defRPr sz="1200" b="1">
                <a:latin typeface="Century Gothic" pitchFamily="34" charset="0"/>
              </a:defRPr>
            </a:lvl1pPr>
          </a:lstStyle>
          <a:p>
            <a:pPr lvl="0"/>
            <a:r>
              <a:rPr lang="en-US" dirty="0" smtClean="0"/>
              <a:t>Frame 1 Title</a:t>
            </a:r>
          </a:p>
        </p:txBody>
      </p:sp>
      <p:sp>
        <p:nvSpPr>
          <p:cNvPr id="11" name="Content Placeholder 21"/>
          <p:cNvSpPr>
            <a:spLocks noGrp="1"/>
          </p:cNvSpPr>
          <p:nvPr>
            <p:ph sz="quarter" idx="24" hasCustomPrompt="1"/>
          </p:nvPr>
        </p:nvSpPr>
        <p:spPr>
          <a:xfrm>
            <a:off x="457199" y="3733800"/>
            <a:ext cx="8235811" cy="304800"/>
          </a:xfrm>
        </p:spPr>
        <p:txBody>
          <a:bodyPr>
            <a:normAutofit/>
          </a:bodyPr>
          <a:lstStyle>
            <a:lvl1pPr marL="0" indent="0">
              <a:buNone/>
              <a:defRPr sz="1200" b="1">
                <a:latin typeface="Century Gothic" pitchFamily="34" charset="0"/>
              </a:defRPr>
            </a:lvl1pPr>
          </a:lstStyle>
          <a:p>
            <a:pPr lvl="0"/>
            <a:r>
              <a:rPr lang="en-US" dirty="0" smtClean="0"/>
              <a:t>Frame 2 Title</a:t>
            </a:r>
          </a:p>
        </p:txBody>
      </p:sp>
      <p:sp>
        <p:nvSpPr>
          <p:cNvPr id="12" name="Slide Number Placeholder 5"/>
          <p:cNvSpPr>
            <a:spLocks noGrp="1"/>
          </p:cNvSpPr>
          <p:nvPr>
            <p:ph type="sldNum" sz="quarter" idx="4"/>
          </p:nvPr>
        </p:nvSpPr>
        <p:spPr>
          <a:xfrm>
            <a:off x="8153400" y="6356350"/>
            <a:ext cx="548640" cy="365125"/>
          </a:xfrm>
          <a:prstGeom prst="rect">
            <a:avLst/>
          </a:prstGeom>
        </p:spPr>
        <p:txBody>
          <a:bodyPr vert="horz" lIns="91440" tIns="45720" rIns="91440" bIns="45720" rtlCol="0" anchor="ctr"/>
          <a:lstStyle>
            <a:lvl1pPr algn="r">
              <a:defRPr sz="1200">
                <a:solidFill>
                  <a:schemeClr val="tx1">
                    <a:tint val="75000"/>
                  </a:schemeClr>
                </a:solidFill>
                <a:latin typeface="Century Gothic" pitchFamily="34" charset="0"/>
              </a:defRPr>
            </a:lvl1pPr>
          </a:lstStyle>
          <a:p>
            <a:fld id="{2BF26236-8707-4F01-A3E8-9BFE9630F20C}" type="slidenum">
              <a:rPr lang="en-US" smtClean="0"/>
              <a:pPr/>
              <a:t>‹#›</a:t>
            </a:fld>
            <a:endParaRPr lang="en-US" dirty="0"/>
          </a:p>
        </p:txBody>
      </p:sp>
    </p:spTree>
    <p:extLst>
      <p:ext uri="{BB962C8B-B14F-4D97-AF65-F5344CB8AC3E}">
        <p14:creationId xmlns:p14="http://schemas.microsoft.com/office/powerpoint/2010/main" val="156091694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D3EE8D9-9C9E-425B-807E-2DEDF06714BC}" type="slidenum">
              <a:rPr lang="en-US" altLang="en-US"/>
              <a:pPr/>
              <a:t>‹#›</a:t>
            </a:fld>
            <a:endParaRPr lang="en-US" altLang="en-US"/>
          </a:p>
        </p:txBody>
      </p:sp>
    </p:spTree>
    <p:extLst>
      <p:ext uri="{BB962C8B-B14F-4D97-AF65-F5344CB8AC3E}">
        <p14:creationId xmlns:p14="http://schemas.microsoft.com/office/powerpoint/2010/main" val="485781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0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0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4CA2097B-194B-48DD-B054-B505EDFC2EFE}" type="datetime1">
              <a:rPr lang="en-US" smtClean="0"/>
              <a:t>8/21/2017</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014143C-12CE-4657-B0B3-B74DFF960E09}" type="slidenum">
              <a:rPr lang="en-US"/>
              <a:pPr>
                <a:defRPr/>
              </a:pPr>
              <a:t>‹#›</a:t>
            </a:fld>
            <a:endParaRPr lang="en-US"/>
          </a:p>
        </p:txBody>
      </p:sp>
    </p:spTree>
    <p:extLst>
      <p:ext uri="{BB962C8B-B14F-4D97-AF65-F5344CB8AC3E}">
        <p14:creationId xmlns:p14="http://schemas.microsoft.com/office/powerpoint/2010/main" val="120130976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 Title Page">
    <p:spTree>
      <p:nvGrpSpPr>
        <p:cNvPr id="1" name=""/>
        <p:cNvGrpSpPr/>
        <p:nvPr/>
      </p:nvGrpSpPr>
      <p:grpSpPr>
        <a:xfrm>
          <a:off x="0" y="0"/>
          <a:ext cx="0" cy="0"/>
          <a:chOff x="0" y="0"/>
          <a:chExt cx="0" cy="0"/>
        </a:xfrm>
      </p:grpSpPr>
      <p:sp>
        <p:nvSpPr>
          <p:cNvPr id="6" name="Rounded Rectangle 5"/>
          <p:cNvSpPr/>
          <p:nvPr userDrawn="1"/>
        </p:nvSpPr>
        <p:spPr>
          <a:xfrm>
            <a:off x="457200" y="304800"/>
            <a:ext cx="8229600" cy="5943600"/>
          </a:xfrm>
          <a:prstGeom prst="roundRect">
            <a:avLst>
              <a:gd name="adj" fmla="val 1277"/>
            </a:avLst>
          </a:prstGeom>
          <a:gradFill flip="none" rotWithShape="1">
            <a:gsLst>
              <a:gs pos="0">
                <a:srgbClr val="3B6E8F">
                  <a:shade val="30000"/>
                  <a:satMod val="115000"/>
                </a:srgbClr>
              </a:gs>
              <a:gs pos="50000">
                <a:srgbClr val="3B6E8F">
                  <a:shade val="67500"/>
                  <a:satMod val="115000"/>
                </a:srgbClr>
              </a:gs>
              <a:gs pos="100000">
                <a:srgbClr val="3B6E8F">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7"/>
          <p:cNvSpPr>
            <a:spLocks noGrp="1"/>
          </p:cNvSpPr>
          <p:nvPr>
            <p:ph sz="quarter" idx="10"/>
          </p:nvPr>
        </p:nvSpPr>
        <p:spPr>
          <a:xfrm>
            <a:off x="457200" y="2438400"/>
            <a:ext cx="8229600" cy="1219200"/>
          </a:xfrm>
        </p:spPr>
        <p:txBody>
          <a:bodyPr anchor="ctr"/>
          <a:lstStyle>
            <a:lvl1pPr marL="0" indent="0">
              <a:buNone/>
              <a:defRPr b="1">
                <a:solidFill>
                  <a:schemeClr val="bg1"/>
                </a:solidFill>
                <a:latin typeface="Century Gothic"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14151382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B8B677AF-1DFB-4F3E-88E2-313DB2800584}" type="datetime1">
              <a:rPr lang="en-US" smtClean="0"/>
              <a:t>8/21/2017</a:t>
            </a:fld>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2508384-4BE7-407C-98F2-CD88D6F0BC12}" type="slidenum">
              <a:rPr lang="en-US"/>
              <a:pPr>
                <a:defRPr/>
              </a:pPr>
              <a:t>‹#›</a:t>
            </a:fld>
            <a:endParaRPr lang="en-US"/>
          </a:p>
        </p:txBody>
      </p:sp>
    </p:spTree>
    <p:extLst>
      <p:ext uri="{BB962C8B-B14F-4D97-AF65-F5344CB8AC3E}">
        <p14:creationId xmlns:p14="http://schemas.microsoft.com/office/powerpoint/2010/main" val="351553368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552AA9E5-BAA6-41D2-AC41-76B4AEC3D1A4}" type="datetime1">
              <a:rPr lang="en-US" smtClean="0"/>
              <a:t>8/21/2017</a:t>
            </a:fld>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B0B26FF-23A2-481B-BD0B-7F609A29E946}" type="slidenum">
              <a:rPr lang="en-US"/>
              <a:pPr>
                <a:defRPr/>
              </a:pPr>
              <a:t>‹#›</a:t>
            </a:fld>
            <a:endParaRPr lang="en-US"/>
          </a:p>
        </p:txBody>
      </p:sp>
    </p:spTree>
    <p:extLst>
      <p:ext uri="{BB962C8B-B14F-4D97-AF65-F5344CB8AC3E}">
        <p14:creationId xmlns:p14="http://schemas.microsoft.com/office/powerpoint/2010/main" val="256747896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2"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070" indent="0" algn="ctr">
              <a:buNone/>
              <a:defRPr>
                <a:solidFill>
                  <a:schemeClr val="tx1">
                    <a:tint val="75000"/>
                  </a:schemeClr>
                </a:solidFill>
              </a:defRPr>
            </a:lvl2pPr>
            <a:lvl3pPr marL="914139" indent="0" algn="ctr">
              <a:buNone/>
              <a:defRPr>
                <a:solidFill>
                  <a:schemeClr val="tx1">
                    <a:tint val="75000"/>
                  </a:schemeClr>
                </a:solidFill>
              </a:defRPr>
            </a:lvl3pPr>
            <a:lvl4pPr marL="1371208" indent="0" algn="ctr">
              <a:buNone/>
              <a:defRPr>
                <a:solidFill>
                  <a:schemeClr val="tx1">
                    <a:tint val="75000"/>
                  </a:schemeClr>
                </a:solidFill>
              </a:defRPr>
            </a:lvl4pPr>
            <a:lvl5pPr marL="1828278" indent="0" algn="ctr">
              <a:buNone/>
              <a:defRPr>
                <a:solidFill>
                  <a:schemeClr val="tx1">
                    <a:tint val="75000"/>
                  </a:schemeClr>
                </a:solidFill>
              </a:defRPr>
            </a:lvl5pPr>
            <a:lvl6pPr marL="2285348" indent="0" algn="ctr">
              <a:buNone/>
              <a:defRPr>
                <a:solidFill>
                  <a:schemeClr val="tx1">
                    <a:tint val="75000"/>
                  </a:schemeClr>
                </a:solidFill>
              </a:defRPr>
            </a:lvl6pPr>
            <a:lvl7pPr marL="2742417" indent="0" algn="ctr">
              <a:buNone/>
              <a:defRPr>
                <a:solidFill>
                  <a:schemeClr val="tx1">
                    <a:tint val="75000"/>
                  </a:schemeClr>
                </a:solidFill>
              </a:defRPr>
            </a:lvl7pPr>
            <a:lvl8pPr marL="3199487" indent="0" algn="ctr">
              <a:buNone/>
              <a:defRPr>
                <a:solidFill>
                  <a:schemeClr val="tx1">
                    <a:tint val="75000"/>
                  </a:schemeClr>
                </a:solidFill>
              </a:defRPr>
            </a:lvl8pPr>
            <a:lvl9pPr marL="365655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1" y="6356351"/>
            <a:ext cx="2133600" cy="365125"/>
          </a:xfrm>
          <a:prstGeom prst="rect">
            <a:avLst/>
          </a:prstGeom>
        </p:spPr>
        <p:txBody>
          <a:bodyPr/>
          <a:lstStyle/>
          <a:p>
            <a:fld id="{96BC3D11-BFBC-40C7-9A6D-01D95E191A15}" type="datetime1">
              <a:rPr lang="en-US" smtClean="0"/>
              <a:t>8/21/2017</a:t>
            </a:fld>
            <a:endParaRPr lang="en-US" dirty="0"/>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5F2D1726-87FB-457A-923C-CD1C3CF0AD55}" type="slidenum">
              <a:rPr lang="en-US" smtClean="0"/>
              <a:t>‹#›</a:t>
            </a:fld>
            <a:endParaRPr lang="en-US" dirty="0"/>
          </a:p>
        </p:txBody>
      </p:sp>
    </p:spTree>
    <p:extLst>
      <p:ext uri="{BB962C8B-B14F-4D97-AF65-F5344CB8AC3E}">
        <p14:creationId xmlns:p14="http://schemas.microsoft.com/office/powerpoint/2010/main" val="743465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752"/>
            <a:ext cx="8229600" cy="548640"/>
          </a:xfrm>
        </p:spPr>
        <p:txBody>
          <a:bodyPr>
            <a:normAutofit/>
          </a:bodyPr>
          <a:lstStyle>
            <a:lvl1pPr algn="l">
              <a:defRPr sz="2400" b="1">
                <a:solidFill>
                  <a:schemeClr val="bg1"/>
                </a:solidFill>
                <a:latin typeface="Century Gothic" pitchFamily="34" charset="0"/>
              </a:defRPr>
            </a:lvl1pPr>
          </a:lstStyle>
          <a:p>
            <a:r>
              <a:rPr lang="en-US" dirty="0" smtClean="0"/>
              <a:t>Click to edit Master title style</a:t>
            </a:r>
            <a:endParaRPr lang="en-US" dirty="0"/>
          </a:p>
        </p:txBody>
      </p:sp>
      <p:sp>
        <p:nvSpPr>
          <p:cNvPr id="7" name="Content Placeholder 6"/>
          <p:cNvSpPr>
            <a:spLocks noGrp="1"/>
          </p:cNvSpPr>
          <p:nvPr>
            <p:ph sz="quarter" idx="12"/>
          </p:nvPr>
        </p:nvSpPr>
        <p:spPr>
          <a:xfrm>
            <a:off x="457200" y="838200"/>
            <a:ext cx="8229600" cy="5334000"/>
          </a:xfrm>
        </p:spPr>
        <p:txBody>
          <a:bodyPr>
            <a:normAutofit/>
          </a:bodyPr>
          <a:lstStyle>
            <a:lvl1pPr marL="342900" indent="-342900">
              <a:buSzPct val="120000"/>
              <a:buFont typeface="Wingdings" pitchFamily="2" charset="2"/>
              <a:buChar char="§"/>
              <a:defRPr sz="1600">
                <a:latin typeface="Century Gothic" pitchFamily="34" charset="0"/>
              </a:defRPr>
            </a:lvl1pPr>
            <a:lvl2pPr marL="742950" indent="-285750">
              <a:buFont typeface="Century Gothic" pitchFamily="34" charset="0"/>
              <a:buChar char="―"/>
              <a:defRPr sz="1600">
                <a:latin typeface="Century Gothic" pitchFamily="34" charset="0"/>
              </a:defRPr>
            </a:lvl2pPr>
            <a:lvl3pPr marL="914400" indent="0">
              <a:buSzPct val="80000"/>
              <a:buFont typeface="Courier New" pitchFamily="49" charset="0"/>
              <a:buNone/>
              <a:defRPr sz="1600">
                <a:latin typeface="Century Gothic" pitchFamily="34" charset="0"/>
              </a:defRPr>
            </a:lvl3pPr>
            <a:lvl4pPr>
              <a:defRPr sz="1600">
                <a:latin typeface="Century Gothic" pitchFamily="34" charset="0"/>
              </a:defRPr>
            </a:lvl4pPr>
            <a:lvl5pPr>
              <a:defRPr sz="1600">
                <a:latin typeface="Century Gothic" pitchFamily="34" charset="0"/>
              </a:defRPr>
            </a:lvl5pPr>
          </a:lstStyle>
          <a:p>
            <a:pPr lvl="0"/>
            <a:endParaRPr lang="en-US" dirty="0" smtClean="0"/>
          </a:p>
          <a:p>
            <a:pPr lvl="0"/>
            <a:r>
              <a:rPr lang="en-US" dirty="0" smtClean="0"/>
              <a:t>Click to edit Master text styles</a:t>
            </a:r>
          </a:p>
          <a:p>
            <a:pPr lvl="1"/>
            <a:r>
              <a:rPr lang="en-US" dirty="0" smtClean="0"/>
              <a:t>Second level</a:t>
            </a:r>
          </a:p>
          <a:p>
            <a:pPr lvl="1"/>
            <a:r>
              <a:rPr lang="en-US" dirty="0" smtClean="0"/>
              <a:t>Third level</a:t>
            </a:r>
          </a:p>
        </p:txBody>
      </p:sp>
      <p:sp>
        <p:nvSpPr>
          <p:cNvPr id="5" name="Slide Number Placeholder 5"/>
          <p:cNvSpPr>
            <a:spLocks noGrp="1"/>
          </p:cNvSpPr>
          <p:nvPr>
            <p:ph type="sldNum" sz="quarter" idx="4"/>
          </p:nvPr>
        </p:nvSpPr>
        <p:spPr>
          <a:xfrm>
            <a:off x="8153400" y="6356350"/>
            <a:ext cx="548640" cy="365125"/>
          </a:xfrm>
          <a:prstGeom prst="rect">
            <a:avLst/>
          </a:prstGeom>
        </p:spPr>
        <p:txBody>
          <a:bodyPr vert="horz" lIns="91440" tIns="45720" rIns="91440" bIns="45720" rtlCol="0" anchor="ctr"/>
          <a:lstStyle>
            <a:lvl1pPr algn="r">
              <a:defRPr sz="1200">
                <a:solidFill>
                  <a:schemeClr val="tx1">
                    <a:tint val="75000"/>
                  </a:schemeClr>
                </a:solidFill>
                <a:latin typeface="Century Gothic" pitchFamily="34" charset="0"/>
              </a:defRPr>
            </a:lvl1pPr>
          </a:lstStyle>
          <a:p>
            <a:fld id="{2BF26236-8707-4F01-A3E8-9BFE9630F20C}" type="slidenum">
              <a:rPr lang="en-US" smtClean="0"/>
              <a:pPr/>
              <a:t>‹#›</a:t>
            </a:fld>
            <a:endParaRPr lang="en-US" dirty="0"/>
          </a:p>
        </p:txBody>
      </p:sp>
    </p:spTree>
    <p:extLst>
      <p:ext uri="{BB962C8B-B14F-4D97-AF65-F5344CB8AC3E}">
        <p14:creationId xmlns:p14="http://schemas.microsoft.com/office/powerpoint/2010/main" val="26299547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Square (Borders)">
    <p:spTree>
      <p:nvGrpSpPr>
        <p:cNvPr id="1" name=""/>
        <p:cNvGrpSpPr/>
        <p:nvPr/>
      </p:nvGrpSpPr>
      <p:grpSpPr>
        <a:xfrm>
          <a:off x="0" y="0"/>
          <a:ext cx="0" cy="0"/>
          <a:chOff x="0" y="0"/>
          <a:chExt cx="0" cy="0"/>
        </a:xfrm>
      </p:grpSpPr>
      <p:sp>
        <p:nvSpPr>
          <p:cNvPr id="5" name="Title 1"/>
          <p:cNvSpPr>
            <a:spLocks noGrp="1"/>
          </p:cNvSpPr>
          <p:nvPr>
            <p:ph type="title"/>
          </p:nvPr>
        </p:nvSpPr>
        <p:spPr>
          <a:xfrm>
            <a:off x="457200" y="301752"/>
            <a:ext cx="8229600" cy="548640"/>
          </a:xfrm>
        </p:spPr>
        <p:txBody>
          <a:bodyPr>
            <a:normAutofit/>
          </a:bodyPr>
          <a:lstStyle>
            <a:lvl1pPr algn="l">
              <a:defRPr sz="2400" b="1">
                <a:solidFill>
                  <a:schemeClr val="bg1"/>
                </a:solidFill>
                <a:latin typeface="Century Gothic" pitchFamily="34" charset="0"/>
              </a:defRPr>
            </a:lvl1pPr>
          </a:lstStyle>
          <a:p>
            <a:r>
              <a:rPr lang="en-US" dirty="0" smtClean="0"/>
              <a:t>Click to edit Master title style</a:t>
            </a:r>
            <a:endParaRPr lang="en-US" dirty="0"/>
          </a:p>
        </p:txBody>
      </p:sp>
      <p:sp>
        <p:nvSpPr>
          <p:cNvPr id="10" name="Content Placeholder 9"/>
          <p:cNvSpPr>
            <a:spLocks noGrp="1"/>
          </p:cNvSpPr>
          <p:nvPr>
            <p:ph sz="quarter" idx="14" hasCustomPrompt="1"/>
          </p:nvPr>
        </p:nvSpPr>
        <p:spPr>
          <a:xfrm>
            <a:off x="457200" y="1524000"/>
            <a:ext cx="4038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13" name="Content Placeholder 9"/>
          <p:cNvSpPr>
            <a:spLocks noGrp="1"/>
          </p:cNvSpPr>
          <p:nvPr>
            <p:ph sz="quarter" idx="16" hasCustomPrompt="1"/>
          </p:nvPr>
        </p:nvSpPr>
        <p:spPr>
          <a:xfrm>
            <a:off x="4648200" y="1524000"/>
            <a:ext cx="4038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15" name="Content Placeholder 9"/>
          <p:cNvSpPr>
            <a:spLocks noGrp="1"/>
          </p:cNvSpPr>
          <p:nvPr>
            <p:ph sz="quarter" idx="18" hasCustomPrompt="1"/>
          </p:nvPr>
        </p:nvSpPr>
        <p:spPr>
          <a:xfrm>
            <a:off x="457200" y="4114800"/>
            <a:ext cx="4038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17" name="Content Placeholder 9"/>
          <p:cNvSpPr>
            <a:spLocks noGrp="1"/>
          </p:cNvSpPr>
          <p:nvPr>
            <p:ph sz="quarter" idx="20" hasCustomPrompt="1"/>
          </p:nvPr>
        </p:nvSpPr>
        <p:spPr>
          <a:xfrm>
            <a:off x="4648200" y="4114800"/>
            <a:ext cx="4038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22" name="Content Placeholder 21"/>
          <p:cNvSpPr>
            <a:spLocks noGrp="1"/>
          </p:cNvSpPr>
          <p:nvPr>
            <p:ph sz="quarter" idx="22" hasCustomPrompt="1"/>
          </p:nvPr>
        </p:nvSpPr>
        <p:spPr>
          <a:xfrm>
            <a:off x="457200" y="1143000"/>
            <a:ext cx="4041648" cy="304800"/>
          </a:xfrm>
        </p:spPr>
        <p:txBody>
          <a:bodyPr>
            <a:normAutofit/>
          </a:bodyPr>
          <a:lstStyle>
            <a:lvl1pPr marL="0" indent="0">
              <a:buNone/>
              <a:defRPr sz="1200" b="1">
                <a:latin typeface="Century Gothic" pitchFamily="34" charset="0"/>
              </a:defRPr>
            </a:lvl1pPr>
          </a:lstStyle>
          <a:p>
            <a:pPr lvl="0"/>
            <a:r>
              <a:rPr lang="en-US" dirty="0" smtClean="0"/>
              <a:t>Frame 1 Title</a:t>
            </a:r>
          </a:p>
        </p:txBody>
      </p:sp>
      <p:sp>
        <p:nvSpPr>
          <p:cNvPr id="23" name="Content Placeholder 21"/>
          <p:cNvSpPr>
            <a:spLocks noGrp="1"/>
          </p:cNvSpPr>
          <p:nvPr>
            <p:ph sz="quarter" idx="23" hasCustomPrompt="1"/>
          </p:nvPr>
        </p:nvSpPr>
        <p:spPr>
          <a:xfrm>
            <a:off x="4648200" y="1143000"/>
            <a:ext cx="4041648" cy="304800"/>
          </a:xfrm>
        </p:spPr>
        <p:txBody>
          <a:bodyPr>
            <a:normAutofit/>
          </a:bodyPr>
          <a:lstStyle>
            <a:lvl1pPr marL="0" indent="0">
              <a:buNone/>
              <a:defRPr sz="1200" b="1" baseline="0">
                <a:latin typeface="Century Gothic" pitchFamily="34" charset="0"/>
              </a:defRPr>
            </a:lvl1pPr>
          </a:lstStyle>
          <a:p>
            <a:pPr lvl="0"/>
            <a:r>
              <a:rPr lang="en-US" dirty="0" smtClean="0"/>
              <a:t>Frame 2 Title</a:t>
            </a:r>
          </a:p>
        </p:txBody>
      </p:sp>
      <p:sp>
        <p:nvSpPr>
          <p:cNvPr id="24" name="Content Placeholder 21"/>
          <p:cNvSpPr>
            <a:spLocks noGrp="1"/>
          </p:cNvSpPr>
          <p:nvPr>
            <p:ph sz="quarter" idx="24" hasCustomPrompt="1"/>
          </p:nvPr>
        </p:nvSpPr>
        <p:spPr>
          <a:xfrm>
            <a:off x="457200" y="3733800"/>
            <a:ext cx="4041648" cy="304800"/>
          </a:xfrm>
        </p:spPr>
        <p:txBody>
          <a:bodyPr>
            <a:normAutofit/>
          </a:bodyPr>
          <a:lstStyle>
            <a:lvl1pPr marL="0" indent="0">
              <a:buNone/>
              <a:defRPr sz="1200" b="1">
                <a:latin typeface="Century Gothic" pitchFamily="34" charset="0"/>
              </a:defRPr>
            </a:lvl1pPr>
          </a:lstStyle>
          <a:p>
            <a:pPr lvl="0"/>
            <a:r>
              <a:rPr lang="en-US" dirty="0" smtClean="0"/>
              <a:t>Frame 3 Title</a:t>
            </a:r>
          </a:p>
        </p:txBody>
      </p:sp>
      <p:sp>
        <p:nvSpPr>
          <p:cNvPr id="25" name="Content Placeholder 21"/>
          <p:cNvSpPr>
            <a:spLocks noGrp="1"/>
          </p:cNvSpPr>
          <p:nvPr>
            <p:ph sz="quarter" idx="25" hasCustomPrompt="1"/>
          </p:nvPr>
        </p:nvSpPr>
        <p:spPr>
          <a:xfrm>
            <a:off x="4648200" y="3733800"/>
            <a:ext cx="4041648" cy="304800"/>
          </a:xfrm>
        </p:spPr>
        <p:txBody>
          <a:bodyPr>
            <a:normAutofit/>
          </a:bodyPr>
          <a:lstStyle>
            <a:lvl1pPr marL="0" indent="0">
              <a:buNone/>
              <a:defRPr sz="1200" b="1">
                <a:latin typeface="Century Gothic" pitchFamily="34" charset="0"/>
              </a:defRPr>
            </a:lvl1pPr>
          </a:lstStyle>
          <a:p>
            <a:pPr lvl="0"/>
            <a:r>
              <a:rPr lang="en-US" dirty="0" smtClean="0"/>
              <a:t>Frame 4 Title</a:t>
            </a:r>
          </a:p>
        </p:txBody>
      </p:sp>
      <p:cxnSp>
        <p:nvCxnSpPr>
          <p:cNvPr id="27" name="Straight Connector 26"/>
          <p:cNvCxnSpPr/>
          <p:nvPr userDrawn="1"/>
        </p:nvCxnSpPr>
        <p:spPr>
          <a:xfrm>
            <a:off x="457200" y="1485900"/>
            <a:ext cx="4041648"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4648200" y="1485900"/>
            <a:ext cx="4041648"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457200" y="4076700"/>
            <a:ext cx="4041648"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4648200" y="4076700"/>
            <a:ext cx="4041648"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a:spLocks noGrp="1"/>
          </p:cNvSpPr>
          <p:nvPr>
            <p:ph type="sldNum" sz="quarter" idx="4"/>
          </p:nvPr>
        </p:nvSpPr>
        <p:spPr>
          <a:xfrm>
            <a:off x="8153400" y="6356350"/>
            <a:ext cx="548640" cy="365125"/>
          </a:xfrm>
          <a:prstGeom prst="rect">
            <a:avLst/>
          </a:prstGeom>
        </p:spPr>
        <p:txBody>
          <a:bodyPr vert="horz" lIns="91440" tIns="45720" rIns="91440" bIns="45720" rtlCol="0" anchor="ctr"/>
          <a:lstStyle>
            <a:lvl1pPr algn="r">
              <a:defRPr sz="1200">
                <a:solidFill>
                  <a:schemeClr val="tx1">
                    <a:tint val="75000"/>
                  </a:schemeClr>
                </a:solidFill>
                <a:latin typeface="Century Gothic" pitchFamily="34" charset="0"/>
              </a:defRPr>
            </a:lvl1pPr>
          </a:lstStyle>
          <a:p>
            <a:fld id="{2BF26236-8707-4F01-A3E8-9BFE9630F20C}" type="slidenum">
              <a:rPr lang="en-US" smtClean="0"/>
              <a:pPr/>
              <a:t>‹#›</a:t>
            </a:fld>
            <a:endParaRPr lang="en-US" dirty="0"/>
          </a:p>
        </p:txBody>
      </p:sp>
    </p:spTree>
    <p:extLst>
      <p:ext uri="{BB962C8B-B14F-4D97-AF65-F5344CB8AC3E}">
        <p14:creationId xmlns:p14="http://schemas.microsoft.com/office/powerpoint/2010/main" val="22939856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Left Tall 2 Right Sqare (Borders)">
    <p:spTree>
      <p:nvGrpSpPr>
        <p:cNvPr id="1" name=""/>
        <p:cNvGrpSpPr/>
        <p:nvPr/>
      </p:nvGrpSpPr>
      <p:grpSpPr>
        <a:xfrm>
          <a:off x="0" y="0"/>
          <a:ext cx="0" cy="0"/>
          <a:chOff x="0" y="0"/>
          <a:chExt cx="0" cy="0"/>
        </a:xfrm>
      </p:grpSpPr>
      <p:sp>
        <p:nvSpPr>
          <p:cNvPr id="5" name="Title 1"/>
          <p:cNvSpPr>
            <a:spLocks noGrp="1"/>
          </p:cNvSpPr>
          <p:nvPr>
            <p:ph type="title"/>
          </p:nvPr>
        </p:nvSpPr>
        <p:spPr>
          <a:xfrm>
            <a:off x="457200" y="301752"/>
            <a:ext cx="8229600" cy="548640"/>
          </a:xfrm>
        </p:spPr>
        <p:txBody>
          <a:bodyPr>
            <a:normAutofit/>
          </a:bodyPr>
          <a:lstStyle>
            <a:lvl1pPr algn="l">
              <a:defRPr sz="2400" b="1">
                <a:solidFill>
                  <a:schemeClr val="bg1"/>
                </a:solidFill>
                <a:latin typeface="Century Gothic" pitchFamily="34" charset="0"/>
              </a:defRPr>
            </a:lvl1pPr>
          </a:lstStyle>
          <a:p>
            <a:r>
              <a:rPr lang="en-US" dirty="0" smtClean="0"/>
              <a:t>Click to edit Master title style</a:t>
            </a:r>
            <a:endParaRPr lang="en-US" dirty="0"/>
          </a:p>
        </p:txBody>
      </p:sp>
      <p:sp>
        <p:nvSpPr>
          <p:cNvPr id="8" name="Content Placeholder 9"/>
          <p:cNvSpPr>
            <a:spLocks noGrp="1"/>
          </p:cNvSpPr>
          <p:nvPr>
            <p:ph sz="quarter" idx="14" hasCustomPrompt="1"/>
          </p:nvPr>
        </p:nvSpPr>
        <p:spPr>
          <a:xfrm>
            <a:off x="457200" y="1524000"/>
            <a:ext cx="4038600" cy="47244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9" name="Content Placeholder 9"/>
          <p:cNvSpPr>
            <a:spLocks noGrp="1"/>
          </p:cNvSpPr>
          <p:nvPr>
            <p:ph sz="quarter" idx="16" hasCustomPrompt="1"/>
          </p:nvPr>
        </p:nvSpPr>
        <p:spPr>
          <a:xfrm>
            <a:off x="4648200" y="1524000"/>
            <a:ext cx="4038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11" name="Content Placeholder 9"/>
          <p:cNvSpPr>
            <a:spLocks noGrp="1"/>
          </p:cNvSpPr>
          <p:nvPr>
            <p:ph sz="quarter" idx="20" hasCustomPrompt="1"/>
          </p:nvPr>
        </p:nvSpPr>
        <p:spPr>
          <a:xfrm>
            <a:off x="4648200" y="4114800"/>
            <a:ext cx="4038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12" name="Content Placeholder 21"/>
          <p:cNvSpPr>
            <a:spLocks noGrp="1"/>
          </p:cNvSpPr>
          <p:nvPr>
            <p:ph sz="quarter" idx="22" hasCustomPrompt="1"/>
          </p:nvPr>
        </p:nvSpPr>
        <p:spPr>
          <a:xfrm>
            <a:off x="457200" y="1143000"/>
            <a:ext cx="4041648" cy="304800"/>
          </a:xfrm>
        </p:spPr>
        <p:txBody>
          <a:bodyPr>
            <a:normAutofit/>
          </a:bodyPr>
          <a:lstStyle>
            <a:lvl1pPr marL="0" indent="0">
              <a:buNone/>
              <a:defRPr sz="1200" b="1">
                <a:latin typeface="Century Gothic" pitchFamily="34" charset="0"/>
              </a:defRPr>
            </a:lvl1pPr>
          </a:lstStyle>
          <a:p>
            <a:pPr lvl="0"/>
            <a:r>
              <a:rPr lang="en-US" dirty="0" smtClean="0"/>
              <a:t>Frame 1 Title</a:t>
            </a:r>
          </a:p>
        </p:txBody>
      </p:sp>
      <p:sp>
        <p:nvSpPr>
          <p:cNvPr id="13" name="Content Placeholder 21"/>
          <p:cNvSpPr>
            <a:spLocks noGrp="1"/>
          </p:cNvSpPr>
          <p:nvPr>
            <p:ph sz="quarter" idx="23" hasCustomPrompt="1"/>
          </p:nvPr>
        </p:nvSpPr>
        <p:spPr>
          <a:xfrm>
            <a:off x="4648200" y="1143000"/>
            <a:ext cx="4041648" cy="304800"/>
          </a:xfrm>
        </p:spPr>
        <p:txBody>
          <a:bodyPr>
            <a:normAutofit/>
          </a:bodyPr>
          <a:lstStyle>
            <a:lvl1pPr marL="0" indent="0">
              <a:buNone/>
              <a:defRPr sz="1200" b="1" baseline="0">
                <a:latin typeface="Century Gothic" pitchFamily="34" charset="0"/>
              </a:defRPr>
            </a:lvl1pPr>
          </a:lstStyle>
          <a:p>
            <a:pPr lvl="0"/>
            <a:r>
              <a:rPr lang="en-US" dirty="0" smtClean="0"/>
              <a:t>Frame 2 Title</a:t>
            </a:r>
          </a:p>
        </p:txBody>
      </p:sp>
      <p:sp>
        <p:nvSpPr>
          <p:cNvPr id="15" name="Content Placeholder 21"/>
          <p:cNvSpPr>
            <a:spLocks noGrp="1"/>
          </p:cNvSpPr>
          <p:nvPr>
            <p:ph sz="quarter" idx="25" hasCustomPrompt="1"/>
          </p:nvPr>
        </p:nvSpPr>
        <p:spPr>
          <a:xfrm>
            <a:off x="4648200" y="3733800"/>
            <a:ext cx="4041648" cy="304800"/>
          </a:xfrm>
        </p:spPr>
        <p:txBody>
          <a:bodyPr>
            <a:normAutofit/>
          </a:bodyPr>
          <a:lstStyle>
            <a:lvl1pPr marL="0" indent="0">
              <a:buNone/>
              <a:defRPr sz="1200" b="1">
                <a:latin typeface="Century Gothic" pitchFamily="34" charset="0"/>
              </a:defRPr>
            </a:lvl1pPr>
          </a:lstStyle>
          <a:p>
            <a:pPr lvl="0"/>
            <a:r>
              <a:rPr lang="en-US" dirty="0" smtClean="0"/>
              <a:t>Frame 3 Title</a:t>
            </a:r>
          </a:p>
        </p:txBody>
      </p:sp>
      <p:cxnSp>
        <p:nvCxnSpPr>
          <p:cNvPr id="16" name="Straight Connector 15"/>
          <p:cNvCxnSpPr/>
          <p:nvPr userDrawn="1"/>
        </p:nvCxnSpPr>
        <p:spPr>
          <a:xfrm>
            <a:off x="457200" y="1485900"/>
            <a:ext cx="4041648"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648200" y="1485900"/>
            <a:ext cx="4041648"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4648200" y="4076700"/>
            <a:ext cx="4041648"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sp>
        <p:nvSpPr>
          <p:cNvPr id="14" name="Slide Number Placeholder 5"/>
          <p:cNvSpPr>
            <a:spLocks noGrp="1"/>
          </p:cNvSpPr>
          <p:nvPr>
            <p:ph type="sldNum" sz="quarter" idx="4"/>
          </p:nvPr>
        </p:nvSpPr>
        <p:spPr>
          <a:xfrm>
            <a:off x="8153400" y="6356350"/>
            <a:ext cx="548640" cy="365125"/>
          </a:xfrm>
          <a:prstGeom prst="rect">
            <a:avLst/>
          </a:prstGeom>
        </p:spPr>
        <p:txBody>
          <a:bodyPr vert="horz" lIns="91440" tIns="45720" rIns="91440" bIns="45720" rtlCol="0" anchor="ctr"/>
          <a:lstStyle>
            <a:lvl1pPr algn="r">
              <a:defRPr sz="1200">
                <a:solidFill>
                  <a:schemeClr val="tx1">
                    <a:tint val="75000"/>
                  </a:schemeClr>
                </a:solidFill>
                <a:latin typeface="Century Gothic" pitchFamily="34" charset="0"/>
              </a:defRPr>
            </a:lvl1pPr>
          </a:lstStyle>
          <a:p>
            <a:fld id="{2BF26236-8707-4F01-A3E8-9BFE9630F20C}" type="slidenum">
              <a:rPr lang="en-US" smtClean="0"/>
              <a:pPr/>
              <a:t>‹#›</a:t>
            </a:fld>
            <a:endParaRPr lang="en-US" dirty="0"/>
          </a:p>
        </p:txBody>
      </p:sp>
    </p:spTree>
    <p:extLst>
      <p:ext uri="{BB962C8B-B14F-4D97-AF65-F5344CB8AC3E}">
        <p14:creationId xmlns:p14="http://schemas.microsoft.com/office/powerpoint/2010/main" val="15589721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Left Square 1 Right Tall (Borders)">
    <p:spTree>
      <p:nvGrpSpPr>
        <p:cNvPr id="1" name=""/>
        <p:cNvGrpSpPr/>
        <p:nvPr/>
      </p:nvGrpSpPr>
      <p:grpSpPr>
        <a:xfrm>
          <a:off x="0" y="0"/>
          <a:ext cx="0" cy="0"/>
          <a:chOff x="0" y="0"/>
          <a:chExt cx="0" cy="0"/>
        </a:xfrm>
      </p:grpSpPr>
      <p:sp>
        <p:nvSpPr>
          <p:cNvPr id="5" name="Title 1"/>
          <p:cNvSpPr>
            <a:spLocks noGrp="1"/>
          </p:cNvSpPr>
          <p:nvPr>
            <p:ph type="title"/>
          </p:nvPr>
        </p:nvSpPr>
        <p:spPr>
          <a:xfrm>
            <a:off x="457200" y="301752"/>
            <a:ext cx="8229600" cy="548640"/>
          </a:xfrm>
        </p:spPr>
        <p:txBody>
          <a:bodyPr>
            <a:normAutofit/>
          </a:bodyPr>
          <a:lstStyle>
            <a:lvl1pPr algn="l">
              <a:defRPr sz="2400" b="1">
                <a:solidFill>
                  <a:schemeClr val="bg1"/>
                </a:solidFill>
                <a:latin typeface="Century Gothic" pitchFamily="34" charset="0"/>
              </a:defRPr>
            </a:lvl1pPr>
          </a:lstStyle>
          <a:p>
            <a:r>
              <a:rPr lang="en-US" dirty="0" smtClean="0"/>
              <a:t>Click to edit Master title style</a:t>
            </a:r>
            <a:endParaRPr lang="en-US" dirty="0"/>
          </a:p>
        </p:txBody>
      </p:sp>
      <p:sp>
        <p:nvSpPr>
          <p:cNvPr id="8" name="Content Placeholder 9"/>
          <p:cNvSpPr>
            <a:spLocks noGrp="1"/>
          </p:cNvSpPr>
          <p:nvPr>
            <p:ph sz="quarter" idx="14" hasCustomPrompt="1"/>
          </p:nvPr>
        </p:nvSpPr>
        <p:spPr>
          <a:xfrm>
            <a:off x="457200" y="1524000"/>
            <a:ext cx="4038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9" name="Content Placeholder 9"/>
          <p:cNvSpPr>
            <a:spLocks noGrp="1"/>
          </p:cNvSpPr>
          <p:nvPr>
            <p:ph sz="quarter" idx="16" hasCustomPrompt="1"/>
          </p:nvPr>
        </p:nvSpPr>
        <p:spPr>
          <a:xfrm>
            <a:off x="4648200" y="1524000"/>
            <a:ext cx="4038600" cy="47244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10" name="Content Placeholder 9"/>
          <p:cNvSpPr>
            <a:spLocks noGrp="1"/>
          </p:cNvSpPr>
          <p:nvPr>
            <p:ph sz="quarter" idx="18" hasCustomPrompt="1"/>
          </p:nvPr>
        </p:nvSpPr>
        <p:spPr>
          <a:xfrm>
            <a:off x="457200" y="4114800"/>
            <a:ext cx="4038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12" name="Content Placeholder 21"/>
          <p:cNvSpPr>
            <a:spLocks noGrp="1"/>
          </p:cNvSpPr>
          <p:nvPr>
            <p:ph sz="quarter" idx="22" hasCustomPrompt="1"/>
          </p:nvPr>
        </p:nvSpPr>
        <p:spPr>
          <a:xfrm>
            <a:off x="457200" y="1143000"/>
            <a:ext cx="4041648" cy="304800"/>
          </a:xfrm>
        </p:spPr>
        <p:txBody>
          <a:bodyPr>
            <a:normAutofit/>
          </a:bodyPr>
          <a:lstStyle>
            <a:lvl1pPr marL="0" indent="0">
              <a:buNone/>
              <a:defRPr sz="1200" b="1">
                <a:latin typeface="Century Gothic" pitchFamily="34" charset="0"/>
              </a:defRPr>
            </a:lvl1pPr>
          </a:lstStyle>
          <a:p>
            <a:pPr lvl="0"/>
            <a:r>
              <a:rPr lang="en-US" dirty="0" smtClean="0"/>
              <a:t>Frame 1 Title</a:t>
            </a:r>
          </a:p>
        </p:txBody>
      </p:sp>
      <p:sp>
        <p:nvSpPr>
          <p:cNvPr id="13" name="Content Placeholder 21"/>
          <p:cNvSpPr>
            <a:spLocks noGrp="1"/>
          </p:cNvSpPr>
          <p:nvPr>
            <p:ph sz="quarter" idx="23" hasCustomPrompt="1"/>
          </p:nvPr>
        </p:nvSpPr>
        <p:spPr>
          <a:xfrm>
            <a:off x="4648200" y="1143000"/>
            <a:ext cx="4041648" cy="304800"/>
          </a:xfrm>
        </p:spPr>
        <p:txBody>
          <a:bodyPr>
            <a:normAutofit/>
          </a:bodyPr>
          <a:lstStyle>
            <a:lvl1pPr marL="0" indent="0">
              <a:buNone/>
              <a:defRPr sz="1200" b="1" baseline="0">
                <a:latin typeface="Century Gothic" pitchFamily="34" charset="0"/>
              </a:defRPr>
            </a:lvl1pPr>
          </a:lstStyle>
          <a:p>
            <a:pPr lvl="0"/>
            <a:r>
              <a:rPr lang="en-US" dirty="0" smtClean="0"/>
              <a:t>Frame 3 Title</a:t>
            </a:r>
          </a:p>
        </p:txBody>
      </p:sp>
      <p:sp>
        <p:nvSpPr>
          <p:cNvPr id="14" name="Content Placeholder 21"/>
          <p:cNvSpPr>
            <a:spLocks noGrp="1"/>
          </p:cNvSpPr>
          <p:nvPr>
            <p:ph sz="quarter" idx="24" hasCustomPrompt="1"/>
          </p:nvPr>
        </p:nvSpPr>
        <p:spPr>
          <a:xfrm>
            <a:off x="457200" y="3733800"/>
            <a:ext cx="4041648" cy="304800"/>
          </a:xfrm>
        </p:spPr>
        <p:txBody>
          <a:bodyPr>
            <a:normAutofit/>
          </a:bodyPr>
          <a:lstStyle>
            <a:lvl1pPr marL="0" indent="0">
              <a:buNone/>
              <a:defRPr sz="1200" b="1">
                <a:latin typeface="Century Gothic" pitchFamily="34" charset="0"/>
              </a:defRPr>
            </a:lvl1pPr>
          </a:lstStyle>
          <a:p>
            <a:pPr lvl="0"/>
            <a:r>
              <a:rPr lang="en-US" dirty="0" smtClean="0"/>
              <a:t>Frame 2 Title</a:t>
            </a:r>
          </a:p>
        </p:txBody>
      </p:sp>
      <p:cxnSp>
        <p:nvCxnSpPr>
          <p:cNvPr id="16" name="Straight Connector 15"/>
          <p:cNvCxnSpPr/>
          <p:nvPr userDrawn="1"/>
        </p:nvCxnSpPr>
        <p:spPr>
          <a:xfrm>
            <a:off x="457200" y="1485900"/>
            <a:ext cx="4041648"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648200" y="1485900"/>
            <a:ext cx="4041648"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457200" y="4076700"/>
            <a:ext cx="4041648"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sp>
        <p:nvSpPr>
          <p:cNvPr id="15" name="Slide Number Placeholder 5"/>
          <p:cNvSpPr>
            <a:spLocks noGrp="1"/>
          </p:cNvSpPr>
          <p:nvPr>
            <p:ph type="sldNum" sz="quarter" idx="4"/>
          </p:nvPr>
        </p:nvSpPr>
        <p:spPr>
          <a:xfrm>
            <a:off x="8153400" y="6356350"/>
            <a:ext cx="548640" cy="365125"/>
          </a:xfrm>
          <a:prstGeom prst="rect">
            <a:avLst/>
          </a:prstGeom>
        </p:spPr>
        <p:txBody>
          <a:bodyPr vert="horz" lIns="91440" tIns="45720" rIns="91440" bIns="45720" rtlCol="0" anchor="ctr"/>
          <a:lstStyle>
            <a:lvl1pPr algn="r">
              <a:defRPr sz="1200">
                <a:solidFill>
                  <a:schemeClr val="tx1">
                    <a:tint val="75000"/>
                  </a:schemeClr>
                </a:solidFill>
                <a:latin typeface="Century Gothic" pitchFamily="34" charset="0"/>
              </a:defRPr>
            </a:lvl1pPr>
          </a:lstStyle>
          <a:p>
            <a:fld id="{2BF26236-8707-4F01-A3E8-9BFE9630F20C}" type="slidenum">
              <a:rPr lang="en-US" smtClean="0"/>
              <a:pPr/>
              <a:t>‹#›</a:t>
            </a:fld>
            <a:endParaRPr lang="en-US" dirty="0"/>
          </a:p>
        </p:txBody>
      </p:sp>
    </p:spTree>
    <p:extLst>
      <p:ext uri="{BB962C8B-B14F-4D97-AF65-F5344CB8AC3E}">
        <p14:creationId xmlns:p14="http://schemas.microsoft.com/office/powerpoint/2010/main" val="34070153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all (Borders)">
    <p:spTree>
      <p:nvGrpSpPr>
        <p:cNvPr id="1" name=""/>
        <p:cNvGrpSpPr/>
        <p:nvPr/>
      </p:nvGrpSpPr>
      <p:grpSpPr>
        <a:xfrm>
          <a:off x="0" y="0"/>
          <a:ext cx="0" cy="0"/>
          <a:chOff x="0" y="0"/>
          <a:chExt cx="0" cy="0"/>
        </a:xfrm>
      </p:grpSpPr>
      <p:sp>
        <p:nvSpPr>
          <p:cNvPr id="5" name="Title 1"/>
          <p:cNvSpPr>
            <a:spLocks noGrp="1"/>
          </p:cNvSpPr>
          <p:nvPr>
            <p:ph type="title"/>
          </p:nvPr>
        </p:nvSpPr>
        <p:spPr>
          <a:xfrm>
            <a:off x="457200" y="301752"/>
            <a:ext cx="8229600" cy="548640"/>
          </a:xfrm>
        </p:spPr>
        <p:txBody>
          <a:bodyPr>
            <a:normAutofit/>
          </a:bodyPr>
          <a:lstStyle>
            <a:lvl1pPr algn="l">
              <a:defRPr sz="2400" b="1">
                <a:solidFill>
                  <a:schemeClr val="bg1"/>
                </a:solidFill>
                <a:latin typeface="Century Gothic" pitchFamily="34" charset="0"/>
              </a:defRPr>
            </a:lvl1pPr>
          </a:lstStyle>
          <a:p>
            <a:r>
              <a:rPr lang="en-US" dirty="0" smtClean="0"/>
              <a:t>Click to edit Master title style</a:t>
            </a:r>
            <a:endParaRPr lang="en-US" dirty="0"/>
          </a:p>
        </p:txBody>
      </p:sp>
      <p:sp>
        <p:nvSpPr>
          <p:cNvPr id="8" name="Content Placeholder 9"/>
          <p:cNvSpPr>
            <a:spLocks noGrp="1"/>
          </p:cNvSpPr>
          <p:nvPr>
            <p:ph sz="quarter" idx="14" hasCustomPrompt="1"/>
          </p:nvPr>
        </p:nvSpPr>
        <p:spPr>
          <a:xfrm>
            <a:off x="457200" y="1524000"/>
            <a:ext cx="4038600" cy="47244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9" name="Content Placeholder 9"/>
          <p:cNvSpPr>
            <a:spLocks noGrp="1"/>
          </p:cNvSpPr>
          <p:nvPr>
            <p:ph sz="quarter" idx="16" hasCustomPrompt="1"/>
          </p:nvPr>
        </p:nvSpPr>
        <p:spPr>
          <a:xfrm>
            <a:off x="4648200" y="1524000"/>
            <a:ext cx="4038600" cy="47244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12" name="Content Placeholder 21"/>
          <p:cNvSpPr>
            <a:spLocks noGrp="1"/>
          </p:cNvSpPr>
          <p:nvPr>
            <p:ph sz="quarter" idx="22" hasCustomPrompt="1"/>
          </p:nvPr>
        </p:nvSpPr>
        <p:spPr>
          <a:xfrm>
            <a:off x="457200" y="1143000"/>
            <a:ext cx="4041648" cy="304800"/>
          </a:xfrm>
        </p:spPr>
        <p:txBody>
          <a:bodyPr>
            <a:normAutofit/>
          </a:bodyPr>
          <a:lstStyle>
            <a:lvl1pPr marL="0" indent="0">
              <a:buNone/>
              <a:defRPr sz="1200" b="1">
                <a:latin typeface="Century Gothic" pitchFamily="34" charset="0"/>
              </a:defRPr>
            </a:lvl1pPr>
          </a:lstStyle>
          <a:p>
            <a:pPr lvl="0"/>
            <a:r>
              <a:rPr lang="en-US" dirty="0" smtClean="0"/>
              <a:t>Frame 1 Title</a:t>
            </a:r>
          </a:p>
        </p:txBody>
      </p:sp>
      <p:sp>
        <p:nvSpPr>
          <p:cNvPr id="13" name="Content Placeholder 21"/>
          <p:cNvSpPr>
            <a:spLocks noGrp="1"/>
          </p:cNvSpPr>
          <p:nvPr>
            <p:ph sz="quarter" idx="23" hasCustomPrompt="1"/>
          </p:nvPr>
        </p:nvSpPr>
        <p:spPr>
          <a:xfrm>
            <a:off x="4648200" y="1143000"/>
            <a:ext cx="4041648" cy="304800"/>
          </a:xfrm>
        </p:spPr>
        <p:txBody>
          <a:bodyPr>
            <a:normAutofit/>
          </a:bodyPr>
          <a:lstStyle>
            <a:lvl1pPr marL="0" indent="0">
              <a:buNone/>
              <a:defRPr sz="1200" b="1" baseline="0">
                <a:latin typeface="Century Gothic" pitchFamily="34" charset="0"/>
              </a:defRPr>
            </a:lvl1pPr>
          </a:lstStyle>
          <a:p>
            <a:pPr lvl="0"/>
            <a:r>
              <a:rPr lang="en-US" dirty="0" smtClean="0"/>
              <a:t>Frame 2 Title</a:t>
            </a:r>
          </a:p>
        </p:txBody>
      </p:sp>
      <p:cxnSp>
        <p:nvCxnSpPr>
          <p:cNvPr id="16" name="Straight Connector 15"/>
          <p:cNvCxnSpPr/>
          <p:nvPr userDrawn="1"/>
        </p:nvCxnSpPr>
        <p:spPr>
          <a:xfrm>
            <a:off x="457200" y="1485900"/>
            <a:ext cx="4041648"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648200" y="1485900"/>
            <a:ext cx="4041648"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8153400" y="6356350"/>
            <a:ext cx="548640" cy="365125"/>
          </a:xfrm>
          <a:prstGeom prst="rect">
            <a:avLst/>
          </a:prstGeom>
        </p:spPr>
        <p:txBody>
          <a:bodyPr vert="horz" lIns="91440" tIns="45720" rIns="91440" bIns="45720" rtlCol="0" anchor="ctr"/>
          <a:lstStyle>
            <a:lvl1pPr algn="r">
              <a:defRPr sz="1200">
                <a:solidFill>
                  <a:schemeClr val="tx1">
                    <a:tint val="75000"/>
                  </a:schemeClr>
                </a:solidFill>
                <a:latin typeface="Century Gothic" pitchFamily="34" charset="0"/>
              </a:defRPr>
            </a:lvl1pPr>
          </a:lstStyle>
          <a:p>
            <a:fld id="{2BF26236-8707-4F01-A3E8-9BFE9630F20C}" type="slidenum">
              <a:rPr lang="en-US" smtClean="0"/>
              <a:pPr/>
              <a:t>‹#›</a:t>
            </a:fld>
            <a:endParaRPr lang="en-US" dirty="0"/>
          </a:p>
        </p:txBody>
      </p:sp>
    </p:spTree>
    <p:extLst>
      <p:ext uri="{BB962C8B-B14F-4D97-AF65-F5344CB8AC3E}">
        <p14:creationId xmlns:p14="http://schemas.microsoft.com/office/powerpoint/2010/main" val="321276339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Top Wide 2 Bottom Square (Borders)">
    <p:spTree>
      <p:nvGrpSpPr>
        <p:cNvPr id="1" name=""/>
        <p:cNvGrpSpPr/>
        <p:nvPr/>
      </p:nvGrpSpPr>
      <p:grpSpPr>
        <a:xfrm>
          <a:off x="0" y="0"/>
          <a:ext cx="0" cy="0"/>
          <a:chOff x="0" y="0"/>
          <a:chExt cx="0" cy="0"/>
        </a:xfrm>
      </p:grpSpPr>
      <p:sp>
        <p:nvSpPr>
          <p:cNvPr id="4" name="Title 1"/>
          <p:cNvSpPr>
            <a:spLocks noGrp="1"/>
          </p:cNvSpPr>
          <p:nvPr>
            <p:ph type="title"/>
          </p:nvPr>
        </p:nvSpPr>
        <p:spPr>
          <a:xfrm>
            <a:off x="457200" y="301752"/>
            <a:ext cx="8229600" cy="548640"/>
          </a:xfrm>
        </p:spPr>
        <p:txBody>
          <a:bodyPr>
            <a:normAutofit/>
          </a:bodyPr>
          <a:lstStyle>
            <a:lvl1pPr algn="l">
              <a:defRPr sz="2400" b="1">
                <a:solidFill>
                  <a:schemeClr val="bg1"/>
                </a:solidFill>
                <a:latin typeface="Century Gothic" pitchFamily="34" charset="0"/>
              </a:defRPr>
            </a:lvl1pPr>
          </a:lstStyle>
          <a:p>
            <a:r>
              <a:rPr lang="en-US" dirty="0" smtClean="0"/>
              <a:t>Click to edit Master title style</a:t>
            </a:r>
            <a:endParaRPr lang="en-US" dirty="0"/>
          </a:p>
        </p:txBody>
      </p:sp>
      <p:sp>
        <p:nvSpPr>
          <p:cNvPr id="6" name="Content Placeholder 9"/>
          <p:cNvSpPr>
            <a:spLocks noGrp="1"/>
          </p:cNvSpPr>
          <p:nvPr>
            <p:ph sz="quarter" idx="14" hasCustomPrompt="1"/>
          </p:nvPr>
        </p:nvSpPr>
        <p:spPr>
          <a:xfrm>
            <a:off x="457200" y="1524000"/>
            <a:ext cx="8232648"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8" name="Content Placeholder 9"/>
          <p:cNvSpPr>
            <a:spLocks noGrp="1"/>
          </p:cNvSpPr>
          <p:nvPr>
            <p:ph sz="quarter" idx="18" hasCustomPrompt="1"/>
          </p:nvPr>
        </p:nvSpPr>
        <p:spPr>
          <a:xfrm>
            <a:off x="457200" y="4114800"/>
            <a:ext cx="4038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9" name="Content Placeholder 9"/>
          <p:cNvSpPr>
            <a:spLocks noGrp="1"/>
          </p:cNvSpPr>
          <p:nvPr>
            <p:ph sz="quarter" idx="20" hasCustomPrompt="1"/>
          </p:nvPr>
        </p:nvSpPr>
        <p:spPr>
          <a:xfrm>
            <a:off x="4648200" y="4114800"/>
            <a:ext cx="4038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10" name="Content Placeholder 21"/>
          <p:cNvSpPr>
            <a:spLocks noGrp="1"/>
          </p:cNvSpPr>
          <p:nvPr>
            <p:ph sz="quarter" idx="22" hasCustomPrompt="1"/>
          </p:nvPr>
        </p:nvSpPr>
        <p:spPr>
          <a:xfrm>
            <a:off x="457200" y="1143000"/>
            <a:ext cx="8232648" cy="304800"/>
          </a:xfrm>
        </p:spPr>
        <p:txBody>
          <a:bodyPr>
            <a:normAutofit/>
          </a:bodyPr>
          <a:lstStyle>
            <a:lvl1pPr marL="0" indent="0">
              <a:buNone/>
              <a:defRPr sz="1200" b="1">
                <a:latin typeface="Century Gothic" pitchFamily="34" charset="0"/>
              </a:defRPr>
            </a:lvl1pPr>
          </a:lstStyle>
          <a:p>
            <a:pPr lvl="0"/>
            <a:r>
              <a:rPr lang="en-US" dirty="0" smtClean="0"/>
              <a:t>Frame 1 Title</a:t>
            </a:r>
          </a:p>
        </p:txBody>
      </p:sp>
      <p:sp>
        <p:nvSpPr>
          <p:cNvPr id="12" name="Content Placeholder 21"/>
          <p:cNvSpPr>
            <a:spLocks noGrp="1"/>
          </p:cNvSpPr>
          <p:nvPr>
            <p:ph sz="quarter" idx="24" hasCustomPrompt="1"/>
          </p:nvPr>
        </p:nvSpPr>
        <p:spPr>
          <a:xfrm>
            <a:off x="457200" y="3733800"/>
            <a:ext cx="4041648" cy="304800"/>
          </a:xfrm>
        </p:spPr>
        <p:txBody>
          <a:bodyPr>
            <a:normAutofit/>
          </a:bodyPr>
          <a:lstStyle>
            <a:lvl1pPr marL="0" indent="0">
              <a:buNone/>
              <a:defRPr sz="1200" b="1">
                <a:latin typeface="Century Gothic" pitchFamily="34" charset="0"/>
              </a:defRPr>
            </a:lvl1pPr>
          </a:lstStyle>
          <a:p>
            <a:pPr lvl="0"/>
            <a:r>
              <a:rPr lang="en-US" dirty="0" smtClean="0"/>
              <a:t>Frame 2 Title</a:t>
            </a:r>
          </a:p>
        </p:txBody>
      </p:sp>
      <p:sp>
        <p:nvSpPr>
          <p:cNvPr id="13" name="Content Placeholder 21"/>
          <p:cNvSpPr>
            <a:spLocks noGrp="1"/>
          </p:cNvSpPr>
          <p:nvPr>
            <p:ph sz="quarter" idx="25" hasCustomPrompt="1"/>
          </p:nvPr>
        </p:nvSpPr>
        <p:spPr>
          <a:xfrm>
            <a:off x="4648200" y="3733800"/>
            <a:ext cx="4041648" cy="304800"/>
          </a:xfrm>
        </p:spPr>
        <p:txBody>
          <a:bodyPr>
            <a:normAutofit/>
          </a:bodyPr>
          <a:lstStyle>
            <a:lvl1pPr marL="0" indent="0">
              <a:buNone/>
              <a:defRPr sz="1200" b="1">
                <a:latin typeface="Century Gothic" pitchFamily="34" charset="0"/>
              </a:defRPr>
            </a:lvl1pPr>
          </a:lstStyle>
          <a:p>
            <a:pPr lvl="0"/>
            <a:r>
              <a:rPr lang="en-US" dirty="0" smtClean="0"/>
              <a:t>Frame 3 Title</a:t>
            </a:r>
          </a:p>
        </p:txBody>
      </p:sp>
      <p:cxnSp>
        <p:nvCxnSpPr>
          <p:cNvPr id="14" name="Straight Connector 13"/>
          <p:cNvCxnSpPr/>
          <p:nvPr userDrawn="1"/>
        </p:nvCxnSpPr>
        <p:spPr>
          <a:xfrm>
            <a:off x="457200" y="1485900"/>
            <a:ext cx="8232648"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457200" y="4076700"/>
            <a:ext cx="4041648"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648200" y="4076700"/>
            <a:ext cx="4041648"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sp>
        <p:nvSpPr>
          <p:cNvPr id="15" name="Slide Number Placeholder 5"/>
          <p:cNvSpPr>
            <a:spLocks noGrp="1"/>
          </p:cNvSpPr>
          <p:nvPr>
            <p:ph type="sldNum" sz="quarter" idx="4"/>
          </p:nvPr>
        </p:nvSpPr>
        <p:spPr>
          <a:xfrm>
            <a:off x="8153400" y="6356350"/>
            <a:ext cx="548640" cy="365125"/>
          </a:xfrm>
          <a:prstGeom prst="rect">
            <a:avLst/>
          </a:prstGeom>
        </p:spPr>
        <p:txBody>
          <a:bodyPr vert="horz" lIns="91440" tIns="45720" rIns="91440" bIns="45720" rtlCol="0" anchor="ctr"/>
          <a:lstStyle>
            <a:lvl1pPr algn="r">
              <a:defRPr sz="1200">
                <a:solidFill>
                  <a:schemeClr val="tx1">
                    <a:tint val="75000"/>
                  </a:schemeClr>
                </a:solidFill>
                <a:latin typeface="Century Gothic" pitchFamily="34" charset="0"/>
              </a:defRPr>
            </a:lvl1pPr>
          </a:lstStyle>
          <a:p>
            <a:fld id="{2BF26236-8707-4F01-A3E8-9BFE9630F20C}" type="slidenum">
              <a:rPr lang="en-US" smtClean="0"/>
              <a:pPr/>
              <a:t>‹#›</a:t>
            </a:fld>
            <a:endParaRPr lang="en-US" dirty="0"/>
          </a:p>
        </p:txBody>
      </p:sp>
    </p:spTree>
    <p:extLst>
      <p:ext uri="{BB962C8B-B14F-4D97-AF65-F5344CB8AC3E}">
        <p14:creationId xmlns:p14="http://schemas.microsoft.com/office/powerpoint/2010/main" val="355824290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op Square 1 Bottom Wide (Borders)">
    <p:spTree>
      <p:nvGrpSpPr>
        <p:cNvPr id="1" name=""/>
        <p:cNvGrpSpPr/>
        <p:nvPr/>
      </p:nvGrpSpPr>
      <p:grpSpPr>
        <a:xfrm>
          <a:off x="0" y="0"/>
          <a:ext cx="0" cy="0"/>
          <a:chOff x="0" y="0"/>
          <a:chExt cx="0" cy="0"/>
        </a:xfrm>
      </p:grpSpPr>
      <p:sp>
        <p:nvSpPr>
          <p:cNvPr id="4" name="Title 1"/>
          <p:cNvSpPr>
            <a:spLocks noGrp="1"/>
          </p:cNvSpPr>
          <p:nvPr>
            <p:ph type="title"/>
          </p:nvPr>
        </p:nvSpPr>
        <p:spPr>
          <a:xfrm>
            <a:off x="457200" y="301752"/>
            <a:ext cx="8229600" cy="548640"/>
          </a:xfrm>
        </p:spPr>
        <p:txBody>
          <a:bodyPr>
            <a:normAutofit/>
          </a:bodyPr>
          <a:lstStyle>
            <a:lvl1pPr algn="l">
              <a:defRPr sz="2400" b="1">
                <a:solidFill>
                  <a:schemeClr val="bg1"/>
                </a:solidFill>
                <a:latin typeface="Century Gothic" pitchFamily="34" charset="0"/>
              </a:defRPr>
            </a:lvl1pPr>
          </a:lstStyle>
          <a:p>
            <a:r>
              <a:rPr lang="en-US" dirty="0" smtClean="0"/>
              <a:t>Click to edit Master title style</a:t>
            </a:r>
            <a:endParaRPr lang="en-US" dirty="0"/>
          </a:p>
        </p:txBody>
      </p:sp>
      <p:sp>
        <p:nvSpPr>
          <p:cNvPr id="6" name="Content Placeholder 9"/>
          <p:cNvSpPr>
            <a:spLocks noGrp="1"/>
          </p:cNvSpPr>
          <p:nvPr>
            <p:ph sz="quarter" idx="14" hasCustomPrompt="1"/>
          </p:nvPr>
        </p:nvSpPr>
        <p:spPr>
          <a:xfrm>
            <a:off x="457200" y="1524000"/>
            <a:ext cx="4038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7" name="Content Placeholder 9"/>
          <p:cNvSpPr>
            <a:spLocks noGrp="1"/>
          </p:cNvSpPr>
          <p:nvPr>
            <p:ph sz="quarter" idx="16" hasCustomPrompt="1"/>
          </p:nvPr>
        </p:nvSpPr>
        <p:spPr>
          <a:xfrm>
            <a:off x="4648200" y="1524000"/>
            <a:ext cx="4038600"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8" name="Content Placeholder 9"/>
          <p:cNvSpPr>
            <a:spLocks noGrp="1"/>
          </p:cNvSpPr>
          <p:nvPr>
            <p:ph sz="quarter" idx="18" hasCustomPrompt="1"/>
          </p:nvPr>
        </p:nvSpPr>
        <p:spPr>
          <a:xfrm>
            <a:off x="457199" y="4114800"/>
            <a:ext cx="8226439" cy="2133600"/>
          </a:xfrm>
        </p:spPr>
        <p:txBody>
          <a:bodyPr>
            <a:normAutofit/>
          </a:bodyPr>
          <a:lstStyle>
            <a:lvl1pPr marL="0" indent="0">
              <a:buNone/>
              <a:defRPr sz="1200">
                <a:latin typeface="Century Gothic" pitchFamily="34" charset="0"/>
              </a:defRPr>
            </a:lvl1pPr>
          </a:lstStyle>
          <a:p>
            <a:pPr lvl="0"/>
            <a:r>
              <a:rPr lang="en-US" dirty="0" smtClean="0"/>
              <a:t>Content</a:t>
            </a:r>
            <a:endParaRPr lang="en-US" dirty="0"/>
          </a:p>
        </p:txBody>
      </p:sp>
      <p:sp>
        <p:nvSpPr>
          <p:cNvPr id="10" name="Content Placeholder 21"/>
          <p:cNvSpPr>
            <a:spLocks noGrp="1"/>
          </p:cNvSpPr>
          <p:nvPr>
            <p:ph sz="quarter" idx="22" hasCustomPrompt="1"/>
          </p:nvPr>
        </p:nvSpPr>
        <p:spPr>
          <a:xfrm>
            <a:off x="457200" y="1143000"/>
            <a:ext cx="4041648" cy="304800"/>
          </a:xfrm>
        </p:spPr>
        <p:txBody>
          <a:bodyPr>
            <a:normAutofit/>
          </a:bodyPr>
          <a:lstStyle>
            <a:lvl1pPr marL="0" indent="0">
              <a:buNone/>
              <a:defRPr sz="1200" b="1">
                <a:latin typeface="Century Gothic" pitchFamily="34" charset="0"/>
              </a:defRPr>
            </a:lvl1pPr>
          </a:lstStyle>
          <a:p>
            <a:pPr lvl="0"/>
            <a:r>
              <a:rPr lang="en-US" dirty="0" smtClean="0"/>
              <a:t>Frame 1 Title</a:t>
            </a:r>
          </a:p>
        </p:txBody>
      </p:sp>
      <p:sp>
        <p:nvSpPr>
          <p:cNvPr id="11" name="Content Placeholder 21"/>
          <p:cNvSpPr>
            <a:spLocks noGrp="1"/>
          </p:cNvSpPr>
          <p:nvPr>
            <p:ph sz="quarter" idx="23" hasCustomPrompt="1"/>
          </p:nvPr>
        </p:nvSpPr>
        <p:spPr>
          <a:xfrm>
            <a:off x="4648200" y="1143000"/>
            <a:ext cx="4041648" cy="304800"/>
          </a:xfrm>
        </p:spPr>
        <p:txBody>
          <a:bodyPr>
            <a:normAutofit/>
          </a:bodyPr>
          <a:lstStyle>
            <a:lvl1pPr marL="0" indent="0">
              <a:buNone/>
              <a:defRPr sz="1200" b="1" baseline="0">
                <a:latin typeface="Century Gothic" pitchFamily="34" charset="0"/>
              </a:defRPr>
            </a:lvl1pPr>
          </a:lstStyle>
          <a:p>
            <a:pPr lvl="0"/>
            <a:r>
              <a:rPr lang="en-US" dirty="0" smtClean="0"/>
              <a:t>Frame 2 Title</a:t>
            </a:r>
          </a:p>
        </p:txBody>
      </p:sp>
      <p:sp>
        <p:nvSpPr>
          <p:cNvPr id="12" name="Content Placeholder 21"/>
          <p:cNvSpPr>
            <a:spLocks noGrp="1"/>
          </p:cNvSpPr>
          <p:nvPr>
            <p:ph sz="quarter" idx="24" hasCustomPrompt="1"/>
          </p:nvPr>
        </p:nvSpPr>
        <p:spPr>
          <a:xfrm>
            <a:off x="457200" y="3733800"/>
            <a:ext cx="8232648" cy="304800"/>
          </a:xfrm>
        </p:spPr>
        <p:txBody>
          <a:bodyPr>
            <a:normAutofit/>
          </a:bodyPr>
          <a:lstStyle>
            <a:lvl1pPr marL="0" indent="0">
              <a:buNone/>
              <a:defRPr sz="1200" b="1">
                <a:latin typeface="Century Gothic" pitchFamily="34" charset="0"/>
              </a:defRPr>
            </a:lvl1pPr>
          </a:lstStyle>
          <a:p>
            <a:pPr lvl="0"/>
            <a:r>
              <a:rPr lang="en-US" dirty="0" smtClean="0"/>
              <a:t>Frame 3 Title</a:t>
            </a:r>
          </a:p>
        </p:txBody>
      </p:sp>
      <p:cxnSp>
        <p:nvCxnSpPr>
          <p:cNvPr id="14" name="Straight Connector 13"/>
          <p:cNvCxnSpPr/>
          <p:nvPr userDrawn="1"/>
        </p:nvCxnSpPr>
        <p:spPr>
          <a:xfrm>
            <a:off x="457200" y="1485900"/>
            <a:ext cx="4041648"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4648200" y="1485900"/>
            <a:ext cx="4041648"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457200" y="4076700"/>
            <a:ext cx="8232648"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8153400" y="6356350"/>
            <a:ext cx="548640" cy="365125"/>
          </a:xfrm>
          <a:prstGeom prst="rect">
            <a:avLst/>
          </a:prstGeom>
        </p:spPr>
        <p:txBody>
          <a:bodyPr vert="horz" lIns="91440" tIns="45720" rIns="91440" bIns="45720" rtlCol="0" anchor="ctr"/>
          <a:lstStyle>
            <a:lvl1pPr algn="r">
              <a:defRPr sz="1200">
                <a:solidFill>
                  <a:schemeClr val="tx1">
                    <a:tint val="75000"/>
                  </a:schemeClr>
                </a:solidFill>
                <a:latin typeface="Century Gothic" pitchFamily="34" charset="0"/>
              </a:defRPr>
            </a:lvl1pPr>
          </a:lstStyle>
          <a:p>
            <a:fld id="{2BF26236-8707-4F01-A3E8-9BFE9630F20C}" type="slidenum">
              <a:rPr lang="en-US" smtClean="0"/>
              <a:pPr/>
              <a:t>‹#›</a:t>
            </a:fld>
            <a:endParaRPr lang="en-US" dirty="0"/>
          </a:p>
        </p:txBody>
      </p:sp>
    </p:spTree>
    <p:extLst>
      <p:ext uri="{BB962C8B-B14F-4D97-AF65-F5344CB8AC3E}">
        <p14:creationId xmlns:p14="http://schemas.microsoft.com/office/powerpoint/2010/main" val="9323767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gi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440" y="274638"/>
            <a:ext cx="8229600" cy="54864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8153400" y="6356350"/>
            <a:ext cx="548640" cy="365125"/>
          </a:xfrm>
          <a:prstGeom prst="rect">
            <a:avLst/>
          </a:prstGeom>
        </p:spPr>
        <p:txBody>
          <a:bodyPr vert="horz" lIns="91440" tIns="45720" rIns="91440" bIns="45720" rtlCol="0" anchor="ctr"/>
          <a:lstStyle>
            <a:lvl1pPr algn="r">
              <a:defRPr sz="1200">
                <a:solidFill>
                  <a:schemeClr val="tx1">
                    <a:tint val="75000"/>
                  </a:schemeClr>
                </a:solidFill>
                <a:latin typeface="Century Gothic" pitchFamily="34" charset="0"/>
              </a:defRPr>
            </a:lvl1pPr>
          </a:lstStyle>
          <a:p>
            <a:fld id="{2BF26236-8707-4F01-A3E8-9BFE9630F20C}" type="slidenum">
              <a:rPr lang="en-US" smtClean="0"/>
              <a:pPr/>
              <a:t>‹#›</a:t>
            </a:fld>
            <a:endParaRPr lang="en-US" dirty="0"/>
          </a:p>
        </p:txBody>
      </p:sp>
      <p:sp>
        <p:nvSpPr>
          <p:cNvPr id="10" name="Round Same Side Corner Rectangle 9"/>
          <p:cNvSpPr/>
          <p:nvPr userDrawn="1"/>
        </p:nvSpPr>
        <p:spPr>
          <a:xfrm rot="10800000">
            <a:off x="457200" y="853440"/>
            <a:ext cx="8229600" cy="5394958"/>
          </a:xfrm>
          <a:prstGeom prst="round2SameRect">
            <a:avLst>
              <a:gd name="adj1" fmla="val 3092"/>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400" dirty="0">
              <a:latin typeface="Century Gothic" pitchFamily="34" charset="0"/>
            </a:endParaRPr>
          </a:p>
        </p:txBody>
      </p:sp>
      <p:pic>
        <p:nvPicPr>
          <p:cNvPr id="11" name="Picture 2" descr="http://www.toyotafinancial.com/consumer/resources/images/tfs/logo.gif"/>
          <p:cNvPicPr>
            <a:picLocks noChangeAspect="1" noChangeArrowheads="1"/>
          </p:cNvPicPr>
          <p:nvPr userDrawn="1"/>
        </p:nvPicPr>
        <p:blipFill>
          <a:blip r:embed="rId24">
            <a:extLst>
              <a:ext uri="{28A0092B-C50C-407E-A947-70E740481C1C}">
                <a14:useLocalDpi xmlns:a14="http://schemas.microsoft.com/office/drawing/2010/main" val="0"/>
              </a:ext>
            </a:extLst>
          </a:blip>
          <a:srcRect/>
          <a:stretch>
            <a:fillRect/>
          </a:stretch>
        </p:blipFill>
        <p:spPr bwMode="auto">
          <a:xfrm>
            <a:off x="476075" y="6400800"/>
            <a:ext cx="888311" cy="285751"/>
          </a:xfrm>
          <a:prstGeom prst="rect">
            <a:avLst/>
          </a:prstGeom>
          <a:noFill/>
          <a:extLst>
            <a:ext uri="{909E8E84-426E-40DD-AFC4-6F175D3DCCD1}">
              <a14:hiddenFill xmlns:a14="http://schemas.microsoft.com/office/drawing/2010/main">
                <a:solidFill>
                  <a:srgbClr val="FFFFFF"/>
                </a:solidFill>
              </a14:hiddenFill>
            </a:ext>
          </a:extLst>
        </p:spPr>
      </p:pic>
      <p:sp>
        <p:nvSpPr>
          <p:cNvPr id="9" name="Round Same Side Corner Rectangle 8"/>
          <p:cNvSpPr/>
          <p:nvPr userDrawn="1"/>
        </p:nvSpPr>
        <p:spPr>
          <a:xfrm>
            <a:off x="457200" y="304800"/>
            <a:ext cx="8229600" cy="548640"/>
          </a:xfrm>
          <a:prstGeom prst="round2SameRect">
            <a:avLst/>
          </a:prstGeom>
          <a:gradFill flip="none" rotWithShape="1">
            <a:gsLst>
              <a:gs pos="0">
                <a:srgbClr val="8C0C04">
                  <a:shade val="30000"/>
                  <a:satMod val="115000"/>
                </a:srgbClr>
              </a:gs>
              <a:gs pos="50000">
                <a:srgbClr val="8C0C04">
                  <a:shade val="67500"/>
                  <a:satMod val="115000"/>
                </a:srgbClr>
              </a:gs>
              <a:gs pos="100000">
                <a:srgbClr val="8C0C0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400" b="1" dirty="0">
              <a:latin typeface="Century Gothic" pitchFamily="34" charset="0"/>
            </a:endParaRPr>
          </a:p>
        </p:txBody>
      </p:sp>
      <p:sp>
        <p:nvSpPr>
          <p:cNvPr id="8" name="Rectangle 7"/>
          <p:cNvSpPr/>
          <p:nvPr userDrawn="1"/>
        </p:nvSpPr>
        <p:spPr>
          <a:xfrm>
            <a:off x="2434793" y="6355715"/>
            <a:ext cx="4572000" cy="365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FF0000"/>
                </a:solidFill>
                <a:latin typeface="Century Gothic" pitchFamily="34" charset="0"/>
              </a:rPr>
              <a:t>Corporate Finance</a:t>
            </a:r>
            <a:endParaRPr lang="en-US" sz="1400" b="1" dirty="0">
              <a:solidFill>
                <a:srgbClr val="FF0000"/>
              </a:solidFill>
              <a:latin typeface="Century Gothic" pitchFamily="34" charset="0"/>
            </a:endParaRPr>
          </a:p>
        </p:txBody>
      </p:sp>
    </p:spTree>
    <p:extLst>
      <p:ext uri="{BB962C8B-B14F-4D97-AF65-F5344CB8AC3E}">
        <p14:creationId xmlns:p14="http://schemas.microsoft.com/office/powerpoint/2010/main" val="3122577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3" r:id="rId11"/>
    <p:sldLayoutId id="2147483664" r:id="rId12"/>
    <p:sldLayoutId id="2147483665" r:id="rId13"/>
    <p:sldLayoutId id="2147483666" r:id="rId14"/>
    <p:sldLayoutId id="2147483667" r:id="rId15"/>
    <p:sldLayoutId id="2147483671" r:id="rId16"/>
    <p:sldLayoutId id="2147483670" r:id="rId17"/>
    <p:sldLayoutId id="2147483672" r:id="rId18"/>
    <p:sldLayoutId id="2147483673" r:id="rId19"/>
    <p:sldLayoutId id="2147483674" r:id="rId20"/>
    <p:sldLayoutId id="2147483675" r:id="rId21"/>
    <p:sldLayoutId id="2147483676" r:id="rId2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hyperlink" Target="http://www.google.com/url?sa=i&amp;rct=j&amp;q=&amp;esrc=s&amp;source=images&amp;cd=&amp;cad=rja&amp;uact=8&amp;docid=eRd0r5-2j4YciM&amp;tbnid=6TDPtkdc0F6whM:&amp;ved=0CAUQjRw&amp;url=http://imageenvision.com/portfolio/toons4biz&amp;ei=wd7bU7qmJ-S8igLYqIHgBQ&amp;bvm=bv.72197243,d.cGU&amp;psig=AFQjCNFFYllZ2okwRATxDVVjzBqL_rF_EQ&amp;ust=1407004734059113" TargetMode="External"/><Relationship Id="rId2" Type="http://schemas.openxmlformats.org/officeDocument/2006/relationships/image" Target="../media/image17.jpeg"/><Relationship Id="rId1" Type="http://schemas.openxmlformats.org/officeDocument/2006/relationships/slideLayout" Target="../slideLayouts/slideLayout3.xml"/><Relationship Id="rId4" Type="http://schemas.openxmlformats.org/officeDocument/2006/relationships/image" Target="../media/image1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chart" Target="../charts/chart16.xml"/><Relationship Id="rId4" Type="http://schemas.openxmlformats.org/officeDocument/2006/relationships/chart" Target="../charts/chart15.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chart" Target="../charts/chart21.xml"/><Relationship Id="rId5" Type="http://schemas.openxmlformats.org/officeDocument/2006/relationships/chart" Target="../charts/chart20.xml"/><Relationship Id="rId4" Type="http://schemas.openxmlformats.org/officeDocument/2006/relationships/chart" Target="../charts/chart1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microsoft.com/office/2007/relationships/hdphoto" Target="../media/hdphoto1.wdp"/></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microsoft.com/office/2007/relationships/hdphoto" Target="../media/hdphoto1.wdp"/></Relationships>
</file>

<file path=ppt/slides/_rels/slide6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hyperlink" Target="http://www.google.com/url?sa=i&amp;rct=j&amp;q=&amp;esrc=s&amp;source=images&amp;cd=&amp;cad=rja&amp;uact=8&amp;ved=0CAcQjRw&amp;url=http://jobs.autonation.com/&amp;ei=m1K3VMsMxLPIBI7XgrAF&amp;bvm=bv.83640239,d.aWw&amp;psig=AFQjCNFiFyBT2B-soYcXDWt6im83vTHYRA&amp;ust=1421386736076601" TargetMode="External"/><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p:txBody>
          <a:bodyPr/>
          <a:lstStyle/>
          <a:p>
            <a:r>
              <a:rPr lang="en-US" dirty="0" smtClean="0"/>
              <a:t>TFS Finance Basic Training Tutorial</a:t>
            </a:r>
            <a:endParaRPr lang="en-US" dirty="0"/>
          </a:p>
        </p:txBody>
      </p:sp>
      <p:sp>
        <p:nvSpPr>
          <p:cNvPr id="3" name="Slide Number Placeholder 2"/>
          <p:cNvSpPr>
            <a:spLocks noGrp="1"/>
          </p:cNvSpPr>
          <p:nvPr>
            <p:ph type="sldNum" sz="quarter" idx="4294967295"/>
          </p:nvPr>
        </p:nvSpPr>
        <p:spPr>
          <a:xfrm>
            <a:off x="7010400" y="6356350"/>
            <a:ext cx="2133600" cy="365125"/>
          </a:xfrm>
        </p:spPr>
        <p:txBody>
          <a:bodyPr/>
          <a:lstStyle/>
          <a:p>
            <a:fld id="{2BF26236-8707-4F01-A3E8-9BFE9630F20C}" type="slidenum">
              <a:rPr lang="en-US" smtClean="0"/>
              <a:pPr/>
              <a:t>1</a:t>
            </a:fld>
            <a:endParaRPr lang="en-US" dirty="0"/>
          </a:p>
        </p:txBody>
      </p:sp>
    </p:spTree>
    <p:extLst>
      <p:ext uri="{BB962C8B-B14F-4D97-AF65-F5344CB8AC3E}">
        <p14:creationId xmlns:p14="http://schemas.microsoft.com/office/powerpoint/2010/main" val="1128033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TFS Functional Organization Chart</a:t>
            </a:r>
            <a:endParaRPr lang="en-US" dirty="0"/>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10</a:t>
            </a:fld>
            <a:endParaRPr lang="en-US" dirty="0"/>
          </a:p>
        </p:txBody>
      </p:sp>
      <p:sp>
        <p:nvSpPr>
          <p:cNvPr id="4" name="Rounded Rectangle 3"/>
          <p:cNvSpPr/>
          <p:nvPr/>
        </p:nvSpPr>
        <p:spPr>
          <a:xfrm>
            <a:off x="4546600" y="1066800"/>
            <a:ext cx="914400" cy="4572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smtClean="0"/>
              <a:t>*Mike Groff, CEO</a:t>
            </a:r>
            <a:endParaRPr lang="en-US" sz="1000" dirty="0"/>
          </a:p>
        </p:txBody>
      </p:sp>
      <p:grpSp>
        <p:nvGrpSpPr>
          <p:cNvPr id="71" name="Group 70"/>
          <p:cNvGrpSpPr/>
          <p:nvPr/>
        </p:nvGrpSpPr>
        <p:grpSpPr>
          <a:xfrm>
            <a:off x="4089400" y="1928906"/>
            <a:ext cx="1892300" cy="1576294"/>
            <a:chOff x="3657600" y="1129972"/>
            <a:chExt cx="1892300" cy="1576294"/>
          </a:xfrm>
        </p:grpSpPr>
        <p:sp>
          <p:nvSpPr>
            <p:cNvPr id="8" name="Rounded Rectangle 7"/>
            <p:cNvSpPr/>
            <p:nvPr/>
          </p:nvSpPr>
          <p:spPr>
            <a:xfrm>
              <a:off x="4146550" y="1129972"/>
              <a:ext cx="9144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t>*Julia Wada, GVP</a:t>
              </a:r>
              <a:endParaRPr lang="en-US" sz="1000" dirty="0"/>
            </a:p>
          </p:txBody>
        </p:sp>
        <p:sp>
          <p:nvSpPr>
            <p:cNvPr id="19" name="Rounded Rectangle 18"/>
            <p:cNvSpPr/>
            <p:nvPr/>
          </p:nvSpPr>
          <p:spPr>
            <a:xfrm>
              <a:off x="3657600" y="1726832"/>
              <a:ext cx="9144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smtClean="0"/>
                <a:t>Kim Cerda, VP</a:t>
              </a:r>
              <a:endParaRPr lang="en-US" sz="1000" dirty="0"/>
            </a:p>
          </p:txBody>
        </p:sp>
        <p:sp>
          <p:nvSpPr>
            <p:cNvPr id="20" name="Rounded Rectangle 19"/>
            <p:cNvSpPr/>
            <p:nvPr/>
          </p:nvSpPr>
          <p:spPr>
            <a:xfrm>
              <a:off x="4635500" y="1726832"/>
              <a:ext cx="9144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smtClean="0"/>
                <a:t>*Ron Guerrier, VP</a:t>
              </a:r>
              <a:endParaRPr lang="en-US" sz="1000" dirty="0"/>
            </a:p>
          </p:txBody>
        </p:sp>
        <p:sp>
          <p:nvSpPr>
            <p:cNvPr id="35" name="Rounded Rectangle 34"/>
            <p:cNvSpPr/>
            <p:nvPr/>
          </p:nvSpPr>
          <p:spPr>
            <a:xfrm>
              <a:off x="3657600" y="2249066"/>
              <a:ext cx="914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smtClean="0"/>
                <a:t>Human Resources</a:t>
              </a:r>
              <a:endParaRPr lang="en-US" sz="800" dirty="0"/>
            </a:p>
          </p:txBody>
        </p:sp>
        <p:sp>
          <p:nvSpPr>
            <p:cNvPr id="36" name="Rounded Rectangle 35"/>
            <p:cNvSpPr/>
            <p:nvPr/>
          </p:nvSpPr>
          <p:spPr>
            <a:xfrm>
              <a:off x="4635500" y="2249066"/>
              <a:ext cx="914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smtClean="0"/>
                <a:t>Business Tech Solutions</a:t>
              </a:r>
              <a:endParaRPr lang="en-US" sz="800" dirty="0"/>
            </a:p>
          </p:txBody>
        </p:sp>
      </p:grpSp>
      <p:grpSp>
        <p:nvGrpSpPr>
          <p:cNvPr id="68" name="Group 67"/>
          <p:cNvGrpSpPr/>
          <p:nvPr/>
        </p:nvGrpSpPr>
        <p:grpSpPr>
          <a:xfrm>
            <a:off x="1003300" y="4317632"/>
            <a:ext cx="1892300" cy="2006968"/>
            <a:chOff x="3657600" y="4089032"/>
            <a:chExt cx="1892300" cy="2006968"/>
          </a:xfrm>
        </p:grpSpPr>
        <p:sp>
          <p:nvSpPr>
            <p:cNvPr id="9" name="Rounded Rectangle 8"/>
            <p:cNvSpPr/>
            <p:nvPr/>
          </p:nvSpPr>
          <p:spPr>
            <a:xfrm>
              <a:off x="4635500" y="4089032"/>
              <a:ext cx="9144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smtClean="0"/>
                <a:t>*Katherine Adkins, VP</a:t>
              </a:r>
              <a:endParaRPr lang="en-US" sz="1000" dirty="0"/>
            </a:p>
          </p:txBody>
        </p:sp>
        <p:sp>
          <p:nvSpPr>
            <p:cNvPr id="10" name="Rounded Rectangle 9"/>
            <p:cNvSpPr/>
            <p:nvPr/>
          </p:nvSpPr>
          <p:spPr>
            <a:xfrm>
              <a:off x="3657600" y="4089032"/>
              <a:ext cx="9144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smtClean="0"/>
                <a:t>*Ken Baruth, VP</a:t>
              </a:r>
              <a:endParaRPr lang="en-US" sz="1000" dirty="0"/>
            </a:p>
          </p:txBody>
        </p:sp>
        <p:sp>
          <p:nvSpPr>
            <p:cNvPr id="37" name="Rounded Rectangle 36"/>
            <p:cNvSpPr/>
            <p:nvPr/>
          </p:nvSpPr>
          <p:spPr>
            <a:xfrm>
              <a:off x="4635500" y="5125033"/>
              <a:ext cx="914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smtClean="0"/>
                <a:t>Enterprise Compliance</a:t>
              </a:r>
              <a:endParaRPr lang="en-US" sz="800" dirty="0"/>
            </a:p>
          </p:txBody>
        </p:sp>
        <p:sp>
          <p:nvSpPr>
            <p:cNvPr id="38" name="Rounded Rectangle 37"/>
            <p:cNvSpPr/>
            <p:nvPr/>
          </p:nvSpPr>
          <p:spPr>
            <a:xfrm>
              <a:off x="4635500" y="4611266"/>
              <a:ext cx="914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smtClean="0"/>
                <a:t>Legal</a:t>
              </a:r>
              <a:endParaRPr lang="en-US" sz="800" dirty="0"/>
            </a:p>
          </p:txBody>
        </p:sp>
        <p:sp>
          <p:nvSpPr>
            <p:cNvPr id="39" name="Rounded Rectangle 38"/>
            <p:cNvSpPr/>
            <p:nvPr/>
          </p:nvSpPr>
          <p:spPr>
            <a:xfrm>
              <a:off x="4635500" y="5638800"/>
              <a:ext cx="914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smtClean="0"/>
                <a:t>Privacy Compliance</a:t>
              </a:r>
              <a:endParaRPr lang="en-US" sz="800" dirty="0"/>
            </a:p>
          </p:txBody>
        </p:sp>
        <p:sp>
          <p:nvSpPr>
            <p:cNvPr id="40" name="Rounded Rectangle 39"/>
            <p:cNvSpPr/>
            <p:nvPr/>
          </p:nvSpPr>
          <p:spPr>
            <a:xfrm>
              <a:off x="3657600" y="5638800"/>
              <a:ext cx="914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smtClean="0"/>
                <a:t>Information Security</a:t>
              </a:r>
              <a:endParaRPr lang="en-US" sz="800" dirty="0"/>
            </a:p>
          </p:txBody>
        </p:sp>
        <p:sp>
          <p:nvSpPr>
            <p:cNvPr id="41" name="Rounded Rectangle 40"/>
            <p:cNvSpPr/>
            <p:nvPr/>
          </p:nvSpPr>
          <p:spPr>
            <a:xfrm>
              <a:off x="3657600" y="5125033"/>
              <a:ext cx="914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smtClean="0"/>
                <a:t>Dealer Credit</a:t>
              </a:r>
              <a:endParaRPr lang="en-US" sz="800" dirty="0"/>
            </a:p>
          </p:txBody>
        </p:sp>
        <p:sp>
          <p:nvSpPr>
            <p:cNvPr id="42" name="Rounded Rectangle 41"/>
            <p:cNvSpPr/>
            <p:nvPr/>
          </p:nvSpPr>
          <p:spPr>
            <a:xfrm>
              <a:off x="3657600" y="4611266"/>
              <a:ext cx="914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smtClean="0"/>
                <a:t>Risk </a:t>
              </a:r>
              <a:r>
                <a:rPr lang="en-US" sz="700" dirty="0" smtClean="0"/>
                <a:t>Management</a:t>
              </a:r>
              <a:endParaRPr lang="en-US" sz="700" dirty="0"/>
            </a:p>
          </p:txBody>
        </p:sp>
      </p:grpSp>
      <p:grpSp>
        <p:nvGrpSpPr>
          <p:cNvPr id="67" name="Group 66"/>
          <p:cNvGrpSpPr/>
          <p:nvPr/>
        </p:nvGrpSpPr>
        <p:grpSpPr>
          <a:xfrm>
            <a:off x="6718300" y="1447800"/>
            <a:ext cx="1892300" cy="2090061"/>
            <a:chOff x="6002367" y="1129972"/>
            <a:chExt cx="1892300" cy="2090061"/>
          </a:xfrm>
        </p:grpSpPr>
        <p:sp>
          <p:nvSpPr>
            <p:cNvPr id="7" name="Rounded Rectangle 6"/>
            <p:cNvSpPr/>
            <p:nvPr/>
          </p:nvSpPr>
          <p:spPr>
            <a:xfrm>
              <a:off x="6491317" y="1129972"/>
              <a:ext cx="9144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t>*Chris </a:t>
              </a:r>
              <a:br>
                <a:rPr lang="en-US" sz="1000" dirty="0" smtClean="0"/>
              </a:br>
              <a:r>
                <a:rPr lang="en-US" sz="1000" dirty="0" smtClean="0"/>
                <a:t>Ballinger, SVP</a:t>
              </a:r>
              <a:endParaRPr lang="en-US" sz="1000" dirty="0"/>
            </a:p>
          </p:txBody>
        </p:sp>
        <p:sp>
          <p:nvSpPr>
            <p:cNvPr id="12" name="Rounded Rectangle 11"/>
            <p:cNvSpPr/>
            <p:nvPr/>
          </p:nvSpPr>
          <p:spPr>
            <a:xfrm>
              <a:off x="6002367" y="1726832"/>
              <a:ext cx="9144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t>*Wei Shi, GVP</a:t>
              </a:r>
              <a:endParaRPr lang="en-US" sz="1000" dirty="0"/>
            </a:p>
          </p:txBody>
        </p:sp>
        <p:sp>
          <p:nvSpPr>
            <p:cNvPr id="13" name="Rounded Rectangle 12"/>
            <p:cNvSpPr/>
            <p:nvPr/>
          </p:nvSpPr>
          <p:spPr>
            <a:xfrm>
              <a:off x="6980267" y="1726832"/>
              <a:ext cx="9144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smtClean="0"/>
                <a:t>Ron Chu, VP</a:t>
              </a:r>
              <a:endParaRPr lang="en-US" sz="1000" dirty="0"/>
            </a:p>
          </p:txBody>
        </p:sp>
        <p:sp>
          <p:nvSpPr>
            <p:cNvPr id="32" name="Rounded Rectangle 31"/>
            <p:cNvSpPr/>
            <p:nvPr/>
          </p:nvSpPr>
          <p:spPr>
            <a:xfrm>
              <a:off x="6002367" y="2762833"/>
              <a:ext cx="914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smtClean="0"/>
                <a:t>Business Intelligence</a:t>
              </a:r>
              <a:endParaRPr lang="en-US" sz="800" dirty="0"/>
            </a:p>
          </p:txBody>
        </p:sp>
        <p:sp>
          <p:nvSpPr>
            <p:cNvPr id="34" name="Rounded Rectangle 33"/>
            <p:cNvSpPr/>
            <p:nvPr/>
          </p:nvSpPr>
          <p:spPr>
            <a:xfrm>
              <a:off x="6002367" y="2249066"/>
              <a:ext cx="914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smtClean="0"/>
                <a:t>Finance</a:t>
              </a:r>
            </a:p>
            <a:p>
              <a:pPr algn="ctr"/>
              <a:r>
                <a:rPr lang="en-US" sz="700" dirty="0" smtClean="0"/>
                <a:t>(APPM &amp; Treasury)</a:t>
              </a:r>
              <a:endParaRPr lang="en-US" sz="700" dirty="0"/>
            </a:p>
          </p:txBody>
        </p:sp>
        <p:sp>
          <p:nvSpPr>
            <p:cNvPr id="43" name="Rounded Rectangle 42"/>
            <p:cNvSpPr/>
            <p:nvPr/>
          </p:nvSpPr>
          <p:spPr>
            <a:xfrm>
              <a:off x="6980267" y="2249066"/>
              <a:ext cx="914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smtClean="0"/>
                <a:t>Finance</a:t>
              </a:r>
            </a:p>
            <a:p>
              <a:pPr algn="ctr"/>
              <a:r>
                <a:rPr lang="en-US" sz="700" dirty="0" smtClean="0"/>
                <a:t>(</a:t>
              </a:r>
              <a:r>
                <a:rPr lang="en-US" sz="700" dirty="0" err="1" smtClean="0"/>
                <a:t>Acctg</a:t>
              </a:r>
              <a:r>
                <a:rPr lang="en-US" sz="700" dirty="0" smtClean="0"/>
                <a:t> &amp; Tax)</a:t>
              </a:r>
              <a:endParaRPr lang="en-US" sz="700" dirty="0"/>
            </a:p>
          </p:txBody>
        </p:sp>
      </p:grpSp>
      <p:grpSp>
        <p:nvGrpSpPr>
          <p:cNvPr id="70" name="Group 69"/>
          <p:cNvGrpSpPr/>
          <p:nvPr/>
        </p:nvGrpSpPr>
        <p:grpSpPr>
          <a:xfrm>
            <a:off x="6718300" y="4572000"/>
            <a:ext cx="1892300" cy="1600200"/>
            <a:chOff x="3657600" y="3486150"/>
            <a:chExt cx="1892300" cy="1600200"/>
          </a:xfrm>
        </p:grpSpPr>
        <p:sp>
          <p:nvSpPr>
            <p:cNvPr id="5" name="Rounded Rectangle 4"/>
            <p:cNvSpPr/>
            <p:nvPr/>
          </p:nvSpPr>
          <p:spPr>
            <a:xfrm>
              <a:off x="4146550" y="3486150"/>
              <a:ext cx="9144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t>*Al Smith, GVP</a:t>
              </a:r>
              <a:endParaRPr lang="en-US" sz="1000" dirty="0"/>
            </a:p>
          </p:txBody>
        </p:sp>
        <p:sp>
          <p:nvSpPr>
            <p:cNvPr id="14" name="Rounded Rectangle 13"/>
            <p:cNvSpPr/>
            <p:nvPr/>
          </p:nvSpPr>
          <p:spPr>
            <a:xfrm>
              <a:off x="3657600" y="4079890"/>
              <a:ext cx="9144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smtClean="0"/>
                <a:t>Paul Moss, VP</a:t>
              </a:r>
              <a:endParaRPr lang="en-US" sz="1000" dirty="0"/>
            </a:p>
          </p:txBody>
        </p:sp>
        <p:sp>
          <p:nvSpPr>
            <p:cNvPr id="15" name="Rounded Rectangle 14"/>
            <p:cNvSpPr/>
            <p:nvPr/>
          </p:nvSpPr>
          <p:spPr>
            <a:xfrm>
              <a:off x="4635500" y="4079890"/>
              <a:ext cx="9144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smtClean="0"/>
                <a:t>*Ann </a:t>
              </a:r>
              <a:r>
                <a:rPr lang="en-US" sz="1000" dirty="0" err="1" smtClean="0"/>
                <a:t>Bybee</a:t>
              </a:r>
              <a:r>
                <a:rPr lang="en-US" sz="1000" dirty="0" smtClean="0"/>
                <a:t>, VP</a:t>
              </a:r>
              <a:endParaRPr lang="en-US" sz="1000" dirty="0"/>
            </a:p>
          </p:txBody>
        </p:sp>
        <p:sp>
          <p:nvSpPr>
            <p:cNvPr id="44" name="Rounded Rectangle 43"/>
            <p:cNvSpPr/>
            <p:nvPr/>
          </p:nvSpPr>
          <p:spPr>
            <a:xfrm>
              <a:off x="3657600" y="4629150"/>
              <a:ext cx="914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smtClean="0"/>
                <a:t>Service Operations</a:t>
              </a:r>
              <a:endParaRPr lang="en-US" sz="700" dirty="0"/>
            </a:p>
          </p:txBody>
        </p:sp>
        <p:sp>
          <p:nvSpPr>
            <p:cNvPr id="45" name="Rounded Rectangle 44"/>
            <p:cNvSpPr/>
            <p:nvPr/>
          </p:nvSpPr>
          <p:spPr>
            <a:xfrm>
              <a:off x="4635500" y="4629150"/>
              <a:ext cx="914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smtClean="0"/>
                <a:t>Corporate Strategy</a:t>
              </a:r>
              <a:endParaRPr lang="en-US" sz="700" dirty="0"/>
            </a:p>
          </p:txBody>
        </p:sp>
      </p:grpSp>
      <p:grpSp>
        <p:nvGrpSpPr>
          <p:cNvPr id="75" name="Group 74"/>
          <p:cNvGrpSpPr/>
          <p:nvPr/>
        </p:nvGrpSpPr>
        <p:grpSpPr>
          <a:xfrm>
            <a:off x="4387850" y="3631832"/>
            <a:ext cx="1295400" cy="2616568"/>
            <a:chOff x="4273550" y="2991433"/>
            <a:chExt cx="1295400" cy="2616568"/>
          </a:xfrm>
        </p:grpSpPr>
        <p:grpSp>
          <p:nvGrpSpPr>
            <p:cNvPr id="73" name="Group 72"/>
            <p:cNvGrpSpPr/>
            <p:nvPr/>
          </p:nvGrpSpPr>
          <p:grpSpPr>
            <a:xfrm>
              <a:off x="4273550" y="3245801"/>
              <a:ext cx="1295400" cy="2362200"/>
              <a:chOff x="7467600" y="4038600"/>
              <a:chExt cx="1295400" cy="2362200"/>
            </a:xfrm>
          </p:grpSpPr>
          <p:grpSp>
            <p:nvGrpSpPr>
              <p:cNvPr id="69" name="Group 68"/>
              <p:cNvGrpSpPr/>
              <p:nvPr/>
            </p:nvGrpSpPr>
            <p:grpSpPr>
              <a:xfrm>
                <a:off x="7658100" y="4175575"/>
                <a:ext cx="914400" cy="2072825"/>
                <a:chOff x="6980267" y="4336166"/>
                <a:chExt cx="914400" cy="2072825"/>
              </a:xfrm>
            </p:grpSpPr>
            <p:sp>
              <p:nvSpPr>
                <p:cNvPr id="11" name="Rounded Rectangle 10"/>
                <p:cNvSpPr/>
                <p:nvPr/>
              </p:nvSpPr>
              <p:spPr>
                <a:xfrm>
                  <a:off x="6980267" y="4336166"/>
                  <a:ext cx="9144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t>*Kawai, EVP</a:t>
                  </a:r>
                  <a:endParaRPr lang="en-US" sz="1000" dirty="0"/>
                </a:p>
              </p:txBody>
            </p:sp>
            <p:sp>
              <p:nvSpPr>
                <p:cNvPr id="21" name="Rounded Rectangle 20"/>
                <p:cNvSpPr/>
                <p:nvPr/>
              </p:nvSpPr>
              <p:spPr>
                <a:xfrm>
                  <a:off x="6980267" y="4877536"/>
                  <a:ext cx="91440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Ueno</a:t>
                  </a:r>
                  <a:endParaRPr lang="en-US" sz="1000" dirty="0"/>
                </a:p>
              </p:txBody>
            </p:sp>
            <p:sp>
              <p:nvSpPr>
                <p:cNvPr id="22" name="Rounded Rectangle 21"/>
                <p:cNvSpPr/>
                <p:nvPr/>
              </p:nvSpPr>
              <p:spPr>
                <a:xfrm>
                  <a:off x="6980267" y="5410431"/>
                  <a:ext cx="91440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Ochiai</a:t>
                  </a:r>
                  <a:endParaRPr lang="en-US" sz="1000" dirty="0"/>
                </a:p>
              </p:txBody>
            </p:sp>
            <p:sp>
              <p:nvSpPr>
                <p:cNvPr id="23" name="Rounded Rectangle 22"/>
                <p:cNvSpPr/>
                <p:nvPr/>
              </p:nvSpPr>
              <p:spPr>
                <a:xfrm>
                  <a:off x="6980267" y="5951791"/>
                  <a:ext cx="914400"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000" dirty="0" smtClean="0"/>
                    <a:t>Oku</a:t>
                  </a:r>
                  <a:endParaRPr lang="en-US" sz="1000" dirty="0"/>
                </a:p>
              </p:txBody>
            </p:sp>
          </p:grpSp>
          <p:sp>
            <p:nvSpPr>
              <p:cNvPr id="72" name="Rounded Rectangle 71"/>
              <p:cNvSpPr/>
              <p:nvPr/>
            </p:nvSpPr>
            <p:spPr>
              <a:xfrm>
                <a:off x="7467600" y="4038600"/>
                <a:ext cx="1295400" cy="2362200"/>
              </a:xfrm>
              <a:prstGeom prst="roundRect">
                <a:avLst/>
              </a:prstGeom>
              <a:no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74" name="TextBox 73"/>
            <p:cNvSpPr txBox="1"/>
            <p:nvPr/>
          </p:nvSpPr>
          <p:spPr>
            <a:xfrm>
              <a:off x="4349750" y="2991433"/>
              <a:ext cx="1143000" cy="254368"/>
            </a:xfrm>
            <a:prstGeom prst="rect">
              <a:avLst/>
            </a:prstGeom>
            <a:noFill/>
          </p:spPr>
          <p:txBody>
            <a:bodyPr wrap="square" rtlCol="0">
              <a:noAutofit/>
            </a:bodyPr>
            <a:lstStyle/>
            <a:p>
              <a:pPr algn="ctr"/>
              <a:r>
                <a:rPr lang="en-US" sz="1200" b="1" dirty="0" smtClean="0">
                  <a:solidFill>
                    <a:schemeClr val="tx1"/>
                  </a:solidFill>
                  <a:latin typeface="Century Gothic" pitchFamily="34" charset="0"/>
                </a:rPr>
                <a:t>Japan Staff</a:t>
              </a:r>
            </a:p>
          </p:txBody>
        </p:sp>
      </p:grpSp>
      <p:grpSp>
        <p:nvGrpSpPr>
          <p:cNvPr id="33" name="Group 32"/>
          <p:cNvGrpSpPr/>
          <p:nvPr/>
        </p:nvGrpSpPr>
        <p:grpSpPr>
          <a:xfrm>
            <a:off x="451928" y="1447800"/>
            <a:ext cx="2900872" cy="2590800"/>
            <a:chOff x="451928" y="1447800"/>
            <a:chExt cx="2900872" cy="2590800"/>
          </a:xfrm>
        </p:grpSpPr>
        <p:sp>
          <p:nvSpPr>
            <p:cNvPr id="6" name="Rounded Rectangle 5"/>
            <p:cNvSpPr/>
            <p:nvPr/>
          </p:nvSpPr>
          <p:spPr>
            <a:xfrm>
              <a:off x="1445164" y="1447800"/>
              <a:ext cx="9144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t>*Mike Wells, GVP</a:t>
              </a:r>
              <a:endParaRPr lang="en-US" sz="1000" dirty="0"/>
            </a:p>
          </p:txBody>
        </p:sp>
        <p:sp>
          <p:nvSpPr>
            <p:cNvPr id="16" name="Rounded Rectangle 15"/>
            <p:cNvSpPr/>
            <p:nvPr/>
          </p:nvSpPr>
          <p:spPr>
            <a:xfrm>
              <a:off x="451928" y="2040099"/>
              <a:ext cx="9144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smtClean="0"/>
                <a:t>David Christ, VP</a:t>
              </a:r>
              <a:endParaRPr lang="en-US" sz="1000" dirty="0"/>
            </a:p>
          </p:txBody>
        </p:sp>
        <p:sp>
          <p:nvSpPr>
            <p:cNvPr id="17" name="Rounded Rectangle 16"/>
            <p:cNvSpPr/>
            <p:nvPr/>
          </p:nvSpPr>
          <p:spPr>
            <a:xfrm>
              <a:off x="1445164" y="2026555"/>
              <a:ext cx="9144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smtClean="0"/>
                <a:t>Karen </a:t>
              </a:r>
              <a:r>
                <a:rPr lang="en-US" sz="1000" dirty="0" err="1" smtClean="0"/>
                <a:t>Ideno</a:t>
              </a:r>
              <a:r>
                <a:rPr lang="en-US" sz="1000" dirty="0" smtClean="0"/>
                <a:t>, VP</a:t>
              </a:r>
              <a:endParaRPr lang="en-US" sz="1000" dirty="0"/>
            </a:p>
          </p:txBody>
        </p:sp>
        <p:sp>
          <p:nvSpPr>
            <p:cNvPr id="18" name="Rounded Rectangle 17"/>
            <p:cNvSpPr/>
            <p:nvPr/>
          </p:nvSpPr>
          <p:spPr>
            <a:xfrm>
              <a:off x="2438400" y="2031632"/>
              <a:ext cx="9144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smtClean="0"/>
                <a:t>Dave Crandall, VP</a:t>
              </a:r>
              <a:endParaRPr lang="en-US" sz="1000" dirty="0"/>
            </a:p>
          </p:txBody>
        </p:sp>
        <p:sp>
          <p:nvSpPr>
            <p:cNvPr id="25" name="Rounded Rectangle 24"/>
            <p:cNvSpPr/>
            <p:nvPr/>
          </p:nvSpPr>
          <p:spPr>
            <a:xfrm>
              <a:off x="451928" y="3067633"/>
              <a:ext cx="914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smtClean="0"/>
                <a:t>Insurance</a:t>
              </a:r>
              <a:endParaRPr lang="en-US" sz="800" dirty="0"/>
            </a:p>
          </p:txBody>
        </p:sp>
        <p:sp>
          <p:nvSpPr>
            <p:cNvPr id="26" name="Rounded Rectangle 25"/>
            <p:cNvSpPr/>
            <p:nvPr/>
          </p:nvSpPr>
          <p:spPr>
            <a:xfrm>
              <a:off x="451928" y="2553866"/>
              <a:ext cx="914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smtClean="0"/>
                <a:t>Sales</a:t>
              </a:r>
              <a:endParaRPr lang="en-US" sz="800" dirty="0"/>
            </a:p>
          </p:txBody>
        </p:sp>
        <p:sp>
          <p:nvSpPr>
            <p:cNvPr id="27" name="Rounded Rectangle 26"/>
            <p:cNvSpPr/>
            <p:nvPr/>
          </p:nvSpPr>
          <p:spPr>
            <a:xfrm>
              <a:off x="1445164" y="2553866"/>
              <a:ext cx="914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smtClean="0"/>
                <a:t>Marketing &amp; Brand</a:t>
              </a:r>
              <a:endParaRPr lang="en-US" sz="800" dirty="0"/>
            </a:p>
          </p:txBody>
        </p:sp>
        <p:sp>
          <p:nvSpPr>
            <p:cNvPr id="28" name="Rounded Rectangle 27"/>
            <p:cNvSpPr/>
            <p:nvPr/>
          </p:nvSpPr>
          <p:spPr>
            <a:xfrm>
              <a:off x="1445164" y="3067633"/>
              <a:ext cx="914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t>Finance Products</a:t>
              </a:r>
            </a:p>
          </p:txBody>
        </p:sp>
        <p:sp>
          <p:nvSpPr>
            <p:cNvPr id="29" name="Rounded Rectangle 28"/>
            <p:cNvSpPr/>
            <p:nvPr/>
          </p:nvSpPr>
          <p:spPr>
            <a:xfrm>
              <a:off x="2438400" y="2553866"/>
              <a:ext cx="914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smtClean="0"/>
                <a:t>Commercial Finance</a:t>
              </a:r>
              <a:endParaRPr lang="en-US" sz="800" dirty="0"/>
            </a:p>
          </p:txBody>
        </p:sp>
        <p:sp>
          <p:nvSpPr>
            <p:cNvPr id="30" name="Rounded Rectangle 29"/>
            <p:cNvSpPr/>
            <p:nvPr/>
          </p:nvSpPr>
          <p:spPr>
            <a:xfrm>
              <a:off x="2438400" y="3067633"/>
              <a:ext cx="914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smtClean="0"/>
                <a:t>International Operations</a:t>
              </a:r>
              <a:endParaRPr lang="en-US" sz="800" dirty="0"/>
            </a:p>
          </p:txBody>
        </p:sp>
        <p:sp>
          <p:nvSpPr>
            <p:cNvPr id="31" name="Rounded Rectangle 30"/>
            <p:cNvSpPr/>
            <p:nvPr/>
          </p:nvSpPr>
          <p:spPr>
            <a:xfrm>
              <a:off x="2438400" y="3581400"/>
              <a:ext cx="914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smtClean="0"/>
                <a:t>Vendor </a:t>
              </a:r>
              <a:r>
                <a:rPr lang="en-US" sz="700" dirty="0" smtClean="0"/>
                <a:t>Management</a:t>
              </a:r>
              <a:endParaRPr lang="en-US" sz="700" dirty="0"/>
            </a:p>
          </p:txBody>
        </p:sp>
        <p:sp>
          <p:nvSpPr>
            <p:cNvPr id="76" name="Rounded Rectangle 75"/>
            <p:cNvSpPr/>
            <p:nvPr/>
          </p:nvSpPr>
          <p:spPr>
            <a:xfrm>
              <a:off x="1445164" y="3581400"/>
              <a:ext cx="9144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smtClean="0"/>
                <a:t>Remarketing</a:t>
              </a:r>
              <a:endParaRPr lang="en-US" sz="800" dirty="0"/>
            </a:p>
          </p:txBody>
        </p:sp>
      </p:grpSp>
      <p:sp>
        <p:nvSpPr>
          <p:cNvPr id="24" name="TextBox 23"/>
          <p:cNvSpPr txBox="1"/>
          <p:nvPr/>
        </p:nvSpPr>
        <p:spPr>
          <a:xfrm>
            <a:off x="6324600" y="6248400"/>
            <a:ext cx="2286000" cy="228600"/>
          </a:xfrm>
          <a:prstGeom prst="rect">
            <a:avLst/>
          </a:prstGeom>
          <a:noFill/>
        </p:spPr>
        <p:txBody>
          <a:bodyPr wrap="square" rtlCol="0">
            <a:noAutofit/>
          </a:bodyPr>
          <a:lstStyle/>
          <a:p>
            <a:pPr algn="r"/>
            <a:r>
              <a:rPr lang="en-US" sz="800" dirty="0" smtClean="0">
                <a:solidFill>
                  <a:schemeClr val="tx1"/>
                </a:solidFill>
                <a:latin typeface="Century Gothic" pitchFamily="34" charset="0"/>
              </a:rPr>
              <a:t>*Management Committee</a:t>
            </a:r>
          </a:p>
        </p:txBody>
      </p:sp>
    </p:spTree>
    <p:extLst>
      <p:ext uri="{BB962C8B-B14F-4D97-AF65-F5344CB8AC3E}">
        <p14:creationId xmlns:p14="http://schemas.microsoft.com/office/powerpoint/2010/main" val="300277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TFS Headquarters and Field Offices</a:t>
            </a:r>
            <a:endParaRPr lang="en-US" dirty="0"/>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11</a:t>
            </a:fld>
            <a:endParaRPr lang="en-US" dirty="0"/>
          </a:p>
        </p:txBody>
      </p:sp>
      <p:pic>
        <p:nvPicPr>
          <p:cNvPr id="4" name="Picture 2" descr="C:\Users\Jaramim\Desktop\Toyota Map.bmp"/>
          <p:cNvPicPr>
            <a:picLocks noChangeAspect="1" noChangeArrowheads="1"/>
          </p:cNvPicPr>
          <p:nvPr/>
        </p:nvPicPr>
        <p:blipFill rotWithShape="1">
          <a:blip r:embed="rId2">
            <a:extLst>
              <a:ext uri="{28A0092B-C50C-407E-A947-70E740481C1C}">
                <a14:useLocalDpi xmlns:a14="http://schemas.microsoft.com/office/drawing/2010/main" val="0"/>
              </a:ext>
            </a:extLst>
          </a:blip>
          <a:srcRect t="4776" b="-224"/>
          <a:stretch/>
        </p:blipFill>
        <p:spPr bwMode="auto">
          <a:xfrm>
            <a:off x="0" y="1283677"/>
            <a:ext cx="9144000" cy="4888523"/>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4038600" y="1219200"/>
            <a:ext cx="2286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089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Sales Organization Structure</a:t>
            </a:r>
            <a:endParaRPr lang="en-US" dirty="0"/>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12</a:t>
            </a:fld>
            <a:endParaRPr lang="en-US" dirty="0"/>
          </a:p>
        </p:txBody>
      </p:sp>
      <p:sp>
        <p:nvSpPr>
          <p:cNvPr id="7" name="Rounded Rectangle 6"/>
          <p:cNvSpPr/>
          <p:nvPr/>
        </p:nvSpPr>
        <p:spPr>
          <a:xfrm>
            <a:off x="978291" y="1948962"/>
            <a:ext cx="137160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Regional Sales Manager</a:t>
            </a:r>
            <a:endParaRPr lang="en-US" sz="1200" dirty="0"/>
          </a:p>
        </p:txBody>
      </p:sp>
      <p:sp>
        <p:nvSpPr>
          <p:cNvPr id="8" name="Rounded Rectangle 7"/>
          <p:cNvSpPr/>
          <p:nvPr/>
        </p:nvSpPr>
        <p:spPr>
          <a:xfrm>
            <a:off x="4572000" y="1948962"/>
            <a:ext cx="137160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Regional Marketing Manager</a:t>
            </a:r>
            <a:endParaRPr lang="en-US" sz="1200" dirty="0"/>
          </a:p>
        </p:txBody>
      </p:sp>
      <p:sp>
        <p:nvSpPr>
          <p:cNvPr id="9" name="Rounded Rectangle 8"/>
          <p:cNvSpPr/>
          <p:nvPr/>
        </p:nvSpPr>
        <p:spPr>
          <a:xfrm>
            <a:off x="7543800" y="1948962"/>
            <a:ext cx="137160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Nat’l Dealer Lending Manager</a:t>
            </a:r>
            <a:endParaRPr lang="en-US" sz="1200" dirty="0"/>
          </a:p>
        </p:txBody>
      </p:sp>
      <p:sp>
        <p:nvSpPr>
          <p:cNvPr id="10" name="Rounded Rectangle 9"/>
          <p:cNvSpPr/>
          <p:nvPr/>
        </p:nvSpPr>
        <p:spPr>
          <a:xfrm>
            <a:off x="152400" y="2861604"/>
            <a:ext cx="137160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Dealer Sales &amp; Service Manager</a:t>
            </a:r>
            <a:endParaRPr lang="en-US" sz="1200" dirty="0"/>
          </a:p>
        </p:txBody>
      </p:sp>
      <p:sp>
        <p:nvSpPr>
          <p:cNvPr id="11" name="Rounded Rectangle 10"/>
          <p:cNvSpPr/>
          <p:nvPr/>
        </p:nvSpPr>
        <p:spPr>
          <a:xfrm>
            <a:off x="1600200" y="2861604"/>
            <a:ext cx="137160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Business Support Manager</a:t>
            </a:r>
            <a:endParaRPr lang="en-US" sz="1200" dirty="0"/>
          </a:p>
        </p:txBody>
      </p:sp>
      <p:sp>
        <p:nvSpPr>
          <p:cNvPr id="12" name="Rounded Rectangle 11"/>
          <p:cNvSpPr/>
          <p:nvPr/>
        </p:nvSpPr>
        <p:spPr>
          <a:xfrm>
            <a:off x="6019800" y="2861604"/>
            <a:ext cx="137160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Business Marketing</a:t>
            </a:r>
          </a:p>
          <a:p>
            <a:pPr algn="ctr"/>
            <a:r>
              <a:rPr lang="en-US" sz="1200" dirty="0" smtClean="0"/>
              <a:t>Manager</a:t>
            </a:r>
            <a:endParaRPr lang="en-US" sz="1200" dirty="0"/>
          </a:p>
        </p:txBody>
      </p:sp>
      <p:sp>
        <p:nvSpPr>
          <p:cNvPr id="13" name="Rounded Rectangle 12"/>
          <p:cNvSpPr/>
          <p:nvPr/>
        </p:nvSpPr>
        <p:spPr>
          <a:xfrm>
            <a:off x="7543800" y="2861604"/>
            <a:ext cx="137160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Dealer Lending Manager</a:t>
            </a:r>
            <a:endParaRPr lang="en-US" sz="1200" dirty="0"/>
          </a:p>
        </p:txBody>
      </p:sp>
      <p:sp>
        <p:nvSpPr>
          <p:cNvPr id="14" name="Rounded Rectangle 13"/>
          <p:cNvSpPr/>
          <p:nvPr/>
        </p:nvSpPr>
        <p:spPr>
          <a:xfrm>
            <a:off x="6019800" y="3774246"/>
            <a:ext cx="137160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Pricing Analyst</a:t>
            </a:r>
            <a:endParaRPr lang="en-US" sz="1200" dirty="0"/>
          </a:p>
        </p:txBody>
      </p:sp>
      <p:sp>
        <p:nvSpPr>
          <p:cNvPr id="15" name="Rounded Rectangle 14"/>
          <p:cNvSpPr/>
          <p:nvPr/>
        </p:nvSpPr>
        <p:spPr>
          <a:xfrm>
            <a:off x="152400" y="3774246"/>
            <a:ext cx="137160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Dealer Services Operations Manager</a:t>
            </a:r>
            <a:endParaRPr lang="en-US" sz="1200" dirty="0"/>
          </a:p>
        </p:txBody>
      </p:sp>
      <p:sp>
        <p:nvSpPr>
          <p:cNvPr id="16" name="Rounded Rectangle 15"/>
          <p:cNvSpPr/>
          <p:nvPr/>
        </p:nvSpPr>
        <p:spPr>
          <a:xfrm>
            <a:off x="1600200" y="3774246"/>
            <a:ext cx="137160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Area Sales Manager</a:t>
            </a:r>
            <a:endParaRPr lang="en-US" sz="1200" dirty="0"/>
          </a:p>
        </p:txBody>
      </p:sp>
      <p:sp>
        <p:nvSpPr>
          <p:cNvPr id="17" name="Rounded Rectangle 16"/>
          <p:cNvSpPr/>
          <p:nvPr/>
        </p:nvSpPr>
        <p:spPr>
          <a:xfrm>
            <a:off x="152400" y="4686888"/>
            <a:ext cx="137160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Credit Supervisor</a:t>
            </a:r>
            <a:endParaRPr lang="en-US" sz="1200" dirty="0"/>
          </a:p>
        </p:txBody>
      </p:sp>
      <p:sp>
        <p:nvSpPr>
          <p:cNvPr id="18" name="Rounded Rectangle 17"/>
          <p:cNvSpPr/>
          <p:nvPr/>
        </p:nvSpPr>
        <p:spPr>
          <a:xfrm>
            <a:off x="4093112" y="1036320"/>
            <a:ext cx="137160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Regional Manager</a:t>
            </a:r>
            <a:endParaRPr lang="en-US" sz="1200" dirty="0"/>
          </a:p>
        </p:txBody>
      </p:sp>
      <p:sp>
        <p:nvSpPr>
          <p:cNvPr id="19" name="Rounded Rectangle 18"/>
          <p:cNvSpPr/>
          <p:nvPr/>
        </p:nvSpPr>
        <p:spPr>
          <a:xfrm>
            <a:off x="152400" y="5599528"/>
            <a:ext cx="137160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Credit </a:t>
            </a:r>
            <a:br>
              <a:rPr lang="en-US" sz="1200" dirty="0" smtClean="0"/>
            </a:br>
            <a:r>
              <a:rPr lang="en-US" sz="1200" dirty="0" smtClean="0"/>
              <a:t>Analyst</a:t>
            </a:r>
            <a:endParaRPr lang="en-US" sz="1200" dirty="0"/>
          </a:p>
        </p:txBody>
      </p:sp>
      <p:sp>
        <p:nvSpPr>
          <p:cNvPr id="20" name="Rounded Rectangle 19"/>
          <p:cNvSpPr/>
          <p:nvPr/>
        </p:nvSpPr>
        <p:spPr>
          <a:xfrm>
            <a:off x="1600200" y="5608320"/>
            <a:ext cx="137160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Contract</a:t>
            </a:r>
            <a:br>
              <a:rPr lang="en-US" sz="1200" dirty="0" smtClean="0"/>
            </a:br>
            <a:r>
              <a:rPr lang="en-US" sz="1200" dirty="0" smtClean="0"/>
              <a:t>Analyst</a:t>
            </a:r>
            <a:endParaRPr lang="en-US" sz="1200" dirty="0"/>
          </a:p>
        </p:txBody>
      </p:sp>
      <p:sp>
        <p:nvSpPr>
          <p:cNvPr id="21" name="Rounded Rectangle 20"/>
          <p:cNvSpPr/>
          <p:nvPr/>
        </p:nvSpPr>
        <p:spPr>
          <a:xfrm>
            <a:off x="3124200" y="2861604"/>
            <a:ext cx="137160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Nat’l Regional Insurance Manager</a:t>
            </a:r>
            <a:endParaRPr lang="en-US" sz="1200" dirty="0"/>
          </a:p>
        </p:txBody>
      </p:sp>
      <p:sp>
        <p:nvSpPr>
          <p:cNvPr id="22" name="Rounded Rectangle 21"/>
          <p:cNvSpPr/>
          <p:nvPr/>
        </p:nvSpPr>
        <p:spPr>
          <a:xfrm>
            <a:off x="4572000" y="2861605"/>
            <a:ext cx="137160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smtClean="0"/>
              <a:t>F&amp;I Product Managers</a:t>
            </a:r>
            <a:endParaRPr lang="en-US" sz="1200" dirty="0"/>
          </a:p>
        </p:txBody>
      </p:sp>
      <p:cxnSp>
        <p:nvCxnSpPr>
          <p:cNvPr id="24" name="Elbow Connector 23"/>
          <p:cNvCxnSpPr>
            <a:stCxn id="18" idx="2"/>
            <a:endCxn id="7" idx="0"/>
          </p:cNvCxnSpPr>
          <p:nvPr/>
        </p:nvCxnSpPr>
        <p:spPr>
          <a:xfrm rot="5400000">
            <a:off x="3085221" y="255271"/>
            <a:ext cx="272562" cy="311482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8" idx="2"/>
            <a:endCxn id="8" idx="0"/>
          </p:cNvCxnSpPr>
          <p:nvPr/>
        </p:nvCxnSpPr>
        <p:spPr>
          <a:xfrm rot="16200000" flipH="1">
            <a:off x="4882075" y="1573237"/>
            <a:ext cx="272562" cy="47888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8" idx="2"/>
            <a:endCxn id="9" idx="0"/>
          </p:cNvCxnSpPr>
          <p:nvPr/>
        </p:nvCxnSpPr>
        <p:spPr>
          <a:xfrm rot="16200000" flipH="1">
            <a:off x="6367975" y="87337"/>
            <a:ext cx="272562" cy="345068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7" idx="2"/>
            <a:endCxn id="10" idx="0"/>
          </p:cNvCxnSpPr>
          <p:nvPr/>
        </p:nvCxnSpPr>
        <p:spPr>
          <a:xfrm rot="5400000">
            <a:off x="1114865" y="2312378"/>
            <a:ext cx="272562" cy="82589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7" idx="2"/>
            <a:endCxn id="11" idx="0"/>
          </p:cNvCxnSpPr>
          <p:nvPr/>
        </p:nvCxnSpPr>
        <p:spPr>
          <a:xfrm rot="16200000" flipH="1">
            <a:off x="1838764" y="2414368"/>
            <a:ext cx="272562" cy="62190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0" idx="2"/>
            <a:endCxn id="16" idx="0"/>
          </p:cNvCxnSpPr>
          <p:nvPr/>
        </p:nvCxnSpPr>
        <p:spPr>
          <a:xfrm rot="16200000" flipH="1">
            <a:off x="1425819" y="2914065"/>
            <a:ext cx="272562" cy="14478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5" idx="0"/>
          </p:cNvCxnSpPr>
          <p:nvPr/>
        </p:nvCxnSpPr>
        <p:spPr>
          <a:xfrm>
            <a:off x="838200" y="3501684"/>
            <a:ext cx="0" cy="272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5" idx="2"/>
            <a:endCxn id="17" idx="0"/>
          </p:cNvCxnSpPr>
          <p:nvPr/>
        </p:nvCxnSpPr>
        <p:spPr>
          <a:xfrm>
            <a:off x="838200" y="4414326"/>
            <a:ext cx="0" cy="272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7" idx="2"/>
            <a:endCxn id="20" idx="0"/>
          </p:cNvCxnSpPr>
          <p:nvPr/>
        </p:nvCxnSpPr>
        <p:spPr>
          <a:xfrm rot="16200000" flipH="1">
            <a:off x="1421424" y="4743744"/>
            <a:ext cx="281352" cy="14478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7" idx="2"/>
            <a:endCxn id="19" idx="0"/>
          </p:cNvCxnSpPr>
          <p:nvPr/>
        </p:nvCxnSpPr>
        <p:spPr>
          <a:xfrm>
            <a:off x="838200" y="5326968"/>
            <a:ext cx="0" cy="272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8" idx="2"/>
            <a:endCxn id="21" idx="0"/>
          </p:cNvCxnSpPr>
          <p:nvPr/>
        </p:nvCxnSpPr>
        <p:spPr>
          <a:xfrm rot="5400000">
            <a:off x="4397619" y="2001423"/>
            <a:ext cx="272562" cy="14478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8" idx="2"/>
            <a:endCxn id="12" idx="0"/>
          </p:cNvCxnSpPr>
          <p:nvPr/>
        </p:nvCxnSpPr>
        <p:spPr>
          <a:xfrm rot="16200000" flipH="1">
            <a:off x="5845419" y="2001423"/>
            <a:ext cx="272562" cy="14478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9" idx="2"/>
            <a:endCxn id="13" idx="0"/>
          </p:cNvCxnSpPr>
          <p:nvPr/>
        </p:nvCxnSpPr>
        <p:spPr>
          <a:xfrm>
            <a:off x="8229600" y="2589042"/>
            <a:ext cx="0" cy="272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2" idx="2"/>
            <a:endCxn id="14" idx="0"/>
          </p:cNvCxnSpPr>
          <p:nvPr/>
        </p:nvCxnSpPr>
        <p:spPr>
          <a:xfrm>
            <a:off x="6705600" y="3501684"/>
            <a:ext cx="0" cy="2725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8" idx="2"/>
            <a:endCxn id="22" idx="0"/>
          </p:cNvCxnSpPr>
          <p:nvPr/>
        </p:nvCxnSpPr>
        <p:spPr>
          <a:xfrm>
            <a:off x="5257800" y="2589042"/>
            <a:ext cx="0" cy="2725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544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752"/>
            <a:ext cx="8229600" cy="548640"/>
          </a:xfrm>
        </p:spPr>
        <p:txBody>
          <a:bodyPr/>
          <a:lstStyle/>
          <a:p>
            <a:r>
              <a:rPr lang="en-US" dirty="0" smtClean="0"/>
              <a:t>Financial Statements</a:t>
            </a:r>
            <a:endParaRPr lang="en-US" dirty="0"/>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13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66607711"/>
              </p:ext>
            </p:extLst>
          </p:nvPr>
        </p:nvGraphicFramePr>
        <p:xfrm>
          <a:off x="457200" y="1153160"/>
          <a:ext cx="3886200" cy="4942840"/>
        </p:xfrm>
        <a:graphic>
          <a:graphicData uri="http://schemas.openxmlformats.org/drawingml/2006/table">
            <a:tbl>
              <a:tblPr firstRow="1" bandRow="1">
                <a:tableStyleId>{21E4AEA4-8DFA-4A89-87EB-49C32662AFE0}</a:tableStyleId>
              </a:tblPr>
              <a:tblGrid>
                <a:gridCol w="3886200"/>
              </a:tblGrid>
              <a:tr h="370840">
                <a:tc>
                  <a:txBody>
                    <a:bodyPr/>
                    <a:lstStyle/>
                    <a:p>
                      <a:pPr algn="ctr"/>
                      <a:r>
                        <a:rPr lang="en-US" dirty="0" smtClean="0"/>
                        <a:t>Balance Sheet</a:t>
                      </a:r>
                      <a:endParaRPr lang="en-US" dirty="0"/>
                    </a:p>
                  </a:txBody>
                  <a:tcPr/>
                </a:tc>
              </a:tr>
              <a:tr h="274320">
                <a:tc>
                  <a:txBody>
                    <a:bodyPr/>
                    <a:lstStyle/>
                    <a:p>
                      <a:r>
                        <a:rPr lang="en-US" sz="1400" dirty="0" smtClean="0"/>
                        <a:t>Retail Earning Assets</a:t>
                      </a:r>
                      <a:endParaRPr lang="en-US" sz="1400" dirty="0"/>
                    </a:p>
                  </a:txBody>
                  <a:tcPr anchor="ctr"/>
                </a:tc>
              </a:tr>
              <a:tr h="274320">
                <a:tc>
                  <a:txBody>
                    <a:bodyPr/>
                    <a:lstStyle/>
                    <a:p>
                      <a:r>
                        <a:rPr lang="en-US" sz="1400" dirty="0" smtClean="0"/>
                        <a:t>Lease Earning Assets</a:t>
                      </a:r>
                      <a:endParaRPr lang="en-US" sz="1400" dirty="0"/>
                    </a:p>
                  </a:txBody>
                  <a:tcPr anchor="ctr"/>
                </a:tc>
              </a:tr>
              <a:tr h="274320">
                <a:tc>
                  <a:txBody>
                    <a:bodyPr/>
                    <a:lstStyle/>
                    <a:p>
                      <a:r>
                        <a:rPr lang="en-US" sz="1400" dirty="0" smtClean="0"/>
                        <a:t>Dealer Earning Assets</a:t>
                      </a:r>
                      <a:endParaRPr lang="en-US" sz="1400" dirty="0"/>
                    </a:p>
                  </a:txBody>
                  <a:tcPr anchor="ctr"/>
                </a:tc>
              </a:tr>
              <a:tr h="274320">
                <a:tc>
                  <a:txBody>
                    <a:bodyPr/>
                    <a:lstStyle/>
                    <a:p>
                      <a:r>
                        <a:rPr lang="en-US" sz="1400" dirty="0" smtClean="0"/>
                        <a:t>Investments</a:t>
                      </a:r>
                      <a:endParaRPr lang="en-US" sz="1400" b="0" dirty="0"/>
                    </a:p>
                  </a:txBody>
                  <a:tcPr anchor="ctr"/>
                </a:tc>
              </a:tr>
              <a:tr h="274320">
                <a:tc>
                  <a:txBody>
                    <a:bodyPr/>
                    <a:lstStyle/>
                    <a:p>
                      <a:r>
                        <a:rPr lang="en-US" sz="1400" b="0" dirty="0" smtClean="0"/>
                        <a:t>Liquidity</a:t>
                      </a:r>
                      <a:endParaRPr lang="en-US" sz="1400" b="0" dirty="0"/>
                    </a:p>
                  </a:txBody>
                  <a:tcPr anchor="ctr"/>
                </a:tc>
              </a:tr>
              <a:tr h="274320">
                <a:tc>
                  <a:txBody>
                    <a:bodyPr/>
                    <a:lstStyle/>
                    <a:p>
                      <a:r>
                        <a:rPr lang="en-US" sz="1400" b="1" dirty="0" smtClean="0"/>
                        <a:t>Total</a:t>
                      </a:r>
                      <a:r>
                        <a:rPr lang="en-US" sz="1400" b="1" baseline="0" dirty="0" smtClean="0"/>
                        <a:t> Assets</a:t>
                      </a:r>
                      <a:endParaRPr lang="en-US" sz="1400" b="1" dirty="0"/>
                    </a:p>
                  </a:txBody>
                  <a:tcPr anchor="ctr"/>
                </a:tc>
              </a:tr>
              <a:tr h="274320">
                <a:tc>
                  <a:txBody>
                    <a:bodyPr/>
                    <a:lstStyle/>
                    <a:p>
                      <a:endParaRPr lang="en-US" sz="1400" dirty="0"/>
                    </a:p>
                  </a:txBody>
                  <a:tcPr anchor="ctr"/>
                </a:tc>
              </a:tr>
              <a:tr h="274320">
                <a:tc>
                  <a:txBody>
                    <a:bodyPr/>
                    <a:lstStyle/>
                    <a:p>
                      <a:r>
                        <a:rPr lang="en-US" sz="1400" dirty="0" smtClean="0"/>
                        <a:t>Commercial Paper</a:t>
                      </a:r>
                      <a:endParaRPr lang="en-US" sz="1400" dirty="0"/>
                    </a:p>
                  </a:txBody>
                  <a:tcPr anchor="ctr"/>
                </a:tc>
              </a:tr>
              <a:tr h="274320">
                <a:tc>
                  <a:txBody>
                    <a:bodyPr/>
                    <a:lstStyle/>
                    <a:p>
                      <a:r>
                        <a:rPr lang="en-US" sz="1400" dirty="0" smtClean="0"/>
                        <a:t>Term Debt</a:t>
                      </a:r>
                      <a:endParaRPr lang="en-US" sz="1400" dirty="0"/>
                    </a:p>
                  </a:txBody>
                  <a:tcPr anchor="ctr"/>
                </a:tc>
              </a:tr>
              <a:tr h="274320">
                <a:tc>
                  <a:txBody>
                    <a:bodyPr/>
                    <a:lstStyle/>
                    <a:p>
                      <a:r>
                        <a:rPr lang="en-US" sz="1400" dirty="0" smtClean="0"/>
                        <a:t>Secured Debt</a:t>
                      </a:r>
                      <a:endParaRPr lang="en-US" sz="1400" dirty="0"/>
                    </a:p>
                  </a:txBody>
                  <a:tcPr anchor="ctr"/>
                </a:tc>
              </a:tr>
              <a:tr h="274320">
                <a:tc>
                  <a:txBody>
                    <a:bodyPr/>
                    <a:lstStyle/>
                    <a:p>
                      <a:r>
                        <a:rPr lang="en-US" sz="1400" dirty="0" smtClean="0"/>
                        <a:t>Deferred</a:t>
                      </a:r>
                      <a:r>
                        <a:rPr lang="en-US" sz="1400" baseline="0" dirty="0" smtClean="0"/>
                        <a:t> Tax</a:t>
                      </a:r>
                      <a:endParaRPr lang="en-US" sz="1400" dirty="0"/>
                    </a:p>
                  </a:txBody>
                  <a:tcPr anchor="ctr"/>
                </a:tc>
              </a:tr>
              <a:tr h="274320">
                <a:tc>
                  <a:txBody>
                    <a:bodyPr/>
                    <a:lstStyle/>
                    <a:p>
                      <a:r>
                        <a:rPr lang="en-US" sz="1400" dirty="0" smtClean="0"/>
                        <a:t>Capital</a:t>
                      </a:r>
                      <a:endParaRPr lang="en-US" sz="1400" dirty="0"/>
                    </a:p>
                  </a:txBody>
                  <a:tcPr anchor="ctr"/>
                </a:tc>
              </a:tr>
              <a:tr h="274320">
                <a:tc>
                  <a:txBody>
                    <a:bodyPr/>
                    <a:lstStyle/>
                    <a:p>
                      <a:r>
                        <a:rPr lang="en-US" sz="1400" b="1" dirty="0" smtClean="0"/>
                        <a:t>Total Funding</a:t>
                      </a:r>
                      <a:endParaRPr lang="en-US" sz="1400" b="1" dirty="0"/>
                    </a:p>
                  </a:txBody>
                  <a:tcPr anchor="ctr"/>
                </a:tc>
              </a:tr>
              <a:tr h="274320">
                <a:tc>
                  <a:txBody>
                    <a:bodyPr/>
                    <a:lstStyle/>
                    <a:p>
                      <a:endParaRPr lang="en-US" sz="1400" b="1" dirty="0"/>
                    </a:p>
                  </a:txBody>
                  <a:tcPr anchor="ctr"/>
                </a:tc>
              </a:tr>
              <a:tr h="274320">
                <a:tc>
                  <a:txBody>
                    <a:bodyPr/>
                    <a:lstStyle/>
                    <a:p>
                      <a:r>
                        <a:rPr lang="en-US" sz="1400" b="1" dirty="0" smtClean="0"/>
                        <a:t>Portfolio Interest Rate Hedges</a:t>
                      </a:r>
                      <a:endParaRPr lang="en-US" sz="1400" b="1" dirty="0"/>
                    </a:p>
                  </a:txBody>
                  <a:tcPr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47546003"/>
              </p:ext>
            </p:extLst>
          </p:nvPr>
        </p:nvGraphicFramePr>
        <p:xfrm>
          <a:off x="4800600" y="1153160"/>
          <a:ext cx="3886200" cy="4942840"/>
        </p:xfrm>
        <a:graphic>
          <a:graphicData uri="http://schemas.openxmlformats.org/drawingml/2006/table">
            <a:tbl>
              <a:tblPr firstRow="1" bandRow="1">
                <a:tableStyleId>{21E4AEA4-8DFA-4A89-87EB-49C32662AFE0}</a:tableStyleId>
              </a:tblPr>
              <a:tblGrid>
                <a:gridCol w="3886200"/>
              </a:tblGrid>
              <a:tr h="370840">
                <a:tc>
                  <a:txBody>
                    <a:bodyPr/>
                    <a:lstStyle/>
                    <a:p>
                      <a:pPr algn="ctr"/>
                      <a:r>
                        <a:rPr lang="en-US" dirty="0" smtClean="0"/>
                        <a:t>Income Statement</a:t>
                      </a:r>
                      <a:endParaRPr lang="en-US" dirty="0"/>
                    </a:p>
                  </a:txBody>
                  <a:tcPr/>
                </a:tc>
              </a:tr>
              <a:tr h="274320">
                <a:tc>
                  <a:txBody>
                    <a:bodyPr/>
                    <a:lstStyle/>
                    <a:p>
                      <a:r>
                        <a:rPr lang="en-US" sz="1400" dirty="0" smtClean="0"/>
                        <a:t>Revenue, Net of Depreciation</a:t>
                      </a:r>
                      <a:endParaRPr lang="en-US" sz="1400" b="0" dirty="0"/>
                    </a:p>
                  </a:txBody>
                  <a:tcPr anchor="ctr"/>
                </a:tc>
              </a:tr>
              <a:tr h="274320">
                <a:tc>
                  <a:txBody>
                    <a:bodyPr/>
                    <a:lstStyle/>
                    <a:p>
                      <a:r>
                        <a:rPr lang="en-US" sz="1400" dirty="0" smtClean="0"/>
                        <a:t>Interest Expense</a:t>
                      </a:r>
                      <a:endParaRPr lang="en-US" sz="1400" b="0" dirty="0"/>
                    </a:p>
                  </a:txBody>
                  <a:tcPr anchor="ctr"/>
                </a:tc>
              </a:tr>
              <a:tr h="274320">
                <a:tc>
                  <a:txBody>
                    <a:bodyPr/>
                    <a:lstStyle/>
                    <a:p>
                      <a:r>
                        <a:rPr lang="en-US" sz="1400" b="1" dirty="0" smtClean="0"/>
                        <a:t>Gross Financing</a:t>
                      </a:r>
                      <a:r>
                        <a:rPr lang="en-US" sz="1400" b="1" baseline="0" dirty="0" smtClean="0"/>
                        <a:t> Margin</a:t>
                      </a:r>
                      <a:endParaRPr lang="en-US" sz="1400" b="1" dirty="0"/>
                    </a:p>
                  </a:txBody>
                  <a:tcPr anchor="ctr"/>
                </a:tc>
              </a:tr>
              <a:tr h="274320">
                <a:tc>
                  <a:txBody>
                    <a:bodyPr/>
                    <a:lstStyle/>
                    <a:p>
                      <a:endParaRPr lang="en-US" sz="1400" b="0" dirty="0"/>
                    </a:p>
                  </a:txBody>
                  <a:tcPr anchor="ctr"/>
                </a:tc>
              </a:tr>
              <a:tr h="274320">
                <a:tc>
                  <a:txBody>
                    <a:bodyPr/>
                    <a:lstStyle/>
                    <a:p>
                      <a:endParaRPr lang="en-US" sz="1400" b="0" dirty="0"/>
                    </a:p>
                  </a:txBody>
                  <a:tcPr anchor="ctr"/>
                </a:tc>
              </a:tr>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Credit Losses</a:t>
                      </a:r>
                      <a:endParaRPr lang="en-US" sz="1400" b="0" dirty="0" smtClean="0"/>
                    </a:p>
                  </a:txBody>
                  <a:tcPr anchor="ctr"/>
                </a:tc>
              </a:tr>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Credit Loss</a:t>
                      </a:r>
                      <a:r>
                        <a:rPr lang="en-US" sz="1400" baseline="0" dirty="0" smtClean="0"/>
                        <a:t> Provision</a:t>
                      </a:r>
                      <a:endParaRPr lang="en-US" sz="1400" b="0" dirty="0" smtClean="0"/>
                    </a:p>
                  </a:txBody>
                  <a:tcPr anchor="ctr"/>
                </a:tc>
              </a:tr>
              <a:tr h="274320">
                <a:tc>
                  <a:txBody>
                    <a:bodyPr/>
                    <a:lstStyle/>
                    <a:p>
                      <a:r>
                        <a:rPr lang="en-US" sz="1400" dirty="0" smtClean="0"/>
                        <a:t>Residual Value Losses</a:t>
                      </a:r>
                      <a:endParaRPr lang="en-US" sz="1400" b="0" dirty="0"/>
                    </a:p>
                  </a:txBody>
                  <a:tcPr anchor="ctr"/>
                </a:tc>
              </a:tr>
              <a:tr h="274320">
                <a:tc>
                  <a:txBody>
                    <a:bodyPr/>
                    <a:lstStyle/>
                    <a:p>
                      <a:r>
                        <a:rPr lang="en-US" sz="1400" dirty="0" smtClean="0"/>
                        <a:t>Residual Value Loss</a:t>
                      </a:r>
                      <a:r>
                        <a:rPr lang="en-US" sz="1400" baseline="0" dirty="0" smtClean="0"/>
                        <a:t> Provision</a:t>
                      </a:r>
                      <a:endParaRPr lang="en-US" sz="1400" b="0" dirty="0"/>
                    </a:p>
                  </a:txBody>
                  <a:tcPr anchor="ctr"/>
                </a:tc>
              </a:tr>
              <a:tr h="274320">
                <a:tc>
                  <a:txBody>
                    <a:bodyPr/>
                    <a:lstStyle/>
                    <a:p>
                      <a:r>
                        <a:rPr lang="en-US" sz="1400" dirty="0" smtClean="0"/>
                        <a:t>Insurance Margin</a:t>
                      </a:r>
                      <a:endParaRPr lang="en-US" sz="1400" b="0" dirty="0"/>
                    </a:p>
                  </a:txBody>
                  <a:tcPr anchor="ctr"/>
                </a:tc>
              </a:tr>
              <a:tr h="274320">
                <a:tc>
                  <a:txBody>
                    <a:bodyPr/>
                    <a:lstStyle/>
                    <a:p>
                      <a:r>
                        <a:rPr lang="en-US" sz="1400" dirty="0" smtClean="0"/>
                        <a:t>Operating Expense</a:t>
                      </a:r>
                      <a:endParaRPr lang="en-US" sz="1400" b="0" dirty="0"/>
                    </a:p>
                  </a:txBody>
                  <a:tcPr anchor="ctr"/>
                </a:tc>
              </a:tr>
              <a:tr h="274320">
                <a:tc>
                  <a:txBody>
                    <a:bodyPr/>
                    <a:lstStyle/>
                    <a:p>
                      <a:r>
                        <a:rPr lang="en-US" sz="1400" b="1" dirty="0" smtClean="0"/>
                        <a:t>Total Expenses</a:t>
                      </a:r>
                      <a:endParaRPr lang="en-US" sz="1400" b="1" dirty="0"/>
                    </a:p>
                  </a:txBody>
                  <a:tcPr anchor="ctr"/>
                </a:tc>
              </a:tr>
              <a:tr h="274320">
                <a:tc>
                  <a:txBody>
                    <a:bodyPr/>
                    <a:lstStyle/>
                    <a:p>
                      <a:endParaRPr lang="en-US" sz="1400" b="0" dirty="0"/>
                    </a:p>
                  </a:txBody>
                  <a:tcPr anchor="ctr"/>
                </a:tc>
              </a:tr>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Operating Income</a:t>
                      </a:r>
                    </a:p>
                  </a:txBody>
                  <a:tcPr anchor="ctr"/>
                </a:tc>
              </a:tr>
              <a:tr h="274320">
                <a:tc>
                  <a:txBody>
                    <a:bodyPr/>
                    <a:lstStyle/>
                    <a:p>
                      <a:r>
                        <a:rPr lang="en-US" sz="1400" b="1" dirty="0" smtClean="0"/>
                        <a:t>Core Earnings (Op</a:t>
                      </a:r>
                      <a:r>
                        <a:rPr lang="en-US" sz="1400" b="1" baseline="0" dirty="0" smtClean="0"/>
                        <a:t> Income + Provisions)</a:t>
                      </a:r>
                      <a:endParaRPr lang="en-US" sz="1400" b="1" dirty="0"/>
                    </a:p>
                  </a:txBody>
                  <a:tcPr anchor="ctr"/>
                </a:tc>
              </a:tr>
            </a:tbl>
          </a:graphicData>
        </a:graphic>
      </p:graphicFrame>
    </p:spTree>
    <p:extLst>
      <p:ext uri="{BB962C8B-B14F-4D97-AF65-F5344CB8AC3E}">
        <p14:creationId xmlns:p14="http://schemas.microsoft.com/office/powerpoint/2010/main" val="2172222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Financial Statements </a:t>
            </a:r>
            <a:r>
              <a:rPr lang="en-US" sz="1400" dirty="0" smtClean="0"/>
              <a:t>(continued)</a:t>
            </a:r>
            <a:endParaRPr lang="en-US" sz="1400" dirty="0"/>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14</a:t>
            </a:fld>
            <a:endParaRPr lang="en-US" dirty="0"/>
          </a:p>
        </p:txBody>
      </p:sp>
      <p:graphicFrame>
        <p:nvGraphicFramePr>
          <p:cNvPr id="10" name="Content Placeholder 9"/>
          <p:cNvGraphicFramePr>
            <a:graphicFrameLocks noGrp="1"/>
          </p:cNvGraphicFramePr>
          <p:nvPr>
            <p:ph sz="quarter" idx="14"/>
            <p:extLst>
              <p:ext uri="{D42A27DB-BD31-4B8C-83A1-F6EECF244321}">
                <p14:modId xmlns:p14="http://schemas.microsoft.com/office/powerpoint/2010/main" val="2003519732"/>
              </p:ext>
            </p:extLst>
          </p:nvPr>
        </p:nvGraphicFramePr>
        <p:xfrm>
          <a:off x="457200" y="1524000"/>
          <a:ext cx="4038600" cy="4724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ontent Placeholder 10"/>
          <p:cNvGraphicFramePr>
            <a:graphicFrameLocks noGrp="1"/>
          </p:cNvGraphicFramePr>
          <p:nvPr>
            <p:ph sz="quarter" idx="16"/>
            <p:extLst>
              <p:ext uri="{D42A27DB-BD31-4B8C-83A1-F6EECF244321}">
                <p14:modId xmlns:p14="http://schemas.microsoft.com/office/powerpoint/2010/main" val="3112566437"/>
              </p:ext>
            </p:extLst>
          </p:nvPr>
        </p:nvGraphicFramePr>
        <p:xfrm>
          <a:off x="4648200" y="1524000"/>
          <a:ext cx="4038600" cy="4724400"/>
        </p:xfrm>
        <a:graphic>
          <a:graphicData uri="http://schemas.openxmlformats.org/drawingml/2006/chart">
            <c:chart xmlns:c="http://schemas.openxmlformats.org/drawingml/2006/chart" xmlns:r="http://schemas.openxmlformats.org/officeDocument/2006/relationships" r:id="rId3"/>
          </a:graphicData>
        </a:graphic>
      </p:graphicFrame>
      <p:sp>
        <p:nvSpPr>
          <p:cNvPr id="8" name="Content Placeholder 7"/>
          <p:cNvSpPr>
            <a:spLocks noGrp="1"/>
          </p:cNvSpPr>
          <p:nvPr>
            <p:ph sz="quarter" idx="22"/>
          </p:nvPr>
        </p:nvSpPr>
        <p:spPr/>
        <p:txBody>
          <a:bodyPr/>
          <a:lstStyle/>
          <a:p>
            <a:r>
              <a:rPr lang="en-US" dirty="0" smtClean="0"/>
              <a:t>Earning Assets (as of March 31, 2014)</a:t>
            </a:r>
            <a:endParaRPr lang="en-US" dirty="0"/>
          </a:p>
        </p:txBody>
      </p:sp>
      <p:sp>
        <p:nvSpPr>
          <p:cNvPr id="9" name="Content Placeholder 8"/>
          <p:cNvSpPr>
            <a:spLocks noGrp="1"/>
          </p:cNvSpPr>
          <p:nvPr>
            <p:ph sz="quarter" idx="23"/>
          </p:nvPr>
        </p:nvSpPr>
        <p:spPr/>
        <p:txBody>
          <a:bodyPr/>
          <a:lstStyle/>
          <a:p>
            <a:r>
              <a:rPr lang="en-US" dirty="0" smtClean="0"/>
              <a:t>Income Statement </a:t>
            </a:r>
            <a:r>
              <a:rPr lang="en-US" dirty="0"/>
              <a:t>(as of March 31, 2014)</a:t>
            </a:r>
          </a:p>
        </p:txBody>
      </p:sp>
    </p:spTree>
    <p:extLst>
      <p:ext uri="{BB962C8B-B14F-4D97-AF65-F5344CB8AC3E}">
        <p14:creationId xmlns:p14="http://schemas.microsoft.com/office/powerpoint/2010/main" val="1716144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Asset &amp; Revenue Overview</a:t>
            </a:r>
            <a:endParaRPr lang="en-US" dirty="0"/>
          </a:p>
        </p:txBody>
      </p:sp>
    </p:spTree>
    <p:extLst>
      <p:ext uri="{BB962C8B-B14F-4D97-AF65-F5344CB8AC3E}">
        <p14:creationId xmlns:p14="http://schemas.microsoft.com/office/powerpoint/2010/main" val="3981874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Consumer Revenue Overview</a:t>
            </a:r>
            <a:endParaRPr lang="en-US" dirty="0"/>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16</a:t>
            </a:fld>
            <a:endParaRPr lang="en-US" dirty="0"/>
          </a:p>
        </p:txBody>
      </p:sp>
      <p:graphicFrame>
        <p:nvGraphicFramePr>
          <p:cNvPr id="17" name="Content Placeholder 16"/>
          <p:cNvGraphicFramePr>
            <a:graphicFrameLocks noGrp="1"/>
          </p:cNvGraphicFramePr>
          <p:nvPr>
            <p:ph sz="quarter" idx="16"/>
            <p:extLst>
              <p:ext uri="{D42A27DB-BD31-4B8C-83A1-F6EECF244321}">
                <p14:modId xmlns:p14="http://schemas.microsoft.com/office/powerpoint/2010/main" val="2985660073"/>
              </p:ext>
            </p:extLst>
          </p:nvPr>
        </p:nvGraphicFramePr>
        <p:xfrm>
          <a:off x="4648200" y="1524000"/>
          <a:ext cx="4038600" cy="213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Content Placeholder 17"/>
          <p:cNvGraphicFramePr>
            <a:graphicFrameLocks noGrp="1"/>
          </p:cNvGraphicFramePr>
          <p:nvPr>
            <p:ph sz="quarter" idx="20"/>
            <p:extLst>
              <p:ext uri="{D42A27DB-BD31-4B8C-83A1-F6EECF244321}">
                <p14:modId xmlns:p14="http://schemas.microsoft.com/office/powerpoint/2010/main" val="992706618"/>
              </p:ext>
            </p:extLst>
          </p:nvPr>
        </p:nvGraphicFramePr>
        <p:xfrm>
          <a:off x="4648200" y="4114800"/>
          <a:ext cx="4038600" cy="2021840"/>
        </p:xfrm>
        <a:graphic>
          <a:graphicData uri="http://schemas.openxmlformats.org/drawingml/2006/table">
            <a:tbl>
              <a:tblPr firstRow="1" bandRow="1">
                <a:tableStyleId>{5C22544A-7EE6-4342-B048-85BDC9FD1C3A}</a:tableStyleId>
              </a:tblPr>
              <a:tblGrid>
                <a:gridCol w="1143000"/>
                <a:gridCol w="876300"/>
                <a:gridCol w="1009650"/>
                <a:gridCol w="1009650"/>
              </a:tblGrid>
              <a:tr h="370840">
                <a:tc>
                  <a:txBody>
                    <a:bodyPr/>
                    <a:lstStyle/>
                    <a:p>
                      <a:pPr algn="ctr"/>
                      <a:endParaRPr lang="en-US" sz="1200" dirty="0"/>
                    </a:p>
                  </a:txBody>
                  <a:tcPr/>
                </a:tc>
                <a:tc>
                  <a:txBody>
                    <a:bodyPr/>
                    <a:lstStyle/>
                    <a:p>
                      <a:pPr algn="ctr"/>
                      <a:r>
                        <a:rPr lang="en-US" sz="1200" dirty="0" smtClean="0"/>
                        <a:t>Cash</a:t>
                      </a:r>
                      <a:endParaRPr lang="en-US" sz="1200" dirty="0"/>
                    </a:p>
                  </a:txBody>
                  <a:tcPr/>
                </a:tc>
                <a:tc>
                  <a:txBody>
                    <a:bodyPr/>
                    <a:lstStyle/>
                    <a:p>
                      <a:pPr algn="ctr"/>
                      <a:r>
                        <a:rPr lang="en-US" sz="1200" dirty="0" smtClean="0"/>
                        <a:t>Finance</a:t>
                      </a:r>
                      <a:endParaRPr lang="en-US" sz="1200" dirty="0"/>
                    </a:p>
                  </a:txBody>
                  <a:tcPr/>
                </a:tc>
                <a:tc>
                  <a:txBody>
                    <a:bodyPr/>
                    <a:lstStyle/>
                    <a:p>
                      <a:pPr algn="ctr"/>
                      <a:r>
                        <a:rPr lang="en-US" sz="1200" dirty="0" smtClean="0"/>
                        <a:t>Lease</a:t>
                      </a:r>
                      <a:endParaRPr lang="en-US" sz="1200" dirty="0"/>
                    </a:p>
                  </a:txBody>
                  <a:tcPr/>
                </a:tc>
              </a:tr>
              <a:tr h="370840">
                <a:tc>
                  <a:txBody>
                    <a:bodyPr/>
                    <a:lstStyle/>
                    <a:p>
                      <a:pPr algn="ctr"/>
                      <a:r>
                        <a:rPr lang="en-US" sz="1200" dirty="0" smtClean="0"/>
                        <a:t>Factors</a:t>
                      </a:r>
                      <a:endParaRPr lang="en-US" sz="1200" dirty="0"/>
                    </a:p>
                  </a:txBody>
                  <a:tcPr anchor="ctr"/>
                </a:tc>
                <a:tc>
                  <a:txBody>
                    <a:bodyPr/>
                    <a:lstStyle/>
                    <a:p>
                      <a:pPr algn="ctr"/>
                      <a:r>
                        <a:rPr lang="en-US" sz="1200" dirty="0" smtClean="0"/>
                        <a:t>Amount</a:t>
                      </a:r>
                      <a:endParaRPr lang="en-US" sz="1200" dirty="0"/>
                    </a:p>
                  </a:txBody>
                  <a:tcPr anchor="ctr"/>
                </a:tc>
                <a:tc>
                  <a:txBody>
                    <a:bodyPr/>
                    <a:lstStyle/>
                    <a:p>
                      <a:pPr algn="ctr"/>
                      <a:r>
                        <a:rPr lang="en-US" sz="1200" dirty="0" smtClean="0"/>
                        <a:t>Amount,</a:t>
                      </a:r>
                      <a:r>
                        <a:rPr lang="en-US" sz="1200" baseline="0" dirty="0" smtClean="0"/>
                        <a:t> Term, Interest</a:t>
                      </a:r>
                      <a:endParaRPr lang="en-US" sz="1200" dirty="0"/>
                    </a:p>
                  </a:txBody>
                  <a:tcPr anchor="ctr"/>
                </a:tc>
                <a:tc>
                  <a:txBody>
                    <a:bodyPr/>
                    <a:lstStyle/>
                    <a:p>
                      <a:pPr algn="ctr"/>
                      <a:r>
                        <a:rPr lang="en-US" sz="1200" dirty="0" smtClean="0"/>
                        <a:t>Amount, Term, RCF,</a:t>
                      </a:r>
                      <a:r>
                        <a:rPr lang="en-US" sz="1200" baseline="0" dirty="0" smtClean="0"/>
                        <a:t> RV</a:t>
                      </a:r>
                      <a:endParaRPr lang="en-US" sz="1200" dirty="0"/>
                    </a:p>
                  </a:txBody>
                  <a:tcPr anchor="ctr"/>
                </a:tc>
              </a:tr>
              <a:tr h="370840">
                <a:tc>
                  <a:txBody>
                    <a:bodyPr/>
                    <a:lstStyle/>
                    <a:p>
                      <a:pPr algn="ctr"/>
                      <a:r>
                        <a:rPr lang="en-US" sz="1200" dirty="0" smtClean="0"/>
                        <a:t>Competition</a:t>
                      </a:r>
                      <a:endParaRPr lang="en-US" sz="1200" dirty="0"/>
                    </a:p>
                  </a:txBody>
                  <a:tcPr anchor="ctr"/>
                </a:tc>
                <a:tc>
                  <a:txBody>
                    <a:bodyPr/>
                    <a:lstStyle/>
                    <a:p>
                      <a:pPr algn="ctr"/>
                      <a:r>
                        <a:rPr lang="en-US" sz="1200" dirty="0" smtClean="0"/>
                        <a:t>NA</a:t>
                      </a:r>
                      <a:endParaRPr lang="en-US" sz="1200" dirty="0"/>
                    </a:p>
                  </a:txBody>
                  <a:tcPr anchor="ctr"/>
                </a:tc>
                <a:tc>
                  <a:txBody>
                    <a:bodyPr/>
                    <a:lstStyle/>
                    <a:p>
                      <a:pPr algn="ctr"/>
                      <a:r>
                        <a:rPr lang="en-US" sz="1200" dirty="0" smtClean="0"/>
                        <a:t>Banks,</a:t>
                      </a:r>
                      <a:r>
                        <a:rPr lang="en-US" sz="1200" baseline="0" dirty="0" smtClean="0"/>
                        <a:t> Credit Unions</a:t>
                      </a:r>
                      <a:endParaRPr lang="en-US" sz="1200" dirty="0"/>
                    </a:p>
                  </a:txBody>
                  <a:tcPr anchor="ctr"/>
                </a:tc>
                <a:tc>
                  <a:txBody>
                    <a:bodyPr/>
                    <a:lstStyle/>
                    <a:p>
                      <a:pPr algn="ctr"/>
                      <a:r>
                        <a:rPr lang="en-US" sz="1200" dirty="0" smtClean="0"/>
                        <a:t>None</a:t>
                      </a:r>
                      <a:endParaRPr lang="en-US" sz="1200" dirty="0"/>
                    </a:p>
                  </a:txBody>
                  <a:tcPr anchor="ctr"/>
                </a:tc>
              </a:tr>
              <a:tr h="370840">
                <a:tc>
                  <a:txBody>
                    <a:bodyPr/>
                    <a:lstStyle/>
                    <a:p>
                      <a:pPr algn="ctr"/>
                      <a:r>
                        <a:rPr lang="en-US" sz="1200" dirty="0" smtClean="0"/>
                        <a:t>Incentives</a:t>
                      </a:r>
                      <a:endParaRPr lang="en-US" sz="1200" dirty="0"/>
                    </a:p>
                  </a:txBody>
                  <a:tcPr anchor="ctr"/>
                </a:tc>
                <a:tc>
                  <a:txBody>
                    <a:bodyPr/>
                    <a:lstStyle/>
                    <a:p>
                      <a:pPr algn="ctr"/>
                      <a:r>
                        <a:rPr lang="en-US" sz="1200" dirty="0" smtClean="0"/>
                        <a:t>--</a:t>
                      </a:r>
                      <a:endParaRPr lang="en-US" sz="1200" dirty="0"/>
                    </a:p>
                  </a:txBody>
                  <a:tcPr anchor="ctr"/>
                </a:tc>
                <a:tc>
                  <a:txBody>
                    <a:bodyPr/>
                    <a:lstStyle/>
                    <a:p>
                      <a:pPr algn="ctr"/>
                      <a:r>
                        <a:rPr lang="en-US" sz="1200" dirty="0" smtClean="0"/>
                        <a:t>Some</a:t>
                      </a:r>
                      <a:endParaRPr lang="en-US" sz="1200" dirty="0"/>
                    </a:p>
                  </a:txBody>
                  <a:tcPr anchor="ctr"/>
                </a:tc>
                <a:tc>
                  <a:txBody>
                    <a:bodyPr/>
                    <a:lstStyle/>
                    <a:p>
                      <a:pPr algn="ctr"/>
                      <a:r>
                        <a:rPr lang="en-US" sz="1200" dirty="0" smtClean="0"/>
                        <a:t>Most</a:t>
                      </a:r>
                      <a:endParaRPr lang="en-US" sz="1200" dirty="0"/>
                    </a:p>
                  </a:txBody>
                  <a:tcPr anchor="ctr"/>
                </a:tc>
              </a:tr>
            </a:tbl>
          </a:graphicData>
        </a:graphic>
      </p:graphicFrame>
      <p:sp>
        <p:nvSpPr>
          <p:cNvPr id="9" name="Content Placeholder 8"/>
          <p:cNvSpPr>
            <a:spLocks noGrp="1"/>
          </p:cNvSpPr>
          <p:nvPr>
            <p:ph sz="quarter" idx="22"/>
          </p:nvPr>
        </p:nvSpPr>
        <p:spPr/>
        <p:txBody>
          <a:bodyPr/>
          <a:lstStyle/>
          <a:p>
            <a:r>
              <a:rPr lang="en-US" dirty="0" smtClean="0"/>
              <a:t>Stakeholders</a:t>
            </a:r>
            <a:endParaRPr lang="en-US" dirty="0"/>
          </a:p>
        </p:txBody>
      </p:sp>
      <p:sp>
        <p:nvSpPr>
          <p:cNvPr id="10" name="Content Placeholder 9"/>
          <p:cNvSpPr>
            <a:spLocks noGrp="1"/>
          </p:cNvSpPr>
          <p:nvPr>
            <p:ph sz="quarter" idx="23"/>
          </p:nvPr>
        </p:nvSpPr>
        <p:spPr/>
        <p:txBody>
          <a:bodyPr/>
          <a:lstStyle/>
          <a:p>
            <a:r>
              <a:rPr lang="en-US" dirty="0" smtClean="0"/>
              <a:t>Product Cycle</a:t>
            </a:r>
            <a:endParaRPr lang="en-US" dirty="0"/>
          </a:p>
        </p:txBody>
      </p:sp>
      <p:sp>
        <p:nvSpPr>
          <p:cNvPr id="11" name="Content Placeholder 10"/>
          <p:cNvSpPr>
            <a:spLocks noGrp="1"/>
          </p:cNvSpPr>
          <p:nvPr>
            <p:ph sz="quarter" idx="25"/>
          </p:nvPr>
        </p:nvSpPr>
        <p:spPr/>
        <p:txBody>
          <a:bodyPr/>
          <a:lstStyle/>
          <a:p>
            <a:r>
              <a:rPr lang="en-US" dirty="0" smtClean="0"/>
              <a:t>Customer Options</a:t>
            </a:r>
            <a:endParaRPr lang="en-US" dirty="0"/>
          </a:p>
        </p:txBody>
      </p:sp>
      <p:grpSp>
        <p:nvGrpSpPr>
          <p:cNvPr id="12" name="Group 11"/>
          <p:cNvGrpSpPr>
            <a:grpSpLocks noChangeAspect="1"/>
          </p:cNvGrpSpPr>
          <p:nvPr/>
        </p:nvGrpSpPr>
        <p:grpSpPr>
          <a:xfrm>
            <a:off x="457200" y="1887415"/>
            <a:ext cx="4053840" cy="4132385"/>
            <a:chOff x="647700" y="1066800"/>
            <a:chExt cx="5067300" cy="3736731"/>
          </a:xfrm>
        </p:grpSpPr>
        <p:sp>
          <p:nvSpPr>
            <p:cNvPr id="13" name="Isosceles Triangle 12"/>
            <p:cNvSpPr/>
            <p:nvPr/>
          </p:nvSpPr>
          <p:spPr>
            <a:xfrm>
              <a:off x="1638300" y="1271902"/>
              <a:ext cx="3200400" cy="3200400"/>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4" name="Rounded Rectangle 13"/>
            <p:cNvSpPr/>
            <p:nvPr/>
          </p:nvSpPr>
          <p:spPr>
            <a:xfrm>
              <a:off x="2362200" y="1066800"/>
              <a:ext cx="1752600" cy="8382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smtClean="0"/>
                <a:t>TEMA / TMS</a:t>
              </a:r>
              <a:endParaRPr lang="en-US" sz="1400" dirty="0"/>
            </a:p>
          </p:txBody>
        </p:sp>
        <p:sp>
          <p:nvSpPr>
            <p:cNvPr id="15" name="Rounded Rectangle 14"/>
            <p:cNvSpPr/>
            <p:nvPr/>
          </p:nvSpPr>
          <p:spPr>
            <a:xfrm>
              <a:off x="3962400" y="3965331"/>
              <a:ext cx="1752600" cy="8382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Dealer</a:t>
              </a:r>
              <a:endParaRPr lang="en-US" sz="1400" dirty="0"/>
            </a:p>
          </p:txBody>
        </p:sp>
        <p:sp>
          <p:nvSpPr>
            <p:cNvPr id="16" name="Rounded Rectangle 15"/>
            <p:cNvSpPr/>
            <p:nvPr/>
          </p:nvSpPr>
          <p:spPr>
            <a:xfrm>
              <a:off x="647700" y="3965331"/>
              <a:ext cx="1752600" cy="8382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smtClean="0"/>
                <a:t>Consumer</a:t>
              </a:r>
              <a:endParaRPr lang="en-US" sz="1400" dirty="0"/>
            </a:p>
          </p:txBody>
        </p:sp>
      </p:grpSp>
    </p:spTree>
    <p:extLst>
      <p:ext uri="{BB962C8B-B14F-4D97-AF65-F5344CB8AC3E}">
        <p14:creationId xmlns:p14="http://schemas.microsoft.com/office/powerpoint/2010/main" val="1576773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752"/>
            <a:ext cx="8229600" cy="548640"/>
          </a:xfrm>
        </p:spPr>
        <p:txBody>
          <a:bodyPr/>
          <a:lstStyle/>
          <a:p>
            <a:r>
              <a:rPr lang="en-US" dirty="0" smtClean="0"/>
              <a:t>How does a contract get booked?</a:t>
            </a:r>
            <a:endParaRPr lang="en-US" dirty="0"/>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17</a:t>
            </a:fld>
            <a:endParaRPr lang="en-US" dirty="0"/>
          </a:p>
        </p:txBody>
      </p:sp>
      <p:sp>
        <p:nvSpPr>
          <p:cNvPr id="6" name="Chevron 5"/>
          <p:cNvSpPr/>
          <p:nvPr/>
        </p:nvSpPr>
        <p:spPr>
          <a:xfrm>
            <a:off x="457200" y="990600"/>
            <a:ext cx="2651760" cy="381000"/>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Stage 1</a:t>
            </a:r>
            <a:endParaRPr lang="en-US" dirty="0"/>
          </a:p>
        </p:txBody>
      </p:sp>
      <p:sp>
        <p:nvSpPr>
          <p:cNvPr id="7" name="Chevron 6"/>
          <p:cNvSpPr/>
          <p:nvPr/>
        </p:nvSpPr>
        <p:spPr>
          <a:xfrm>
            <a:off x="3246120" y="990600"/>
            <a:ext cx="2651760" cy="381000"/>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Stage 2</a:t>
            </a:r>
            <a:endParaRPr lang="en-US" dirty="0"/>
          </a:p>
        </p:txBody>
      </p:sp>
      <p:sp>
        <p:nvSpPr>
          <p:cNvPr id="8" name="Chevron 7"/>
          <p:cNvSpPr/>
          <p:nvPr/>
        </p:nvSpPr>
        <p:spPr>
          <a:xfrm>
            <a:off x="6035040" y="990600"/>
            <a:ext cx="2651760" cy="381000"/>
          </a:xfrm>
          <a:prstGeom prst="chevr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Stage 3</a:t>
            </a:r>
            <a:endParaRPr lang="en-US" dirty="0"/>
          </a:p>
        </p:txBody>
      </p:sp>
      <p:sp>
        <p:nvSpPr>
          <p:cNvPr id="12" name="Rounded Rectangle 11"/>
          <p:cNvSpPr/>
          <p:nvPr/>
        </p:nvSpPr>
        <p:spPr>
          <a:xfrm>
            <a:off x="457200" y="2057400"/>
            <a:ext cx="2651760" cy="2011680"/>
          </a:xfrm>
          <a:prstGeom prst="roundRect">
            <a:avLst/>
          </a:prstGeom>
          <a:ln>
            <a:prstDash val="sysDash"/>
          </a:ln>
        </p:spPr>
        <p:style>
          <a:lnRef idx="1">
            <a:schemeClr val="accent5"/>
          </a:lnRef>
          <a:fillRef idx="2">
            <a:schemeClr val="accent5"/>
          </a:fillRef>
          <a:effectRef idx="1">
            <a:schemeClr val="accent5"/>
          </a:effectRef>
          <a:fontRef idx="minor">
            <a:schemeClr val="dk1"/>
          </a:fontRef>
        </p:style>
        <p:txBody>
          <a:bodyPr rtlCol="0" anchor="ctr"/>
          <a:lstStyle/>
          <a:p>
            <a:pPr marL="228600" indent="-228600">
              <a:buAutoNum type="arabicParenBoth"/>
            </a:pPr>
            <a:r>
              <a:rPr lang="en-US" sz="800" dirty="0" smtClean="0"/>
              <a:t>Customer agrees to terms  of a purchase agreement of a vehicle with the dealership.</a:t>
            </a:r>
          </a:p>
          <a:p>
            <a:pPr marL="228600" indent="-228600">
              <a:buAutoNum type="arabicParenBoth"/>
            </a:pPr>
            <a:endParaRPr lang="en-US" sz="800" dirty="0"/>
          </a:p>
          <a:p>
            <a:pPr marL="228600" indent="-228600">
              <a:buFontTx/>
              <a:buAutoNum type="arabicParenBoth"/>
            </a:pPr>
            <a:r>
              <a:rPr lang="en-US" sz="800" dirty="0" smtClean="0"/>
              <a:t>Customer submits a </a:t>
            </a:r>
            <a:r>
              <a:rPr lang="en-US" sz="800" dirty="0"/>
              <a:t>credit application to obtain FICO score and credit history (current and closed loans, delinquencies, revolving credit, etc</a:t>
            </a:r>
            <a:r>
              <a:rPr lang="en-US" sz="800" dirty="0" smtClean="0"/>
              <a:t>.)</a:t>
            </a:r>
          </a:p>
          <a:p>
            <a:pPr marL="228600" indent="-228600">
              <a:buAutoNum type="arabicParenBoth"/>
            </a:pPr>
            <a:endParaRPr lang="en-US" sz="800" dirty="0"/>
          </a:p>
          <a:p>
            <a:pPr marL="228600" indent="-228600">
              <a:buAutoNum type="arabicParenBoth"/>
            </a:pPr>
            <a:r>
              <a:rPr lang="en-US" sz="800" dirty="0" smtClean="0"/>
              <a:t>F&amp;I Manager and Customer agree to terms of a financing agreement (Term, Rate, Amount) (NOTE DATE)</a:t>
            </a:r>
          </a:p>
          <a:p>
            <a:pPr marL="228600" indent="-228600">
              <a:buAutoNum type="arabicParenBoth"/>
            </a:pPr>
            <a:endParaRPr lang="en-US" sz="800" dirty="0" smtClean="0"/>
          </a:p>
          <a:p>
            <a:pPr marL="228600" indent="-228600">
              <a:buAutoNum type="arabicParenBoth"/>
            </a:pPr>
            <a:r>
              <a:rPr lang="en-US" sz="800" dirty="0" smtClean="0"/>
              <a:t>Customer drives away with a newly acquired car</a:t>
            </a:r>
            <a:endParaRPr lang="en-US" sz="800" dirty="0"/>
          </a:p>
        </p:txBody>
      </p:sp>
      <p:pic>
        <p:nvPicPr>
          <p:cNvPr id="2050" name="Picture 2" descr="Business Loan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4190999"/>
            <a:ext cx="2619375" cy="22098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e 15"/>
          <p:cNvGraphicFramePr>
            <a:graphicFrameLocks noGrp="1"/>
          </p:cNvGraphicFramePr>
          <p:nvPr>
            <p:extLst>
              <p:ext uri="{D42A27DB-BD31-4B8C-83A1-F6EECF244321}">
                <p14:modId xmlns:p14="http://schemas.microsoft.com/office/powerpoint/2010/main" val="2270972383"/>
              </p:ext>
            </p:extLst>
          </p:nvPr>
        </p:nvGraphicFramePr>
        <p:xfrm>
          <a:off x="3360420" y="5181600"/>
          <a:ext cx="2560320" cy="1066800"/>
        </p:xfrm>
        <a:graphic>
          <a:graphicData uri="http://schemas.openxmlformats.org/drawingml/2006/table">
            <a:tbl>
              <a:tblPr firstRow="1" bandRow="1">
                <a:tableStyleId>{5C22544A-7EE6-4342-B048-85BDC9FD1C3A}</a:tableStyleId>
              </a:tblPr>
              <a:tblGrid>
                <a:gridCol w="1363980"/>
                <a:gridCol w="1196340"/>
              </a:tblGrid>
              <a:tr h="0">
                <a:tc gridSpan="2">
                  <a:txBody>
                    <a:bodyPr/>
                    <a:lstStyle/>
                    <a:p>
                      <a:pPr algn="ctr"/>
                      <a:r>
                        <a:rPr lang="en-US" sz="1000" dirty="0" smtClean="0"/>
                        <a:t>Competitive Advantages</a:t>
                      </a:r>
                      <a:endParaRPr lang="en-US" sz="1000" dirty="0"/>
                    </a:p>
                  </a:txBody>
                  <a:tcPr/>
                </a:tc>
                <a:tc hMerge="1">
                  <a:txBody>
                    <a:bodyPr/>
                    <a:lstStyle/>
                    <a:p>
                      <a:endParaRPr lang="en-US" dirty="0"/>
                    </a:p>
                  </a:txBody>
                  <a:tcPr/>
                </a:tc>
              </a:tr>
              <a:tr h="182880">
                <a:tc>
                  <a:txBody>
                    <a:bodyPr/>
                    <a:lstStyle/>
                    <a:p>
                      <a:pPr algn="ctr"/>
                      <a:r>
                        <a:rPr lang="en-US" sz="1000" b="1" dirty="0" smtClean="0"/>
                        <a:t>TFS</a:t>
                      </a:r>
                      <a:endParaRPr lang="en-US" sz="1000" b="1" dirty="0"/>
                    </a:p>
                  </a:txBody>
                  <a:tcPr anchor="ctr"/>
                </a:tc>
                <a:tc>
                  <a:txBody>
                    <a:bodyPr/>
                    <a:lstStyle/>
                    <a:p>
                      <a:pPr algn="ctr"/>
                      <a:r>
                        <a:rPr lang="en-US" sz="1000" b="1" dirty="0" smtClean="0"/>
                        <a:t>Banks</a:t>
                      </a:r>
                      <a:endParaRPr lang="en-US" sz="1000" b="1" dirty="0"/>
                    </a:p>
                  </a:txBody>
                  <a:tcPr anchor="ctr"/>
                </a:tc>
              </a:tr>
              <a:tr h="457200">
                <a:tc>
                  <a:txBody>
                    <a:bodyPr/>
                    <a:lstStyle/>
                    <a:p>
                      <a:pPr marL="114300" indent="-114300">
                        <a:buFont typeface="Wingdings" panose="05000000000000000000" pitchFamily="2" charset="2"/>
                        <a:buChar char="§"/>
                      </a:pPr>
                      <a:r>
                        <a:rPr lang="en-US" sz="800" dirty="0" smtClean="0"/>
                        <a:t>Distributor</a:t>
                      </a:r>
                      <a:r>
                        <a:rPr lang="en-US" sz="800" baseline="0" dirty="0" smtClean="0"/>
                        <a:t> (subvention) &amp; Dealer Relationships</a:t>
                      </a:r>
                    </a:p>
                    <a:p>
                      <a:pPr marL="114300" indent="-114300">
                        <a:buFont typeface="Wingdings" panose="05000000000000000000" pitchFamily="2" charset="2"/>
                        <a:buChar char="§"/>
                        <a:tabLst>
                          <a:tab pos="114300" algn="l"/>
                        </a:tabLst>
                      </a:pPr>
                      <a:r>
                        <a:rPr lang="en-US" sz="800" baseline="0" dirty="0" smtClean="0"/>
                        <a:t>Leasing Programs</a:t>
                      </a:r>
                      <a:endParaRPr lang="en-US" sz="800" dirty="0"/>
                    </a:p>
                  </a:txBody>
                  <a:tcPr/>
                </a:tc>
                <a:tc>
                  <a:txBody>
                    <a:bodyPr/>
                    <a:lstStyle/>
                    <a:p>
                      <a:pPr marL="176213" indent="-176213">
                        <a:buFont typeface="Wingdings" panose="05000000000000000000" pitchFamily="2" charset="2"/>
                        <a:buChar char="§"/>
                      </a:pPr>
                      <a:r>
                        <a:rPr lang="en-US" sz="800" dirty="0" smtClean="0"/>
                        <a:t>Cost of Capital</a:t>
                      </a:r>
                      <a:r>
                        <a:rPr lang="en-US" sz="800" baseline="0" dirty="0" smtClean="0"/>
                        <a:t> (deposit base)</a:t>
                      </a:r>
                      <a:endParaRPr lang="en-US" sz="800" dirty="0" smtClean="0"/>
                    </a:p>
                  </a:txBody>
                  <a:tcPr/>
                </a:tc>
              </a:tr>
            </a:tbl>
          </a:graphicData>
        </a:graphic>
      </p:graphicFrame>
      <p:grpSp>
        <p:nvGrpSpPr>
          <p:cNvPr id="17" name="Group 16"/>
          <p:cNvGrpSpPr/>
          <p:nvPr/>
        </p:nvGrpSpPr>
        <p:grpSpPr>
          <a:xfrm>
            <a:off x="3505200" y="4191000"/>
            <a:ext cx="2209800" cy="1081089"/>
            <a:chOff x="654977" y="2964655"/>
            <a:chExt cx="2209800" cy="1462089"/>
          </a:xfrm>
        </p:grpSpPr>
        <p:sp>
          <p:nvSpPr>
            <p:cNvPr id="18" name="Explosion 2 17"/>
            <p:cNvSpPr/>
            <p:nvPr/>
          </p:nvSpPr>
          <p:spPr>
            <a:xfrm rot="1030299">
              <a:off x="838203" y="2964655"/>
              <a:ext cx="2019298" cy="1462089"/>
            </a:xfrm>
            <a:prstGeom prst="irregularSeal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200" dirty="0"/>
            </a:p>
          </p:txBody>
        </p:sp>
        <p:sp>
          <p:nvSpPr>
            <p:cNvPr id="19" name="TextBox 18"/>
            <p:cNvSpPr txBox="1"/>
            <p:nvPr/>
          </p:nvSpPr>
          <p:spPr>
            <a:xfrm>
              <a:off x="654977" y="3538537"/>
              <a:ext cx="2209800" cy="390526"/>
            </a:xfrm>
            <a:prstGeom prst="rect">
              <a:avLst/>
            </a:prstGeom>
            <a:noFill/>
          </p:spPr>
          <p:txBody>
            <a:bodyPr wrap="square" rtlCol="0" anchor="ctr">
              <a:noAutofit/>
            </a:bodyPr>
            <a:lstStyle/>
            <a:p>
              <a:pPr algn="ctr"/>
              <a:r>
                <a:rPr lang="en-US" sz="1200" dirty="0" smtClean="0">
                  <a:solidFill>
                    <a:schemeClr val="bg1"/>
                  </a:solidFill>
                  <a:latin typeface="Century Gothic" pitchFamily="34" charset="0"/>
                </a:rPr>
                <a:t>Competition</a:t>
              </a:r>
            </a:p>
          </p:txBody>
        </p:sp>
      </p:grpSp>
      <p:grpSp>
        <p:nvGrpSpPr>
          <p:cNvPr id="26" name="Group 25"/>
          <p:cNvGrpSpPr/>
          <p:nvPr/>
        </p:nvGrpSpPr>
        <p:grpSpPr>
          <a:xfrm>
            <a:off x="609600" y="1524000"/>
            <a:ext cx="2438400" cy="457200"/>
            <a:chOff x="609600" y="1524000"/>
            <a:chExt cx="2438400" cy="457200"/>
          </a:xfrm>
        </p:grpSpPr>
        <p:sp>
          <p:nvSpPr>
            <p:cNvPr id="10" name="Rounded Rectangle 9"/>
            <p:cNvSpPr/>
            <p:nvPr/>
          </p:nvSpPr>
          <p:spPr>
            <a:xfrm>
              <a:off x="609600" y="1524000"/>
              <a:ext cx="9144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smtClean="0"/>
                <a:t>Customer </a:t>
              </a:r>
              <a:endParaRPr lang="en-US" sz="800" dirty="0"/>
            </a:p>
          </p:txBody>
        </p:sp>
        <p:sp>
          <p:nvSpPr>
            <p:cNvPr id="11" name="Rounded Rectangle 10"/>
            <p:cNvSpPr/>
            <p:nvPr/>
          </p:nvSpPr>
          <p:spPr>
            <a:xfrm>
              <a:off x="2133600" y="1524000"/>
              <a:ext cx="9144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smtClean="0"/>
                <a:t>Dealership</a:t>
              </a:r>
              <a:endParaRPr lang="en-US" sz="800" dirty="0"/>
            </a:p>
          </p:txBody>
        </p:sp>
        <p:cxnSp>
          <p:nvCxnSpPr>
            <p:cNvPr id="22" name="Straight Arrow Connector 21"/>
            <p:cNvCxnSpPr/>
            <p:nvPr/>
          </p:nvCxnSpPr>
          <p:spPr>
            <a:xfrm>
              <a:off x="1524000" y="16764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1524000" y="18288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429000" y="1524000"/>
            <a:ext cx="2438400" cy="457200"/>
            <a:chOff x="609600" y="1524000"/>
            <a:chExt cx="2438400" cy="457200"/>
          </a:xfrm>
        </p:grpSpPr>
        <p:sp>
          <p:nvSpPr>
            <p:cNvPr id="29" name="Rounded Rectangle 28"/>
            <p:cNvSpPr/>
            <p:nvPr/>
          </p:nvSpPr>
          <p:spPr>
            <a:xfrm>
              <a:off x="609600" y="1524000"/>
              <a:ext cx="9144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smtClean="0"/>
                <a:t>Dealer F&amp;I</a:t>
              </a:r>
              <a:endParaRPr lang="en-US" sz="800" dirty="0"/>
            </a:p>
          </p:txBody>
        </p:sp>
        <p:sp>
          <p:nvSpPr>
            <p:cNvPr id="30" name="Rounded Rectangle 29"/>
            <p:cNvSpPr/>
            <p:nvPr/>
          </p:nvSpPr>
          <p:spPr>
            <a:xfrm>
              <a:off x="2133600" y="1524000"/>
              <a:ext cx="9144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smtClean="0"/>
                <a:t>TFS DSSO Credit Analyst</a:t>
              </a:r>
              <a:endParaRPr lang="en-US" sz="800" dirty="0"/>
            </a:p>
          </p:txBody>
        </p:sp>
        <p:cxnSp>
          <p:nvCxnSpPr>
            <p:cNvPr id="31" name="Straight Arrow Connector 30"/>
            <p:cNvCxnSpPr/>
            <p:nvPr/>
          </p:nvCxnSpPr>
          <p:spPr>
            <a:xfrm>
              <a:off x="1524000" y="16764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1524000" y="18288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3" name="Rounded Rectangle 32"/>
          <p:cNvSpPr/>
          <p:nvPr/>
        </p:nvSpPr>
        <p:spPr>
          <a:xfrm>
            <a:off x="3276600" y="2057400"/>
            <a:ext cx="2651760" cy="2011680"/>
          </a:xfrm>
          <a:prstGeom prst="roundRect">
            <a:avLst/>
          </a:prstGeom>
          <a:ln>
            <a:prstDash val="sysDash"/>
          </a:ln>
        </p:spPr>
        <p:style>
          <a:lnRef idx="1">
            <a:schemeClr val="accent5"/>
          </a:lnRef>
          <a:fillRef idx="2">
            <a:schemeClr val="accent5"/>
          </a:fillRef>
          <a:effectRef idx="1">
            <a:schemeClr val="accent5"/>
          </a:effectRef>
          <a:fontRef idx="minor">
            <a:schemeClr val="dk1"/>
          </a:fontRef>
        </p:style>
        <p:txBody>
          <a:bodyPr rtlCol="0" anchor="ctr"/>
          <a:lstStyle/>
          <a:p>
            <a:pPr marL="228600" indent="-228600">
              <a:buAutoNum type="arabicParenBoth"/>
            </a:pPr>
            <a:r>
              <a:rPr lang="en-US" sz="800" dirty="0" smtClean="0"/>
              <a:t>Dealer F&amp;I Manager submits deal to the local TFS DSSO and competitors</a:t>
            </a:r>
          </a:p>
          <a:p>
            <a:pPr marL="228600" indent="-228600">
              <a:buAutoNum type="arabicParenBoth"/>
            </a:pPr>
            <a:endParaRPr lang="en-US" sz="800" dirty="0"/>
          </a:p>
          <a:p>
            <a:pPr marL="228600" indent="-228600">
              <a:buFontTx/>
              <a:buAutoNum type="arabicParenBoth"/>
            </a:pPr>
            <a:r>
              <a:rPr lang="en-US" sz="800" dirty="0" smtClean="0"/>
              <a:t>DSSO Credit Analyst processes and reviews the details of the deal in </a:t>
            </a:r>
            <a:r>
              <a:rPr lang="en-US" sz="800" dirty="0" err="1" smtClean="0"/>
              <a:t>carLOS</a:t>
            </a:r>
            <a:endParaRPr lang="en-US" sz="800" dirty="0" smtClean="0"/>
          </a:p>
          <a:p>
            <a:pPr marL="228600" indent="-228600">
              <a:buAutoNum type="arabicParenBoth"/>
            </a:pPr>
            <a:endParaRPr lang="en-US" sz="800" dirty="0"/>
          </a:p>
          <a:p>
            <a:pPr marL="228600" indent="-228600">
              <a:buAutoNum type="arabicParenBoth"/>
            </a:pPr>
            <a:r>
              <a:rPr lang="en-US" sz="800" dirty="0" smtClean="0"/>
              <a:t>DSSO Credit Analyst submits “Buy Rate” back to Dealer after considering</a:t>
            </a:r>
          </a:p>
          <a:p>
            <a:pPr marL="685800" lvl="1" indent="-228600">
              <a:buFont typeface="Wingdings" panose="05000000000000000000" pitchFamily="2" charset="2"/>
              <a:buChar char="§"/>
            </a:pPr>
            <a:r>
              <a:rPr lang="en-US" sz="800" dirty="0" smtClean="0"/>
              <a:t>DSSO Rate Sheet</a:t>
            </a:r>
          </a:p>
          <a:p>
            <a:pPr marL="685800" lvl="1" indent="-228600">
              <a:buFont typeface="Wingdings" panose="05000000000000000000" pitchFamily="2" charset="2"/>
              <a:buChar char="§"/>
            </a:pPr>
            <a:r>
              <a:rPr lang="en-US" sz="800" dirty="0" smtClean="0"/>
              <a:t>Subvention</a:t>
            </a:r>
          </a:p>
          <a:p>
            <a:pPr marL="685800" lvl="1" indent="-228600">
              <a:buFont typeface="Wingdings" panose="05000000000000000000" pitchFamily="2" charset="2"/>
              <a:buChar char="§"/>
            </a:pPr>
            <a:r>
              <a:rPr lang="en-US" sz="800" dirty="0" smtClean="0"/>
              <a:t>Marketing Programs</a:t>
            </a:r>
          </a:p>
          <a:p>
            <a:pPr marL="685800" lvl="1" indent="-228600">
              <a:buFont typeface="Wingdings" panose="05000000000000000000" pitchFamily="2" charset="2"/>
              <a:buChar char="§"/>
            </a:pPr>
            <a:r>
              <a:rPr lang="en-US" sz="800" dirty="0" smtClean="0"/>
              <a:t>Exceptions</a:t>
            </a:r>
          </a:p>
          <a:p>
            <a:pPr marL="685800" lvl="1" indent="-228600">
              <a:buFont typeface="Wingdings" panose="05000000000000000000" pitchFamily="2" charset="2"/>
              <a:buChar char="§"/>
            </a:pPr>
            <a:r>
              <a:rPr lang="en-US" sz="800" dirty="0" smtClean="0"/>
              <a:t>Dealer Loyalty</a:t>
            </a:r>
          </a:p>
          <a:p>
            <a:pPr marL="228600" indent="-228600">
              <a:buAutoNum type="arabicParenBoth"/>
            </a:pPr>
            <a:endParaRPr lang="en-US" sz="800" dirty="0" smtClean="0"/>
          </a:p>
          <a:p>
            <a:pPr marL="228600" indent="-228600">
              <a:buAutoNum type="arabicParenBoth"/>
            </a:pPr>
            <a:r>
              <a:rPr lang="en-US" sz="800" dirty="0" smtClean="0"/>
              <a:t>Dealer profits on spread between “Buy Rate” and “Customer Rate”</a:t>
            </a:r>
          </a:p>
        </p:txBody>
      </p:sp>
      <p:grpSp>
        <p:nvGrpSpPr>
          <p:cNvPr id="34" name="Group 33"/>
          <p:cNvGrpSpPr/>
          <p:nvPr/>
        </p:nvGrpSpPr>
        <p:grpSpPr>
          <a:xfrm>
            <a:off x="6096000" y="1515208"/>
            <a:ext cx="2438400" cy="457200"/>
            <a:chOff x="609600" y="1524000"/>
            <a:chExt cx="2438400" cy="457200"/>
          </a:xfrm>
        </p:grpSpPr>
        <p:sp>
          <p:nvSpPr>
            <p:cNvPr id="35" name="Rounded Rectangle 34"/>
            <p:cNvSpPr/>
            <p:nvPr/>
          </p:nvSpPr>
          <p:spPr>
            <a:xfrm>
              <a:off x="609600" y="1524000"/>
              <a:ext cx="9144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smtClean="0"/>
                <a:t>Dealership</a:t>
              </a:r>
              <a:endParaRPr lang="en-US" sz="800" dirty="0"/>
            </a:p>
          </p:txBody>
        </p:sp>
        <p:sp>
          <p:nvSpPr>
            <p:cNvPr id="36" name="Rounded Rectangle 35"/>
            <p:cNvSpPr/>
            <p:nvPr/>
          </p:nvSpPr>
          <p:spPr>
            <a:xfrm>
              <a:off x="2133600" y="1524000"/>
              <a:ext cx="9144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800" dirty="0" smtClean="0"/>
                <a:t>TFS DSSO Contract</a:t>
              </a:r>
              <a:br>
                <a:rPr lang="en-US" sz="800" dirty="0" smtClean="0"/>
              </a:br>
              <a:r>
                <a:rPr lang="en-US" sz="800" dirty="0" smtClean="0"/>
                <a:t>Analyst</a:t>
              </a:r>
              <a:endParaRPr lang="en-US" sz="800" dirty="0"/>
            </a:p>
          </p:txBody>
        </p:sp>
        <p:cxnSp>
          <p:nvCxnSpPr>
            <p:cNvPr id="37" name="Straight Arrow Connector 36"/>
            <p:cNvCxnSpPr/>
            <p:nvPr/>
          </p:nvCxnSpPr>
          <p:spPr>
            <a:xfrm>
              <a:off x="1524000" y="16764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524000" y="18288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9" name="Rounded Rectangle 38"/>
          <p:cNvSpPr/>
          <p:nvPr/>
        </p:nvSpPr>
        <p:spPr>
          <a:xfrm>
            <a:off x="6035040" y="2057400"/>
            <a:ext cx="2651760" cy="2011680"/>
          </a:xfrm>
          <a:prstGeom prst="roundRect">
            <a:avLst/>
          </a:prstGeom>
          <a:ln>
            <a:prstDash val="sysDash"/>
          </a:ln>
        </p:spPr>
        <p:style>
          <a:lnRef idx="1">
            <a:schemeClr val="accent5"/>
          </a:lnRef>
          <a:fillRef idx="2">
            <a:schemeClr val="accent5"/>
          </a:fillRef>
          <a:effectRef idx="1">
            <a:schemeClr val="accent5"/>
          </a:effectRef>
          <a:fontRef idx="minor">
            <a:schemeClr val="dk1"/>
          </a:fontRef>
        </p:style>
        <p:txBody>
          <a:bodyPr rtlCol="0" anchor="ctr"/>
          <a:lstStyle/>
          <a:p>
            <a:pPr marL="228600" indent="-228600">
              <a:buAutoNum type="arabicParenBoth"/>
            </a:pPr>
            <a:r>
              <a:rPr lang="en-US" sz="800" dirty="0" smtClean="0"/>
              <a:t>Dealership delivers paper contract to local TFS DSSO or if it is an </a:t>
            </a:r>
            <a:r>
              <a:rPr lang="en-US" sz="800" dirty="0" err="1" smtClean="0"/>
              <a:t>eContract</a:t>
            </a:r>
            <a:r>
              <a:rPr lang="en-US" sz="800" dirty="0" smtClean="0"/>
              <a:t> then it is transmitted electronically</a:t>
            </a:r>
          </a:p>
          <a:p>
            <a:pPr marL="228600" indent="-228600">
              <a:buAutoNum type="arabicParenBoth"/>
            </a:pPr>
            <a:endParaRPr lang="en-US" sz="800" dirty="0" smtClean="0"/>
          </a:p>
          <a:p>
            <a:pPr marL="228600" indent="-228600">
              <a:buAutoNum type="arabicParenBoth"/>
            </a:pPr>
            <a:r>
              <a:rPr lang="en-US" sz="800" dirty="0" smtClean="0"/>
              <a:t>DSSO Contract Analyst processes final details of deal in </a:t>
            </a:r>
            <a:r>
              <a:rPr lang="en-US" sz="800" dirty="0" err="1" smtClean="0"/>
              <a:t>carLOS</a:t>
            </a:r>
            <a:r>
              <a:rPr lang="en-US" sz="800" dirty="0" smtClean="0"/>
              <a:t> before it is uploaded into TFS’ HOST system* </a:t>
            </a:r>
            <a:br>
              <a:rPr lang="en-US" sz="800" dirty="0" smtClean="0"/>
            </a:br>
            <a:r>
              <a:rPr lang="en-US" sz="800" dirty="0" smtClean="0"/>
              <a:t>(BOOK DATE)</a:t>
            </a:r>
          </a:p>
          <a:p>
            <a:pPr marL="228600" indent="-228600">
              <a:buAutoNum type="arabicParenBoth"/>
            </a:pPr>
            <a:endParaRPr lang="en-US" sz="800" dirty="0"/>
          </a:p>
          <a:p>
            <a:pPr lvl="1"/>
            <a:r>
              <a:rPr lang="en-US" sz="800" dirty="0" smtClean="0"/>
              <a:t>(a) Retail </a:t>
            </a:r>
            <a:r>
              <a:rPr lang="en-US" sz="800" dirty="0" smtClean="0">
                <a:sym typeface="Wingdings" panose="05000000000000000000" pitchFamily="2" charset="2"/>
              </a:rPr>
              <a:t> SHAW</a:t>
            </a:r>
            <a:endParaRPr lang="en-US" sz="800" dirty="0" smtClean="0"/>
          </a:p>
          <a:p>
            <a:pPr lvl="1"/>
            <a:r>
              <a:rPr lang="en-US" sz="800" dirty="0" smtClean="0"/>
              <a:t>(b) Lease </a:t>
            </a:r>
            <a:r>
              <a:rPr lang="en-US" sz="800" dirty="0" smtClean="0">
                <a:sym typeface="Wingdings" panose="05000000000000000000" pitchFamily="2" charset="2"/>
              </a:rPr>
              <a:t> LEMANS</a:t>
            </a:r>
            <a:endParaRPr lang="en-US" sz="800" dirty="0" smtClean="0"/>
          </a:p>
          <a:p>
            <a:pPr marL="228600" indent="-228600">
              <a:buAutoNum type="arabicParenBoth"/>
            </a:pPr>
            <a:endParaRPr lang="en-US" sz="800" dirty="0"/>
          </a:p>
          <a:p>
            <a:r>
              <a:rPr lang="en-US" sz="800" dirty="0" smtClean="0"/>
              <a:t>*Systems will be updated in next few years (CORE Receivables Project)</a:t>
            </a:r>
          </a:p>
          <a:p>
            <a:pPr marL="228600" indent="-228600">
              <a:buAutoNum type="arabicParenBoth"/>
            </a:pPr>
            <a:endParaRPr lang="en-US" sz="800" dirty="0"/>
          </a:p>
        </p:txBody>
      </p:sp>
      <p:pic>
        <p:nvPicPr>
          <p:cNvPr id="2059" name="Picture 4" descr="http://imageenvision.com/450/26230-clip-art-graphic-of-a-beat-up-desktop-computer-cartoon-character-with-a-black-eye-a-bandage-on-its-mouse-and-its-arm-in-a-sling-by-toons4biz.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8565" y="4615336"/>
            <a:ext cx="1897235" cy="1897235"/>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p:cNvSpPr txBox="1"/>
          <p:nvPr/>
        </p:nvSpPr>
        <p:spPr>
          <a:xfrm>
            <a:off x="6248400" y="4299491"/>
            <a:ext cx="1901952" cy="315845"/>
          </a:xfrm>
          <a:prstGeom prst="rect">
            <a:avLst/>
          </a:prstGeom>
          <a:noFill/>
        </p:spPr>
        <p:txBody>
          <a:bodyPr wrap="square" rtlCol="0">
            <a:noAutofit/>
          </a:bodyPr>
          <a:lstStyle/>
          <a:p>
            <a:pPr algn="ctr"/>
            <a:r>
              <a:rPr lang="en-US" sz="1200" b="1" dirty="0" smtClean="0">
                <a:latin typeface="Century Gothic" pitchFamily="34" charset="0"/>
              </a:rPr>
              <a:t>SHAW &amp; LEMANS</a:t>
            </a:r>
            <a:endParaRPr lang="en-US" sz="1200" b="1" dirty="0" smtClean="0">
              <a:solidFill>
                <a:schemeClr val="tx1"/>
              </a:solidFill>
              <a:latin typeface="Century Gothic" pitchFamily="34" charset="0"/>
            </a:endParaRPr>
          </a:p>
        </p:txBody>
      </p:sp>
    </p:spTree>
    <p:extLst>
      <p:ext uri="{BB962C8B-B14F-4D97-AF65-F5344CB8AC3E}">
        <p14:creationId xmlns:p14="http://schemas.microsoft.com/office/powerpoint/2010/main" val="31669577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752"/>
            <a:ext cx="8229600" cy="548640"/>
          </a:xfrm>
        </p:spPr>
        <p:txBody>
          <a:bodyPr/>
          <a:lstStyle/>
          <a:p>
            <a:r>
              <a:rPr lang="en-US" dirty="0" smtClean="0"/>
              <a:t>Summary of Transactions</a:t>
            </a:r>
            <a:endParaRPr lang="en-US" dirty="0"/>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18</a:t>
            </a:fld>
            <a:endParaRPr lang="en-US" dirty="0"/>
          </a:p>
        </p:txBody>
      </p:sp>
      <p:sp>
        <p:nvSpPr>
          <p:cNvPr id="5" name="Rounded Rectangle 4"/>
          <p:cNvSpPr/>
          <p:nvPr/>
        </p:nvSpPr>
        <p:spPr>
          <a:xfrm>
            <a:off x="6172200" y="1260231"/>
            <a:ext cx="2514600" cy="1066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Consumer</a:t>
            </a:r>
            <a:endParaRPr lang="en-US" dirty="0"/>
          </a:p>
        </p:txBody>
      </p:sp>
      <p:sp>
        <p:nvSpPr>
          <p:cNvPr id="6" name="Rounded Rectangle 5"/>
          <p:cNvSpPr/>
          <p:nvPr/>
        </p:nvSpPr>
        <p:spPr>
          <a:xfrm>
            <a:off x="457200" y="5181600"/>
            <a:ext cx="2514600" cy="1066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TMS</a:t>
            </a:r>
            <a:endParaRPr lang="en-US" dirty="0"/>
          </a:p>
        </p:txBody>
      </p:sp>
      <p:sp>
        <p:nvSpPr>
          <p:cNvPr id="7" name="Rounded Rectangle 6"/>
          <p:cNvSpPr/>
          <p:nvPr/>
        </p:nvSpPr>
        <p:spPr>
          <a:xfrm>
            <a:off x="457200" y="1260231"/>
            <a:ext cx="2514600" cy="1066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TFS</a:t>
            </a:r>
            <a:endParaRPr lang="en-US" dirty="0"/>
          </a:p>
        </p:txBody>
      </p:sp>
      <p:sp>
        <p:nvSpPr>
          <p:cNvPr id="8" name="Rounded Rectangle 7"/>
          <p:cNvSpPr/>
          <p:nvPr/>
        </p:nvSpPr>
        <p:spPr>
          <a:xfrm>
            <a:off x="6172200" y="5181600"/>
            <a:ext cx="2514600" cy="1066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Dealership</a:t>
            </a:r>
            <a:endParaRPr lang="en-US" dirty="0"/>
          </a:p>
        </p:txBody>
      </p:sp>
      <p:sp>
        <p:nvSpPr>
          <p:cNvPr id="11" name="Right Arrow 10"/>
          <p:cNvSpPr/>
          <p:nvPr/>
        </p:nvSpPr>
        <p:spPr>
          <a:xfrm>
            <a:off x="3124200" y="1371600"/>
            <a:ext cx="2971800" cy="42203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solidFill>
                  <a:schemeClr val="tx1"/>
                </a:solidFill>
              </a:rPr>
              <a:t>Financing</a:t>
            </a:r>
            <a:endParaRPr lang="en-US" sz="1400" dirty="0">
              <a:solidFill>
                <a:schemeClr val="tx1"/>
              </a:solidFill>
            </a:endParaRPr>
          </a:p>
        </p:txBody>
      </p:sp>
      <p:sp>
        <p:nvSpPr>
          <p:cNvPr id="16" name="Right Arrow 15"/>
          <p:cNvSpPr/>
          <p:nvPr/>
        </p:nvSpPr>
        <p:spPr>
          <a:xfrm rot="16200000">
            <a:off x="517793" y="3500291"/>
            <a:ext cx="2393414" cy="42203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solidFill>
                  <a:schemeClr val="tx1"/>
                </a:solidFill>
              </a:rPr>
              <a:t>Subvention Cash</a:t>
            </a:r>
            <a:endParaRPr lang="en-US" sz="1400" dirty="0">
              <a:solidFill>
                <a:schemeClr val="tx1"/>
              </a:solidFill>
            </a:endParaRPr>
          </a:p>
        </p:txBody>
      </p:sp>
      <p:sp>
        <p:nvSpPr>
          <p:cNvPr id="17" name="Right Arrow 16"/>
          <p:cNvSpPr/>
          <p:nvPr/>
        </p:nvSpPr>
        <p:spPr>
          <a:xfrm rot="5400000">
            <a:off x="6383215" y="3522786"/>
            <a:ext cx="2590801" cy="42203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solidFill>
                  <a:schemeClr val="tx1"/>
                </a:solidFill>
              </a:rPr>
              <a:t>Cash</a:t>
            </a:r>
            <a:endParaRPr lang="en-US" sz="1400" dirty="0">
              <a:solidFill>
                <a:schemeClr val="tx1"/>
              </a:solidFill>
            </a:endParaRPr>
          </a:p>
        </p:txBody>
      </p:sp>
      <p:sp>
        <p:nvSpPr>
          <p:cNvPr id="18" name="Right Arrow 17"/>
          <p:cNvSpPr/>
          <p:nvPr/>
        </p:nvSpPr>
        <p:spPr>
          <a:xfrm rot="16200000">
            <a:off x="5893776" y="3535134"/>
            <a:ext cx="2590801" cy="42203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solidFill>
                  <a:schemeClr val="tx1"/>
                </a:solidFill>
              </a:rPr>
              <a:t>Sale of Vehicle</a:t>
            </a:r>
            <a:endParaRPr lang="en-US" sz="1400" dirty="0">
              <a:solidFill>
                <a:schemeClr val="tx1"/>
              </a:solidFill>
            </a:endParaRPr>
          </a:p>
        </p:txBody>
      </p:sp>
      <p:sp>
        <p:nvSpPr>
          <p:cNvPr id="20" name="Right Arrow 19"/>
          <p:cNvSpPr/>
          <p:nvPr/>
        </p:nvSpPr>
        <p:spPr>
          <a:xfrm>
            <a:off x="3124199" y="5503985"/>
            <a:ext cx="2971800" cy="42203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solidFill>
                  <a:schemeClr val="tx1"/>
                </a:solidFill>
              </a:rPr>
              <a:t>Wholesale of Vehicle</a:t>
            </a:r>
            <a:endParaRPr lang="en-US" sz="1400" dirty="0">
              <a:solidFill>
                <a:schemeClr val="tx1"/>
              </a:solidFill>
            </a:endParaRPr>
          </a:p>
        </p:txBody>
      </p:sp>
      <p:sp>
        <p:nvSpPr>
          <p:cNvPr id="13" name="Right Arrow 12"/>
          <p:cNvSpPr/>
          <p:nvPr/>
        </p:nvSpPr>
        <p:spPr>
          <a:xfrm rot="10800000">
            <a:off x="3086102" y="1828800"/>
            <a:ext cx="2971800" cy="42203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400" dirty="0"/>
          </a:p>
        </p:txBody>
      </p:sp>
      <p:sp>
        <p:nvSpPr>
          <p:cNvPr id="21" name="TextBox 20"/>
          <p:cNvSpPr txBox="1"/>
          <p:nvPr/>
        </p:nvSpPr>
        <p:spPr>
          <a:xfrm>
            <a:off x="3048000" y="1877572"/>
            <a:ext cx="3200401" cy="332228"/>
          </a:xfrm>
          <a:prstGeom prst="rect">
            <a:avLst/>
          </a:prstGeom>
          <a:noFill/>
        </p:spPr>
        <p:txBody>
          <a:bodyPr wrap="square" rtlCol="0">
            <a:noAutofit/>
          </a:bodyPr>
          <a:lstStyle/>
          <a:p>
            <a:pPr algn="ctr"/>
            <a:r>
              <a:rPr lang="en-US" sz="1400" dirty="0" smtClean="0">
                <a:latin typeface="Century Gothic" pitchFamily="34" charset="0"/>
              </a:rPr>
              <a:t>Promise to Repay &amp; Collateral</a:t>
            </a:r>
          </a:p>
        </p:txBody>
      </p:sp>
      <p:sp>
        <p:nvSpPr>
          <p:cNvPr id="4" name="Left-Right Arrow 3"/>
          <p:cNvSpPr/>
          <p:nvPr/>
        </p:nvSpPr>
        <p:spPr>
          <a:xfrm rot="2405261">
            <a:off x="2363171" y="3573246"/>
            <a:ext cx="4388030" cy="420624"/>
          </a:xfrm>
          <a:prstGeom prst="lef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t>Dealer  Payout &amp; Floor Plan Financing</a:t>
            </a:r>
            <a:endParaRPr lang="en-US" sz="1400" dirty="0"/>
          </a:p>
        </p:txBody>
      </p:sp>
    </p:spTree>
    <p:extLst>
      <p:ext uri="{BB962C8B-B14F-4D97-AF65-F5344CB8AC3E}">
        <p14:creationId xmlns:p14="http://schemas.microsoft.com/office/powerpoint/2010/main" val="40646614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Finance Option</a:t>
            </a:r>
            <a:endParaRPr lang="en-US" dirty="0"/>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19</a:t>
            </a:fld>
            <a:endParaRPr lang="en-US" dirty="0"/>
          </a:p>
        </p:txBody>
      </p:sp>
      <mc:AlternateContent xmlns:mc="http://schemas.openxmlformats.org/markup-compatibility/2006" xmlns:a14="http://schemas.microsoft.com/office/drawing/2010/main">
        <mc:Choice Requires="a14">
          <p:sp>
            <p:nvSpPr>
              <p:cNvPr id="9" name="Content Placeholder 8"/>
              <p:cNvSpPr>
                <a:spLocks noGrp="1"/>
              </p:cNvSpPr>
              <p:nvPr>
                <p:ph sz="quarter" idx="14"/>
              </p:nvPr>
            </p:nvSpPr>
            <p:spPr/>
            <p:txBody>
              <a:bodyPr/>
              <a:lstStyle/>
              <a:p>
                <a:pPr algn="ctr"/>
                <a:endParaRPr lang="en-US" b="0" i="1" dirty="0" smtClean="0">
                  <a:latin typeface="Cambria Math" panose="02040503050406030204" pitchFamily="18" charset="0"/>
                  <a:ea typeface="Cambria Math" panose="02040503050406030204" pitchFamily="18" charset="0"/>
                </a:endParaRPr>
              </a:p>
              <a:p>
                <a:pPr algn="ctr"/>
                <a:endParaRPr lang="en-US" b="0" i="1" dirty="0" smtClean="0">
                  <a:latin typeface="Cambria Math" panose="02040503050406030204" pitchFamily="18" charset="0"/>
                  <a:ea typeface="Cambria Math" panose="02040503050406030204" pitchFamily="18" charset="0"/>
                </a:endParaRPr>
              </a:p>
              <a:p>
                <a:pPr algn="ctr"/>
                <a14:m>
                  <m:oMath xmlns:m="http://schemas.openxmlformats.org/officeDocument/2006/math">
                    <m:r>
                      <a:rPr lang="en-US" b="0" i="1" smtClean="0">
                        <a:latin typeface="Cambria Math" panose="02040503050406030204" pitchFamily="18" charset="0"/>
                        <a:ea typeface="Cambria Math" panose="02040503050406030204" pitchFamily="18" charset="0"/>
                      </a:rPr>
                      <m:t>𝑃𝑎𝑦𝑚𝑒𝑛𝑡</m:t>
                    </m:r>
                    <m:r>
                      <a:rPr lang="en-US" i="1" smtClean="0">
                        <a:latin typeface="Cambria Math" panose="02040503050406030204" pitchFamily="18" charset="0"/>
                        <a:ea typeface="Cambria Math" panose="02040503050406030204" pitchFamily="18" charset="0"/>
                      </a:rPr>
                      <m:t>=</m:t>
                    </m:r>
                  </m:oMath>
                </a14:m>
                <a:r>
                  <a:rPr lang="en-US" i="1" dirty="0" smtClean="0">
                    <a:latin typeface="Cambria Math" panose="02040503050406030204" pitchFamily="18" charset="0"/>
                    <a:ea typeface="Cambria Math" panose="02040503050406030204" pitchFamily="18" charset="0"/>
                  </a:rPr>
                  <a:t> </a:t>
                </a:r>
                <a14:m>
                  <m:oMath xmlns:m="http://schemas.openxmlformats.org/officeDocument/2006/math">
                    <m:f>
                      <m:fPr>
                        <m:ctrlPr>
                          <a:rPr lang="en-US" sz="1600" i="1" dirty="0" smtClean="0">
                            <a:latin typeface="Cambria Math"/>
                            <a:ea typeface="Cambria Math" panose="02040503050406030204" pitchFamily="18" charset="0"/>
                          </a:rPr>
                        </m:ctrlPr>
                      </m:fPr>
                      <m:num>
                        <m:r>
                          <a:rPr lang="en-US" sz="1600" b="0" i="1" dirty="0" smtClean="0">
                            <a:latin typeface="Cambria Math"/>
                            <a:ea typeface="Cambria Math" panose="02040503050406030204" pitchFamily="18" charset="0"/>
                          </a:rPr>
                          <m:t>𝐿𝑜𝑎𝑛</m:t>
                        </m:r>
                        <m:r>
                          <a:rPr lang="en-US" sz="1600" b="0" i="1" dirty="0" smtClean="0">
                            <a:latin typeface="Cambria Math"/>
                            <a:ea typeface="Cambria Math" panose="02040503050406030204" pitchFamily="18" charset="0"/>
                          </a:rPr>
                          <m:t> </m:t>
                        </m:r>
                        <m:r>
                          <a:rPr lang="en-US" sz="1600" b="0" i="1" dirty="0" smtClean="0">
                            <a:latin typeface="Cambria Math"/>
                            <a:ea typeface="Cambria Math" panose="02040503050406030204" pitchFamily="18" charset="0"/>
                          </a:rPr>
                          <m:t>𝐴𝑚𝑜𝑢𝑛𝑡</m:t>
                        </m:r>
                        <m:r>
                          <a:rPr lang="en-US" sz="1600" b="0" i="1" dirty="0" smtClean="0">
                            <a:latin typeface="Cambria Math"/>
                            <a:ea typeface="Cambria Math" panose="02040503050406030204" pitchFamily="18" charset="0"/>
                          </a:rPr>
                          <m:t> </m:t>
                        </m:r>
                        <m:r>
                          <a:rPr lang="en-US" sz="1600" b="0" i="1" dirty="0" smtClean="0">
                            <a:latin typeface="Cambria Math"/>
                            <a:ea typeface="Cambria Math" panose="02040503050406030204" pitchFamily="18" charset="0"/>
                          </a:rPr>
                          <m:t>𝑥</m:t>
                        </m:r>
                        <m:r>
                          <a:rPr lang="en-US" sz="1600" b="0" i="1" dirty="0" smtClean="0">
                            <a:latin typeface="Cambria Math"/>
                            <a:ea typeface="Cambria Math" panose="02040503050406030204" pitchFamily="18" charset="0"/>
                          </a:rPr>
                          <m:t> </m:t>
                        </m:r>
                        <m:r>
                          <a:rPr lang="en-US" sz="1600" b="0" i="1" dirty="0" smtClean="0">
                            <a:latin typeface="Cambria Math"/>
                            <a:ea typeface="Cambria Math" panose="02040503050406030204" pitchFamily="18" charset="0"/>
                          </a:rPr>
                          <m:t>𝐼𝑛𝑡𝑒𝑟𝑒𝑠𝑡</m:t>
                        </m:r>
                        <m:r>
                          <a:rPr lang="en-US" sz="1600" b="0" i="1" dirty="0" smtClean="0">
                            <a:latin typeface="Cambria Math"/>
                            <a:ea typeface="Cambria Math" panose="02040503050406030204" pitchFamily="18" charset="0"/>
                          </a:rPr>
                          <m:t> </m:t>
                        </m:r>
                        <m:r>
                          <a:rPr lang="en-US" sz="1600" b="0" i="1" dirty="0" smtClean="0">
                            <a:latin typeface="Cambria Math"/>
                            <a:ea typeface="Cambria Math" panose="02040503050406030204" pitchFamily="18" charset="0"/>
                          </a:rPr>
                          <m:t>𝑅𝑎𝑡𝑒</m:t>
                        </m:r>
                      </m:num>
                      <m:den>
                        <m:r>
                          <a:rPr lang="en-US" sz="1600" b="0" i="1" dirty="0" smtClean="0">
                            <a:latin typeface="Cambria Math" panose="02040503050406030204" pitchFamily="18" charset="0"/>
                            <a:ea typeface="Cambria Math" panose="02040503050406030204" pitchFamily="18" charset="0"/>
                          </a:rPr>
                          <m:t>1−</m:t>
                        </m:r>
                        <m:sSup>
                          <m:sSupPr>
                            <m:ctrlPr>
                              <a:rPr lang="en-US" sz="1600" b="0" i="1" dirty="0" smtClean="0">
                                <a:latin typeface="Cambria Math"/>
                                <a:ea typeface="Cambria Math" panose="02040503050406030204" pitchFamily="18" charset="0"/>
                              </a:rPr>
                            </m:ctrlPr>
                          </m:sSupPr>
                          <m:e>
                            <m:r>
                              <a:rPr lang="en-US" sz="1600" b="0" i="1" dirty="0" smtClean="0">
                                <a:latin typeface="Cambria Math" panose="02040503050406030204" pitchFamily="18" charset="0"/>
                                <a:ea typeface="Cambria Math" panose="02040503050406030204" pitchFamily="18" charset="0"/>
                              </a:rPr>
                              <m:t>(1+</m:t>
                            </m:r>
                            <m:r>
                              <a:rPr lang="en-US" sz="1600" b="0" i="1" dirty="0" smtClean="0">
                                <a:latin typeface="Cambria Math"/>
                                <a:ea typeface="Cambria Math" panose="02040503050406030204" pitchFamily="18" charset="0"/>
                              </a:rPr>
                              <m:t>𝐼𝑛𝑡𝑒𝑟𝑒𝑠𝑡</m:t>
                            </m:r>
                            <m:r>
                              <a:rPr lang="en-US" sz="1600" b="0" i="1" dirty="0" smtClean="0">
                                <a:latin typeface="Cambria Math"/>
                                <a:ea typeface="Cambria Math" panose="02040503050406030204" pitchFamily="18" charset="0"/>
                              </a:rPr>
                              <m:t> </m:t>
                            </m:r>
                            <m:r>
                              <a:rPr lang="en-US" sz="1600" b="0" i="1" dirty="0" smtClean="0">
                                <a:latin typeface="Cambria Math"/>
                                <a:ea typeface="Cambria Math" panose="02040503050406030204" pitchFamily="18" charset="0"/>
                              </a:rPr>
                              <m:t>𝑅𝑎𝑡𝑒</m:t>
                            </m:r>
                            <m:r>
                              <a:rPr lang="en-US" sz="1600" b="0" i="1" dirty="0" smtClean="0">
                                <a:latin typeface="Cambria Math" panose="02040503050406030204" pitchFamily="18" charset="0"/>
                                <a:ea typeface="Cambria Math" panose="02040503050406030204" pitchFamily="18" charset="0"/>
                              </a:rPr>
                              <m:t>)</m:t>
                            </m:r>
                          </m:e>
                          <m:sup>
                            <m:r>
                              <a:rPr lang="en-US" sz="1600" b="0" i="1" dirty="0" smtClean="0">
                                <a:latin typeface="Cambria Math" panose="02040503050406030204" pitchFamily="18" charset="0"/>
                                <a:ea typeface="Cambria Math" panose="02040503050406030204" pitchFamily="18" charset="0"/>
                              </a:rPr>
                              <m:t>−</m:t>
                            </m:r>
                            <m:r>
                              <a:rPr lang="en-US" sz="1600" b="0" i="1" dirty="0" smtClean="0">
                                <a:latin typeface="Cambria Math"/>
                                <a:ea typeface="Cambria Math" panose="02040503050406030204" pitchFamily="18" charset="0"/>
                              </a:rPr>
                              <m:t>𝑇𝑒𝑟𝑚</m:t>
                            </m:r>
                          </m:sup>
                        </m:sSup>
                      </m:den>
                    </m:f>
                  </m:oMath>
                </a14:m>
                <a:endParaRPr lang="en-US" sz="1600" i="1" dirty="0" smtClean="0">
                  <a:latin typeface="Cambria Math" panose="02040503050406030204" pitchFamily="18" charset="0"/>
                  <a:ea typeface="Cambria Math" panose="02040503050406030204" pitchFamily="18" charset="0"/>
                </a:endParaRPr>
              </a:p>
              <a:p>
                <a:pPr algn="ctr"/>
                <a:endParaRPr lang="en-US" sz="1600" i="1" dirty="0">
                  <a:latin typeface="Cambria Math" panose="02040503050406030204" pitchFamily="18" charset="0"/>
                  <a:ea typeface="Cambria Math" panose="02040503050406030204" pitchFamily="18" charset="0"/>
                </a:endParaRPr>
              </a:p>
            </p:txBody>
          </p:sp>
        </mc:Choice>
        <mc:Fallback xmlns="">
          <p:sp>
            <p:nvSpPr>
              <p:cNvPr id="9" name="Content Placeholder 8"/>
              <p:cNvSpPr>
                <a:spLocks noGrp="1" noRot="1" noChangeAspect="1" noMove="1" noResize="1" noEditPoints="1" noAdjustHandles="1" noChangeArrowheads="1" noChangeShapeType="1" noTextEdit="1"/>
              </p:cNvSpPr>
              <p:nvPr>
                <p:ph sz="quarter" idx="14"/>
              </p:nvPr>
            </p:nvSpPr>
            <p:spPr>
              <a:blipFill rotWithShape="1">
                <a:blip r:embed="rId2"/>
                <a:stretch>
                  <a:fillRect/>
                </a:stretch>
              </a:blipFill>
            </p:spPr>
            <p:txBody>
              <a:bodyPr/>
              <a:lstStyle/>
              <a:p>
                <a:r>
                  <a:rPr lang="en-US">
                    <a:noFill/>
                  </a:rPr>
                  <a:t> </a:t>
                </a:r>
              </a:p>
            </p:txBody>
          </p:sp>
        </mc:Fallback>
      </mc:AlternateContent>
      <p:sp>
        <p:nvSpPr>
          <p:cNvPr id="11" name="Content Placeholder 10"/>
          <p:cNvSpPr>
            <a:spLocks noGrp="1"/>
          </p:cNvSpPr>
          <p:nvPr>
            <p:ph sz="quarter" idx="18"/>
          </p:nvPr>
        </p:nvSpPr>
        <p:spPr/>
        <p:txBody>
          <a:bodyPr>
            <a:normAutofit/>
          </a:bodyPr>
          <a:lstStyle/>
          <a:p>
            <a:pPr>
              <a:spcBef>
                <a:spcPts val="0"/>
              </a:spcBef>
            </a:pPr>
            <a:r>
              <a:rPr lang="en-US" sz="1000" u="sng" dirty="0" smtClean="0"/>
              <a:t>Payment Function</a:t>
            </a:r>
          </a:p>
          <a:p>
            <a:pPr>
              <a:spcBef>
                <a:spcPts val="0"/>
              </a:spcBef>
            </a:pPr>
            <a:r>
              <a:rPr lang="en-US" sz="1000" dirty="0" smtClean="0"/>
              <a:t>PMT=(Periodic Interest Rate, Term, -Loan Amount)</a:t>
            </a:r>
          </a:p>
          <a:p>
            <a:pPr>
              <a:spcBef>
                <a:spcPts val="0"/>
              </a:spcBef>
            </a:pPr>
            <a:endParaRPr lang="en-US" sz="1000" dirty="0" smtClean="0"/>
          </a:p>
          <a:p>
            <a:pPr>
              <a:spcBef>
                <a:spcPts val="0"/>
              </a:spcBef>
            </a:pPr>
            <a:r>
              <a:rPr lang="en-US" sz="1000" u="sng" dirty="0" smtClean="0"/>
              <a:t>Principal Payment Function</a:t>
            </a:r>
          </a:p>
          <a:p>
            <a:pPr>
              <a:spcBef>
                <a:spcPts val="0"/>
              </a:spcBef>
            </a:pPr>
            <a:r>
              <a:rPr lang="en-US" sz="1000" dirty="0" smtClean="0"/>
              <a:t>PPMT=(Periodic Interest Rate, Period, Term, -Loan Amount)</a:t>
            </a:r>
          </a:p>
          <a:p>
            <a:pPr>
              <a:spcBef>
                <a:spcPts val="0"/>
              </a:spcBef>
            </a:pPr>
            <a:endParaRPr lang="en-US" sz="1000" dirty="0"/>
          </a:p>
          <a:p>
            <a:pPr>
              <a:spcBef>
                <a:spcPts val="0"/>
              </a:spcBef>
            </a:pPr>
            <a:r>
              <a:rPr lang="en-US" sz="1000" u="sng" dirty="0" smtClean="0"/>
              <a:t>Interest Payment Function</a:t>
            </a:r>
          </a:p>
          <a:p>
            <a:pPr>
              <a:spcBef>
                <a:spcPts val="0"/>
              </a:spcBef>
            </a:pPr>
            <a:r>
              <a:rPr lang="en-US" sz="1000" dirty="0" smtClean="0"/>
              <a:t>IPMT</a:t>
            </a:r>
            <a:r>
              <a:rPr lang="en-US" sz="1000" dirty="0"/>
              <a:t>=(Periodic Interest Rate, Period, Term, -Loan Amount</a:t>
            </a:r>
            <a:r>
              <a:rPr lang="en-US" sz="1000" dirty="0" smtClean="0"/>
              <a:t>)</a:t>
            </a:r>
          </a:p>
          <a:p>
            <a:pPr>
              <a:spcBef>
                <a:spcPts val="0"/>
              </a:spcBef>
            </a:pPr>
            <a:r>
              <a:rPr lang="en-US" sz="1000" dirty="0" smtClean="0"/>
              <a:t>OR Beginning Balance x Periodic Interest Rate</a:t>
            </a:r>
          </a:p>
          <a:p>
            <a:pPr>
              <a:spcBef>
                <a:spcPts val="0"/>
              </a:spcBef>
            </a:pPr>
            <a:endParaRPr lang="en-US" sz="1000" dirty="0"/>
          </a:p>
          <a:p>
            <a:pPr>
              <a:spcBef>
                <a:spcPts val="0"/>
              </a:spcBef>
            </a:pPr>
            <a:r>
              <a:rPr lang="en-US" sz="1000" u="sng" dirty="0" smtClean="0"/>
              <a:t>Balance</a:t>
            </a:r>
            <a:r>
              <a:rPr lang="en-US" sz="1000" dirty="0" smtClean="0"/>
              <a:t> </a:t>
            </a:r>
          </a:p>
          <a:p>
            <a:pPr>
              <a:spcBef>
                <a:spcPts val="0"/>
              </a:spcBef>
            </a:pPr>
            <a:r>
              <a:rPr lang="en-US" sz="1000" dirty="0" smtClean="0"/>
              <a:t>Ending Balance = Beginning Balance – Principal Payment</a:t>
            </a:r>
          </a:p>
          <a:p>
            <a:pPr>
              <a:spcBef>
                <a:spcPts val="0"/>
              </a:spcBef>
            </a:pPr>
            <a:r>
              <a:rPr lang="en-US" sz="1000" dirty="0" smtClean="0"/>
              <a:t>Beginning Balance = Prior Period Ending Balance</a:t>
            </a:r>
            <a:endParaRPr lang="en-US" sz="1000" dirty="0"/>
          </a:p>
        </p:txBody>
      </p:sp>
      <p:sp>
        <p:nvSpPr>
          <p:cNvPr id="12" name="Content Placeholder 11"/>
          <p:cNvSpPr>
            <a:spLocks noGrp="1"/>
          </p:cNvSpPr>
          <p:nvPr>
            <p:ph sz="quarter" idx="22"/>
          </p:nvPr>
        </p:nvSpPr>
        <p:spPr/>
        <p:txBody>
          <a:bodyPr/>
          <a:lstStyle/>
          <a:p>
            <a:r>
              <a:rPr lang="en-US" dirty="0" smtClean="0"/>
              <a:t>Payment Mathematical Formula</a:t>
            </a:r>
            <a:endParaRPr lang="en-US" dirty="0"/>
          </a:p>
        </p:txBody>
      </p:sp>
      <p:sp>
        <p:nvSpPr>
          <p:cNvPr id="13" name="Content Placeholder 12"/>
          <p:cNvSpPr>
            <a:spLocks noGrp="1"/>
          </p:cNvSpPr>
          <p:nvPr>
            <p:ph sz="quarter" idx="23"/>
          </p:nvPr>
        </p:nvSpPr>
        <p:spPr/>
        <p:txBody>
          <a:bodyPr/>
          <a:lstStyle/>
          <a:p>
            <a:r>
              <a:rPr lang="en-US" dirty="0" smtClean="0"/>
              <a:t>Payment Lifecycle</a:t>
            </a:r>
            <a:endParaRPr lang="en-US" dirty="0"/>
          </a:p>
        </p:txBody>
      </p:sp>
      <p:sp>
        <p:nvSpPr>
          <p:cNvPr id="14" name="Content Placeholder 13"/>
          <p:cNvSpPr>
            <a:spLocks noGrp="1"/>
          </p:cNvSpPr>
          <p:nvPr>
            <p:ph sz="quarter" idx="24"/>
          </p:nvPr>
        </p:nvSpPr>
        <p:spPr/>
        <p:txBody>
          <a:bodyPr/>
          <a:lstStyle/>
          <a:p>
            <a:r>
              <a:rPr lang="en-US" dirty="0" smtClean="0"/>
              <a:t>Loan Modeling in Excel</a:t>
            </a:r>
            <a:endParaRPr lang="en-US" dirty="0"/>
          </a:p>
        </p:txBody>
      </p:sp>
      <p:graphicFrame>
        <p:nvGraphicFramePr>
          <p:cNvPr id="15" name="Content Placeholder 19"/>
          <p:cNvGraphicFramePr>
            <a:graphicFrameLocks noGrp="1"/>
          </p:cNvGraphicFramePr>
          <p:nvPr>
            <p:ph sz="quarter" idx="16"/>
            <p:extLst>
              <p:ext uri="{D42A27DB-BD31-4B8C-83A1-F6EECF244321}">
                <p14:modId xmlns:p14="http://schemas.microsoft.com/office/powerpoint/2010/main" val="3486085944"/>
              </p:ext>
            </p:extLst>
          </p:nvPr>
        </p:nvGraphicFramePr>
        <p:xfrm>
          <a:off x="4648200" y="1524000"/>
          <a:ext cx="4038600" cy="4724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08525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200" dirty="0" smtClean="0"/>
              <a:t>Syllabus</a:t>
            </a:r>
            <a:endParaRPr lang="en-US" sz="3200" dirty="0"/>
          </a:p>
        </p:txBody>
      </p:sp>
      <p:graphicFrame>
        <p:nvGraphicFramePr>
          <p:cNvPr id="5" name="Content Placeholder 4"/>
          <p:cNvGraphicFramePr>
            <a:graphicFrameLocks noGrp="1"/>
          </p:cNvGraphicFramePr>
          <p:nvPr>
            <p:ph sz="quarter" idx="12"/>
            <p:extLst>
              <p:ext uri="{D42A27DB-BD31-4B8C-83A1-F6EECF244321}">
                <p14:modId xmlns:p14="http://schemas.microsoft.com/office/powerpoint/2010/main" val="670026588"/>
              </p:ext>
            </p:extLst>
          </p:nvPr>
        </p:nvGraphicFramePr>
        <p:xfrm>
          <a:off x="457200" y="838200"/>
          <a:ext cx="8229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51085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Lease Option</a:t>
            </a:r>
            <a:endParaRPr lang="en-US" dirty="0"/>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20</a:t>
            </a:fld>
            <a:endParaRPr lang="en-US" dirty="0"/>
          </a:p>
        </p:txBody>
      </p:sp>
      <p:sp>
        <p:nvSpPr>
          <p:cNvPr id="5" name="Content Placeholder 4"/>
          <p:cNvSpPr>
            <a:spLocks noGrp="1"/>
          </p:cNvSpPr>
          <p:nvPr>
            <p:ph sz="quarter" idx="16"/>
          </p:nvPr>
        </p:nvSpPr>
        <p:spPr/>
        <p:txBody>
          <a:bodyPr>
            <a:normAutofit/>
          </a:bodyPr>
          <a:lstStyle/>
          <a:p>
            <a:pPr marL="171450" indent="-171450">
              <a:buFont typeface="Wingdings" panose="05000000000000000000" pitchFamily="2" charset="2"/>
              <a:buChar char="§"/>
            </a:pPr>
            <a:r>
              <a:rPr lang="en-US" sz="1000" dirty="0" smtClean="0"/>
              <a:t>A lease payment can be viewed as 2 separate finance loans.  One for the Depreciation and one for the Residual Value</a:t>
            </a:r>
          </a:p>
          <a:p>
            <a:pPr marL="228600">
              <a:buFont typeface="+mj-lt"/>
              <a:buAutoNum type="arabicPeriod"/>
            </a:pPr>
            <a:r>
              <a:rPr lang="en-US" sz="1000" dirty="0" smtClean="0"/>
              <a:t> Depreciation Loan: Principal is paid as if the loan is a 0% loan.  Interest is paid on the lifetime average balance.</a:t>
            </a:r>
          </a:p>
          <a:p>
            <a:pPr marL="228600">
              <a:buFont typeface="+mj-lt"/>
              <a:buAutoNum type="arabicPeriod"/>
            </a:pPr>
            <a:r>
              <a:rPr lang="en-US" sz="1000" dirty="0"/>
              <a:t> </a:t>
            </a:r>
            <a:r>
              <a:rPr lang="en-US" sz="1000" dirty="0" smtClean="0"/>
              <a:t>Residual Value Loan: Interest Only Loan.</a:t>
            </a:r>
          </a:p>
          <a:p>
            <a:pPr marL="228600">
              <a:buFont typeface="+mj-lt"/>
              <a:buAutoNum type="arabicPeriod"/>
            </a:pPr>
            <a:endParaRPr lang="en-US" sz="1000" dirty="0"/>
          </a:p>
          <a:p>
            <a:pPr marL="228600" indent="-228600"/>
            <a:r>
              <a:rPr lang="en-US" sz="1000" b="1" dirty="0" smtClean="0"/>
              <a:t>EXAMPLE</a:t>
            </a:r>
          </a:p>
          <a:p>
            <a:pPr marL="228600" indent="-228600"/>
            <a:r>
              <a:rPr lang="en-US" sz="1000" dirty="0" smtClean="0"/>
              <a:t>Capital Cost = $25,000</a:t>
            </a:r>
          </a:p>
          <a:p>
            <a:pPr marL="228600" indent="-228600"/>
            <a:r>
              <a:rPr lang="en-US" sz="1000" dirty="0" smtClean="0"/>
              <a:t>Residual Value = $15,000 (60%)</a:t>
            </a:r>
          </a:p>
          <a:p>
            <a:pPr marL="228600" indent="-228600"/>
            <a:r>
              <a:rPr lang="en-US" sz="1000" dirty="0" smtClean="0"/>
              <a:t>RCF = 0.003 (7.2%)</a:t>
            </a:r>
          </a:p>
          <a:p>
            <a:pPr marL="228600" indent="-228600"/>
            <a:r>
              <a:rPr lang="en-US" sz="1000" dirty="0" smtClean="0"/>
              <a:t>Term = 36 months</a:t>
            </a:r>
          </a:p>
          <a:p>
            <a:pPr marL="228600" indent="-228600"/>
            <a:endParaRPr lang="en-US" sz="1000" dirty="0"/>
          </a:p>
          <a:p>
            <a:pPr marL="1143000" indent="-1143000"/>
            <a:r>
              <a:rPr lang="en-US" sz="1000" dirty="0" smtClean="0"/>
              <a:t>Lease Payment =  (($25,000 - $15,000)/36) + </a:t>
            </a:r>
            <a:br>
              <a:rPr lang="en-US" sz="1000" dirty="0" smtClean="0"/>
            </a:br>
            <a:r>
              <a:rPr lang="en-US" sz="1000" dirty="0" smtClean="0"/>
              <a:t>($25,000 + $15,000)*0.003</a:t>
            </a:r>
          </a:p>
          <a:p>
            <a:r>
              <a:rPr lang="en-US" sz="1000" b="1" dirty="0"/>
              <a:t>Lease Payment =  </a:t>
            </a:r>
            <a:r>
              <a:rPr lang="en-US" sz="1000" b="1" dirty="0" smtClean="0"/>
              <a:t>$398</a:t>
            </a:r>
          </a:p>
          <a:p>
            <a:endParaRPr lang="en-US" sz="1000" dirty="0"/>
          </a:p>
          <a:p>
            <a:pPr marL="2057400" indent="-2057400"/>
            <a:r>
              <a:rPr lang="en-US" sz="1000" dirty="0" smtClean="0"/>
              <a:t>1.  Depreciation Loan Payment = ($10,000/36) + ($10,000/2*7.2%/12)</a:t>
            </a:r>
          </a:p>
          <a:p>
            <a:pPr marL="1890713" indent="-1890713"/>
            <a:r>
              <a:rPr lang="en-US" sz="1000" dirty="0" smtClean="0"/>
              <a:t>1.  Depreciation </a:t>
            </a:r>
            <a:r>
              <a:rPr lang="en-US" sz="1000" dirty="0"/>
              <a:t>Loan </a:t>
            </a:r>
            <a:r>
              <a:rPr lang="en-US" sz="1000" dirty="0" smtClean="0"/>
              <a:t>Payment = $308</a:t>
            </a:r>
          </a:p>
          <a:p>
            <a:pPr marL="1890713" indent="-1890713"/>
            <a:endParaRPr lang="en-US" sz="1000" dirty="0"/>
          </a:p>
          <a:p>
            <a:pPr marL="1890713" indent="-1890713"/>
            <a:r>
              <a:rPr lang="en-US" sz="1000" dirty="0" smtClean="0"/>
              <a:t>2.  Residual Value Loan Payment = $15,000*7.2%/12</a:t>
            </a:r>
          </a:p>
          <a:p>
            <a:pPr marL="1890713" indent="-1890713"/>
            <a:r>
              <a:rPr lang="en-US" sz="1000" dirty="0" smtClean="0"/>
              <a:t>2.  Residual </a:t>
            </a:r>
            <a:r>
              <a:rPr lang="en-US" sz="1000" dirty="0"/>
              <a:t>Value Loan Payment = </a:t>
            </a:r>
            <a:r>
              <a:rPr lang="en-US" sz="1000" dirty="0" smtClean="0"/>
              <a:t>$90</a:t>
            </a:r>
          </a:p>
          <a:p>
            <a:pPr marL="1890713" indent="-1890713"/>
            <a:r>
              <a:rPr lang="en-US" sz="1000" b="1" dirty="0" smtClean="0"/>
              <a:t>Total Loan Payments =$398</a:t>
            </a:r>
            <a:r>
              <a:rPr lang="en-US" sz="1000" dirty="0" smtClean="0"/>
              <a:t> </a:t>
            </a:r>
            <a:endParaRPr lang="en-US" sz="1000" dirty="0"/>
          </a:p>
          <a:p>
            <a:pPr marL="1890713" indent="-1890713"/>
            <a:endParaRPr lang="en-US" sz="1000" dirty="0" smtClean="0"/>
          </a:p>
        </p:txBody>
      </p:sp>
      <p:sp>
        <p:nvSpPr>
          <p:cNvPr id="7" name="Content Placeholder 6"/>
          <p:cNvSpPr>
            <a:spLocks noGrp="1"/>
          </p:cNvSpPr>
          <p:nvPr>
            <p:ph sz="quarter" idx="22"/>
          </p:nvPr>
        </p:nvSpPr>
        <p:spPr/>
        <p:txBody>
          <a:bodyPr/>
          <a:lstStyle/>
          <a:p>
            <a:r>
              <a:rPr lang="en-US" dirty="0"/>
              <a:t>Payment Mathematical Formula</a:t>
            </a:r>
          </a:p>
          <a:p>
            <a:endParaRPr lang="en-US" dirty="0"/>
          </a:p>
        </p:txBody>
      </p:sp>
      <p:sp>
        <p:nvSpPr>
          <p:cNvPr id="8" name="Content Placeholder 7"/>
          <p:cNvSpPr>
            <a:spLocks noGrp="1"/>
          </p:cNvSpPr>
          <p:nvPr>
            <p:ph sz="quarter" idx="23"/>
          </p:nvPr>
        </p:nvSpPr>
        <p:spPr/>
        <p:txBody>
          <a:bodyPr/>
          <a:lstStyle/>
          <a:p>
            <a:r>
              <a:rPr lang="en-US" dirty="0" smtClean="0"/>
              <a:t>Deriving the Lease Payment</a:t>
            </a:r>
            <a:endParaRPr lang="en-US" dirty="0"/>
          </a:p>
        </p:txBody>
      </p:sp>
      <p:sp>
        <p:nvSpPr>
          <p:cNvPr id="9" name="Content Placeholder 8"/>
          <p:cNvSpPr>
            <a:spLocks noGrp="1"/>
          </p:cNvSpPr>
          <p:nvPr>
            <p:ph sz="quarter" idx="24"/>
          </p:nvPr>
        </p:nvSpPr>
        <p:spPr/>
        <p:txBody>
          <a:bodyPr/>
          <a:lstStyle/>
          <a:p>
            <a:r>
              <a:rPr lang="en-US" dirty="0"/>
              <a:t>Payment Lifecycle</a:t>
            </a:r>
          </a:p>
        </p:txBody>
      </p:sp>
      <mc:AlternateContent xmlns:mc="http://schemas.openxmlformats.org/markup-compatibility/2006" xmlns:a14="http://schemas.microsoft.com/office/drawing/2010/main">
        <mc:Choice Requires="a14">
          <p:sp>
            <p:nvSpPr>
              <p:cNvPr id="10" name="Content Placeholder 8"/>
              <p:cNvSpPr>
                <a:spLocks noGrp="1"/>
              </p:cNvSpPr>
              <p:nvPr>
                <p:ph sz="quarter" idx="14"/>
              </p:nvPr>
            </p:nvSpPr>
            <p:spPr/>
            <p:txBody>
              <a:bodyPr>
                <a:normAutofit fontScale="92500" lnSpcReduction="10000"/>
              </a:bodyPr>
              <a:lstStyle/>
              <a:p>
                <a:pPr algn="ctr"/>
                <a14:m>
                  <m:oMath xmlns:m="http://schemas.openxmlformats.org/officeDocument/2006/math">
                    <m:r>
                      <a:rPr lang="en-US" b="0" i="1" smtClean="0">
                        <a:latin typeface="Cambria Math" panose="02040503050406030204" pitchFamily="18" charset="0"/>
                        <a:ea typeface="Cambria Math" panose="02040503050406030204" pitchFamily="18" charset="0"/>
                      </a:rPr>
                      <m:t>𝑃𝑎𝑦𝑚𝑒𝑛𝑡</m:t>
                    </m:r>
                    <m:r>
                      <a:rPr lang="en-US" i="1" smtClean="0">
                        <a:latin typeface="Cambria Math" panose="02040503050406030204" pitchFamily="18" charset="0"/>
                        <a:ea typeface="Cambria Math" panose="02040503050406030204" pitchFamily="18" charset="0"/>
                      </a:rPr>
                      <m:t>=</m:t>
                    </m:r>
                  </m:oMath>
                </a14:m>
                <a:r>
                  <a:rPr lang="en-US" i="1" dirty="0" smtClean="0">
                    <a:latin typeface="Cambria Math" panose="02040503050406030204" pitchFamily="18" charset="0"/>
                    <a:ea typeface="Cambria Math" panose="02040503050406030204" pitchFamily="18" charset="0"/>
                  </a:rPr>
                  <a:t> </a:t>
                </a:r>
                <a14:m>
                  <m:oMath xmlns:m="http://schemas.openxmlformats.org/officeDocument/2006/math">
                    <m:r>
                      <a:rPr lang="en-US" b="0" i="1" dirty="0" smtClean="0">
                        <a:latin typeface="Cambria Math"/>
                        <a:ea typeface="Cambria Math" panose="02040503050406030204" pitchFamily="18" charset="0"/>
                      </a:rPr>
                      <m:t>𝐷𝑒𝑝𝑟𝑒𝑐𝑖𝑎𝑡𝑖𝑜𝑛</m:t>
                    </m:r>
                    <m:r>
                      <a:rPr lang="en-US" b="0" i="1" dirty="0" smtClean="0">
                        <a:latin typeface="Cambria Math"/>
                        <a:ea typeface="Cambria Math" panose="02040503050406030204" pitchFamily="18" charset="0"/>
                      </a:rPr>
                      <m:t>+</m:t>
                    </m:r>
                    <m:r>
                      <a:rPr lang="en-US" b="0" i="1" dirty="0" smtClean="0">
                        <a:latin typeface="Cambria Math"/>
                        <a:ea typeface="Cambria Math" panose="02040503050406030204" pitchFamily="18" charset="0"/>
                      </a:rPr>
                      <m:t>𝑅𝑒𝑛𝑡</m:t>
                    </m:r>
                    <m:r>
                      <a:rPr lang="en-US" b="0" i="1" dirty="0" smtClean="0">
                        <a:latin typeface="Cambria Math"/>
                        <a:ea typeface="Cambria Math" panose="02040503050406030204" pitchFamily="18" charset="0"/>
                      </a:rPr>
                      <m:t> </m:t>
                    </m:r>
                    <m:r>
                      <a:rPr lang="en-US" b="0" i="1" dirty="0" smtClean="0">
                        <a:latin typeface="Cambria Math"/>
                        <a:ea typeface="Cambria Math" panose="02040503050406030204" pitchFamily="18" charset="0"/>
                      </a:rPr>
                      <m:t>𝐶h𝑎𝑟𝑔𝑒</m:t>
                    </m:r>
                  </m:oMath>
                </a14:m>
                <a:endParaRPr lang="en-US" b="0" i="1" dirty="0" smtClean="0">
                  <a:latin typeface="Cambria Math" panose="02040503050406030204" pitchFamily="18" charset="0"/>
                  <a:ea typeface="Cambria Math" panose="02040503050406030204" pitchFamily="18" charset="0"/>
                </a:endParaRPr>
              </a:p>
              <a:p>
                <a:pPr algn="ctr"/>
                <a:endParaRPr lang="en-US" b="0" i="1" dirty="0" smtClean="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b="0" i="1" dirty="0" smtClean="0">
                          <a:latin typeface="Cambria Math"/>
                          <a:ea typeface="Cambria Math" panose="02040503050406030204" pitchFamily="18" charset="0"/>
                        </a:rPr>
                        <m:t>𝐷𝑒𝑝𝑟𝑒𝑐𝑖𝑎𝑡𝑖𝑜𝑛</m:t>
                      </m:r>
                      <m:r>
                        <a:rPr lang="en-US" b="0" i="1" dirty="0" smtClean="0">
                          <a:latin typeface="Cambria Math"/>
                          <a:ea typeface="Cambria Math" panose="02040503050406030204" pitchFamily="18" charset="0"/>
                        </a:rPr>
                        <m:t>= </m:t>
                      </m:r>
                      <m:f>
                        <m:fPr>
                          <m:ctrlPr>
                            <a:rPr lang="en-US" b="0" i="1" dirty="0" smtClean="0">
                              <a:latin typeface="Cambria Math"/>
                              <a:ea typeface="Cambria Math" panose="02040503050406030204" pitchFamily="18" charset="0"/>
                            </a:rPr>
                          </m:ctrlPr>
                        </m:fPr>
                        <m:num>
                          <m:r>
                            <a:rPr lang="en-US" b="0" i="1" dirty="0" smtClean="0">
                              <a:latin typeface="Cambria Math"/>
                              <a:ea typeface="Cambria Math" panose="02040503050406030204" pitchFamily="18" charset="0"/>
                            </a:rPr>
                            <m:t>(</m:t>
                          </m:r>
                          <m:r>
                            <a:rPr lang="en-US" b="0" i="1" dirty="0" smtClean="0">
                              <a:latin typeface="Cambria Math"/>
                              <a:ea typeface="Cambria Math" panose="02040503050406030204" pitchFamily="18" charset="0"/>
                            </a:rPr>
                            <m:t>𝐶𝑎𝑝𝑖𝑡𝑎𝑙</m:t>
                          </m:r>
                          <m:r>
                            <a:rPr lang="en-US" b="0" i="1" dirty="0" smtClean="0">
                              <a:latin typeface="Cambria Math"/>
                              <a:ea typeface="Cambria Math" panose="02040503050406030204" pitchFamily="18" charset="0"/>
                            </a:rPr>
                            <m:t> </m:t>
                          </m:r>
                          <m:r>
                            <a:rPr lang="en-US" b="0" i="1" dirty="0" smtClean="0">
                              <a:latin typeface="Cambria Math"/>
                              <a:ea typeface="Cambria Math" panose="02040503050406030204" pitchFamily="18" charset="0"/>
                            </a:rPr>
                            <m:t>𝐶𝑜𝑠𝑡</m:t>
                          </m:r>
                          <m:r>
                            <a:rPr lang="en-US" b="0" i="1" dirty="0" smtClean="0">
                              <a:latin typeface="Cambria Math"/>
                              <a:ea typeface="Cambria Math" panose="02040503050406030204" pitchFamily="18" charset="0"/>
                            </a:rPr>
                            <m:t> −</m:t>
                          </m:r>
                          <m:r>
                            <a:rPr lang="en-US" b="0" i="1" dirty="0" smtClean="0">
                              <a:latin typeface="Cambria Math"/>
                              <a:ea typeface="Cambria Math" panose="02040503050406030204" pitchFamily="18" charset="0"/>
                            </a:rPr>
                            <m:t>𝑅𝑒𝑠𝑖𝑑𝑢𝑎𝑙</m:t>
                          </m:r>
                          <m:r>
                            <a:rPr lang="en-US" b="0" i="1" dirty="0" smtClean="0">
                              <a:latin typeface="Cambria Math"/>
                              <a:ea typeface="Cambria Math" panose="02040503050406030204" pitchFamily="18" charset="0"/>
                            </a:rPr>
                            <m:t> </m:t>
                          </m:r>
                          <m:r>
                            <a:rPr lang="en-US" b="0" i="1" dirty="0" smtClean="0">
                              <a:latin typeface="Cambria Math"/>
                              <a:ea typeface="Cambria Math" panose="02040503050406030204" pitchFamily="18" charset="0"/>
                            </a:rPr>
                            <m:t>𝑉𝑎𝑙𝑢𝑒</m:t>
                          </m:r>
                          <m:r>
                            <a:rPr lang="en-US" b="0" i="1" dirty="0" smtClean="0">
                              <a:latin typeface="Cambria Math"/>
                              <a:ea typeface="Cambria Math" panose="02040503050406030204" pitchFamily="18" charset="0"/>
                            </a:rPr>
                            <m:t>)</m:t>
                          </m:r>
                        </m:num>
                        <m:den>
                          <m:r>
                            <a:rPr lang="en-US" b="0" i="1" dirty="0" smtClean="0">
                              <a:latin typeface="Cambria Math"/>
                              <a:ea typeface="Cambria Math" panose="02040503050406030204" pitchFamily="18" charset="0"/>
                            </a:rPr>
                            <m:t>𝑇𝑒𝑟𝑚</m:t>
                          </m:r>
                        </m:den>
                      </m:f>
                    </m:oMath>
                  </m:oMathPara>
                </a14:m>
                <a:endParaRPr lang="en-US" i="1" dirty="0">
                  <a:latin typeface="Cambria Math" panose="02040503050406030204" pitchFamily="18" charset="0"/>
                  <a:ea typeface="Cambria Math" panose="02040503050406030204" pitchFamily="18" charset="0"/>
                </a:endParaRPr>
              </a:p>
              <a:p>
                <a:pPr algn="ctr"/>
                <a:endParaRPr lang="en-US" sz="1600" i="1" dirty="0" smtClean="0">
                  <a:latin typeface="Cambria Math" panose="02040503050406030204" pitchFamily="18" charset="0"/>
                  <a:ea typeface="Cambria Math" panose="02040503050406030204" pitchFamily="18" charset="0"/>
                </a:endParaRPr>
              </a:p>
              <a:p>
                <a:pPr algn="ctr"/>
                <a:r>
                  <a:rPr lang="en-US" i="1" dirty="0" smtClean="0">
                    <a:latin typeface="Cambria Math" panose="02040503050406030204" pitchFamily="18" charset="0"/>
                    <a:ea typeface="Cambria Math" panose="02040503050406030204" pitchFamily="18" charset="0"/>
                  </a:rPr>
                  <a:t>Rent Charge = (Capital Cost + Residual Value) x RCF</a:t>
                </a:r>
              </a:p>
              <a:p>
                <a:pPr algn="ctr"/>
                <a:endParaRPr lang="en-US" i="1" dirty="0">
                  <a:latin typeface="Cambria Math" panose="02040503050406030204" pitchFamily="18" charset="0"/>
                  <a:ea typeface="Cambria Math" panose="02040503050406030204" pitchFamily="18" charset="0"/>
                </a:endParaRPr>
              </a:p>
              <a:p>
                <a:pPr algn="ctr"/>
                <a:r>
                  <a:rPr lang="en-US" sz="1100" i="1" dirty="0" smtClean="0">
                    <a:latin typeface="Cambria Math" panose="02040503050406030204" pitchFamily="18" charset="0"/>
                    <a:ea typeface="Cambria Math" panose="02040503050406030204" pitchFamily="18" charset="0"/>
                  </a:rPr>
                  <a:t>Capital Cost = Amount Financed</a:t>
                </a:r>
              </a:p>
              <a:p>
                <a:pPr algn="ctr"/>
                <a:r>
                  <a:rPr lang="en-US" sz="1100" i="1" dirty="0" smtClean="0">
                    <a:latin typeface="Cambria Math" panose="02040503050406030204" pitchFamily="18" charset="0"/>
                    <a:ea typeface="Cambria Math" panose="02040503050406030204" pitchFamily="18" charset="0"/>
                  </a:rPr>
                  <a:t>Residual Value = Contractual Value of vehicle upon completion of term</a:t>
                </a:r>
              </a:p>
              <a:p>
                <a:pPr algn="ctr"/>
                <a:r>
                  <a:rPr lang="en-US" sz="1100" i="1" dirty="0" smtClean="0">
                    <a:latin typeface="Cambria Math" panose="02040503050406030204" pitchFamily="18" charset="0"/>
                    <a:ea typeface="Cambria Math" panose="02040503050406030204" pitchFamily="18" charset="0"/>
                  </a:rPr>
                  <a:t>RCF = Rent Charge Factor or Money Factor.  Interest Rate for Leases.  RCF x 24 = Standard Interest Rate Equivalent</a:t>
                </a:r>
                <a:endParaRPr lang="en-US" sz="1100" i="1" dirty="0">
                  <a:latin typeface="Cambria Math" panose="02040503050406030204" pitchFamily="18" charset="0"/>
                  <a:ea typeface="Cambria Math" panose="02040503050406030204" pitchFamily="18" charset="0"/>
                </a:endParaRPr>
              </a:p>
            </p:txBody>
          </p:sp>
        </mc:Choice>
        <mc:Fallback xmlns="">
          <p:sp>
            <p:nvSpPr>
              <p:cNvPr id="10" name="Content Placeholder 8"/>
              <p:cNvSpPr>
                <a:spLocks noGrp="1" noRot="1" noChangeAspect="1" noMove="1" noResize="1" noEditPoints="1" noAdjustHandles="1" noChangeArrowheads="1" noChangeShapeType="1" noTextEdit="1"/>
              </p:cNvSpPr>
              <p:nvPr>
                <p:ph sz="quarter" idx="14"/>
              </p:nvPr>
            </p:nvSpPr>
            <p:spPr>
              <a:blipFill rotWithShape="1">
                <a:blip r:embed="rId2"/>
                <a:stretch>
                  <a:fillRect/>
                </a:stretch>
              </a:blipFill>
            </p:spPr>
            <p:txBody>
              <a:bodyPr/>
              <a:lstStyle/>
              <a:p>
                <a:r>
                  <a:rPr lang="en-US">
                    <a:noFill/>
                  </a:rPr>
                  <a:t> </a:t>
                </a:r>
              </a:p>
            </p:txBody>
          </p:sp>
        </mc:Fallback>
      </mc:AlternateContent>
      <p:sp>
        <p:nvSpPr>
          <p:cNvPr id="11" name="Content Placeholder 10"/>
          <p:cNvSpPr>
            <a:spLocks noGrp="1"/>
          </p:cNvSpPr>
          <p:nvPr>
            <p:ph sz="quarter" idx="18"/>
          </p:nvPr>
        </p:nvSpPr>
        <p:spPr/>
        <p:txBody>
          <a:bodyPr>
            <a:normAutofit/>
          </a:bodyPr>
          <a:lstStyle/>
          <a:p>
            <a:pPr marL="171450" indent="-171450">
              <a:spcBef>
                <a:spcPts val="0"/>
              </a:spcBef>
              <a:buFont typeface="Wingdings" panose="05000000000000000000" pitchFamily="2" charset="2"/>
              <a:buChar char="§"/>
            </a:pPr>
            <a:r>
              <a:rPr lang="en-US" sz="1000" dirty="0" smtClean="0"/>
              <a:t>Similar to Finance payments, lease payments are fixed over the span of the term</a:t>
            </a:r>
          </a:p>
          <a:p>
            <a:pPr marL="171450" indent="-171450">
              <a:spcBef>
                <a:spcPts val="0"/>
              </a:spcBef>
              <a:buFont typeface="Wingdings" panose="05000000000000000000" pitchFamily="2" charset="2"/>
              <a:buChar char="§"/>
            </a:pPr>
            <a:endParaRPr lang="en-US" sz="1000" dirty="0"/>
          </a:p>
          <a:p>
            <a:pPr marL="171450" indent="-171450">
              <a:spcBef>
                <a:spcPts val="0"/>
              </a:spcBef>
              <a:buFont typeface="Wingdings" panose="05000000000000000000" pitchFamily="2" charset="2"/>
              <a:buChar char="§"/>
            </a:pPr>
            <a:r>
              <a:rPr lang="en-US" sz="1000" dirty="0" smtClean="0"/>
              <a:t>However, unlike Finance payments, the components do not change over the lifecycle (in a finance loan you pay more interest in the beginning and less at the end)</a:t>
            </a:r>
          </a:p>
          <a:p>
            <a:pPr marL="171450" indent="-171450">
              <a:spcBef>
                <a:spcPts val="0"/>
              </a:spcBef>
              <a:buFont typeface="Wingdings" panose="05000000000000000000" pitchFamily="2" charset="2"/>
              <a:buChar char="§"/>
            </a:pPr>
            <a:endParaRPr lang="en-US" sz="1000" dirty="0" smtClean="0"/>
          </a:p>
          <a:p>
            <a:pPr marL="171450" indent="-171450">
              <a:spcBef>
                <a:spcPts val="0"/>
              </a:spcBef>
              <a:buFont typeface="Wingdings" panose="05000000000000000000" pitchFamily="2" charset="2"/>
              <a:buChar char="§"/>
            </a:pPr>
            <a:r>
              <a:rPr lang="en-US" sz="1000" dirty="0" smtClean="0"/>
              <a:t>The depreciation and rent charge payments are constant over the life of the lease</a:t>
            </a:r>
            <a:endParaRPr lang="en-US" sz="1000" dirty="0"/>
          </a:p>
        </p:txBody>
      </p:sp>
    </p:spTree>
    <p:extLst>
      <p:ext uri="{BB962C8B-B14F-4D97-AF65-F5344CB8AC3E}">
        <p14:creationId xmlns:p14="http://schemas.microsoft.com/office/powerpoint/2010/main" val="32738844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Retail &amp; Lease Basic Accounting Overview</a:t>
            </a:r>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21</a:t>
            </a:fld>
            <a:endParaRPr lang="en-US" dirty="0"/>
          </a:p>
        </p:txBody>
      </p:sp>
      <p:graphicFrame>
        <p:nvGraphicFramePr>
          <p:cNvPr id="33" name="Content Placeholder 18"/>
          <p:cNvGraphicFramePr>
            <a:graphicFrameLocks noGrp="1"/>
          </p:cNvGraphicFramePr>
          <p:nvPr>
            <p:ph sz="quarter" idx="4294967295"/>
            <p:extLst>
              <p:ext uri="{D42A27DB-BD31-4B8C-83A1-F6EECF244321}">
                <p14:modId xmlns:p14="http://schemas.microsoft.com/office/powerpoint/2010/main" val="1582079920"/>
              </p:ext>
            </p:extLst>
          </p:nvPr>
        </p:nvGraphicFramePr>
        <p:xfrm>
          <a:off x="457200" y="1524000"/>
          <a:ext cx="4038600" cy="1584960"/>
        </p:xfrm>
        <a:graphic>
          <a:graphicData uri="http://schemas.openxmlformats.org/drawingml/2006/table">
            <a:tbl>
              <a:tblPr bandRow="1">
                <a:tableStyleId>{5DA37D80-6434-44D0-A028-1B22A696006F}</a:tableStyleId>
              </a:tblPr>
              <a:tblGrid>
                <a:gridCol w="2819400"/>
                <a:gridCol w="1219200"/>
              </a:tblGrid>
              <a:tr h="182880">
                <a:tc>
                  <a:txBody>
                    <a:bodyPr/>
                    <a:lstStyle/>
                    <a:p>
                      <a:r>
                        <a:rPr lang="en-US" sz="1000" dirty="0" smtClean="0"/>
                        <a:t>Cash</a:t>
                      </a:r>
                      <a:endParaRPr lang="en-US" sz="1000" dirty="0"/>
                    </a:p>
                  </a:txBody>
                  <a:tcPr anchor="ctr"/>
                </a:tc>
                <a:tc>
                  <a:txBody>
                    <a:bodyPr/>
                    <a:lstStyle/>
                    <a:p>
                      <a:pPr algn="ctr"/>
                      <a:r>
                        <a:rPr lang="en-US" sz="1000" dirty="0" smtClean="0"/>
                        <a:t>$--</a:t>
                      </a:r>
                      <a:endParaRPr lang="en-US" sz="1000" dirty="0"/>
                    </a:p>
                  </a:txBody>
                  <a:tcPr anchor="ctr"/>
                </a:tc>
              </a:tr>
              <a:tr h="182880">
                <a:tc>
                  <a:txBody>
                    <a:bodyPr/>
                    <a:lstStyle/>
                    <a:p>
                      <a:r>
                        <a:rPr lang="en-US" sz="1000" dirty="0" smtClean="0"/>
                        <a:t>Accounts Receivable</a:t>
                      </a:r>
                      <a:endParaRPr lang="en-US" sz="1000" dirty="0"/>
                    </a:p>
                  </a:txBody>
                  <a:tcPr anchor="ctr"/>
                </a:tc>
                <a:tc>
                  <a:txBody>
                    <a:bodyPr/>
                    <a:lstStyle/>
                    <a:p>
                      <a:pPr algn="ctr"/>
                      <a:r>
                        <a:rPr lang="en-US" sz="1000" dirty="0" smtClean="0"/>
                        <a:t>+$25,000</a:t>
                      </a:r>
                      <a:endParaRPr lang="en-US" sz="1000" dirty="0"/>
                    </a:p>
                  </a:txBody>
                  <a:tcPr anchor="ctr"/>
                </a:tc>
              </a:tr>
              <a:tr h="182880">
                <a:tc>
                  <a:txBody>
                    <a:bodyPr/>
                    <a:lstStyle/>
                    <a:p>
                      <a:endParaRPr lang="en-US" sz="1000" b="1" dirty="0"/>
                    </a:p>
                  </a:txBody>
                  <a:tcPr anchor="ctr"/>
                </a:tc>
                <a:tc>
                  <a:txBody>
                    <a:bodyPr/>
                    <a:lstStyle/>
                    <a:p>
                      <a:pPr algn="ctr"/>
                      <a:endParaRPr lang="en-US" sz="1000" b="1" dirty="0"/>
                    </a:p>
                  </a:txBody>
                  <a:tcPr anchor="ctr"/>
                </a:tc>
              </a:tr>
              <a:tr h="182880">
                <a:tc>
                  <a:txBody>
                    <a:bodyPr/>
                    <a:lstStyle/>
                    <a:p>
                      <a:r>
                        <a:rPr lang="en-US" sz="1000" b="1" dirty="0" smtClean="0"/>
                        <a:t>Total Assets</a:t>
                      </a:r>
                      <a:endParaRPr lang="en-US" sz="1000" b="1" dirty="0"/>
                    </a:p>
                  </a:txBody>
                  <a:tcPr anchor="ctr"/>
                </a:tc>
                <a:tc>
                  <a:txBody>
                    <a:bodyPr/>
                    <a:lstStyle/>
                    <a:p>
                      <a:pPr algn="ctr"/>
                      <a:r>
                        <a:rPr lang="en-US" sz="1000" b="1" dirty="0" smtClean="0"/>
                        <a:t>+$25,000</a:t>
                      </a:r>
                      <a:endParaRPr lang="en-US" sz="1000" b="1" dirty="0"/>
                    </a:p>
                  </a:txBody>
                  <a:tcPr anchor="ctr"/>
                </a:tc>
              </a:tr>
              <a:tr h="0">
                <a:tc>
                  <a:txBody>
                    <a:bodyPr/>
                    <a:lstStyle/>
                    <a:p>
                      <a:endParaRPr lang="en-US" sz="200" dirty="0"/>
                    </a:p>
                  </a:txBody>
                  <a:tcPr anchor="ctr"/>
                </a:tc>
                <a:tc>
                  <a:txBody>
                    <a:bodyPr/>
                    <a:lstStyle/>
                    <a:p>
                      <a:pPr algn="ctr"/>
                      <a:endParaRPr lang="en-US" sz="200" dirty="0"/>
                    </a:p>
                  </a:txBody>
                  <a:tcPr anchor="ctr"/>
                </a:tc>
              </a:tr>
              <a:tr h="182880">
                <a:tc>
                  <a:txBody>
                    <a:bodyPr/>
                    <a:lstStyle/>
                    <a:p>
                      <a:r>
                        <a:rPr lang="en-US" sz="1000" dirty="0" smtClean="0"/>
                        <a:t>Debt</a:t>
                      </a:r>
                      <a:endParaRPr lang="en-US" sz="1000" dirty="0"/>
                    </a:p>
                  </a:txBody>
                  <a:tcPr anchor="ctr"/>
                </a:tc>
                <a:tc>
                  <a:txBody>
                    <a:bodyPr/>
                    <a:lstStyle/>
                    <a:p>
                      <a:pPr algn="ctr"/>
                      <a:r>
                        <a:rPr lang="en-US" sz="1000" dirty="0" smtClean="0"/>
                        <a:t>+$25,000</a:t>
                      </a:r>
                      <a:endParaRPr lang="en-US" sz="1000" dirty="0"/>
                    </a:p>
                  </a:txBody>
                  <a:tcPr anchor="ctr"/>
                </a:tc>
              </a:tr>
              <a:tr h="182880">
                <a:tc>
                  <a:txBody>
                    <a:bodyPr/>
                    <a:lstStyle/>
                    <a:p>
                      <a:r>
                        <a:rPr lang="en-US" sz="1000" b="1" dirty="0" smtClean="0"/>
                        <a:t>Total</a:t>
                      </a:r>
                      <a:r>
                        <a:rPr lang="en-US" sz="1000" b="1" baseline="0" dirty="0" smtClean="0"/>
                        <a:t> L&amp;E</a:t>
                      </a:r>
                      <a:endParaRPr lang="en-US" sz="1000" b="1" dirty="0"/>
                    </a:p>
                  </a:txBody>
                  <a:tcPr anchor="ctr"/>
                </a:tc>
                <a:tc>
                  <a:txBody>
                    <a:bodyPr/>
                    <a:lstStyle/>
                    <a:p>
                      <a:pPr algn="ctr"/>
                      <a:r>
                        <a:rPr lang="en-US" sz="1000" b="1" dirty="0" smtClean="0"/>
                        <a:t>+$25,000</a:t>
                      </a:r>
                      <a:endParaRPr lang="en-US" sz="1000" b="1" dirty="0"/>
                    </a:p>
                  </a:txBody>
                  <a:tcPr anchor="ctr"/>
                </a:tc>
              </a:tr>
            </a:tbl>
          </a:graphicData>
        </a:graphic>
      </p:graphicFrame>
      <p:graphicFrame>
        <p:nvGraphicFramePr>
          <p:cNvPr id="34" name="Content Placeholder 23"/>
          <p:cNvGraphicFramePr>
            <a:graphicFrameLocks noGrp="1"/>
          </p:cNvGraphicFramePr>
          <p:nvPr>
            <p:ph sz="quarter" idx="4294967295"/>
            <p:extLst>
              <p:ext uri="{D42A27DB-BD31-4B8C-83A1-F6EECF244321}">
                <p14:modId xmlns:p14="http://schemas.microsoft.com/office/powerpoint/2010/main" val="3193637118"/>
              </p:ext>
            </p:extLst>
          </p:nvPr>
        </p:nvGraphicFramePr>
        <p:xfrm>
          <a:off x="457200" y="5974080"/>
          <a:ext cx="4038600" cy="243840"/>
        </p:xfrm>
        <a:graphic>
          <a:graphicData uri="http://schemas.openxmlformats.org/drawingml/2006/table">
            <a:tbl>
              <a:tblPr bandRow="1">
                <a:tableStyleId>{5DA37D80-6434-44D0-A028-1B22A696006F}</a:tableStyleId>
              </a:tblPr>
              <a:tblGrid>
                <a:gridCol w="2819400"/>
                <a:gridCol w="1219200"/>
              </a:tblGrid>
              <a:tr h="182880">
                <a:tc>
                  <a:txBody>
                    <a:bodyPr/>
                    <a:lstStyle/>
                    <a:p>
                      <a:r>
                        <a:rPr lang="en-US" sz="1000" b="1" dirty="0" smtClean="0"/>
                        <a:t>Net Revenue</a:t>
                      </a:r>
                      <a:endParaRPr lang="en-US" sz="1000" b="1" dirty="0"/>
                    </a:p>
                  </a:txBody>
                  <a:tcPr anchor="ctr"/>
                </a:tc>
                <a:tc>
                  <a:txBody>
                    <a:bodyPr/>
                    <a:lstStyle/>
                    <a:p>
                      <a:pPr algn="ctr"/>
                      <a:r>
                        <a:rPr lang="en-US" sz="1000" b="1" dirty="0" smtClean="0"/>
                        <a:t>+$100</a:t>
                      </a:r>
                      <a:endParaRPr lang="en-US" sz="1000" b="1" dirty="0"/>
                    </a:p>
                  </a:txBody>
                  <a:tcPr anchor="ctr"/>
                </a:tc>
              </a:tr>
            </a:tbl>
          </a:graphicData>
        </a:graphic>
      </p:graphicFrame>
      <p:sp>
        <p:nvSpPr>
          <p:cNvPr id="35" name="Content Placeholder 14"/>
          <p:cNvSpPr>
            <a:spLocks noGrp="1"/>
          </p:cNvSpPr>
          <p:nvPr>
            <p:ph sz="quarter" idx="4294967295"/>
          </p:nvPr>
        </p:nvSpPr>
        <p:spPr>
          <a:xfrm>
            <a:off x="457200" y="1143000"/>
            <a:ext cx="4041648" cy="304800"/>
          </a:xfrm>
          <a:prstGeom prst="rect">
            <a:avLst/>
          </a:prstGeom>
        </p:spPr>
        <p:txBody>
          <a:bodyPr/>
          <a:lstStyle/>
          <a:p>
            <a:pPr marL="0" indent="0">
              <a:buNone/>
            </a:pPr>
            <a:r>
              <a:rPr lang="en-US" sz="1200" b="1" dirty="0" smtClean="0"/>
              <a:t>Retail Transaction</a:t>
            </a:r>
            <a:endParaRPr lang="en-US" sz="1200" b="1" dirty="0"/>
          </a:p>
        </p:txBody>
      </p:sp>
      <p:sp>
        <p:nvSpPr>
          <p:cNvPr id="36" name="Content Placeholder 15"/>
          <p:cNvSpPr>
            <a:spLocks noGrp="1"/>
          </p:cNvSpPr>
          <p:nvPr>
            <p:ph sz="quarter" idx="4294967295"/>
          </p:nvPr>
        </p:nvSpPr>
        <p:spPr>
          <a:xfrm>
            <a:off x="4648200" y="1143000"/>
            <a:ext cx="4041648" cy="304800"/>
          </a:xfrm>
          <a:prstGeom prst="rect">
            <a:avLst/>
          </a:prstGeom>
        </p:spPr>
        <p:txBody>
          <a:bodyPr/>
          <a:lstStyle/>
          <a:p>
            <a:pPr marL="0" indent="0">
              <a:buNone/>
            </a:pPr>
            <a:r>
              <a:rPr lang="en-US" sz="1200" b="1" dirty="0" smtClean="0"/>
              <a:t>Lease Transaction</a:t>
            </a:r>
            <a:endParaRPr lang="en-US" sz="1200" b="1" dirty="0"/>
          </a:p>
        </p:txBody>
      </p:sp>
      <p:sp>
        <p:nvSpPr>
          <p:cNvPr id="37" name="Content Placeholder 16"/>
          <p:cNvSpPr>
            <a:spLocks noGrp="1"/>
          </p:cNvSpPr>
          <p:nvPr>
            <p:ph sz="quarter" idx="4294967295"/>
          </p:nvPr>
        </p:nvSpPr>
        <p:spPr>
          <a:xfrm>
            <a:off x="457200" y="3429000"/>
            <a:ext cx="4041648" cy="304800"/>
          </a:xfrm>
          <a:prstGeom prst="rect">
            <a:avLst/>
          </a:prstGeom>
        </p:spPr>
        <p:txBody>
          <a:bodyPr/>
          <a:lstStyle/>
          <a:p>
            <a:pPr marL="0" indent="0">
              <a:buNone/>
            </a:pPr>
            <a:r>
              <a:rPr lang="en-US" sz="1200" b="1" dirty="0" smtClean="0"/>
              <a:t>Retail Customer Payment</a:t>
            </a:r>
            <a:endParaRPr lang="en-US" sz="1200" b="1" dirty="0"/>
          </a:p>
        </p:txBody>
      </p:sp>
      <p:sp>
        <p:nvSpPr>
          <p:cNvPr id="38" name="Content Placeholder 17"/>
          <p:cNvSpPr>
            <a:spLocks noGrp="1"/>
          </p:cNvSpPr>
          <p:nvPr>
            <p:ph sz="quarter" idx="4294967295"/>
          </p:nvPr>
        </p:nvSpPr>
        <p:spPr>
          <a:xfrm>
            <a:off x="4648200" y="3429000"/>
            <a:ext cx="4041648" cy="304800"/>
          </a:xfrm>
          <a:prstGeom prst="rect">
            <a:avLst/>
          </a:prstGeom>
        </p:spPr>
        <p:txBody>
          <a:bodyPr/>
          <a:lstStyle/>
          <a:p>
            <a:pPr marL="0" indent="0">
              <a:buNone/>
            </a:pPr>
            <a:r>
              <a:rPr lang="en-US" sz="1200" b="1" dirty="0" smtClean="0"/>
              <a:t>Lease Customer Payment</a:t>
            </a:r>
            <a:endParaRPr lang="en-US" sz="1200" b="1" dirty="0"/>
          </a:p>
        </p:txBody>
      </p:sp>
      <p:graphicFrame>
        <p:nvGraphicFramePr>
          <p:cNvPr id="39" name="Content Placeholder 18"/>
          <p:cNvGraphicFramePr>
            <a:graphicFrameLocks noGrp="1"/>
          </p:cNvGraphicFramePr>
          <p:nvPr>
            <p:ph sz="quarter" idx="4294967295"/>
            <p:extLst>
              <p:ext uri="{D42A27DB-BD31-4B8C-83A1-F6EECF244321}">
                <p14:modId xmlns:p14="http://schemas.microsoft.com/office/powerpoint/2010/main" val="3233509187"/>
              </p:ext>
            </p:extLst>
          </p:nvPr>
        </p:nvGraphicFramePr>
        <p:xfrm>
          <a:off x="4651248" y="1524000"/>
          <a:ext cx="4038600" cy="1584960"/>
        </p:xfrm>
        <a:graphic>
          <a:graphicData uri="http://schemas.openxmlformats.org/drawingml/2006/table">
            <a:tbl>
              <a:tblPr bandRow="1">
                <a:tableStyleId>{5DA37D80-6434-44D0-A028-1B22A696006F}</a:tableStyleId>
              </a:tblPr>
              <a:tblGrid>
                <a:gridCol w="2819400"/>
                <a:gridCol w="1219200"/>
              </a:tblGrid>
              <a:tr h="182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Cash</a:t>
                      </a:r>
                    </a:p>
                  </a:txBody>
                  <a:tcPr anchor="ctr"/>
                </a:tc>
                <a:tc>
                  <a:txBody>
                    <a:bodyPr/>
                    <a:lstStyle/>
                    <a:p>
                      <a:pPr algn="ctr"/>
                      <a:r>
                        <a:rPr lang="en-US" sz="1000" dirty="0" smtClean="0"/>
                        <a:t>$--</a:t>
                      </a:r>
                      <a:endParaRPr lang="en-US" sz="1000" dirty="0"/>
                    </a:p>
                  </a:txBody>
                  <a:tcPr anchor="ctr"/>
                </a:tc>
              </a:tr>
              <a:tr h="182880">
                <a:tc>
                  <a:txBody>
                    <a:bodyPr/>
                    <a:lstStyle/>
                    <a:p>
                      <a:r>
                        <a:rPr lang="en-US" sz="1000" dirty="0" smtClean="0"/>
                        <a:t>Investment</a:t>
                      </a:r>
                      <a:r>
                        <a:rPr lang="en-US" sz="1000" baseline="0" dirty="0" smtClean="0"/>
                        <a:t> in Op Lease</a:t>
                      </a:r>
                      <a:endParaRPr lang="en-US" sz="1000" dirty="0"/>
                    </a:p>
                  </a:txBody>
                  <a:tcPr anchor="ctr"/>
                </a:tc>
                <a:tc>
                  <a:txBody>
                    <a:bodyPr/>
                    <a:lstStyle/>
                    <a:p>
                      <a:pPr algn="ctr"/>
                      <a:r>
                        <a:rPr lang="en-US" sz="1000" dirty="0" smtClean="0"/>
                        <a:t>+$25,000</a:t>
                      </a:r>
                      <a:endParaRPr lang="en-US" sz="1000" dirty="0"/>
                    </a:p>
                  </a:txBody>
                  <a:tcPr anchor="ctr"/>
                </a:tc>
              </a:tr>
              <a:tr h="182880">
                <a:tc>
                  <a:txBody>
                    <a:bodyPr/>
                    <a:lstStyle/>
                    <a:p>
                      <a:r>
                        <a:rPr lang="en-US" sz="1000" b="0" dirty="0" smtClean="0"/>
                        <a:t>Accumulated Depreciation</a:t>
                      </a:r>
                      <a:endParaRPr lang="en-US" sz="1000" b="0" dirty="0"/>
                    </a:p>
                  </a:txBody>
                  <a:tcPr anchor="ctr"/>
                </a:tc>
                <a:tc>
                  <a:txBody>
                    <a:bodyPr/>
                    <a:lstStyle/>
                    <a:p>
                      <a:pPr algn="ctr"/>
                      <a:r>
                        <a:rPr lang="en-US" sz="1000" b="0" dirty="0" smtClean="0"/>
                        <a:t>$--</a:t>
                      </a:r>
                      <a:endParaRPr lang="en-US" sz="1000" b="0" dirty="0"/>
                    </a:p>
                  </a:txBody>
                  <a:tcPr anchor="ctr"/>
                </a:tc>
              </a:tr>
              <a:tr h="182880">
                <a:tc>
                  <a:txBody>
                    <a:bodyPr/>
                    <a:lstStyle/>
                    <a:p>
                      <a:r>
                        <a:rPr lang="en-US" sz="1000" b="1" dirty="0" smtClean="0"/>
                        <a:t>Total Assets</a:t>
                      </a:r>
                      <a:endParaRPr lang="en-US" sz="1000" b="1" dirty="0"/>
                    </a:p>
                  </a:txBody>
                  <a:tcPr anchor="ctr"/>
                </a:tc>
                <a:tc>
                  <a:txBody>
                    <a:bodyPr/>
                    <a:lstStyle/>
                    <a:p>
                      <a:pPr algn="ctr"/>
                      <a:r>
                        <a:rPr lang="en-US" sz="1000" b="1" dirty="0" smtClean="0"/>
                        <a:t>+$25,000</a:t>
                      </a:r>
                      <a:endParaRPr lang="en-US" sz="1000" b="1" dirty="0"/>
                    </a:p>
                  </a:txBody>
                  <a:tcPr anchor="ctr"/>
                </a:tc>
              </a:tr>
              <a:tr h="0">
                <a:tc>
                  <a:txBody>
                    <a:bodyPr/>
                    <a:lstStyle/>
                    <a:p>
                      <a:endParaRPr lang="en-US" sz="200" dirty="0"/>
                    </a:p>
                  </a:txBody>
                  <a:tcPr anchor="ctr"/>
                </a:tc>
                <a:tc>
                  <a:txBody>
                    <a:bodyPr/>
                    <a:lstStyle/>
                    <a:p>
                      <a:pPr algn="ctr"/>
                      <a:endParaRPr lang="en-US" sz="200" dirty="0"/>
                    </a:p>
                  </a:txBody>
                  <a:tcPr anchor="ctr"/>
                </a:tc>
              </a:tr>
              <a:tr h="182880">
                <a:tc>
                  <a:txBody>
                    <a:bodyPr/>
                    <a:lstStyle/>
                    <a:p>
                      <a:r>
                        <a:rPr lang="en-US" sz="1000" dirty="0" smtClean="0"/>
                        <a:t>Debt</a:t>
                      </a:r>
                      <a:endParaRPr lang="en-US" sz="1000" dirty="0"/>
                    </a:p>
                  </a:txBody>
                  <a:tcPr anchor="ctr"/>
                </a:tc>
                <a:tc>
                  <a:txBody>
                    <a:bodyPr/>
                    <a:lstStyle/>
                    <a:p>
                      <a:pPr algn="ctr"/>
                      <a:r>
                        <a:rPr lang="en-US" sz="1000" dirty="0" smtClean="0"/>
                        <a:t>+$25,000</a:t>
                      </a:r>
                      <a:endParaRPr lang="en-US" sz="1000" dirty="0"/>
                    </a:p>
                  </a:txBody>
                  <a:tcPr anchor="ctr"/>
                </a:tc>
              </a:tr>
              <a:tr h="182880">
                <a:tc>
                  <a:txBody>
                    <a:bodyPr/>
                    <a:lstStyle/>
                    <a:p>
                      <a:r>
                        <a:rPr lang="en-US" sz="1000" b="1" dirty="0" smtClean="0"/>
                        <a:t>Total</a:t>
                      </a:r>
                      <a:r>
                        <a:rPr lang="en-US" sz="1000" b="1" baseline="0" dirty="0" smtClean="0"/>
                        <a:t> L&amp;E</a:t>
                      </a:r>
                      <a:endParaRPr lang="en-US" sz="1000" b="1" dirty="0"/>
                    </a:p>
                  </a:txBody>
                  <a:tcPr anchor="ctr"/>
                </a:tc>
                <a:tc>
                  <a:txBody>
                    <a:bodyPr/>
                    <a:lstStyle/>
                    <a:p>
                      <a:pPr algn="ctr"/>
                      <a:r>
                        <a:rPr lang="en-US" sz="1000" b="1" dirty="0" smtClean="0"/>
                        <a:t>+$25,000</a:t>
                      </a:r>
                      <a:endParaRPr lang="en-US" sz="1000" b="1" dirty="0"/>
                    </a:p>
                  </a:txBody>
                  <a:tcPr anchor="ctr"/>
                </a:tc>
              </a:tr>
            </a:tbl>
          </a:graphicData>
        </a:graphic>
      </p:graphicFrame>
      <p:graphicFrame>
        <p:nvGraphicFramePr>
          <p:cNvPr id="40" name="Content Placeholder 18"/>
          <p:cNvGraphicFramePr>
            <a:graphicFrameLocks noGrp="1"/>
          </p:cNvGraphicFramePr>
          <p:nvPr>
            <p:ph sz="quarter" idx="4294967295"/>
            <p:extLst>
              <p:ext uri="{D42A27DB-BD31-4B8C-83A1-F6EECF244321}">
                <p14:modId xmlns:p14="http://schemas.microsoft.com/office/powerpoint/2010/main" val="4109111531"/>
              </p:ext>
            </p:extLst>
          </p:nvPr>
        </p:nvGraphicFramePr>
        <p:xfrm>
          <a:off x="457200" y="3810000"/>
          <a:ext cx="4038600" cy="1584960"/>
        </p:xfrm>
        <a:graphic>
          <a:graphicData uri="http://schemas.openxmlformats.org/drawingml/2006/table">
            <a:tbl>
              <a:tblPr bandRow="1">
                <a:tableStyleId>{5DA37D80-6434-44D0-A028-1B22A696006F}</a:tableStyleId>
              </a:tblPr>
              <a:tblGrid>
                <a:gridCol w="2819400"/>
                <a:gridCol w="1219200"/>
              </a:tblGrid>
              <a:tr h="182880">
                <a:tc>
                  <a:txBody>
                    <a:bodyPr/>
                    <a:lstStyle/>
                    <a:p>
                      <a:r>
                        <a:rPr lang="en-US" sz="1000" dirty="0" smtClean="0"/>
                        <a:t>Cash</a:t>
                      </a:r>
                      <a:endParaRPr lang="en-US" sz="1000" dirty="0"/>
                    </a:p>
                  </a:txBody>
                  <a:tcPr anchor="ctr"/>
                </a:tc>
                <a:tc>
                  <a:txBody>
                    <a:bodyPr/>
                    <a:lstStyle/>
                    <a:p>
                      <a:pPr algn="ctr"/>
                      <a:r>
                        <a:rPr lang="en-US" sz="1000" dirty="0" smtClean="0"/>
                        <a:t>+$450</a:t>
                      </a:r>
                      <a:endParaRPr lang="en-US" sz="1000" dirty="0"/>
                    </a:p>
                  </a:txBody>
                  <a:tcPr anchor="ctr"/>
                </a:tc>
              </a:tr>
              <a:tr h="182880">
                <a:tc>
                  <a:txBody>
                    <a:bodyPr/>
                    <a:lstStyle/>
                    <a:p>
                      <a:r>
                        <a:rPr lang="en-US" sz="1000" b="0" dirty="0" smtClean="0"/>
                        <a:t>Accounts Receivable</a:t>
                      </a:r>
                      <a:endParaRPr lang="en-US" sz="1000" b="0" dirty="0"/>
                    </a:p>
                  </a:txBody>
                  <a:tcPr anchor="ctr"/>
                </a:tc>
                <a:tc>
                  <a:txBody>
                    <a:bodyPr/>
                    <a:lstStyle/>
                    <a:p>
                      <a:pPr algn="ctr"/>
                      <a:r>
                        <a:rPr lang="en-US" sz="1000" b="0" dirty="0" smtClean="0">
                          <a:solidFill>
                            <a:srgbClr val="FF0000"/>
                          </a:solidFill>
                        </a:rPr>
                        <a:t>-$350</a:t>
                      </a:r>
                      <a:endParaRPr lang="en-US" sz="1000" b="0" dirty="0">
                        <a:solidFill>
                          <a:srgbClr val="FF0000"/>
                        </a:solidFill>
                      </a:endParaRPr>
                    </a:p>
                  </a:txBody>
                  <a:tcPr anchor="ctr"/>
                </a:tc>
              </a:tr>
              <a:tr h="182880">
                <a:tc>
                  <a:txBody>
                    <a:bodyPr/>
                    <a:lstStyle/>
                    <a:p>
                      <a:endParaRPr lang="en-US" sz="1000" b="1" dirty="0"/>
                    </a:p>
                  </a:txBody>
                  <a:tcPr anchor="ctr"/>
                </a:tc>
                <a:tc>
                  <a:txBody>
                    <a:bodyPr/>
                    <a:lstStyle/>
                    <a:p>
                      <a:pPr algn="ctr"/>
                      <a:endParaRPr lang="en-US" sz="1000" b="1" dirty="0"/>
                    </a:p>
                  </a:txBody>
                  <a:tcPr anchor="ctr"/>
                </a:tc>
              </a:tr>
              <a:tr h="182880">
                <a:tc>
                  <a:txBody>
                    <a:bodyPr/>
                    <a:lstStyle/>
                    <a:p>
                      <a:r>
                        <a:rPr lang="en-US" sz="1000" b="1" dirty="0" smtClean="0"/>
                        <a:t>Total Assets</a:t>
                      </a:r>
                      <a:endParaRPr lang="en-US" sz="1000" b="1" dirty="0"/>
                    </a:p>
                  </a:txBody>
                  <a:tcPr anchor="ctr"/>
                </a:tc>
                <a:tc>
                  <a:txBody>
                    <a:bodyPr/>
                    <a:lstStyle/>
                    <a:p>
                      <a:pPr algn="ctr"/>
                      <a:r>
                        <a:rPr lang="en-US" sz="1000" b="1" dirty="0" smtClean="0"/>
                        <a:t>+$100</a:t>
                      </a:r>
                      <a:endParaRPr lang="en-US" sz="1000" b="1" dirty="0"/>
                    </a:p>
                  </a:txBody>
                  <a:tcPr anchor="ctr"/>
                </a:tc>
              </a:tr>
              <a:tr h="0">
                <a:tc>
                  <a:txBody>
                    <a:bodyPr/>
                    <a:lstStyle/>
                    <a:p>
                      <a:endParaRPr lang="en-US" sz="200" dirty="0"/>
                    </a:p>
                  </a:txBody>
                  <a:tcPr anchor="ctr"/>
                </a:tc>
                <a:tc>
                  <a:txBody>
                    <a:bodyPr/>
                    <a:lstStyle/>
                    <a:p>
                      <a:pPr algn="ctr"/>
                      <a:endParaRPr lang="en-US" sz="200" dirty="0"/>
                    </a:p>
                  </a:txBody>
                  <a:tcPr anchor="ctr"/>
                </a:tc>
              </a:tr>
              <a:tr h="182880">
                <a:tc>
                  <a:txBody>
                    <a:bodyPr/>
                    <a:lstStyle/>
                    <a:p>
                      <a:r>
                        <a:rPr lang="en-US" sz="1000" dirty="0" smtClean="0"/>
                        <a:t>Retained Earnings</a:t>
                      </a:r>
                      <a:endParaRPr lang="en-US" sz="1000" dirty="0"/>
                    </a:p>
                  </a:txBody>
                  <a:tcPr anchor="ctr"/>
                </a:tc>
                <a:tc>
                  <a:txBody>
                    <a:bodyPr/>
                    <a:lstStyle/>
                    <a:p>
                      <a:pPr algn="ctr"/>
                      <a:r>
                        <a:rPr lang="en-US" sz="1000" dirty="0" smtClean="0"/>
                        <a:t>+$100</a:t>
                      </a:r>
                      <a:endParaRPr lang="en-US" sz="1000" dirty="0"/>
                    </a:p>
                  </a:txBody>
                  <a:tcPr anchor="ctr"/>
                </a:tc>
              </a:tr>
              <a:tr h="182880">
                <a:tc>
                  <a:txBody>
                    <a:bodyPr/>
                    <a:lstStyle/>
                    <a:p>
                      <a:r>
                        <a:rPr lang="en-US" sz="1000" b="1" dirty="0" smtClean="0"/>
                        <a:t>Total</a:t>
                      </a:r>
                      <a:r>
                        <a:rPr lang="en-US" sz="1000" b="1" baseline="0" dirty="0" smtClean="0"/>
                        <a:t> L&amp;E</a:t>
                      </a:r>
                      <a:endParaRPr lang="en-US" sz="1000" b="1" dirty="0"/>
                    </a:p>
                  </a:txBody>
                  <a:tcPr anchor="ctr"/>
                </a:tc>
                <a:tc>
                  <a:txBody>
                    <a:bodyPr/>
                    <a:lstStyle/>
                    <a:p>
                      <a:pPr algn="ctr"/>
                      <a:r>
                        <a:rPr lang="en-US" sz="1000" b="1" dirty="0" smtClean="0"/>
                        <a:t>+$100</a:t>
                      </a:r>
                      <a:endParaRPr lang="en-US" sz="1000" b="1" dirty="0"/>
                    </a:p>
                  </a:txBody>
                  <a:tcPr anchor="ctr"/>
                </a:tc>
              </a:tr>
            </a:tbl>
          </a:graphicData>
        </a:graphic>
      </p:graphicFrame>
      <p:graphicFrame>
        <p:nvGraphicFramePr>
          <p:cNvPr id="41" name="Content Placeholder 23"/>
          <p:cNvGraphicFramePr>
            <a:graphicFrameLocks noGrp="1"/>
          </p:cNvGraphicFramePr>
          <p:nvPr>
            <p:ph sz="quarter" idx="4294967295"/>
            <p:extLst>
              <p:ext uri="{D42A27DB-BD31-4B8C-83A1-F6EECF244321}">
                <p14:modId xmlns:p14="http://schemas.microsoft.com/office/powerpoint/2010/main" val="3666765296"/>
              </p:ext>
            </p:extLst>
          </p:nvPr>
        </p:nvGraphicFramePr>
        <p:xfrm>
          <a:off x="4651248" y="5486400"/>
          <a:ext cx="4038600" cy="731520"/>
        </p:xfrm>
        <a:graphic>
          <a:graphicData uri="http://schemas.openxmlformats.org/drawingml/2006/table">
            <a:tbl>
              <a:tblPr bandRow="1">
                <a:tableStyleId>{5DA37D80-6434-44D0-A028-1B22A696006F}</a:tableStyleId>
              </a:tblPr>
              <a:tblGrid>
                <a:gridCol w="2819400"/>
                <a:gridCol w="1219200"/>
              </a:tblGrid>
              <a:tr h="182880">
                <a:tc>
                  <a:txBody>
                    <a:bodyPr/>
                    <a:lstStyle/>
                    <a:p>
                      <a:r>
                        <a:rPr lang="en-US" sz="1000" b="0" dirty="0" smtClean="0"/>
                        <a:t>Revenue</a:t>
                      </a:r>
                      <a:endParaRPr lang="en-US" sz="1000" b="0" dirty="0"/>
                    </a:p>
                  </a:txBody>
                  <a:tcPr anchor="ctr"/>
                </a:tc>
                <a:tc>
                  <a:txBody>
                    <a:bodyPr/>
                    <a:lstStyle/>
                    <a:p>
                      <a:pPr algn="ctr"/>
                      <a:r>
                        <a:rPr lang="en-US" sz="1000" b="0" dirty="0" smtClean="0"/>
                        <a:t>+$400</a:t>
                      </a:r>
                      <a:endParaRPr lang="en-US" sz="1000" b="0" dirty="0"/>
                    </a:p>
                  </a:txBody>
                  <a:tcPr anchor="ctr"/>
                </a:tc>
              </a:tr>
              <a:tr h="182880">
                <a:tc>
                  <a:txBody>
                    <a:bodyPr/>
                    <a:lstStyle/>
                    <a:p>
                      <a:r>
                        <a:rPr lang="en-US" sz="1000" b="0" dirty="0" smtClean="0"/>
                        <a:t>Depreciation Expense</a:t>
                      </a:r>
                      <a:endParaRPr lang="en-US" sz="1000" b="0" dirty="0"/>
                    </a:p>
                  </a:txBody>
                  <a:tcPr anchor="ctr"/>
                </a:tc>
                <a:tc>
                  <a:txBody>
                    <a:bodyPr/>
                    <a:lstStyle/>
                    <a:p>
                      <a:pPr algn="ctr"/>
                      <a:r>
                        <a:rPr lang="en-US" sz="1000" b="0" dirty="0" smtClean="0">
                          <a:solidFill>
                            <a:srgbClr val="FF0000"/>
                          </a:solidFill>
                        </a:rPr>
                        <a:t>+$300</a:t>
                      </a:r>
                      <a:endParaRPr lang="en-US" sz="1000" b="0" dirty="0">
                        <a:solidFill>
                          <a:srgbClr val="FF0000"/>
                        </a:solidFill>
                      </a:endParaRPr>
                    </a:p>
                  </a:txBody>
                  <a:tcPr anchor="ctr"/>
                </a:tc>
              </a:tr>
              <a:tr h="182880">
                <a:tc>
                  <a:txBody>
                    <a:bodyPr/>
                    <a:lstStyle/>
                    <a:p>
                      <a:r>
                        <a:rPr lang="en-US" sz="1000" b="1" dirty="0" smtClean="0"/>
                        <a:t>Net Revenue</a:t>
                      </a:r>
                      <a:endParaRPr lang="en-US" sz="1000" b="1" dirty="0"/>
                    </a:p>
                  </a:txBody>
                  <a:tcPr anchor="ctr"/>
                </a:tc>
                <a:tc>
                  <a:txBody>
                    <a:bodyPr/>
                    <a:lstStyle/>
                    <a:p>
                      <a:pPr algn="ctr"/>
                      <a:r>
                        <a:rPr lang="en-US" sz="1000" b="1" dirty="0" smtClean="0"/>
                        <a:t>+$100</a:t>
                      </a:r>
                      <a:endParaRPr lang="en-US" sz="1000" b="1" dirty="0"/>
                    </a:p>
                  </a:txBody>
                  <a:tcPr anchor="ctr"/>
                </a:tc>
              </a:tr>
            </a:tbl>
          </a:graphicData>
        </a:graphic>
      </p:graphicFrame>
      <p:graphicFrame>
        <p:nvGraphicFramePr>
          <p:cNvPr id="42" name="Content Placeholder 18"/>
          <p:cNvGraphicFramePr>
            <a:graphicFrameLocks noGrp="1"/>
          </p:cNvGraphicFramePr>
          <p:nvPr>
            <p:ph sz="quarter" idx="4294967295"/>
            <p:extLst>
              <p:ext uri="{D42A27DB-BD31-4B8C-83A1-F6EECF244321}">
                <p14:modId xmlns:p14="http://schemas.microsoft.com/office/powerpoint/2010/main" val="3946771873"/>
              </p:ext>
            </p:extLst>
          </p:nvPr>
        </p:nvGraphicFramePr>
        <p:xfrm>
          <a:off x="4651248" y="3810000"/>
          <a:ext cx="4038600" cy="1584960"/>
        </p:xfrm>
        <a:graphic>
          <a:graphicData uri="http://schemas.openxmlformats.org/drawingml/2006/table">
            <a:tbl>
              <a:tblPr bandRow="1">
                <a:tableStyleId>{5DA37D80-6434-44D0-A028-1B22A696006F}</a:tableStyleId>
              </a:tblPr>
              <a:tblGrid>
                <a:gridCol w="2819400"/>
                <a:gridCol w="1219200"/>
              </a:tblGrid>
              <a:tr h="182880">
                <a:tc>
                  <a:txBody>
                    <a:bodyPr/>
                    <a:lstStyle/>
                    <a:p>
                      <a:r>
                        <a:rPr lang="en-US" sz="1000" dirty="0" smtClean="0"/>
                        <a:t>Cash</a:t>
                      </a:r>
                      <a:endParaRPr lang="en-US" sz="1000" dirty="0"/>
                    </a:p>
                  </a:txBody>
                  <a:tcPr anchor="ctr"/>
                </a:tc>
                <a:tc>
                  <a:txBody>
                    <a:bodyPr/>
                    <a:lstStyle/>
                    <a:p>
                      <a:pPr algn="ctr"/>
                      <a:r>
                        <a:rPr lang="en-US" sz="1000" dirty="0" smtClean="0"/>
                        <a:t>+$400</a:t>
                      </a:r>
                      <a:endParaRPr lang="en-US" sz="1000" dirty="0"/>
                    </a:p>
                  </a:txBody>
                  <a:tcPr anchor="ctr"/>
                </a:tc>
              </a:tr>
              <a:tr h="182880">
                <a:tc>
                  <a:txBody>
                    <a:bodyPr/>
                    <a:lstStyle/>
                    <a:p>
                      <a:r>
                        <a:rPr lang="en-US" sz="1000" b="0" dirty="0" smtClean="0"/>
                        <a:t>Investment in Op Lease</a:t>
                      </a:r>
                      <a:endParaRPr lang="en-US" sz="1000" b="0" dirty="0"/>
                    </a:p>
                  </a:txBody>
                  <a:tcPr anchor="ctr"/>
                </a:tc>
                <a:tc>
                  <a:txBody>
                    <a:bodyPr/>
                    <a:lstStyle/>
                    <a:p>
                      <a:pPr algn="ctr"/>
                      <a:r>
                        <a:rPr lang="en-US" sz="1000" b="0" dirty="0" smtClean="0">
                          <a:solidFill>
                            <a:schemeClr val="tx1"/>
                          </a:solidFill>
                        </a:rPr>
                        <a:t>$--</a:t>
                      </a:r>
                      <a:endParaRPr lang="en-US" sz="1000" b="0" dirty="0">
                        <a:solidFill>
                          <a:schemeClr val="tx1"/>
                        </a:solidFill>
                      </a:endParaRPr>
                    </a:p>
                  </a:txBody>
                  <a:tcPr anchor="ctr"/>
                </a:tc>
              </a:tr>
              <a:tr h="182880">
                <a:tc>
                  <a:txBody>
                    <a:bodyPr/>
                    <a:lstStyle/>
                    <a:p>
                      <a:r>
                        <a:rPr lang="en-US" sz="1000" b="0" dirty="0" smtClean="0"/>
                        <a:t>Accumulated Depreciation</a:t>
                      </a:r>
                      <a:endParaRPr lang="en-US" sz="1000" b="0" dirty="0"/>
                    </a:p>
                  </a:txBody>
                  <a:tcPr anchor="ctr"/>
                </a:tc>
                <a:tc>
                  <a:txBody>
                    <a:bodyPr/>
                    <a:lstStyle/>
                    <a:p>
                      <a:pPr algn="ctr"/>
                      <a:r>
                        <a:rPr lang="en-US" sz="1000" b="0" dirty="0" smtClean="0">
                          <a:solidFill>
                            <a:srgbClr val="FF0000"/>
                          </a:solidFill>
                        </a:rPr>
                        <a:t>+$300</a:t>
                      </a:r>
                      <a:endParaRPr lang="en-US" sz="1000" b="0" dirty="0">
                        <a:solidFill>
                          <a:srgbClr val="FF0000"/>
                        </a:solidFill>
                      </a:endParaRPr>
                    </a:p>
                  </a:txBody>
                  <a:tcPr anchor="ctr"/>
                </a:tc>
              </a:tr>
              <a:tr h="182880">
                <a:tc>
                  <a:txBody>
                    <a:bodyPr/>
                    <a:lstStyle/>
                    <a:p>
                      <a:r>
                        <a:rPr lang="en-US" sz="1000" b="1" dirty="0" smtClean="0"/>
                        <a:t>Total Assets</a:t>
                      </a:r>
                      <a:endParaRPr lang="en-US" sz="1000" b="1" dirty="0"/>
                    </a:p>
                  </a:txBody>
                  <a:tcPr anchor="ctr"/>
                </a:tc>
                <a:tc>
                  <a:txBody>
                    <a:bodyPr/>
                    <a:lstStyle/>
                    <a:p>
                      <a:pPr algn="ctr"/>
                      <a:r>
                        <a:rPr lang="en-US" sz="1000" b="1" dirty="0" smtClean="0"/>
                        <a:t>+$100</a:t>
                      </a:r>
                      <a:endParaRPr lang="en-US" sz="1000" b="1" dirty="0"/>
                    </a:p>
                  </a:txBody>
                  <a:tcPr anchor="ctr"/>
                </a:tc>
              </a:tr>
              <a:tr h="0">
                <a:tc>
                  <a:txBody>
                    <a:bodyPr/>
                    <a:lstStyle/>
                    <a:p>
                      <a:endParaRPr lang="en-US" sz="200" dirty="0"/>
                    </a:p>
                  </a:txBody>
                  <a:tcPr anchor="ctr"/>
                </a:tc>
                <a:tc>
                  <a:txBody>
                    <a:bodyPr/>
                    <a:lstStyle/>
                    <a:p>
                      <a:pPr algn="ctr"/>
                      <a:endParaRPr lang="en-US" sz="200" dirty="0"/>
                    </a:p>
                  </a:txBody>
                  <a:tcPr anchor="ctr"/>
                </a:tc>
              </a:tr>
              <a:tr h="182880">
                <a:tc>
                  <a:txBody>
                    <a:bodyPr/>
                    <a:lstStyle/>
                    <a:p>
                      <a:r>
                        <a:rPr lang="en-US" sz="1000" dirty="0" smtClean="0"/>
                        <a:t>Retained Earnings</a:t>
                      </a:r>
                      <a:endParaRPr lang="en-US" sz="1000" dirty="0"/>
                    </a:p>
                  </a:txBody>
                  <a:tcPr anchor="ctr"/>
                </a:tc>
                <a:tc>
                  <a:txBody>
                    <a:bodyPr/>
                    <a:lstStyle/>
                    <a:p>
                      <a:pPr algn="ctr"/>
                      <a:r>
                        <a:rPr lang="en-US" sz="1000" dirty="0" smtClean="0"/>
                        <a:t>+$100</a:t>
                      </a:r>
                      <a:endParaRPr lang="en-US" sz="1000" dirty="0"/>
                    </a:p>
                  </a:txBody>
                  <a:tcPr anchor="ctr"/>
                </a:tc>
              </a:tr>
              <a:tr h="182880">
                <a:tc>
                  <a:txBody>
                    <a:bodyPr/>
                    <a:lstStyle/>
                    <a:p>
                      <a:r>
                        <a:rPr lang="en-US" sz="1000" b="1" dirty="0" smtClean="0"/>
                        <a:t>Total</a:t>
                      </a:r>
                      <a:r>
                        <a:rPr lang="en-US" sz="1000" b="1" baseline="0" dirty="0" smtClean="0"/>
                        <a:t> L&amp;E</a:t>
                      </a:r>
                      <a:endParaRPr lang="en-US" sz="1000" b="1" dirty="0"/>
                    </a:p>
                  </a:txBody>
                  <a:tcPr anchor="ctr"/>
                </a:tc>
                <a:tc>
                  <a:txBody>
                    <a:bodyPr/>
                    <a:lstStyle/>
                    <a:p>
                      <a:pPr algn="ctr"/>
                      <a:r>
                        <a:rPr lang="en-US" sz="1000" b="1" dirty="0" smtClean="0"/>
                        <a:t>+$100</a:t>
                      </a:r>
                      <a:endParaRPr lang="en-US" sz="1000" b="1" dirty="0"/>
                    </a:p>
                  </a:txBody>
                  <a:tcPr anchor="ctr"/>
                </a:tc>
              </a:tr>
            </a:tbl>
          </a:graphicData>
        </a:graphic>
      </p:graphicFrame>
      <p:cxnSp>
        <p:nvCxnSpPr>
          <p:cNvPr id="53" name="Straight Connector 52"/>
          <p:cNvCxnSpPr/>
          <p:nvPr/>
        </p:nvCxnSpPr>
        <p:spPr>
          <a:xfrm>
            <a:off x="457200" y="1447800"/>
            <a:ext cx="4041648"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648200" y="1447800"/>
            <a:ext cx="4041648"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57200" y="3733800"/>
            <a:ext cx="4041648"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648200" y="3733800"/>
            <a:ext cx="4041648"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2940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Dealer Revenue Overview</a:t>
            </a:r>
            <a:endParaRPr lang="en-US" dirty="0"/>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22</a:t>
            </a:fld>
            <a:endParaRPr lang="en-US" dirty="0"/>
          </a:p>
        </p:txBody>
      </p:sp>
      <p:sp>
        <p:nvSpPr>
          <p:cNvPr id="11" name="Content Placeholder 10"/>
          <p:cNvSpPr>
            <a:spLocks noGrp="1"/>
          </p:cNvSpPr>
          <p:nvPr>
            <p:ph sz="quarter" idx="12"/>
          </p:nvPr>
        </p:nvSpPr>
        <p:spPr/>
        <p:txBody>
          <a:bodyPr/>
          <a:lstStyle/>
          <a:p>
            <a:endParaRPr lang="en-US" dirty="0" smtClean="0"/>
          </a:p>
          <a:p>
            <a:r>
              <a:rPr lang="en-US" dirty="0" smtClean="0"/>
              <a:t>Dealerships requiring financing to operate its business.  TFS supplies financing in many forms to support them (both Toyota and Non-Toyota dealerships).</a:t>
            </a:r>
          </a:p>
          <a:p>
            <a:endParaRPr lang="en-US" dirty="0"/>
          </a:p>
          <a:p>
            <a:pPr lvl="1"/>
            <a:r>
              <a:rPr lang="en-US" dirty="0" smtClean="0"/>
              <a:t>Floor Plan Financing (Wholesale): Financing for the dealer to purchase inventory. Typically priced as 3 month LIBOR + spread.  Principal is paid when the dealer sells the vehicle.</a:t>
            </a:r>
          </a:p>
          <a:p>
            <a:pPr marL="457200" lvl="1" indent="0">
              <a:buNone/>
            </a:pPr>
            <a:endParaRPr lang="en-US" dirty="0" smtClean="0"/>
          </a:p>
          <a:p>
            <a:pPr lvl="1"/>
            <a:r>
              <a:rPr lang="en-US" dirty="0" smtClean="0"/>
              <a:t>Real Estate / Working Capital (REWC) : Financing to finance the actual real estate of the dealership or for other working capital needs.  Loans can be either fixed or floating rate loans.  Other common features are interest only periods and amortization schedules which are independent of the term.</a:t>
            </a:r>
          </a:p>
          <a:p>
            <a:pPr lvl="1"/>
            <a:endParaRPr lang="en-US" dirty="0"/>
          </a:p>
          <a:p>
            <a:pPr lvl="1"/>
            <a:r>
              <a:rPr lang="en-US" dirty="0" smtClean="0"/>
              <a:t>Revolving Line of Credit (RLC or RCL): Short-term revolving financing, similar to a consumer credit card for dealerships.  Typically priced as 3 month LIBOR + spread.  Terms are generally about a year.</a:t>
            </a:r>
          </a:p>
        </p:txBody>
      </p:sp>
    </p:spTree>
    <p:extLst>
      <p:ext uri="{BB962C8B-B14F-4D97-AF65-F5344CB8AC3E}">
        <p14:creationId xmlns:p14="http://schemas.microsoft.com/office/powerpoint/2010/main" val="12052442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Deferred Revenue</a:t>
            </a:r>
            <a:endParaRPr lang="en-US" dirty="0"/>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23</a:t>
            </a:fld>
            <a:endParaRPr lang="en-US" dirty="0"/>
          </a:p>
        </p:txBody>
      </p:sp>
      <p:sp>
        <p:nvSpPr>
          <p:cNvPr id="6" name="Content Placeholder 5"/>
          <p:cNvSpPr>
            <a:spLocks noGrp="1"/>
          </p:cNvSpPr>
          <p:nvPr>
            <p:ph sz="quarter" idx="14"/>
          </p:nvPr>
        </p:nvSpPr>
        <p:spPr/>
        <p:txBody>
          <a:bodyPr>
            <a:normAutofit lnSpcReduction="10000"/>
          </a:bodyPr>
          <a:lstStyle/>
          <a:p>
            <a:pPr marL="171450" indent="-171450">
              <a:buFont typeface="Wingdings" panose="05000000000000000000" pitchFamily="2" charset="2"/>
              <a:buChar char="§"/>
            </a:pPr>
            <a:r>
              <a:rPr lang="en-US" dirty="0" smtClean="0"/>
              <a:t>When a customer finances the purchase or lease of their vehicle with TFS, there are typically cash payments and receipts that occur near the origination date.  For accounting purposes these payments and receipts must be recognized over the life of the contract.</a:t>
            </a:r>
          </a:p>
          <a:p>
            <a:pPr marL="171450" indent="-171450">
              <a:buFont typeface="Wingdings" panose="05000000000000000000" pitchFamily="2" charset="2"/>
              <a:buChar char="§"/>
            </a:pPr>
            <a:endParaRPr lang="en-US" dirty="0"/>
          </a:p>
          <a:p>
            <a:pPr marL="171450" indent="-171450">
              <a:buFont typeface="Wingdings" panose="05000000000000000000" pitchFamily="2" charset="2"/>
              <a:buChar char="§"/>
            </a:pPr>
            <a:r>
              <a:rPr lang="en-US" dirty="0" smtClean="0"/>
              <a:t>Subvention: TMS payments to TFS to subsidize lower than market rates.  TMS does this to incent customers to purchase their vehicles.  Subvention can occur via APR or Lease.  </a:t>
            </a:r>
          </a:p>
          <a:p>
            <a:pPr marL="347662" indent="-171450">
              <a:buFont typeface="Century Gothic" panose="020B0502020202020204" pitchFamily="34" charset="0"/>
              <a:buChar char="―"/>
            </a:pPr>
            <a:r>
              <a:rPr lang="en-US" dirty="0" smtClean="0"/>
              <a:t>Subvention is a huge driver of our business.  Currently 50% and 90% of retail and lease is subvened respectively.</a:t>
            </a:r>
          </a:p>
          <a:p>
            <a:pPr marL="347662" indent="-171450">
              <a:buFont typeface="Century Gothic" panose="020B0502020202020204" pitchFamily="34" charset="0"/>
              <a:buChar char="―"/>
            </a:pPr>
            <a:r>
              <a:rPr lang="en-US" dirty="0" smtClean="0"/>
              <a:t>Subvented business is lower margin and typically lower risk and there is no competition.</a:t>
            </a:r>
          </a:p>
          <a:p>
            <a:pPr marL="171450" indent="-171450">
              <a:buFont typeface="Wingdings" panose="05000000000000000000" pitchFamily="2" charset="2"/>
              <a:buChar char="§"/>
            </a:pPr>
            <a:endParaRPr lang="en-US" dirty="0"/>
          </a:p>
          <a:p>
            <a:pPr marL="171450" indent="-171450">
              <a:buFont typeface="Wingdings" panose="05000000000000000000" pitchFamily="2" charset="2"/>
              <a:buChar char="§"/>
            </a:pPr>
            <a:r>
              <a:rPr lang="en-US" dirty="0" smtClean="0"/>
              <a:t>Dealer Payouts: Much like the dealer can profit on the sale of the vehicle, it can also profit on the financing.  The dealer can mark-up the financing rate on select deals and participate in the upside.  If a minimum amount is not obtained we typically still pay the dealer a “Flat Fee.”</a:t>
            </a:r>
          </a:p>
          <a:p>
            <a:pPr marL="171450" indent="-171450">
              <a:buFont typeface="Wingdings" panose="05000000000000000000" pitchFamily="2" charset="2"/>
              <a:buChar char="§"/>
            </a:pPr>
            <a:endParaRPr lang="en-US" dirty="0"/>
          </a:p>
          <a:p>
            <a:pPr marL="171450" indent="-171450">
              <a:buFont typeface="Wingdings" panose="05000000000000000000" pitchFamily="2" charset="2"/>
              <a:buChar char="§"/>
            </a:pPr>
            <a:r>
              <a:rPr lang="en-US" dirty="0" smtClean="0"/>
              <a:t>Acquisition Fees: Amount paid by the customer on each lease contract.  Market convention.</a:t>
            </a:r>
            <a:endParaRPr lang="en-US" dirty="0"/>
          </a:p>
        </p:txBody>
      </p:sp>
      <p:sp>
        <p:nvSpPr>
          <p:cNvPr id="7" name="Content Placeholder 6"/>
          <p:cNvSpPr>
            <a:spLocks noGrp="1"/>
          </p:cNvSpPr>
          <p:nvPr>
            <p:ph sz="quarter" idx="16"/>
          </p:nvPr>
        </p:nvSpPr>
        <p:spPr/>
        <p:txBody>
          <a:bodyPr/>
          <a:lstStyle/>
          <a:p>
            <a:r>
              <a:rPr lang="en-US" dirty="0" smtClean="0"/>
              <a:t>Cash Distribution = PMT</a:t>
            </a:r>
            <a:r>
              <a:rPr lang="en-US" baseline="-25000" dirty="0" smtClean="0"/>
              <a:t>1</a:t>
            </a:r>
            <a:r>
              <a:rPr lang="en-US" dirty="0" smtClean="0"/>
              <a:t> – PMT</a:t>
            </a:r>
            <a:r>
              <a:rPr lang="en-US" baseline="-25000" dirty="0" smtClean="0"/>
              <a:t>2</a:t>
            </a:r>
            <a:r>
              <a:rPr lang="en-US" dirty="0" smtClean="0"/>
              <a:t> x Term x Cost Share</a:t>
            </a:r>
          </a:p>
          <a:p>
            <a:r>
              <a:rPr lang="en-US" b="1" dirty="0" smtClean="0"/>
              <a:t>EXAMPLE</a:t>
            </a:r>
          </a:p>
          <a:p>
            <a:endParaRPr lang="en-US" b="1" dirty="0"/>
          </a:p>
          <a:p>
            <a:endParaRPr lang="en-US" b="1" dirty="0" smtClean="0"/>
          </a:p>
          <a:p>
            <a:endParaRPr lang="en-US" b="1" dirty="0"/>
          </a:p>
          <a:p>
            <a:r>
              <a:rPr lang="en-US" dirty="0" smtClean="0"/>
              <a:t>Payment Customer Rate = $532</a:t>
            </a:r>
          </a:p>
          <a:p>
            <a:r>
              <a:rPr lang="en-US" dirty="0" smtClean="0"/>
              <a:t>Payment Buy Rate = $553</a:t>
            </a:r>
          </a:p>
          <a:p>
            <a:r>
              <a:rPr lang="en-US" dirty="0" smtClean="0"/>
              <a:t>Cost Share = 70%</a:t>
            </a:r>
          </a:p>
          <a:p>
            <a:r>
              <a:rPr lang="en-US" dirty="0" smtClean="0"/>
              <a:t>Cash Distribution = $706</a:t>
            </a:r>
          </a:p>
        </p:txBody>
      </p:sp>
      <p:sp>
        <p:nvSpPr>
          <p:cNvPr id="8" name="Content Placeholder 7"/>
          <p:cNvSpPr>
            <a:spLocks noGrp="1"/>
          </p:cNvSpPr>
          <p:nvPr>
            <p:ph sz="quarter" idx="20"/>
          </p:nvPr>
        </p:nvSpPr>
        <p:spPr/>
        <p:txBody>
          <a:bodyPr>
            <a:normAutofit lnSpcReduction="10000"/>
          </a:bodyPr>
          <a:lstStyle/>
          <a:p>
            <a:pPr marL="171450" indent="-171450">
              <a:buFont typeface="Wingdings" panose="05000000000000000000" pitchFamily="2" charset="2"/>
              <a:buChar char="§"/>
            </a:pPr>
            <a:r>
              <a:rPr lang="en-US" dirty="0" smtClean="0"/>
              <a:t>Retail contracts with deferred revenue are recognized on an “effective yield” method</a:t>
            </a:r>
          </a:p>
          <a:p>
            <a:pPr marL="347662" indent="-171450">
              <a:buFont typeface="Century Gothic" panose="020B0502020202020204" pitchFamily="34" charset="0"/>
              <a:buChar char="―"/>
            </a:pPr>
            <a:r>
              <a:rPr lang="en-US" dirty="0" smtClean="0"/>
              <a:t>More interest is earned in the beginning of the contract’s life therefore more deferred income is earned in the beginning</a:t>
            </a:r>
          </a:p>
          <a:p>
            <a:pPr marL="347662" indent="-171450">
              <a:buFont typeface="Century Gothic" panose="020B0502020202020204" pitchFamily="34" charset="0"/>
              <a:buChar char="―"/>
            </a:pPr>
            <a:endParaRPr lang="en-US" dirty="0" smtClean="0"/>
          </a:p>
          <a:p>
            <a:pPr marL="171450" indent="-171450">
              <a:buFont typeface="Wingdings" panose="05000000000000000000" pitchFamily="2" charset="2"/>
              <a:buChar char="§"/>
            </a:pPr>
            <a:r>
              <a:rPr lang="en-US" dirty="0" smtClean="0"/>
              <a:t>Lease contracts with deferred revenue are recognized on a “straight-line” method</a:t>
            </a:r>
          </a:p>
          <a:p>
            <a:pPr marL="347662" indent="-171450">
              <a:buFont typeface="Century Gothic" panose="020B0502020202020204" pitchFamily="34" charset="0"/>
              <a:buChar char="―"/>
            </a:pPr>
            <a:r>
              <a:rPr lang="en-US" dirty="0" smtClean="0"/>
              <a:t>Since rental income is constant throughout the contract’s life then deferred revenue should also be constant</a:t>
            </a:r>
            <a:endParaRPr lang="en-US" dirty="0"/>
          </a:p>
          <a:p>
            <a:pPr marL="347662" indent="-171450">
              <a:buFont typeface="Century Gothic" panose="020B0502020202020204" pitchFamily="34" charset="0"/>
              <a:buChar char="―"/>
            </a:pPr>
            <a:endParaRPr lang="en-US" dirty="0"/>
          </a:p>
          <a:p>
            <a:pPr marL="347662" indent="-171450">
              <a:buFont typeface="Century Gothic" panose="020B0502020202020204" pitchFamily="34" charset="0"/>
              <a:buChar char="―"/>
            </a:pPr>
            <a:endParaRPr lang="en-US" dirty="0"/>
          </a:p>
          <a:p>
            <a:pPr marL="171450" indent="-171450">
              <a:buFont typeface="Wingdings" panose="05000000000000000000" pitchFamily="2" charset="2"/>
              <a:buChar char="§"/>
            </a:pPr>
            <a:endParaRPr lang="en-US" dirty="0"/>
          </a:p>
        </p:txBody>
      </p:sp>
      <p:sp>
        <p:nvSpPr>
          <p:cNvPr id="9" name="Content Placeholder 8"/>
          <p:cNvSpPr>
            <a:spLocks noGrp="1"/>
          </p:cNvSpPr>
          <p:nvPr>
            <p:ph sz="quarter" idx="22"/>
          </p:nvPr>
        </p:nvSpPr>
        <p:spPr/>
        <p:txBody>
          <a:bodyPr/>
          <a:lstStyle/>
          <a:p>
            <a:r>
              <a:rPr lang="en-US" dirty="0" smtClean="0"/>
              <a:t>Overview</a:t>
            </a:r>
            <a:endParaRPr lang="en-US" dirty="0"/>
          </a:p>
        </p:txBody>
      </p:sp>
      <p:sp>
        <p:nvSpPr>
          <p:cNvPr id="10" name="Content Placeholder 9"/>
          <p:cNvSpPr>
            <a:spLocks noGrp="1"/>
          </p:cNvSpPr>
          <p:nvPr>
            <p:ph sz="quarter" idx="23"/>
          </p:nvPr>
        </p:nvSpPr>
        <p:spPr/>
        <p:txBody>
          <a:bodyPr>
            <a:normAutofit fontScale="92500"/>
          </a:bodyPr>
          <a:lstStyle/>
          <a:p>
            <a:r>
              <a:rPr lang="en-US" dirty="0" smtClean="0"/>
              <a:t>Rate Differential Calculations </a:t>
            </a:r>
            <a:r>
              <a:rPr lang="en-US" sz="900" dirty="0" smtClean="0"/>
              <a:t>(Subvention &amp; Dealer Participation)</a:t>
            </a:r>
            <a:endParaRPr lang="en-US" sz="900" dirty="0"/>
          </a:p>
        </p:txBody>
      </p:sp>
      <p:sp>
        <p:nvSpPr>
          <p:cNvPr id="11" name="Content Placeholder 10"/>
          <p:cNvSpPr>
            <a:spLocks noGrp="1"/>
          </p:cNvSpPr>
          <p:nvPr>
            <p:ph sz="quarter" idx="25"/>
          </p:nvPr>
        </p:nvSpPr>
        <p:spPr/>
        <p:txBody>
          <a:bodyPr/>
          <a:lstStyle/>
          <a:p>
            <a:r>
              <a:rPr lang="en-US" dirty="0" smtClean="0"/>
              <a:t>Amortization</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401822761"/>
              </p:ext>
            </p:extLst>
          </p:nvPr>
        </p:nvGraphicFramePr>
        <p:xfrm>
          <a:off x="4724400" y="2057400"/>
          <a:ext cx="3810000" cy="487680"/>
        </p:xfrm>
        <a:graphic>
          <a:graphicData uri="http://schemas.openxmlformats.org/drawingml/2006/table">
            <a:tbl>
              <a:tblPr bandRow="1">
                <a:tableStyleId>{72833802-FEF1-4C79-8D5D-14CF1EAF98D9}</a:tableStyleId>
              </a:tblPr>
              <a:tblGrid>
                <a:gridCol w="1905000"/>
                <a:gridCol w="1905000"/>
              </a:tblGrid>
              <a:tr h="182880">
                <a:tc>
                  <a:txBody>
                    <a:bodyPr/>
                    <a:lstStyle/>
                    <a:p>
                      <a:pPr algn="ctr"/>
                      <a:r>
                        <a:rPr lang="en-US" sz="1000" dirty="0" smtClean="0"/>
                        <a:t>Loan Amount = $25,000</a:t>
                      </a:r>
                      <a:endParaRPr lang="en-US" sz="1000" dirty="0"/>
                    </a:p>
                  </a:txBody>
                  <a:tcPr anchor="ctr"/>
                </a:tc>
                <a:tc>
                  <a:txBody>
                    <a:bodyPr/>
                    <a:lstStyle/>
                    <a:p>
                      <a:pPr algn="ctr"/>
                      <a:r>
                        <a:rPr lang="en-US" sz="1000" dirty="0" smtClean="0"/>
                        <a:t>Customer Rate = 1%</a:t>
                      </a:r>
                      <a:endParaRPr lang="en-US" sz="1000" dirty="0"/>
                    </a:p>
                  </a:txBody>
                  <a:tcPr anchor="ctr"/>
                </a:tc>
              </a:tr>
              <a:tr h="182880">
                <a:tc>
                  <a:txBody>
                    <a:bodyPr/>
                    <a:lstStyle/>
                    <a:p>
                      <a:pPr algn="ctr"/>
                      <a:r>
                        <a:rPr lang="en-US" sz="1000" dirty="0" smtClean="0"/>
                        <a:t>Term = 48 months</a:t>
                      </a:r>
                      <a:endParaRPr lang="en-US" sz="1000" dirty="0"/>
                    </a:p>
                  </a:txBody>
                  <a:tcPr anchor="ctr"/>
                </a:tc>
                <a:tc>
                  <a:txBody>
                    <a:bodyPr/>
                    <a:lstStyle/>
                    <a:p>
                      <a:pPr algn="ctr"/>
                      <a:r>
                        <a:rPr lang="en-US" sz="1000" dirty="0" smtClean="0"/>
                        <a:t>Buy Rate = 3%</a:t>
                      </a:r>
                      <a:endParaRPr lang="en-US" sz="1000" dirty="0"/>
                    </a:p>
                  </a:txBody>
                  <a:tcPr anchor="ctr"/>
                </a:tc>
              </a:tr>
            </a:tbl>
          </a:graphicData>
        </a:graphic>
      </p:graphicFrame>
    </p:spTree>
    <p:extLst>
      <p:ext uri="{BB962C8B-B14F-4D97-AF65-F5344CB8AC3E}">
        <p14:creationId xmlns:p14="http://schemas.microsoft.com/office/powerpoint/2010/main" val="13581270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Finance Concept: </a:t>
            </a:r>
            <a:r>
              <a:rPr lang="en-US" dirty="0" smtClean="0"/>
              <a:t>Portfolio vs Originations</a:t>
            </a:r>
            <a:endParaRPr lang="en-US" dirty="0"/>
          </a:p>
        </p:txBody>
      </p:sp>
      <p:sp>
        <p:nvSpPr>
          <p:cNvPr id="9" name="Slide Number Placeholder 8"/>
          <p:cNvSpPr>
            <a:spLocks noGrp="1"/>
          </p:cNvSpPr>
          <p:nvPr>
            <p:ph type="sldNum" sz="quarter" idx="4"/>
          </p:nvPr>
        </p:nvSpPr>
        <p:spPr/>
        <p:txBody>
          <a:bodyPr/>
          <a:lstStyle/>
          <a:p>
            <a:fld id="{2BF26236-8707-4F01-A3E8-9BFE9630F20C}" type="slidenum">
              <a:rPr lang="en-US" smtClean="0"/>
              <a:pPr/>
              <a:t>24</a:t>
            </a:fld>
            <a:endParaRPr lang="en-US" dirty="0"/>
          </a:p>
        </p:txBody>
      </p:sp>
      <p:sp>
        <p:nvSpPr>
          <p:cNvPr id="12" name="Right Arrow 11"/>
          <p:cNvSpPr/>
          <p:nvPr/>
        </p:nvSpPr>
        <p:spPr>
          <a:xfrm>
            <a:off x="1095377" y="1371600"/>
            <a:ext cx="7058023" cy="228600"/>
          </a:xfrm>
          <a:prstGeom prst="rightArrow">
            <a:avLst/>
          </a:prstGeom>
          <a:solidFill>
            <a:srgbClr val="3B6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5400000">
            <a:off x="-1042603" y="3604259"/>
            <a:ext cx="4389120" cy="228602"/>
          </a:xfrm>
          <a:prstGeom prst="rightArrow">
            <a:avLst/>
          </a:prstGeom>
          <a:solidFill>
            <a:srgbClr val="3B6E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1401506" y="3525585"/>
            <a:ext cx="4384169" cy="304800"/>
          </a:xfrm>
          <a:prstGeom prst="rect">
            <a:avLst/>
          </a:prstGeom>
          <a:noFill/>
        </p:spPr>
        <p:txBody>
          <a:bodyPr wrap="square" rtlCol="0">
            <a:noAutofit/>
          </a:bodyPr>
          <a:lstStyle/>
          <a:p>
            <a:pPr algn="ctr"/>
            <a:r>
              <a:rPr lang="en-US" sz="2000" b="1" dirty="0" smtClean="0">
                <a:latin typeface="Century Gothic" pitchFamily="34" charset="0"/>
              </a:rPr>
              <a:t>Origination Date</a:t>
            </a:r>
            <a:endParaRPr lang="en-US" sz="2000" b="1" dirty="0" smtClean="0">
              <a:solidFill>
                <a:schemeClr val="tx1"/>
              </a:solidFill>
              <a:latin typeface="Century Gothic" pitchFamily="34" charset="0"/>
            </a:endParaRPr>
          </a:p>
        </p:txBody>
      </p:sp>
      <p:sp>
        <p:nvSpPr>
          <p:cNvPr id="15" name="TextBox 14"/>
          <p:cNvSpPr txBox="1"/>
          <p:nvPr/>
        </p:nvSpPr>
        <p:spPr>
          <a:xfrm>
            <a:off x="1104902" y="1066800"/>
            <a:ext cx="7048498" cy="304800"/>
          </a:xfrm>
          <a:prstGeom prst="rect">
            <a:avLst/>
          </a:prstGeom>
          <a:noFill/>
        </p:spPr>
        <p:txBody>
          <a:bodyPr wrap="square" rtlCol="0">
            <a:noAutofit/>
          </a:bodyPr>
          <a:lstStyle/>
          <a:p>
            <a:pPr algn="ctr"/>
            <a:r>
              <a:rPr lang="en-US" sz="2000" b="1" dirty="0" smtClean="0">
                <a:latin typeface="Century Gothic" pitchFamily="34" charset="0"/>
              </a:rPr>
              <a:t>Time</a:t>
            </a:r>
            <a:endParaRPr lang="en-US" sz="2000" b="1" dirty="0" smtClean="0">
              <a:solidFill>
                <a:schemeClr val="tx1"/>
              </a:solidFill>
              <a:latin typeface="Century Gothic" pitchFamily="34" charset="0"/>
            </a:endParaRPr>
          </a:p>
        </p:txBody>
      </p:sp>
      <p:sp>
        <p:nvSpPr>
          <p:cNvPr id="16" name="Rounded Rectangle 15"/>
          <p:cNvSpPr/>
          <p:nvPr/>
        </p:nvSpPr>
        <p:spPr>
          <a:xfrm>
            <a:off x="1385888" y="1666875"/>
            <a:ext cx="3657600" cy="27432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7" name="Rounded Rectangle 16"/>
          <p:cNvSpPr/>
          <p:nvPr/>
        </p:nvSpPr>
        <p:spPr>
          <a:xfrm>
            <a:off x="1538288" y="2027959"/>
            <a:ext cx="3657600" cy="27432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8" name="Rounded Rectangle 17"/>
          <p:cNvSpPr/>
          <p:nvPr/>
        </p:nvSpPr>
        <p:spPr>
          <a:xfrm>
            <a:off x="1781179" y="2389043"/>
            <a:ext cx="3657600" cy="27432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9" name="Rounded Rectangle 18"/>
          <p:cNvSpPr/>
          <p:nvPr/>
        </p:nvSpPr>
        <p:spPr>
          <a:xfrm>
            <a:off x="2009779" y="2750127"/>
            <a:ext cx="3657600" cy="27432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0" name="Rounded Rectangle 19"/>
          <p:cNvSpPr/>
          <p:nvPr/>
        </p:nvSpPr>
        <p:spPr>
          <a:xfrm>
            <a:off x="2314579" y="3111211"/>
            <a:ext cx="3657600" cy="27432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1" name="Rounded Rectangle 20"/>
          <p:cNvSpPr/>
          <p:nvPr/>
        </p:nvSpPr>
        <p:spPr>
          <a:xfrm>
            <a:off x="2619379" y="3472295"/>
            <a:ext cx="3657600" cy="27432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2" name="Rounded Rectangle 21"/>
          <p:cNvSpPr/>
          <p:nvPr/>
        </p:nvSpPr>
        <p:spPr>
          <a:xfrm>
            <a:off x="2924179" y="3833379"/>
            <a:ext cx="3657600" cy="27432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3" name="Rounded Rectangle 22"/>
          <p:cNvSpPr/>
          <p:nvPr/>
        </p:nvSpPr>
        <p:spPr>
          <a:xfrm>
            <a:off x="3214688" y="4194463"/>
            <a:ext cx="3657600" cy="27432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4" name="Rounded Rectangle 23"/>
          <p:cNvSpPr/>
          <p:nvPr/>
        </p:nvSpPr>
        <p:spPr>
          <a:xfrm>
            <a:off x="3457579" y="4555547"/>
            <a:ext cx="3657600" cy="27432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5" name="Rounded Rectangle 24"/>
          <p:cNvSpPr/>
          <p:nvPr/>
        </p:nvSpPr>
        <p:spPr>
          <a:xfrm>
            <a:off x="3838579" y="4916631"/>
            <a:ext cx="3657600" cy="27432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6" name="Rounded Rectangle 25"/>
          <p:cNvSpPr/>
          <p:nvPr/>
        </p:nvSpPr>
        <p:spPr>
          <a:xfrm>
            <a:off x="4162429" y="5277715"/>
            <a:ext cx="3657600" cy="27432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7" name="Rounded Rectangle 26"/>
          <p:cNvSpPr/>
          <p:nvPr/>
        </p:nvSpPr>
        <p:spPr>
          <a:xfrm>
            <a:off x="4495800" y="5638800"/>
            <a:ext cx="3657600" cy="27432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8" name="Rectangle 27"/>
          <p:cNvSpPr/>
          <p:nvPr/>
        </p:nvSpPr>
        <p:spPr>
          <a:xfrm>
            <a:off x="1385889" y="2706624"/>
            <a:ext cx="5486400" cy="361084"/>
          </a:xfrm>
          <a:prstGeom prst="rect">
            <a:avLst/>
          </a:prstGeom>
          <a:noFill/>
          <a:ln w="38100">
            <a:solidFill>
              <a:srgbClr val="B2A88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448179" y="1600200"/>
            <a:ext cx="548640" cy="4429073"/>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286378" y="1619250"/>
            <a:ext cx="1585909" cy="361084"/>
          </a:xfrm>
          <a:prstGeom prst="rect">
            <a:avLst/>
          </a:prstGeom>
          <a:noFill/>
        </p:spPr>
        <p:txBody>
          <a:bodyPr wrap="square" rtlCol="0" anchor="ctr">
            <a:noAutofit/>
          </a:bodyPr>
          <a:lstStyle/>
          <a:p>
            <a:pPr algn="ctr"/>
            <a:r>
              <a:rPr lang="en-US" sz="1200" b="1" dirty="0" smtClean="0">
                <a:solidFill>
                  <a:schemeClr val="tx1"/>
                </a:solidFill>
                <a:latin typeface="Century Gothic" pitchFamily="34" charset="0"/>
              </a:rPr>
              <a:t>Portfolio View</a:t>
            </a:r>
          </a:p>
        </p:txBody>
      </p:sp>
      <p:sp>
        <p:nvSpPr>
          <p:cNvPr id="31" name="Left Arrow 30"/>
          <p:cNvSpPr/>
          <p:nvPr/>
        </p:nvSpPr>
        <p:spPr>
          <a:xfrm>
            <a:off x="5105400" y="1710474"/>
            <a:ext cx="381000" cy="178636"/>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2" name="TextBox 31"/>
          <p:cNvSpPr txBox="1"/>
          <p:nvPr/>
        </p:nvSpPr>
        <p:spPr>
          <a:xfrm>
            <a:off x="1006065" y="3657600"/>
            <a:ext cx="1585909" cy="361084"/>
          </a:xfrm>
          <a:prstGeom prst="rect">
            <a:avLst/>
          </a:prstGeom>
          <a:noFill/>
        </p:spPr>
        <p:txBody>
          <a:bodyPr wrap="square" rtlCol="0" anchor="ctr">
            <a:noAutofit/>
          </a:bodyPr>
          <a:lstStyle/>
          <a:p>
            <a:pPr algn="ctr"/>
            <a:r>
              <a:rPr lang="en-US" sz="1200" b="1" dirty="0" smtClean="0">
                <a:solidFill>
                  <a:srgbClr val="B2A882"/>
                </a:solidFill>
                <a:latin typeface="Century Gothic" pitchFamily="34" charset="0"/>
              </a:rPr>
              <a:t>Vintage View</a:t>
            </a:r>
          </a:p>
        </p:txBody>
      </p:sp>
      <p:sp>
        <p:nvSpPr>
          <p:cNvPr id="33" name="Left Arrow 32"/>
          <p:cNvSpPr/>
          <p:nvPr/>
        </p:nvSpPr>
        <p:spPr>
          <a:xfrm rot="5400000">
            <a:off x="1608519" y="3311489"/>
            <a:ext cx="381000" cy="178636"/>
          </a:xfrm>
          <a:prstGeom prst="leftArrow">
            <a:avLst/>
          </a:prstGeom>
          <a:solidFill>
            <a:srgbClr val="B2A882"/>
          </a:solidFill>
          <a:ln>
            <a:solidFill>
              <a:srgbClr val="B2A88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02808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Finance Concept: ANR</a:t>
            </a:r>
            <a:endParaRPr lang="en-US" dirty="0"/>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25</a:t>
            </a:fld>
            <a:endParaRPr lang="en-US" dirty="0"/>
          </a:p>
        </p:txBody>
      </p:sp>
      <p:graphicFrame>
        <p:nvGraphicFramePr>
          <p:cNvPr id="22" name="Content Placeholder 21"/>
          <p:cNvGraphicFramePr>
            <a:graphicFrameLocks noGrp="1"/>
          </p:cNvGraphicFramePr>
          <p:nvPr>
            <p:ph sz="quarter" idx="14"/>
            <p:extLst>
              <p:ext uri="{D42A27DB-BD31-4B8C-83A1-F6EECF244321}">
                <p14:modId xmlns:p14="http://schemas.microsoft.com/office/powerpoint/2010/main" val="3791940544"/>
              </p:ext>
            </p:extLst>
          </p:nvPr>
        </p:nvGraphicFramePr>
        <p:xfrm>
          <a:off x="457200" y="1524000"/>
          <a:ext cx="8232775" cy="2133600"/>
        </p:xfrm>
        <a:graphic>
          <a:graphicData uri="http://schemas.openxmlformats.org/drawingml/2006/chart">
            <c:chart xmlns:c="http://schemas.openxmlformats.org/drawingml/2006/chart" xmlns:r="http://schemas.openxmlformats.org/officeDocument/2006/relationships" r:id="rId2"/>
          </a:graphicData>
        </a:graphic>
      </p:graphicFrame>
      <p:sp>
        <p:nvSpPr>
          <p:cNvPr id="17" name="Content Placeholder 16"/>
          <p:cNvSpPr>
            <a:spLocks noGrp="1"/>
          </p:cNvSpPr>
          <p:nvPr>
            <p:ph sz="quarter" idx="18"/>
          </p:nvPr>
        </p:nvSpPr>
        <p:spPr/>
        <p:txBody>
          <a:bodyPr/>
          <a:lstStyle/>
          <a:p>
            <a:r>
              <a:rPr lang="en-US" dirty="0" smtClean="0"/>
              <a:t>Weighted Average Maturity (WAM): Time weighting of principal balance.  Similar to duration.</a:t>
            </a:r>
          </a:p>
          <a:p>
            <a:endParaRPr lang="en-US" dirty="0" smtClean="0"/>
          </a:p>
          <a:p>
            <a:pPr marL="1257300" indent="-1257300"/>
            <a:r>
              <a:rPr lang="en-US" dirty="0" smtClean="0"/>
              <a:t>WAM (months) = Sum of Monthly Balances / </a:t>
            </a:r>
            <a:br>
              <a:rPr lang="en-US" dirty="0" smtClean="0"/>
            </a:br>
            <a:r>
              <a:rPr lang="en-US" dirty="0" smtClean="0"/>
              <a:t>Original Balance</a:t>
            </a:r>
          </a:p>
          <a:p>
            <a:pPr marL="1257300" indent="-1257300"/>
            <a:endParaRPr lang="en-US" dirty="0"/>
          </a:p>
          <a:p>
            <a:pPr marL="1257300" indent="-1257300"/>
            <a:r>
              <a:rPr lang="en-US" dirty="0" smtClean="0"/>
              <a:t>ANR = Original Balance x WAM / 12</a:t>
            </a:r>
          </a:p>
          <a:p>
            <a:endParaRPr lang="en-US" sz="1600" dirty="0" smtClean="0"/>
          </a:p>
          <a:p>
            <a:endParaRPr lang="en-US" sz="1600" dirty="0"/>
          </a:p>
          <a:p>
            <a:endParaRPr lang="en-US" dirty="0"/>
          </a:p>
        </p:txBody>
      </p:sp>
      <p:sp>
        <p:nvSpPr>
          <p:cNvPr id="18" name="Content Placeholder 17"/>
          <p:cNvSpPr>
            <a:spLocks noGrp="1"/>
          </p:cNvSpPr>
          <p:nvPr>
            <p:ph sz="quarter" idx="20"/>
          </p:nvPr>
        </p:nvSpPr>
        <p:spPr/>
        <p:txBody>
          <a:bodyPr>
            <a:normAutofit lnSpcReduction="10000"/>
          </a:bodyPr>
          <a:lstStyle/>
          <a:p>
            <a:pPr marL="171450" indent="-171450">
              <a:buFont typeface="Wingdings" panose="05000000000000000000" pitchFamily="2" charset="2"/>
              <a:buChar char="§"/>
            </a:pPr>
            <a:r>
              <a:rPr lang="en-US" dirty="0" smtClean="0"/>
              <a:t>ANR is often used in the context of quoting “lifetime” figures</a:t>
            </a:r>
          </a:p>
          <a:p>
            <a:pPr>
              <a:spcBef>
                <a:spcPts val="600"/>
              </a:spcBef>
            </a:pPr>
            <a:r>
              <a:rPr lang="en-US" b="1" dirty="0" smtClean="0"/>
              <a:t>Example – Lifetime Revenue</a:t>
            </a:r>
          </a:p>
          <a:p>
            <a:endParaRPr lang="en-US" dirty="0" smtClean="0"/>
          </a:p>
          <a:p>
            <a:endParaRPr lang="en-US" dirty="0" smtClean="0"/>
          </a:p>
          <a:p>
            <a:endParaRPr lang="en-US" dirty="0"/>
          </a:p>
          <a:p>
            <a:endParaRPr lang="en-US" dirty="0" smtClean="0"/>
          </a:p>
          <a:p>
            <a:r>
              <a:rPr lang="en-US" dirty="0" smtClean="0"/>
              <a:t>Lifetime Revenue = ANR x Interest Rate</a:t>
            </a:r>
          </a:p>
          <a:p>
            <a:r>
              <a:rPr lang="en-US" dirty="0" smtClean="0"/>
              <a:t>Lifetime Revenue = $52,703 x 5%</a:t>
            </a:r>
          </a:p>
          <a:p>
            <a:r>
              <a:rPr lang="en-US" dirty="0" smtClean="0"/>
              <a:t>Lifetime Revenue = $2,635</a:t>
            </a:r>
            <a:endParaRPr lang="en-US" dirty="0"/>
          </a:p>
        </p:txBody>
      </p:sp>
      <p:sp>
        <p:nvSpPr>
          <p:cNvPr id="19" name="Content Placeholder 18"/>
          <p:cNvSpPr>
            <a:spLocks noGrp="1"/>
          </p:cNvSpPr>
          <p:nvPr>
            <p:ph sz="quarter" idx="22"/>
          </p:nvPr>
        </p:nvSpPr>
        <p:spPr/>
        <p:txBody>
          <a:bodyPr/>
          <a:lstStyle/>
          <a:p>
            <a:r>
              <a:rPr lang="en-US" dirty="0" smtClean="0"/>
              <a:t>Illustration of ANR</a:t>
            </a:r>
            <a:endParaRPr lang="en-US" dirty="0"/>
          </a:p>
        </p:txBody>
      </p:sp>
      <p:sp>
        <p:nvSpPr>
          <p:cNvPr id="20" name="Content Placeholder 19"/>
          <p:cNvSpPr>
            <a:spLocks noGrp="1"/>
          </p:cNvSpPr>
          <p:nvPr>
            <p:ph sz="quarter" idx="24"/>
          </p:nvPr>
        </p:nvSpPr>
        <p:spPr/>
        <p:txBody>
          <a:bodyPr/>
          <a:lstStyle/>
          <a:p>
            <a:r>
              <a:rPr lang="en-US" dirty="0" smtClean="0"/>
              <a:t>ANR Calculation</a:t>
            </a:r>
            <a:endParaRPr lang="en-US" dirty="0"/>
          </a:p>
        </p:txBody>
      </p:sp>
      <p:sp>
        <p:nvSpPr>
          <p:cNvPr id="21" name="Content Placeholder 20"/>
          <p:cNvSpPr>
            <a:spLocks noGrp="1"/>
          </p:cNvSpPr>
          <p:nvPr>
            <p:ph sz="quarter" idx="25"/>
          </p:nvPr>
        </p:nvSpPr>
        <p:spPr/>
        <p:txBody>
          <a:bodyPr/>
          <a:lstStyle/>
          <a:p>
            <a:r>
              <a:rPr lang="en-US" dirty="0" smtClean="0"/>
              <a:t>ANR Uses</a:t>
            </a:r>
            <a:endParaRPr lang="en-US" dirty="0"/>
          </a:p>
        </p:txBody>
      </p:sp>
      <p:sp>
        <p:nvSpPr>
          <p:cNvPr id="23" name="Right Brace 22"/>
          <p:cNvSpPr/>
          <p:nvPr/>
        </p:nvSpPr>
        <p:spPr>
          <a:xfrm rot="16200000">
            <a:off x="5219699" y="-647700"/>
            <a:ext cx="304801" cy="5867400"/>
          </a:xfrm>
          <a:prstGeom prst="rightBrace">
            <a:avLst>
              <a:gd name="adj1" fmla="val 8333"/>
              <a:gd name="adj2" fmla="val 4967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Rounded Rectangle 23"/>
              <p:cNvSpPr/>
              <p:nvPr/>
            </p:nvSpPr>
            <p:spPr>
              <a:xfrm>
                <a:off x="4000499" y="1524000"/>
                <a:ext cx="2743200" cy="5334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ctrlPr>
                            <a:rPr lang="pt-BR" sz="1200" i="1" smtClean="0">
                              <a:solidFill>
                                <a:schemeClr val="tx1"/>
                              </a:solidFill>
                              <a:latin typeface="Cambria Math"/>
                            </a:rPr>
                          </m:ctrlPr>
                        </m:naryPr>
                        <m:sub>
                          <m:r>
                            <m:rPr>
                              <m:brk m:alnAt="23"/>
                            </m:rPr>
                            <a:rPr lang="en-US" sz="1200" b="0" i="1" smtClean="0">
                              <a:solidFill>
                                <a:schemeClr val="tx1"/>
                              </a:solidFill>
                              <a:latin typeface="Cambria Math"/>
                            </a:rPr>
                            <m:t>𝑇</m:t>
                          </m:r>
                          <m:r>
                            <a:rPr lang="en-US" sz="1200" b="0" i="1" smtClean="0">
                              <a:solidFill>
                                <a:schemeClr val="tx1"/>
                              </a:solidFill>
                              <a:latin typeface="Cambria Math"/>
                            </a:rPr>
                            <m:t>=1</m:t>
                          </m:r>
                        </m:sub>
                        <m:sup>
                          <m:r>
                            <a:rPr lang="en-US" sz="1200" b="0" i="1" smtClean="0">
                              <a:solidFill>
                                <a:schemeClr val="tx1"/>
                              </a:solidFill>
                              <a:latin typeface="Cambria Math"/>
                              <a:ea typeface="Cambria Math"/>
                            </a:rPr>
                            <m:t>𝑛</m:t>
                          </m:r>
                        </m:sup>
                        <m:e>
                          <m:r>
                            <a:rPr lang="en-US" sz="1200" b="0" i="1" smtClean="0">
                              <a:solidFill>
                                <a:schemeClr val="tx1"/>
                              </a:solidFill>
                              <a:latin typeface="Cambria Math"/>
                            </a:rPr>
                            <m:t>𝐴𝑁𝑅</m:t>
                          </m:r>
                          <m:r>
                            <a:rPr lang="en-US" sz="1200" b="0" i="1" baseline="-25000" smtClean="0">
                              <a:solidFill>
                                <a:schemeClr val="tx1"/>
                              </a:solidFill>
                              <a:latin typeface="Cambria Math"/>
                            </a:rPr>
                            <m:t>𝑇</m:t>
                          </m:r>
                          <m:r>
                            <a:rPr lang="pt-BR" sz="1200" i="1" smtClean="0">
                              <a:solidFill>
                                <a:schemeClr val="tx1"/>
                              </a:solidFill>
                              <a:latin typeface="Cambria Math"/>
                            </a:rPr>
                            <m:t> </m:t>
                          </m:r>
                        </m:e>
                      </m:nary>
                    </m:oMath>
                  </m:oMathPara>
                </a14:m>
                <a:endParaRPr lang="en-US" sz="1200" dirty="0">
                  <a:solidFill>
                    <a:schemeClr val="tx1"/>
                  </a:solidFill>
                </a:endParaRPr>
              </a:p>
            </p:txBody>
          </p:sp>
        </mc:Choice>
        <mc:Fallback xmlns="">
          <p:sp>
            <p:nvSpPr>
              <p:cNvPr id="24" name="Rounded Rectangle 23"/>
              <p:cNvSpPr>
                <a:spLocks noRot="1" noChangeAspect="1" noMove="1" noResize="1" noEditPoints="1" noAdjustHandles="1" noChangeArrowheads="1" noChangeShapeType="1" noTextEdit="1"/>
              </p:cNvSpPr>
              <p:nvPr/>
            </p:nvSpPr>
            <p:spPr>
              <a:xfrm>
                <a:off x="4000499" y="1524000"/>
                <a:ext cx="2743200" cy="533400"/>
              </a:xfrm>
              <a:prstGeom prst="roundRect">
                <a:avLst/>
              </a:prstGeom>
              <a:blipFill rotWithShape="1">
                <a:blip r:embed="rId3"/>
                <a:stretch>
                  <a:fillRect/>
                </a:stretch>
              </a:blipFill>
            </p:spPr>
            <p:txBody>
              <a:bodyPr/>
              <a:lstStyle/>
              <a:p>
                <a:r>
                  <a:rPr lang="en-US">
                    <a:noFill/>
                  </a:rPr>
                  <a:t> </a:t>
                </a:r>
              </a:p>
            </p:txBody>
          </p:sp>
        </mc:Fallback>
      </mc:AlternateContent>
      <p:graphicFrame>
        <p:nvGraphicFramePr>
          <p:cNvPr id="25" name="Table 24"/>
          <p:cNvGraphicFramePr>
            <a:graphicFrameLocks noGrp="1"/>
          </p:cNvGraphicFramePr>
          <p:nvPr>
            <p:extLst>
              <p:ext uri="{D42A27DB-BD31-4B8C-83A1-F6EECF244321}">
                <p14:modId xmlns:p14="http://schemas.microsoft.com/office/powerpoint/2010/main" val="1514368290"/>
              </p:ext>
            </p:extLst>
          </p:nvPr>
        </p:nvGraphicFramePr>
        <p:xfrm>
          <a:off x="4724400" y="4754880"/>
          <a:ext cx="3810000" cy="731520"/>
        </p:xfrm>
        <a:graphic>
          <a:graphicData uri="http://schemas.openxmlformats.org/drawingml/2006/table">
            <a:tbl>
              <a:tblPr bandRow="1">
                <a:tableStyleId>{72833802-FEF1-4C79-8D5D-14CF1EAF98D9}</a:tableStyleId>
              </a:tblPr>
              <a:tblGrid>
                <a:gridCol w="1905000"/>
                <a:gridCol w="1905000"/>
              </a:tblGrid>
              <a:tr h="182880">
                <a:tc>
                  <a:txBody>
                    <a:bodyPr/>
                    <a:lstStyle/>
                    <a:p>
                      <a:pPr algn="ctr"/>
                      <a:r>
                        <a:rPr lang="en-US" sz="1000" dirty="0" smtClean="0"/>
                        <a:t>Loan Amount = $25,000</a:t>
                      </a:r>
                      <a:endParaRPr lang="en-US" sz="1000" dirty="0"/>
                    </a:p>
                  </a:txBody>
                  <a:tcPr anchor="ctr"/>
                </a:tc>
                <a:tc>
                  <a:txBody>
                    <a:bodyPr/>
                    <a:lstStyle/>
                    <a:p>
                      <a:pPr algn="ctr"/>
                      <a:r>
                        <a:rPr lang="en-US" sz="1000" dirty="0" smtClean="0"/>
                        <a:t>WAM = 25.3 months</a:t>
                      </a:r>
                      <a:endParaRPr lang="en-US" sz="1000" dirty="0"/>
                    </a:p>
                  </a:txBody>
                  <a:tcPr anchor="ctr"/>
                </a:tc>
              </a:tr>
              <a:tr h="182880">
                <a:tc>
                  <a:txBody>
                    <a:bodyPr/>
                    <a:lstStyle/>
                    <a:p>
                      <a:pPr algn="ctr"/>
                      <a:r>
                        <a:rPr lang="en-US" sz="1000" dirty="0" smtClean="0"/>
                        <a:t>Interest Rate = 5%</a:t>
                      </a:r>
                      <a:endParaRPr lang="en-US" sz="1000" dirty="0"/>
                    </a:p>
                  </a:txBody>
                  <a:tcPr anchor="ctr"/>
                </a:tc>
                <a:tc>
                  <a:txBody>
                    <a:bodyPr/>
                    <a:lstStyle/>
                    <a:p>
                      <a:pPr algn="ctr"/>
                      <a:r>
                        <a:rPr lang="en-US" sz="1000" dirty="0" smtClean="0"/>
                        <a:t>ANR = $52,703</a:t>
                      </a:r>
                      <a:endParaRPr lang="en-US" sz="1000" dirty="0"/>
                    </a:p>
                  </a:txBody>
                  <a:tcPr anchor="ctr"/>
                </a:tc>
              </a:tr>
              <a:tr h="182880">
                <a:tc>
                  <a:txBody>
                    <a:bodyPr/>
                    <a:lstStyle/>
                    <a:p>
                      <a:pPr algn="ctr"/>
                      <a:r>
                        <a:rPr lang="en-US" sz="1000" dirty="0" smtClean="0"/>
                        <a:t>Term = 48 months</a:t>
                      </a:r>
                      <a:endParaRPr lang="en-US" sz="1000" dirty="0"/>
                    </a:p>
                  </a:txBody>
                  <a:tcPr anchor="ctr"/>
                </a:tc>
                <a:tc>
                  <a:txBody>
                    <a:bodyPr/>
                    <a:lstStyle/>
                    <a:p>
                      <a:pPr algn="ctr"/>
                      <a:endParaRPr lang="en-US" sz="1000" dirty="0"/>
                    </a:p>
                  </a:txBody>
                  <a:tcPr anchor="ctr"/>
                </a:tc>
              </a:tr>
            </a:tbl>
          </a:graphicData>
        </a:graphic>
      </p:graphicFrame>
    </p:spTree>
    <p:extLst>
      <p:ext uri="{BB962C8B-B14F-4D97-AF65-F5344CB8AC3E}">
        <p14:creationId xmlns:p14="http://schemas.microsoft.com/office/powerpoint/2010/main" val="11147831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Finance Concept: Portfolio Modeling Considerations</a:t>
            </a:r>
            <a:endParaRPr lang="en-US" dirty="0"/>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26</a:t>
            </a:fld>
            <a:endParaRPr lang="en-US" dirty="0"/>
          </a:p>
        </p:txBody>
      </p:sp>
      <p:sp>
        <p:nvSpPr>
          <p:cNvPr id="10" name="Content Placeholder 9"/>
          <p:cNvSpPr>
            <a:spLocks noGrp="1"/>
          </p:cNvSpPr>
          <p:nvPr>
            <p:ph sz="quarter" idx="14"/>
          </p:nvPr>
        </p:nvSpPr>
        <p:spPr/>
        <p:txBody>
          <a:bodyPr/>
          <a:lstStyle/>
          <a:p>
            <a:pPr marL="171450" indent="-171450">
              <a:buFont typeface="Wingdings" panose="05000000000000000000" pitchFamily="2" charset="2"/>
              <a:buChar char="§"/>
            </a:pPr>
            <a:r>
              <a:rPr lang="en-US" dirty="0" smtClean="0"/>
              <a:t>It is quite common for customers to not pay according to their predetermined payment schedule.</a:t>
            </a:r>
          </a:p>
          <a:p>
            <a:endParaRPr lang="en-US" dirty="0" smtClean="0"/>
          </a:p>
          <a:p>
            <a:pPr marL="171450" indent="-171450">
              <a:buFont typeface="Wingdings" panose="05000000000000000000" pitchFamily="2" charset="2"/>
              <a:buChar char="§"/>
            </a:pPr>
            <a:r>
              <a:rPr lang="en-US" dirty="0" smtClean="0"/>
              <a:t>When a customer pays extra, the extra dollars are used to pay down principal.  This reduces the amount of income we will receive over the life of the contract.</a:t>
            </a:r>
          </a:p>
          <a:p>
            <a:endParaRPr lang="en-US" dirty="0" smtClean="0"/>
          </a:p>
          <a:p>
            <a:pPr marL="171450" indent="-171450">
              <a:buFont typeface="Wingdings" panose="05000000000000000000" pitchFamily="2" charset="2"/>
              <a:buChar char="§"/>
            </a:pPr>
            <a:r>
              <a:rPr lang="en-US" dirty="0" smtClean="0"/>
              <a:t>Prepayment is one of the biggest challenges to forecasting our business.  </a:t>
            </a:r>
          </a:p>
          <a:p>
            <a:pPr marL="171450" indent="-171450">
              <a:buFont typeface="Wingdings" panose="05000000000000000000" pitchFamily="2" charset="2"/>
              <a:buChar char="§"/>
            </a:pPr>
            <a:endParaRPr lang="en-US" dirty="0" smtClean="0"/>
          </a:p>
          <a:p>
            <a:pPr marL="171450" indent="-171450">
              <a:buFont typeface="Wingdings" panose="05000000000000000000" pitchFamily="2" charset="2"/>
              <a:buChar char="§"/>
            </a:pPr>
            <a:r>
              <a:rPr lang="en-US" dirty="0"/>
              <a:t>Prepayment can take the form of </a:t>
            </a:r>
            <a:r>
              <a:rPr lang="en-US" dirty="0" smtClean="0"/>
              <a:t>over payments, </a:t>
            </a:r>
            <a:r>
              <a:rPr lang="en-US" dirty="0"/>
              <a:t>cash payoffs, and </a:t>
            </a:r>
            <a:r>
              <a:rPr lang="en-US" dirty="0" smtClean="0"/>
              <a:t>refinancing.</a:t>
            </a:r>
          </a:p>
          <a:p>
            <a:pPr marL="171450" indent="-171450">
              <a:buFont typeface="Wingdings" panose="05000000000000000000" pitchFamily="2" charset="2"/>
              <a:buChar char="§"/>
            </a:pPr>
            <a:endParaRPr lang="en-US" dirty="0"/>
          </a:p>
          <a:p>
            <a:pPr marL="171450" indent="-171450">
              <a:buFont typeface="Wingdings" panose="05000000000000000000" pitchFamily="2" charset="2"/>
              <a:buChar char="§"/>
            </a:pPr>
            <a:r>
              <a:rPr lang="en-US" dirty="0" smtClean="0"/>
              <a:t>Unscheduled payments can be modeled using Single Month Mortality (SMM) prepayment curves.</a:t>
            </a:r>
          </a:p>
          <a:p>
            <a:pPr marL="171450" indent="-171450">
              <a:buFont typeface="Wingdings" panose="05000000000000000000" pitchFamily="2" charset="2"/>
              <a:buChar char="§"/>
            </a:pPr>
            <a:endParaRPr lang="en-US" dirty="0" smtClean="0"/>
          </a:p>
          <a:p>
            <a:pPr marL="171450" indent="-171450">
              <a:buFont typeface="Wingdings" panose="05000000000000000000" pitchFamily="2" charset="2"/>
              <a:buChar char="§"/>
            </a:pPr>
            <a:r>
              <a:rPr lang="en-US" dirty="0" smtClean="0"/>
              <a:t>SMM =	Unscheduled Payment / (Balance – 	Scheduled Principal Payment)</a:t>
            </a:r>
            <a:endParaRPr lang="en-US" dirty="0"/>
          </a:p>
          <a:p>
            <a:pPr marL="171450" indent="-171450">
              <a:buFont typeface="Wingdings" panose="05000000000000000000" pitchFamily="2" charset="2"/>
              <a:buChar char="§"/>
            </a:pPr>
            <a:endParaRPr lang="en-US" dirty="0"/>
          </a:p>
        </p:txBody>
      </p:sp>
      <p:sp>
        <p:nvSpPr>
          <p:cNvPr id="11" name="Content Placeholder 10"/>
          <p:cNvSpPr>
            <a:spLocks noGrp="1"/>
          </p:cNvSpPr>
          <p:nvPr>
            <p:ph sz="quarter" idx="16"/>
          </p:nvPr>
        </p:nvSpPr>
        <p:spPr/>
        <p:txBody>
          <a:bodyPr/>
          <a:lstStyle/>
          <a:p>
            <a:pPr marL="171450" indent="-171450">
              <a:buFont typeface="Wingdings" panose="05000000000000000000" pitchFamily="2" charset="2"/>
              <a:buChar char="§"/>
            </a:pPr>
            <a:r>
              <a:rPr lang="en-US" dirty="0" smtClean="0"/>
              <a:t>For a single loan, if there is any unscheduled prepayment then the maturity will become earlier since it is a fixed payment loan.</a:t>
            </a:r>
          </a:p>
          <a:p>
            <a:pPr marL="171450" indent="-171450">
              <a:buFont typeface="Wingdings" panose="05000000000000000000" pitchFamily="2" charset="2"/>
              <a:buChar char="§"/>
            </a:pPr>
            <a:endParaRPr lang="en-US" dirty="0"/>
          </a:p>
          <a:p>
            <a:pPr marL="171450" indent="-171450">
              <a:buFont typeface="Wingdings" panose="05000000000000000000" pitchFamily="2" charset="2"/>
              <a:buChar char="§"/>
            </a:pPr>
            <a:r>
              <a:rPr lang="en-US" dirty="0" smtClean="0"/>
              <a:t>As you aggregate single loans into a portfolio, you will observe some loans that pay as scheduled and some that will have unscheduled payments.  You must modify your modeling to reflect the behavior of the aggregate portfolio.</a:t>
            </a:r>
          </a:p>
          <a:p>
            <a:pPr marL="171450" indent="-171450">
              <a:buFont typeface="Wingdings" panose="05000000000000000000" pitchFamily="2" charset="2"/>
              <a:buChar char="§"/>
            </a:pPr>
            <a:endParaRPr lang="en-US" dirty="0"/>
          </a:p>
          <a:p>
            <a:pPr marL="171450" indent="-171450">
              <a:buFont typeface="Wingdings" panose="05000000000000000000" pitchFamily="2" charset="2"/>
              <a:buChar char="§"/>
            </a:pPr>
            <a:r>
              <a:rPr lang="en-US" dirty="0" smtClean="0"/>
              <a:t>To do this you need to</a:t>
            </a:r>
          </a:p>
          <a:p>
            <a:pPr marL="404813" indent="-228600">
              <a:buFont typeface="+mj-lt"/>
              <a:buAutoNum type="arabicPeriod"/>
            </a:pPr>
            <a:r>
              <a:rPr lang="en-US" dirty="0" smtClean="0"/>
              <a:t>Develop prepayment curve assumptions</a:t>
            </a:r>
          </a:p>
          <a:p>
            <a:pPr marL="404813" indent="-228600">
              <a:buFont typeface="+mj-lt"/>
              <a:buAutoNum type="arabicPeriod"/>
            </a:pPr>
            <a:r>
              <a:rPr lang="en-US" dirty="0" smtClean="0"/>
              <a:t>Model the portfolio as fixed maturity vs fixed payment</a:t>
            </a:r>
          </a:p>
          <a:p>
            <a:pPr marL="404813" indent="-228600">
              <a:buFont typeface="+mj-lt"/>
              <a:buAutoNum type="arabicPeriod"/>
            </a:pPr>
            <a:endParaRPr lang="en-US" dirty="0"/>
          </a:p>
          <a:p>
            <a:pPr marL="176213" indent="-176213">
              <a:buFont typeface="Wingdings" panose="05000000000000000000" pitchFamily="2" charset="2"/>
              <a:buChar char="§"/>
            </a:pPr>
            <a:r>
              <a:rPr lang="en-US" dirty="0" smtClean="0"/>
              <a:t>To model as a fixed maturity, you recalculate what the total payment is at each period given the current loan balance and the time remaining (</a:t>
            </a:r>
            <a:r>
              <a:rPr lang="en-US" dirty="0" err="1" smtClean="0"/>
              <a:t>Orig</a:t>
            </a:r>
            <a:r>
              <a:rPr lang="en-US" dirty="0" smtClean="0"/>
              <a:t> Term – Periods Elapsed).  Interest will remain constant.</a:t>
            </a:r>
            <a:endParaRPr lang="en-US" dirty="0"/>
          </a:p>
          <a:p>
            <a:endParaRPr lang="en-US" dirty="0"/>
          </a:p>
        </p:txBody>
      </p:sp>
      <p:sp>
        <p:nvSpPr>
          <p:cNvPr id="12" name="Content Placeholder 11"/>
          <p:cNvSpPr>
            <a:spLocks noGrp="1"/>
          </p:cNvSpPr>
          <p:nvPr>
            <p:ph sz="quarter" idx="22"/>
          </p:nvPr>
        </p:nvSpPr>
        <p:spPr/>
        <p:txBody>
          <a:bodyPr/>
          <a:lstStyle/>
          <a:p>
            <a:r>
              <a:rPr lang="en-US" dirty="0" smtClean="0"/>
              <a:t>Prepayment</a:t>
            </a:r>
            <a:endParaRPr lang="en-US" dirty="0"/>
          </a:p>
        </p:txBody>
      </p:sp>
      <p:sp>
        <p:nvSpPr>
          <p:cNvPr id="13" name="Content Placeholder 12"/>
          <p:cNvSpPr>
            <a:spLocks noGrp="1"/>
          </p:cNvSpPr>
          <p:nvPr>
            <p:ph sz="quarter" idx="23"/>
          </p:nvPr>
        </p:nvSpPr>
        <p:spPr/>
        <p:txBody>
          <a:bodyPr/>
          <a:lstStyle/>
          <a:p>
            <a:r>
              <a:rPr lang="en-US" dirty="0" smtClean="0"/>
              <a:t>Fixed Maturity vs Fixed Payment</a:t>
            </a:r>
            <a:endParaRPr lang="en-US" dirty="0"/>
          </a:p>
        </p:txBody>
      </p:sp>
    </p:spTree>
    <p:extLst>
      <p:ext uri="{BB962C8B-B14F-4D97-AF65-F5344CB8AC3E}">
        <p14:creationId xmlns:p14="http://schemas.microsoft.com/office/powerpoint/2010/main" val="11227295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0"/>
          </p:nvPr>
        </p:nvSpPr>
        <p:spPr/>
        <p:txBody>
          <a:bodyPr/>
          <a:lstStyle/>
          <a:p>
            <a:r>
              <a:rPr lang="en-US" dirty="0" smtClean="0"/>
              <a:t>Funding, Hedging and </a:t>
            </a:r>
            <a:br>
              <a:rPr lang="en-US" dirty="0" smtClean="0"/>
            </a:br>
            <a:r>
              <a:rPr lang="en-US" dirty="0" smtClean="0"/>
              <a:t>Cost of Funds Overview</a:t>
            </a:r>
            <a:endParaRPr lang="en-US" dirty="0"/>
          </a:p>
        </p:txBody>
      </p:sp>
      <p:sp>
        <p:nvSpPr>
          <p:cNvPr id="3" name="Slide Number Placeholder 2"/>
          <p:cNvSpPr>
            <a:spLocks noGrp="1"/>
          </p:cNvSpPr>
          <p:nvPr>
            <p:ph type="sldNum" sz="quarter" idx="4294967295"/>
          </p:nvPr>
        </p:nvSpPr>
        <p:spPr>
          <a:xfrm>
            <a:off x="7010400" y="6356350"/>
            <a:ext cx="2133600" cy="365125"/>
          </a:xfrm>
        </p:spPr>
        <p:txBody>
          <a:bodyPr/>
          <a:lstStyle/>
          <a:p>
            <a:fld id="{2BF26236-8707-4F01-A3E8-9BFE9630F20C}" type="slidenum">
              <a:rPr lang="en-US" smtClean="0"/>
              <a:pPr/>
              <a:t>27</a:t>
            </a:fld>
            <a:endParaRPr lang="en-US" dirty="0"/>
          </a:p>
        </p:txBody>
      </p:sp>
    </p:spTree>
    <p:extLst>
      <p:ext uri="{BB962C8B-B14F-4D97-AF65-F5344CB8AC3E}">
        <p14:creationId xmlns:p14="http://schemas.microsoft.com/office/powerpoint/2010/main" val="9113050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Liquidity Management Overview</a:t>
            </a:r>
            <a:endParaRPr lang="en-US" dirty="0"/>
          </a:p>
        </p:txBody>
      </p:sp>
      <p:sp>
        <p:nvSpPr>
          <p:cNvPr id="8" name="Content Placeholder 7"/>
          <p:cNvSpPr>
            <a:spLocks noGrp="1"/>
          </p:cNvSpPr>
          <p:nvPr>
            <p:ph sz="quarter" idx="22"/>
          </p:nvPr>
        </p:nvSpPr>
        <p:spPr>
          <a:xfrm>
            <a:off x="457200" y="1066800"/>
            <a:ext cx="4041648" cy="304800"/>
          </a:xfrm>
        </p:spPr>
        <p:txBody>
          <a:bodyPr>
            <a:noAutofit/>
          </a:bodyPr>
          <a:lstStyle/>
          <a:p>
            <a:pPr algn="ctr"/>
            <a:r>
              <a:rPr lang="en-US" sz="1600" dirty="0" smtClean="0"/>
              <a:t>Cash Flow</a:t>
            </a:r>
            <a:endParaRPr lang="en-US" sz="1600" dirty="0"/>
          </a:p>
        </p:txBody>
      </p:sp>
      <p:sp>
        <p:nvSpPr>
          <p:cNvPr id="13" name="Content Placeholder 7"/>
          <p:cNvSpPr>
            <a:spLocks noGrp="1"/>
          </p:cNvSpPr>
          <p:nvPr>
            <p:ph sz="quarter" idx="22"/>
          </p:nvPr>
        </p:nvSpPr>
        <p:spPr>
          <a:xfrm>
            <a:off x="4648200" y="1066800"/>
            <a:ext cx="4041648" cy="304800"/>
          </a:xfrm>
        </p:spPr>
        <p:txBody>
          <a:bodyPr>
            <a:noAutofit/>
          </a:bodyPr>
          <a:lstStyle/>
          <a:p>
            <a:pPr algn="ctr"/>
            <a:r>
              <a:rPr lang="en-US" sz="1600" dirty="0" smtClean="0"/>
              <a:t>Liquidity Risk</a:t>
            </a:r>
            <a:endParaRPr lang="en-US" sz="1600" dirty="0"/>
          </a:p>
        </p:txBody>
      </p:sp>
      <p:graphicFrame>
        <p:nvGraphicFramePr>
          <p:cNvPr id="5" name="Table 4"/>
          <p:cNvGraphicFramePr>
            <a:graphicFrameLocks noGrp="1"/>
          </p:cNvGraphicFramePr>
          <p:nvPr>
            <p:extLst>
              <p:ext uri="{D42A27DB-BD31-4B8C-83A1-F6EECF244321}">
                <p14:modId xmlns:p14="http://schemas.microsoft.com/office/powerpoint/2010/main" val="3112187644"/>
              </p:ext>
            </p:extLst>
          </p:nvPr>
        </p:nvGraphicFramePr>
        <p:xfrm>
          <a:off x="1066800" y="1752600"/>
          <a:ext cx="3276600" cy="2164080"/>
        </p:xfrm>
        <a:graphic>
          <a:graphicData uri="http://schemas.openxmlformats.org/drawingml/2006/table">
            <a:tbl>
              <a:tblPr firstRow="1" bandRow="1">
                <a:tableStyleId>{5C22544A-7EE6-4342-B048-85BDC9FD1C3A}</a:tableStyleId>
              </a:tblPr>
              <a:tblGrid>
                <a:gridCol w="3276600"/>
              </a:tblGrid>
              <a:tr h="335280">
                <a:tc>
                  <a:txBody>
                    <a:bodyPr/>
                    <a:lstStyle/>
                    <a:p>
                      <a:pPr algn="l"/>
                      <a:r>
                        <a:rPr lang="en-US" sz="1400" u="sng" dirty="0" smtClean="0">
                          <a:solidFill>
                            <a:schemeClr val="tx1"/>
                          </a:solidFill>
                        </a:rPr>
                        <a:t>Uses</a:t>
                      </a:r>
                      <a:r>
                        <a:rPr lang="en-US" sz="1400" u="sng" baseline="0" dirty="0" smtClean="0">
                          <a:solidFill>
                            <a:schemeClr val="tx1"/>
                          </a:solidFill>
                        </a:rPr>
                        <a:t> of Cash</a:t>
                      </a:r>
                      <a:endParaRPr lang="en-US" sz="1400" u="sng" dirty="0">
                        <a:solidFill>
                          <a:schemeClr val="tx1"/>
                        </a:solidFill>
                      </a:endParaRPr>
                    </a:p>
                  </a:txBody>
                  <a:tcPr>
                    <a:noFill/>
                  </a:tcPr>
                </a:tc>
              </a:tr>
              <a:tr h="246845">
                <a:tc>
                  <a:txBody>
                    <a:bodyPr/>
                    <a:lstStyle/>
                    <a:p>
                      <a:pPr marL="285750" indent="-285750" algn="l">
                        <a:buFont typeface="Wingdings" panose="05000000000000000000" pitchFamily="2" charset="2"/>
                        <a:buChar char="ü"/>
                      </a:pPr>
                      <a:r>
                        <a:rPr lang="en-US" sz="1400" dirty="0" smtClean="0"/>
                        <a:t>Asset Origination</a:t>
                      </a:r>
                      <a:endParaRPr lang="en-US" sz="1400" dirty="0"/>
                    </a:p>
                  </a:txBody>
                  <a:tcPr>
                    <a:noFill/>
                  </a:tcPr>
                </a:tc>
              </a:tr>
              <a:tr h="246845">
                <a:tc>
                  <a:txBody>
                    <a:bodyPr/>
                    <a:lstStyle/>
                    <a:p>
                      <a:pPr marL="285750" indent="-285750" algn="l">
                        <a:buFont typeface="Wingdings" panose="05000000000000000000" pitchFamily="2" charset="2"/>
                        <a:buChar char="ü"/>
                      </a:pPr>
                      <a:r>
                        <a:rPr lang="en-US" sz="1400" b="1" dirty="0" smtClean="0"/>
                        <a:t>Debt &amp; Interest Payment</a:t>
                      </a:r>
                      <a:endParaRPr lang="en-US" sz="1400" b="1" dirty="0"/>
                    </a:p>
                  </a:txBody>
                  <a:tcPr>
                    <a:noFill/>
                  </a:tcPr>
                </a:tc>
              </a:tr>
              <a:tr h="246845">
                <a:tc>
                  <a:txBody>
                    <a:bodyPr/>
                    <a:lstStyle/>
                    <a:p>
                      <a:pPr marL="285750" indent="-285750" algn="l">
                        <a:buFont typeface="Wingdings" panose="05000000000000000000" pitchFamily="2" charset="2"/>
                        <a:buChar char="ü"/>
                      </a:pPr>
                      <a:r>
                        <a:rPr lang="en-US" sz="1400" dirty="0" smtClean="0"/>
                        <a:t>Capital</a:t>
                      </a:r>
                      <a:r>
                        <a:rPr lang="en-US" sz="1400" baseline="0" dirty="0" smtClean="0"/>
                        <a:t> Investment</a:t>
                      </a:r>
                      <a:endParaRPr lang="en-US" sz="1400" dirty="0"/>
                    </a:p>
                  </a:txBody>
                  <a:tcPr>
                    <a:noFill/>
                  </a:tcPr>
                </a:tc>
              </a:tr>
              <a:tr h="246845">
                <a:tc>
                  <a:txBody>
                    <a:bodyPr/>
                    <a:lstStyle/>
                    <a:p>
                      <a:pPr marL="285750" indent="-285750" algn="l">
                        <a:buFont typeface="Wingdings" panose="05000000000000000000" pitchFamily="2" charset="2"/>
                        <a:buChar char="ü"/>
                      </a:pPr>
                      <a:r>
                        <a:rPr lang="en-US" sz="1400" dirty="0" smtClean="0"/>
                        <a:t>Operations</a:t>
                      </a:r>
                      <a:endParaRPr lang="en-US" sz="1400" dirty="0"/>
                    </a:p>
                  </a:txBody>
                  <a:tcPr>
                    <a:noFill/>
                  </a:tcPr>
                </a:tc>
              </a:tr>
              <a:tr h="246845">
                <a:tc>
                  <a:txBody>
                    <a:bodyPr/>
                    <a:lstStyle/>
                    <a:p>
                      <a:pPr marL="285750" indent="-285750" algn="l">
                        <a:buFont typeface="Wingdings" panose="05000000000000000000" pitchFamily="2" charset="2"/>
                        <a:buChar char="ü"/>
                      </a:pPr>
                      <a:r>
                        <a:rPr lang="en-US" sz="1400" dirty="0" smtClean="0"/>
                        <a:t>Dividend Payout</a:t>
                      </a:r>
                      <a:endParaRPr lang="en-US" sz="1400" dirty="0"/>
                    </a:p>
                  </a:txBody>
                  <a:tcPr>
                    <a:noFill/>
                  </a:tcPr>
                </a:tc>
              </a:tr>
              <a:tr h="246845">
                <a:tc>
                  <a:txBody>
                    <a:bodyPr/>
                    <a:lstStyle/>
                    <a:p>
                      <a:pPr marL="285750" indent="-285750" algn="l">
                        <a:buFont typeface="Wingdings" panose="05000000000000000000" pitchFamily="2" charset="2"/>
                        <a:buChar char="ü"/>
                      </a:pPr>
                      <a:r>
                        <a:rPr lang="en-US" sz="1400" dirty="0" smtClean="0"/>
                        <a:t>Other – Tax, CSA, InterCo etc.</a:t>
                      </a:r>
                      <a:endParaRPr lang="en-US" sz="1400" dirty="0"/>
                    </a:p>
                  </a:txBody>
                  <a:tcPr>
                    <a:no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260101246"/>
              </p:ext>
            </p:extLst>
          </p:nvPr>
        </p:nvGraphicFramePr>
        <p:xfrm>
          <a:off x="1066800" y="4343400"/>
          <a:ext cx="2895600" cy="1828800"/>
        </p:xfrm>
        <a:graphic>
          <a:graphicData uri="http://schemas.openxmlformats.org/drawingml/2006/table">
            <a:tbl>
              <a:tblPr firstRow="1" bandRow="1">
                <a:tableStyleId>{5C22544A-7EE6-4342-B048-85BDC9FD1C3A}</a:tableStyleId>
              </a:tblPr>
              <a:tblGrid>
                <a:gridCol w="2895600"/>
              </a:tblGrid>
              <a:tr h="271530">
                <a:tc>
                  <a:txBody>
                    <a:bodyPr/>
                    <a:lstStyle/>
                    <a:p>
                      <a:pPr algn="l"/>
                      <a:r>
                        <a:rPr lang="en-US" sz="1400" u="sng" dirty="0" smtClean="0">
                          <a:solidFill>
                            <a:schemeClr val="tx1"/>
                          </a:solidFill>
                        </a:rPr>
                        <a:t>Sources</a:t>
                      </a:r>
                      <a:r>
                        <a:rPr lang="en-US" sz="1400" u="sng" baseline="0" dirty="0" smtClean="0">
                          <a:solidFill>
                            <a:schemeClr val="tx1"/>
                          </a:solidFill>
                        </a:rPr>
                        <a:t> of Cash</a:t>
                      </a:r>
                      <a:endParaRPr lang="en-US" sz="1400" u="sng" dirty="0">
                        <a:solidFill>
                          <a:schemeClr val="tx1"/>
                        </a:solidFill>
                      </a:endParaRPr>
                    </a:p>
                  </a:txBody>
                  <a:tcPr>
                    <a:noFill/>
                  </a:tcPr>
                </a:tc>
              </a:tr>
              <a:tr h="246845">
                <a:tc>
                  <a:txBody>
                    <a:bodyPr/>
                    <a:lstStyle/>
                    <a:p>
                      <a:pPr marL="285750" indent="-285750" algn="l">
                        <a:buFont typeface="Wingdings" panose="05000000000000000000" pitchFamily="2" charset="2"/>
                        <a:buChar char="ü"/>
                      </a:pPr>
                      <a:r>
                        <a:rPr lang="en-US" sz="1400" dirty="0" smtClean="0"/>
                        <a:t>Customer Payments</a:t>
                      </a:r>
                      <a:endParaRPr lang="en-US" sz="1400" dirty="0"/>
                    </a:p>
                  </a:txBody>
                  <a:tcPr>
                    <a:noFill/>
                  </a:tcPr>
                </a:tc>
              </a:tr>
              <a:tr h="246845">
                <a:tc>
                  <a:txBody>
                    <a:bodyPr/>
                    <a:lstStyle/>
                    <a:p>
                      <a:pPr marL="285750" indent="-285750" algn="l">
                        <a:buFont typeface="Wingdings" panose="05000000000000000000" pitchFamily="2" charset="2"/>
                        <a:buChar char="ü"/>
                      </a:pPr>
                      <a:r>
                        <a:rPr lang="en-US" sz="1400" b="1" dirty="0" smtClean="0"/>
                        <a:t>Debt Issuance Proceeds</a:t>
                      </a:r>
                      <a:endParaRPr lang="en-US" sz="1400" b="1" dirty="0"/>
                    </a:p>
                  </a:txBody>
                  <a:tcPr>
                    <a:noFill/>
                  </a:tcPr>
                </a:tc>
              </a:tr>
              <a:tr h="246845">
                <a:tc>
                  <a:txBody>
                    <a:bodyPr/>
                    <a:lstStyle/>
                    <a:p>
                      <a:pPr marL="285750" indent="-285750" algn="l">
                        <a:buFont typeface="Wingdings" panose="05000000000000000000" pitchFamily="2" charset="2"/>
                        <a:buChar char="ü"/>
                      </a:pPr>
                      <a:r>
                        <a:rPr lang="en-US" sz="1400" dirty="0" smtClean="0"/>
                        <a:t>Investment Redemption</a:t>
                      </a:r>
                    </a:p>
                  </a:txBody>
                  <a:tcPr>
                    <a:noFill/>
                  </a:tcPr>
                </a:tc>
              </a:tr>
              <a:tr h="246845">
                <a:tc>
                  <a:txBody>
                    <a:bodyPr/>
                    <a:lstStyle/>
                    <a:p>
                      <a:pPr marL="285750" indent="-285750" algn="l">
                        <a:buFont typeface="Wingdings" panose="05000000000000000000" pitchFamily="2" charset="2"/>
                        <a:buChar char="ü"/>
                      </a:pPr>
                      <a:r>
                        <a:rPr lang="en-US" sz="1400" dirty="0" smtClean="0"/>
                        <a:t>Credit</a:t>
                      </a:r>
                      <a:r>
                        <a:rPr lang="en-US" sz="1400" baseline="0" dirty="0" smtClean="0"/>
                        <a:t> Line Draw-down</a:t>
                      </a:r>
                      <a:endParaRPr lang="en-US" sz="1400" dirty="0" smtClean="0"/>
                    </a:p>
                  </a:txBody>
                  <a:tcPr>
                    <a:noFill/>
                  </a:tcPr>
                </a:tc>
              </a:tr>
              <a:tr h="246845">
                <a:tc>
                  <a:txBody>
                    <a:bodyPr/>
                    <a:lstStyle/>
                    <a:p>
                      <a:pPr marL="285750" indent="-285750" algn="l">
                        <a:buFont typeface="Wingdings" panose="05000000000000000000" pitchFamily="2" charset="2"/>
                        <a:buChar char="ü"/>
                      </a:pPr>
                      <a:r>
                        <a:rPr lang="en-US" sz="1400" dirty="0" smtClean="0"/>
                        <a:t>Other</a:t>
                      </a:r>
                      <a:endParaRPr lang="en-US" sz="1400" dirty="0"/>
                    </a:p>
                  </a:txBody>
                  <a:tcPr>
                    <a:noFill/>
                  </a:tcPr>
                </a:tc>
              </a:tr>
            </a:tbl>
          </a:graphicData>
        </a:graphic>
      </p:graphicFrame>
      <p:graphicFrame>
        <p:nvGraphicFramePr>
          <p:cNvPr id="15" name="Chart 14"/>
          <p:cNvGraphicFramePr>
            <a:graphicFrameLocks/>
          </p:cNvGraphicFramePr>
          <p:nvPr>
            <p:extLst>
              <p:ext uri="{D42A27DB-BD31-4B8C-83A1-F6EECF244321}">
                <p14:modId xmlns:p14="http://schemas.microsoft.com/office/powerpoint/2010/main" val="4272609085"/>
              </p:ext>
            </p:extLst>
          </p:nvPr>
        </p:nvGraphicFramePr>
        <p:xfrm>
          <a:off x="4648200" y="1676400"/>
          <a:ext cx="4114800" cy="2209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71552293"/>
              </p:ext>
            </p:extLst>
          </p:nvPr>
        </p:nvGraphicFramePr>
        <p:xfrm>
          <a:off x="4572000" y="3838575"/>
          <a:ext cx="4038600" cy="733425"/>
        </p:xfrm>
        <a:graphic>
          <a:graphicData uri="http://schemas.openxmlformats.org/drawingml/2006/table">
            <a:tbl>
              <a:tblPr/>
              <a:tblGrid>
                <a:gridCol w="673100"/>
                <a:gridCol w="673100"/>
                <a:gridCol w="673100"/>
                <a:gridCol w="673100"/>
                <a:gridCol w="673100"/>
                <a:gridCol w="673100"/>
              </a:tblGrid>
              <a:tr h="38100">
                <a:tc>
                  <a:txBody>
                    <a:bodyPr/>
                    <a:lstStyle/>
                    <a:p>
                      <a:pPr algn="l" fontAlgn="b"/>
                      <a:r>
                        <a:rPr lang="en-US" sz="1000" b="1" i="0" u="none" strike="noStrike" dirty="0">
                          <a:solidFill>
                            <a:srgbClr val="000000"/>
                          </a:solidFill>
                          <a:effectLst/>
                          <a:latin typeface="+mn-lt"/>
                        </a:rPr>
                        <a:t>Month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dirty="0">
                          <a:solidFill>
                            <a:srgbClr val="000000"/>
                          </a:solidFill>
                          <a:effectLst/>
                          <a:latin typeface="+mn-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mn-lt"/>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mn-lt"/>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000" b="1" i="0" u="none" strike="noStrike">
                          <a:solidFill>
                            <a:srgbClr val="000000"/>
                          </a:solidFill>
                          <a:effectLst/>
                          <a:latin typeface="+mn-lt"/>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90500">
                <a:tc>
                  <a:txBody>
                    <a:bodyPr/>
                    <a:lstStyle/>
                    <a:p>
                      <a:pPr algn="l" fontAlgn="b"/>
                      <a:r>
                        <a:rPr lang="en-US" sz="1000" b="0" i="0" u="none" strike="noStrike" dirty="0" smtClean="0">
                          <a:solidFill>
                            <a:srgbClr val="000000"/>
                          </a:solidFill>
                          <a:effectLst/>
                          <a:latin typeface="+mn-lt"/>
                        </a:rPr>
                        <a:t>Cash In</a:t>
                      </a:r>
                      <a:endParaRPr lang="en-US" sz="1000" b="0" i="0" u="none" strike="noStrike" dirty="0">
                        <a:solidFill>
                          <a:srgbClr val="000000"/>
                        </a:solidFill>
                        <a:effectLst/>
                        <a:latin typeface="+mn-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mn-lt"/>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mn-lt"/>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mn-lt"/>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mn-lt"/>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mn-lt"/>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000" b="0" i="0" u="none" strike="noStrike" dirty="0" smtClean="0">
                          <a:solidFill>
                            <a:srgbClr val="000000"/>
                          </a:solidFill>
                          <a:effectLst/>
                          <a:latin typeface="+mn-lt"/>
                        </a:rPr>
                        <a:t>Cash</a:t>
                      </a:r>
                      <a:r>
                        <a:rPr lang="en-US" sz="1000" b="0" i="0" u="none" strike="noStrike" baseline="0" dirty="0" smtClean="0">
                          <a:solidFill>
                            <a:srgbClr val="000000"/>
                          </a:solidFill>
                          <a:effectLst/>
                          <a:latin typeface="+mn-lt"/>
                        </a:rPr>
                        <a:t> Out</a:t>
                      </a:r>
                      <a:endParaRPr lang="en-US" sz="1000" b="0" i="0" u="none" strike="noStrike" dirty="0">
                        <a:solidFill>
                          <a:srgbClr val="000000"/>
                        </a:solidFill>
                        <a:effectLst/>
                        <a:latin typeface="+mn-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mn-lt"/>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mn-lt"/>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mn-lt"/>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mn-lt"/>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mn-lt"/>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1000" b="1" i="0" u="none" strike="noStrike" dirty="0">
                          <a:solidFill>
                            <a:srgbClr val="000000"/>
                          </a:solidFill>
                          <a:effectLst/>
                          <a:latin typeface="+mn-lt"/>
                        </a:rPr>
                        <a:t>Cum. Gap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mn-lt"/>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mn-lt"/>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1000" b="1" i="0" u="none" strike="noStrike" dirty="0">
                          <a:solidFill>
                            <a:srgbClr val="000000"/>
                          </a:solidFill>
                          <a:effectLst/>
                          <a:latin typeface="+mn-lt"/>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mn-lt"/>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mn-lt"/>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6" name="Oval 15"/>
          <p:cNvSpPr/>
          <p:nvPr/>
        </p:nvSpPr>
        <p:spPr>
          <a:xfrm>
            <a:off x="5759116" y="2819400"/>
            <a:ext cx="838200" cy="762000"/>
          </a:xfrm>
          <a:prstGeom prst="ellipse">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a:p>
            <a:pPr algn="ctr"/>
            <a:endParaRPr lang="en-US" sz="1200" dirty="0" smtClean="0">
              <a:solidFill>
                <a:schemeClr val="tx1"/>
              </a:solidFill>
            </a:endParaRPr>
          </a:p>
          <a:p>
            <a:pPr algn="ctr"/>
            <a:r>
              <a:rPr lang="en-US" sz="1200" dirty="0" smtClean="0">
                <a:solidFill>
                  <a:schemeClr val="tx1"/>
                </a:solidFill>
              </a:rPr>
              <a:t>Risk</a:t>
            </a:r>
            <a:endParaRPr lang="en-US" sz="1200" dirty="0">
              <a:solidFill>
                <a:schemeClr val="tx1"/>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2951057151"/>
              </p:ext>
            </p:extLst>
          </p:nvPr>
        </p:nvGraphicFramePr>
        <p:xfrm>
          <a:off x="4572000" y="4724400"/>
          <a:ext cx="4114800" cy="1620520"/>
        </p:xfrm>
        <a:graphic>
          <a:graphicData uri="http://schemas.openxmlformats.org/drawingml/2006/table">
            <a:tbl>
              <a:tblPr firstRow="1" bandRow="1">
                <a:tableStyleId>{5FD0F851-EC5A-4D38-B0AD-8093EC10F338}</a:tableStyleId>
              </a:tblPr>
              <a:tblGrid>
                <a:gridCol w="860574"/>
                <a:gridCol w="1882626"/>
                <a:gridCol w="1371600"/>
              </a:tblGrid>
              <a:tr h="409336">
                <a:tc rowSpan="3">
                  <a:txBody>
                    <a:bodyPr/>
                    <a:lstStyle/>
                    <a:p>
                      <a:pPr algn="ctr"/>
                      <a:r>
                        <a:rPr lang="en-US" sz="1200" dirty="0" smtClean="0"/>
                        <a:t>To Fund the Cash</a:t>
                      </a:r>
                      <a:r>
                        <a:rPr lang="en-US" sz="1200" baseline="0" dirty="0" smtClean="0"/>
                        <a:t> Short-fall</a:t>
                      </a:r>
                      <a:endParaRPr lang="en-US" sz="1200" dirty="0"/>
                    </a:p>
                  </a:txBody>
                  <a:tcPr anchor="ctr"/>
                </a:tc>
                <a:tc>
                  <a:txBody>
                    <a:bodyPr/>
                    <a:lstStyle/>
                    <a:p>
                      <a:pPr algn="ctr"/>
                      <a:r>
                        <a:rPr lang="en-US" sz="1200" dirty="0" smtClean="0"/>
                        <a:t>Sources</a:t>
                      </a:r>
                      <a:endParaRPr lang="en-US" sz="1200" dirty="0">
                        <a:solidFill>
                          <a:schemeClr val="tx1"/>
                        </a:solidFill>
                      </a:endParaRPr>
                    </a:p>
                  </a:txBody>
                  <a:tcPr anchor="b"/>
                </a:tc>
                <a:tc>
                  <a:txBody>
                    <a:bodyPr/>
                    <a:lstStyle/>
                    <a:p>
                      <a:pPr algn="ctr"/>
                      <a:r>
                        <a:rPr lang="en-US" sz="1200" dirty="0" smtClean="0"/>
                        <a:t>Priority</a:t>
                      </a:r>
                      <a:endParaRPr lang="en-US" sz="1200" dirty="0">
                        <a:solidFill>
                          <a:schemeClr val="tx1"/>
                        </a:solidFill>
                      </a:endParaRPr>
                    </a:p>
                  </a:txBody>
                  <a:tcPr anchor="b"/>
                </a:tc>
              </a:tr>
              <a:tr h="504660">
                <a:tc vMerge="1">
                  <a:txBody>
                    <a:bodyPr/>
                    <a:lstStyle/>
                    <a:p>
                      <a:endParaRPr lang="en-US" dirty="0"/>
                    </a:p>
                  </a:txBody>
                  <a:tcPr/>
                </a:tc>
                <a:tc>
                  <a:txBody>
                    <a:bodyPr/>
                    <a:lstStyle/>
                    <a:p>
                      <a:pPr algn="ctr"/>
                      <a:r>
                        <a:rPr lang="en-US" sz="1200" dirty="0" smtClean="0"/>
                        <a:t>Capital Markets – Issue New Debt</a:t>
                      </a:r>
                      <a:endParaRPr lang="en-US" sz="1200" dirty="0"/>
                    </a:p>
                  </a:txBody>
                  <a:tcPr anchor="ctr"/>
                </a:tc>
                <a:tc>
                  <a:txBody>
                    <a:bodyPr/>
                    <a:lstStyle/>
                    <a:p>
                      <a:pPr algn="ctr"/>
                      <a:r>
                        <a:rPr lang="en-US" sz="1200" dirty="0" smtClean="0"/>
                        <a:t>Primary</a:t>
                      </a:r>
                      <a:endParaRPr lang="en-US" sz="1200" dirty="0"/>
                    </a:p>
                  </a:txBody>
                  <a:tcPr anchor="ctr"/>
                </a:tc>
              </a:tr>
              <a:tr h="706524">
                <a:tc vMerge="1">
                  <a:txBody>
                    <a:bodyPr/>
                    <a:lstStyle/>
                    <a:p>
                      <a:endParaRPr lang="en-US" dirty="0"/>
                    </a:p>
                  </a:txBody>
                  <a:tcPr/>
                </a:tc>
                <a:tc>
                  <a:txBody>
                    <a:bodyPr/>
                    <a:lstStyle/>
                    <a:p>
                      <a:pPr algn="ctr"/>
                      <a:r>
                        <a:rPr lang="en-US" sz="1200" dirty="0" smtClean="0"/>
                        <a:t>Internal</a:t>
                      </a:r>
                      <a:r>
                        <a:rPr lang="en-US" sz="1200" baseline="0" dirty="0" smtClean="0"/>
                        <a:t> Reserve – Redeem investment; draw credit line</a:t>
                      </a:r>
                      <a:endParaRPr lang="en-US" sz="1200" dirty="0"/>
                    </a:p>
                  </a:txBody>
                  <a:tcPr anchor="ctr"/>
                </a:tc>
                <a:tc>
                  <a:txBody>
                    <a:bodyPr/>
                    <a:lstStyle/>
                    <a:p>
                      <a:pPr algn="ctr"/>
                      <a:r>
                        <a:rPr lang="en-US" sz="1200" dirty="0" smtClean="0"/>
                        <a:t>Contingent</a:t>
                      </a:r>
                      <a:endParaRPr lang="en-US" sz="1200" dirty="0"/>
                    </a:p>
                  </a:txBody>
                  <a:tcPr anchor="ctr"/>
                </a:tc>
              </a:tr>
            </a:tbl>
          </a:graphicData>
        </a:graphic>
      </p:graphicFrame>
      <p:sp>
        <p:nvSpPr>
          <p:cNvPr id="18" name="Oval 17"/>
          <p:cNvSpPr/>
          <p:nvPr/>
        </p:nvSpPr>
        <p:spPr>
          <a:xfrm>
            <a:off x="838200" y="2362200"/>
            <a:ext cx="2971800" cy="407069"/>
          </a:xfrm>
          <a:prstGeom prst="ellipse">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a:p>
            <a:pPr algn="ctr"/>
            <a:endParaRPr lang="en-US" sz="1200" dirty="0" smtClean="0">
              <a:solidFill>
                <a:schemeClr val="tx1"/>
              </a:solidFill>
            </a:endParaRPr>
          </a:p>
        </p:txBody>
      </p:sp>
      <p:sp>
        <p:nvSpPr>
          <p:cNvPr id="19" name="Oval 18"/>
          <p:cNvSpPr/>
          <p:nvPr/>
        </p:nvSpPr>
        <p:spPr>
          <a:xfrm>
            <a:off x="914400" y="4876800"/>
            <a:ext cx="2971800" cy="407069"/>
          </a:xfrm>
          <a:prstGeom prst="ellipse">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chemeClr val="tx1"/>
              </a:solidFill>
            </a:endParaRPr>
          </a:p>
          <a:p>
            <a:pPr algn="ctr"/>
            <a:endParaRPr lang="en-US" sz="1200" dirty="0" smtClean="0">
              <a:solidFill>
                <a:schemeClr val="tx1"/>
              </a:solidFill>
            </a:endParaRPr>
          </a:p>
        </p:txBody>
      </p:sp>
    </p:spTree>
    <p:extLst>
      <p:ext uri="{BB962C8B-B14F-4D97-AF65-F5344CB8AC3E}">
        <p14:creationId xmlns:p14="http://schemas.microsoft.com/office/powerpoint/2010/main" val="122472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Graphic spid="15" grpId="0">
        <p:bldAsOne/>
      </p:bldGraphic>
      <p:bldP spid="16" grpId="0" animBg="1"/>
      <p:bldP spid="18" grpId="0" animBg="1"/>
      <p:bldP spid="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Funding Profile</a:t>
            </a:r>
            <a:endParaRPr lang="en-US" dirty="0"/>
          </a:p>
        </p:txBody>
      </p:sp>
      <p:graphicFrame>
        <p:nvGraphicFramePr>
          <p:cNvPr id="10" name="Content Placeholder 9"/>
          <p:cNvGraphicFramePr>
            <a:graphicFrameLocks noGrp="1"/>
          </p:cNvGraphicFramePr>
          <p:nvPr>
            <p:ph sz="quarter" idx="16"/>
            <p:extLst>
              <p:ext uri="{D42A27DB-BD31-4B8C-83A1-F6EECF244321}">
                <p14:modId xmlns:p14="http://schemas.microsoft.com/office/powerpoint/2010/main" val="2169324406"/>
              </p:ext>
            </p:extLst>
          </p:nvPr>
        </p:nvGraphicFramePr>
        <p:xfrm>
          <a:off x="4648200" y="1600200"/>
          <a:ext cx="4038600" cy="4724400"/>
        </p:xfrm>
        <a:graphic>
          <a:graphicData uri="http://schemas.openxmlformats.org/drawingml/2006/chart">
            <c:chart xmlns:c="http://schemas.openxmlformats.org/drawingml/2006/chart" xmlns:r="http://schemas.openxmlformats.org/officeDocument/2006/relationships" r:id="rId2"/>
          </a:graphicData>
        </a:graphic>
      </p:graphicFrame>
      <p:sp>
        <p:nvSpPr>
          <p:cNvPr id="8" name="Content Placeholder 7"/>
          <p:cNvSpPr>
            <a:spLocks noGrp="1"/>
          </p:cNvSpPr>
          <p:nvPr>
            <p:ph sz="quarter" idx="22"/>
          </p:nvPr>
        </p:nvSpPr>
        <p:spPr>
          <a:xfrm>
            <a:off x="457200" y="1143000"/>
            <a:ext cx="4041648" cy="304800"/>
          </a:xfrm>
        </p:spPr>
        <p:txBody>
          <a:bodyPr/>
          <a:lstStyle/>
          <a:p>
            <a:r>
              <a:rPr lang="en-US" dirty="0" smtClean="0"/>
              <a:t>Total Funding Profile </a:t>
            </a:r>
            <a:r>
              <a:rPr lang="en-US" dirty="0"/>
              <a:t>(as of March 31, 2014)</a:t>
            </a:r>
          </a:p>
        </p:txBody>
      </p:sp>
      <p:sp>
        <p:nvSpPr>
          <p:cNvPr id="9" name="Content Placeholder 8"/>
          <p:cNvSpPr>
            <a:spLocks noGrp="1"/>
          </p:cNvSpPr>
          <p:nvPr>
            <p:ph sz="quarter" idx="23"/>
          </p:nvPr>
        </p:nvSpPr>
        <p:spPr/>
        <p:txBody>
          <a:bodyPr/>
          <a:lstStyle/>
          <a:p>
            <a:r>
              <a:rPr lang="en-US" dirty="0" smtClean="0"/>
              <a:t>Debt Profile (as of March 31, 2014)</a:t>
            </a:r>
            <a:endParaRPr lang="en-US" dirty="0"/>
          </a:p>
        </p:txBody>
      </p:sp>
      <p:graphicFrame>
        <p:nvGraphicFramePr>
          <p:cNvPr id="11" name="Content Placeholder 9"/>
          <p:cNvGraphicFramePr>
            <a:graphicFrameLocks/>
          </p:cNvGraphicFramePr>
          <p:nvPr>
            <p:extLst>
              <p:ext uri="{D42A27DB-BD31-4B8C-83A1-F6EECF244321}">
                <p14:modId xmlns:p14="http://schemas.microsoft.com/office/powerpoint/2010/main" val="2000420838"/>
              </p:ext>
            </p:extLst>
          </p:nvPr>
        </p:nvGraphicFramePr>
        <p:xfrm>
          <a:off x="457200" y="1600200"/>
          <a:ext cx="4038600" cy="4724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859526475"/>
              </p:ext>
            </p:extLst>
          </p:nvPr>
        </p:nvGraphicFramePr>
        <p:xfrm>
          <a:off x="7467600" y="5257800"/>
          <a:ext cx="1030014" cy="1097280"/>
        </p:xfrm>
        <a:graphic>
          <a:graphicData uri="http://schemas.openxmlformats.org/drawingml/2006/table">
            <a:tbl>
              <a:tblPr firstRow="1" bandRow="1">
                <a:tableStyleId>{5DA37D80-6434-44D0-A028-1B22A696006F}</a:tableStyleId>
              </a:tblPr>
              <a:tblGrid>
                <a:gridCol w="1030014"/>
              </a:tblGrid>
              <a:tr h="274320">
                <a:tc>
                  <a:txBody>
                    <a:bodyPr/>
                    <a:lstStyle/>
                    <a:p>
                      <a:pPr algn="ctr"/>
                      <a:r>
                        <a:rPr lang="en-US" sz="1200" dirty="0" smtClean="0"/>
                        <a:t>Tenor</a:t>
                      </a:r>
                      <a:endParaRPr lang="en-US" sz="1200" b="1" dirty="0"/>
                    </a:p>
                  </a:txBody>
                  <a:tcPr anchor="ctr"/>
                </a:tc>
              </a:tr>
              <a:tr h="274320">
                <a:tc>
                  <a:txBody>
                    <a:bodyPr/>
                    <a:lstStyle/>
                    <a:p>
                      <a:pPr algn="ctr"/>
                      <a:r>
                        <a:rPr lang="en-US" sz="1200" dirty="0" smtClean="0"/>
                        <a:t>3 </a:t>
                      </a:r>
                      <a:r>
                        <a:rPr lang="en-US" sz="1200" dirty="0" err="1" smtClean="0"/>
                        <a:t>mos</a:t>
                      </a:r>
                      <a:r>
                        <a:rPr lang="en-US" sz="1200" dirty="0" smtClean="0"/>
                        <a:t> (0-9)</a:t>
                      </a:r>
                      <a:endParaRPr lang="en-US" sz="1200" dirty="0"/>
                    </a:p>
                  </a:txBody>
                  <a:tcPr anchor="ctr"/>
                </a:tc>
              </a:tr>
              <a:tr h="274320">
                <a:tc>
                  <a:txBody>
                    <a:bodyPr/>
                    <a:lstStyle/>
                    <a:p>
                      <a:pPr algn="ctr"/>
                      <a:r>
                        <a:rPr lang="en-US" sz="1200" dirty="0" smtClean="0"/>
                        <a:t>3 </a:t>
                      </a:r>
                      <a:r>
                        <a:rPr lang="en-US" sz="1200" dirty="0" err="1" smtClean="0"/>
                        <a:t>yrs</a:t>
                      </a:r>
                      <a:r>
                        <a:rPr lang="en-US" sz="1200" dirty="0" smtClean="0"/>
                        <a:t> (1-10)</a:t>
                      </a:r>
                      <a:endParaRPr lang="en-US" sz="1200" dirty="0"/>
                    </a:p>
                  </a:txBody>
                  <a:tcPr anchor="ctr"/>
                </a:tc>
              </a:tr>
              <a:tr h="274320">
                <a:tc>
                  <a:txBody>
                    <a:bodyPr/>
                    <a:lstStyle/>
                    <a:p>
                      <a:pPr algn="ctr"/>
                      <a:r>
                        <a:rPr lang="en-US" sz="1200" dirty="0" smtClean="0"/>
                        <a:t>1.5 </a:t>
                      </a:r>
                      <a:r>
                        <a:rPr lang="en-US" sz="1200" dirty="0" err="1" smtClean="0"/>
                        <a:t>yrs</a:t>
                      </a:r>
                      <a:r>
                        <a:rPr lang="en-US" sz="1200" dirty="0" smtClean="0"/>
                        <a:t> (1-2)</a:t>
                      </a:r>
                      <a:endParaRPr lang="en-US" sz="1200" dirty="0"/>
                    </a:p>
                  </a:txBody>
                  <a:tcPr anchor="ctr"/>
                </a:tc>
              </a:tr>
            </a:tbl>
          </a:graphicData>
        </a:graphic>
      </p:graphicFrame>
    </p:spTree>
    <p:extLst>
      <p:ext uri="{BB962C8B-B14F-4D97-AF65-F5344CB8AC3E}">
        <p14:creationId xmlns:p14="http://schemas.microsoft.com/office/powerpoint/2010/main" val="3241405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Business Overview</a:t>
            </a:r>
            <a:endParaRPr lang="en-US" dirty="0"/>
          </a:p>
        </p:txBody>
      </p:sp>
    </p:spTree>
    <p:extLst>
      <p:ext uri="{BB962C8B-B14F-4D97-AF65-F5344CB8AC3E}">
        <p14:creationId xmlns:p14="http://schemas.microsoft.com/office/powerpoint/2010/main" val="38646930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8640"/>
          </a:xfrm>
        </p:spPr>
        <p:txBody>
          <a:bodyPr>
            <a:normAutofit/>
          </a:bodyPr>
          <a:lstStyle/>
          <a:p>
            <a:r>
              <a:rPr lang="en-US" dirty="0" smtClean="0"/>
              <a:t>Hedging Interest Rate Risk</a:t>
            </a:r>
            <a:endParaRPr lang="en-US" dirty="0"/>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30</a:t>
            </a:fld>
            <a:endParaRPr lang="en-US" dirty="0"/>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1644596286"/>
              </p:ext>
            </p:extLst>
          </p:nvPr>
        </p:nvGraphicFramePr>
        <p:xfrm>
          <a:off x="457200" y="1066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1289538" y="3420208"/>
            <a:ext cx="685800" cy="304800"/>
          </a:xfrm>
          <a:prstGeom prst="rect">
            <a:avLst/>
          </a:prstGeom>
          <a:noFill/>
        </p:spPr>
        <p:txBody>
          <a:bodyPr wrap="square" rtlCol="0" anchor="ctr">
            <a:noAutofit/>
          </a:bodyPr>
          <a:lstStyle/>
          <a:p>
            <a:pPr algn="ctr"/>
            <a:r>
              <a:rPr lang="en-US" sz="1000" dirty="0" smtClean="0">
                <a:solidFill>
                  <a:schemeClr val="bg1"/>
                </a:solidFill>
                <a:latin typeface="Century Gothic" pitchFamily="34" charset="0"/>
              </a:rPr>
              <a:t>Fixed</a:t>
            </a:r>
          </a:p>
        </p:txBody>
      </p:sp>
      <p:sp>
        <p:nvSpPr>
          <p:cNvPr id="7" name="TextBox 6"/>
          <p:cNvSpPr txBox="1"/>
          <p:nvPr/>
        </p:nvSpPr>
        <p:spPr>
          <a:xfrm>
            <a:off x="7239000" y="2057400"/>
            <a:ext cx="685800" cy="304800"/>
          </a:xfrm>
          <a:prstGeom prst="rect">
            <a:avLst/>
          </a:prstGeom>
          <a:noFill/>
        </p:spPr>
        <p:txBody>
          <a:bodyPr wrap="square" rtlCol="0" anchor="ctr">
            <a:noAutofit/>
          </a:bodyPr>
          <a:lstStyle/>
          <a:p>
            <a:pPr algn="ctr"/>
            <a:r>
              <a:rPr lang="en-US" sz="1000" dirty="0" smtClean="0">
                <a:solidFill>
                  <a:schemeClr val="bg1"/>
                </a:solidFill>
                <a:latin typeface="Century Gothic" pitchFamily="34" charset="0"/>
              </a:rPr>
              <a:t>Fixed</a:t>
            </a:r>
          </a:p>
        </p:txBody>
      </p:sp>
      <p:sp>
        <p:nvSpPr>
          <p:cNvPr id="8" name="TextBox 7"/>
          <p:cNvSpPr txBox="1"/>
          <p:nvPr/>
        </p:nvSpPr>
        <p:spPr>
          <a:xfrm>
            <a:off x="1289538" y="5257800"/>
            <a:ext cx="685800" cy="304800"/>
          </a:xfrm>
          <a:prstGeom prst="rect">
            <a:avLst/>
          </a:prstGeom>
          <a:noFill/>
        </p:spPr>
        <p:txBody>
          <a:bodyPr wrap="square" rtlCol="0" anchor="ctr">
            <a:noAutofit/>
          </a:bodyPr>
          <a:lstStyle/>
          <a:p>
            <a:pPr algn="ctr"/>
            <a:r>
              <a:rPr lang="en-US" sz="1000" dirty="0" smtClean="0">
                <a:solidFill>
                  <a:schemeClr val="bg1"/>
                </a:solidFill>
                <a:latin typeface="Century Gothic" pitchFamily="34" charset="0"/>
              </a:rPr>
              <a:t>Floating</a:t>
            </a:r>
          </a:p>
        </p:txBody>
      </p:sp>
      <p:sp>
        <p:nvSpPr>
          <p:cNvPr id="9" name="TextBox 8"/>
          <p:cNvSpPr txBox="1"/>
          <p:nvPr/>
        </p:nvSpPr>
        <p:spPr>
          <a:xfrm>
            <a:off x="7239000" y="4267200"/>
            <a:ext cx="685800" cy="304800"/>
          </a:xfrm>
          <a:prstGeom prst="rect">
            <a:avLst/>
          </a:prstGeom>
          <a:noFill/>
        </p:spPr>
        <p:txBody>
          <a:bodyPr wrap="square" rtlCol="0" anchor="ctr">
            <a:noAutofit/>
          </a:bodyPr>
          <a:lstStyle/>
          <a:p>
            <a:pPr algn="ctr"/>
            <a:r>
              <a:rPr lang="en-US" sz="1000" dirty="0" smtClean="0">
                <a:solidFill>
                  <a:schemeClr val="bg1"/>
                </a:solidFill>
                <a:latin typeface="Century Gothic" pitchFamily="34" charset="0"/>
              </a:rPr>
              <a:t>Floating</a:t>
            </a:r>
          </a:p>
        </p:txBody>
      </p:sp>
      <p:sp>
        <p:nvSpPr>
          <p:cNvPr id="13" name="Cloud 12"/>
          <p:cNvSpPr/>
          <p:nvPr/>
        </p:nvSpPr>
        <p:spPr>
          <a:xfrm>
            <a:off x="3581400" y="1752600"/>
            <a:ext cx="2209800" cy="1371600"/>
          </a:xfrm>
          <a:prstGeom prst="cloud">
            <a:avLst/>
          </a:prstGeom>
          <a:solidFill>
            <a:srgbClr val="6A747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Interest Rate Risk</a:t>
            </a:r>
            <a:endParaRPr lang="en-US" dirty="0"/>
          </a:p>
        </p:txBody>
      </p:sp>
      <p:sp>
        <p:nvSpPr>
          <p:cNvPr id="4" name="TextBox 3"/>
          <p:cNvSpPr txBox="1"/>
          <p:nvPr/>
        </p:nvSpPr>
        <p:spPr>
          <a:xfrm>
            <a:off x="2857500" y="3699608"/>
            <a:ext cx="3810000" cy="122799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noAutofit/>
          </a:bodyPr>
          <a:lstStyle/>
          <a:p>
            <a:pPr marL="171450" indent="-171450">
              <a:buFont typeface="Wingdings" panose="05000000000000000000" pitchFamily="2" charset="2"/>
              <a:buChar char="Ø"/>
            </a:pPr>
            <a:r>
              <a:rPr lang="en-US" sz="1200" dirty="0" smtClean="0">
                <a:solidFill>
                  <a:schemeClr val="tx1"/>
                </a:solidFill>
                <a:latin typeface="Century Gothic" pitchFamily="34" charset="0"/>
              </a:rPr>
              <a:t>We primarily originate Fixed rate assets</a:t>
            </a:r>
          </a:p>
          <a:p>
            <a:pPr marL="171450" indent="-171450">
              <a:buFont typeface="Wingdings" panose="05000000000000000000" pitchFamily="2" charset="2"/>
              <a:buChar char="Ø"/>
            </a:pPr>
            <a:r>
              <a:rPr lang="en-US" sz="1200" dirty="0" smtClean="0">
                <a:latin typeface="Century Gothic" pitchFamily="34" charset="0"/>
              </a:rPr>
              <a:t>We fund ourselves with primarily floating rate debt (Commercial Paper, Unsecured Term Debt, Asset Backed Secured Debt)</a:t>
            </a:r>
          </a:p>
          <a:p>
            <a:pPr marL="171450" indent="-171450">
              <a:buFont typeface="Wingdings" panose="05000000000000000000" pitchFamily="2" charset="2"/>
              <a:buChar char="Ø"/>
            </a:pPr>
            <a:r>
              <a:rPr lang="en-US" sz="1200" dirty="0" smtClean="0">
                <a:solidFill>
                  <a:schemeClr val="tx1"/>
                </a:solidFill>
                <a:latin typeface="Century Gothic" pitchFamily="34" charset="0"/>
              </a:rPr>
              <a:t>This creates interest Rate Risk</a:t>
            </a:r>
          </a:p>
        </p:txBody>
      </p:sp>
    </p:spTree>
    <p:extLst>
      <p:ext uri="{BB962C8B-B14F-4D97-AF65-F5344CB8AC3E}">
        <p14:creationId xmlns:p14="http://schemas.microsoft.com/office/powerpoint/2010/main" val="37083570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8640"/>
          </a:xfrm>
        </p:spPr>
        <p:txBody>
          <a:bodyPr>
            <a:normAutofit/>
          </a:bodyPr>
          <a:lstStyle/>
          <a:p>
            <a:r>
              <a:rPr lang="en-US" dirty="0" smtClean="0"/>
              <a:t>Interest Rate Hedge Transaction</a:t>
            </a:r>
            <a:endParaRPr lang="en-US" dirty="0"/>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31</a:t>
            </a:fld>
            <a:endParaRPr lang="en-US" dirty="0"/>
          </a:p>
        </p:txBody>
      </p:sp>
      <p:sp>
        <p:nvSpPr>
          <p:cNvPr id="7" name="Rounded Rectangle 6"/>
          <p:cNvSpPr/>
          <p:nvPr/>
        </p:nvSpPr>
        <p:spPr>
          <a:xfrm>
            <a:off x="914400" y="1981200"/>
            <a:ext cx="1828800" cy="3581400"/>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t>TFS</a:t>
            </a:r>
            <a:endParaRPr lang="en-US" b="1" dirty="0"/>
          </a:p>
        </p:txBody>
      </p:sp>
      <p:sp>
        <p:nvSpPr>
          <p:cNvPr id="8" name="Rounded Rectangle 7"/>
          <p:cNvSpPr/>
          <p:nvPr/>
        </p:nvSpPr>
        <p:spPr>
          <a:xfrm>
            <a:off x="6400800" y="1981200"/>
            <a:ext cx="1828800" cy="358140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b="1" dirty="0" smtClean="0"/>
              <a:t>3</a:t>
            </a:r>
            <a:r>
              <a:rPr lang="en-US" b="1" baseline="30000" dirty="0" smtClean="0"/>
              <a:t>rd</a:t>
            </a:r>
            <a:r>
              <a:rPr lang="en-US" b="1" dirty="0" smtClean="0"/>
              <a:t> Party</a:t>
            </a:r>
            <a:endParaRPr lang="en-US" b="1" dirty="0"/>
          </a:p>
        </p:txBody>
      </p:sp>
      <p:sp>
        <p:nvSpPr>
          <p:cNvPr id="9" name="Striped Right Arrow 8"/>
          <p:cNvSpPr/>
          <p:nvPr/>
        </p:nvSpPr>
        <p:spPr>
          <a:xfrm>
            <a:off x="3352800" y="1981200"/>
            <a:ext cx="2971800" cy="1371600"/>
          </a:xfrm>
          <a:prstGeom prst="stripedRightArrow">
            <a:avLst>
              <a:gd name="adj1" fmla="val 50000"/>
              <a:gd name="adj2" fmla="val 55556"/>
            </a:avLst>
          </a:prstGeom>
          <a:solidFill>
            <a:srgbClr val="ABBED2"/>
          </a:solidFill>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solidFill>
                  <a:schemeClr val="tx1"/>
                </a:solidFill>
              </a:rPr>
              <a:t>Pay Fixed</a:t>
            </a:r>
            <a:endParaRPr lang="en-US" dirty="0">
              <a:solidFill>
                <a:schemeClr val="tx1"/>
              </a:solidFill>
            </a:endParaRPr>
          </a:p>
        </p:txBody>
      </p:sp>
      <p:sp>
        <p:nvSpPr>
          <p:cNvPr id="16" name="Striped Right Arrow 15"/>
          <p:cNvSpPr/>
          <p:nvPr/>
        </p:nvSpPr>
        <p:spPr>
          <a:xfrm flipH="1">
            <a:off x="2819400" y="3733800"/>
            <a:ext cx="2743200" cy="1371600"/>
          </a:xfrm>
          <a:prstGeom prst="stripedRightArrow">
            <a:avLst>
              <a:gd name="adj1" fmla="val 50000"/>
              <a:gd name="adj2" fmla="val 55556"/>
            </a:avLst>
          </a:prstGeom>
          <a:solidFill>
            <a:srgbClr val="ABBED2"/>
          </a:solidFill>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solidFill>
                  <a:schemeClr val="tx1"/>
                </a:solidFill>
              </a:rPr>
              <a:t>Receive Floating</a:t>
            </a:r>
            <a:endParaRPr lang="en-US" dirty="0">
              <a:solidFill>
                <a:schemeClr val="tx1"/>
              </a:solidFill>
            </a:endParaRPr>
          </a:p>
        </p:txBody>
      </p:sp>
      <p:sp>
        <p:nvSpPr>
          <p:cNvPr id="11" name="Rounded Rectangle 10"/>
          <p:cNvSpPr/>
          <p:nvPr/>
        </p:nvSpPr>
        <p:spPr>
          <a:xfrm>
            <a:off x="457200" y="1066800"/>
            <a:ext cx="8229600" cy="609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latin typeface="Century Gothic" pitchFamily="34" charset="0"/>
              </a:rPr>
              <a:t>We enter into interest rate swap agreements </a:t>
            </a:r>
            <a:r>
              <a:rPr lang="en-US" dirty="0" smtClean="0">
                <a:solidFill>
                  <a:schemeClr val="tx1"/>
                </a:solidFill>
                <a:latin typeface="Century Gothic" pitchFamily="34" charset="0"/>
              </a:rPr>
              <a:t/>
            </a:r>
            <a:br>
              <a:rPr lang="en-US" dirty="0" smtClean="0">
                <a:solidFill>
                  <a:schemeClr val="tx1"/>
                </a:solidFill>
                <a:latin typeface="Century Gothic" pitchFamily="34" charset="0"/>
              </a:rPr>
            </a:br>
            <a:r>
              <a:rPr lang="en-US" dirty="0" smtClean="0">
                <a:solidFill>
                  <a:schemeClr val="tx1"/>
                </a:solidFill>
                <a:latin typeface="Century Gothic" pitchFamily="34" charset="0"/>
              </a:rPr>
              <a:t>to </a:t>
            </a:r>
            <a:r>
              <a:rPr lang="en-US" dirty="0">
                <a:solidFill>
                  <a:schemeClr val="tx1"/>
                </a:solidFill>
                <a:latin typeface="Century Gothic" pitchFamily="34" charset="0"/>
              </a:rPr>
              <a:t>hedge our interest rate risk</a:t>
            </a:r>
          </a:p>
        </p:txBody>
      </p:sp>
    </p:spTree>
    <p:extLst>
      <p:ext uri="{BB962C8B-B14F-4D97-AF65-F5344CB8AC3E}">
        <p14:creationId xmlns:p14="http://schemas.microsoft.com/office/powerpoint/2010/main" val="4373954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8640"/>
          </a:xfrm>
        </p:spPr>
        <p:txBody>
          <a:bodyPr>
            <a:normAutofit/>
          </a:bodyPr>
          <a:lstStyle/>
          <a:p>
            <a:r>
              <a:rPr lang="en-US" dirty="0" smtClean="0"/>
              <a:t>Hedging Interest Rate Risk</a:t>
            </a:r>
            <a:endParaRPr lang="en-US" dirty="0"/>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32</a:t>
            </a:fld>
            <a:endParaRPr lang="en-US" dirty="0"/>
          </a:p>
        </p:txBody>
      </p:sp>
      <p:graphicFrame>
        <p:nvGraphicFramePr>
          <p:cNvPr id="5" name="Content Placeholder 4"/>
          <p:cNvGraphicFramePr>
            <a:graphicFrameLocks noGrp="1"/>
          </p:cNvGraphicFramePr>
          <p:nvPr>
            <p:ph sz="quarter" idx="4294967295"/>
            <p:extLst>
              <p:ext uri="{D42A27DB-BD31-4B8C-83A1-F6EECF244321}">
                <p14:modId xmlns:p14="http://schemas.microsoft.com/office/powerpoint/2010/main" val="1189214101"/>
              </p:ext>
            </p:extLst>
          </p:nvPr>
        </p:nvGraphicFramePr>
        <p:xfrm>
          <a:off x="457200" y="1066800"/>
          <a:ext cx="8229600" cy="51054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1289538" y="5257800"/>
            <a:ext cx="685800" cy="304800"/>
          </a:xfrm>
          <a:prstGeom prst="rect">
            <a:avLst/>
          </a:prstGeom>
          <a:noFill/>
        </p:spPr>
        <p:txBody>
          <a:bodyPr wrap="square" rtlCol="0" anchor="ctr">
            <a:noAutofit/>
          </a:bodyPr>
          <a:lstStyle/>
          <a:p>
            <a:pPr algn="ctr"/>
            <a:r>
              <a:rPr lang="en-US" sz="1000" dirty="0" smtClean="0">
                <a:solidFill>
                  <a:schemeClr val="bg1"/>
                </a:solidFill>
                <a:latin typeface="Century Gothic" pitchFamily="34" charset="0"/>
              </a:rPr>
              <a:t>Floating</a:t>
            </a:r>
          </a:p>
        </p:txBody>
      </p:sp>
      <p:sp>
        <p:nvSpPr>
          <p:cNvPr id="6" name="TextBox 5"/>
          <p:cNvSpPr txBox="1"/>
          <p:nvPr/>
        </p:nvSpPr>
        <p:spPr>
          <a:xfrm>
            <a:off x="5181600" y="4038600"/>
            <a:ext cx="762000" cy="304800"/>
          </a:xfrm>
          <a:prstGeom prst="rect">
            <a:avLst/>
          </a:prstGeom>
          <a:noFill/>
        </p:spPr>
        <p:txBody>
          <a:bodyPr wrap="square" rtlCol="0" anchor="ctr">
            <a:noAutofit/>
          </a:bodyPr>
          <a:lstStyle/>
          <a:p>
            <a:pPr algn="ctr"/>
            <a:r>
              <a:rPr lang="en-US" sz="1000" dirty="0" smtClean="0">
                <a:solidFill>
                  <a:schemeClr val="bg1"/>
                </a:solidFill>
                <a:latin typeface="Century Gothic" pitchFamily="34" charset="0"/>
              </a:rPr>
              <a:t>Hedged Assets</a:t>
            </a:r>
          </a:p>
        </p:txBody>
      </p:sp>
      <p:sp>
        <p:nvSpPr>
          <p:cNvPr id="7" name="TextBox 6"/>
          <p:cNvSpPr txBox="1"/>
          <p:nvPr/>
        </p:nvSpPr>
        <p:spPr>
          <a:xfrm>
            <a:off x="7239000" y="4038600"/>
            <a:ext cx="685800" cy="304800"/>
          </a:xfrm>
          <a:prstGeom prst="rect">
            <a:avLst/>
          </a:prstGeom>
          <a:noFill/>
        </p:spPr>
        <p:txBody>
          <a:bodyPr wrap="square" rtlCol="0" anchor="ctr">
            <a:noAutofit/>
          </a:bodyPr>
          <a:lstStyle/>
          <a:p>
            <a:pPr algn="ctr"/>
            <a:r>
              <a:rPr lang="en-US" sz="1000" dirty="0" smtClean="0">
                <a:solidFill>
                  <a:schemeClr val="bg1"/>
                </a:solidFill>
                <a:latin typeface="Century Gothic" pitchFamily="34" charset="0"/>
              </a:rPr>
              <a:t>Floating</a:t>
            </a:r>
          </a:p>
        </p:txBody>
      </p:sp>
      <p:sp>
        <p:nvSpPr>
          <p:cNvPr id="8" name="TextBox 7"/>
          <p:cNvSpPr txBox="1"/>
          <p:nvPr/>
        </p:nvSpPr>
        <p:spPr>
          <a:xfrm>
            <a:off x="1289538" y="3420208"/>
            <a:ext cx="685800" cy="304800"/>
          </a:xfrm>
          <a:prstGeom prst="rect">
            <a:avLst/>
          </a:prstGeom>
          <a:noFill/>
        </p:spPr>
        <p:txBody>
          <a:bodyPr wrap="square" rtlCol="0" anchor="ctr">
            <a:noAutofit/>
          </a:bodyPr>
          <a:lstStyle/>
          <a:p>
            <a:pPr algn="ctr"/>
            <a:r>
              <a:rPr lang="en-US" sz="1000" dirty="0" smtClean="0">
                <a:solidFill>
                  <a:schemeClr val="bg1"/>
                </a:solidFill>
                <a:latin typeface="Century Gothic" pitchFamily="34" charset="0"/>
              </a:rPr>
              <a:t>Fixed</a:t>
            </a:r>
          </a:p>
        </p:txBody>
      </p:sp>
      <p:sp>
        <p:nvSpPr>
          <p:cNvPr id="9" name="TextBox 8"/>
          <p:cNvSpPr txBox="1"/>
          <p:nvPr/>
        </p:nvSpPr>
        <p:spPr>
          <a:xfrm>
            <a:off x="5257800" y="2133600"/>
            <a:ext cx="685800" cy="304800"/>
          </a:xfrm>
          <a:prstGeom prst="rect">
            <a:avLst/>
          </a:prstGeom>
          <a:noFill/>
        </p:spPr>
        <p:txBody>
          <a:bodyPr wrap="square" rtlCol="0" anchor="ctr">
            <a:noAutofit/>
          </a:bodyPr>
          <a:lstStyle/>
          <a:p>
            <a:pPr algn="ctr"/>
            <a:r>
              <a:rPr lang="en-US" sz="1000" dirty="0" smtClean="0">
                <a:solidFill>
                  <a:schemeClr val="bg1"/>
                </a:solidFill>
                <a:latin typeface="Century Gothic" pitchFamily="34" charset="0"/>
              </a:rPr>
              <a:t>Fixed</a:t>
            </a:r>
          </a:p>
        </p:txBody>
      </p:sp>
      <p:sp>
        <p:nvSpPr>
          <p:cNvPr id="10" name="TextBox 9"/>
          <p:cNvSpPr txBox="1"/>
          <p:nvPr/>
        </p:nvSpPr>
        <p:spPr>
          <a:xfrm>
            <a:off x="7239000" y="2133600"/>
            <a:ext cx="685800" cy="304800"/>
          </a:xfrm>
          <a:prstGeom prst="rect">
            <a:avLst/>
          </a:prstGeom>
          <a:noFill/>
        </p:spPr>
        <p:txBody>
          <a:bodyPr wrap="square" rtlCol="0" anchor="ctr">
            <a:noAutofit/>
          </a:bodyPr>
          <a:lstStyle/>
          <a:p>
            <a:pPr algn="ctr"/>
            <a:r>
              <a:rPr lang="en-US" sz="1000" dirty="0" smtClean="0">
                <a:solidFill>
                  <a:schemeClr val="bg1"/>
                </a:solidFill>
                <a:latin typeface="Century Gothic" pitchFamily="34" charset="0"/>
              </a:rPr>
              <a:t>Fixed</a:t>
            </a:r>
          </a:p>
        </p:txBody>
      </p:sp>
      <p:sp>
        <p:nvSpPr>
          <p:cNvPr id="11" name="TextBox 10"/>
          <p:cNvSpPr txBox="1"/>
          <p:nvPr/>
        </p:nvSpPr>
        <p:spPr>
          <a:xfrm>
            <a:off x="3200400" y="3566747"/>
            <a:ext cx="685800" cy="304800"/>
          </a:xfrm>
          <a:prstGeom prst="rect">
            <a:avLst/>
          </a:prstGeom>
          <a:noFill/>
        </p:spPr>
        <p:txBody>
          <a:bodyPr wrap="square" rtlCol="0" anchor="ctr">
            <a:noAutofit/>
          </a:bodyPr>
          <a:lstStyle/>
          <a:p>
            <a:pPr algn="ctr"/>
            <a:r>
              <a:rPr lang="en-US" sz="1000" dirty="0" smtClean="0">
                <a:solidFill>
                  <a:schemeClr val="bg1"/>
                </a:solidFill>
                <a:latin typeface="Century Gothic" pitchFamily="34" charset="0"/>
              </a:rPr>
              <a:t>Pay Fix Hedge</a:t>
            </a:r>
          </a:p>
        </p:txBody>
      </p:sp>
      <p:sp>
        <p:nvSpPr>
          <p:cNvPr id="12" name="Isosceles Triangle 11"/>
          <p:cNvSpPr/>
          <p:nvPr/>
        </p:nvSpPr>
        <p:spPr>
          <a:xfrm rot="5400000">
            <a:off x="2171700" y="3698748"/>
            <a:ext cx="758952" cy="22555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5400000">
            <a:off x="4152900" y="3686908"/>
            <a:ext cx="758952" cy="22555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459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8640"/>
          </a:xfrm>
        </p:spPr>
        <p:txBody>
          <a:bodyPr>
            <a:normAutofit/>
          </a:bodyPr>
          <a:lstStyle/>
          <a:p>
            <a:r>
              <a:rPr lang="en-US" dirty="0" smtClean="0"/>
              <a:t>Why do we Hedge Interest Rate Risk?</a:t>
            </a:r>
            <a:endParaRPr lang="en-US" dirty="0"/>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33</a:t>
            </a:fld>
            <a:endParaRPr lang="en-US" dirty="0"/>
          </a:p>
        </p:txBody>
      </p:sp>
      <p:graphicFrame>
        <p:nvGraphicFramePr>
          <p:cNvPr id="9" name="Content Placeholder 8"/>
          <p:cNvGraphicFramePr>
            <a:graphicFrameLocks noGrp="1"/>
          </p:cNvGraphicFramePr>
          <p:nvPr>
            <p:ph sz="quarter" idx="4294967295"/>
            <p:extLst>
              <p:ext uri="{D42A27DB-BD31-4B8C-83A1-F6EECF244321}">
                <p14:modId xmlns:p14="http://schemas.microsoft.com/office/powerpoint/2010/main" val="2107758198"/>
              </p:ext>
            </p:extLst>
          </p:nvPr>
        </p:nvGraphicFramePr>
        <p:xfrm>
          <a:off x="457200" y="1524000"/>
          <a:ext cx="8229600" cy="2133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9"/>
          <p:cNvGraphicFramePr>
            <a:graphicFrameLocks noGrp="1"/>
          </p:cNvGraphicFramePr>
          <p:nvPr>
            <p:ph sz="quarter" idx="4294967295"/>
            <p:extLst>
              <p:ext uri="{D42A27DB-BD31-4B8C-83A1-F6EECF244321}">
                <p14:modId xmlns:p14="http://schemas.microsoft.com/office/powerpoint/2010/main" val="1823836317"/>
              </p:ext>
            </p:extLst>
          </p:nvPr>
        </p:nvGraphicFramePr>
        <p:xfrm>
          <a:off x="457200" y="4114800"/>
          <a:ext cx="8229600" cy="2133600"/>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6"/>
          <p:cNvSpPr>
            <a:spLocks noGrp="1"/>
          </p:cNvSpPr>
          <p:nvPr>
            <p:ph sz="quarter" idx="4294967295"/>
          </p:nvPr>
        </p:nvSpPr>
        <p:spPr>
          <a:xfrm>
            <a:off x="457199" y="1143000"/>
            <a:ext cx="8235811" cy="304800"/>
          </a:xfrm>
        </p:spPr>
        <p:txBody>
          <a:bodyPr>
            <a:normAutofit fontScale="47500" lnSpcReduction="20000"/>
          </a:bodyPr>
          <a:lstStyle/>
          <a:p>
            <a:pPr marL="0" indent="0">
              <a:buNone/>
            </a:pPr>
            <a:r>
              <a:rPr lang="en-US" b="1" dirty="0" smtClean="0"/>
              <a:t>Net Interest Margin Before Pay Fixed Swap</a:t>
            </a:r>
            <a:endParaRPr lang="en-US" b="1" dirty="0"/>
          </a:p>
        </p:txBody>
      </p:sp>
      <p:sp>
        <p:nvSpPr>
          <p:cNvPr id="8" name="Content Placeholder 7"/>
          <p:cNvSpPr>
            <a:spLocks noGrp="1"/>
          </p:cNvSpPr>
          <p:nvPr>
            <p:ph sz="quarter" idx="4294967295"/>
          </p:nvPr>
        </p:nvSpPr>
        <p:spPr>
          <a:xfrm>
            <a:off x="457199" y="3733800"/>
            <a:ext cx="8235811" cy="304800"/>
          </a:xfrm>
        </p:spPr>
        <p:txBody>
          <a:bodyPr>
            <a:normAutofit fontScale="47500" lnSpcReduction="20000"/>
          </a:bodyPr>
          <a:lstStyle/>
          <a:p>
            <a:pPr marL="0" indent="0">
              <a:buNone/>
            </a:pPr>
            <a:r>
              <a:rPr lang="en-US" b="1" dirty="0"/>
              <a:t>Net Interest Margin </a:t>
            </a:r>
            <a:r>
              <a:rPr lang="en-US" b="1" dirty="0" smtClean="0"/>
              <a:t>After </a:t>
            </a:r>
            <a:r>
              <a:rPr lang="en-US" b="1" dirty="0"/>
              <a:t>Pay Fixed Swap</a:t>
            </a:r>
          </a:p>
        </p:txBody>
      </p:sp>
      <p:sp>
        <p:nvSpPr>
          <p:cNvPr id="12" name="Rounded Rectangle 11"/>
          <p:cNvSpPr/>
          <p:nvPr/>
        </p:nvSpPr>
        <p:spPr>
          <a:xfrm>
            <a:off x="5562600" y="4985238"/>
            <a:ext cx="2971800" cy="729762"/>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solidFill>
                  <a:schemeClr val="bg1"/>
                </a:solidFill>
              </a:rPr>
              <a:t>Volatility Eliminated</a:t>
            </a:r>
            <a:endParaRPr lang="en-US" sz="1400" dirty="0">
              <a:solidFill>
                <a:schemeClr val="bg1"/>
              </a:solidFill>
            </a:endParaRPr>
          </a:p>
        </p:txBody>
      </p:sp>
      <p:sp>
        <p:nvSpPr>
          <p:cNvPr id="13" name="Rounded Rectangle 12"/>
          <p:cNvSpPr/>
          <p:nvPr/>
        </p:nvSpPr>
        <p:spPr>
          <a:xfrm>
            <a:off x="533400" y="2428142"/>
            <a:ext cx="2971800" cy="729762"/>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400" dirty="0" smtClean="0">
                <a:solidFill>
                  <a:schemeClr val="bg1"/>
                </a:solidFill>
              </a:rPr>
              <a:t>Volatile and Unpredictable</a:t>
            </a:r>
            <a:endParaRPr lang="en-US" sz="1400" dirty="0">
              <a:solidFill>
                <a:schemeClr val="bg1"/>
              </a:solidFill>
            </a:endParaRPr>
          </a:p>
        </p:txBody>
      </p:sp>
      <p:cxnSp>
        <p:nvCxnSpPr>
          <p:cNvPr id="11" name="Straight Connector 10"/>
          <p:cNvCxnSpPr/>
          <p:nvPr/>
        </p:nvCxnSpPr>
        <p:spPr>
          <a:xfrm>
            <a:off x="457200" y="1485900"/>
            <a:ext cx="8235811"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57200" y="4038600"/>
            <a:ext cx="8235811" cy="0"/>
          </a:xfrm>
          <a:prstGeom prst="line">
            <a:avLst/>
          </a:prstGeom>
          <a:ln w="19050">
            <a:solidFill>
              <a:srgbClr val="8C0C0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2522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8640"/>
          </a:xfrm>
        </p:spPr>
        <p:txBody>
          <a:bodyPr>
            <a:normAutofit/>
          </a:bodyPr>
          <a:lstStyle/>
          <a:p>
            <a:r>
              <a:rPr lang="en-US" dirty="0" smtClean="0"/>
              <a:t>Finance Concept: Cost of Funds</a:t>
            </a:r>
            <a:endParaRPr lang="en-US" dirty="0"/>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34</a:t>
            </a:fld>
            <a:endParaRPr lang="en-US" dirty="0"/>
          </a:p>
        </p:txBody>
      </p:sp>
      <p:grpSp>
        <p:nvGrpSpPr>
          <p:cNvPr id="32" name="Group 31"/>
          <p:cNvGrpSpPr/>
          <p:nvPr/>
        </p:nvGrpSpPr>
        <p:grpSpPr>
          <a:xfrm>
            <a:off x="1521583" y="1908302"/>
            <a:ext cx="6093949" cy="1358800"/>
            <a:chOff x="1525025" y="2749599"/>
            <a:chExt cx="6093949" cy="1358800"/>
          </a:xfrm>
        </p:grpSpPr>
        <p:sp>
          <p:nvSpPr>
            <p:cNvPr id="33" name="Freeform 32"/>
            <p:cNvSpPr/>
            <p:nvPr/>
          </p:nvSpPr>
          <p:spPr>
            <a:xfrm>
              <a:off x="6260174" y="2749599"/>
              <a:ext cx="1358800" cy="1358800"/>
            </a:xfrm>
            <a:custGeom>
              <a:avLst/>
              <a:gdLst>
                <a:gd name="connsiteX0" fmla="*/ 0 w 1358800"/>
                <a:gd name="connsiteY0" fmla="*/ 679400 h 1358800"/>
                <a:gd name="connsiteX1" fmla="*/ 679400 w 1358800"/>
                <a:gd name="connsiteY1" fmla="*/ 0 h 1358800"/>
                <a:gd name="connsiteX2" fmla="*/ 1358800 w 1358800"/>
                <a:gd name="connsiteY2" fmla="*/ 679400 h 1358800"/>
                <a:gd name="connsiteX3" fmla="*/ 679400 w 1358800"/>
                <a:gd name="connsiteY3" fmla="*/ 1358800 h 1358800"/>
                <a:gd name="connsiteX4" fmla="*/ 0 w 1358800"/>
                <a:gd name="connsiteY4" fmla="*/ 679400 h 13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800" h="1358800">
                  <a:moveTo>
                    <a:pt x="0" y="679400"/>
                  </a:moveTo>
                  <a:cubicBezTo>
                    <a:pt x="0" y="304178"/>
                    <a:pt x="304178" y="0"/>
                    <a:pt x="679400" y="0"/>
                  </a:cubicBezTo>
                  <a:cubicBezTo>
                    <a:pt x="1054622" y="0"/>
                    <a:pt x="1358800" y="304178"/>
                    <a:pt x="1358800" y="679400"/>
                  </a:cubicBezTo>
                  <a:cubicBezTo>
                    <a:pt x="1358800" y="1054622"/>
                    <a:pt x="1054622" y="1358800"/>
                    <a:pt x="679400" y="1358800"/>
                  </a:cubicBezTo>
                  <a:cubicBezTo>
                    <a:pt x="304178" y="1358800"/>
                    <a:pt x="0" y="1054622"/>
                    <a:pt x="0" y="679400"/>
                  </a:cubicBezTo>
                  <a:close/>
                </a:path>
              </a:pathLst>
            </a:custGeom>
            <a:ln/>
          </p:spPr>
          <p:style>
            <a:lnRef idx="0">
              <a:schemeClr val="accent2"/>
            </a:lnRef>
            <a:fillRef idx="3">
              <a:schemeClr val="accent2"/>
            </a:fillRef>
            <a:effectRef idx="3">
              <a:schemeClr val="accent2"/>
            </a:effectRef>
            <a:fontRef idx="minor">
              <a:schemeClr val="lt1"/>
            </a:fontRef>
          </p:style>
          <p:txBody>
            <a:bodyPr spcFirstLastPara="0" vert="horz" wrap="square" lIns="221852" tIns="221852" rIns="221852" bIns="221852" numCol="1" spcCol="1270" anchor="ctr" anchorCtr="0">
              <a:noAutofit/>
            </a:bodyPr>
            <a:lstStyle/>
            <a:p>
              <a:pPr lvl="0" algn="ctr" defTabSz="800100">
                <a:lnSpc>
                  <a:spcPct val="90000"/>
                </a:lnSpc>
                <a:spcBef>
                  <a:spcPct val="0"/>
                </a:spcBef>
                <a:spcAft>
                  <a:spcPct val="35000"/>
                </a:spcAft>
              </a:pPr>
              <a:r>
                <a:rPr lang="en-US" sz="1800" kern="1200" dirty="0" smtClean="0"/>
                <a:t>Funding Spread</a:t>
              </a:r>
              <a:endParaRPr lang="en-US" sz="1800" kern="1200" dirty="0"/>
            </a:p>
          </p:txBody>
        </p:sp>
        <p:sp>
          <p:nvSpPr>
            <p:cNvPr id="34" name="Freeform 33"/>
            <p:cNvSpPr/>
            <p:nvPr/>
          </p:nvSpPr>
          <p:spPr>
            <a:xfrm>
              <a:off x="5361735" y="3034947"/>
              <a:ext cx="788104" cy="788104"/>
            </a:xfrm>
            <a:custGeom>
              <a:avLst/>
              <a:gdLst>
                <a:gd name="connsiteX0" fmla="*/ 104463 w 788104"/>
                <a:gd name="connsiteY0" fmla="*/ 301371 h 788104"/>
                <a:gd name="connsiteX1" fmla="*/ 301371 w 788104"/>
                <a:gd name="connsiteY1" fmla="*/ 301371 h 788104"/>
                <a:gd name="connsiteX2" fmla="*/ 301371 w 788104"/>
                <a:gd name="connsiteY2" fmla="*/ 104463 h 788104"/>
                <a:gd name="connsiteX3" fmla="*/ 486733 w 788104"/>
                <a:gd name="connsiteY3" fmla="*/ 104463 h 788104"/>
                <a:gd name="connsiteX4" fmla="*/ 486733 w 788104"/>
                <a:gd name="connsiteY4" fmla="*/ 301371 h 788104"/>
                <a:gd name="connsiteX5" fmla="*/ 683641 w 788104"/>
                <a:gd name="connsiteY5" fmla="*/ 301371 h 788104"/>
                <a:gd name="connsiteX6" fmla="*/ 683641 w 788104"/>
                <a:gd name="connsiteY6" fmla="*/ 486733 h 788104"/>
                <a:gd name="connsiteX7" fmla="*/ 486733 w 788104"/>
                <a:gd name="connsiteY7" fmla="*/ 486733 h 788104"/>
                <a:gd name="connsiteX8" fmla="*/ 486733 w 788104"/>
                <a:gd name="connsiteY8" fmla="*/ 683641 h 788104"/>
                <a:gd name="connsiteX9" fmla="*/ 301371 w 788104"/>
                <a:gd name="connsiteY9" fmla="*/ 683641 h 788104"/>
                <a:gd name="connsiteX10" fmla="*/ 301371 w 788104"/>
                <a:gd name="connsiteY10" fmla="*/ 486733 h 788104"/>
                <a:gd name="connsiteX11" fmla="*/ 104463 w 788104"/>
                <a:gd name="connsiteY11" fmla="*/ 486733 h 788104"/>
                <a:gd name="connsiteX12" fmla="*/ 104463 w 788104"/>
                <a:gd name="connsiteY12" fmla="*/ 301371 h 78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8104" h="788104">
                  <a:moveTo>
                    <a:pt x="104463" y="301371"/>
                  </a:moveTo>
                  <a:lnTo>
                    <a:pt x="301371" y="301371"/>
                  </a:lnTo>
                  <a:lnTo>
                    <a:pt x="301371" y="104463"/>
                  </a:lnTo>
                  <a:lnTo>
                    <a:pt x="486733" y="104463"/>
                  </a:lnTo>
                  <a:lnTo>
                    <a:pt x="486733" y="301371"/>
                  </a:lnTo>
                  <a:lnTo>
                    <a:pt x="683641" y="301371"/>
                  </a:lnTo>
                  <a:lnTo>
                    <a:pt x="683641" y="486733"/>
                  </a:lnTo>
                  <a:lnTo>
                    <a:pt x="486733" y="486733"/>
                  </a:lnTo>
                  <a:lnTo>
                    <a:pt x="486733" y="683641"/>
                  </a:lnTo>
                  <a:lnTo>
                    <a:pt x="301371" y="683641"/>
                  </a:lnTo>
                  <a:lnTo>
                    <a:pt x="301371" y="486733"/>
                  </a:lnTo>
                  <a:lnTo>
                    <a:pt x="104463" y="486733"/>
                  </a:lnTo>
                  <a:lnTo>
                    <a:pt x="104463" y="301371"/>
                  </a:lnTo>
                  <a:close/>
                </a:path>
              </a:pathLst>
            </a:custGeom>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4463" tIns="301371" rIns="104463" bIns="301371" numCol="1" spcCol="1270" anchor="ctr" anchorCtr="0">
              <a:noAutofit/>
            </a:bodyPr>
            <a:lstStyle/>
            <a:p>
              <a:pPr lvl="0" algn="ctr" defTabSz="577850">
                <a:lnSpc>
                  <a:spcPct val="90000"/>
                </a:lnSpc>
                <a:spcBef>
                  <a:spcPct val="0"/>
                </a:spcBef>
                <a:spcAft>
                  <a:spcPct val="35000"/>
                </a:spcAft>
              </a:pPr>
              <a:endParaRPr lang="en-US" sz="1300" kern="1200"/>
            </a:p>
          </p:txBody>
        </p:sp>
        <p:sp>
          <p:nvSpPr>
            <p:cNvPr id="35" name="Freeform 34"/>
            <p:cNvSpPr/>
            <p:nvPr/>
          </p:nvSpPr>
          <p:spPr>
            <a:xfrm>
              <a:off x="3892599" y="2749599"/>
              <a:ext cx="1358800" cy="1358800"/>
            </a:xfrm>
            <a:custGeom>
              <a:avLst/>
              <a:gdLst>
                <a:gd name="connsiteX0" fmla="*/ 0 w 1358800"/>
                <a:gd name="connsiteY0" fmla="*/ 679400 h 1358800"/>
                <a:gd name="connsiteX1" fmla="*/ 679400 w 1358800"/>
                <a:gd name="connsiteY1" fmla="*/ 0 h 1358800"/>
                <a:gd name="connsiteX2" fmla="*/ 1358800 w 1358800"/>
                <a:gd name="connsiteY2" fmla="*/ 679400 h 1358800"/>
                <a:gd name="connsiteX3" fmla="*/ 679400 w 1358800"/>
                <a:gd name="connsiteY3" fmla="*/ 1358800 h 1358800"/>
                <a:gd name="connsiteX4" fmla="*/ 0 w 1358800"/>
                <a:gd name="connsiteY4" fmla="*/ 679400 h 13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800" h="1358800">
                  <a:moveTo>
                    <a:pt x="0" y="679400"/>
                  </a:moveTo>
                  <a:cubicBezTo>
                    <a:pt x="0" y="304178"/>
                    <a:pt x="304178" y="0"/>
                    <a:pt x="679400" y="0"/>
                  </a:cubicBezTo>
                  <a:cubicBezTo>
                    <a:pt x="1054622" y="0"/>
                    <a:pt x="1358800" y="304178"/>
                    <a:pt x="1358800" y="679400"/>
                  </a:cubicBezTo>
                  <a:cubicBezTo>
                    <a:pt x="1358800" y="1054622"/>
                    <a:pt x="1054622" y="1358800"/>
                    <a:pt x="679400" y="1358800"/>
                  </a:cubicBezTo>
                  <a:cubicBezTo>
                    <a:pt x="304178" y="1358800"/>
                    <a:pt x="0" y="1054622"/>
                    <a:pt x="0" y="679400"/>
                  </a:cubicBezTo>
                  <a:close/>
                </a:path>
              </a:pathLst>
            </a:custGeom>
            <a:ln/>
          </p:spPr>
          <p:style>
            <a:lnRef idx="0">
              <a:schemeClr val="accent2"/>
            </a:lnRef>
            <a:fillRef idx="3">
              <a:schemeClr val="accent2"/>
            </a:fillRef>
            <a:effectRef idx="3">
              <a:schemeClr val="accent2"/>
            </a:effectRef>
            <a:fontRef idx="minor">
              <a:schemeClr val="lt1"/>
            </a:fontRef>
          </p:style>
          <p:txBody>
            <a:bodyPr spcFirstLastPara="0" vert="horz" wrap="square" lIns="221852" tIns="221852" rIns="221852" bIns="221852" numCol="1" spcCol="1270" anchor="ctr" anchorCtr="0">
              <a:noAutofit/>
            </a:bodyPr>
            <a:lstStyle/>
            <a:p>
              <a:pPr lvl="0" algn="ctr" defTabSz="800100">
                <a:lnSpc>
                  <a:spcPct val="90000"/>
                </a:lnSpc>
                <a:spcBef>
                  <a:spcPct val="0"/>
                </a:spcBef>
                <a:spcAft>
                  <a:spcPct val="35000"/>
                </a:spcAft>
              </a:pPr>
              <a:r>
                <a:rPr lang="en-US" sz="1800" kern="1200" dirty="0" smtClean="0"/>
                <a:t>3 mL</a:t>
              </a:r>
              <a:endParaRPr lang="en-US" sz="1800" kern="1200" dirty="0"/>
            </a:p>
          </p:txBody>
        </p:sp>
        <p:sp>
          <p:nvSpPr>
            <p:cNvPr id="36" name="Freeform 35"/>
            <p:cNvSpPr/>
            <p:nvPr/>
          </p:nvSpPr>
          <p:spPr>
            <a:xfrm>
              <a:off x="2994160" y="3034947"/>
              <a:ext cx="788104" cy="788104"/>
            </a:xfrm>
            <a:custGeom>
              <a:avLst/>
              <a:gdLst>
                <a:gd name="connsiteX0" fmla="*/ 104463 w 788104"/>
                <a:gd name="connsiteY0" fmla="*/ 162349 h 788104"/>
                <a:gd name="connsiteX1" fmla="*/ 683641 w 788104"/>
                <a:gd name="connsiteY1" fmla="*/ 162349 h 788104"/>
                <a:gd name="connsiteX2" fmla="*/ 683641 w 788104"/>
                <a:gd name="connsiteY2" fmla="*/ 347711 h 788104"/>
                <a:gd name="connsiteX3" fmla="*/ 104463 w 788104"/>
                <a:gd name="connsiteY3" fmla="*/ 347711 h 788104"/>
                <a:gd name="connsiteX4" fmla="*/ 104463 w 788104"/>
                <a:gd name="connsiteY4" fmla="*/ 162349 h 788104"/>
                <a:gd name="connsiteX5" fmla="*/ 104463 w 788104"/>
                <a:gd name="connsiteY5" fmla="*/ 440393 h 788104"/>
                <a:gd name="connsiteX6" fmla="*/ 683641 w 788104"/>
                <a:gd name="connsiteY6" fmla="*/ 440393 h 788104"/>
                <a:gd name="connsiteX7" fmla="*/ 683641 w 788104"/>
                <a:gd name="connsiteY7" fmla="*/ 625755 h 788104"/>
                <a:gd name="connsiteX8" fmla="*/ 104463 w 788104"/>
                <a:gd name="connsiteY8" fmla="*/ 625755 h 788104"/>
                <a:gd name="connsiteX9" fmla="*/ 104463 w 788104"/>
                <a:gd name="connsiteY9" fmla="*/ 440393 h 78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8104" h="788104">
                  <a:moveTo>
                    <a:pt x="104463" y="162349"/>
                  </a:moveTo>
                  <a:lnTo>
                    <a:pt x="683641" y="162349"/>
                  </a:lnTo>
                  <a:lnTo>
                    <a:pt x="683641" y="347711"/>
                  </a:lnTo>
                  <a:lnTo>
                    <a:pt x="104463" y="347711"/>
                  </a:lnTo>
                  <a:lnTo>
                    <a:pt x="104463" y="162349"/>
                  </a:lnTo>
                  <a:close/>
                  <a:moveTo>
                    <a:pt x="104463" y="440393"/>
                  </a:moveTo>
                  <a:lnTo>
                    <a:pt x="683641" y="440393"/>
                  </a:lnTo>
                  <a:lnTo>
                    <a:pt x="683641" y="625755"/>
                  </a:lnTo>
                  <a:lnTo>
                    <a:pt x="104463" y="625755"/>
                  </a:lnTo>
                  <a:lnTo>
                    <a:pt x="104463" y="440393"/>
                  </a:lnTo>
                  <a:close/>
                </a:path>
              </a:pathLst>
            </a:custGeom>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4463" tIns="162349" rIns="104463" bIns="162349" numCol="1" spcCol="1270" anchor="ctr" anchorCtr="0">
              <a:noAutofit/>
            </a:bodyPr>
            <a:lstStyle/>
            <a:p>
              <a:pPr lvl="0" algn="ctr" defTabSz="1466850">
                <a:lnSpc>
                  <a:spcPct val="90000"/>
                </a:lnSpc>
                <a:spcBef>
                  <a:spcPct val="0"/>
                </a:spcBef>
                <a:spcAft>
                  <a:spcPct val="35000"/>
                </a:spcAft>
              </a:pPr>
              <a:endParaRPr lang="en-US" sz="3300" kern="1200"/>
            </a:p>
          </p:txBody>
        </p:sp>
        <p:sp>
          <p:nvSpPr>
            <p:cNvPr id="37" name="Freeform 36"/>
            <p:cNvSpPr/>
            <p:nvPr/>
          </p:nvSpPr>
          <p:spPr>
            <a:xfrm>
              <a:off x="1525025" y="2749599"/>
              <a:ext cx="1358800" cy="1358800"/>
            </a:xfrm>
            <a:custGeom>
              <a:avLst/>
              <a:gdLst>
                <a:gd name="connsiteX0" fmla="*/ 0 w 1358800"/>
                <a:gd name="connsiteY0" fmla="*/ 679400 h 1358800"/>
                <a:gd name="connsiteX1" fmla="*/ 679400 w 1358800"/>
                <a:gd name="connsiteY1" fmla="*/ 0 h 1358800"/>
                <a:gd name="connsiteX2" fmla="*/ 1358800 w 1358800"/>
                <a:gd name="connsiteY2" fmla="*/ 679400 h 1358800"/>
                <a:gd name="connsiteX3" fmla="*/ 679400 w 1358800"/>
                <a:gd name="connsiteY3" fmla="*/ 1358800 h 1358800"/>
                <a:gd name="connsiteX4" fmla="*/ 0 w 1358800"/>
                <a:gd name="connsiteY4" fmla="*/ 679400 h 13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800" h="1358800">
                  <a:moveTo>
                    <a:pt x="0" y="679400"/>
                  </a:moveTo>
                  <a:cubicBezTo>
                    <a:pt x="0" y="304178"/>
                    <a:pt x="304178" y="0"/>
                    <a:pt x="679400" y="0"/>
                  </a:cubicBezTo>
                  <a:cubicBezTo>
                    <a:pt x="1054622" y="0"/>
                    <a:pt x="1358800" y="304178"/>
                    <a:pt x="1358800" y="679400"/>
                  </a:cubicBezTo>
                  <a:cubicBezTo>
                    <a:pt x="1358800" y="1054622"/>
                    <a:pt x="1054622" y="1358800"/>
                    <a:pt x="679400" y="1358800"/>
                  </a:cubicBezTo>
                  <a:cubicBezTo>
                    <a:pt x="304178" y="1358800"/>
                    <a:pt x="0" y="1054622"/>
                    <a:pt x="0" y="679400"/>
                  </a:cubicBezTo>
                  <a:close/>
                </a:path>
              </a:pathLst>
            </a:custGeom>
            <a:ln/>
          </p:spPr>
          <p:style>
            <a:lnRef idx="0">
              <a:schemeClr val="accent2"/>
            </a:lnRef>
            <a:fillRef idx="3">
              <a:schemeClr val="accent2"/>
            </a:fillRef>
            <a:effectRef idx="3">
              <a:schemeClr val="accent2"/>
            </a:effectRef>
            <a:fontRef idx="minor">
              <a:schemeClr val="lt1"/>
            </a:fontRef>
          </p:style>
          <p:txBody>
            <a:bodyPr spcFirstLastPara="0" vert="horz" wrap="square" lIns="221852" tIns="221852" rIns="221852" bIns="221852" numCol="1" spcCol="1270" anchor="ctr" anchorCtr="0">
              <a:noAutofit/>
            </a:bodyPr>
            <a:lstStyle/>
            <a:p>
              <a:pPr lvl="0" algn="ctr" defTabSz="800100">
                <a:lnSpc>
                  <a:spcPct val="90000"/>
                </a:lnSpc>
                <a:spcBef>
                  <a:spcPct val="0"/>
                </a:spcBef>
                <a:spcAft>
                  <a:spcPct val="35000"/>
                </a:spcAft>
              </a:pPr>
              <a:r>
                <a:rPr lang="en-US" sz="1800" kern="1200" dirty="0" smtClean="0"/>
                <a:t>Debt Expense</a:t>
              </a:r>
              <a:endParaRPr lang="en-US" sz="1800" kern="1200" dirty="0"/>
            </a:p>
          </p:txBody>
        </p:sp>
      </p:grpSp>
      <p:grpSp>
        <p:nvGrpSpPr>
          <p:cNvPr id="38" name="Group 37"/>
          <p:cNvGrpSpPr/>
          <p:nvPr/>
        </p:nvGrpSpPr>
        <p:grpSpPr>
          <a:xfrm>
            <a:off x="1521583" y="3575204"/>
            <a:ext cx="6094974" cy="1377796"/>
            <a:chOff x="3429000" y="4933999"/>
            <a:chExt cx="6094974" cy="1377796"/>
          </a:xfrm>
        </p:grpSpPr>
        <p:sp>
          <p:nvSpPr>
            <p:cNvPr id="39" name="Freeform 38"/>
            <p:cNvSpPr/>
            <p:nvPr/>
          </p:nvSpPr>
          <p:spPr>
            <a:xfrm>
              <a:off x="8165174" y="4933999"/>
              <a:ext cx="1358800" cy="1358800"/>
            </a:xfrm>
            <a:custGeom>
              <a:avLst/>
              <a:gdLst>
                <a:gd name="connsiteX0" fmla="*/ 0 w 1358800"/>
                <a:gd name="connsiteY0" fmla="*/ 679400 h 1358800"/>
                <a:gd name="connsiteX1" fmla="*/ 679400 w 1358800"/>
                <a:gd name="connsiteY1" fmla="*/ 0 h 1358800"/>
                <a:gd name="connsiteX2" fmla="*/ 1358800 w 1358800"/>
                <a:gd name="connsiteY2" fmla="*/ 679400 h 1358800"/>
                <a:gd name="connsiteX3" fmla="*/ 679400 w 1358800"/>
                <a:gd name="connsiteY3" fmla="*/ 1358800 h 1358800"/>
                <a:gd name="connsiteX4" fmla="*/ 0 w 1358800"/>
                <a:gd name="connsiteY4" fmla="*/ 679400 h 13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800" h="1358800">
                  <a:moveTo>
                    <a:pt x="0" y="679400"/>
                  </a:moveTo>
                  <a:cubicBezTo>
                    <a:pt x="0" y="304178"/>
                    <a:pt x="304178" y="0"/>
                    <a:pt x="679400" y="0"/>
                  </a:cubicBezTo>
                  <a:cubicBezTo>
                    <a:pt x="1054622" y="0"/>
                    <a:pt x="1358800" y="304178"/>
                    <a:pt x="1358800" y="679400"/>
                  </a:cubicBezTo>
                  <a:cubicBezTo>
                    <a:pt x="1358800" y="1054622"/>
                    <a:pt x="1054622" y="1358800"/>
                    <a:pt x="679400" y="1358800"/>
                  </a:cubicBezTo>
                  <a:cubicBezTo>
                    <a:pt x="304178" y="1358800"/>
                    <a:pt x="0" y="1054622"/>
                    <a:pt x="0" y="679400"/>
                  </a:cubicBezTo>
                  <a:close/>
                </a:path>
              </a:pathLst>
            </a:custGeom>
            <a:ln/>
          </p:spPr>
          <p:style>
            <a:lnRef idx="0">
              <a:schemeClr val="accent2"/>
            </a:lnRef>
            <a:fillRef idx="3">
              <a:schemeClr val="accent2"/>
            </a:fillRef>
            <a:effectRef idx="3">
              <a:schemeClr val="accent2"/>
            </a:effectRef>
            <a:fontRef idx="minor">
              <a:schemeClr val="lt1"/>
            </a:fontRef>
          </p:style>
          <p:txBody>
            <a:bodyPr spcFirstLastPara="0" vert="horz" wrap="square" lIns="221852" tIns="221852" rIns="221852" bIns="221852" numCol="1" spcCol="1270" anchor="ctr" anchorCtr="0">
              <a:noAutofit/>
            </a:bodyPr>
            <a:lstStyle/>
            <a:p>
              <a:pPr lvl="0" algn="ctr" defTabSz="800100">
                <a:lnSpc>
                  <a:spcPct val="90000"/>
                </a:lnSpc>
                <a:spcBef>
                  <a:spcPct val="0"/>
                </a:spcBef>
                <a:spcAft>
                  <a:spcPct val="35000"/>
                </a:spcAft>
              </a:pPr>
              <a:r>
                <a:rPr lang="en-US" sz="1800" kern="1200" dirty="0" smtClean="0"/>
                <a:t>3 mL</a:t>
              </a:r>
              <a:endParaRPr lang="en-US" sz="1800" kern="1200" dirty="0"/>
            </a:p>
          </p:txBody>
        </p:sp>
        <p:sp>
          <p:nvSpPr>
            <p:cNvPr id="40" name="Freeform 39"/>
            <p:cNvSpPr/>
            <p:nvPr/>
          </p:nvSpPr>
          <p:spPr>
            <a:xfrm>
              <a:off x="7266735" y="5219347"/>
              <a:ext cx="788104" cy="788104"/>
            </a:xfrm>
            <a:custGeom>
              <a:avLst/>
              <a:gdLst>
                <a:gd name="connsiteX0" fmla="*/ 104463 w 788104"/>
                <a:gd name="connsiteY0" fmla="*/ 301371 h 788104"/>
                <a:gd name="connsiteX1" fmla="*/ 683641 w 788104"/>
                <a:gd name="connsiteY1" fmla="*/ 301371 h 788104"/>
                <a:gd name="connsiteX2" fmla="*/ 683641 w 788104"/>
                <a:gd name="connsiteY2" fmla="*/ 486733 h 788104"/>
                <a:gd name="connsiteX3" fmla="*/ 104463 w 788104"/>
                <a:gd name="connsiteY3" fmla="*/ 486733 h 788104"/>
                <a:gd name="connsiteX4" fmla="*/ 104463 w 788104"/>
                <a:gd name="connsiteY4" fmla="*/ 301371 h 78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04" h="788104">
                  <a:moveTo>
                    <a:pt x="104463" y="301371"/>
                  </a:moveTo>
                  <a:lnTo>
                    <a:pt x="683641" y="301371"/>
                  </a:lnTo>
                  <a:lnTo>
                    <a:pt x="683641" y="486733"/>
                  </a:lnTo>
                  <a:lnTo>
                    <a:pt x="104463" y="486733"/>
                  </a:lnTo>
                  <a:lnTo>
                    <a:pt x="104463" y="301371"/>
                  </a:lnTo>
                  <a:close/>
                </a:path>
              </a:pathLst>
            </a:custGeom>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4463" tIns="301371" rIns="104463" bIns="301371" numCol="1" spcCol="1270" anchor="ctr" anchorCtr="0">
              <a:noAutofit/>
            </a:bodyPr>
            <a:lstStyle/>
            <a:p>
              <a:pPr lvl="0" algn="ctr" defTabSz="577850">
                <a:lnSpc>
                  <a:spcPct val="90000"/>
                </a:lnSpc>
                <a:spcBef>
                  <a:spcPct val="0"/>
                </a:spcBef>
                <a:spcAft>
                  <a:spcPct val="35000"/>
                </a:spcAft>
              </a:pPr>
              <a:endParaRPr lang="en-US" sz="1300" kern="1200"/>
            </a:p>
          </p:txBody>
        </p:sp>
        <p:sp>
          <p:nvSpPr>
            <p:cNvPr id="41" name="Freeform 40"/>
            <p:cNvSpPr/>
            <p:nvPr/>
          </p:nvSpPr>
          <p:spPr>
            <a:xfrm>
              <a:off x="5797599" y="4933999"/>
              <a:ext cx="1358800" cy="1358800"/>
            </a:xfrm>
            <a:custGeom>
              <a:avLst/>
              <a:gdLst>
                <a:gd name="connsiteX0" fmla="*/ 0 w 1358800"/>
                <a:gd name="connsiteY0" fmla="*/ 679400 h 1358800"/>
                <a:gd name="connsiteX1" fmla="*/ 679400 w 1358800"/>
                <a:gd name="connsiteY1" fmla="*/ 0 h 1358800"/>
                <a:gd name="connsiteX2" fmla="*/ 1358800 w 1358800"/>
                <a:gd name="connsiteY2" fmla="*/ 679400 h 1358800"/>
                <a:gd name="connsiteX3" fmla="*/ 679400 w 1358800"/>
                <a:gd name="connsiteY3" fmla="*/ 1358800 h 1358800"/>
                <a:gd name="connsiteX4" fmla="*/ 0 w 1358800"/>
                <a:gd name="connsiteY4" fmla="*/ 679400 h 13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800" h="1358800">
                  <a:moveTo>
                    <a:pt x="0" y="679400"/>
                  </a:moveTo>
                  <a:cubicBezTo>
                    <a:pt x="0" y="304178"/>
                    <a:pt x="304178" y="0"/>
                    <a:pt x="679400" y="0"/>
                  </a:cubicBezTo>
                  <a:cubicBezTo>
                    <a:pt x="1054622" y="0"/>
                    <a:pt x="1358800" y="304178"/>
                    <a:pt x="1358800" y="679400"/>
                  </a:cubicBezTo>
                  <a:cubicBezTo>
                    <a:pt x="1358800" y="1054622"/>
                    <a:pt x="1054622" y="1358800"/>
                    <a:pt x="679400" y="1358800"/>
                  </a:cubicBezTo>
                  <a:cubicBezTo>
                    <a:pt x="304178" y="1358800"/>
                    <a:pt x="0" y="1054622"/>
                    <a:pt x="0" y="679400"/>
                  </a:cubicBezTo>
                  <a:close/>
                </a:path>
              </a:pathLst>
            </a:custGeom>
            <a:ln/>
          </p:spPr>
          <p:style>
            <a:lnRef idx="0">
              <a:schemeClr val="accent2"/>
            </a:lnRef>
            <a:fillRef idx="3">
              <a:schemeClr val="accent2"/>
            </a:fillRef>
            <a:effectRef idx="3">
              <a:schemeClr val="accent2"/>
            </a:effectRef>
            <a:fontRef idx="minor">
              <a:schemeClr val="lt1"/>
            </a:fontRef>
          </p:style>
          <p:txBody>
            <a:bodyPr spcFirstLastPara="0" vert="horz" wrap="square" lIns="221852" tIns="221852" rIns="221852" bIns="221852" numCol="1" spcCol="1270" anchor="ctr" anchorCtr="0">
              <a:noAutofit/>
            </a:bodyPr>
            <a:lstStyle/>
            <a:p>
              <a:pPr lvl="0" algn="ctr" defTabSz="800100">
                <a:lnSpc>
                  <a:spcPct val="90000"/>
                </a:lnSpc>
                <a:spcBef>
                  <a:spcPct val="0"/>
                </a:spcBef>
                <a:spcAft>
                  <a:spcPct val="35000"/>
                </a:spcAft>
              </a:pPr>
              <a:r>
                <a:rPr lang="en-US" sz="1800" kern="1200" dirty="0" smtClean="0"/>
                <a:t>Swap Rate</a:t>
              </a:r>
              <a:endParaRPr lang="en-US" sz="1800" kern="1200" dirty="0"/>
            </a:p>
          </p:txBody>
        </p:sp>
        <p:sp>
          <p:nvSpPr>
            <p:cNvPr id="42" name="Freeform 41"/>
            <p:cNvSpPr/>
            <p:nvPr/>
          </p:nvSpPr>
          <p:spPr>
            <a:xfrm>
              <a:off x="4899160" y="5219347"/>
              <a:ext cx="788104" cy="788104"/>
            </a:xfrm>
            <a:custGeom>
              <a:avLst/>
              <a:gdLst>
                <a:gd name="connsiteX0" fmla="*/ 104463 w 788104"/>
                <a:gd name="connsiteY0" fmla="*/ 162349 h 788104"/>
                <a:gd name="connsiteX1" fmla="*/ 683641 w 788104"/>
                <a:gd name="connsiteY1" fmla="*/ 162349 h 788104"/>
                <a:gd name="connsiteX2" fmla="*/ 683641 w 788104"/>
                <a:gd name="connsiteY2" fmla="*/ 347711 h 788104"/>
                <a:gd name="connsiteX3" fmla="*/ 104463 w 788104"/>
                <a:gd name="connsiteY3" fmla="*/ 347711 h 788104"/>
                <a:gd name="connsiteX4" fmla="*/ 104463 w 788104"/>
                <a:gd name="connsiteY4" fmla="*/ 162349 h 788104"/>
                <a:gd name="connsiteX5" fmla="*/ 104463 w 788104"/>
                <a:gd name="connsiteY5" fmla="*/ 440393 h 788104"/>
                <a:gd name="connsiteX6" fmla="*/ 683641 w 788104"/>
                <a:gd name="connsiteY6" fmla="*/ 440393 h 788104"/>
                <a:gd name="connsiteX7" fmla="*/ 683641 w 788104"/>
                <a:gd name="connsiteY7" fmla="*/ 625755 h 788104"/>
                <a:gd name="connsiteX8" fmla="*/ 104463 w 788104"/>
                <a:gd name="connsiteY8" fmla="*/ 625755 h 788104"/>
                <a:gd name="connsiteX9" fmla="*/ 104463 w 788104"/>
                <a:gd name="connsiteY9" fmla="*/ 440393 h 78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8104" h="788104">
                  <a:moveTo>
                    <a:pt x="104463" y="162349"/>
                  </a:moveTo>
                  <a:lnTo>
                    <a:pt x="683641" y="162349"/>
                  </a:lnTo>
                  <a:lnTo>
                    <a:pt x="683641" y="347711"/>
                  </a:lnTo>
                  <a:lnTo>
                    <a:pt x="104463" y="347711"/>
                  </a:lnTo>
                  <a:lnTo>
                    <a:pt x="104463" y="162349"/>
                  </a:lnTo>
                  <a:close/>
                  <a:moveTo>
                    <a:pt x="104463" y="440393"/>
                  </a:moveTo>
                  <a:lnTo>
                    <a:pt x="683641" y="440393"/>
                  </a:lnTo>
                  <a:lnTo>
                    <a:pt x="683641" y="625755"/>
                  </a:lnTo>
                  <a:lnTo>
                    <a:pt x="104463" y="625755"/>
                  </a:lnTo>
                  <a:lnTo>
                    <a:pt x="104463" y="440393"/>
                  </a:lnTo>
                  <a:close/>
                </a:path>
              </a:pathLst>
            </a:custGeom>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4463" tIns="162349" rIns="104463" bIns="162349" numCol="1" spcCol="1270" anchor="ctr" anchorCtr="0">
              <a:noAutofit/>
            </a:bodyPr>
            <a:lstStyle/>
            <a:p>
              <a:pPr lvl="0" algn="ctr" defTabSz="666750">
                <a:lnSpc>
                  <a:spcPct val="90000"/>
                </a:lnSpc>
                <a:spcBef>
                  <a:spcPct val="0"/>
                </a:spcBef>
                <a:spcAft>
                  <a:spcPct val="35000"/>
                </a:spcAft>
              </a:pPr>
              <a:endParaRPr lang="en-US" sz="1500" kern="1200"/>
            </a:p>
          </p:txBody>
        </p:sp>
        <p:sp>
          <p:nvSpPr>
            <p:cNvPr id="43" name="Freeform 42"/>
            <p:cNvSpPr/>
            <p:nvPr/>
          </p:nvSpPr>
          <p:spPr>
            <a:xfrm>
              <a:off x="3429000" y="4952995"/>
              <a:ext cx="1358800" cy="1358800"/>
            </a:xfrm>
            <a:custGeom>
              <a:avLst/>
              <a:gdLst>
                <a:gd name="connsiteX0" fmla="*/ 0 w 1358800"/>
                <a:gd name="connsiteY0" fmla="*/ 679400 h 1358800"/>
                <a:gd name="connsiteX1" fmla="*/ 679400 w 1358800"/>
                <a:gd name="connsiteY1" fmla="*/ 0 h 1358800"/>
                <a:gd name="connsiteX2" fmla="*/ 1358800 w 1358800"/>
                <a:gd name="connsiteY2" fmla="*/ 679400 h 1358800"/>
                <a:gd name="connsiteX3" fmla="*/ 679400 w 1358800"/>
                <a:gd name="connsiteY3" fmla="*/ 1358800 h 1358800"/>
                <a:gd name="connsiteX4" fmla="*/ 0 w 1358800"/>
                <a:gd name="connsiteY4" fmla="*/ 679400 h 13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800" h="1358800">
                  <a:moveTo>
                    <a:pt x="0" y="679400"/>
                  </a:moveTo>
                  <a:cubicBezTo>
                    <a:pt x="0" y="304178"/>
                    <a:pt x="304178" y="0"/>
                    <a:pt x="679400" y="0"/>
                  </a:cubicBezTo>
                  <a:cubicBezTo>
                    <a:pt x="1054622" y="0"/>
                    <a:pt x="1358800" y="304178"/>
                    <a:pt x="1358800" y="679400"/>
                  </a:cubicBezTo>
                  <a:cubicBezTo>
                    <a:pt x="1358800" y="1054622"/>
                    <a:pt x="1054622" y="1358800"/>
                    <a:pt x="679400" y="1358800"/>
                  </a:cubicBezTo>
                  <a:cubicBezTo>
                    <a:pt x="304178" y="1358800"/>
                    <a:pt x="0" y="1054622"/>
                    <a:pt x="0" y="679400"/>
                  </a:cubicBezTo>
                  <a:close/>
                </a:path>
              </a:pathLst>
            </a:custGeom>
            <a:ln/>
          </p:spPr>
          <p:style>
            <a:lnRef idx="0">
              <a:schemeClr val="accent2"/>
            </a:lnRef>
            <a:fillRef idx="3">
              <a:schemeClr val="accent2"/>
            </a:fillRef>
            <a:effectRef idx="3">
              <a:schemeClr val="accent2"/>
            </a:effectRef>
            <a:fontRef idx="minor">
              <a:schemeClr val="lt1"/>
            </a:fontRef>
          </p:style>
          <p:txBody>
            <a:bodyPr spcFirstLastPara="0" vert="horz" wrap="square" lIns="221852" tIns="221852" rIns="221852" bIns="221852" numCol="1" spcCol="1270" anchor="ctr" anchorCtr="0">
              <a:noAutofit/>
            </a:bodyPr>
            <a:lstStyle/>
            <a:p>
              <a:pPr lvl="0" algn="ctr" defTabSz="800100">
                <a:lnSpc>
                  <a:spcPct val="90000"/>
                </a:lnSpc>
                <a:spcBef>
                  <a:spcPct val="0"/>
                </a:spcBef>
                <a:spcAft>
                  <a:spcPct val="35000"/>
                </a:spcAft>
              </a:pPr>
              <a:r>
                <a:rPr lang="en-US" sz="1800" kern="1200" dirty="0" smtClean="0"/>
                <a:t>Hedge Expense</a:t>
              </a:r>
              <a:endParaRPr lang="en-US" sz="1800" kern="1200" dirty="0"/>
            </a:p>
          </p:txBody>
        </p:sp>
      </p:grpSp>
    </p:spTree>
    <p:extLst>
      <p:ext uri="{BB962C8B-B14F-4D97-AF65-F5344CB8AC3E}">
        <p14:creationId xmlns:p14="http://schemas.microsoft.com/office/powerpoint/2010/main" val="12838974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8640"/>
          </a:xfrm>
        </p:spPr>
        <p:txBody>
          <a:bodyPr>
            <a:normAutofit/>
          </a:bodyPr>
          <a:lstStyle/>
          <a:p>
            <a:r>
              <a:rPr lang="en-US" dirty="0" smtClean="0"/>
              <a:t>Finance Concept: Cost of Funds Simplified</a:t>
            </a:r>
            <a:endParaRPr lang="en-US" dirty="0"/>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35</a:t>
            </a:fld>
            <a:endParaRPr lang="en-US" dirty="0"/>
          </a:p>
        </p:txBody>
      </p:sp>
      <p:sp>
        <p:nvSpPr>
          <p:cNvPr id="33" name="Freeform 32"/>
          <p:cNvSpPr/>
          <p:nvPr/>
        </p:nvSpPr>
        <p:spPr>
          <a:xfrm>
            <a:off x="6256732" y="1295400"/>
            <a:ext cx="1358800" cy="1358800"/>
          </a:xfrm>
          <a:custGeom>
            <a:avLst/>
            <a:gdLst>
              <a:gd name="connsiteX0" fmla="*/ 0 w 1358800"/>
              <a:gd name="connsiteY0" fmla="*/ 679400 h 1358800"/>
              <a:gd name="connsiteX1" fmla="*/ 679400 w 1358800"/>
              <a:gd name="connsiteY1" fmla="*/ 0 h 1358800"/>
              <a:gd name="connsiteX2" fmla="*/ 1358800 w 1358800"/>
              <a:gd name="connsiteY2" fmla="*/ 679400 h 1358800"/>
              <a:gd name="connsiteX3" fmla="*/ 679400 w 1358800"/>
              <a:gd name="connsiteY3" fmla="*/ 1358800 h 1358800"/>
              <a:gd name="connsiteX4" fmla="*/ 0 w 1358800"/>
              <a:gd name="connsiteY4" fmla="*/ 679400 h 13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800" h="1358800">
                <a:moveTo>
                  <a:pt x="0" y="679400"/>
                </a:moveTo>
                <a:cubicBezTo>
                  <a:pt x="0" y="304178"/>
                  <a:pt x="304178" y="0"/>
                  <a:pt x="679400" y="0"/>
                </a:cubicBezTo>
                <a:cubicBezTo>
                  <a:pt x="1054622" y="0"/>
                  <a:pt x="1358800" y="304178"/>
                  <a:pt x="1358800" y="679400"/>
                </a:cubicBezTo>
                <a:cubicBezTo>
                  <a:pt x="1358800" y="1054622"/>
                  <a:pt x="1054622" y="1358800"/>
                  <a:pt x="679400" y="1358800"/>
                </a:cubicBezTo>
                <a:cubicBezTo>
                  <a:pt x="304178" y="1358800"/>
                  <a:pt x="0" y="1054622"/>
                  <a:pt x="0" y="679400"/>
                </a:cubicBezTo>
                <a:close/>
              </a:path>
            </a:pathLst>
          </a:custGeom>
          <a:ln/>
        </p:spPr>
        <p:style>
          <a:lnRef idx="0">
            <a:schemeClr val="accent2"/>
          </a:lnRef>
          <a:fillRef idx="3">
            <a:schemeClr val="accent2"/>
          </a:fillRef>
          <a:effectRef idx="3">
            <a:schemeClr val="accent2"/>
          </a:effectRef>
          <a:fontRef idx="minor">
            <a:schemeClr val="lt1"/>
          </a:fontRef>
        </p:style>
        <p:txBody>
          <a:bodyPr spcFirstLastPara="0" vert="horz" wrap="square" lIns="221852" tIns="221852" rIns="221852" bIns="221852" numCol="1" spcCol="1270" anchor="ctr" anchorCtr="0">
            <a:noAutofit/>
          </a:bodyPr>
          <a:lstStyle/>
          <a:p>
            <a:pPr lvl="0" algn="ctr" defTabSz="800100">
              <a:lnSpc>
                <a:spcPct val="90000"/>
              </a:lnSpc>
              <a:spcBef>
                <a:spcPct val="0"/>
              </a:spcBef>
              <a:spcAft>
                <a:spcPct val="35000"/>
              </a:spcAft>
            </a:pPr>
            <a:r>
              <a:rPr lang="en-US" sz="1800" kern="1200" dirty="0" smtClean="0"/>
              <a:t>Funding Spread</a:t>
            </a:r>
            <a:endParaRPr lang="en-US" sz="1800" kern="1200" dirty="0"/>
          </a:p>
        </p:txBody>
      </p:sp>
      <p:sp>
        <p:nvSpPr>
          <p:cNvPr id="34" name="Freeform 33"/>
          <p:cNvSpPr/>
          <p:nvPr/>
        </p:nvSpPr>
        <p:spPr>
          <a:xfrm>
            <a:off x="5358293" y="1580748"/>
            <a:ext cx="788104" cy="788104"/>
          </a:xfrm>
          <a:custGeom>
            <a:avLst/>
            <a:gdLst>
              <a:gd name="connsiteX0" fmla="*/ 104463 w 788104"/>
              <a:gd name="connsiteY0" fmla="*/ 301371 h 788104"/>
              <a:gd name="connsiteX1" fmla="*/ 301371 w 788104"/>
              <a:gd name="connsiteY1" fmla="*/ 301371 h 788104"/>
              <a:gd name="connsiteX2" fmla="*/ 301371 w 788104"/>
              <a:gd name="connsiteY2" fmla="*/ 104463 h 788104"/>
              <a:gd name="connsiteX3" fmla="*/ 486733 w 788104"/>
              <a:gd name="connsiteY3" fmla="*/ 104463 h 788104"/>
              <a:gd name="connsiteX4" fmla="*/ 486733 w 788104"/>
              <a:gd name="connsiteY4" fmla="*/ 301371 h 788104"/>
              <a:gd name="connsiteX5" fmla="*/ 683641 w 788104"/>
              <a:gd name="connsiteY5" fmla="*/ 301371 h 788104"/>
              <a:gd name="connsiteX6" fmla="*/ 683641 w 788104"/>
              <a:gd name="connsiteY6" fmla="*/ 486733 h 788104"/>
              <a:gd name="connsiteX7" fmla="*/ 486733 w 788104"/>
              <a:gd name="connsiteY7" fmla="*/ 486733 h 788104"/>
              <a:gd name="connsiteX8" fmla="*/ 486733 w 788104"/>
              <a:gd name="connsiteY8" fmla="*/ 683641 h 788104"/>
              <a:gd name="connsiteX9" fmla="*/ 301371 w 788104"/>
              <a:gd name="connsiteY9" fmla="*/ 683641 h 788104"/>
              <a:gd name="connsiteX10" fmla="*/ 301371 w 788104"/>
              <a:gd name="connsiteY10" fmla="*/ 486733 h 788104"/>
              <a:gd name="connsiteX11" fmla="*/ 104463 w 788104"/>
              <a:gd name="connsiteY11" fmla="*/ 486733 h 788104"/>
              <a:gd name="connsiteX12" fmla="*/ 104463 w 788104"/>
              <a:gd name="connsiteY12" fmla="*/ 301371 h 78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8104" h="788104">
                <a:moveTo>
                  <a:pt x="104463" y="301371"/>
                </a:moveTo>
                <a:lnTo>
                  <a:pt x="301371" y="301371"/>
                </a:lnTo>
                <a:lnTo>
                  <a:pt x="301371" y="104463"/>
                </a:lnTo>
                <a:lnTo>
                  <a:pt x="486733" y="104463"/>
                </a:lnTo>
                <a:lnTo>
                  <a:pt x="486733" y="301371"/>
                </a:lnTo>
                <a:lnTo>
                  <a:pt x="683641" y="301371"/>
                </a:lnTo>
                <a:lnTo>
                  <a:pt x="683641" y="486733"/>
                </a:lnTo>
                <a:lnTo>
                  <a:pt x="486733" y="486733"/>
                </a:lnTo>
                <a:lnTo>
                  <a:pt x="486733" y="683641"/>
                </a:lnTo>
                <a:lnTo>
                  <a:pt x="301371" y="683641"/>
                </a:lnTo>
                <a:lnTo>
                  <a:pt x="301371" y="486733"/>
                </a:lnTo>
                <a:lnTo>
                  <a:pt x="104463" y="486733"/>
                </a:lnTo>
                <a:lnTo>
                  <a:pt x="104463" y="301371"/>
                </a:lnTo>
                <a:close/>
              </a:path>
            </a:pathLst>
          </a:custGeom>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4463" tIns="301371" rIns="104463" bIns="301371" numCol="1" spcCol="1270" anchor="ctr" anchorCtr="0">
            <a:noAutofit/>
          </a:bodyPr>
          <a:lstStyle/>
          <a:p>
            <a:pPr lvl="0" algn="ctr" defTabSz="577850">
              <a:lnSpc>
                <a:spcPct val="90000"/>
              </a:lnSpc>
              <a:spcBef>
                <a:spcPct val="0"/>
              </a:spcBef>
              <a:spcAft>
                <a:spcPct val="35000"/>
              </a:spcAft>
            </a:pPr>
            <a:endParaRPr lang="en-US" sz="1300" kern="1200"/>
          </a:p>
        </p:txBody>
      </p:sp>
      <p:sp>
        <p:nvSpPr>
          <p:cNvPr id="35" name="Freeform 34"/>
          <p:cNvSpPr/>
          <p:nvPr/>
        </p:nvSpPr>
        <p:spPr>
          <a:xfrm>
            <a:off x="3889157" y="1295400"/>
            <a:ext cx="1358800" cy="1358800"/>
          </a:xfrm>
          <a:custGeom>
            <a:avLst/>
            <a:gdLst>
              <a:gd name="connsiteX0" fmla="*/ 0 w 1358800"/>
              <a:gd name="connsiteY0" fmla="*/ 679400 h 1358800"/>
              <a:gd name="connsiteX1" fmla="*/ 679400 w 1358800"/>
              <a:gd name="connsiteY1" fmla="*/ 0 h 1358800"/>
              <a:gd name="connsiteX2" fmla="*/ 1358800 w 1358800"/>
              <a:gd name="connsiteY2" fmla="*/ 679400 h 1358800"/>
              <a:gd name="connsiteX3" fmla="*/ 679400 w 1358800"/>
              <a:gd name="connsiteY3" fmla="*/ 1358800 h 1358800"/>
              <a:gd name="connsiteX4" fmla="*/ 0 w 1358800"/>
              <a:gd name="connsiteY4" fmla="*/ 679400 h 13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800" h="1358800">
                <a:moveTo>
                  <a:pt x="0" y="679400"/>
                </a:moveTo>
                <a:cubicBezTo>
                  <a:pt x="0" y="304178"/>
                  <a:pt x="304178" y="0"/>
                  <a:pt x="679400" y="0"/>
                </a:cubicBezTo>
                <a:cubicBezTo>
                  <a:pt x="1054622" y="0"/>
                  <a:pt x="1358800" y="304178"/>
                  <a:pt x="1358800" y="679400"/>
                </a:cubicBezTo>
                <a:cubicBezTo>
                  <a:pt x="1358800" y="1054622"/>
                  <a:pt x="1054622" y="1358800"/>
                  <a:pt x="679400" y="1358800"/>
                </a:cubicBezTo>
                <a:cubicBezTo>
                  <a:pt x="304178" y="1358800"/>
                  <a:pt x="0" y="1054622"/>
                  <a:pt x="0" y="679400"/>
                </a:cubicBezTo>
                <a:close/>
              </a:path>
            </a:pathLst>
          </a:custGeom>
          <a:ln/>
        </p:spPr>
        <p:style>
          <a:lnRef idx="0">
            <a:schemeClr val="accent2"/>
          </a:lnRef>
          <a:fillRef idx="3">
            <a:schemeClr val="accent2"/>
          </a:fillRef>
          <a:effectRef idx="3">
            <a:schemeClr val="accent2"/>
          </a:effectRef>
          <a:fontRef idx="minor">
            <a:schemeClr val="lt1"/>
          </a:fontRef>
        </p:style>
        <p:txBody>
          <a:bodyPr spcFirstLastPara="0" vert="horz" wrap="square" lIns="221852" tIns="221852" rIns="221852" bIns="221852" numCol="1" spcCol="1270" anchor="ctr" anchorCtr="0">
            <a:noAutofit/>
          </a:bodyPr>
          <a:lstStyle/>
          <a:p>
            <a:pPr lvl="0" algn="ctr" defTabSz="800100">
              <a:lnSpc>
                <a:spcPct val="90000"/>
              </a:lnSpc>
              <a:spcBef>
                <a:spcPct val="0"/>
              </a:spcBef>
              <a:spcAft>
                <a:spcPct val="35000"/>
              </a:spcAft>
            </a:pPr>
            <a:r>
              <a:rPr lang="en-US" sz="1800" kern="1200" dirty="0" smtClean="0"/>
              <a:t>3 mL</a:t>
            </a:r>
            <a:endParaRPr lang="en-US" sz="1800" kern="1200" dirty="0"/>
          </a:p>
        </p:txBody>
      </p:sp>
      <p:sp>
        <p:nvSpPr>
          <p:cNvPr id="36" name="Freeform 35"/>
          <p:cNvSpPr/>
          <p:nvPr/>
        </p:nvSpPr>
        <p:spPr>
          <a:xfrm>
            <a:off x="2990718" y="1580748"/>
            <a:ext cx="788104" cy="788104"/>
          </a:xfrm>
          <a:custGeom>
            <a:avLst/>
            <a:gdLst>
              <a:gd name="connsiteX0" fmla="*/ 104463 w 788104"/>
              <a:gd name="connsiteY0" fmla="*/ 162349 h 788104"/>
              <a:gd name="connsiteX1" fmla="*/ 683641 w 788104"/>
              <a:gd name="connsiteY1" fmla="*/ 162349 h 788104"/>
              <a:gd name="connsiteX2" fmla="*/ 683641 w 788104"/>
              <a:gd name="connsiteY2" fmla="*/ 347711 h 788104"/>
              <a:gd name="connsiteX3" fmla="*/ 104463 w 788104"/>
              <a:gd name="connsiteY3" fmla="*/ 347711 h 788104"/>
              <a:gd name="connsiteX4" fmla="*/ 104463 w 788104"/>
              <a:gd name="connsiteY4" fmla="*/ 162349 h 788104"/>
              <a:gd name="connsiteX5" fmla="*/ 104463 w 788104"/>
              <a:gd name="connsiteY5" fmla="*/ 440393 h 788104"/>
              <a:gd name="connsiteX6" fmla="*/ 683641 w 788104"/>
              <a:gd name="connsiteY6" fmla="*/ 440393 h 788104"/>
              <a:gd name="connsiteX7" fmla="*/ 683641 w 788104"/>
              <a:gd name="connsiteY7" fmla="*/ 625755 h 788104"/>
              <a:gd name="connsiteX8" fmla="*/ 104463 w 788104"/>
              <a:gd name="connsiteY8" fmla="*/ 625755 h 788104"/>
              <a:gd name="connsiteX9" fmla="*/ 104463 w 788104"/>
              <a:gd name="connsiteY9" fmla="*/ 440393 h 78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8104" h="788104">
                <a:moveTo>
                  <a:pt x="104463" y="162349"/>
                </a:moveTo>
                <a:lnTo>
                  <a:pt x="683641" y="162349"/>
                </a:lnTo>
                <a:lnTo>
                  <a:pt x="683641" y="347711"/>
                </a:lnTo>
                <a:lnTo>
                  <a:pt x="104463" y="347711"/>
                </a:lnTo>
                <a:lnTo>
                  <a:pt x="104463" y="162349"/>
                </a:lnTo>
                <a:close/>
                <a:moveTo>
                  <a:pt x="104463" y="440393"/>
                </a:moveTo>
                <a:lnTo>
                  <a:pt x="683641" y="440393"/>
                </a:lnTo>
                <a:lnTo>
                  <a:pt x="683641" y="625755"/>
                </a:lnTo>
                <a:lnTo>
                  <a:pt x="104463" y="625755"/>
                </a:lnTo>
                <a:lnTo>
                  <a:pt x="104463" y="440393"/>
                </a:lnTo>
                <a:close/>
              </a:path>
            </a:pathLst>
          </a:custGeom>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4463" tIns="162349" rIns="104463" bIns="162349" numCol="1" spcCol="1270" anchor="ctr" anchorCtr="0">
            <a:noAutofit/>
          </a:bodyPr>
          <a:lstStyle/>
          <a:p>
            <a:pPr lvl="0" algn="ctr" defTabSz="1466850">
              <a:lnSpc>
                <a:spcPct val="90000"/>
              </a:lnSpc>
              <a:spcBef>
                <a:spcPct val="0"/>
              </a:spcBef>
              <a:spcAft>
                <a:spcPct val="35000"/>
              </a:spcAft>
            </a:pPr>
            <a:endParaRPr lang="en-US" sz="3300" kern="1200"/>
          </a:p>
        </p:txBody>
      </p:sp>
      <p:sp>
        <p:nvSpPr>
          <p:cNvPr id="37" name="Freeform 36"/>
          <p:cNvSpPr/>
          <p:nvPr/>
        </p:nvSpPr>
        <p:spPr>
          <a:xfrm>
            <a:off x="1521583" y="1295400"/>
            <a:ext cx="1358800" cy="1358800"/>
          </a:xfrm>
          <a:custGeom>
            <a:avLst/>
            <a:gdLst>
              <a:gd name="connsiteX0" fmla="*/ 0 w 1358800"/>
              <a:gd name="connsiteY0" fmla="*/ 679400 h 1358800"/>
              <a:gd name="connsiteX1" fmla="*/ 679400 w 1358800"/>
              <a:gd name="connsiteY1" fmla="*/ 0 h 1358800"/>
              <a:gd name="connsiteX2" fmla="*/ 1358800 w 1358800"/>
              <a:gd name="connsiteY2" fmla="*/ 679400 h 1358800"/>
              <a:gd name="connsiteX3" fmla="*/ 679400 w 1358800"/>
              <a:gd name="connsiteY3" fmla="*/ 1358800 h 1358800"/>
              <a:gd name="connsiteX4" fmla="*/ 0 w 1358800"/>
              <a:gd name="connsiteY4" fmla="*/ 679400 h 13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800" h="1358800">
                <a:moveTo>
                  <a:pt x="0" y="679400"/>
                </a:moveTo>
                <a:cubicBezTo>
                  <a:pt x="0" y="304178"/>
                  <a:pt x="304178" y="0"/>
                  <a:pt x="679400" y="0"/>
                </a:cubicBezTo>
                <a:cubicBezTo>
                  <a:pt x="1054622" y="0"/>
                  <a:pt x="1358800" y="304178"/>
                  <a:pt x="1358800" y="679400"/>
                </a:cubicBezTo>
                <a:cubicBezTo>
                  <a:pt x="1358800" y="1054622"/>
                  <a:pt x="1054622" y="1358800"/>
                  <a:pt x="679400" y="1358800"/>
                </a:cubicBezTo>
                <a:cubicBezTo>
                  <a:pt x="304178" y="1358800"/>
                  <a:pt x="0" y="1054622"/>
                  <a:pt x="0" y="679400"/>
                </a:cubicBezTo>
                <a:close/>
              </a:path>
            </a:pathLst>
          </a:custGeom>
          <a:ln/>
        </p:spPr>
        <p:style>
          <a:lnRef idx="0">
            <a:schemeClr val="accent2"/>
          </a:lnRef>
          <a:fillRef idx="3">
            <a:schemeClr val="accent2"/>
          </a:fillRef>
          <a:effectRef idx="3">
            <a:schemeClr val="accent2"/>
          </a:effectRef>
          <a:fontRef idx="minor">
            <a:schemeClr val="lt1"/>
          </a:fontRef>
        </p:style>
        <p:txBody>
          <a:bodyPr spcFirstLastPara="0" vert="horz" wrap="square" lIns="221852" tIns="221852" rIns="221852" bIns="221852" numCol="1" spcCol="1270" anchor="ctr" anchorCtr="0">
            <a:noAutofit/>
          </a:bodyPr>
          <a:lstStyle/>
          <a:p>
            <a:pPr lvl="0" algn="ctr" defTabSz="800100">
              <a:lnSpc>
                <a:spcPct val="90000"/>
              </a:lnSpc>
              <a:spcBef>
                <a:spcPct val="0"/>
              </a:spcBef>
              <a:spcAft>
                <a:spcPct val="35000"/>
              </a:spcAft>
            </a:pPr>
            <a:r>
              <a:rPr lang="en-US" sz="1800" kern="1200" dirty="0" smtClean="0"/>
              <a:t>Debt Expense</a:t>
            </a:r>
            <a:endParaRPr lang="en-US" sz="1800" kern="1200" dirty="0"/>
          </a:p>
        </p:txBody>
      </p:sp>
      <p:grpSp>
        <p:nvGrpSpPr>
          <p:cNvPr id="38" name="Group 37"/>
          <p:cNvGrpSpPr/>
          <p:nvPr/>
        </p:nvGrpSpPr>
        <p:grpSpPr>
          <a:xfrm>
            <a:off x="1521583" y="2962302"/>
            <a:ext cx="6094974" cy="1377796"/>
            <a:chOff x="3429000" y="4933999"/>
            <a:chExt cx="6094974" cy="1377796"/>
          </a:xfrm>
        </p:grpSpPr>
        <p:sp>
          <p:nvSpPr>
            <p:cNvPr id="39" name="Freeform 38"/>
            <p:cNvSpPr/>
            <p:nvPr/>
          </p:nvSpPr>
          <p:spPr>
            <a:xfrm>
              <a:off x="8165174" y="4933999"/>
              <a:ext cx="1358800" cy="1358800"/>
            </a:xfrm>
            <a:custGeom>
              <a:avLst/>
              <a:gdLst>
                <a:gd name="connsiteX0" fmla="*/ 0 w 1358800"/>
                <a:gd name="connsiteY0" fmla="*/ 679400 h 1358800"/>
                <a:gd name="connsiteX1" fmla="*/ 679400 w 1358800"/>
                <a:gd name="connsiteY1" fmla="*/ 0 h 1358800"/>
                <a:gd name="connsiteX2" fmla="*/ 1358800 w 1358800"/>
                <a:gd name="connsiteY2" fmla="*/ 679400 h 1358800"/>
                <a:gd name="connsiteX3" fmla="*/ 679400 w 1358800"/>
                <a:gd name="connsiteY3" fmla="*/ 1358800 h 1358800"/>
                <a:gd name="connsiteX4" fmla="*/ 0 w 1358800"/>
                <a:gd name="connsiteY4" fmla="*/ 679400 h 13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800" h="1358800">
                  <a:moveTo>
                    <a:pt x="0" y="679400"/>
                  </a:moveTo>
                  <a:cubicBezTo>
                    <a:pt x="0" y="304178"/>
                    <a:pt x="304178" y="0"/>
                    <a:pt x="679400" y="0"/>
                  </a:cubicBezTo>
                  <a:cubicBezTo>
                    <a:pt x="1054622" y="0"/>
                    <a:pt x="1358800" y="304178"/>
                    <a:pt x="1358800" y="679400"/>
                  </a:cubicBezTo>
                  <a:cubicBezTo>
                    <a:pt x="1358800" y="1054622"/>
                    <a:pt x="1054622" y="1358800"/>
                    <a:pt x="679400" y="1358800"/>
                  </a:cubicBezTo>
                  <a:cubicBezTo>
                    <a:pt x="304178" y="1358800"/>
                    <a:pt x="0" y="1054622"/>
                    <a:pt x="0" y="679400"/>
                  </a:cubicBezTo>
                  <a:close/>
                </a:path>
              </a:pathLst>
            </a:custGeom>
            <a:ln/>
          </p:spPr>
          <p:style>
            <a:lnRef idx="0">
              <a:schemeClr val="accent2"/>
            </a:lnRef>
            <a:fillRef idx="3">
              <a:schemeClr val="accent2"/>
            </a:fillRef>
            <a:effectRef idx="3">
              <a:schemeClr val="accent2"/>
            </a:effectRef>
            <a:fontRef idx="minor">
              <a:schemeClr val="lt1"/>
            </a:fontRef>
          </p:style>
          <p:txBody>
            <a:bodyPr spcFirstLastPara="0" vert="horz" wrap="square" lIns="221852" tIns="221852" rIns="221852" bIns="221852" numCol="1" spcCol="1270" anchor="ctr" anchorCtr="0">
              <a:noAutofit/>
            </a:bodyPr>
            <a:lstStyle/>
            <a:p>
              <a:pPr lvl="0" algn="ctr" defTabSz="800100">
                <a:lnSpc>
                  <a:spcPct val="90000"/>
                </a:lnSpc>
                <a:spcBef>
                  <a:spcPct val="0"/>
                </a:spcBef>
                <a:spcAft>
                  <a:spcPct val="35000"/>
                </a:spcAft>
              </a:pPr>
              <a:r>
                <a:rPr lang="en-US" sz="1800" kern="1200" dirty="0" smtClean="0"/>
                <a:t>3 mL</a:t>
              </a:r>
              <a:endParaRPr lang="en-US" sz="1800" kern="1200" dirty="0"/>
            </a:p>
          </p:txBody>
        </p:sp>
        <p:sp>
          <p:nvSpPr>
            <p:cNvPr id="40" name="Freeform 39"/>
            <p:cNvSpPr/>
            <p:nvPr/>
          </p:nvSpPr>
          <p:spPr>
            <a:xfrm>
              <a:off x="7266735" y="5219347"/>
              <a:ext cx="788104" cy="788104"/>
            </a:xfrm>
            <a:custGeom>
              <a:avLst/>
              <a:gdLst>
                <a:gd name="connsiteX0" fmla="*/ 104463 w 788104"/>
                <a:gd name="connsiteY0" fmla="*/ 301371 h 788104"/>
                <a:gd name="connsiteX1" fmla="*/ 683641 w 788104"/>
                <a:gd name="connsiteY1" fmla="*/ 301371 h 788104"/>
                <a:gd name="connsiteX2" fmla="*/ 683641 w 788104"/>
                <a:gd name="connsiteY2" fmla="*/ 486733 h 788104"/>
                <a:gd name="connsiteX3" fmla="*/ 104463 w 788104"/>
                <a:gd name="connsiteY3" fmla="*/ 486733 h 788104"/>
                <a:gd name="connsiteX4" fmla="*/ 104463 w 788104"/>
                <a:gd name="connsiteY4" fmla="*/ 301371 h 78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04" h="788104">
                  <a:moveTo>
                    <a:pt x="104463" y="301371"/>
                  </a:moveTo>
                  <a:lnTo>
                    <a:pt x="683641" y="301371"/>
                  </a:lnTo>
                  <a:lnTo>
                    <a:pt x="683641" y="486733"/>
                  </a:lnTo>
                  <a:lnTo>
                    <a:pt x="104463" y="486733"/>
                  </a:lnTo>
                  <a:lnTo>
                    <a:pt x="104463" y="301371"/>
                  </a:lnTo>
                  <a:close/>
                </a:path>
              </a:pathLst>
            </a:custGeom>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4463" tIns="301371" rIns="104463" bIns="301371" numCol="1" spcCol="1270" anchor="ctr" anchorCtr="0">
              <a:noAutofit/>
            </a:bodyPr>
            <a:lstStyle/>
            <a:p>
              <a:pPr lvl="0" algn="ctr" defTabSz="577850">
                <a:lnSpc>
                  <a:spcPct val="90000"/>
                </a:lnSpc>
                <a:spcBef>
                  <a:spcPct val="0"/>
                </a:spcBef>
                <a:spcAft>
                  <a:spcPct val="35000"/>
                </a:spcAft>
              </a:pPr>
              <a:endParaRPr lang="en-US" sz="1300" kern="1200"/>
            </a:p>
          </p:txBody>
        </p:sp>
        <p:sp>
          <p:nvSpPr>
            <p:cNvPr id="41" name="Freeform 40"/>
            <p:cNvSpPr/>
            <p:nvPr/>
          </p:nvSpPr>
          <p:spPr>
            <a:xfrm>
              <a:off x="5797599" y="4933999"/>
              <a:ext cx="1358800" cy="1358800"/>
            </a:xfrm>
            <a:custGeom>
              <a:avLst/>
              <a:gdLst>
                <a:gd name="connsiteX0" fmla="*/ 0 w 1358800"/>
                <a:gd name="connsiteY0" fmla="*/ 679400 h 1358800"/>
                <a:gd name="connsiteX1" fmla="*/ 679400 w 1358800"/>
                <a:gd name="connsiteY1" fmla="*/ 0 h 1358800"/>
                <a:gd name="connsiteX2" fmla="*/ 1358800 w 1358800"/>
                <a:gd name="connsiteY2" fmla="*/ 679400 h 1358800"/>
                <a:gd name="connsiteX3" fmla="*/ 679400 w 1358800"/>
                <a:gd name="connsiteY3" fmla="*/ 1358800 h 1358800"/>
                <a:gd name="connsiteX4" fmla="*/ 0 w 1358800"/>
                <a:gd name="connsiteY4" fmla="*/ 679400 h 13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800" h="1358800">
                  <a:moveTo>
                    <a:pt x="0" y="679400"/>
                  </a:moveTo>
                  <a:cubicBezTo>
                    <a:pt x="0" y="304178"/>
                    <a:pt x="304178" y="0"/>
                    <a:pt x="679400" y="0"/>
                  </a:cubicBezTo>
                  <a:cubicBezTo>
                    <a:pt x="1054622" y="0"/>
                    <a:pt x="1358800" y="304178"/>
                    <a:pt x="1358800" y="679400"/>
                  </a:cubicBezTo>
                  <a:cubicBezTo>
                    <a:pt x="1358800" y="1054622"/>
                    <a:pt x="1054622" y="1358800"/>
                    <a:pt x="679400" y="1358800"/>
                  </a:cubicBezTo>
                  <a:cubicBezTo>
                    <a:pt x="304178" y="1358800"/>
                    <a:pt x="0" y="1054622"/>
                    <a:pt x="0" y="679400"/>
                  </a:cubicBezTo>
                  <a:close/>
                </a:path>
              </a:pathLst>
            </a:custGeom>
            <a:ln/>
          </p:spPr>
          <p:style>
            <a:lnRef idx="0">
              <a:schemeClr val="accent2"/>
            </a:lnRef>
            <a:fillRef idx="3">
              <a:schemeClr val="accent2"/>
            </a:fillRef>
            <a:effectRef idx="3">
              <a:schemeClr val="accent2"/>
            </a:effectRef>
            <a:fontRef idx="minor">
              <a:schemeClr val="lt1"/>
            </a:fontRef>
          </p:style>
          <p:txBody>
            <a:bodyPr spcFirstLastPara="0" vert="horz" wrap="square" lIns="221852" tIns="221852" rIns="221852" bIns="221852" numCol="1" spcCol="1270" anchor="ctr" anchorCtr="0">
              <a:noAutofit/>
            </a:bodyPr>
            <a:lstStyle/>
            <a:p>
              <a:pPr lvl="0" algn="ctr" defTabSz="800100">
                <a:lnSpc>
                  <a:spcPct val="90000"/>
                </a:lnSpc>
                <a:spcBef>
                  <a:spcPct val="0"/>
                </a:spcBef>
                <a:spcAft>
                  <a:spcPct val="35000"/>
                </a:spcAft>
              </a:pPr>
              <a:r>
                <a:rPr lang="en-US" sz="1800" kern="1200" dirty="0" smtClean="0"/>
                <a:t>Swap Rate</a:t>
              </a:r>
              <a:endParaRPr lang="en-US" sz="1800" kern="1200" dirty="0"/>
            </a:p>
          </p:txBody>
        </p:sp>
        <p:sp>
          <p:nvSpPr>
            <p:cNvPr id="42" name="Freeform 41"/>
            <p:cNvSpPr/>
            <p:nvPr/>
          </p:nvSpPr>
          <p:spPr>
            <a:xfrm>
              <a:off x="4899160" y="5219347"/>
              <a:ext cx="788104" cy="788104"/>
            </a:xfrm>
            <a:custGeom>
              <a:avLst/>
              <a:gdLst>
                <a:gd name="connsiteX0" fmla="*/ 104463 w 788104"/>
                <a:gd name="connsiteY0" fmla="*/ 162349 h 788104"/>
                <a:gd name="connsiteX1" fmla="*/ 683641 w 788104"/>
                <a:gd name="connsiteY1" fmla="*/ 162349 h 788104"/>
                <a:gd name="connsiteX2" fmla="*/ 683641 w 788104"/>
                <a:gd name="connsiteY2" fmla="*/ 347711 h 788104"/>
                <a:gd name="connsiteX3" fmla="*/ 104463 w 788104"/>
                <a:gd name="connsiteY3" fmla="*/ 347711 h 788104"/>
                <a:gd name="connsiteX4" fmla="*/ 104463 w 788104"/>
                <a:gd name="connsiteY4" fmla="*/ 162349 h 788104"/>
                <a:gd name="connsiteX5" fmla="*/ 104463 w 788104"/>
                <a:gd name="connsiteY5" fmla="*/ 440393 h 788104"/>
                <a:gd name="connsiteX6" fmla="*/ 683641 w 788104"/>
                <a:gd name="connsiteY6" fmla="*/ 440393 h 788104"/>
                <a:gd name="connsiteX7" fmla="*/ 683641 w 788104"/>
                <a:gd name="connsiteY7" fmla="*/ 625755 h 788104"/>
                <a:gd name="connsiteX8" fmla="*/ 104463 w 788104"/>
                <a:gd name="connsiteY8" fmla="*/ 625755 h 788104"/>
                <a:gd name="connsiteX9" fmla="*/ 104463 w 788104"/>
                <a:gd name="connsiteY9" fmla="*/ 440393 h 78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8104" h="788104">
                  <a:moveTo>
                    <a:pt x="104463" y="162349"/>
                  </a:moveTo>
                  <a:lnTo>
                    <a:pt x="683641" y="162349"/>
                  </a:lnTo>
                  <a:lnTo>
                    <a:pt x="683641" y="347711"/>
                  </a:lnTo>
                  <a:lnTo>
                    <a:pt x="104463" y="347711"/>
                  </a:lnTo>
                  <a:lnTo>
                    <a:pt x="104463" y="162349"/>
                  </a:lnTo>
                  <a:close/>
                  <a:moveTo>
                    <a:pt x="104463" y="440393"/>
                  </a:moveTo>
                  <a:lnTo>
                    <a:pt x="683641" y="440393"/>
                  </a:lnTo>
                  <a:lnTo>
                    <a:pt x="683641" y="625755"/>
                  </a:lnTo>
                  <a:lnTo>
                    <a:pt x="104463" y="625755"/>
                  </a:lnTo>
                  <a:lnTo>
                    <a:pt x="104463" y="440393"/>
                  </a:lnTo>
                  <a:close/>
                </a:path>
              </a:pathLst>
            </a:custGeom>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4463" tIns="162349" rIns="104463" bIns="162349" numCol="1" spcCol="1270" anchor="ctr" anchorCtr="0">
              <a:noAutofit/>
            </a:bodyPr>
            <a:lstStyle/>
            <a:p>
              <a:pPr lvl="0" algn="ctr" defTabSz="666750">
                <a:lnSpc>
                  <a:spcPct val="90000"/>
                </a:lnSpc>
                <a:spcBef>
                  <a:spcPct val="0"/>
                </a:spcBef>
                <a:spcAft>
                  <a:spcPct val="35000"/>
                </a:spcAft>
              </a:pPr>
              <a:endParaRPr lang="en-US" sz="1500" kern="1200"/>
            </a:p>
          </p:txBody>
        </p:sp>
        <p:sp>
          <p:nvSpPr>
            <p:cNvPr id="43" name="Freeform 42"/>
            <p:cNvSpPr/>
            <p:nvPr/>
          </p:nvSpPr>
          <p:spPr>
            <a:xfrm>
              <a:off x="3429000" y="4952995"/>
              <a:ext cx="1358800" cy="1358800"/>
            </a:xfrm>
            <a:custGeom>
              <a:avLst/>
              <a:gdLst>
                <a:gd name="connsiteX0" fmla="*/ 0 w 1358800"/>
                <a:gd name="connsiteY0" fmla="*/ 679400 h 1358800"/>
                <a:gd name="connsiteX1" fmla="*/ 679400 w 1358800"/>
                <a:gd name="connsiteY1" fmla="*/ 0 h 1358800"/>
                <a:gd name="connsiteX2" fmla="*/ 1358800 w 1358800"/>
                <a:gd name="connsiteY2" fmla="*/ 679400 h 1358800"/>
                <a:gd name="connsiteX3" fmla="*/ 679400 w 1358800"/>
                <a:gd name="connsiteY3" fmla="*/ 1358800 h 1358800"/>
                <a:gd name="connsiteX4" fmla="*/ 0 w 1358800"/>
                <a:gd name="connsiteY4" fmla="*/ 679400 h 13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800" h="1358800">
                  <a:moveTo>
                    <a:pt x="0" y="679400"/>
                  </a:moveTo>
                  <a:cubicBezTo>
                    <a:pt x="0" y="304178"/>
                    <a:pt x="304178" y="0"/>
                    <a:pt x="679400" y="0"/>
                  </a:cubicBezTo>
                  <a:cubicBezTo>
                    <a:pt x="1054622" y="0"/>
                    <a:pt x="1358800" y="304178"/>
                    <a:pt x="1358800" y="679400"/>
                  </a:cubicBezTo>
                  <a:cubicBezTo>
                    <a:pt x="1358800" y="1054622"/>
                    <a:pt x="1054622" y="1358800"/>
                    <a:pt x="679400" y="1358800"/>
                  </a:cubicBezTo>
                  <a:cubicBezTo>
                    <a:pt x="304178" y="1358800"/>
                    <a:pt x="0" y="1054622"/>
                    <a:pt x="0" y="679400"/>
                  </a:cubicBezTo>
                  <a:close/>
                </a:path>
              </a:pathLst>
            </a:custGeom>
            <a:ln/>
          </p:spPr>
          <p:style>
            <a:lnRef idx="0">
              <a:schemeClr val="accent2"/>
            </a:lnRef>
            <a:fillRef idx="3">
              <a:schemeClr val="accent2"/>
            </a:fillRef>
            <a:effectRef idx="3">
              <a:schemeClr val="accent2"/>
            </a:effectRef>
            <a:fontRef idx="minor">
              <a:schemeClr val="lt1"/>
            </a:fontRef>
          </p:style>
          <p:txBody>
            <a:bodyPr spcFirstLastPara="0" vert="horz" wrap="square" lIns="221852" tIns="221852" rIns="221852" bIns="221852" numCol="1" spcCol="1270" anchor="ctr" anchorCtr="0">
              <a:noAutofit/>
            </a:bodyPr>
            <a:lstStyle/>
            <a:p>
              <a:pPr lvl="0" algn="ctr" defTabSz="800100">
                <a:lnSpc>
                  <a:spcPct val="90000"/>
                </a:lnSpc>
                <a:spcBef>
                  <a:spcPct val="0"/>
                </a:spcBef>
                <a:spcAft>
                  <a:spcPct val="35000"/>
                </a:spcAft>
              </a:pPr>
              <a:r>
                <a:rPr lang="en-US" sz="1800" kern="1200" dirty="0" smtClean="0"/>
                <a:t>Hedge Expense</a:t>
              </a:r>
              <a:endParaRPr lang="en-US" sz="1800" kern="1200" dirty="0"/>
            </a:p>
          </p:txBody>
        </p:sp>
      </p:grpSp>
      <p:grpSp>
        <p:nvGrpSpPr>
          <p:cNvPr id="44" name="Group 43"/>
          <p:cNvGrpSpPr/>
          <p:nvPr/>
        </p:nvGrpSpPr>
        <p:grpSpPr>
          <a:xfrm>
            <a:off x="1521583" y="4648200"/>
            <a:ext cx="6093949" cy="1358800"/>
            <a:chOff x="1525025" y="2749599"/>
            <a:chExt cx="6093949" cy="1358800"/>
          </a:xfrm>
        </p:grpSpPr>
        <p:sp>
          <p:nvSpPr>
            <p:cNvPr id="45" name="Freeform 44"/>
            <p:cNvSpPr/>
            <p:nvPr/>
          </p:nvSpPr>
          <p:spPr>
            <a:xfrm>
              <a:off x="6260174" y="2749599"/>
              <a:ext cx="1358800" cy="1358800"/>
            </a:xfrm>
            <a:custGeom>
              <a:avLst/>
              <a:gdLst>
                <a:gd name="connsiteX0" fmla="*/ 0 w 1358800"/>
                <a:gd name="connsiteY0" fmla="*/ 679400 h 1358800"/>
                <a:gd name="connsiteX1" fmla="*/ 679400 w 1358800"/>
                <a:gd name="connsiteY1" fmla="*/ 0 h 1358800"/>
                <a:gd name="connsiteX2" fmla="*/ 1358800 w 1358800"/>
                <a:gd name="connsiteY2" fmla="*/ 679400 h 1358800"/>
                <a:gd name="connsiteX3" fmla="*/ 679400 w 1358800"/>
                <a:gd name="connsiteY3" fmla="*/ 1358800 h 1358800"/>
                <a:gd name="connsiteX4" fmla="*/ 0 w 1358800"/>
                <a:gd name="connsiteY4" fmla="*/ 679400 h 13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800" h="1358800">
                  <a:moveTo>
                    <a:pt x="0" y="679400"/>
                  </a:moveTo>
                  <a:cubicBezTo>
                    <a:pt x="0" y="304178"/>
                    <a:pt x="304178" y="0"/>
                    <a:pt x="679400" y="0"/>
                  </a:cubicBezTo>
                  <a:cubicBezTo>
                    <a:pt x="1054622" y="0"/>
                    <a:pt x="1358800" y="304178"/>
                    <a:pt x="1358800" y="679400"/>
                  </a:cubicBezTo>
                  <a:cubicBezTo>
                    <a:pt x="1358800" y="1054622"/>
                    <a:pt x="1054622" y="1358800"/>
                    <a:pt x="679400" y="1358800"/>
                  </a:cubicBezTo>
                  <a:cubicBezTo>
                    <a:pt x="304178" y="1358800"/>
                    <a:pt x="0" y="1054622"/>
                    <a:pt x="0" y="679400"/>
                  </a:cubicBezTo>
                  <a:close/>
                </a:path>
              </a:pathLst>
            </a:custGeom>
            <a:ln/>
          </p:spPr>
          <p:style>
            <a:lnRef idx="0">
              <a:schemeClr val="accent2"/>
            </a:lnRef>
            <a:fillRef idx="3">
              <a:schemeClr val="accent2"/>
            </a:fillRef>
            <a:effectRef idx="3">
              <a:schemeClr val="accent2"/>
            </a:effectRef>
            <a:fontRef idx="minor">
              <a:schemeClr val="lt1"/>
            </a:fontRef>
          </p:style>
          <p:txBody>
            <a:bodyPr spcFirstLastPara="0" vert="horz" wrap="square" lIns="221852" tIns="221852" rIns="221852" bIns="221852" numCol="1" spcCol="1270" anchor="ctr" anchorCtr="0">
              <a:noAutofit/>
            </a:bodyPr>
            <a:lstStyle/>
            <a:p>
              <a:pPr lvl="0" algn="ctr" defTabSz="800100">
                <a:lnSpc>
                  <a:spcPct val="90000"/>
                </a:lnSpc>
                <a:spcBef>
                  <a:spcPct val="0"/>
                </a:spcBef>
                <a:spcAft>
                  <a:spcPct val="35000"/>
                </a:spcAft>
              </a:pPr>
              <a:r>
                <a:rPr lang="en-US" sz="1800" kern="1200" dirty="0" smtClean="0"/>
                <a:t>Funding Spread</a:t>
              </a:r>
              <a:endParaRPr lang="en-US" sz="1800" kern="1200" dirty="0"/>
            </a:p>
          </p:txBody>
        </p:sp>
        <p:sp>
          <p:nvSpPr>
            <p:cNvPr id="46" name="Freeform 45"/>
            <p:cNvSpPr/>
            <p:nvPr/>
          </p:nvSpPr>
          <p:spPr>
            <a:xfrm>
              <a:off x="5361735" y="3034947"/>
              <a:ext cx="788104" cy="788104"/>
            </a:xfrm>
            <a:custGeom>
              <a:avLst/>
              <a:gdLst>
                <a:gd name="connsiteX0" fmla="*/ 104463 w 788104"/>
                <a:gd name="connsiteY0" fmla="*/ 301371 h 788104"/>
                <a:gd name="connsiteX1" fmla="*/ 301371 w 788104"/>
                <a:gd name="connsiteY1" fmla="*/ 301371 h 788104"/>
                <a:gd name="connsiteX2" fmla="*/ 301371 w 788104"/>
                <a:gd name="connsiteY2" fmla="*/ 104463 h 788104"/>
                <a:gd name="connsiteX3" fmla="*/ 486733 w 788104"/>
                <a:gd name="connsiteY3" fmla="*/ 104463 h 788104"/>
                <a:gd name="connsiteX4" fmla="*/ 486733 w 788104"/>
                <a:gd name="connsiteY4" fmla="*/ 301371 h 788104"/>
                <a:gd name="connsiteX5" fmla="*/ 683641 w 788104"/>
                <a:gd name="connsiteY5" fmla="*/ 301371 h 788104"/>
                <a:gd name="connsiteX6" fmla="*/ 683641 w 788104"/>
                <a:gd name="connsiteY6" fmla="*/ 486733 h 788104"/>
                <a:gd name="connsiteX7" fmla="*/ 486733 w 788104"/>
                <a:gd name="connsiteY7" fmla="*/ 486733 h 788104"/>
                <a:gd name="connsiteX8" fmla="*/ 486733 w 788104"/>
                <a:gd name="connsiteY8" fmla="*/ 683641 h 788104"/>
                <a:gd name="connsiteX9" fmla="*/ 301371 w 788104"/>
                <a:gd name="connsiteY9" fmla="*/ 683641 h 788104"/>
                <a:gd name="connsiteX10" fmla="*/ 301371 w 788104"/>
                <a:gd name="connsiteY10" fmla="*/ 486733 h 788104"/>
                <a:gd name="connsiteX11" fmla="*/ 104463 w 788104"/>
                <a:gd name="connsiteY11" fmla="*/ 486733 h 788104"/>
                <a:gd name="connsiteX12" fmla="*/ 104463 w 788104"/>
                <a:gd name="connsiteY12" fmla="*/ 301371 h 78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8104" h="788104">
                  <a:moveTo>
                    <a:pt x="104463" y="301371"/>
                  </a:moveTo>
                  <a:lnTo>
                    <a:pt x="301371" y="301371"/>
                  </a:lnTo>
                  <a:lnTo>
                    <a:pt x="301371" y="104463"/>
                  </a:lnTo>
                  <a:lnTo>
                    <a:pt x="486733" y="104463"/>
                  </a:lnTo>
                  <a:lnTo>
                    <a:pt x="486733" y="301371"/>
                  </a:lnTo>
                  <a:lnTo>
                    <a:pt x="683641" y="301371"/>
                  </a:lnTo>
                  <a:lnTo>
                    <a:pt x="683641" y="486733"/>
                  </a:lnTo>
                  <a:lnTo>
                    <a:pt x="486733" y="486733"/>
                  </a:lnTo>
                  <a:lnTo>
                    <a:pt x="486733" y="683641"/>
                  </a:lnTo>
                  <a:lnTo>
                    <a:pt x="301371" y="683641"/>
                  </a:lnTo>
                  <a:lnTo>
                    <a:pt x="301371" y="486733"/>
                  </a:lnTo>
                  <a:lnTo>
                    <a:pt x="104463" y="486733"/>
                  </a:lnTo>
                  <a:lnTo>
                    <a:pt x="104463" y="30137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4463" tIns="301371" rIns="104463" bIns="301371" numCol="1" spcCol="1270" anchor="ctr" anchorCtr="0">
              <a:noAutofit/>
            </a:bodyPr>
            <a:lstStyle/>
            <a:p>
              <a:pPr lvl="0" algn="ctr" defTabSz="577850">
                <a:lnSpc>
                  <a:spcPct val="90000"/>
                </a:lnSpc>
                <a:spcBef>
                  <a:spcPct val="0"/>
                </a:spcBef>
                <a:spcAft>
                  <a:spcPct val="35000"/>
                </a:spcAft>
              </a:pPr>
              <a:endParaRPr lang="en-US" sz="1300" kern="1200"/>
            </a:p>
          </p:txBody>
        </p:sp>
        <p:sp>
          <p:nvSpPr>
            <p:cNvPr id="47" name="Freeform 46"/>
            <p:cNvSpPr/>
            <p:nvPr/>
          </p:nvSpPr>
          <p:spPr>
            <a:xfrm>
              <a:off x="3892599" y="2749599"/>
              <a:ext cx="1358800" cy="1358800"/>
            </a:xfrm>
            <a:custGeom>
              <a:avLst/>
              <a:gdLst>
                <a:gd name="connsiteX0" fmla="*/ 0 w 1358800"/>
                <a:gd name="connsiteY0" fmla="*/ 679400 h 1358800"/>
                <a:gd name="connsiteX1" fmla="*/ 679400 w 1358800"/>
                <a:gd name="connsiteY1" fmla="*/ 0 h 1358800"/>
                <a:gd name="connsiteX2" fmla="*/ 1358800 w 1358800"/>
                <a:gd name="connsiteY2" fmla="*/ 679400 h 1358800"/>
                <a:gd name="connsiteX3" fmla="*/ 679400 w 1358800"/>
                <a:gd name="connsiteY3" fmla="*/ 1358800 h 1358800"/>
                <a:gd name="connsiteX4" fmla="*/ 0 w 1358800"/>
                <a:gd name="connsiteY4" fmla="*/ 679400 h 13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800" h="1358800">
                  <a:moveTo>
                    <a:pt x="0" y="679400"/>
                  </a:moveTo>
                  <a:cubicBezTo>
                    <a:pt x="0" y="304178"/>
                    <a:pt x="304178" y="0"/>
                    <a:pt x="679400" y="0"/>
                  </a:cubicBezTo>
                  <a:cubicBezTo>
                    <a:pt x="1054622" y="0"/>
                    <a:pt x="1358800" y="304178"/>
                    <a:pt x="1358800" y="679400"/>
                  </a:cubicBezTo>
                  <a:cubicBezTo>
                    <a:pt x="1358800" y="1054622"/>
                    <a:pt x="1054622" y="1358800"/>
                    <a:pt x="679400" y="1358800"/>
                  </a:cubicBezTo>
                  <a:cubicBezTo>
                    <a:pt x="304178" y="1358800"/>
                    <a:pt x="0" y="1054622"/>
                    <a:pt x="0" y="679400"/>
                  </a:cubicBezTo>
                  <a:close/>
                </a:path>
              </a:pathLst>
            </a:custGeom>
            <a:ln/>
          </p:spPr>
          <p:style>
            <a:lnRef idx="0">
              <a:schemeClr val="accent2"/>
            </a:lnRef>
            <a:fillRef idx="3">
              <a:schemeClr val="accent2"/>
            </a:fillRef>
            <a:effectRef idx="3">
              <a:schemeClr val="accent2"/>
            </a:effectRef>
            <a:fontRef idx="minor">
              <a:schemeClr val="lt1"/>
            </a:fontRef>
          </p:style>
          <p:txBody>
            <a:bodyPr spcFirstLastPara="0" vert="horz" wrap="square" lIns="221852" tIns="221852" rIns="221852" bIns="221852" numCol="1" spcCol="1270" anchor="ctr" anchorCtr="0">
              <a:noAutofit/>
            </a:bodyPr>
            <a:lstStyle/>
            <a:p>
              <a:pPr lvl="0" algn="ctr" defTabSz="800100">
                <a:lnSpc>
                  <a:spcPct val="90000"/>
                </a:lnSpc>
                <a:spcBef>
                  <a:spcPct val="0"/>
                </a:spcBef>
                <a:spcAft>
                  <a:spcPct val="35000"/>
                </a:spcAft>
              </a:pPr>
              <a:r>
                <a:rPr lang="en-US" sz="1800" kern="1200" dirty="0" smtClean="0"/>
                <a:t>Swap Rate</a:t>
              </a:r>
              <a:endParaRPr lang="en-US" sz="1800" kern="1200" dirty="0"/>
            </a:p>
          </p:txBody>
        </p:sp>
        <p:sp>
          <p:nvSpPr>
            <p:cNvPr id="48" name="Freeform 47"/>
            <p:cNvSpPr/>
            <p:nvPr/>
          </p:nvSpPr>
          <p:spPr>
            <a:xfrm>
              <a:off x="2994160" y="3034947"/>
              <a:ext cx="788104" cy="788104"/>
            </a:xfrm>
            <a:custGeom>
              <a:avLst/>
              <a:gdLst>
                <a:gd name="connsiteX0" fmla="*/ 104463 w 788104"/>
                <a:gd name="connsiteY0" fmla="*/ 162349 h 788104"/>
                <a:gd name="connsiteX1" fmla="*/ 683641 w 788104"/>
                <a:gd name="connsiteY1" fmla="*/ 162349 h 788104"/>
                <a:gd name="connsiteX2" fmla="*/ 683641 w 788104"/>
                <a:gd name="connsiteY2" fmla="*/ 347711 h 788104"/>
                <a:gd name="connsiteX3" fmla="*/ 104463 w 788104"/>
                <a:gd name="connsiteY3" fmla="*/ 347711 h 788104"/>
                <a:gd name="connsiteX4" fmla="*/ 104463 w 788104"/>
                <a:gd name="connsiteY4" fmla="*/ 162349 h 788104"/>
                <a:gd name="connsiteX5" fmla="*/ 104463 w 788104"/>
                <a:gd name="connsiteY5" fmla="*/ 440393 h 788104"/>
                <a:gd name="connsiteX6" fmla="*/ 683641 w 788104"/>
                <a:gd name="connsiteY6" fmla="*/ 440393 h 788104"/>
                <a:gd name="connsiteX7" fmla="*/ 683641 w 788104"/>
                <a:gd name="connsiteY7" fmla="*/ 625755 h 788104"/>
                <a:gd name="connsiteX8" fmla="*/ 104463 w 788104"/>
                <a:gd name="connsiteY8" fmla="*/ 625755 h 788104"/>
                <a:gd name="connsiteX9" fmla="*/ 104463 w 788104"/>
                <a:gd name="connsiteY9" fmla="*/ 440393 h 78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8104" h="788104">
                  <a:moveTo>
                    <a:pt x="104463" y="162349"/>
                  </a:moveTo>
                  <a:lnTo>
                    <a:pt x="683641" y="162349"/>
                  </a:lnTo>
                  <a:lnTo>
                    <a:pt x="683641" y="347711"/>
                  </a:lnTo>
                  <a:lnTo>
                    <a:pt x="104463" y="347711"/>
                  </a:lnTo>
                  <a:lnTo>
                    <a:pt x="104463" y="162349"/>
                  </a:lnTo>
                  <a:close/>
                  <a:moveTo>
                    <a:pt x="104463" y="440393"/>
                  </a:moveTo>
                  <a:lnTo>
                    <a:pt x="683641" y="440393"/>
                  </a:lnTo>
                  <a:lnTo>
                    <a:pt x="683641" y="625755"/>
                  </a:lnTo>
                  <a:lnTo>
                    <a:pt x="104463" y="625755"/>
                  </a:lnTo>
                  <a:lnTo>
                    <a:pt x="104463" y="4403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4463" tIns="162349" rIns="104463" bIns="162349" numCol="1" spcCol="1270" anchor="ctr" anchorCtr="0">
              <a:noAutofit/>
            </a:bodyPr>
            <a:lstStyle/>
            <a:p>
              <a:pPr lvl="0" algn="ctr" defTabSz="1466850">
                <a:lnSpc>
                  <a:spcPct val="90000"/>
                </a:lnSpc>
                <a:spcBef>
                  <a:spcPct val="0"/>
                </a:spcBef>
                <a:spcAft>
                  <a:spcPct val="35000"/>
                </a:spcAft>
              </a:pPr>
              <a:endParaRPr lang="en-US" sz="3300" kern="1200"/>
            </a:p>
          </p:txBody>
        </p:sp>
        <p:sp>
          <p:nvSpPr>
            <p:cNvPr id="49" name="Freeform 48"/>
            <p:cNvSpPr/>
            <p:nvPr/>
          </p:nvSpPr>
          <p:spPr>
            <a:xfrm>
              <a:off x="1525025" y="2749599"/>
              <a:ext cx="1358800" cy="1358800"/>
            </a:xfrm>
            <a:custGeom>
              <a:avLst/>
              <a:gdLst>
                <a:gd name="connsiteX0" fmla="*/ 0 w 1358800"/>
                <a:gd name="connsiteY0" fmla="*/ 679400 h 1358800"/>
                <a:gd name="connsiteX1" fmla="*/ 679400 w 1358800"/>
                <a:gd name="connsiteY1" fmla="*/ 0 h 1358800"/>
                <a:gd name="connsiteX2" fmla="*/ 1358800 w 1358800"/>
                <a:gd name="connsiteY2" fmla="*/ 679400 h 1358800"/>
                <a:gd name="connsiteX3" fmla="*/ 679400 w 1358800"/>
                <a:gd name="connsiteY3" fmla="*/ 1358800 h 1358800"/>
                <a:gd name="connsiteX4" fmla="*/ 0 w 1358800"/>
                <a:gd name="connsiteY4" fmla="*/ 679400 h 13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800" h="1358800">
                  <a:moveTo>
                    <a:pt x="0" y="679400"/>
                  </a:moveTo>
                  <a:cubicBezTo>
                    <a:pt x="0" y="304178"/>
                    <a:pt x="304178" y="0"/>
                    <a:pt x="679400" y="0"/>
                  </a:cubicBezTo>
                  <a:cubicBezTo>
                    <a:pt x="1054622" y="0"/>
                    <a:pt x="1358800" y="304178"/>
                    <a:pt x="1358800" y="679400"/>
                  </a:cubicBezTo>
                  <a:cubicBezTo>
                    <a:pt x="1358800" y="1054622"/>
                    <a:pt x="1054622" y="1358800"/>
                    <a:pt x="679400" y="1358800"/>
                  </a:cubicBezTo>
                  <a:cubicBezTo>
                    <a:pt x="304178" y="1358800"/>
                    <a:pt x="0" y="1054622"/>
                    <a:pt x="0" y="679400"/>
                  </a:cubicBezTo>
                  <a:close/>
                </a:path>
              </a:pathLst>
            </a:custGeom>
            <a:ln/>
          </p:spPr>
          <p:style>
            <a:lnRef idx="0">
              <a:schemeClr val="accent2"/>
            </a:lnRef>
            <a:fillRef idx="3">
              <a:schemeClr val="accent2"/>
            </a:fillRef>
            <a:effectRef idx="3">
              <a:schemeClr val="accent2"/>
            </a:effectRef>
            <a:fontRef idx="minor">
              <a:schemeClr val="lt1"/>
            </a:fontRef>
          </p:style>
          <p:txBody>
            <a:bodyPr spcFirstLastPara="0" vert="horz" wrap="square" lIns="221852" tIns="221852" rIns="221852" bIns="221852" numCol="1" spcCol="1270" anchor="ctr" anchorCtr="0">
              <a:noAutofit/>
            </a:bodyPr>
            <a:lstStyle/>
            <a:p>
              <a:pPr lvl="0" algn="ctr" defTabSz="800100">
                <a:lnSpc>
                  <a:spcPct val="90000"/>
                </a:lnSpc>
                <a:spcBef>
                  <a:spcPct val="0"/>
                </a:spcBef>
                <a:spcAft>
                  <a:spcPct val="35000"/>
                </a:spcAft>
              </a:pPr>
              <a:r>
                <a:rPr lang="en-US" sz="1800" kern="1200" dirty="0" smtClean="0"/>
                <a:t>Cost of Funds</a:t>
              </a:r>
              <a:endParaRPr lang="en-US" sz="1800" kern="1200" dirty="0"/>
            </a:p>
          </p:txBody>
        </p:sp>
      </p:grpSp>
      <p:cxnSp>
        <p:nvCxnSpPr>
          <p:cNvPr id="51" name="Straight Connector 50"/>
          <p:cNvCxnSpPr/>
          <p:nvPr/>
        </p:nvCxnSpPr>
        <p:spPr>
          <a:xfrm>
            <a:off x="685800" y="4495800"/>
            <a:ext cx="7696200"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3501757" y="1219200"/>
            <a:ext cx="4501175" cy="3276600"/>
            <a:chOff x="3501757" y="1219200"/>
            <a:chExt cx="4501175" cy="3276600"/>
          </a:xfrm>
        </p:grpSpPr>
        <p:sp>
          <p:nvSpPr>
            <p:cNvPr id="52" name="Multiply 51"/>
            <p:cNvSpPr/>
            <p:nvPr/>
          </p:nvSpPr>
          <p:spPr>
            <a:xfrm>
              <a:off x="3501757" y="1219200"/>
              <a:ext cx="2133600" cy="160020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Multiply 53"/>
            <p:cNvSpPr/>
            <p:nvPr/>
          </p:nvSpPr>
          <p:spPr>
            <a:xfrm>
              <a:off x="5869332" y="2895600"/>
              <a:ext cx="2133600" cy="160020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4151376" y="1828800"/>
            <a:ext cx="838200" cy="352626"/>
          </a:xfrm>
          <a:prstGeom prst="rect">
            <a:avLst/>
          </a:prstGeom>
          <a:noFill/>
        </p:spPr>
        <p:txBody>
          <a:bodyPr wrap="square" rtlCol="0" anchor="ctr">
            <a:noAutofit/>
          </a:bodyPr>
          <a:lstStyle/>
          <a:p>
            <a:pPr algn="ctr"/>
            <a:r>
              <a:rPr lang="en-US" dirty="0" smtClean="0">
                <a:solidFill>
                  <a:schemeClr val="bg1"/>
                </a:solidFill>
                <a:latin typeface="Century Gothic" pitchFamily="34" charset="0"/>
              </a:rPr>
              <a:t>3 mL</a:t>
            </a:r>
          </a:p>
        </p:txBody>
      </p:sp>
      <p:sp>
        <p:nvSpPr>
          <p:cNvPr id="27" name="TextBox 26"/>
          <p:cNvSpPr txBox="1"/>
          <p:nvPr/>
        </p:nvSpPr>
        <p:spPr>
          <a:xfrm>
            <a:off x="6553200" y="3505200"/>
            <a:ext cx="838200" cy="352626"/>
          </a:xfrm>
          <a:prstGeom prst="rect">
            <a:avLst/>
          </a:prstGeom>
          <a:noFill/>
        </p:spPr>
        <p:txBody>
          <a:bodyPr wrap="square" rtlCol="0" anchor="ctr">
            <a:noAutofit/>
          </a:bodyPr>
          <a:lstStyle/>
          <a:p>
            <a:pPr algn="ctr"/>
            <a:r>
              <a:rPr lang="en-US" dirty="0" smtClean="0">
                <a:solidFill>
                  <a:schemeClr val="bg1"/>
                </a:solidFill>
                <a:latin typeface="Century Gothic" pitchFamily="34" charset="0"/>
              </a:rPr>
              <a:t>3 mL</a:t>
            </a:r>
          </a:p>
        </p:txBody>
      </p:sp>
      <p:sp>
        <p:nvSpPr>
          <p:cNvPr id="28" name="Freeform 27"/>
          <p:cNvSpPr/>
          <p:nvPr/>
        </p:nvSpPr>
        <p:spPr>
          <a:xfrm>
            <a:off x="533400" y="2459546"/>
            <a:ext cx="788104" cy="788104"/>
          </a:xfrm>
          <a:custGeom>
            <a:avLst/>
            <a:gdLst>
              <a:gd name="connsiteX0" fmla="*/ 104463 w 788104"/>
              <a:gd name="connsiteY0" fmla="*/ 301371 h 788104"/>
              <a:gd name="connsiteX1" fmla="*/ 301371 w 788104"/>
              <a:gd name="connsiteY1" fmla="*/ 301371 h 788104"/>
              <a:gd name="connsiteX2" fmla="*/ 301371 w 788104"/>
              <a:gd name="connsiteY2" fmla="*/ 104463 h 788104"/>
              <a:gd name="connsiteX3" fmla="*/ 486733 w 788104"/>
              <a:gd name="connsiteY3" fmla="*/ 104463 h 788104"/>
              <a:gd name="connsiteX4" fmla="*/ 486733 w 788104"/>
              <a:gd name="connsiteY4" fmla="*/ 301371 h 788104"/>
              <a:gd name="connsiteX5" fmla="*/ 683641 w 788104"/>
              <a:gd name="connsiteY5" fmla="*/ 301371 h 788104"/>
              <a:gd name="connsiteX6" fmla="*/ 683641 w 788104"/>
              <a:gd name="connsiteY6" fmla="*/ 486733 h 788104"/>
              <a:gd name="connsiteX7" fmla="*/ 486733 w 788104"/>
              <a:gd name="connsiteY7" fmla="*/ 486733 h 788104"/>
              <a:gd name="connsiteX8" fmla="*/ 486733 w 788104"/>
              <a:gd name="connsiteY8" fmla="*/ 683641 h 788104"/>
              <a:gd name="connsiteX9" fmla="*/ 301371 w 788104"/>
              <a:gd name="connsiteY9" fmla="*/ 683641 h 788104"/>
              <a:gd name="connsiteX10" fmla="*/ 301371 w 788104"/>
              <a:gd name="connsiteY10" fmla="*/ 486733 h 788104"/>
              <a:gd name="connsiteX11" fmla="*/ 104463 w 788104"/>
              <a:gd name="connsiteY11" fmla="*/ 486733 h 788104"/>
              <a:gd name="connsiteX12" fmla="*/ 104463 w 788104"/>
              <a:gd name="connsiteY12" fmla="*/ 301371 h 78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8104" h="788104">
                <a:moveTo>
                  <a:pt x="104463" y="301371"/>
                </a:moveTo>
                <a:lnTo>
                  <a:pt x="301371" y="301371"/>
                </a:lnTo>
                <a:lnTo>
                  <a:pt x="301371" y="104463"/>
                </a:lnTo>
                <a:lnTo>
                  <a:pt x="486733" y="104463"/>
                </a:lnTo>
                <a:lnTo>
                  <a:pt x="486733" y="301371"/>
                </a:lnTo>
                <a:lnTo>
                  <a:pt x="683641" y="301371"/>
                </a:lnTo>
                <a:lnTo>
                  <a:pt x="683641" y="486733"/>
                </a:lnTo>
                <a:lnTo>
                  <a:pt x="486733" y="486733"/>
                </a:lnTo>
                <a:lnTo>
                  <a:pt x="486733" y="683641"/>
                </a:lnTo>
                <a:lnTo>
                  <a:pt x="301371" y="683641"/>
                </a:lnTo>
                <a:lnTo>
                  <a:pt x="301371" y="486733"/>
                </a:lnTo>
                <a:lnTo>
                  <a:pt x="104463" y="486733"/>
                </a:lnTo>
                <a:lnTo>
                  <a:pt x="104463" y="301371"/>
                </a:lnTo>
                <a:close/>
              </a:path>
            </a:pathLst>
          </a:custGeom>
          <a:solidFill>
            <a:schemeClr val="tx1"/>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4463" tIns="301371" rIns="104463" bIns="301371" numCol="1" spcCol="1270" anchor="ctr" anchorCtr="0">
            <a:noAutofit/>
          </a:bodyPr>
          <a:lstStyle/>
          <a:p>
            <a:pPr lvl="0" algn="ctr" defTabSz="577850">
              <a:lnSpc>
                <a:spcPct val="90000"/>
              </a:lnSpc>
              <a:spcBef>
                <a:spcPct val="0"/>
              </a:spcBef>
              <a:spcAft>
                <a:spcPct val="35000"/>
              </a:spcAft>
            </a:pPr>
            <a:endParaRPr lang="en-US" sz="1300" kern="1200"/>
          </a:p>
        </p:txBody>
      </p:sp>
    </p:spTree>
    <p:extLst>
      <p:ext uri="{BB962C8B-B14F-4D97-AF65-F5344CB8AC3E}">
        <p14:creationId xmlns:p14="http://schemas.microsoft.com/office/powerpoint/2010/main" val="39106690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dirty="0" smtClean="0"/>
              <a:t>Finance Concept: Strip </a:t>
            </a:r>
            <a:r>
              <a:rPr lang="en-US" dirty="0"/>
              <a:t>Funding </a:t>
            </a:r>
            <a:r>
              <a:rPr lang="en-US" dirty="0" smtClean="0"/>
              <a:t>Transfer Price Methodology</a:t>
            </a:r>
            <a:endParaRPr lang="en-US" dirty="0"/>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36</a:t>
            </a:fld>
            <a:endParaRPr lang="en-US" dirty="0"/>
          </a:p>
        </p:txBody>
      </p:sp>
      <p:sp>
        <p:nvSpPr>
          <p:cNvPr id="12" name="Content Placeholder 11"/>
          <p:cNvSpPr>
            <a:spLocks noGrp="1"/>
          </p:cNvSpPr>
          <p:nvPr>
            <p:ph sz="quarter" idx="16"/>
          </p:nvPr>
        </p:nvSpPr>
        <p:spPr/>
        <p:txBody>
          <a:bodyPr/>
          <a:lstStyle/>
          <a:p>
            <a:r>
              <a:rPr lang="en-US" dirty="0"/>
              <a:t>Double Weighted Average Rate – Weighted by both Time and the </a:t>
            </a:r>
            <a:r>
              <a:rPr lang="en-US" dirty="0" smtClean="0"/>
              <a:t>Balance Amortization </a:t>
            </a:r>
            <a:r>
              <a:rPr lang="en-US" dirty="0"/>
              <a:t>Curve</a:t>
            </a:r>
          </a:p>
          <a:p>
            <a:pPr>
              <a:spcBef>
                <a:spcPts val="1200"/>
              </a:spcBef>
            </a:pPr>
            <a:r>
              <a:rPr lang="en-US" dirty="0" err="1" smtClean="0"/>
              <a:t>Sumproduct</a:t>
            </a:r>
            <a:r>
              <a:rPr lang="en-US" dirty="0" smtClean="0"/>
              <a:t> (R,C,T) /</a:t>
            </a:r>
          </a:p>
          <a:p>
            <a:r>
              <a:rPr lang="en-US" dirty="0" err="1" smtClean="0"/>
              <a:t>Sumproduct</a:t>
            </a:r>
            <a:r>
              <a:rPr lang="en-US" dirty="0" smtClean="0"/>
              <a:t> (C, T)</a:t>
            </a:r>
          </a:p>
          <a:p>
            <a:endParaRPr lang="en-US" dirty="0" smtClean="0"/>
          </a:p>
        </p:txBody>
      </p:sp>
      <p:sp>
        <p:nvSpPr>
          <p:cNvPr id="14" name="Content Placeholder 13"/>
          <p:cNvSpPr>
            <a:spLocks noGrp="1"/>
          </p:cNvSpPr>
          <p:nvPr>
            <p:ph sz="quarter" idx="20"/>
          </p:nvPr>
        </p:nvSpPr>
        <p:spPr/>
        <p:txBody>
          <a:bodyPr/>
          <a:lstStyle/>
          <a:p>
            <a:pPr marL="171450" indent="-171450">
              <a:buFont typeface="Wingdings" pitchFamily="2" charset="2"/>
              <a:buChar char="§"/>
            </a:pPr>
            <a:r>
              <a:rPr lang="en-US" dirty="0"/>
              <a:t>The loan’s cash flows are </a:t>
            </a:r>
            <a:r>
              <a:rPr lang="en-US" u="sng" dirty="0"/>
              <a:t>stripped</a:t>
            </a:r>
            <a:r>
              <a:rPr lang="en-US" dirty="0"/>
              <a:t> into the time period when they are expected to be paid</a:t>
            </a:r>
          </a:p>
          <a:p>
            <a:pPr marL="171450" indent="-171450">
              <a:buFont typeface="Wingdings" pitchFamily="2" charset="2"/>
              <a:buChar char="§"/>
            </a:pPr>
            <a:r>
              <a:rPr lang="en-US" dirty="0"/>
              <a:t>Each strip is funded with appropriate tenor debt and hedged with corresponding tenor swaps</a:t>
            </a:r>
          </a:p>
          <a:p>
            <a:pPr marL="171450" indent="-171450">
              <a:buFont typeface="Wingdings" pitchFamily="2" charset="2"/>
              <a:buChar char="§"/>
            </a:pPr>
            <a:r>
              <a:rPr lang="en-US" dirty="0"/>
              <a:t>Strip Funding combines the expected loan life cycle with the current swap yield curve to calculate an expected cost of funds over the life of the loan</a:t>
            </a:r>
          </a:p>
          <a:p>
            <a:pPr marL="171450" indent="-171450">
              <a:buFont typeface="Wingdings" pitchFamily="2" charset="2"/>
              <a:buChar char="§"/>
            </a:pPr>
            <a:r>
              <a:rPr lang="en-US" dirty="0"/>
              <a:t>Used to approximate what an individual loan would cost to fund on a lifetime basis</a:t>
            </a:r>
          </a:p>
          <a:p>
            <a:endParaRPr lang="en-US" dirty="0"/>
          </a:p>
        </p:txBody>
      </p:sp>
      <p:sp>
        <p:nvSpPr>
          <p:cNvPr id="16" name="Content Placeholder 15"/>
          <p:cNvSpPr>
            <a:spLocks noGrp="1"/>
          </p:cNvSpPr>
          <p:nvPr>
            <p:ph sz="quarter" idx="23"/>
          </p:nvPr>
        </p:nvSpPr>
        <p:spPr/>
        <p:txBody>
          <a:bodyPr/>
          <a:lstStyle/>
          <a:p>
            <a:r>
              <a:rPr lang="en-US" dirty="0" smtClean="0"/>
              <a:t>Excel Calculation</a:t>
            </a:r>
            <a:endParaRPr lang="en-US" dirty="0"/>
          </a:p>
        </p:txBody>
      </p:sp>
      <p:graphicFrame>
        <p:nvGraphicFramePr>
          <p:cNvPr id="19" name="Content Placeholder 10"/>
          <p:cNvGraphicFramePr>
            <a:graphicFrameLocks noGrp="1"/>
          </p:cNvGraphicFramePr>
          <p:nvPr>
            <p:ph sz="quarter" idx="14"/>
            <p:extLst>
              <p:ext uri="{D42A27DB-BD31-4B8C-83A1-F6EECF244321}">
                <p14:modId xmlns:p14="http://schemas.microsoft.com/office/powerpoint/2010/main" val="491390650"/>
              </p:ext>
            </p:extLst>
          </p:nvPr>
        </p:nvGraphicFramePr>
        <p:xfrm>
          <a:off x="457200" y="1524000"/>
          <a:ext cx="4038600" cy="2133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Content Placeholder 12"/>
          <p:cNvGraphicFramePr>
            <a:graphicFrameLocks noGrp="1"/>
          </p:cNvGraphicFramePr>
          <p:nvPr>
            <p:ph sz="quarter" idx="18"/>
            <p:extLst>
              <p:ext uri="{D42A27DB-BD31-4B8C-83A1-F6EECF244321}">
                <p14:modId xmlns:p14="http://schemas.microsoft.com/office/powerpoint/2010/main" val="1828832573"/>
              </p:ext>
            </p:extLst>
          </p:nvPr>
        </p:nvGraphicFramePr>
        <p:xfrm>
          <a:off x="457200" y="4114800"/>
          <a:ext cx="4038600" cy="2133600"/>
        </p:xfrm>
        <a:graphic>
          <a:graphicData uri="http://schemas.openxmlformats.org/drawingml/2006/chart">
            <c:chart xmlns:c="http://schemas.openxmlformats.org/drawingml/2006/chart" xmlns:r="http://schemas.openxmlformats.org/officeDocument/2006/relationships" r:id="rId3"/>
          </a:graphicData>
        </a:graphic>
      </p:graphicFrame>
      <p:sp>
        <p:nvSpPr>
          <p:cNvPr id="21" name="Content Placeholder 7"/>
          <p:cNvSpPr>
            <a:spLocks noGrp="1"/>
          </p:cNvSpPr>
          <p:nvPr>
            <p:ph sz="quarter" idx="22"/>
          </p:nvPr>
        </p:nvSpPr>
        <p:spPr/>
        <p:txBody>
          <a:bodyPr/>
          <a:lstStyle/>
          <a:p>
            <a:r>
              <a:rPr lang="en-US" dirty="0" smtClean="0"/>
              <a:t>Principal Repayment</a:t>
            </a:r>
            <a:endParaRPr lang="en-US" dirty="0"/>
          </a:p>
        </p:txBody>
      </p:sp>
      <p:sp>
        <p:nvSpPr>
          <p:cNvPr id="22" name="Content Placeholder 9"/>
          <p:cNvSpPr>
            <a:spLocks noGrp="1"/>
          </p:cNvSpPr>
          <p:nvPr>
            <p:ph sz="quarter" idx="24"/>
          </p:nvPr>
        </p:nvSpPr>
        <p:spPr/>
        <p:txBody>
          <a:bodyPr/>
          <a:lstStyle/>
          <a:p>
            <a:r>
              <a:rPr lang="en-US" dirty="0" smtClean="0"/>
              <a:t>Swap Curve</a:t>
            </a:r>
            <a:endParaRPr lang="en-US" dirty="0"/>
          </a:p>
        </p:txBody>
      </p:sp>
      <p:sp>
        <p:nvSpPr>
          <p:cNvPr id="23" name="Content Placeholder 8"/>
          <p:cNvSpPr>
            <a:spLocks noGrp="1"/>
          </p:cNvSpPr>
          <p:nvPr>
            <p:ph sz="quarter" idx="25"/>
          </p:nvPr>
        </p:nvSpPr>
        <p:spPr/>
        <p:txBody>
          <a:bodyPr/>
          <a:lstStyle/>
          <a:p>
            <a:r>
              <a:rPr lang="en-US" dirty="0" smtClean="0"/>
              <a:t>Commentary</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806591398"/>
              </p:ext>
            </p:extLst>
          </p:nvPr>
        </p:nvGraphicFramePr>
        <p:xfrm>
          <a:off x="4800600" y="2743200"/>
          <a:ext cx="3810000" cy="883920"/>
        </p:xfrm>
        <a:graphic>
          <a:graphicData uri="http://schemas.openxmlformats.org/drawingml/2006/table">
            <a:tbl>
              <a:tblPr bandRow="1">
                <a:tableStyleId>{72833802-FEF1-4C79-8D5D-14CF1EAF98D9}</a:tableStyleId>
              </a:tblPr>
              <a:tblGrid>
                <a:gridCol w="762000"/>
                <a:gridCol w="3048000"/>
              </a:tblGrid>
              <a:tr h="182880">
                <a:tc>
                  <a:txBody>
                    <a:bodyPr/>
                    <a:lstStyle/>
                    <a:p>
                      <a:pPr algn="ctr"/>
                      <a:r>
                        <a:rPr lang="en-US" sz="1000" dirty="0" smtClean="0"/>
                        <a:t>R</a:t>
                      </a:r>
                      <a:endParaRPr lang="en-US" sz="1000" dirty="0"/>
                    </a:p>
                  </a:txBody>
                  <a:tcPr anchor="ctr"/>
                </a:tc>
                <a:tc>
                  <a:txBody>
                    <a:bodyPr/>
                    <a:lstStyle/>
                    <a:p>
                      <a:pPr algn="ctr"/>
                      <a:r>
                        <a:rPr lang="en-US" sz="1000" dirty="0" smtClean="0"/>
                        <a:t>Interest Rate Array</a:t>
                      </a:r>
                      <a:r>
                        <a:rPr lang="en-US" sz="1000" baseline="0" dirty="0" smtClean="0"/>
                        <a:t> by Tenor </a:t>
                      </a:r>
                      <a:br>
                        <a:rPr lang="en-US" sz="1000" baseline="0" dirty="0" smtClean="0"/>
                      </a:br>
                      <a:r>
                        <a:rPr lang="en-US" sz="1000" baseline="0" dirty="0" smtClean="0"/>
                        <a:t>(Swap or Funding Spread)</a:t>
                      </a:r>
                      <a:endParaRPr lang="en-US" sz="1000" dirty="0"/>
                    </a:p>
                  </a:txBody>
                  <a:tcPr anchor="ctr"/>
                </a:tc>
              </a:tr>
              <a:tr h="182880">
                <a:tc>
                  <a:txBody>
                    <a:bodyPr/>
                    <a:lstStyle/>
                    <a:p>
                      <a:pPr algn="ctr"/>
                      <a:r>
                        <a:rPr lang="en-US" sz="1000" dirty="0" smtClean="0"/>
                        <a:t>C</a:t>
                      </a:r>
                      <a:endParaRPr lang="en-US" sz="1000" dirty="0"/>
                    </a:p>
                  </a:txBody>
                  <a:tcPr anchor="ctr"/>
                </a:tc>
                <a:tc>
                  <a:txBody>
                    <a:bodyPr/>
                    <a:lstStyle/>
                    <a:p>
                      <a:pPr algn="ctr"/>
                      <a:r>
                        <a:rPr lang="en-US" sz="1000" dirty="0" smtClean="0"/>
                        <a:t>Balance Amortization Curve</a:t>
                      </a:r>
                      <a:endParaRPr lang="en-US" sz="1000" dirty="0"/>
                    </a:p>
                  </a:txBody>
                  <a:tcPr anchor="ctr"/>
                </a:tc>
              </a:tr>
              <a:tr h="182880">
                <a:tc>
                  <a:txBody>
                    <a:bodyPr/>
                    <a:lstStyle/>
                    <a:p>
                      <a:pPr algn="ctr"/>
                      <a:r>
                        <a:rPr lang="en-US" sz="1000" dirty="0" smtClean="0"/>
                        <a:t>T</a:t>
                      </a:r>
                      <a:endParaRPr lang="en-US" sz="1000" dirty="0"/>
                    </a:p>
                  </a:txBody>
                  <a:tcPr anchor="ctr"/>
                </a:tc>
                <a:tc>
                  <a:txBody>
                    <a:bodyPr/>
                    <a:lstStyle/>
                    <a:p>
                      <a:pPr algn="ctr"/>
                      <a:r>
                        <a:rPr lang="en-US" sz="1000" dirty="0" smtClean="0"/>
                        <a:t>Time Array</a:t>
                      </a:r>
                      <a:endParaRPr lang="en-US" sz="1000" dirty="0"/>
                    </a:p>
                  </a:txBody>
                  <a:tcPr anchor="ctr"/>
                </a:tc>
              </a:tr>
            </a:tbl>
          </a:graphicData>
        </a:graphic>
      </p:graphicFrame>
    </p:spTree>
    <p:extLst>
      <p:ext uri="{BB962C8B-B14F-4D97-AF65-F5344CB8AC3E}">
        <p14:creationId xmlns:p14="http://schemas.microsoft.com/office/powerpoint/2010/main" val="20531894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0"/>
          </p:nvPr>
        </p:nvSpPr>
        <p:spPr/>
        <p:txBody>
          <a:bodyPr/>
          <a:lstStyle/>
          <a:p>
            <a:r>
              <a:rPr lang="en-US" dirty="0" smtClean="0"/>
              <a:t>Credit &amp; RV Overview</a:t>
            </a:r>
            <a:endParaRPr lang="en-US" dirty="0"/>
          </a:p>
        </p:txBody>
      </p:sp>
      <p:sp>
        <p:nvSpPr>
          <p:cNvPr id="3" name="Slide Number Placeholder 2"/>
          <p:cNvSpPr>
            <a:spLocks noGrp="1"/>
          </p:cNvSpPr>
          <p:nvPr>
            <p:ph type="sldNum" sz="quarter" idx="4294967295"/>
          </p:nvPr>
        </p:nvSpPr>
        <p:spPr>
          <a:xfrm>
            <a:off x="7010400" y="6356350"/>
            <a:ext cx="2133600" cy="365125"/>
          </a:xfrm>
        </p:spPr>
        <p:txBody>
          <a:bodyPr/>
          <a:lstStyle/>
          <a:p>
            <a:fld id="{2BF26236-8707-4F01-A3E8-9BFE9630F20C}" type="slidenum">
              <a:rPr lang="en-US" smtClean="0"/>
              <a:pPr/>
              <a:t>37</a:t>
            </a:fld>
            <a:endParaRPr lang="en-US" dirty="0"/>
          </a:p>
        </p:txBody>
      </p:sp>
    </p:spTree>
    <p:extLst>
      <p:ext uri="{BB962C8B-B14F-4D97-AF65-F5344CB8AC3E}">
        <p14:creationId xmlns:p14="http://schemas.microsoft.com/office/powerpoint/2010/main" val="12444586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Credit &amp; Residual Value Losses</a:t>
            </a:r>
          </a:p>
        </p:txBody>
      </p:sp>
      <p:sp>
        <p:nvSpPr>
          <p:cNvPr id="4" name="Content Placeholder 3"/>
          <p:cNvSpPr>
            <a:spLocks noGrp="1"/>
          </p:cNvSpPr>
          <p:nvPr>
            <p:ph sz="quarter" idx="14"/>
          </p:nvPr>
        </p:nvSpPr>
        <p:spPr/>
        <p:txBody>
          <a:bodyPr>
            <a:normAutofit/>
          </a:bodyPr>
          <a:lstStyle/>
          <a:p>
            <a:r>
              <a:rPr lang="en-US" dirty="0"/>
              <a:t>Failure of consumer or dealer to pay as agreed which results in a write-off of that account and an attempt by TFS to recover its investment.</a:t>
            </a:r>
          </a:p>
          <a:p>
            <a:pPr marL="171450" indent="-171450">
              <a:buFont typeface="Wingdings" panose="05000000000000000000" pitchFamily="2" charset="2"/>
              <a:buChar char="§"/>
            </a:pPr>
            <a:endParaRPr lang="en-US" dirty="0"/>
          </a:p>
          <a:p>
            <a:r>
              <a:rPr lang="en-US" dirty="0" smtClean="0"/>
              <a:t>Key Drivers:</a:t>
            </a:r>
            <a:endParaRPr lang="en-US" dirty="0"/>
          </a:p>
          <a:p>
            <a:pPr marL="171450" indent="-171450">
              <a:buFont typeface="Wingdings" panose="05000000000000000000" pitchFamily="2" charset="2"/>
              <a:buChar char="§"/>
            </a:pPr>
            <a:r>
              <a:rPr lang="en-US" dirty="0"/>
              <a:t>Accounts Outstanding</a:t>
            </a:r>
          </a:p>
          <a:p>
            <a:pPr marL="171450" indent="-171450">
              <a:buFont typeface="Wingdings" panose="05000000000000000000" pitchFamily="2" charset="2"/>
              <a:buChar char="§"/>
            </a:pPr>
            <a:r>
              <a:rPr lang="en-US" dirty="0"/>
              <a:t>Default Frequency</a:t>
            </a:r>
          </a:p>
          <a:p>
            <a:pPr marL="171450" indent="-171450">
              <a:buFont typeface="Wingdings" panose="05000000000000000000" pitchFamily="2" charset="2"/>
              <a:buChar char="§"/>
            </a:pPr>
            <a:r>
              <a:rPr lang="en-US" dirty="0"/>
              <a:t>Severity (Average </a:t>
            </a:r>
            <a:r>
              <a:rPr lang="en-US" dirty="0" smtClean="0"/>
              <a:t>Write-Off)</a:t>
            </a:r>
            <a:endParaRPr lang="en-US" dirty="0"/>
          </a:p>
        </p:txBody>
      </p:sp>
      <p:sp>
        <p:nvSpPr>
          <p:cNvPr id="5" name="Content Placeholder 4"/>
          <p:cNvSpPr>
            <a:spLocks noGrp="1"/>
          </p:cNvSpPr>
          <p:nvPr>
            <p:ph sz="quarter" idx="16"/>
          </p:nvPr>
        </p:nvSpPr>
        <p:spPr/>
        <p:txBody>
          <a:bodyPr/>
          <a:lstStyle/>
          <a:p>
            <a:r>
              <a:rPr lang="en-US" dirty="0"/>
              <a:t>Upon the termination of a lease, if a customer returns the vehicle, it is the difference between the depreciated book value of investment in operating lease and auction value</a:t>
            </a:r>
          </a:p>
          <a:p>
            <a:endParaRPr lang="en-US" dirty="0"/>
          </a:p>
          <a:p>
            <a:r>
              <a:rPr lang="en-US" dirty="0" smtClean="0"/>
              <a:t>Key Drivers:</a:t>
            </a:r>
            <a:endParaRPr lang="en-US" dirty="0"/>
          </a:p>
          <a:p>
            <a:pPr marL="171450" indent="-171450">
              <a:buFont typeface="Wingdings" panose="05000000000000000000" pitchFamily="2" charset="2"/>
              <a:buChar char="§"/>
            </a:pPr>
            <a:r>
              <a:rPr lang="en-US" dirty="0"/>
              <a:t>Lease Maturities</a:t>
            </a:r>
          </a:p>
          <a:p>
            <a:pPr marL="171450" indent="-171450">
              <a:buFont typeface="Wingdings" panose="05000000000000000000" pitchFamily="2" charset="2"/>
              <a:buChar char="§"/>
            </a:pPr>
            <a:r>
              <a:rPr lang="en-US" dirty="0"/>
              <a:t>Return Rate</a:t>
            </a:r>
          </a:p>
          <a:p>
            <a:pPr marL="171450" indent="-171450">
              <a:buFont typeface="Wingdings" panose="05000000000000000000" pitchFamily="2" charset="2"/>
              <a:buChar char="§"/>
            </a:pPr>
            <a:r>
              <a:rPr lang="en-US" dirty="0"/>
              <a:t>Severity (Auction Loss)</a:t>
            </a:r>
          </a:p>
          <a:p>
            <a:endParaRPr lang="en-US" dirty="0"/>
          </a:p>
          <a:p>
            <a:pPr marL="171450" indent="-171450">
              <a:buFont typeface="Wingdings" panose="05000000000000000000" pitchFamily="2" charset="2"/>
              <a:buChar char="§"/>
            </a:pPr>
            <a:r>
              <a:rPr lang="en-US" dirty="0"/>
              <a:t>Lease RV is similar to Call Option</a:t>
            </a:r>
          </a:p>
          <a:p>
            <a:pPr marL="171450" indent="-171450">
              <a:buFont typeface="Wingdings" panose="05000000000000000000" pitchFamily="2" charset="2"/>
              <a:buChar char="§"/>
            </a:pPr>
            <a:r>
              <a:rPr lang="en-US" dirty="0"/>
              <a:t>Customer/Dealer has option to purchase vehicle at contractual strike price.  Customer/Dealer will exercise this option if market value is greater than strike price.  Vehicle will be returned if it is out of the money.  Customer does not typically exercise this right – it is mostly monetized by the dealer.</a:t>
            </a:r>
          </a:p>
          <a:p>
            <a:endParaRPr lang="en-US" dirty="0"/>
          </a:p>
        </p:txBody>
      </p:sp>
      <p:sp>
        <p:nvSpPr>
          <p:cNvPr id="6" name="Content Placeholder 5"/>
          <p:cNvSpPr>
            <a:spLocks noGrp="1"/>
          </p:cNvSpPr>
          <p:nvPr>
            <p:ph sz="quarter" idx="18"/>
          </p:nvPr>
        </p:nvSpPr>
        <p:spPr/>
        <p:txBody>
          <a:bodyPr/>
          <a:lstStyle/>
          <a:p>
            <a:r>
              <a:rPr lang="en-US" dirty="0"/>
              <a:t>An Allowance for Credit Losses </a:t>
            </a:r>
            <a:r>
              <a:rPr lang="en-US" dirty="0" smtClean="0"/>
              <a:t>and RV Loss Reserve is </a:t>
            </a:r>
            <a:r>
              <a:rPr lang="en-US" dirty="0"/>
              <a:t>established on the balance </a:t>
            </a:r>
            <a:r>
              <a:rPr lang="en-US" dirty="0" smtClean="0"/>
              <a:t>sheet to cover for probable future losses.</a:t>
            </a:r>
          </a:p>
          <a:p>
            <a:endParaRPr lang="en-US" dirty="0"/>
          </a:p>
          <a:p>
            <a:r>
              <a:rPr lang="en-US" dirty="0" smtClean="0"/>
              <a:t>Provisions </a:t>
            </a:r>
            <a:r>
              <a:rPr lang="en-US" dirty="0"/>
              <a:t>are made quarterly </a:t>
            </a:r>
            <a:r>
              <a:rPr lang="en-US" dirty="0" smtClean="0"/>
              <a:t>to </a:t>
            </a:r>
            <a:r>
              <a:rPr lang="en-US" dirty="0"/>
              <a:t>adjust for actual credit </a:t>
            </a:r>
            <a:r>
              <a:rPr lang="en-US" dirty="0" smtClean="0"/>
              <a:t>losses/termination losses </a:t>
            </a:r>
            <a:r>
              <a:rPr lang="en-US" dirty="0"/>
              <a:t>and changes in outlook</a:t>
            </a:r>
          </a:p>
        </p:txBody>
      </p:sp>
      <p:sp>
        <p:nvSpPr>
          <p:cNvPr id="7" name="Content Placeholder 6"/>
          <p:cNvSpPr>
            <a:spLocks noGrp="1"/>
          </p:cNvSpPr>
          <p:nvPr>
            <p:ph sz="quarter" idx="22"/>
          </p:nvPr>
        </p:nvSpPr>
        <p:spPr/>
        <p:txBody>
          <a:bodyPr/>
          <a:lstStyle/>
          <a:p>
            <a:r>
              <a:rPr lang="en-US" dirty="0" smtClean="0"/>
              <a:t>Credit Losses</a:t>
            </a:r>
            <a:endParaRPr lang="en-US" dirty="0"/>
          </a:p>
        </p:txBody>
      </p:sp>
      <p:sp>
        <p:nvSpPr>
          <p:cNvPr id="8" name="Content Placeholder 7"/>
          <p:cNvSpPr>
            <a:spLocks noGrp="1"/>
          </p:cNvSpPr>
          <p:nvPr>
            <p:ph sz="quarter" idx="23"/>
          </p:nvPr>
        </p:nvSpPr>
        <p:spPr/>
        <p:txBody>
          <a:bodyPr/>
          <a:lstStyle/>
          <a:p>
            <a:r>
              <a:rPr lang="en-US" dirty="0" smtClean="0"/>
              <a:t>Residual Value Losses (Termination Losses)</a:t>
            </a:r>
            <a:endParaRPr lang="en-US" dirty="0"/>
          </a:p>
        </p:txBody>
      </p:sp>
      <p:sp>
        <p:nvSpPr>
          <p:cNvPr id="9" name="Content Placeholder 8"/>
          <p:cNvSpPr>
            <a:spLocks noGrp="1"/>
          </p:cNvSpPr>
          <p:nvPr>
            <p:ph sz="quarter" idx="24"/>
          </p:nvPr>
        </p:nvSpPr>
        <p:spPr/>
        <p:txBody>
          <a:bodyPr/>
          <a:lstStyle/>
          <a:p>
            <a:r>
              <a:rPr lang="en-US" dirty="0" smtClean="0"/>
              <a:t>Credit Allowance and RV Loss Reserve</a:t>
            </a:r>
            <a:endParaRPr lang="en-US" dirty="0"/>
          </a:p>
        </p:txBody>
      </p:sp>
    </p:spTree>
    <p:extLst>
      <p:ext uri="{BB962C8B-B14F-4D97-AF65-F5344CB8AC3E}">
        <p14:creationId xmlns:p14="http://schemas.microsoft.com/office/powerpoint/2010/main" val="13563891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47675" y="457200"/>
            <a:ext cx="8229600" cy="258762"/>
          </a:xfrm>
        </p:spPr>
        <p:txBody>
          <a:bodyPr>
            <a:noAutofit/>
          </a:bodyPr>
          <a:lstStyle/>
          <a:p>
            <a:pPr algn="l"/>
            <a:r>
              <a:rPr lang="en-US" altLang="en-US" sz="2400" b="1" dirty="0">
                <a:solidFill>
                  <a:schemeClr val="bg1"/>
                </a:solidFill>
                <a:latin typeface="Century Gothic" pitchFamily="34" charset="0"/>
              </a:rPr>
              <a:t>Credit</a:t>
            </a:r>
          </a:p>
        </p:txBody>
      </p:sp>
      <p:sp>
        <p:nvSpPr>
          <p:cNvPr id="4103" name="Line 7"/>
          <p:cNvSpPr>
            <a:spLocks noChangeShapeType="1"/>
          </p:cNvSpPr>
          <p:nvPr/>
        </p:nvSpPr>
        <p:spPr bwMode="auto">
          <a:xfrm>
            <a:off x="4572000" y="990600"/>
            <a:ext cx="0" cy="5410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4" name="Rectangle 8"/>
          <p:cNvSpPr>
            <a:spLocks noChangeArrowheads="1"/>
          </p:cNvSpPr>
          <p:nvPr/>
        </p:nvSpPr>
        <p:spPr bwMode="auto">
          <a:xfrm>
            <a:off x="152400" y="914400"/>
            <a:ext cx="4343400" cy="228600"/>
          </a:xfrm>
          <a:prstGeom prst="rect">
            <a:avLst/>
          </a:prstGeom>
          <a:solidFill>
            <a:srgbClr val="4D647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b="1">
                <a:solidFill>
                  <a:schemeClr val="bg1"/>
                </a:solidFill>
                <a:latin typeface="Century Gothic" pitchFamily="34" charset="0"/>
              </a:rPr>
              <a:t>Net Charge-offs</a:t>
            </a:r>
          </a:p>
        </p:txBody>
      </p:sp>
      <p:sp>
        <p:nvSpPr>
          <p:cNvPr id="4105" name="Rectangle 9"/>
          <p:cNvSpPr>
            <a:spLocks noChangeArrowheads="1"/>
          </p:cNvSpPr>
          <p:nvPr/>
        </p:nvSpPr>
        <p:spPr bwMode="auto">
          <a:xfrm>
            <a:off x="4648200" y="914400"/>
            <a:ext cx="4343400" cy="228600"/>
          </a:xfrm>
          <a:prstGeom prst="rect">
            <a:avLst/>
          </a:prstGeom>
          <a:solidFill>
            <a:srgbClr val="4D647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b="1">
                <a:solidFill>
                  <a:schemeClr val="bg1"/>
                </a:solidFill>
                <a:latin typeface="Century Gothic" pitchFamily="34" charset="0"/>
              </a:rPr>
              <a:t>Provision</a:t>
            </a:r>
          </a:p>
        </p:txBody>
      </p:sp>
      <p:sp>
        <p:nvSpPr>
          <p:cNvPr id="4106" name="Text Box 10"/>
          <p:cNvSpPr txBox="1">
            <a:spLocks noChangeArrowheads="1"/>
          </p:cNvSpPr>
          <p:nvPr/>
        </p:nvSpPr>
        <p:spPr bwMode="auto">
          <a:xfrm>
            <a:off x="1676400" y="3717925"/>
            <a:ext cx="2209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sz="1000">
                <a:latin typeface="Century Gothic" pitchFamily="34" charset="0"/>
              </a:rPr>
              <a:t> Gross Losses / Consumer / Auto</a:t>
            </a:r>
          </a:p>
          <a:p>
            <a:pPr>
              <a:buFontTx/>
              <a:buChar char="•"/>
            </a:pPr>
            <a:r>
              <a:rPr lang="en-US" altLang="en-US" sz="1000">
                <a:latin typeface="Century Gothic" pitchFamily="34" charset="0"/>
              </a:rPr>
              <a:t> Dealer / Wholesale </a:t>
            </a:r>
          </a:p>
          <a:p>
            <a:pPr>
              <a:buFontTx/>
              <a:buChar char="•"/>
            </a:pPr>
            <a:r>
              <a:rPr lang="en-US" altLang="en-US" sz="1000">
                <a:latin typeface="Century Gothic" pitchFamily="34" charset="0"/>
              </a:rPr>
              <a:t> Commercial Finance</a:t>
            </a:r>
          </a:p>
        </p:txBody>
      </p:sp>
      <p:sp>
        <p:nvSpPr>
          <p:cNvPr id="4107" name="Text Box 11"/>
          <p:cNvSpPr txBox="1">
            <a:spLocks noChangeArrowheads="1"/>
          </p:cNvSpPr>
          <p:nvPr/>
        </p:nvSpPr>
        <p:spPr bwMode="auto">
          <a:xfrm>
            <a:off x="2209800" y="1263650"/>
            <a:ext cx="1997075"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en-US" sz="1000" dirty="0">
                <a:latin typeface="Century Gothic" pitchFamily="34" charset="0"/>
              </a:rPr>
              <a:t>Cash Charge-offs </a:t>
            </a:r>
          </a:p>
          <a:p>
            <a:pPr>
              <a:lnSpc>
                <a:spcPct val="125000"/>
              </a:lnSpc>
            </a:pPr>
            <a:r>
              <a:rPr lang="en-US" altLang="en-US" sz="1000" dirty="0">
                <a:latin typeface="Century Gothic" pitchFamily="34" charset="0"/>
              </a:rPr>
              <a:t>+ Repo Inventory Adjustment </a:t>
            </a:r>
          </a:p>
          <a:p>
            <a:pPr>
              <a:lnSpc>
                <a:spcPct val="125000"/>
              </a:lnSpc>
            </a:pPr>
            <a:r>
              <a:rPr lang="en-US" altLang="en-US" sz="1000" dirty="0">
                <a:latin typeface="Century Gothic" pitchFamily="34" charset="0"/>
              </a:rPr>
              <a:t>+ 120dpd+ Adjustment</a:t>
            </a:r>
          </a:p>
          <a:p>
            <a:pPr>
              <a:lnSpc>
                <a:spcPct val="125000"/>
              </a:lnSpc>
              <a:buFontTx/>
              <a:buChar char="-"/>
            </a:pPr>
            <a:r>
              <a:rPr lang="en-US" altLang="en-US" sz="1000" dirty="0">
                <a:latin typeface="Century Gothic" pitchFamily="34" charset="0"/>
              </a:rPr>
              <a:t>  Recoveries</a:t>
            </a:r>
          </a:p>
          <a:p>
            <a:pPr>
              <a:lnSpc>
                <a:spcPct val="125000"/>
              </a:lnSpc>
            </a:pPr>
            <a:r>
              <a:rPr lang="en-US" altLang="en-US" sz="1000" b="1" dirty="0">
                <a:latin typeface="Century Gothic" pitchFamily="34" charset="0"/>
              </a:rPr>
              <a:t>= Net Charge-offs</a:t>
            </a:r>
          </a:p>
        </p:txBody>
      </p:sp>
      <p:sp>
        <p:nvSpPr>
          <p:cNvPr id="4108" name="Text Box 12"/>
          <p:cNvSpPr txBox="1">
            <a:spLocks noChangeArrowheads="1"/>
          </p:cNvSpPr>
          <p:nvPr/>
        </p:nvSpPr>
        <p:spPr bwMode="auto">
          <a:xfrm>
            <a:off x="152400" y="1295400"/>
            <a:ext cx="19367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latin typeface="Century Gothic" pitchFamily="34" charset="0"/>
              </a:rPr>
              <a:t>Net Charge-offs Calculation:</a:t>
            </a:r>
          </a:p>
        </p:txBody>
      </p:sp>
      <p:sp>
        <p:nvSpPr>
          <p:cNvPr id="4109" name="AutoShape 13"/>
          <p:cNvSpPr>
            <a:spLocks noChangeArrowheads="1"/>
          </p:cNvSpPr>
          <p:nvPr/>
        </p:nvSpPr>
        <p:spPr bwMode="auto">
          <a:xfrm>
            <a:off x="1752600" y="2514600"/>
            <a:ext cx="685800" cy="533400"/>
          </a:xfrm>
          <a:prstGeom prst="downArrow">
            <a:avLst>
              <a:gd name="adj1" fmla="val 50000"/>
              <a:gd name="adj2" fmla="val 25000"/>
            </a:avLst>
          </a:prstGeom>
          <a:solidFill>
            <a:srgbClr val="B9B09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0" name="Text Box 14"/>
          <p:cNvSpPr txBox="1">
            <a:spLocks noChangeArrowheads="1"/>
          </p:cNvSpPr>
          <p:nvPr/>
        </p:nvSpPr>
        <p:spPr bwMode="auto">
          <a:xfrm>
            <a:off x="1676400" y="4403725"/>
            <a:ext cx="1590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sz="1000">
                <a:latin typeface="Century Gothic" pitchFamily="34" charset="0"/>
              </a:rPr>
              <a:t> Consumer / Auto</a:t>
            </a:r>
          </a:p>
          <a:p>
            <a:pPr>
              <a:buFontTx/>
              <a:buChar char="•"/>
            </a:pPr>
            <a:r>
              <a:rPr lang="en-US" altLang="en-US" sz="1000">
                <a:latin typeface="Century Gothic" pitchFamily="34" charset="0"/>
              </a:rPr>
              <a:t> Commercial Finance</a:t>
            </a:r>
          </a:p>
        </p:txBody>
      </p:sp>
      <p:sp>
        <p:nvSpPr>
          <p:cNvPr id="4111" name="Text Box 15"/>
          <p:cNvSpPr txBox="1">
            <a:spLocks noChangeArrowheads="1"/>
          </p:cNvSpPr>
          <p:nvPr/>
        </p:nvSpPr>
        <p:spPr bwMode="auto">
          <a:xfrm>
            <a:off x="1676400" y="5029200"/>
            <a:ext cx="1590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sz="1000">
                <a:latin typeface="Century Gothic" pitchFamily="34" charset="0"/>
              </a:rPr>
              <a:t> Consumer / Auto</a:t>
            </a:r>
          </a:p>
          <a:p>
            <a:pPr>
              <a:buFontTx/>
              <a:buChar char="•"/>
            </a:pPr>
            <a:r>
              <a:rPr lang="en-US" altLang="en-US" sz="1000">
                <a:latin typeface="Century Gothic" pitchFamily="34" charset="0"/>
              </a:rPr>
              <a:t> Commercial Finance</a:t>
            </a:r>
          </a:p>
        </p:txBody>
      </p:sp>
      <p:sp>
        <p:nvSpPr>
          <p:cNvPr id="4112" name="Text Box 16"/>
          <p:cNvSpPr txBox="1">
            <a:spLocks noChangeArrowheads="1"/>
          </p:cNvSpPr>
          <p:nvPr/>
        </p:nvSpPr>
        <p:spPr bwMode="auto">
          <a:xfrm>
            <a:off x="1676400" y="5699125"/>
            <a:ext cx="15906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sz="1000">
                <a:latin typeface="Century Gothic" pitchFamily="34" charset="0"/>
              </a:rPr>
              <a:t> Consumer / Auto</a:t>
            </a:r>
          </a:p>
          <a:p>
            <a:pPr>
              <a:buFontTx/>
              <a:buChar char="•"/>
            </a:pPr>
            <a:r>
              <a:rPr lang="en-US" altLang="en-US" sz="1000">
                <a:latin typeface="Century Gothic" pitchFamily="34" charset="0"/>
              </a:rPr>
              <a:t> Dealer</a:t>
            </a:r>
          </a:p>
          <a:p>
            <a:pPr>
              <a:buFontTx/>
              <a:buChar char="•"/>
            </a:pPr>
            <a:r>
              <a:rPr lang="en-US" altLang="en-US" sz="1000">
                <a:latin typeface="Century Gothic" pitchFamily="34" charset="0"/>
              </a:rPr>
              <a:t> Commercial Finance</a:t>
            </a:r>
          </a:p>
        </p:txBody>
      </p:sp>
      <p:sp>
        <p:nvSpPr>
          <p:cNvPr id="4113" name="Text Box 17"/>
          <p:cNvSpPr txBox="1">
            <a:spLocks noChangeArrowheads="1"/>
          </p:cNvSpPr>
          <p:nvPr/>
        </p:nvSpPr>
        <p:spPr bwMode="auto">
          <a:xfrm>
            <a:off x="5715000" y="3336925"/>
            <a:ext cx="3375025"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en-US" sz="1000" dirty="0">
                <a:latin typeface="Century Gothic" pitchFamily="34" charset="0"/>
              </a:rPr>
              <a:t>Forecasted Gross Losses for </a:t>
            </a:r>
            <a:r>
              <a:rPr lang="en-US" altLang="en-US" sz="1000" dirty="0" err="1">
                <a:latin typeface="Century Gothic" pitchFamily="34" charset="0"/>
              </a:rPr>
              <a:t>Fwd</a:t>
            </a:r>
            <a:r>
              <a:rPr lang="en-US" altLang="en-US" sz="1000" dirty="0">
                <a:latin typeface="Century Gothic" pitchFamily="34" charset="0"/>
              </a:rPr>
              <a:t> Looking 12 Months  </a:t>
            </a:r>
          </a:p>
          <a:p>
            <a:pPr>
              <a:lnSpc>
                <a:spcPct val="125000"/>
              </a:lnSpc>
            </a:pPr>
            <a:r>
              <a:rPr lang="en-US" altLang="en-US" sz="1000" dirty="0">
                <a:latin typeface="Century Gothic" pitchFamily="34" charset="0"/>
              </a:rPr>
              <a:t>- Forecasted Recoveries for </a:t>
            </a:r>
            <a:r>
              <a:rPr lang="en-US" altLang="en-US" sz="1000" dirty="0" err="1">
                <a:latin typeface="Century Gothic" pitchFamily="34" charset="0"/>
              </a:rPr>
              <a:t>Fwd</a:t>
            </a:r>
            <a:r>
              <a:rPr lang="en-US" altLang="en-US" sz="1000" dirty="0">
                <a:latin typeface="Century Gothic" pitchFamily="34" charset="0"/>
              </a:rPr>
              <a:t> Looking 12 Months </a:t>
            </a:r>
          </a:p>
          <a:p>
            <a:pPr>
              <a:lnSpc>
                <a:spcPct val="125000"/>
              </a:lnSpc>
            </a:pPr>
            <a:r>
              <a:rPr lang="en-US" altLang="en-US" sz="1000" dirty="0">
                <a:latin typeface="Century Gothic" pitchFamily="34" charset="0"/>
              </a:rPr>
              <a:t>- New Volume</a:t>
            </a:r>
          </a:p>
          <a:p>
            <a:pPr>
              <a:lnSpc>
                <a:spcPct val="125000"/>
              </a:lnSpc>
            </a:pPr>
            <a:r>
              <a:rPr lang="en-US" altLang="en-US" sz="1000" dirty="0">
                <a:latin typeface="Century Gothic" pitchFamily="34" charset="0"/>
              </a:rPr>
              <a:t>= Net</a:t>
            </a:r>
          </a:p>
          <a:p>
            <a:pPr>
              <a:lnSpc>
                <a:spcPct val="125000"/>
              </a:lnSpc>
            </a:pPr>
            <a:r>
              <a:rPr lang="en-US" altLang="en-US" sz="1000" dirty="0">
                <a:latin typeface="Century Gothic" pitchFamily="34" charset="0"/>
              </a:rPr>
              <a:t>+ Econometric Adjustment</a:t>
            </a:r>
          </a:p>
          <a:p>
            <a:pPr>
              <a:lnSpc>
                <a:spcPct val="125000"/>
              </a:lnSpc>
            </a:pPr>
            <a:r>
              <a:rPr lang="en-US" altLang="en-US" sz="1000" dirty="0">
                <a:latin typeface="Century Gothic" pitchFamily="34" charset="0"/>
              </a:rPr>
              <a:t>+ Modeling </a:t>
            </a:r>
            <a:r>
              <a:rPr lang="en-US" altLang="en-US" sz="1000" dirty="0" smtClean="0">
                <a:latin typeface="Century Gothic" pitchFamily="34" charset="0"/>
              </a:rPr>
              <a:t>Error Adjustment</a:t>
            </a:r>
            <a:endParaRPr lang="en-US" altLang="en-US" sz="1000" dirty="0">
              <a:latin typeface="Century Gothic" pitchFamily="34" charset="0"/>
            </a:endParaRPr>
          </a:p>
          <a:p>
            <a:pPr>
              <a:lnSpc>
                <a:spcPct val="125000"/>
              </a:lnSpc>
            </a:pPr>
            <a:r>
              <a:rPr lang="en-US" altLang="en-US" sz="1000" dirty="0">
                <a:latin typeface="Century Gothic" pitchFamily="34" charset="0"/>
              </a:rPr>
              <a:t>+ Extraordinary Events Adjustment</a:t>
            </a:r>
          </a:p>
          <a:p>
            <a:pPr>
              <a:lnSpc>
                <a:spcPct val="125000"/>
              </a:lnSpc>
            </a:pPr>
            <a:r>
              <a:rPr lang="en-US" altLang="en-US" sz="1000" dirty="0">
                <a:latin typeface="Century Gothic" pitchFamily="34" charset="0"/>
              </a:rPr>
              <a:t>= Required Balance</a:t>
            </a:r>
          </a:p>
          <a:p>
            <a:pPr>
              <a:lnSpc>
                <a:spcPct val="125000"/>
              </a:lnSpc>
              <a:buFontTx/>
              <a:buChar char="-"/>
            </a:pPr>
            <a:r>
              <a:rPr lang="en-US" altLang="en-US" sz="1000" dirty="0">
                <a:latin typeface="Century Gothic" pitchFamily="34" charset="0"/>
              </a:rPr>
              <a:t> Beginning Balance</a:t>
            </a:r>
          </a:p>
          <a:p>
            <a:pPr>
              <a:lnSpc>
                <a:spcPct val="125000"/>
              </a:lnSpc>
            </a:pPr>
            <a:r>
              <a:rPr lang="en-US" altLang="en-US" sz="1000" b="1" dirty="0">
                <a:latin typeface="Century Gothic" pitchFamily="34" charset="0"/>
              </a:rPr>
              <a:t>= Period Provision</a:t>
            </a:r>
            <a:endParaRPr lang="en-US" altLang="en-US" sz="1000" b="1" baseline="30000" dirty="0">
              <a:latin typeface="Century Gothic" pitchFamily="34" charset="0"/>
            </a:endParaRPr>
          </a:p>
        </p:txBody>
      </p:sp>
      <p:sp>
        <p:nvSpPr>
          <p:cNvPr id="4114" name="Text Box 18"/>
          <p:cNvSpPr txBox="1">
            <a:spLocks noChangeArrowheads="1"/>
          </p:cNvSpPr>
          <p:nvPr/>
        </p:nvSpPr>
        <p:spPr bwMode="auto">
          <a:xfrm>
            <a:off x="4648200" y="3368675"/>
            <a:ext cx="508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latin typeface="Century Gothic" pitchFamily="34" charset="0"/>
              </a:rPr>
              <a:t>Auto:</a:t>
            </a:r>
          </a:p>
        </p:txBody>
      </p:sp>
      <p:sp>
        <p:nvSpPr>
          <p:cNvPr id="4115" name="Text Box 19"/>
          <p:cNvSpPr txBox="1">
            <a:spLocks noChangeArrowheads="1"/>
          </p:cNvSpPr>
          <p:nvPr/>
        </p:nvSpPr>
        <p:spPr bwMode="auto">
          <a:xfrm>
            <a:off x="4648200" y="5448300"/>
            <a:ext cx="3778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latin typeface="Century Gothic" pitchFamily="34" charset="0"/>
              </a:rPr>
              <a:t>CF:</a:t>
            </a:r>
          </a:p>
        </p:txBody>
      </p:sp>
      <p:sp>
        <p:nvSpPr>
          <p:cNvPr id="4116" name="Text Box 20"/>
          <p:cNvSpPr txBox="1">
            <a:spLocks noChangeArrowheads="1"/>
          </p:cNvSpPr>
          <p:nvPr/>
        </p:nvSpPr>
        <p:spPr bwMode="auto">
          <a:xfrm>
            <a:off x="5715000" y="5410200"/>
            <a:ext cx="1579563"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en-US" sz="1000">
                <a:latin typeface="Century Gothic" pitchFamily="34" charset="0"/>
              </a:rPr>
              <a:t>Same as Auto (above)</a:t>
            </a:r>
            <a:endParaRPr lang="en-US" altLang="en-US" sz="1000" b="1">
              <a:latin typeface="Century Gothic" pitchFamily="34" charset="0"/>
            </a:endParaRPr>
          </a:p>
        </p:txBody>
      </p:sp>
      <p:sp>
        <p:nvSpPr>
          <p:cNvPr id="4117" name="Text Box 21"/>
          <p:cNvSpPr txBox="1">
            <a:spLocks noChangeArrowheads="1"/>
          </p:cNvSpPr>
          <p:nvPr/>
        </p:nvSpPr>
        <p:spPr bwMode="auto">
          <a:xfrm>
            <a:off x="4648200" y="5829300"/>
            <a:ext cx="85248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latin typeface="Century Gothic" pitchFamily="34" charset="0"/>
              </a:rPr>
              <a:t>Wholesale:</a:t>
            </a:r>
          </a:p>
        </p:txBody>
      </p:sp>
      <p:sp>
        <p:nvSpPr>
          <p:cNvPr id="4118" name="Text Box 22"/>
          <p:cNvSpPr txBox="1">
            <a:spLocks noChangeArrowheads="1"/>
          </p:cNvSpPr>
          <p:nvPr/>
        </p:nvSpPr>
        <p:spPr bwMode="auto">
          <a:xfrm>
            <a:off x="5715000" y="1295400"/>
            <a:ext cx="1490663"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en-US" sz="1000">
                <a:latin typeface="Century Gothic" pitchFamily="34" charset="0"/>
              </a:rPr>
              <a:t>Auto Provision  </a:t>
            </a:r>
          </a:p>
          <a:p>
            <a:pPr>
              <a:lnSpc>
                <a:spcPct val="125000"/>
              </a:lnSpc>
            </a:pPr>
            <a:r>
              <a:rPr lang="en-US" altLang="en-US" sz="1000">
                <a:latin typeface="Century Gothic" pitchFamily="34" charset="0"/>
              </a:rPr>
              <a:t>+ CF Provision</a:t>
            </a:r>
          </a:p>
          <a:p>
            <a:pPr>
              <a:lnSpc>
                <a:spcPct val="125000"/>
              </a:lnSpc>
            </a:pPr>
            <a:r>
              <a:rPr lang="en-US" altLang="en-US" sz="1000">
                <a:latin typeface="Century Gothic" pitchFamily="34" charset="0"/>
              </a:rPr>
              <a:t>+ Wholesale Provision</a:t>
            </a:r>
          </a:p>
          <a:p>
            <a:pPr>
              <a:lnSpc>
                <a:spcPct val="125000"/>
              </a:lnSpc>
            </a:pPr>
            <a:r>
              <a:rPr lang="en-US" altLang="en-US" sz="1000" b="1">
                <a:latin typeface="Century Gothic" pitchFamily="34" charset="0"/>
              </a:rPr>
              <a:t>= Total Provision</a:t>
            </a:r>
          </a:p>
        </p:txBody>
      </p:sp>
      <p:sp>
        <p:nvSpPr>
          <p:cNvPr id="4119" name="Text Box 23"/>
          <p:cNvSpPr txBox="1">
            <a:spLocks noChangeArrowheads="1"/>
          </p:cNvSpPr>
          <p:nvPr/>
        </p:nvSpPr>
        <p:spPr bwMode="auto">
          <a:xfrm>
            <a:off x="4648200" y="1327150"/>
            <a:ext cx="7572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latin typeface="Century Gothic" pitchFamily="34" charset="0"/>
              </a:rPr>
              <a:t>Provision:</a:t>
            </a:r>
          </a:p>
        </p:txBody>
      </p:sp>
      <p:sp>
        <p:nvSpPr>
          <p:cNvPr id="4120" name="Text Box 24"/>
          <p:cNvSpPr txBox="1">
            <a:spLocks noChangeArrowheads="1"/>
          </p:cNvSpPr>
          <p:nvPr/>
        </p:nvSpPr>
        <p:spPr bwMode="auto">
          <a:xfrm>
            <a:off x="4572000" y="6600110"/>
            <a:ext cx="44958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 indent="-1143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buFontTx/>
              <a:buAutoNum type="arabicParenBoth"/>
            </a:pPr>
            <a:r>
              <a:rPr lang="en-US" altLang="en-US" sz="500" i="1" dirty="0">
                <a:latin typeface="Century Gothic" pitchFamily="34" charset="0"/>
              </a:rPr>
              <a:t> Calculation is for General Reserve. Change in Specific Reserve must also be accounted for here.</a:t>
            </a:r>
          </a:p>
          <a:p>
            <a:pPr>
              <a:buFontTx/>
              <a:buAutoNum type="arabicParenBoth"/>
            </a:pPr>
            <a:r>
              <a:rPr lang="en-US" altLang="en-US" sz="500" i="1" dirty="0">
                <a:latin typeface="Century Gothic" pitchFamily="34" charset="0"/>
              </a:rPr>
              <a:t> Excluding Equipment Wholesale and Hino Wholesale from Wholesale EA Forecast</a:t>
            </a:r>
          </a:p>
        </p:txBody>
      </p:sp>
      <p:sp>
        <p:nvSpPr>
          <p:cNvPr id="4121" name="AutoShape 25"/>
          <p:cNvSpPr>
            <a:spLocks noChangeArrowheads="1"/>
          </p:cNvSpPr>
          <p:nvPr/>
        </p:nvSpPr>
        <p:spPr bwMode="auto">
          <a:xfrm>
            <a:off x="6477000" y="2514600"/>
            <a:ext cx="685800" cy="533400"/>
          </a:xfrm>
          <a:prstGeom prst="downArrow">
            <a:avLst>
              <a:gd name="adj1" fmla="val 50000"/>
              <a:gd name="adj2" fmla="val 25000"/>
            </a:avLst>
          </a:prstGeom>
          <a:solidFill>
            <a:srgbClr val="B9B09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2" name="Text Box 26"/>
          <p:cNvSpPr txBox="1">
            <a:spLocks noChangeArrowheads="1"/>
          </p:cNvSpPr>
          <p:nvPr/>
        </p:nvSpPr>
        <p:spPr bwMode="auto">
          <a:xfrm>
            <a:off x="5715000" y="5791200"/>
            <a:ext cx="12065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5000"/>
              </a:lnSpc>
            </a:pPr>
            <a:r>
              <a:rPr lang="en-US" altLang="en-US" sz="1000">
                <a:latin typeface="Century Gothic" pitchFamily="34" charset="0"/>
              </a:rPr>
              <a:t>General Reserve</a:t>
            </a:r>
          </a:p>
          <a:p>
            <a:pPr>
              <a:lnSpc>
                <a:spcPct val="125000"/>
              </a:lnSpc>
            </a:pPr>
            <a:r>
              <a:rPr lang="en-US" altLang="en-US" sz="1000">
                <a:latin typeface="Century Gothic" pitchFamily="34" charset="0"/>
              </a:rPr>
              <a:t>Specific Reserve</a:t>
            </a:r>
            <a:endParaRPr lang="en-US" altLang="en-US" sz="1000" baseline="30000">
              <a:latin typeface="Century Gothic" pitchFamily="34" charset="0"/>
            </a:endParaRPr>
          </a:p>
        </p:txBody>
      </p:sp>
      <p:sp>
        <p:nvSpPr>
          <p:cNvPr id="4123" name="Text Box 27"/>
          <p:cNvSpPr txBox="1">
            <a:spLocks noChangeArrowheads="1"/>
          </p:cNvSpPr>
          <p:nvPr/>
        </p:nvSpPr>
        <p:spPr bwMode="auto">
          <a:xfrm>
            <a:off x="1700213" y="3362325"/>
            <a:ext cx="9747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u="sng">
                <a:latin typeface="Century Gothic" pitchFamily="34" charset="0"/>
              </a:rPr>
              <a:t>Components</a:t>
            </a:r>
          </a:p>
        </p:txBody>
      </p:sp>
      <p:sp>
        <p:nvSpPr>
          <p:cNvPr id="4125" name="Text Box 29"/>
          <p:cNvSpPr txBox="1">
            <a:spLocks noChangeArrowheads="1"/>
          </p:cNvSpPr>
          <p:nvPr/>
        </p:nvSpPr>
        <p:spPr bwMode="auto">
          <a:xfrm>
            <a:off x="0" y="3717925"/>
            <a:ext cx="18081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latin typeface="Century Gothic" pitchFamily="34" charset="0"/>
              </a:rPr>
              <a:t>Cash Charge-offs (Losses):</a:t>
            </a:r>
          </a:p>
        </p:txBody>
      </p:sp>
      <p:sp>
        <p:nvSpPr>
          <p:cNvPr id="4126" name="Text Box 30"/>
          <p:cNvSpPr txBox="1">
            <a:spLocks noChangeArrowheads="1"/>
          </p:cNvSpPr>
          <p:nvPr/>
        </p:nvSpPr>
        <p:spPr bwMode="auto">
          <a:xfrm>
            <a:off x="0" y="4403725"/>
            <a:ext cx="13922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latin typeface="Century Gothic" pitchFamily="34" charset="0"/>
              </a:rPr>
              <a:t>Repo Inventory Adj:</a:t>
            </a:r>
          </a:p>
        </p:txBody>
      </p:sp>
      <p:sp>
        <p:nvSpPr>
          <p:cNvPr id="4127" name="AutoShape 31"/>
          <p:cNvSpPr>
            <a:spLocks/>
          </p:cNvSpPr>
          <p:nvPr/>
        </p:nvSpPr>
        <p:spPr bwMode="auto">
          <a:xfrm>
            <a:off x="4086225" y="1524000"/>
            <a:ext cx="76200" cy="381000"/>
          </a:xfrm>
          <a:prstGeom prst="rightBrace">
            <a:avLst>
              <a:gd name="adj1" fmla="val 4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8" name="Line 32"/>
          <p:cNvSpPr>
            <a:spLocks noChangeShapeType="1"/>
          </p:cNvSpPr>
          <p:nvPr/>
        </p:nvSpPr>
        <p:spPr bwMode="auto">
          <a:xfrm>
            <a:off x="4210050" y="1752600"/>
            <a:ext cx="5715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9" name="Text Box 33"/>
          <p:cNvSpPr txBox="1">
            <a:spLocks noChangeArrowheads="1"/>
          </p:cNvSpPr>
          <p:nvPr/>
        </p:nvSpPr>
        <p:spPr bwMode="auto">
          <a:xfrm>
            <a:off x="3825875" y="2057400"/>
            <a:ext cx="784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800" i="1">
                <a:latin typeface="Century Gothic" pitchFamily="34" charset="0"/>
              </a:rPr>
              <a:t>Topside</a:t>
            </a:r>
          </a:p>
          <a:p>
            <a:pPr algn="ctr"/>
            <a:r>
              <a:rPr lang="en-US" altLang="en-US" sz="800" i="1">
                <a:latin typeface="Century Gothic" pitchFamily="34" charset="0"/>
              </a:rPr>
              <a:t>Adjustments</a:t>
            </a:r>
          </a:p>
        </p:txBody>
      </p:sp>
      <p:sp>
        <p:nvSpPr>
          <p:cNvPr id="4130" name="Text Box 34"/>
          <p:cNvSpPr txBox="1">
            <a:spLocks noChangeArrowheads="1"/>
          </p:cNvSpPr>
          <p:nvPr/>
        </p:nvSpPr>
        <p:spPr bwMode="auto">
          <a:xfrm>
            <a:off x="0" y="5029200"/>
            <a:ext cx="14922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latin typeface="Century Gothic" pitchFamily="34" charset="0"/>
              </a:rPr>
              <a:t>120+dpd Adjustment:</a:t>
            </a:r>
          </a:p>
        </p:txBody>
      </p:sp>
      <p:sp>
        <p:nvSpPr>
          <p:cNvPr id="4131" name="Text Box 35"/>
          <p:cNvSpPr txBox="1">
            <a:spLocks noChangeArrowheads="1"/>
          </p:cNvSpPr>
          <p:nvPr/>
        </p:nvSpPr>
        <p:spPr bwMode="auto">
          <a:xfrm>
            <a:off x="0" y="5699125"/>
            <a:ext cx="895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b="1">
                <a:latin typeface="Century Gothic" pitchFamily="34" charset="0"/>
              </a:rPr>
              <a:t>Recoveries:</a:t>
            </a:r>
          </a:p>
        </p:txBody>
      </p:sp>
    </p:spTree>
    <p:extLst>
      <p:ext uri="{BB962C8B-B14F-4D97-AF65-F5344CB8AC3E}">
        <p14:creationId xmlns:p14="http://schemas.microsoft.com/office/powerpoint/2010/main" val="3499793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Analysis</a:t>
            </a:r>
            <a:endParaRPr lang="en-US" dirty="0"/>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4</a:t>
            </a:fld>
            <a:endParaRPr lang="en-US" dirty="0"/>
          </a:p>
        </p:txBody>
      </p:sp>
      <p:sp>
        <p:nvSpPr>
          <p:cNvPr id="9" name="Rectangle 8"/>
          <p:cNvSpPr/>
          <p:nvPr/>
        </p:nvSpPr>
        <p:spPr>
          <a:xfrm rot="18826188">
            <a:off x="3376164" y="2693922"/>
            <a:ext cx="2560320" cy="256032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5" name="Rounded Rectangle 4"/>
          <p:cNvSpPr/>
          <p:nvPr/>
        </p:nvSpPr>
        <p:spPr>
          <a:xfrm>
            <a:off x="3955284" y="1920240"/>
            <a:ext cx="1402080" cy="67056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smtClean="0"/>
              <a:t>Toyota Family</a:t>
            </a:r>
            <a:endParaRPr lang="en-US" sz="1400" dirty="0"/>
          </a:p>
        </p:txBody>
      </p:sp>
      <p:sp>
        <p:nvSpPr>
          <p:cNvPr id="6" name="Rounded Rectangle 5"/>
          <p:cNvSpPr/>
          <p:nvPr/>
        </p:nvSpPr>
        <p:spPr>
          <a:xfrm>
            <a:off x="5913120" y="3638802"/>
            <a:ext cx="1402080" cy="67056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Buyers</a:t>
            </a:r>
            <a:endParaRPr lang="en-US" sz="1400" dirty="0"/>
          </a:p>
        </p:txBody>
      </p:sp>
      <p:sp>
        <p:nvSpPr>
          <p:cNvPr id="7" name="Rounded Rectangle 6"/>
          <p:cNvSpPr/>
          <p:nvPr/>
        </p:nvSpPr>
        <p:spPr>
          <a:xfrm>
            <a:off x="3955284" y="5448804"/>
            <a:ext cx="1402080" cy="6705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smtClean="0"/>
              <a:t>Competition</a:t>
            </a:r>
            <a:endParaRPr lang="en-US" sz="1400" dirty="0"/>
          </a:p>
        </p:txBody>
      </p:sp>
      <p:sp>
        <p:nvSpPr>
          <p:cNvPr id="8" name="Rounded Rectangle 7"/>
          <p:cNvSpPr/>
          <p:nvPr/>
        </p:nvSpPr>
        <p:spPr>
          <a:xfrm>
            <a:off x="1981200" y="3638802"/>
            <a:ext cx="1402080" cy="67056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t>Suppliers</a:t>
            </a:r>
            <a:endParaRPr lang="en-US" sz="1400" dirty="0"/>
          </a:p>
        </p:txBody>
      </p:sp>
      <p:sp>
        <p:nvSpPr>
          <p:cNvPr id="10" name="TextBox 9"/>
          <p:cNvSpPr txBox="1"/>
          <p:nvPr/>
        </p:nvSpPr>
        <p:spPr>
          <a:xfrm>
            <a:off x="5796786" y="1920240"/>
            <a:ext cx="2048256" cy="1097280"/>
          </a:xfrm>
          <a:prstGeom prst="rect">
            <a:avLst/>
          </a:prstGeom>
        </p:spPr>
        <p:style>
          <a:lnRef idx="2">
            <a:schemeClr val="accent1"/>
          </a:lnRef>
          <a:fillRef idx="1">
            <a:schemeClr val="lt1"/>
          </a:fillRef>
          <a:effectRef idx="0">
            <a:schemeClr val="accent1"/>
          </a:effectRef>
          <a:fontRef idx="minor">
            <a:schemeClr val="dk1"/>
          </a:fontRef>
        </p:style>
        <p:txBody>
          <a:bodyPr wrap="square" rtlCol="0">
            <a:noAutofit/>
          </a:bodyPr>
          <a:lstStyle/>
          <a:p>
            <a:pPr marL="171450" indent="-171450">
              <a:buFont typeface="Wingdings" pitchFamily="2" charset="2"/>
              <a:buChar char="§"/>
            </a:pPr>
            <a:r>
              <a:rPr lang="en-US" sz="1200" dirty="0" smtClean="0">
                <a:solidFill>
                  <a:schemeClr val="tx1"/>
                </a:solidFill>
                <a:latin typeface="Century Gothic" pitchFamily="34" charset="0"/>
              </a:rPr>
              <a:t>TMC, TFSC</a:t>
            </a:r>
          </a:p>
          <a:p>
            <a:pPr marL="171450" indent="-171450">
              <a:buFont typeface="Wingdings" pitchFamily="2" charset="2"/>
              <a:buChar char="§"/>
            </a:pPr>
            <a:r>
              <a:rPr lang="en-US" sz="1200" dirty="0">
                <a:solidFill>
                  <a:schemeClr val="tx1"/>
                </a:solidFill>
                <a:latin typeface="Century Gothic" pitchFamily="34" charset="0"/>
              </a:rPr>
              <a:t>TMS, TEMA, </a:t>
            </a:r>
            <a:r>
              <a:rPr lang="en-US" sz="1200" dirty="0" smtClean="0">
                <a:solidFill>
                  <a:schemeClr val="tx1"/>
                </a:solidFill>
                <a:latin typeface="Century Gothic" pitchFamily="34" charset="0"/>
              </a:rPr>
              <a:t>TMA</a:t>
            </a:r>
          </a:p>
          <a:p>
            <a:pPr marL="171450" indent="-171450">
              <a:buFont typeface="Wingdings" pitchFamily="2" charset="2"/>
              <a:buChar char="§"/>
            </a:pPr>
            <a:r>
              <a:rPr lang="en-US" sz="1200" dirty="0" smtClean="0">
                <a:solidFill>
                  <a:schemeClr val="tx1"/>
                </a:solidFill>
                <a:latin typeface="Century Gothic" pitchFamily="34" charset="0"/>
              </a:rPr>
              <a:t>TMCC</a:t>
            </a:r>
            <a:endParaRPr lang="en-US" sz="1200" dirty="0">
              <a:solidFill>
                <a:schemeClr val="tx1"/>
              </a:solidFill>
              <a:latin typeface="Century Gothic" pitchFamily="34" charset="0"/>
            </a:endParaRPr>
          </a:p>
          <a:p>
            <a:endParaRPr lang="en-US" sz="1200" dirty="0" smtClean="0">
              <a:solidFill>
                <a:schemeClr val="tx1"/>
              </a:solidFill>
              <a:latin typeface="Century Gothic" pitchFamily="34" charset="0"/>
            </a:endParaRPr>
          </a:p>
        </p:txBody>
      </p:sp>
      <p:sp>
        <p:nvSpPr>
          <p:cNvPr id="11" name="TextBox 10"/>
          <p:cNvSpPr txBox="1"/>
          <p:nvPr/>
        </p:nvSpPr>
        <p:spPr>
          <a:xfrm>
            <a:off x="5796786" y="5022084"/>
            <a:ext cx="2048256" cy="1097280"/>
          </a:xfrm>
          <a:prstGeom prst="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pPr marL="171450" indent="-171450">
              <a:buFont typeface="Wingdings" pitchFamily="2" charset="2"/>
              <a:buChar char="§"/>
            </a:pPr>
            <a:r>
              <a:rPr lang="en-US" sz="1200" dirty="0" smtClean="0">
                <a:solidFill>
                  <a:schemeClr val="tx1"/>
                </a:solidFill>
                <a:latin typeface="Century Gothic" pitchFamily="34" charset="0"/>
              </a:rPr>
              <a:t>Individual Consumers</a:t>
            </a:r>
          </a:p>
          <a:p>
            <a:pPr marL="171450" indent="-171450">
              <a:buFont typeface="Wingdings" pitchFamily="2" charset="2"/>
              <a:buChar char="§"/>
            </a:pPr>
            <a:r>
              <a:rPr lang="en-US" sz="1200" dirty="0" smtClean="0">
                <a:solidFill>
                  <a:schemeClr val="tx1"/>
                </a:solidFill>
                <a:latin typeface="Century Gothic" pitchFamily="34" charset="0"/>
              </a:rPr>
              <a:t>Dealers</a:t>
            </a:r>
          </a:p>
        </p:txBody>
      </p:sp>
      <p:sp>
        <p:nvSpPr>
          <p:cNvPr id="12" name="TextBox 11"/>
          <p:cNvSpPr txBox="1"/>
          <p:nvPr/>
        </p:nvSpPr>
        <p:spPr>
          <a:xfrm>
            <a:off x="1261362" y="1920240"/>
            <a:ext cx="2048256" cy="1097280"/>
          </a:xfrm>
          <a:prstGeom prst="rect">
            <a:avLst/>
          </a:prstGeom>
        </p:spPr>
        <p:style>
          <a:lnRef idx="2">
            <a:schemeClr val="accent5"/>
          </a:lnRef>
          <a:fillRef idx="1">
            <a:schemeClr val="lt1"/>
          </a:fillRef>
          <a:effectRef idx="0">
            <a:schemeClr val="accent5"/>
          </a:effectRef>
          <a:fontRef idx="minor">
            <a:schemeClr val="dk1"/>
          </a:fontRef>
        </p:style>
        <p:txBody>
          <a:bodyPr wrap="square" rtlCol="0">
            <a:noAutofit/>
          </a:bodyPr>
          <a:lstStyle/>
          <a:p>
            <a:pPr marL="171450" indent="-171450">
              <a:buFont typeface="Wingdings" pitchFamily="2" charset="2"/>
              <a:buChar char="§"/>
            </a:pPr>
            <a:r>
              <a:rPr lang="en-US" sz="1200" dirty="0" smtClean="0">
                <a:solidFill>
                  <a:schemeClr val="tx1"/>
                </a:solidFill>
                <a:latin typeface="Century Gothic" pitchFamily="34" charset="0"/>
              </a:rPr>
              <a:t>Capital Markets</a:t>
            </a:r>
          </a:p>
          <a:p>
            <a:pPr marL="347662" indent="-171450">
              <a:buFont typeface="Century Gothic" panose="020B0502020202020204" pitchFamily="34" charset="0"/>
              <a:buChar char="―"/>
            </a:pPr>
            <a:r>
              <a:rPr lang="en-US" sz="1200" dirty="0" smtClean="0">
                <a:solidFill>
                  <a:schemeClr val="tx1"/>
                </a:solidFill>
                <a:latin typeface="Century Gothic" pitchFamily="34" charset="0"/>
              </a:rPr>
              <a:t>Corporations</a:t>
            </a:r>
          </a:p>
          <a:p>
            <a:pPr marL="347662" indent="-171450">
              <a:buFont typeface="Century Gothic" panose="020B0502020202020204" pitchFamily="34" charset="0"/>
              <a:buChar char="―"/>
            </a:pPr>
            <a:r>
              <a:rPr lang="en-US" sz="1200" dirty="0" smtClean="0">
                <a:solidFill>
                  <a:schemeClr val="tx1"/>
                </a:solidFill>
                <a:latin typeface="Century Gothic" pitchFamily="34" charset="0"/>
              </a:rPr>
              <a:t>Sovereign Gov’ts</a:t>
            </a:r>
          </a:p>
          <a:p>
            <a:pPr marL="347662" indent="-171450">
              <a:buFont typeface="Century Gothic" panose="020B0502020202020204" pitchFamily="34" charset="0"/>
              <a:buChar char="―"/>
            </a:pPr>
            <a:r>
              <a:rPr lang="en-US" sz="1200" dirty="0" smtClean="0">
                <a:solidFill>
                  <a:schemeClr val="tx1"/>
                </a:solidFill>
                <a:latin typeface="Century Gothic" pitchFamily="34" charset="0"/>
              </a:rPr>
              <a:t>Investment Pools</a:t>
            </a:r>
          </a:p>
          <a:p>
            <a:pPr marL="171450" indent="-171450">
              <a:buFont typeface="Wingdings" pitchFamily="2" charset="2"/>
              <a:buChar char="§"/>
            </a:pPr>
            <a:r>
              <a:rPr lang="en-US" sz="1200" dirty="0">
                <a:solidFill>
                  <a:schemeClr val="tx1"/>
                </a:solidFill>
                <a:latin typeface="Century Gothic" pitchFamily="34" charset="0"/>
              </a:rPr>
              <a:t>Dealers</a:t>
            </a:r>
          </a:p>
          <a:p>
            <a:pPr marL="342900" indent="-166688">
              <a:buFont typeface="Wingdings" pitchFamily="2" charset="2"/>
              <a:buChar char="§"/>
            </a:pPr>
            <a:endParaRPr lang="en-US" sz="1200" dirty="0" smtClean="0">
              <a:solidFill>
                <a:schemeClr val="tx1"/>
              </a:solidFill>
              <a:latin typeface="Century Gothic" pitchFamily="34" charset="0"/>
            </a:endParaRPr>
          </a:p>
          <a:p>
            <a:pPr marL="628650" lvl="1" indent="-171450">
              <a:buFont typeface="Wingdings" pitchFamily="2" charset="2"/>
              <a:buChar char="§"/>
            </a:pPr>
            <a:endParaRPr lang="en-US" sz="1200" dirty="0" smtClean="0">
              <a:solidFill>
                <a:schemeClr val="tx1"/>
              </a:solidFill>
              <a:latin typeface="Century Gothic" pitchFamily="34" charset="0"/>
            </a:endParaRPr>
          </a:p>
        </p:txBody>
      </p:sp>
      <p:sp>
        <p:nvSpPr>
          <p:cNvPr id="13" name="TextBox 12"/>
          <p:cNvSpPr txBox="1"/>
          <p:nvPr/>
        </p:nvSpPr>
        <p:spPr>
          <a:xfrm>
            <a:off x="1261362" y="5022084"/>
            <a:ext cx="2048256" cy="1097280"/>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pPr marL="171450" indent="-171450">
              <a:buFont typeface="Wingdings" pitchFamily="2" charset="2"/>
              <a:buChar char="§"/>
            </a:pPr>
            <a:r>
              <a:rPr lang="en-US" sz="1200" dirty="0" smtClean="0">
                <a:solidFill>
                  <a:schemeClr val="tx1"/>
                </a:solidFill>
                <a:latin typeface="Century Gothic" pitchFamily="34" charset="0"/>
              </a:rPr>
              <a:t>Cash </a:t>
            </a:r>
          </a:p>
          <a:p>
            <a:pPr marL="171450" indent="-171450">
              <a:buFont typeface="Wingdings" pitchFamily="2" charset="2"/>
              <a:buChar char="§"/>
            </a:pPr>
            <a:r>
              <a:rPr lang="en-US" sz="1200" dirty="0" smtClean="0">
                <a:solidFill>
                  <a:schemeClr val="tx1"/>
                </a:solidFill>
                <a:latin typeface="Century Gothic" pitchFamily="34" charset="0"/>
              </a:rPr>
              <a:t>Banks &amp; Credit Unions</a:t>
            </a:r>
          </a:p>
          <a:p>
            <a:pPr marL="171450" indent="-171450">
              <a:buFont typeface="Wingdings" pitchFamily="2" charset="2"/>
              <a:buChar char="§"/>
            </a:pPr>
            <a:r>
              <a:rPr lang="en-US" sz="1200" dirty="0" smtClean="0">
                <a:solidFill>
                  <a:schemeClr val="tx1"/>
                </a:solidFill>
                <a:latin typeface="Century Gothic" pitchFamily="34" charset="0"/>
              </a:rPr>
              <a:t>Insurance Companies</a:t>
            </a:r>
          </a:p>
          <a:p>
            <a:pPr marL="171450" indent="-171450">
              <a:buFont typeface="Wingdings" pitchFamily="2" charset="2"/>
              <a:buChar char="§"/>
            </a:pPr>
            <a:r>
              <a:rPr lang="en-US" sz="1200" dirty="0" smtClean="0">
                <a:solidFill>
                  <a:schemeClr val="tx1"/>
                </a:solidFill>
                <a:latin typeface="Century Gothic" pitchFamily="34" charset="0"/>
              </a:rPr>
              <a:t>Direct Lending</a:t>
            </a:r>
          </a:p>
          <a:p>
            <a:pPr marL="171450" indent="-171450">
              <a:buFont typeface="Wingdings" pitchFamily="2" charset="2"/>
              <a:buChar char="§"/>
            </a:pPr>
            <a:r>
              <a:rPr lang="en-US" sz="1200" dirty="0">
                <a:solidFill>
                  <a:schemeClr val="tx1"/>
                </a:solidFill>
                <a:latin typeface="Century Gothic" pitchFamily="34" charset="0"/>
              </a:rPr>
              <a:t>Alternative </a:t>
            </a:r>
            <a:r>
              <a:rPr lang="en-US" sz="1200" dirty="0" smtClean="0">
                <a:solidFill>
                  <a:schemeClr val="tx1"/>
                </a:solidFill>
                <a:latin typeface="Century Gothic" pitchFamily="34" charset="0"/>
              </a:rPr>
              <a:t>Mobility</a:t>
            </a:r>
            <a:endParaRPr lang="en-US" sz="1200" dirty="0">
              <a:solidFill>
                <a:schemeClr val="tx1"/>
              </a:solidFill>
              <a:latin typeface="Century Gothic" pitchFamily="34" charset="0"/>
            </a:endParaRPr>
          </a:p>
        </p:txBody>
      </p:sp>
      <p:pic>
        <p:nvPicPr>
          <p:cNvPr id="1026" name="Picture 2" descr="http://assets.dice.com/external/images/empLogos/10291large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0323" y="3614935"/>
            <a:ext cx="2072003" cy="71829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457200" y="1066800"/>
            <a:ext cx="8229600" cy="609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TFS generates income by providing  finance and insurance solutions to consumers and dealerships in the United States.</a:t>
            </a:r>
            <a:endParaRPr lang="en-US" dirty="0"/>
          </a:p>
        </p:txBody>
      </p:sp>
    </p:spTree>
    <p:extLst>
      <p:ext uri="{BB962C8B-B14F-4D97-AF65-F5344CB8AC3E}">
        <p14:creationId xmlns:p14="http://schemas.microsoft.com/office/powerpoint/2010/main" val="2117989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533400" y="381939"/>
            <a:ext cx="7086600" cy="369332"/>
          </a:xfrm>
        </p:spPr>
        <p:txBody>
          <a:bodyPr wrap="square">
            <a:spAutoFit/>
          </a:bodyPr>
          <a:lstStyle/>
          <a:p>
            <a:pPr algn="l"/>
            <a:r>
              <a:rPr lang="en-US" sz="1800" b="1" dirty="0" smtClean="0">
                <a:solidFill>
                  <a:schemeClr val="bg1"/>
                </a:solidFill>
              </a:rPr>
              <a:t>Factors Considered in Developing the Credit Loss Forecast</a:t>
            </a:r>
          </a:p>
        </p:txBody>
      </p:sp>
      <p:sp>
        <p:nvSpPr>
          <p:cNvPr id="6" name="Content Placeholder 1"/>
          <p:cNvSpPr txBox="1">
            <a:spLocks/>
          </p:cNvSpPr>
          <p:nvPr/>
        </p:nvSpPr>
        <p:spPr bwMode="auto">
          <a:xfrm>
            <a:off x="152400" y="1143000"/>
            <a:ext cx="8991600" cy="475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16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1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2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mn-lt"/>
                <a:ea typeface="ＭＳ Ｐゴシック" charset="-128"/>
              </a:defRPr>
            </a:lvl5pPr>
            <a:lvl6pPr marL="2514600" indent="-228600" algn="l" rtl="0" fontAlgn="base">
              <a:spcBef>
                <a:spcPct val="20000"/>
              </a:spcBef>
              <a:spcAft>
                <a:spcPct val="0"/>
              </a:spcAft>
              <a:buChar char="»"/>
              <a:defRPr sz="1200">
                <a:solidFill>
                  <a:schemeClr val="tx1"/>
                </a:solidFill>
                <a:latin typeface="+mn-lt"/>
                <a:ea typeface="ＭＳ Ｐゴシック" charset="-128"/>
              </a:defRPr>
            </a:lvl6pPr>
            <a:lvl7pPr marL="2971800" indent="-228600" algn="l" rtl="0" fontAlgn="base">
              <a:spcBef>
                <a:spcPct val="20000"/>
              </a:spcBef>
              <a:spcAft>
                <a:spcPct val="0"/>
              </a:spcAft>
              <a:buChar char="»"/>
              <a:defRPr sz="1200">
                <a:solidFill>
                  <a:schemeClr val="tx1"/>
                </a:solidFill>
                <a:latin typeface="+mn-lt"/>
                <a:ea typeface="ＭＳ Ｐゴシック" charset="-128"/>
              </a:defRPr>
            </a:lvl7pPr>
            <a:lvl8pPr marL="3429000" indent="-228600" algn="l" rtl="0" fontAlgn="base">
              <a:spcBef>
                <a:spcPct val="20000"/>
              </a:spcBef>
              <a:spcAft>
                <a:spcPct val="0"/>
              </a:spcAft>
              <a:buChar char="»"/>
              <a:defRPr sz="1200">
                <a:solidFill>
                  <a:schemeClr val="tx1"/>
                </a:solidFill>
                <a:latin typeface="+mn-lt"/>
                <a:ea typeface="ＭＳ Ｐゴシック" charset="-128"/>
              </a:defRPr>
            </a:lvl8pPr>
            <a:lvl9pPr marL="3886200" indent="-228600" algn="l" rtl="0" fontAlgn="base">
              <a:spcBef>
                <a:spcPct val="20000"/>
              </a:spcBef>
              <a:spcAft>
                <a:spcPct val="0"/>
              </a:spcAft>
              <a:buChar char="»"/>
              <a:defRPr sz="1200">
                <a:solidFill>
                  <a:schemeClr val="tx1"/>
                </a:solidFill>
                <a:latin typeface="+mn-lt"/>
                <a:ea typeface="ＭＳ Ｐゴシック" charset="-128"/>
              </a:defRPr>
            </a:lvl9pPr>
          </a:lstStyle>
          <a:p>
            <a:pPr marL="285750" indent="-285750">
              <a:spcBef>
                <a:spcPts val="600"/>
              </a:spcBef>
              <a:buClr>
                <a:srgbClr val="C00000"/>
              </a:buClr>
              <a:buFont typeface="Wingdings" pitchFamily="2" charset="2"/>
              <a:buChar char="q"/>
            </a:pPr>
            <a:r>
              <a:rPr lang="en-US" sz="1600" b="1" dirty="0" smtClean="0"/>
              <a:t>Credit Quality at Origination </a:t>
            </a:r>
          </a:p>
          <a:p>
            <a:pPr marL="285750" indent="-285750">
              <a:spcBef>
                <a:spcPts val="600"/>
              </a:spcBef>
              <a:buClr>
                <a:srgbClr val="C00000"/>
              </a:buClr>
              <a:buFont typeface="Wingdings" pitchFamily="2" charset="2"/>
              <a:buChar char="q"/>
            </a:pPr>
            <a:endParaRPr lang="en-US" sz="1600" b="1" dirty="0" smtClean="0"/>
          </a:p>
          <a:p>
            <a:pPr marL="285750" indent="-285750">
              <a:spcBef>
                <a:spcPts val="600"/>
              </a:spcBef>
              <a:buClr>
                <a:srgbClr val="C00000"/>
              </a:buClr>
              <a:buFont typeface="Wingdings" pitchFamily="2" charset="2"/>
              <a:buChar char="q"/>
            </a:pPr>
            <a:r>
              <a:rPr lang="en-US" sz="1600" b="1" dirty="0" smtClean="0"/>
              <a:t>Portfolio Credit Quality</a:t>
            </a:r>
          </a:p>
          <a:p>
            <a:pPr marL="285750" indent="-285750">
              <a:spcBef>
                <a:spcPts val="600"/>
              </a:spcBef>
              <a:buClr>
                <a:srgbClr val="C00000"/>
              </a:buClr>
              <a:buFont typeface="Wingdings" pitchFamily="2" charset="2"/>
              <a:buChar char="q"/>
            </a:pPr>
            <a:endParaRPr lang="en-US" sz="1600" b="1" dirty="0" smtClean="0"/>
          </a:p>
          <a:p>
            <a:pPr marL="285750" indent="-285750">
              <a:spcBef>
                <a:spcPts val="600"/>
              </a:spcBef>
              <a:buClr>
                <a:srgbClr val="C00000"/>
              </a:buClr>
              <a:buFont typeface="Wingdings" pitchFamily="2" charset="2"/>
              <a:buChar char="q"/>
            </a:pPr>
            <a:r>
              <a:rPr lang="en-US" sz="1600" b="1" dirty="0" smtClean="0"/>
              <a:t>Historical and current delinquency trends</a:t>
            </a:r>
          </a:p>
          <a:p>
            <a:pPr marL="285750" indent="-285750">
              <a:spcBef>
                <a:spcPts val="600"/>
              </a:spcBef>
              <a:buClr>
                <a:srgbClr val="C00000"/>
              </a:buClr>
              <a:buFont typeface="Wingdings" pitchFamily="2" charset="2"/>
              <a:buChar char="q"/>
            </a:pPr>
            <a:endParaRPr lang="en-US" sz="1600" b="1" dirty="0" smtClean="0"/>
          </a:p>
          <a:p>
            <a:pPr marL="285750" indent="-285750">
              <a:spcBef>
                <a:spcPts val="600"/>
              </a:spcBef>
              <a:buClr>
                <a:srgbClr val="C00000"/>
              </a:buClr>
              <a:buFont typeface="Wingdings" pitchFamily="2" charset="2"/>
              <a:buChar char="q"/>
            </a:pPr>
            <a:r>
              <a:rPr lang="en-US" sz="1600" b="1" dirty="0" smtClean="0"/>
              <a:t>Portfolio Size and Mix</a:t>
            </a:r>
          </a:p>
          <a:p>
            <a:pPr marL="285750" indent="-285750">
              <a:spcBef>
                <a:spcPts val="600"/>
              </a:spcBef>
              <a:buClr>
                <a:srgbClr val="C00000"/>
              </a:buClr>
              <a:buFont typeface="Wingdings" pitchFamily="2" charset="2"/>
              <a:buChar char="q"/>
            </a:pPr>
            <a:endParaRPr lang="en-US" sz="1600" b="1" dirty="0" smtClean="0"/>
          </a:p>
          <a:p>
            <a:pPr marL="285750" indent="-285750">
              <a:spcBef>
                <a:spcPts val="600"/>
              </a:spcBef>
              <a:buClr>
                <a:srgbClr val="C00000"/>
              </a:buClr>
              <a:buFont typeface="Wingdings" pitchFamily="2" charset="2"/>
              <a:buChar char="q"/>
            </a:pPr>
            <a:r>
              <a:rPr lang="en-US" sz="1600" b="1" dirty="0" smtClean="0"/>
              <a:t>Economic Conditions</a:t>
            </a:r>
          </a:p>
          <a:p>
            <a:pPr marL="685800" lvl="1">
              <a:spcBef>
                <a:spcPts val="600"/>
              </a:spcBef>
              <a:buClr>
                <a:srgbClr val="C00000"/>
              </a:buClr>
              <a:buFont typeface="Wingdings" pitchFamily="2" charset="2"/>
              <a:buChar char="q"/>
            </a:pPr>
            <a:r>
              <a:rPr lang="en-US" b="1" dirty="0" smtClean="0"/>
              <a:t>Unemployment</a:t>
            </a:r>
          </a:p>
          <a:p>
            <a:pPr marL="685800" lvl="1">
              <a:spcBef>
                <a:spcPts val="600"/>
              </a:spcBef>
              <a:buClr>
                <a:srgbClr val="C00000"/>
              </a:buClr>
              <a:buFont typeface="Wingdings" pitchFamily="2" charset="2"/>
              <a:buChar char="q"/>
            </a:pPr>
            <a:r>
              <a:rPr lang="en-US" b="1" dirty="0" smtClean="0"/>
              <a:t>Consumer Confidence and Spending</a:t>
            </a:r>
          </a:p>
          <a:p>
            <a:pPr marL="685800" lvl="1">
              <a:spcBef>
                <a:spcPts val="600"/>
              </a:spcBef>
              <a:buClr>
                <a:srgbClr val="C00000"/>
              </a:buClr>
              <a:buFont typeface="Wingdings" pitchFamily="2" charset="2"/>
              <a:buChar char="q"/>
            </a:pPr>
            <a:r>
              <a:rPr lang="en-US" b="1" dirty="0" smtClean="0"/>
              <a:t>Consumer Debt Levels</a:t>
            </a:r>
          </a:p>
          <a:p>
            <a:pPr marL="685800" lvl="1">
              <a:spcBef>
                <a:spcPts val="600"/>
              </a:spcBef>
              <a:buClr>
                <a:srgbClr val="C00000"/>
              </a:buClr>
              <a:buFont typeface="Wingdings" pitchFamily="2" charset="2"/>
              <a:buChar char="q"/>
            </a:pPr>
            <a:endParaRPr lang="en-US" b="1" dirty="0"/>
          </a:p>
          <a:p>
            <a:pPr marL="285750">
              <a:spcBef>
                <a:spcPts val="600"/>
              </a:spcBef>
              <a:buClr>
                <a:srgbClr val="C00000"/>
              </a:buClr>
              <a:buFont typeface="Wingdings" pitchFamily="2" charset="2"/>
              <a:buChar char="q"/>
            </a:pPr>
            <a:r>
              <a:rPr lang="en-US" sz="1600" b="1" dirty="0" smtClean="0"/>
              <a:t>Used Car Market Performance</a:t>
            </a:r>
          </a:p>
          <a:p>
            <a:pPr marL="400050" lvl="1" indent="0">
              <a:spcBef>
                <a:spcPts val="600"/>
              </a:spcBef>
              <a:buClr>
                <a:srgbClr val="C00000"/>
              </a:buClr>
              <a:buNone/>
            </a:pPr>
            <a:endParaRPr lang="en-US" sz="900" b="1" dirty="0" smtClean="0"/>
          </a:p>
        </p:txBody>
      </p:sp>
      <p:sp>
        <p:nvSpPr>
          <p:cNvPr id="2" name="Slide Number Placeholder 1"/>
          <p:cNvSpPr>
            <a:spLocks noGrp="1"/>
          </p:cNvSpPr>
          <p:nvPr>
            <p:ph type="sldNum" sz="quarter" idx="12"/>
          </p:nvPr>
        </p:nvSpPr>
        <p:spPr/>
        <p:txBody>
          <a:bodyPr/>
          <a:lstStyle/>
          <a:p>
            <a:pPr>
              <a:defRPr/>
            </a:pPr>
            <a:fld id="{1A4BD2AC-7F80-4134-9FA6-3830534A7B35}" type="slidenum">
              <a:rPr lang="en-US" smtClean="0"/>
              <a:pPr>
                <a:defRPr/>
              </a:pPr>
              <a:t>40</a:t>
            </a:fld>
            <a:endParaRPr lang="en-US"/>
          </a:p>
        </p:txBody>
      </p:sp>
    </p:spTree>
    <p:extLst>
      <p:ext uri="{BB962C8B-B14F-4D97-AF65-F5344CB8AC3E}">
        <p14:creationId xmlns:p14="http://schemas.microsoft.com/office/powerpoint/2010/main" val="4757794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458200" cy="369332"/>
          </a:xfrm>
        </p:spPr>
        <p:txBody>
          <a:bodyPr wrap="square">
            <a:spAutoFit/>
          </a:bodyPr>
          <a:lstStyle/>
          <a:p>
            <a:pPr algn="l"/>
            <a:r>
              <a:rPr lang="en-US" sz="1800" b="1" dirty="0" smtClean="0">
                <a:solidFill>
                  <a:schemeClr val="bg1"/>
                </a:solidFill>
              </a:rPr>
              <a:t>Portfolio Trends – Grade C/D/X originations</a:t>
            </a:r>
            <a:endParaRPr lang="en-US" sz="1800" b="1" dirty="0">
              <a:solidFill>
                <a:schemeClr val="bg1"/>
              </a:solidFill>
            </a:endParaRPr>
          </a:p>
        </p:txBody>
      </p:sp>
      <p:sp>
        <p:nvSpPr>
          <p:cNvPr id="9" name="Content Placeholder 1"/>
          <p:cNvSpPr txBox="1">
            <a:spLocks/>
          </p:cNvSpPr>
          <p:nvPr/>
        </p:nvSpPr>
        <p:spPr bwMode="auto">
          <a:xfrm>
            <a:off x="76200" y="1106424"/>
            <a:ext cx="899160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16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1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2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mn-lt"/>
                <a:ea typeface="ＭＳ Ｐゴシック" charset="-128"/>
              </a:defRPr>
            </a:lvl5pPr>
            <a:lvl6pPr marL="2514600" indent="-228600" algn="l" rtl="0" fontAlgn="base">
              <a:spcBef>
                <a:spcPct val="20000"/>
              </a:spcBef>
              <a:spcAft>
                <a:spcPct val="0"/>
              </a:spcAft>
              <a:buChar char="»"/>
              <a:defRPr sz="1200">
                <a:solidFill>
                  <a:schemeClr val="tx1"/>
                </a:solidFill>
                <a:latin typeface="+mn-lt"/>
                <a:ea typeface="ＭＳ Ｐゴシック" charset="-128"/>
              </a:defRPr>
            </a:lvl6pPr>
            <a:lvl7pPr marL="2971800" indent="-228600" algn="l" rtl="0" fontAlgn="base">
              <a:spcBef>
                <a:spcPct val="20000"/>
              </a:spcBef>
              <a:spcAft>
                <a:spcPct val="0"/>
              </a:spcAft>
              <a:buChar char="»"/>
              <a:defRPr sz="1200">
                <a:solidFill>
                  <a:schemeClr val="tx1"/>
                </a:solidFill>
                <a:latin typeface="+mn-lt"/>
                <a:ea typeface="ＭＳ Ｐゴシック" charset="-128"/>
              </a:defRPr>
            </a:lvl7pPr>
            <a:lvl8pPr marL="3429000" indent="-228600" algn="l" rtl="0" fontAlgn="base">
              <a:spcBef>
                <a:spcPct val="20000"/>
              </a:spcBef>
              <a:spcAft>
                <a:spcPct val="0"/>
              </a:spcAft>
              <a:buChar char="»"/>
              <a:defRPr sz="1200">
                <a:solidFill>
                  <a:schemeClr val="tx1"/>
                </a:solidFill>
                <a:latin typeface="+mn-lt"/>
                <a:ea typeface="ＭＳ Ｐゴシック" charset="-128"/>
              </a:defRPr>
            </a:lvl8pPr>
            <a:lvl9pPr marL="3886200" indent="-228600" algn="l" rtl="0" fontAlgn="base">
              <a:spcBef>
                <a:spcPct val="20000"/>
              </a:spcBef>
              <a:spcAft>
                <a:spcPct val="0"/>
              </a:spcAft>
              <a:buChar char="»"/>
              <a:defRPr sz="1200">
                <a:solidFill>
                  <a:schemeClr val="tx1"/>
                </a:solidFill>
                <a:latin typeface="+mn-lt"/>
                <a:ea typeface="ＭＳ Ｐゴシック" charset="-128"/>
              </a:defRPr>
            </a:lvl9pPr>
          </a:lstStyle>
          <a:p>
            <a:pPr marL="285750" indent="-285750">
              <a:spcBef>
                <a:spcPts val="600"/>
              </a:spcBef>
              <a:buClr>
                <a:srgbClr val="C00000"/>
              </a:buClr>
              <a:buFont typeface="Wingdings" pitchFamily="2" charset="2"/>
              <a:buChar char="q"/>
            </a:pPr>
            <a:r>
              <a:rPr lang="en-US" sz="1300" b="1" dirty="0" smtClean="0"/>
              <a:t>Portfolio and Regional Segments</a:t>
            </a:r>
            <a:endParaRPr lang="en-US" sz="1300" dirty="0" smtClean="0"/>
          </a:p>
        </p:txBody>
      </p:sp>
      <p:sp>
        <p:nvSpPr>
          <p:cNvPr id="3" name="TextBox 2"/>
          <p:cNvSpPr txBox="1"/>
          <p:nvPr/>
        </p:nvSpPr>
        <p:spPr>
          <a:xfrm>
            <a:off x="457200" y="1398812"/>
            <a:ext cx="3733800" cy="2092881"/>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t>C/D/X ratios had declined for </a:t>
            </a:r>
            <a:r>
              <a:rPr lang="en-US" sz="1400" b="1" dirty="0"/>
              <a:t>6</a:t>
            </a:r>
            <a:r>
              <a:rPr lang="en-US" sz="1400" b="1" dirty="0" smtClean="0"/>
              <a:t> straight months, but increased again in October and November.</a:t>
            </a:r>
          </a:p>
          <a:p>
            <a:pPr marL="285750" indent="-285750">
              <a:buFont typeface="Arial" panose="020B0604020202020204" pitchFamily="34" charset="0"/>
              <a:buChar char="•"/>
            </a:pPr>
            <a:endParaRPr lang="en-US" sz="1400" b="1" dirty="0" smtClean="0"/>
          </a:p>
          <a:p>
            <a:pPr marL="285750" indent="-285750">
              <a:buFont typeface="Arial" panose="020B0604020202020204" pitchFamily="34" charset="0"/>
              <a:buChar char="•"/>
            </a:pPr>
            <a:r>
              <a:rPr lang="en-US" sz="1400" b="1" dirty="0"/>
              <a:t>R</a:t>
            </a:r>
            <a:r>
              <a:rPr lang="en-US" sz="1400" b="1" dirty="0" smtClean="0"/>
              <a:t>emain elevated relative to historical levels especially for Lease</a:t>
            </a:r>
          </a:p>
          <a:p>
            <a:endParaRPr lang="en-US" sz="1400" b="1" dirty="0" smtClean="0"/>
          </a:p>
          <a:p>
            <a:pPr marL="285750" indent="-285750">
              <a:buFont typeface="Arial" panose="020B0604020202020204" pitchFamily="34" charset="0"/>
              <a:buChar char="•"/>
            </a:pPr>
            <a:r>
              <a:rPr lang="en-US" sz="1400" b="1" dirty="0" smtClean="0"/>
              <a:t>Performance on KPI’s remain strong.</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pPr>
              <a:defRPr/>
            </a:pPr>
            <a:fld id="{B014143C-12CE-4657-B0B3-B74DFF960E09}" type="slidenum">
              <a:rPr lang="en-US" smtClean="0"/>
              <a:pPr>
                <a:defRPr/>
              </a:pPr>
              <a:t>41</a:t>
            </a:fld>
            <a:endParaRPr lang="en-US"/>
          </a:p>
        </p:txBody>
      </p:sp>
      <p:graphicFrame>
        <p:nvGraphicFramePr>
          <p:cNvPr id="10" name="Chart 9"/>
          <p:cNvGraphicFramePr>
            <a:graphicFrameLocks/>
          </p:cNvGraphicFramePr>
          <p:nvPr>
            <p:extLst>
              <p:ext uri="{D42A27DB-BD31-4B8C-83A1-F6EECF244321}">
                <p14:modId xmlns:p14="http://schemas.microsoft.com/office/powerpoint/2010/main" val="2011878175"/>
              </p:ext>
            </p:extLst>
          </p:nvPr>
        </p:nvGraphicFramePr>
        <p:xfrm>
          <a:off x="4343400" y="762000"/>
          <a:ext cx="3962400" cy="31765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1730933529"/>
              </p:ext>
            </p:extLst>
          </p:nvPr>
        </p:nvGraphicFramePr>
        <p:xfrm>
          <a:off x="4419600" y="3810000"/>
          <a:ext cx="3886200" cy="271938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p:cNvGraphicFramePr>
            <a:graphicFrameLocks/>
          </p:cNvGraphicFramePr>
          <p:nvPr>
            <p:extLst>
              <p:ext uri="{D42A27DB-BD31-4B8C-83A1-F6EECF244321}">
                <p14:modId xmlns:p14="http://schemas.microsoft.com/office/powerpoint/2010/main" val="3857601239"/>
              </p:ext>
            </p:extLst>
          </p:nvPr>
        </p:nvGraphicFramePr>
        <p:xfrm>
          <a:off x="228600" y="3657600"/>
          <a:ext cx="4038600" cy="2667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0442955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142585"/>
            <a:ext cx="91440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88015"/>
            <a:ext cx="91440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228600" y="263980"/>
            <a:ext cx="8534400" cy="646331"/>
          </a:xfrm>
        </p:spPr>
        <p:txBody>
          <a:bodyPr wrap="square">
            <a:spAutoFit/>
          </a:bodyPr>
          <a:lstStyle/>
          <a:p>
            <a:r>
              <a:rPr lang="en-US" sz="1800" b="1" dirty="0" smtClean="0">
                <a:solidFill>
                  <a:schemeClr val="bg1"/>
                </a:solidFill>
              </a:rPr>
              <a:t>Portfolio Trends – Delinquency trends remain favorable, but low quality increasing</a:t>
            </a:r>
            <a:endParaRPr lang="en-US" sz="1800" b="1" dirty="0">
              <a:solidFill>
                <a:schemeClr val="bg1"/>
              </a:solidFill>
            </a:endParaRPr>
          </a:p>
        </p:txBody>
      </p:sp>
      <p:sp>
        <p:nvSpPr>
          <p:cNvPr id="9" name="Content Placeholder 1"/>
          <p:cNvSpPr txBox="1">
            <a:spLocks/>
          </p:cNvSpPr>
          <p:nvPr/>
        </p:nvSpPr>
        <p:spPr bwMode="auto">
          <a:xfrm>
            <a:off x="76200" y="957943"/>
            <a:ext cx="739140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20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16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1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2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mn-lt"/>
                <a:ea typeface="ＭＳ Ｐゴシック" charset="-128"/>
              </a:defRPr>
            </a:lvl5pPr>
            <a:lvl6pPr marL="2514600" indent="-228600" algn="l" rtl="0" fontAlgn="base">
              <a:spcBef>
                <a:spcPct val="20000"/>
              </a:spcBef>
              <a:spcAft>
                <a:spcPct val="0"/>
              </a:spcAft>
              <a:buChar char="»"/>
              <a:defRPr sz="1200">
                <a:solidFill>
                  <a:schemeClr val="tx1"/>
                </a:solidFill>
                <a:latin typeface="+mn-lt"/>
                <a:ea typeface="ＭＳ Ｐゴシック" charset="-128"/>
              </a:defRPr>
            </a:lvl6pPr>
            <a:lvl7pPr marL="2971800" indent="-228600" algn="l" rtl="0" fontAlgn="base">
              <a:spcBef>
                <a:spcPct val="20000"/>
              </a:spcBef>
              <a:spcAft>
                <a:spcPct val="0"/>
              </a:spcAft>
              <a:buChar char="»"/>
              <a:defRPr sz="1200">
                <a:solidFill>
                  <a:schemeClr val="tx1"/>
                </a:solidFill>
                <a:latin typeface="+mn-lt"/>
                <a:ea typeface="ＭＳ Ｐゴシック" charset="-128"/>
              </a:defRPr>
            </a:lvl7pPr>
            <a:lvl8pPr marL="3429000" indent="-228600" algn="l" rtl="0" fontAlgn="base">
              <a:spcBef>
                <a:spcPct val="20000"/>
              </a:spcBef>
              <a:spcAft>
                <a:spcPct val="0"/>
              </a:spcAft>
              <a:buChar char="»"/>
              <a:defRPr sz="1200">
                <a:solidFill>
                  <a:schemeClr val="tx1"/>
                </a:solidFill>
                <a:latin typeface="+mn-lt"/>
                <a:ea typeface="ＭＳ Ｐゴシック" charset="-128"/>
              </a:defRPr>
            </a:lvl8pPr>
            <a:lvl9pPr marL="3886200" indent="-228600" algn="l" rtl="0" fontAlgn="base">
              <a:spcBef>
                <a:spcPct val="20000"/>
              </a:spcBef>
              <a:spcAft>
                <a:spcPct val="0"/>
              </a:spcAft>
              <a:buChar char="»"/>
              <a:defRPr sz="1200">
                <a:solidFill>
                  <a:schemeClr val="tx1"/>
                </a:solidFill>
                <a:latin typeface="+mn-lt"/>
                <a:ea typeface="ＭＳ Ｐゴシック" charset="-128"/>
              </a:defRPr>
            </a:lvl9pPr>
          </a:lstStyle>
          <a:p>
            <a:pPr marL="285750" indent="-285750">
              <a:spcBef>
                <a:spcPts val="600"/>
              </a:spcBef>
              <a:buClr>
                <a:srgbClr val="C00000"/>
              </a:buClr>
              <a:buFont typeface="Wingdings" pitchFamily="2" charset="2"/>
              <a:buChar char="q"/>
            </a:pPr>
            <a:r>
              <a:rPr lang="en-US" sz="1300" b="1" dirty="0" smtClean="0"/>
              <a:t>Overall delinquency continues to perform better than prior years across all stages and segments</a:t>
            </a:r>
            <a:endParaRPr lang="en-US" sz="1300" dirty="0" smtClean="0"/>
          </a:p>
        </p:txBody>
      </p:sp>
      <p:sp>
        <p:nvSpPr>
          <p:cNvPr id="3" name="Rectangle 2"/>
          <p:cNvSpPr/>
          <p:nvPr/>
        </p:nvSpPr>
        <p:spPr>
          <a:xfrm>
            <a:off x="16329" y="3844130"/>
            <a:ext cx="5819775" cy="292388"/>
          </a:xfrm>
          <a:prstGeom prst="rect">
            <a:avLst/>
          </a:prstGeom>
        </p:spPr>
        <p:txBody>
          <a:bodyPr wrap="square">
            <a:spAutoFit/>
          </a:bodyPr>
          <a:lstStyle/>
          <a:p>
            <a:pPr marL="285750" indent="-285750">
              <a:spcBef>
                <a:spcPts val="600"/>
              </a:spcBef>
              <a:buClr>
                <a:srgbClr val="C00000"/>
              </a:buClr>
              <a:buFont typeface="Wingdings" pitchFamily="2" charset="2"/>
              <a:buChar char="q"/>
            </a:pPr>
            <a:r>
              <a:rPr lang="en-US" sz="1300" b="1" dirty="0" smtClean="0"/>
              <a:t>However, Trends in an aging base of lower quality paper are a concern…….</a:t>
            </a:r>
            <a:endParaRPr lang="en-US" sz="1300" dirty="0"/>
          </a:p>
        </p:txBody>
      </p:sp>
      <p:sp>
        <p:nvSpPr>
          <p:cNvPr id="4" name="Slide Number Placeholder 3"/>
          <p:cNvSpPr>
            <a:spLocks noGrp="1"/>
          </p:cNvSpPr>
          <p:nvPr>
            <p:ph type="sldNum" sz="quarter" idx="12"/>
          </p:nvPr>
        </p:nvSpPr>
        <p:spPr/>
        <p:txBody>
          <a:bodyPr/>
          <a:lstStyle/>
          <a:p>
            <a:pPr>
              <a:defRPr/>
            </a:pPr>
            <a:fld id="{B014143C-12CE-4657-B0B3-B74DFF960E09}" type="slidenum">
              <a:rPr lang="en-US" smtClean="0"/>
              <a:pPr>
                <a:defRPr/>
              </a:pPr>
              <a:t>42</a:t>
            </a:fld>
            <a:endParaRPr lang="en-US"/>
          </a:p>
        </p:txBody>
      </p:sp>
    </p:spTree>
    <p:extLst>
      <p:ext uri="{BB962C8B-B14F-4D97-AF65-F5344CB8AC3E}">
        <p14:creationId xmlns:p14="http://schemas.microsoft.com/office/powerpoint/2010/main" val="14903425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1143000"/>
            <a:ext cx="8982075" cy="559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21820" y="407057"/>
            <a:ext cx="8478603" cy="338554"/>
          </a:xfrm>
          <a:prstGeom prst="rect">
            <a:avLst/>
          </a:prstGeom>
        </p:spPr>
        <p:txBody>
          <a:bodyPr wrap="none">
            <a:spAutoFit/>
          </a:bodyPr>
          <a:lstStyle/>
          <a:p>
            <a:r>
              <a:rPr lang="en-US" sz="1600" b="1" dirty="0">
                <a:solidFill>
                  <a:schemeClr val="bg1"/>
                </a:solidFill>
              </a:rPr>
              <a:t>Portfolio Trends </a:t>
            </a:r>
            <a:r>
              <a:rPr lang="en-US" sz="1600" b="1" dirty="0" smtClean="0">
                <a:solidFill>
                  <a:schemeClr val="bg1"/>
                </a:solidFill>
              </a:rPr>
              <a:t>– Remain favorable to historical results across performance metrics  </a:t>
            </a:r>
            <a:endParaRPr lang="en-US" sz="1600" b="1" dirty="0">
              <a:solidFill>
                <a:schemeClr val="bg1"/>
              </a:solidFill>
            </a:endParaRPr>
          </a:p>
        </p:txBody>
      </p:sp>
      <p:sp>
        <p:nvSpPr>
          <p:cNvPr id="4" name="Slide Number Placeholder 3"/>
          <p:cNvSpPr>
            <a:spLocks noGrp="1"/>
          </p:cNvSpPr>
          <p:nvPr>
            <p:ph type="sldNum" sz="quarter" idx="12"/>
          </p:nvPr>
        </p:nvSpPr>
        <p:spPr/>
        <p:txBody>
          <a:bodyPr/>
          <a:lstStyle/>
          <a:p>
            <a:pPr>
              <a:defRPr/>
            </a:pPr>
            <a:fld id="{F2508384-4BE7-407C-98F2-CD88D6F0BC12}" type="slidenum">
              <a:rPr lang="en-US" smtClean="0"/>
              <a:pPr>
                <a:defRPr/>
              </a:pPr>
              <a:t>43</a:t>
            </a:fld>
            <a:endParaRPr lang="en-US"/>
          </a:p>
        </p:txBody>
      </p:sp>
    </p:spTree>
    <p:extLst>
      <p:ext uri="{BB962C8B-B14F-4D97-AF65-F5344CB8AC3E}">
        <p14:creationId xmlns:p14="http://schemas.microsoft.com/office/powerpoint/2010/main" val="674040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33525"/>
            <a:ext cx="9144000" cy="532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33400" y="359913"/>
            <a:ext cx="7010400" cy="523220"/>
          </a:xfrm>
          <a:prstGeom prst="rect">
            <a:avLst/>
          </a:prstGeom>
        </p:spPr>
        <p:txBody>
          <a:bodyPr wrap="square">
            <a:spAutoFit/>
          </a:bodyPr>
          <a:lstStyle/>
          <a:p>
            <a:r>
              <a:rPr lang="en-US" sz="1400" b="1" dirty="0">
                <a:solidFill>
                  <a:schemeClr val="bg1"/>
                </a:solidFill>
              </a:rPr>
              <a:t>Portfolio Trends </a:t>
            </a:r>
            <a:r>
              <a:rPr lang="en-US" sz="1400" b="1" dirty="0" smtClean="0">
                <a:solidFill>
                  <a:schemeClr val="bg1"/>
                </a:solidFill>
              </a:rPr>
              <a:t>– Grade “X” bookings remain a growing concern,</a:t>
            </a:r>
          </a:p>
          <a:p>
            <a:r>
              <a:rPr lang="en-US" sz="1400" b="1" dirty="0" smtClean="0">
                <a:solidFill>
                  <a:schemeClr val="bg1"/>
                </a:solidFill>
              </a:rPr>
              <a:t>But not yet impacting overall performance.</a:t>
            </a:r>
            <a:endParaRPr lang="en-US" sz="1400" b="1" dirty="0">
              <a:solidFill>
                <a:schemeClr val="bg1"/>
              </a:solidFill>
            </a:endParaRPr>
          </a:p>
        </p:txBody>
      </p:sp>
      <p:sp>
        <p:nvSpPr>
          <p:cNvPr id="3" name="Slide Number Placeholder 2"/>
          <p:cNvSpPr>
            <a:spLocks noGrp="1"/>
          </p:cNvSpPr>
          <p:nvPr>
            <p:ph type="sldNum" sz="quarter" idx="12"/>
          </p:nvPr>
        </p:nvSpPr>
        <p:spPr/>
        <p:txBody>
          <a:bodyPr/>
          <a:lstStyle/>
          <a:p>
            <a:pPr>
              <a:defRPr/>
            </a:pPr>
            <a:fld id="{F2508384-4BE7-407C-98F2-CD88D6F0BC12}" type="slidenum">
              <a:rPr lang="en-US" smtClean="0"/>
              <a:pPr>
                <a:defRPr/>
              </a:pPr>
              <a:t>44</a:t>
            </a:fld>
            <a:endParaRPr lang="en-US"/>
          </a:p>
        </p:txBody>
      </p:sp>
    </p:spTree>
    <p:extLst>
      <p:ext uri="{BB962C8B-B14F-4D97-AF65-F5344CB8AC3E}">
        <p14:creationId xmlns:p14="http://schemas.microsoft.com/office/powerpoint/2010/main" val="1835406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686800" cy="369332"/>
          </a:xfrm>
        </p:spPr>
        <p:txBody>
          <a:bodyPr wrap="square">
            <a:spAutoFit/>
          </a:bodyPr>
          <a:lstStyle/>
          <a:p>
            <a:pPr algn="l"/>
            <a:r>
              <a:rPr lang="en-US" sz="1800" b="1" dirty="0" smtClean="0">
                <a:solidFill>
                  <a:schemeClr val="bg1"/>
                </a:solidFill>
              </a:rPr>
              <a:t>Portfolio Size – Loss Emergence Pool</a:t>
            </a:r>
            <a:endParaRPr lang="en-US" sz="1400" b="1" dirty="0">
              <a:solidFill>
                <a:schemeClr val="bg1"/>
              </a:solidFill>
            </a:endParaRPr>
          </a:p>
        </p:txBody>
      </p:sp>
      <p:sp>
        <p:nvSpPr>
          <p:cNvPr id="8" name="Rectangle 3"/>
          <p:cNvSpPr>
            <a:spLocks noChangeArrowheads="1"/>
          </p:cNvSpPr>
          <p:nvPr/>
        </p:nvSpPr>
        <p:spPr bwMode="auto">
          <a:xfrm>
            <a:off x="408214" y="990600"/>
            <a:ext cx="8382000" cy="861774"/>
          </a:xfrm>
          <a:prstGeom prst="rect">
            <a:avLst/>
          </a:prstGeom>
          <a:noFill/>
          <a:ln w="9525">
            <a:noFill/>
            <a:miter lim="800000"/>
            <a:headEnd/>
            <a:tailEnd/>
          </a:ln>
        </p:spPr>
        <p:txBody>
          <a:bodyPr wrap="square" anchor="t">
            <a:spAutoFit/>
          </a:bodyPr>
          <a:lstStyle/>
          <a:p>
            <a:pPr marL="225425" indent="-225425" fontAlgn="base">
              <a:spcBef>
                <a:spcPts val="600"/>
              </a:spcBef>
              <a:spcAft>
                <a:spcPct val="0"/>
              </a:spcAft>
              <a:buClr>
                <a:srgbClr val="C00000"/>
              </a:buClr>
              <a:buSzPct val="100000"/>
              <a:buFont typeface="Wingdings" pitchFamily="2" charset="2"/>
              <a:buChar char="q"/>
            </a:pPr>
            <a:r>
              <a:rPr lang="en-US" sz="1000" dirty="0" smtClean="0"/>
              <a:t>The </a:t>
            </a:r>
            <a:r>
              <a:rPr lang="en-US" sz="1000" dirty="0"/>
              <a:t>pool of “accounts at risk” for default is trending  higher and will continue to grow through Q4 FY15 due to the combination of strong current sales and the diminishing impact of past supply disruptions</a:t>
            </a:r>
            <a:endParaRPr lang="en-US" sz="1000" dirty="0" smtClean="0">
              <a:solidFill>
                <a:srgbClr val="000000"/>
              </a:solidFill>
              <a:ea typeface="ＭＳ Ｐゴシック" pitchFamily="34" charset="-128"/>
              <a:cs typeface="Calibri" pitchFamily="34" charset="0"/>
            </a:endParaRPr>
          </a:p>
          <a:p>
            <a:pPr marL="225425" indent="-225425" fontAlgn="base">
              <a:spcBef>
                <a:spcPts val="600"/>
              </a:spcBef>
              <a:spcAft>
                <a:spcPct val="0"/>
              </a:spcAft>
              <a:buClr>
                <a:srgbClr val="C00000"/>
              </a:buClr>
              <a:buSzPct val="100000"/>
              <a:buFont typeface="Wingdings" pitchFamily="2" charset="2"/>
              <a:buChar char="q"/>
            </a:pPr>
            <a:r>
              <a:rPr lang="en-US" sz="1000" u="sng" dirty="0" smtClean="0">
                <a:solidFill>
                  <a:srgbClr val="000000"/>
                </a:solidFill>
                <a:ea typeface="ＭＳ Ｐゴシック" pitchFamily="34" charset="-128"/>
                <a:cs typeface="Calibri" pitchFamily="34" charset="0"/>
              </a:rPr>
              <a:t>Loss </a:t>
            </a:r>
            <a:r>
              <a:rPr lang="en-US" sz="1000" u="sng" dirty="0">
                <a:solidFill>
                  <a:srgbClr val="000000"/>
                </a:solidFill>
                <a:ea typeface="ＭＳ Ｐゴシック" pitchFamily="34" charset="-128"/>
                <a:cs typeface="Calibri" pitchFamily="34" charset="0"/>
              </a:rPr>
              <a:t>Emergence Pool</a:t>
            </a:r>
            <a:r>
              <a:rPr lang="en-US" sz="1000" dirty="0">
                <a:solidFill>
                  <a:srgbClr val="000000"/>
                </a:solidFill>
                <a:ea typeface="ＭＳ Ｐゴシック" pitchFamily="34" charset="-128"/>
                <a:cs typeface="Calibri" pitchFamily="34" charset="0"/>
              </a:rPr>
              <a:t> </a:t>
            </a:r>
            <a:r>
              <a:rPr lang="en-US" sz="1000" dirty="0" smtClean="0">
                <a:solidFill>
                  <a:srgbClr val="000000"/>
                </a:solidFill>
                <a:ea typeface="ＭＳ Ｐゴシック" pitchFamily="34" charset="-128"/>
                <a:cs typeface="Calibri" pitchFamily="34" charset="0"/>
              </a:rPr>
              <a:t>represents </a:t>
            </a:r>
            <a:r>
              <a:rPr lang="en-US" sz="1000" dirty="0">
                <a:solidFill>
                  <a:srgbClr val="000000"/>
                </a:solidFill>
                <a:ea typeface="ＭＳ Ｐゴシック" pitchFamily="34" charset="-128"/>
                <a:cs typeface="Calibri" pitchFamily="34" charset="0"/>
              </a:rPr>
              <a:t>all accounts aged from 6-months to </a:t>
            </a:r>
            <a:r>
              <a:rPr lang="en-US" sz="1000" dirty="0" smtClean="0">
                <a:solidFill>
                  <a:srgbClr val="000000"/>
                </a:solidFill>
                <a:ea typeface="ＭＳ Ｐゴシック" pitchFamily="34" charset="-128"/>
                <a:cs typeface="Calibri" pitchFamily="34" charset="0"/>
              </a:rPr>
              <a:t>18-months</a:t>
            </a:r>
            <a:endParaRPr lang="en-US" sz="1000" dirty="0">
              <a:solidFill>
                <a:srgbClr val="000000"/>
              </a:solidFill>
              <a:ea typeface="ＭＳ Ｐゴシック" pitchFamily="34" charset="-128"/>
              <a:cs typeface="Calibri" pitchFamily="34" charset="0"/>
            </a:endParaRPr>
          </a:p>
          <a:p>
            <a:pPr marL="225425" indent="-225425" fontAlgn="base">
              <a:spcBef>
                <a:spcPts val="600"/>
              </a:spcBef>
              <a:spcAft>
                <a:spcPct val="0"/>
              </a:spcAft>
              <a:buClr>
                <a:srgbClr val="C00000"/>
              </a:buClr>
              <a:buSzPct val="100000"/>
              <a:buFont typeface="Wingdings" pitchFamily="2" charset="2"/>
              <a:buChar char="q"/>
            </a:pPr>
            <a:r>
              <a:rPr lang="en-US" sz="1000" dirty="0">
                <a:solidFill>
                  <a:srgbClr val="000000"/>
                </a:solidFill>
                <a:ea typeface="ＭＳ Ｐゴシック" pitchFamily="34" charset="-128"/>
                <a:cs typeface="Calibri" pitchFamily="34" charset="0"/>
              </a:rPr>
              <a:t>In general, the size of the loss emergence pool positively impacts the size of credit </a:t>
            </a:r>
            <a:r>
              <a:rPr lang="en-US" sz="1000" dirty="0" smtClean="0">
                <a:solidFill>
                  <a:srgbClr val="000000"/>
                </a:solidFill>
                <a:ea typeface="ＭＳ Ｐゴシック" pitchFamily="34" charset="-128"/>
                <a:cs typeface="Calibri" pitchFamily="34" charset="0"/>
              </a:rPr>
              <a:t>losses</a:t>
            </a:r>
            <a:endParaRPr lang="en-US" sz="1000" dirty="0">
              <a:solidFill>
                <a:srgbClr val="000000"/>
              </a:solidFill>
              <a:ea typeface="ＭＳ Ｐゴシック" pitchFamily="34" charset="-128"/>
              <a:cs typeface="Calibri" pitchFamily="34" charset="0"/>
            </a:endParaRPr>
          </a:p>
        </p:txBody>
      </p:sp>
      <p:sp>
        <p:nvSpPr>
          <p:cNvPr id="9" name="TextBox 1"/>
          <p:cNvSpPr txBox="1"/>
          <p:nvPr/>
        </p:nvSpPr>
        <p:spPr>
          <a:xfrm>
            <a:off x="6477000" y="4191000"/>
            <a:ext cx="1524000" cy="533399"/>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fontAlgn="base">
              <a:spcBef>
                <a:spcPct val="0"/>
              </a:spcBef>
              <a:spcAft>
                <a:spcPct val="0"/>
              </a:spcAft>
            </a:pPr>
            <a:r>
              <a:rPr lang="en-US" sz="1000" b="1" dirty="0" smtClean="0">
                <a:solidFill>
                  <a:srgbClr val="506E94">
                    <a:lumMod val="75000"/>
                  </a:srgbClr>
                </a:solidFill>
              </a:rPr>
              <a:t>Size of pool is increasing based on the volume of current bookings</a:t>
            </a:r>
            <a:endParaRPr lang="en-US" sz="1000" b="1" dirty="0">
              <a:solidFill>
                <a:srgbClr val="506E94">
                  <a:lumMod val="75000"/>
                </a:srgbClr>
              </a:solidFill>
            </a:endParaRPr>
          </a:p>
        </p:txBody>
      </p:sp>
      <p:graphicFrame>
        <p:nvGraphicFramePr>
          <p:cNvPr id="10" name="Chart 9"/>
          <p:cNvGraphicFramePr/>
          <p:nvPr>
            <p:extLst>
              <p:ext uri="{D42A27DB-BD31-4B8C-83A1-F6EECF244321}">
                <p14:modId xmlns:p14="http://schemas.microsoft.com/office/powerpoint/2010/main" val="1880736539"/>
              </p:ext>
            </p:extLst>
          </p:nvPr>
        </p:nvGraphicFramePr>
        <p:xfrm>
          <a:off x="76200" y="2019300"/>
          <a:ext cx="8763000" cy="4343400"/>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2"/>
          </p:nvPr>
        </p:nvSpPr>
        <p:spPr/>
        <p:txBody>
          <a:bodyPr/>
          <a:lstStyle/>
          <a:p>
            <a:pPr>
              <a:defRPr/>
            </a:pPr>
            <a:fld id="{B014143C-12CE-4657-B0B3-B74DFF960E09}" type="slidenum">
              <a:rPr lang="en-US" smtClean="0"/>
              <a:pPr>
                <a:defRPr/>
              </a:pPr>
              <a:t>45</a:t>
            </a:fld>
            <a:endParaRPr lang="en-US"/>
          </a:p>
        </p:txBody>
      </p:sp>
    </p:spTree>
    <p:extLst>
      <p:ext uri="{BB962C8B-B14F-4D97-AF65-F5344CB8AC3E}">
        <p14:creationId xmlns:p14="http://schemas.microsoft.com/office/powerpoint/2010/main" val="6908398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9"/>
          <p:cNvSpPr>
            <a:spLocks noChangeArrowheads="1"/>
          </p:cNvSpPr>
          <p:nvPr/>
        </p:nvSpPr>
        <p:spPr bwMode="auto">
          <a:xfrm>
            <a:off x="4845050" y="1066800"/>
            <a:ext cx="3994150" cy="311150"/>
          </a:xfrm>
          <a:prstGeom prst="rect">
            <a:avLst/>
          </a:prstGeom>
          <a:noFill/>
          <a:ln w="9525">
            <a:noFill/>
            <a:miter lim="800000"/>
            <a:headEnd/>
            <a:tailEnd/>
          </a:ln>
        </p:spPr>
        <p:txBody>
          <a:bodyPr/>
          <a:lstStyle/>
          <a:p>
            <a:pPr marL="342900" indent="-342900" fontAlgn="base">
              <a:spcBef>
                <a:spcPct val="20000"/>
              </a:spcBef>
              <a:spcAft>
                <a:spcPct val="0"/>
              </a:spcAft>
              <a:buFontTx/>
              <a:buChar char="•"/>
            </a:pPr>
            <a:endParaRPr lang="en-US" sz="2400">
              <a:solidFill>
                <a:srgbClr val="006600"/>
              </a:solidFill>
              <a:ea typeface="ＭＳ Ｐゴシック" pitchFamily="34" charset="-128"/>
              <a:cs typeface="Calibri" pitchFamily="34" charset="0"/>
            </a:endParaRPr>
          </a:p>
        </p:txBody>
      </p:sp>
      <p:graphicFrame>
        <p:nvGraphicFramePr>
          <p:cNvPr id="13" name="Chart 12"/>
          <p:cNvGraphicFramePr/>
          <p:nvPr>
            <p:extLst>
              <p:ext uri="{D42A27DB-BD31-4B8C-83A1-F6EECF244321}">
                <p14:modId xmlns:p14="http://schemas.microsoft.com/office/powerpoint/2010/main" val="3917947630"/>
              </p:ext>
            </p:extLst>
          </p:nvPr>
        </p:nvGraphicFramePr>
        <p:xfrm>
          <a:off x="4619625" y="914400"/>
          <a:ext cx="4219575" cy="30289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p:cNvGraphicFramePr/>
          <p:nvPr>
            <p:extLst>
              <p:ext uri="{D42A27DB-BD31-4B8C-83A1-F6EECF244321}">
                <p14:modId xmlns:p14="http://schemas.microsoft.com/office/powerpoint/2010/main" val="2303787836"/>
              </p:ext>
            </p:extLst>
          </p:nvPr>
        </p:nvGraphicFramePr>
        <p:xfrm>
          <a:off x="4697186" y="3867149"/>
          <a:ext cx="4114800" cy="2781299"/>
        </p:xfrm>
        <a:graphic>
          <a:graphicData uri="http://schemas.openxmlformats.org/drawingml/2006/chart">
            <c:chart xmlns:c="http://schemas.openxmlformats.org/drawingml/2006/chart" xmlns:r="http://schemas.openxmlformats.org/officeDocument/2006/relationships" r:id="rId4"/>
          </a:graphicData>
        </a:graphic>
      </p:graphicFrame>
      <p:sp>
        <p:nvSpPr>
          <p:cNvPr id="21" name="Rectangle 2"/>
          <p:cNvSpPr>
            <a:spLocks noGrp="1" noChangeArrowheads="1"/>
          </p:cNvSpPr>
          <p:nvPr>
            <p:ph type="title"/>
          </p:nvPr>
        </p:nvSpPr>
        <p:spPr>
          <a:xfrm>
            <a:off x="533400" y="381000"/>
            <a:ext cx="8686800" cy="369332"/>
          </a:xfrm>
        </p:spPr>
        <p:txBody>
          <a:bodyPr>
            <a:spAutoFit/>
          </a:bodyPr>
          <a:lstStyle/>
          <a:p>
            <a:pPr algn="l"/>
            <a:r>
              <a:rPr lang="en-US" sz="1800" b="1" dirty="0" smtClean="0">
                <a:solidFill>
                  <a:schemeClr val="bg1"/>
                </a:solidFill>
              </a:rPr>
              <a:t>Portfolio </a:t>
            </a:r>
            <a:r>
              <a:rPr lang="en-US" sz="1800" b="1" dirty="0">
                <a:solidFill>
                  <a:schemeClr val="bg1"/>
                </a:solidFill>
              </a:rPr>
              <a:t>Trends </a:t>
            </a:r>
            <a:r>
              <a:rPr lang="en-US" sz="1400" b="1" dirty="0" smtClean="0">
                <a:solidFill>
                  <a:schemeClr val="bg1"/>
                </a:solidFill>
              </a:rPr>
              <a:t>(November 2014)</a:t>
            </a:r>
          </a:p>
        </p:txBody>
      </p:sp>
      <p:sp>
        <p:nvSpPr>
          <p:cNvPr id="2" name="Oval 1"/>
          <p:cNvSpPr/>
          <p:nvPr/>
        </p:nvSpPr>
        <p:spPr bwMode="auto">
          <a:xfrm>
            <a:off x="6057922" y="5257799"/>
            <a:ext cx="506193" cy="771525"/>
          </a:xfrm>
          <a:prstGeom prst="ellipse">
            <a:avLst/>
          </a:prstGeom>
          <a:noFill/>
          <a:ln w="19050" cap="flat" cmpd="sng" algn="ctr">
            <a:solidFill>
              <a:srgbClr val="FFCC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a:solidFill>
                <a:srgbClr val="000000"/>
              </a:solidFill>
              <a:ea typeface="ＭＳ Ｐゴシック" pitchFamily="34" charset="-128"/>
            </a:endParaRPr>
          </a:p>
        </p:txBody>
      </p:sp>
      <p:cxnSp>
        <p:nvCxnSpPr>
          <p:cNvPr id="4" name="Straight Arrow Connector 3"/>
          <p:cNvCxnSpPr/>
          <p:nvPr/>
        </p:nvCxnSpPr>
        <p:spPr bwMode="auto">
          <a:xfrm>
            <a:off x="6119163" y="5111984"/>
            <a:ext cx="127903" cy="291630"/>
          </a:xfrm>
          <a:prstGeom prst="straightConnector1">
            <a:avLst/>
          </a:prstGeom>
          <a:noFill/>
          <a:ln w="12700" cap="flat" cmpd="sng" algn="ctr">
            <a:solidFill>
              <a:srgbClr val="FFCC00"/>
            </a:solidFill>
            <a:prstDash val="solid"/>
            <a:round/>
            <a:headEnd type="none" w="med" len="med"/>
            <a:tailEnd type="arrow"/>
          </a:ln>
          <a:effectLst/>
        </p:spPr>
      </p:cxnSp>
      <p:sp>
        <p:nvSpPr>
          <p:cNvPr id="5" name="TextBox 4"/>
          <p:cNvSpPr txBox="1"/>
          <p:nvPr/>
        </p:nvSpPr>
        <p:spPr>
          <a:xfrm>
            <a:off x="5783065" y="4650319"/>
            <a:ext cx="762000" cy="461665"/>
          </a:xfrm>
          <a:prstGeom prst="rect">
            <a:avLst/>
          </a:prstGeom>
          <a:noFill/>
        </p:spPr>
        <p:txBody>
          <a:bodyPr wrap="square" rtlCol="0">
            <a:spAutoFit/>
          </a:bodyPr>
          <a:lstStyle/>
          <a:p>
            <a:pPr fontAlgn="base">
              <a:spcBef>
                <a:spcPct val="0"/>
              </a:spcBef>
              <a:spcAft>
                <a:spcPct val="0"/>
              </a:spcAft>
            </a:pPr>
            <a:r>
              <a:rPr lang="en-US" sz="1200" dirty="0">
                <a:solidFill>
                  <a:srgbClr val="000000"/>
                </a:solidFill>
                <a:ea typeface="ＭＳ Ｐゴシック" pitchFamily="34" charset="-128"/>
              </a:rPr>
              <a:t>Sandy Impact</a:t>
            </a:r>
          </a:p>
        </p:txBody>
      </p:sp>
      <p:graphicFrame>
        <p:nvGraphicFramePr>
          <p:cNvPr id="14" name="Chart 13"/>
          <p:cNvGraphicFramePr/>
          <p:nvPr>
            <p:extLst>
              <p:ext uri="{D42A27DB-BD31-4B8C-83A1-F6EECF244321}">
                <p14:modId xmlns:p14="http://schemas.microsoft.com/office/powerpoint/2010/main" val="680738394"/>
              </p:ext>
            </p:extLst>
          </p:nvPr>
        </p:nvGraphicFramePr>
        <p:xfrm>
          <a:off x="152400" y="1056821"/>
          <a:ext cx="4343400" cy="288925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 name="Chart 17"/>
          <p:cNvGraphicFramePr/>
          <p:nvPr>
            <p:extLst>
              <p:ext uri="{D42A27DB-BD31-4B8C-83A1-F6EECF244321}">
                <p14:modId xmlns:p14="http://schemas.microsoft.com/office/powerpoint/2010/main" val="77935998"/>
              </p:ext>
            </p:extLst>
          </p:nvPr>
        </p:nvGraphicFramePr>
        <p:xfrm>
          <a:off x="304800" y="3867149"/>
          <a:ext cx="4114800" cy="2781299"/>
        </p:xfrm>
        <a:graphic>
          <a:graphicData uri="http://schemas.openxmlformats.org/drawingml/2006/chart">
            <c:chart xmlns:c="http://schemas.openxmlformats.org/drawingml/2006/chart" xmlns:r="http://schemas.openxmlformats.org/officeDocument/2006/relationships" r:id="rId6"/>
          </a:graphicData>
        </a:graphic>
      </p:graphicFrame>
      <p:sp>
        <p:nvSpPr>
          <p:cNvPr id="3" name="Slide Number Placeholder 2"/>
          <p:cNvSpPr>
            <a:spLocks noGrp="1"/>
          </p:cNvSpPr>
          <p:nvPr>
            <p:ph type="sldNum" sz="quarter" idx="12"/>
          </p:nvPr>
        </p:nvSpPr>
        <p:spPr/>
        <p:txBody>
          <a:bodyPr/>
          <a:lstStyle/>
          <a:p>
            <a:pPr>
              <a:defRPr/>
            </a:pPr>
            <a:fld id="{B014143C-12CE-4657-B0B3-B74DFF960E09}" type="slidenum">
              <a:rPr lang="en-US" smtClean="0"/>
              <a:pPr>
                <a:defRPr/>
              </a:pPr>
              <a:t>46</a:t>
            </a:fld>
            <a:endParaRPr lang="en-US"/>
          </a:p>
        </p:txBody>
      </p:sp>
    </p:spTree>
    <p:extLst>
      <p:ext uri="{BB962C8B-B14F-4D97-AF65-F5344CB8AC3E}">
        <p14:creationId xmlns:p14="http://schemas.microsoft.com/office/powerpoint/2010/main" val="41919757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4" name="Rectangle 13"/>
          <p:cNvSpPr>
            <a:spLocks noGrp="1" noChangeArrowheads="1"/>
          </p:cNvSpPr>
          <p:nvPr>
            <p:ph type="title"/>
          </p:nvPr>
        </p:nvSpPr>
        <p:spPr>
          <a:xfrm>
            <a:off x="624284" y="304800"/>
            <a:ext cx="8229600" cy="533400"/>
          </a:xfrm>
        </p:spPr>
        <p:txBody>
          <a:bodyPr/>
          <a:lstStyle/>
          <a:p>
            <a:pPr algn="l" eaLnBrk="1" hangingPunct="1"/>
            <a:r>
              <a:rPr lang="en-US" sz="1800" b="1" dirty="0" smtClean="0">
                <a:solidFill>
                  <a:schemeClr val="bg1"/>
                </a:solidFill>
                <a:ea typeface="ＭＳ Ｐゴシック" pitchFamily="34" charset="-128"/>
              </a:rPr>
              <a:t>FY15 Q3 Credit Loss Forecast  – FY15</a:t>
            </a:r>
          </a:p>
        </p:txBody>
      </p:sp>
      <p:graphicFrame>
        <p:nvGraphicFramePr>
          <p:cNvPr id="16485" name="Group 101"/>
          <p:cNvGraphicFramePr>
            <a:graphicFrameLocks noGrp="1"/>
          </p:cNvGraphicFramePr>
          <p:nvPr>
            <p:ph sz="half" idx="4294967295"/>
            <p:extLst>
              <p:ext uri="{D42A27DB-BD31-4B8C-83A1-F6EECF244321}">
                <p14:modId xmlns:p14="http://schemas.microsoft.com/office/powerpoint/2010/main" val="1542328102"/>
              </p:ext>
            </p:extLst>
          </p:nvPr>
        </p:nvGraphicFramePr>
        <p:xfrm>
          <a:off x="4859338" y="1310786"/>
          <a:ext cx="4038600" cy="3272790"/>
        </p:xfrm>
        <a:graphic>
          <a:graphicData uri="http://schemas.openxmlformats.org/drawingml/2006/table">
            <a:tbl>
              <a:tblPr/>
              <a:tblGrid>
                <a:gridCol w="1101725"/>
                <a:gridCol w="590550"/>
                <a:gridCol w="584200"/>
                <a:gridCol w="587375"/>
                <a:gridCol w="587375"/>
                <a:gridCol w="587375"/>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000" b="1" i="0" u="none" strike="noStrike" cap="none" normalizeH="0" baseline="0" dirty="0" smtClean="0">
                        <a:ln>
                          <a:noFill/>
                        </a:ln>
                        <a:solidFill>
                          <a:schemeClr val="tx1"/>
                        </a:solidFill>
                        <a:effectLst/>
                        <a:latin typeface="Calibri" pitchFamily="34" charset="0"/>
                        <a:ea typeface="ＭＳ Ｐゴシック" pitchFamily="34" charset="-128"/>
                      </a:endParaRP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Calibri" pitchFamily="34" charset="0"/>
                          <a:ea typeface="ＭＳ Ｐゴシック" pitchFamily="34" charset="-128"/>
                        </a:rPr>
                        <a:t>Q1</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Calibri" pitchFamily="34" charset="0"/>
                          <a:ea typeface="ＭＳ Ｐゴシック" pitchFamily="34" charset="-128"/>
                        </a:rPr>
                        <a:t>Q2</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Calibri" pitchFamily="34" charset="0"/>
                          <a:ea typeface="ＭＳ Ｐゴシック" pitchFamily="34" charset="-128"/>
                        </a:rPr>
                        <a:t>Q3</a:t>
                      </a: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Calibri" pitchFamily="34" charset="0"/>
                          <a:ea typeface="ＭＳ Ｐゴシック" pitchFamily="34" charset="-128"/>
                        </a:rPr>
                        <a:t>Q4</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Calibri" pitchFamily="34" charset="0"/>
                          <a:ea typeface="ＭＳ Ｐゴシック" pitchFamily="34" charset="-128"/>
                        </a:rPr>
                        <a:t>FY15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Calibri" pitchFamily="34" charset="0"/>
                          <a:ea typeface="ＭＳ Ｐゴシック" pitchFamily="34" charset="-128"/>
                        </a:rPr>
                        <a:t>Loss ($, MM)</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algn="ctr"/>
                      <a:r>
                        <a:rPr lang="en-US" sz="1000" dirty="0" smtClean="0"/>
                        <a:t>81</a:t>
                      </a:r>
                      <a:endParaRPr lang="en-US" sz="1000" dirty="0"/>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algn="ctr"/>
                      <a:r>
                        <a:rPr lang="en-US" sz="1000" dirty="0" smtClean="0"/>
                        <a:t>74</a:t>
                      </a:r>
                      <a:endParaRPr lang="en-US" sz="1000" dirty="0"/>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algn="ctr"/>
                      <a:r>
                        <a:rPr lang="en-US" sz="1000" dirty="0" smtClean="0"/>
                        <a:t>93</a:t>
                      </a:r>
                      <a:endParaRPr lang="en-US" sz="1000" dirty="0"/>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algn="ctr"/>
                      <a:r>
                        <a:rPr lang="en-US" sz="1000" dirty="0" smtClean="0"/>
                        <a:t>116</a:t>
                      </a:r>
                      <a:endParaRPr lang="en-US" sz="1000" dirty="0"/>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algn="ctr"/>
                      <a:r>
                        <a:rPr lang="en-US" sz="1000" b="1" dirty="0" smtClean="0"/>
                        <a:t>364</a:t>
                      </a:r>
                      <a:endParaRPr lang="en-US" sz="1000" b="1" dirty="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99"/>
                    </a:solidFill>
                  </a:tcPr>
                </a:tc>
              </a:tr>
              <a:tr h="3365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Calibri" pitchFamily="34" charset="0"/>
                          <a:ea typeface="ＭＳ Ｐゴシック" pitchFamily="34" charset="-128"/>
                        </a:rPr>
                        <a:t>Frequency (#, K)</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algn="ctr"/>
                      <a:r>
                        <a:rPr lang="en-US" sz="1000" dirty="0" smtClean="0"/>
                        <a:t>13</a:t>
                      </a:r>
                      <a:endParaRPr lang="en-US" sz="1000" dirty="0"/>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algn="ctr"/>
                      <a:r>
                        <a:rPr lang="en-US" sz="1000" dirty="0" smtClean="0"/>
                        <a:t>12</a:t>
                      </a:r>
                      <a:endParaRPr lang="en-US" sz="1000" dirty="0"/>
                    </a:p>
                  </a:txBody>
                  <a:tcPr anchor="ctr" horzOverflow="overflow">
                    <a:lnL>
                      <a:noFill/>
                    </a:lnL>
                    <a:lnR>
                      <a:noFill/>
                    </a:lnR>
                    <a:lnT>
                      <a:noFill/>
                    </a:lnT>
                    <a:lnB>
                      <a:noFill/>
                    </a:lnB>
                    <a:lnTlToBr>
                      <a:noFill/>
                    </a:lnTlToBr>
                    <a:lnBlToTr>
                      <a:noFill/>
                    </a:lnBlToTr>
                    <a:noFill/>
                  </a:tcPr>
                </a:tc>
                <a:tc>
                  <a:txBody>
                    <a:bodyPr/>
                    <a:lstStyle/>
                    <a:p>
                      <a:pPr algn="ctr"/>
                      <a:r>
                        <a:rPr lang="en-US" sz="1000" dirty="0" smtClean="0"/>
                        <a:t>14</a:t>
                      </a:r>
                      <a:endParaRPr lang="en-US" sz="1000" dirty="0"/>
                    </a:p>
                  </a:txBody>
                  <a:tcPr anchor="ctr" horzOverflow="overflow">
                    <a:lnL>
                      <a:noFill/>
                    </a:lnL>
                    <a:lnR>
                      <a:noFill/>
                    </a:lnR>
                    <a:lnT>
                      <a:noFill/>
                    </a:lnT>
                    <a:lnB>
                      <a:noFill/>
                    </a:lnB>
                    <a:lnTlToBr>
                      <a:noFill/>
                    </a:lnTlToBr>
                    <a:lnBlToTr>
                      <a:noFill/>
                    </a:lnBlToTr>
                    <a:noFill/>
                  </a:tcPr>
                </a:tc>
                <a:tc>
                  <a:txBody>
                    <a:bodyPr/>
                    <a:lstStyle/>
                    <a:p>
                      <a:pPr algn="ctr"/>
                      <a:r>
                        <a:rPr lang="en-US" sz="1000" dirty="0" smtClean="0"/>
                        <a:t>17</a:t>
                      </a:r>
                      <a:endParaRPr lang="en-US" sz="1000" dirty="0"/>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algn="ctr"/>
                      <a:r>
                        <a:rPr lang="en-US" sz="1000" b="1" dirty="0" smtClean="0"/>
                        <a:t>55</a:t>
                      </a:r>
                      <a:endParaRPr lang="en-US" sz="1000" b="1" dirty="0"/>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99"/>
                    </a:solidFill>
                  </a:tcPr>
                </a:tc>
              </a:tr>
              <a:tr h="3365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tx1"/>
                          </a:solidFill>
                          <a:effectLst/>
                          <a:latin typeface="Calibri" pitchFamily="34" charset="0"/>
                          <a:ea typeface="ＭＳ Ｐゴシック" pitchFamily="34" charset="-128"/>
                        </a:rPr>
                        <a:t>Severity ($, avg)</a:t>
                      </a:r>
                      <a:endParaRPr kumimoji="0" lang="en-US" sz="1000" b="1" i="0" u="none" strike="noStrike" cap="none" normalizeH="0" baseline="0" dirty="0" smtClean="0">
                        <a:ln>
                          <a:noFill/>
                        </a:ln>
                        <a:solidFill>
                          <a:schemeClr val="tx1"/>
                        </a:solidFill>
                        <a:effectLst/>
                        <a:latin typeface="Calibri" pitchFamily="34" charset="0"/>
                        <a:ea typeface="ＭＳ Ｐゴシック" pitchFamily="34" charset="-128"/>
                      </a:endParaRPr>
                    </a:p>
                  </a:txBody>
                  <a:tcPr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000" dirty="0" smtClean="0"/>
                        <a:t>6,323</a:t>
                      </a:r>
                      <a:endParaRPr lang="en-US" sz="1000" dirty="0"/>
                    </a:p>
                  </a:txBody>
                  <a:tcPr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6,475</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6,761</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6,922</a:t>
                      </a:r>
                    </a:p>
                  </a:txBody>
                  <a:tcPr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t>6,649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365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accent2"/>
                          </a:solidFill>
                          <a:effectLst/>
                          <a:latin typeface="Calibri" pitchFamily="34" charset="0"/>
                          <a:ea typeface="ＭＳ Ｐゴシック" pitchFamily="34" charset="-128"/>
                        </a:rPr>
                        <a:t>Loss ($, MM)</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algn="ctr"/>
                      <a:r>
                        <a:rPr lang="en-US" sz="1000" dirty="0" smtClean="0">
                          <a:solidFill>
                            <a:schemeClr val="accent2"/>
                          </a:solidFill>
                        </a:rPr>
                        <a:t>81</a:t>
                      </a:r>
                      <a:endParaRPr lang="en-US" sz="1000" dirty="0">
                        <a:solidFill>
                          <a:schemeClr val="accent2"/>
                        </a:solidFill>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algn="ctr"/>
                      <a:r>
                        <a:rPr lang="en-US" sz="1000" dirty="0" smtClean="0">
                          <a:solidFill>
                            <a:schemeClr val="accent2"/>
                          </a:solidFill>
                        </a:rPr>
                        <a:t>77</a:t>
                      </a:r>
                      <a:endParaRPr lang="en-US" sz="1000" dirty="0">
                        <a:solidFill>
                          <a:schemeClr val="accent2"/>
                        </a:solidFill>
                      </a:endParaRP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algn="ctr"/>
                      <a:r>
                        <a:rPr lang="en-US" sz="1000" dirty="0" smtClean="0">
                          <a:solidFill>
                            <a:schemeClr val="accent2"/>
                          </a:solidFill>
                        </a:rPr>
                        <a:t>89</a:t>
                      </a:r>
                      <a:endParaRPr lang="en-US" sz="1000" dirty="0">
                        <a:solidFill>
                          <a:schemeClr val="accent2"/>
                        </a:solidFill>
                      </a:endParaRP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algn="ctr"/>
                      <a:r>
                        <a:rPr lang="en-US" sz="1000" dirty="0" smtClean="0">
                          <a:solidFill>
                            <a:schemeClr val="accent2"/>
                          </a:solidFill>
                        </a:rPr>
                        <a:t>105</a:t>
                      </a:r>
                      <a:endParaRPr lang="en-US" sz="1000" dirty="0">
                        <a:solidFill>
                          <a:schemeClr val="accent2"/>
                        </a:solidFill>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algn="ctr"/>
                      <a:r>
                        <a:rPr lang="en-US" sz="1000" b="1" dirty="0" smtClean="0">
                          <a:solidFill>
                            <a:schemeClr val="accent2"/>
                          </a:solidFill>
                        </a:rPr>
                        <a:t>352</a:t>
                      </a:r>
                      <a:endParaRPr lang="en-US" sz="1000" b="1" dirty="0">
                        <a:solidFill>
                          <a:schemeClr val="accent2"/>
                        </a:solidFill>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99"/>
                    </a:solidFill>
                  </a:tcPr>
                </a:tc>
              </a:tr>
              <a:tr h="3365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accent2"/>
                          </a:solidFill>
                          <a:effectLst/>
                          <a:latin typeface="Calibri" pitchFamily="34" charset="0"/>
                          <a:ea typeface="ＭＳ Ｐゴシック" pitchFamily="34" charset="-128"/>
                        </a:rPr>
                        <a:t>Frequency (#, K)</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algn="ctr"/>
                      <a:r>
                        <a:rPr lang="en-US" sz="1000" dirty="0" smtClean="0">
                          <a:solidFill>
                            <a:schemeClr val="accent2"/>
                          </a:solidFill>
                        </a:rPr>
                        <a:t>13</a:t>
                      </a:r>
                      <a:endParaRPr lang="en-US" sz="1000" dirty="0">
                        <a:solidFill>
                          <a:schemeClr val="accent2"/>
                        </a:solidFill>
                      </a:endParaRP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algn="ctr"/>
                      <a:r>
                        <a:rPr lang="en-US" sz="1000" dirty="0" smtClean="0">
                          <a:solidFill>
                            <a:schemeClr val="accent2"/>
                          </a:solidFill>
                        </a:rPr>
                        <a:t>12</a:t>
                      </a:r>
                      <a:endParaRPr lang="en-US" sz="1000" dirty="0">
                        <a:solidFill>
                          <a:schemeClr val="accent2"/>
                        </a:solidFill>
                      </a:endParaRPr>
                    </a:p>
                  </a:txBody>
                  <a:tcPr anchor="ctr" horzOverflow="overflow">
                    <a:lnL>
                      <a:noFill/>
                    </a:lnL>
                    <a:lnR>
                      <a:noFill/>
                    </a:lnR>
                    <a:lnT>
                      <a:noFill/>
                    </a:lnT>
                    <a:lnB>
                      <a:noFill/>
                    </a:lnB>
                    <a:lnTlToBr>
                      <a:noFill/>
                    </a:lnTlToBr>
                    <a:lnBlToTr>
                      <a:noFill/>
                    </a:lnBlToTr>
                    <a:noFill/>
                  </a:tcPr>
                </a:tc>
                <a:tc>
                  <a:txBody>
                    <a:bodyPr/>
                    <a:lstStyle/>
                    <a:p>
                      <a:pPr algn="ctr"/>
                      <a:r>
                        <a:rPr lang="en-US" sz="1000" dirty="0" smtClean="0">
                          <a:solidFill>
                            <a:schemeClr val="accent2"/>
                          </a:solidFill>
                        </a:rPr>
                        <a:t>13</a:t>
                      </a:r>
                      <a:endParaRPr lang="en-US" sz="1000" dirty="0">
                        <a:solidFill>
                          <a:schemeClr val="accent2"/>
                        </a:solidFill>
                      </a:endParaRPr>
                    </a:p>
                  </a:txBody>
                  <a:tcPr anchor="ctr" horzOverflow="overflow">
                    <a:lnL>
                      <a:noFill/>
                    </a:lnL>
                    <a:lnR>
                      <a:noFill/>
                    </a:lnR>
                    <a:lnT>
                      <a:noFill/>
                    </a:lnT>
                    <a:lnB>
                      <a:noFill/>
                    </a:lnB>
                    <a:lnTlToBr>
                      <a:noFill/>
                    </a:lnTlToBr>
                    <a:lnBlToTr>
                      <a:noFill/>
                    </a:lnBlToTr>
                    <a:noFill/>
                  </a:tcPr>
                </a:tc>
                <a:tc>
                  <a:txBody>
                    <a:bodyPr/>
                    <a:lstStyle/>
                    <a:p>
                      <a:pPr algn="ctr"/>
                      <a:r>
                        <a:rPr lang="en-US" sz="1000" dirty="0" smtClean="0">
                          <a:solidFill>
                            <a:schemeClr val="accent2"/>
                          </a:solidFill>
                        </a:rPr>
                        <a:t>15</a:t>
                      </a:r>
                      <a:endParaRPr lang="en-US" sz="1000" dirty="0">
                        <a:solidFill>
                          <a:schemeClr val="accent2"/>
                        </a:solidFill>
                      </a:endParaRP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algn="ctr"/>
                      <a:r>
                        <a:rPr lang="en-US" sz="1000" b="1" dirty="0" smtClean="0">
                          <a:solidFill>
                            <a:schemeClr val="accent2"/>
                          </a:solidFill>
                        </a:rPr>
                        <a:t>52</a:t>
                      </a:r>
                      <a:endParaRPr lang="en-US" sz="1000" b="1" dirty="0">
                        <a:solidFill>
                          <a:schemeClr val="accent2"/>
                        </a:solidFill>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99"/>
                    </a:solidFill>
                  </a:tcPr>
                </a:tc>
              </a:tr>
              <a:tr h="3365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accent2"/>
                          </a:solidFill>
                          <a:effectLst/>
                          <a:latin typeface="Calibri" pitchFamily="34" charset="0"/>
                          <a:ea typeface="ＭＳ Ｐゴシック" pitchFamily="34" charset="-128"/>
                        </a:rPr>
                        <a:t>Severity ($, </a:t>
                      </a:r>
                      <a:r>
                        <a:rPr kumimoji="0" lang="en-US" sz="1000" b="1" i="0" u="none" strike="noStrike" cap="none" normalizeH="0" baseline="0" dirty="0" err="1" smtClean="0">
                          <a:ln>
                            <a:noFill/>
                          </a:ln>
                          <a:solidFill>
                            <a:schemeClr val="accent2"/>
                          </a:solidFill>
                          <a:effectLst/>
                          <a:latin typeface="Calibri" pitchFamily="34" charset="0"/>
                          <a:ea typeface="ＭＳ Ｐゴシック" pitchFamily="34" charset="-128"/>
                        </a:rPr>
                        <a:t>avg</a:t>
                      </a:r>
                      <a:r>
                        <a:rPr kumimoji="0" lang="en-US" sz="1000" b="1" i="0" u="none" strike="noStrike" cap="none" normalizeH="0" baseline="0" dirty="0" smtClean="0">
                          <a:ln>
                            <a:noFill/>
                          </a:ln>
                          <a:solidFill>
                            <a:schemeClr val="accent2"/>
                          </a:solidFill>
                          <a:effectLst/>
                          <a:latin typeface="Calibri" pitchFamily="34" charset="0"/>
                          <a:ea typeface="ＭＳ Ｐゴシック" pitchFamily="34" charset="-128"/>
                        </a:rPr>
                        <a:t>)</a:t>
                      </a:r>
                    </a:p>
                  </a:txBody>
                  <a:tcPr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000" dirty="0" smtClean="0">
                          <a:solidFill>
                            <a:schemeClr val="accent2"/>
                          </a:solidFill>
                        </a:rPr>
                        <a:t>6,321</a:t>
                      </a:r>
                      <a:endParaRPr lang="en-US" sz="1000" dirty="0">
                        <a:solidFill>
                          <a:schemeClr val="accent2"/>
                        </a:solidFill>
                      </a:endParaRPr>
                    </a:p>
                  </a:txBody>
                  <a:tcPr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accent2"/>
                          </a:solidFill>
                        </a:rPr>
                        <a:t>6,498</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accent2"/>
                          </a:solidFill>
                        </a:rPr>
                        <a:t>7,056</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accent2"/>
                          </a:solidFill>
                        </a:rPr>
                        <a:t>7,069</a:t>
                      </a:r>
                    </a:p>
                  </a:txBody>
                  <a:tcPr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accent2"/>
                          </a:solidFill>
                        </a:rPr>
                        <a:t>6,753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365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Calibri" pitchFamily="34" charset="0"/>
                          <a:ea typeface="ＭＳ Ｐゴシック" pitchFamily="34" charset="-128"/>
                        </a:rPr>
                        <a:t>Loss ($, MM)</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ＭＳ Ｐゴシック" pitchFamily="34" charset="-128"/>
                        </a:rPr>
                        <a:t>81</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ＭＳ Ｐゴシック" pitchFamily="34" charset="-128"/>
                        </a:rPr>
                        <a:t>77</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ＭＳ Ｐゴシック" pitchFamily="34" charset="-128"/>
                        </a:rPr>
                        <a:t>89</a:t>
                      </a:r>
                    </a:p>
                  </a:txBody>
                  <a:tcPr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ＭＳ Ｐゴシック" pitchFamily="34" charset="-128"/>
                        </a:rPr>
                        <a:t>110</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Calibri" pitchFamily="34" charset="0"/>
                          <a:ea typeface="ＭＳ Ｐゴシック" pitchFamily="34" charset="-128"/>
                        </a:rPr>
                        <a:t>357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99"/>
                    </a:solidFill>
                  </a:tcPr>
                </a:tc>
              </a:tr>
              <a:tr h="3365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Calibri" pitchFamily="34" charset="0"/>
                          <a:ea typeface="ＭＳ Ｐゴシック" pitchFamily="34" charset="-128"/>
                        </a:rPr>
                        <a:t>Frequency (#, K)</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ＭＳ Ｐゴシック" pitchFamily="34" charset="-128"/>
                        </a:rPr>
                        <a:t>13</a:t>
                      </a:r>
                    </a:p>
                  </a:txBody>
                  <a:tcPr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ＭＳ Ｐゴシック" pitchFamily="34" charset="-128"/>
                        </a:rPr>
                        <a:t>12</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ＭＳ Ｐゴシック" pitchFamily="34" charset="-128"/>
                        </a:rPr>
                        <a:t>13</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Calibri" pitchFamily="34" charset="0"/>
                          <a:ea typeface="ＭＳ Ｐゴシック" pitchFamily="34" charset="-128"/>
                        </a:rPr>
                        <a:t>15</a:t>
                      </a:r>
                    </a:p>
                  </a:txBody>
                  <a:tcPr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Calibri" pitchFamily="34" charset="0"/>
                          <a:ea typeface="ＭＳ Ｐゴシック" pitchFamily="34" charset="-128"/>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99"/>
                    </a:solidFill>
                  </a:tcPr>
                </a:tc>
              </a:tr>
              <a:tr h="33655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Calibri" pitchFamily="34" charset="0"/>
                          <a:ea typeface="ＭＳ Ｐゴシック" pitchFamily="34" charset="-128"/>
                        </a:rPr>
                        <a:t>Severity ($, </a:t>
                      </a:r>
                      <a:r>
                        <a:rPr kumimoji="0" lang="en-US" sz="1000" b="1" i="0" u="none" strike="noStrike" cap="none" normalizeH="0" baseline="0" dirty="0" err="1" smtClean="0">
                          <a:ln>
                            <a:noFill/>
                          </a:ln>
                          <a:solidFill>
                            <a:schemeClr val="tx1"/>
                          </a:solidFill>
                          <a:effectLst/>
                          <a:latin typeface="Calibri" pitchFamily="34" charset="0"/>
                          <a:ea typeface="ＭＳ Ｐゴシック" pitchFamily="34" charset="-128"/>
                        </a:rPr>
                        <a:t>avg</a:t>
                      </a:r>
                      <a:r>
                        <a:rPr kumimoji="0" lang="en-US" sz="1000" b="1" i="0" u="none" strike="noStrike" cap="none" normalizeH="0" baseline="0" dirty="0" smtClean="0">
                          <a:ln>
                            <a:noFill/>
                          </a:ln>
                          <a:solidFill>
                            <a:schemeClr val="tx1"/>
                          </a:solidFill>
                          <a:effectLst/>
                          <a:latin typeface="Calibri" pitchFamily="34" charset="0"/>
                          <a:ea typeface="ＭＳ Ｐゴシック" pitchFamily="34" charset="-128"/>
                        </a:rPr>
                        <a:t>)</a:t>
                      </a:r>
                    </a:p>
                  </a:txBody>
                  <a:tcPr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lang="en-US" sz="1000" dirty="0" smtClean="0">
                          <a:solidFill>
                            <a:schemeClr val="tx1"/>
                          </a:solidFill>
                        </a:rPr>
                        <a:t>6,321</a:t>
                      </a:r>
                      <a:endParaRPr lang="en-US" sz="1000" dirty="0">
                        <a:solidFill>
                          <a:schemeClr val="tx1"/>
                        </a:solidFill>
                      </a:endParaRPr>
                    </a:p>
                  </a:txBody>
                  <a:tcPr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6,498</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7,097</a:t>
                      </a:r>
                    </a:p>
                  </a:txBody>
                  <a:tcPr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7,192</a:t>
                      </a:r>
                    </a:p>
                  </a:txBody>
                  <a:tcPr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6,801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graphicFrame>
        <p:nvGraphicFramePr>
          <p:cNvPr id="16486" name="Group 102"/>
          <p:cNvGraphicFramePr>
            <a:graphicFrameLocks noGrp="1"/>
          </p:cNvGraphicFramePr>
          <p:nvPr>
            <p:ph sz="half" idx="4294967295"/>
            <p:extLst>
              <p:ext uri="{D42A27DB-BD31-4B8C-83A1-F6EECF244321}">
                <p14:modId xmlns:p14="http://schemas.microsoft.com/office/powerpoint/2010/main" val="3704398582"/>
              </p:ext>
            </p:extLst>
          </p:nvPr>
        </p:nvGraphicFramePr>
        <p:xfrm>
          <a:off x="1676400" y="4895860"/>
          <a:ext cx="5663647" cy="1519874"/>
        </p:xfrm>
        <a:graphic>
          <a:graphicData uri="http://schemas.openxmlformats.org/drawingml/2006/table">
            <a:tbl>
              <a:tblPr/>
              <a:tblGrid>
                <a:gridCol w="1067594"/>
                <a:gridCol w="762000"/>
                <a:gridCol w="1295400"/>
                <a:gridCol w="838200"/>
                <a:gridCol w="810767"/>
                <a:gridCol w="889686"/>
              </a:tblGrid>
              <a:tr h="344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Calibri" pitchFamily="34" charset="0"/>
                        <a:ea typeface="ＭＳ Ｐゴシック" pitchFamily="34" charset="-128"/>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800000"/>
                    </a:solidFill>
                  </a:tcPr>
                </a:tc>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bg1"/>
                          </a:solidFill>
                          <a:effectLst/>
                          <a:latin typeface="Calibri" pitchFamily="34" charset="0"/>
                          <a:ea typeface="ＭＳ Ｐゴシック" pitchFamily="34" charset="-128"/>
                        </a:rPr>
                        <a:t>Assumptions and Results from the Model view </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8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ＭＳ Ｐゴシック" pitchFamily="34" charset="-128"/>
                        </a:rPr>
                        <a:t>View</a:t>
                      </a:r>
                    </a:p>
                  </a:txBody>
                  <a:tcPr marL="45720" marR="4572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ＭＳ Ｐゴシック" pitchFamily="34" charset="-128"/>
                        </a:rPr>
                        <a:t>Total Loss $</a:t>
                      </a:r>
                    </a:p>
                  </a:txBody>
                  <a:tcPr marL="45720" marR="4572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ＭＳ Ｐゴシック" pitchFamily="34" charset="-128"/>
                        </a:rPr>
                        <a:t>Frequency</a:t>
                      </a:r>
                    </a:p>
                  </a:txBody>
                  <a:tcPr marL="45720" marR="4572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ＭＳ Ｐゴシック" pitchFamily="34" charset="-128"/>
                        </a:rPr>
                        <a:t>Severity</a:t>
                      </a:r>
                    </a:p>
                  </a:txBody>
                  <a:tcPr marL="45720" marR="4572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ＭＳ Ｐゴシック" pitchFamily="34" charset="-128"/>
                        </a:rPr>
                        <a:t>Recovery</a:t>
                      </a:r>
                    </a:p>
                  </a:txBody>
                  <a:tcPr marL="45720" marR="4572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ＭＳ Ｐゴシック" pitchFamily="34" charset="-128"/>
                        </a:rPr>
                        <a:t>New </a:t>
                      </a:r>
                      <a:r>
                        <a:rPr kumimoji="0" lang="en-US" sz="1400" b="1" i="0" u="none" strike="noStrike" cap="none" normalizeH="0" baseline="0" dirty="0" err="1" smtClean="0">
                          <a:ln>
                            <a:noFill/>
                          </a:ln>
                          <a:solidFill>
                            <a:schemeClr val="tx1"/>
                          </a:solidFill>
                          <a:effectLst/>
                          <a:latin typeface="Calibri" pitchFamily="34" charset="0"/>
                          <a:ea typeface="ＭＳ Ｐゴシック" pitchFamily="34" charset="-128"/>
                        </a:rPr>
                        <a:t>Vol</a:t>
                      </a:r>
                      <a:endParaRPr kumimoji="0" lang="en-US" sz="1400" b="1" i="0" u="none" strike="noStrike" cap="none" normalizeH="0" baseline="0" dirty="0" smtClean="0">
                        <a:ln>
                          <a:noFill/>
                        </a:ln>
                        <a:solidFill>
                          <a:schemeClr val="tx1"/>
                        </a:solidFill>
                        <a:effectLst/>
                        <a:latin typeface="Calibri" pitchFamily="34" charset="0"/>
                        <a:ea typeface="ＭＳ Ｐゴシック" pitchFamily="34" charset="-128"/>
                      </a:endParaRPr>
                    </a:p>
                  </a:txBody>
                  <a:tcPr marL="45720" marR="4572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rPr>
                        <a:t>Baseline</a:t>
                      </a:r>
                    </a:p>
                  </a:txBody>
                  <a:tcPr marL="45720" marR="4572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rPr>
                        <a:t>$352M</a:t>
                      </a:r>
                    </a:p>
                  </a:txBody>
                  <a:tcPr marL="45720" marR="4572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rPr>
                        <a:t>52K</a:t>
                      </a:r>
                    </a:p>
                  </a:txBody>
                  <a:tcPr marL="45720" marR="4572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rPr>
                        <a:t>$6,753</a:t>
                      </a:r>
                    </a:p>
                  </a:txBody>
                  <a:tcPr marL="45720" marR="4572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rPr>
                        <a:t>67M</a:t>
                      </a:r>
                    </a:p>
                  </a:txBody>
                  <a:tcPr marL="45720" marR="4572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rPr>
                        <a:t>1.480M</a:t>
                      </a:r>
                    </a:p>
                  </a:txBody>
                  <a:tcPr marL="45720" marR="4572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rPr>
                        <a:t>Q3 Scenario</a:t>
                      </a:r>
                    </a:p>
                  </a:txBody>
                  <a:tcPr marL="45720" marR="4572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rPr>
                        <a:t>$357M</a:t>
                      </a:r>
                    </a:p>
                  </a:txBody>
                  <a:tcPr marL="45720" marR="4572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rPr>
                        <a:t>53K</a:t>
                      </a:r>
                    </a:p>
                  </a:txBody>
                  <a:tcPr marL="45720" marR="4572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rPr>
                        <a:t>$6,801</a:t>
                      </a:r>
                    </a:p>
                  </a:txBody>
                  <a:tcPr marL="45720" marR="4572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rPr>
                        <a:t>67M</a:t>
                      </a:r>
                    </a:p>
                  </a:txBody>
                  <a:tcPr marL="45720" marR="4572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rPr>
                        <a:t>1.480M</a:t>
                      </a:r>
                    </a:p>
                  </a:txBody>
                  <a:tcPr marL="45720" marR="4572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387" name="Line 5"/>
          <p:cNvSpPr>
            <a:spLocks noChangeShapeType="1"/>
          </p:cNvSpPr>
          <p:nvPr/>
        </p:nvSpPr>
        <p:spPr bwMode="auto">
          <a:xfrm flipV="1">
            <a:off x="358775" y="3106031"/>
            <a:ext cx="1081088" cy="11112"/>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6388" name="Text Box 7"/>
          <p:cNvSpPr txBox="1">
            <a:spLocks noChangeArrowheads="1"/>
          </p:cNvSpPr>
          <p:nvPr/>
        </p:nvSpPr>
        <p:spPr bwMode="auto">
          <a:xfrm>
            <a:off x="3420836" y="700938"/>
            <a:ext cx="13716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ＭＳ Ｐゴシック" pitchFamily="34" charset="-128"/>
              </a:defRPr>
            </a:lvl1pPr>
            <a:lvl2pPr marL="742950" indent="-285750" eaLnBrk="0" hangingPunct="0">
              <a:defRPr>
                <a:solidFill>
                  <a:schemeClr val="tx1"/>
                </a:solidFill>
                <a:latin typeface="Calibri" pitchFamily="34" charset="0"/>
                <a:ea typeface="ＭＳ Ｐゴシック" pitchFamily="34" charset="-128"/>
              </a:defRPr>
            </a:lvl2pPr>
            <a:lvl3pPr marL="1143000" indent="-228600" eaLnBrk="0" hangingPunct="0">
              <a:defRPr>
                <a:solidFill>
                  <a:schemeClr val="tx1"/>
                </a:solidFill>
                <a:latin typeface="Calibri" pitchFamily="34" charset="0"/>
                <a:ea typeface="ＭＳ Ｐゴシック" pitchFamily="34" charset="-128"/>
              </a:defRPr>
            </a:lvl3pPr>
            <a:lvl4pPr marL="1600200" indent="-228600" eaLnBrk="0" hangingPunct="0">
              <a:defRPr>
                <a:solidFill>
                  <a:schemeClr val="tx1"/>
                </a:solidFill>
                <a:latin typeface="Calibri" pitchFamily="34" charset="0"/>
                <a:ea typeface="ＭＳ Ｐゴシック" pitchFamily="34" charset="-128"/>
              </a:defRPr>
            </a:lvl4pPr>
            <a:lvl5pPr marL="2057400" indent="-228600" eaLnBrk="0" hangingPunct="0">
              <a:defRPr>
                <a:solidFill>
                  <a:schemeClr val="tx1"/>
                </a:solidFill>
                <a:latin typeface="Calibri"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spcBef>
                <a:spcPct val="50000"/>
              </a:spcBef>
            </a:pPr>
            <a:endParaRPr lang="en-US" sz="1200" b="1" dirty="0" smtClean="0">
              <a:solidFill>
                <a:srgbClr val="FF3300"/>
              </a:solidFill>
            </a:endParaRPr>
          </a:p>
          <a:p>
            <a:pPr algn="ctr" eaLnBrk="1" hangingPunct="1">
              <a:spcBef>
                <a:spcPct val="50000"/>
              </a:spcBef>
            </a:pPr>
            <a:r>
              <a:rPr lang="en-US" sz="900" b="1" dirty="0" smtClean="0"/>
              <a:t>Loss </a:t>
            </a:r>
            <a:r>
              <a:rPr lang="en-US" sz="900" b="1" dirty="0"/>
              <a:t>$</a:t>
            </a:r>
          </a:p>
          <a:p>
            <a:pPr algn="ctr" eaLnBrk="1" hangingPunct="1">
              <a:spcBef>
                <a:spcPct val="50000"/>
              </a:spcBef>
            </a:pPr>
            <a:r>
              <a:rPr lang="en-US" sz="900" b="1" dirty="0"/>
              <a:t>Severity*Frequency</a:t>
            </a:r>
          </a:p>
          <a:p>
            <a:pPr algn="ctr" eaLnBrk="1" hangingPunct="1">
              <a:spcBef>
                <a:spcPct val="50000"/>
              </a:spcBef>
            </a:pPr>
            <a:endParaRPr lang="en-US" sz="900" b="1" dirty="0"/>
          </a:p>
          <a:p>
            <a:pPr algn="ctr" eaLnBrk="1" hangingPunct="1">
              <a:spcBef>
                <a:spcPct val="50000"/>
              </a:spcBef>
            </a:pPr>
            <a:endParaRPr lang="en-US" sz="900" b="1" dirty="0"/>
          </a:p>
        </p:txBody>
      </p:sp>
      <p:sp>
        <p:nvSpPr>
          <p:cNvPr id="16389" name="Line 8"/>
          <p:cNvSpPr>
            <a:spLocks noChangeShapeType="1"/>
          </p:cNvSpPr>
          <p:nvPr/>
        </p:nvSpPr>
        <p:spPr bwMode="auto">
          <a:xfrm>
            <a:off x="3429000" y="1497893"/>
            <a:ext cx="12954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1" name="AutoShape 10"/>
          <p:cNvSpPr>
            <a:spLocks noChangeArrowheads="1"/>
          </p:cNvSpPr>
          <p:nvPr/>
        </p:nvSpPr>
        <p:spPr bwMode="auto">
          <a:xfrm>
            <a:off x="1600200" y="1845556"/>
            <a:ext cx="1676400" cy="6096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sz="1400" b="1" dirty="0" smtClean="0"/>
              <a:t>Q2 View</a:t>
            </a:r>
            <a:endParaRPr lang="en-US" sz="1400" b="1" dirty="0"/>
          </a:p>
        </p:txBody>
      </p:sp>
      <p:sp>
        <p:nvSpPr>
          <p:cNvPr id="16392" name="Text Box 11"/>
          <p:cNvSpPr txBox="1">
            <a:spLocks noChangeArrowheads="1"/>
          </p:cNvSpPr>
          <p:nvPr/>
        </p:nvSpPr>
        <p:spPr bwMode="auto">
          <a:xfrm>
            <a:off x="3489297" y="1808934"/>
            <a:ext cx="1219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ＭＳ Ｐゴシック" pitchFamily="34" charset="-128"/>
              </a:defRPr>
            </a:lvl1pPr>
            <a:lvl2pPr marL="742950" indent="-285750" eaLnBrk="0" hangingPunct="0">
              <a:defRPr>
                <a:solidFill>
                  <a:schemeClr val="tx1"/>
                </a:solidFill>
                <a:latin typeface="Calibri" pitchFamily="34" charset="0"/>
                <a:ea typeface="ＭＳ Ｐゴシック" pitchFamily="34" charset="-128"/>
              </a:defRPr>
            </a:lvl2pPr>
            <a:lvl3pPr marL="1143000" indent="-228600" eaLnBrk="0" hangingPunct="0">
              <a:defRPr>
                <a:solidFill>
                  <a:schemeClr val="tx1"/>
                </a:solidFill>
                <a:latin typeface="Calibri" pitchFamily="34" charset="0"/>
                <a:ea typeface="ＭＳ Ｐゴシック" pitchFamily="34" charset="-128"/>
              </a:defRPr>
            </a:lvl3pPr>
            <a:lvl4pPr marL="1600200" indent="-228600" eaLnBrk="0" hangingPunct="0">
              <a:defRPr>
                <a:solidFill>
                  <a:schemeClr val="tx1"/>
                </a:solidFill>
                <a:latin typeface="Calibri" pitchFamily="34" charset="0"/>
                <a:ea typeface="ＭＳ Ｐゴシック" pitchFamily="34" charset="-128"/>
              </a:defRPr>
            </a:lvl4pPr>
            <a:lvl5pPr marL="2057400" indent="-228600" eaLnBrk="0" hangingPunct="0">
              <a:defRPr>
                <a:solidFill>
                  <a:schemeClr val="tx1"/>
                </a:solidFill>
                <a:latin typeface="Calibri"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r>
              <a:rPr lang="en-US" sz="1400" b="1" dirty="0"/>
              <a:t>$ </a:t>
            </a:r>
            <a:r>
              <a:rPr lang="en-US" sz="1400" b="1" dirty="0" smtClean="0"/>
              <a:t>364mil</a:t>
            </a:r>
            <a:endParaRPr lang="en-US" sz="1400" b="1" dirty="0"/>
          </a:p>
          <a:p>
            <a:pPr algn="ctr" eaLnBrk="1" hangingPunct="1"/>
            <a:r>
              <a:rPr lang="en-US" sz="1400" b="1" dirty="0"/>
              <a:t>$</a:t>
            </a:r>
            <a:r>
              <a:rPr lang="en-US" sz="1400" b="1" dirty="0" smtClean="0"/>
              <a:t>6,649*55K</a:t>
            </a:r>
            <a:endParaRPr lang="en-US" sz="1400" b="1" dirty="0"/>
          </a:p>
          <a:p>
            <a:pPr algn="ctr" eaLnBrk="1" hangingPunct="1"/>
            <a:r>
              <a:rPr lang="en-US" sz="1200" b="1" dirty="0" smtClean="0"/>
              <a:t>0.48% </a:t>
            </a:r>
            <a:r>
              <a:rPr lang="en-US" sz="1200" b="1" dirty="0"/>
              <a:t>loss</a:t>
            </a:r>
          </a:p>
        </p:txBody>
      </p:sp>
      <p:sp>
        <p:nvSpPr>
          <p:cNvPr id="16393" name="AutoShape 12"/>
          <p:cNvSpPr>
            <a:spLocks noChangeArrowheads="1"/>
          </p:cNvSpPr>
          <p:nvPr/>
        </p:nvSpPr>
        <p:spPr bwMode="auto">
          <a:xfrm>
            <a:off x="1600200" y="2801231"/>
            <a:ext cx="1676400" cy="6096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1400" b="1" dirty="0" smtClean="0">
                <a:solidFill>
                  <a:schemeClr val="accent2"/>
                </a:solidFill>
              </a:rPr>
              <a:t>Q3 </a:t>
            </a:r>
            <a:r>
              <a:rPr lang="en-US" sz="1400" b="1" dirty="0">
                <a:solidFill>
                  <a:schemeClr val="accent2"/>
                </a:solidFill>
              </a:rPr>
              <a:t>Model </a:t>
            </a:r>
            <a:r>
              <a:rPr lang="en-US" sz="1400" b="1" dirty="0" smtClean="0">
                <a:solidFill>
                  <a:schemeClr val="accent2"/>
                </a:solidFill>
              </a:rPr>
              <a:t>View</a:t>
            </a:r>
          </a:p>
        </p:txBody>
      </p:sp>
      <p:sp>
        <p:nvSpPr>
          <p:cNvPr id="16480" name="AutoShape 10"/>
          <p:cNvSpPr>
            <a:spLocks noChangeArrowheads="1"/>
          </p:cNvSpPr>
          <p:nvPr/>
        </p:nvSpPr>
        <p:spPr bwMode="auto">
          <a:xfrm>
            <a:off x="1584325" y="3790243"/>
            <a:ext cx="1676400" cy="6096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p>
            <a:pPr algn="ctr"/>
            <a:r>
              <a:rPr lang="en-US" sz="1400" b="1" dirty="0" smtClean="0"/>
              <a:t>Q3 Scenario </a:t>
            </a:r>
          </a:p>
        </p:txBody>
      </p:sp>
      <p:sp>
        <p:nvSpPr>
          <p:cNvPr id="16481" name="Freeform 198"/>
          <p:cNvSpPr>
            <a:spLocks/>
          </p:cNvSpPr>
          <p:nvPr/>
        </p:nvSpPr>
        <p:spPr bwMode="auto">
          <a:xfrm>
            <a:off x="503238" y="2109081"/>
            <a:ext cx="973137" cy="996950"/>
          </a:xfrm>
          <a:custGeom>
            <a:avLst/>
            <a:gdLst>
              <a:gd name="T0" fmla="*/ 0 w 681"/>
              <a:gd name="T1" fmla="*/ 2147483647 h 658"/>
              <a:gd name="T2" fmla="*/ 2147483647 w 681"/>
              <a:gd name="T3" fmla="*/ 2147483647 h 658"/>
              <a:gd name="T4" fmla="*/ 2147483647 w 681"/>
              <a:gd name="T5" fmla="*/ 2147483647 h 658"/>
              <a:gd name="T6" fmla="*/ 2147483647 w 681"/>
              <a:gd name="T7" fmla="*/ 0 h 658"/>
              <a:gd name="T8" fmla="*/ 0 60000 65536"/>
              <a:gd name="T9" fmla="*/ 0 60000 65536"/>
              <a:gd name="T10" fmla="*/ 0 60000 65536"/>
              <a:gd name="T11" fmla="*/ 0 60000 65536"/>
              <a:gd name="T12" fmla="*/ 0 w 681"/>
              <a:gd name="T13" fmla="*/ 0 h 658"/>
              <a:gd name="T14" fmla="*/ 681 w 681"/>
              <a:gd name="T15" fmla="*/ 658 h 658"/>
            </a:gdLst>
            <a:ahLst/>
            <a:cxnLst>
              <a:cxn ang="T8">
                <a:pos x="T0" y="T1"/>
              </a:cxn>
              <a:cxn ang="T9">
                <a:pos x="T2" y="T3"/>
              </a:cxn>
              <a:cxn ang="T10">
                <a:pos x="T4" y="T5"/>
              </a:cxn>
              <a:cxn ang="T11">
                <a:pos x="T6" y="T7"/>
              </a:cxn>
            </a:cxnLst>
            <a:rect l="T12" t="T13" r="T14" b="T15"/>
            <a:pathLst>
              <a:path w="681" h="658">
                <a:moveTo>
                  <a:pt x="0" y="658"/>
                </a:moveTo>
                <a:cubicBezTo>
                  <a:pt x="64" y="645"/>
                  <a:pt x="129" y="632"/>
                  <a:pt x="182" y="545"/>
                </a:cubicBezTo>
                <a:cubicBezTo>
                  <a:pt x="235" y="458"/>
                  <a:pt x="235" y="227"/>
                  <a:pt x="318" y="136"/>
                </a:cubicBezTo>
                <a:cubicBezTo>
                  <a:pt x="401" y="45"/>
                  <a:pt x="541" y="22"/>
                  <a:pt x="681" y="0"/>
                </a:cubicBezTo>
              </a:path>
            </a:pathLst>
          </a:custGeom>
          <a:noFill/>
          <a:ln w="952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82" name="Freeform 203"/>
          <p:cNvSpPr>
            <a:spLocks/>
          </p:cNvSpPr>
          <p:nvPr/>
        </p:nvSpPr>
        <p:spPr bwMode="auto">
          <a:xfrm>
            <a:off x="468313" y="3106031"/>
            <a:ext cx="1042987" cy="982662"/>
          </a:xfrm>
          <a:custGeom>
            <a:avLst/>
            <a:gdLst>
              <a:gd name="T0" fmla="*/ 0 w 657"/>
              <a:gd name="T1" fmla="*/ 0 h 771"/>
              <a:gd name="T2" fmla="*/ 2147483647 w 657"/>
              <a:gd name="T3" fmla="*/ 2147483647 h 771"/>
              <a:gd name="T4" fmla="*/ 2147483647 w 657"/>
              <a:gd name="T5" fmla="*/ 2147483647 h 771"/>
              <a:gd name="T6" fmla="*/ 2147483647 w 657"/>
              <a:gd name="T7" fmla="*/ 2147483647 h 771"/>
              <a:gd name="T8" fmla="*/ 0 60000 65536"/>
              <a:gd name="T9" fmla="*/ 0 60000 65536"/>
              <a:gd name="T10" fmla="*/ 0 60000 65536"/>
              <a:gd name="T11" fmla="*/ 0 60000 65536"/>
              <a:gd name="T12" fmla="*/ 0 w 657"/>
              <a:gd name="T13" fmla="*/ 0 h 771"/>
              <a:gd name="T14" fmla="*/ 657 w 657"/>
              <a:gd name="T15" fmla="*/ 771 h 771"/>
            </a:gdLst>
            <a:ahLst/>
            <a:cxnLst>
              <a:cxn ang="T8">
                <a:pos x="T0" y="T1"/>
              </a:cxn>
              <a:cxn ang="T9">
                <a:pos x="T2" y="T3"/>
              </a:cxn>
              <a:cxn ang="T10">
                <a:pos x="T4" y="T5"/>
              </a:cxn>
              <a:cxn ang="T11">
                <a:pos x="T6" y="T7"/>
              </a:cxn>
            </a:cxnLst>
            <a:rect l="T12" t="T13" r="T14" b="T15"/>
            <a:pathLst>
              <a:path w="657" h="771">
                <a:moveTo>
                  <a:pt x="0" y="0"/>
                </a:moveTo>
                <a:cubicBezTo>
                  <a:pt x="66" y="19"/>
                  <a:pt x="132" y="38"/>
                  <a:pt x="181" y="136"/>
                </a:cubicBezTo>
                <a:cubicBezTo>
                  <a:pt x="230" y="234"/>
                  <a:pt x="215" y="484"/>
                  <a:pt x="294" y="590"/>
                </a:cubicBezTo>
                <a:cubicBezTo>
                  <a:pt x="373" y="696"/>
                  <a:pt x="515" y="733"/>
                  <a:pt x="657" y="77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Rectangle 18"/>
          <p:cNvSpPr/>
          <p:nvPr/>
        </p:nvSpPr>
        <p:spPr>
          <a:xfrm>
            <a:off x="3323431" y="2720824"/>
            <a:ext cx="1582738" cy="707886"/>
          </a:xfrm>
          <a:prstGeom prst="rect">
            <a:avLst/>
          </a:prstGeom>
        </p:spPr>
        <p:txBody>
          <a:bodyPr wrap="square">
            <a:spAutoFit/>
          </a:bodyPr>
          <a:lstStyle/>
          <a:p>
            <a:pPr algn="ctr" eaLnBrk="1" hangingPunct="1"/>
            <a:r>
              <a:rPr lang="en-US" sz="1400" b="1" dirty="0" smtClean="0">
                <a:solidFill>
                  <a:schemeClr val="accent2"/>
                </a:solidFill>
              </a:rPr>
              <a:t>$ 352mil</a:t>
            </a:r>
          </a:p>
          <a:p>
            <a:pPr algn="ctr" eaLnBrk="1" hangingPunct="1"/>
            <a:r>
              <a:rPr lang="en-US" sz="1400" b="1" dirty="0" smtClean="0">
                <a:solidFill>
                  <a:schemeClr val="accent2"/>
                </a:solidFill>
              </a:rPr>
              <a:t>$6,753*52K</a:t>
            </a:r>
          </a:p>
          <a:p>
            <a:pPr algn="ctr" eaLnBrk="1" hangingPunct="1"/>
            <a:r>
              <a:rPr lang="en-US" sz="1200" b="1" dirty="0" smtClean="0">
                <a:solidFill>
                  <a:schemeClr val="accent2"/>
                </a:solidFill>
              </a:rPr>
              <a:t>0.45% loss</a:t>
            </a:r>
            <a:endParaRPr lang="en-US" sz="1200" b="1" dirty="0">
              <a:solidFill>
                <a:schemeClr val="accent2"/>
              </a:solidFill>
            </a:endParaRPr>
          </a:p>
        </p:txBody>
      </p:sp>
      <p:sp>
        <p:nvSpPr>
          <p:cNvPr id="2" name="Rectangle 1"/>
          <p:cNvSpPr/>
          <p:nvPr/>
        </p:nvSpPr>
        <p:spPr>
          <a:xfrm>
            <a:off x="3414315" y="3756489"/>
            <a:ext cx="1324769" cy="707886"/>
          </a:xfrm>
          <a:prstGeom prst="rect">
            <a:avLst/>
          </a:prstGeom>
        </p:spPr>
        <p:txBody>
          <a:bodyPr wrap="square">
            <a:spAutoFit/>
          </a:bodyPr>
          <a:lstStyle/>
          <a:p>
            <a:pPr algn="ctr" eaLnBrk="1" hangingPunct="1"/>
            <a:r>
              <a:rPr lang="en-US" sz="1400" b="1" dirty="0" smtClean="0"/>
              <a:t>$ 357mil</a:t>
            </a:r>
            <a:endParaRPr lang="en-US" sz="1400" b="1" dirty="0"/>
          </a:p>
          <a:p>
            <a:pPr algn="ctr" eaLnBrk="1" hangingPunct="1"/>
            <a:r>
              <a:rPr lang="en-US" sz="1400" b="1" dirty="0" smtClean="0"/>
              <a:t>$6,801*53K</a:t>
            </a:r>
            <a:endParaRPr lang="en-US" sz="1400" b="1" dirty="0"/>
          </a:p>
          <a:p>
            <a:pPr algn="ctr" eaLnBrk="1" hangingPunct="1"/>
            <a:r>
              <a:rPr lang="en-US" sz="1200" b="1" dirty="0" smtClean="0"/>
              <a:t>0.46% loss</a:t>
            </a:r>
            <a:endParaRPr lang="en-US" sz="1200" b="1" dirty="0"/>
          </a:p>
        </p:txBody>
      </p:sp>
      <p:sp>
        <p:nvSpPr>
          <p:cNvPr id="3" name="Slide Number Placeholder 2"/>
          <p:cNvSpPr>
            <a:spLocks noGrp="1"/>
          </p:cNvSpPr>
          <p:nvPr>
            <p:ph type="sldNum" sz="quarter" idx="12"/>
          </p:nvPr>
        </p:nvSpPr>
        <p:spPr>
          <a:xfrm>
            <a:off x="8153400" y="6070610"/>
            <a:ext cx="548640" cy="365125"/>
          </a:xfrm>
        </p:spPr>
        <p:txBody>
          <a:bodyPr/>
          <a:lstStyle/>
          <a:p>
            <a:pPr>
              <a:defRPr/>
            </a:pPr>
            <a:fld id="{AB0B26FF-23A2-481B-BD0B-7F609A29E946}" type="slidenum">
              <a:rPr lang="en-US" smtClean="0"/>
              <a:pPr>
                <a:defRPr/>
              </a:pPr>
              <a:t>47</a:t>
            </a:fld>
            <a:endParaRPr lang="en-US"/>
          </a:p>
        </p:txBody>
      </p:sp>
    </p:spTree>
    <p:extLst>
      <p:ext uri="{BB962C8B-B14F-4D97-AF65-F5344CB8AC3E}">
        <p14:creationId xmlns:p14="http://schemas.microsoft.com/office/powerpoint/2010/main" val="34170982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l"/>
            <a:r>
              <a:rPr lang="en-US" sz="2400" b="1" dirty="0" smtClean="0">
                <a:solidFill>
                  <a:schemeClr val="bg1"/>
                </a:solidFill>
              </a:rPr>
              <a:t>Portfolio Charge Off Trend</a:t>
            </a:r>
            <a:endParaRPr lang="en-US" sz="2400" b="1" dirty="0">
              <a:solidFill>
                <a:schemeClr val="bg1"/>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23989"/>
            <a:ext cx="8534580" cy="368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20348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en-US" sz="2400" dirty="0" smtClean="0"/>
              <a:t>Operating Expense Overview </a:t>
            </a:r>
            <a:endParaRPr lang="en-US" sz="2400" dirty="0"/>
          </a:p>
        </p:txBody>
      </p:sp>
    </p:spTree>
    <p:extLst>
      <p:ext uri="{BB962C8B-B14F-4D97-AF65-F5344CB8AC3E}">
        <p14:creationId xmlns:p14="http://schemas.microsoft.com/office/powerpoint/2010/main" val="3841714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Toyota </a:t>
            </a:r>
            <a:r>
              <a:rPr lang="en-US" dirty="0"/>
              <a:t>Entities</a:t>
            </a:r>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5</a:t>
            </a:fld>
            <a:endParaRPr lang="en-US" dirty="0"/>
          </a:p>
        </p:txBody>
      </p:sp>
      <p:sp>
        <p:nvSpPr>
          <p:cNvPr id="4" name="Content Placeholder 3"/>
          <p:cNvSpPr>
            <a:spLocks noGrp="1"/>
          </p:cNvSpPr>
          <p:nvPr>
            <p:ph sz="quarter" idx="12"/>
          </p:nvPr>
        </p:nvSpPr>
        <p:spPr/>
        <p:txBody>
          <a:bodyPr/>
          <a:lstStyle/>
          <a:p>
            <a:endParaRPr lang="en-US" b="1" dirty="0" smtClean="0"/>
          </a:p>
          <a:p>
            <a:endParaRPr lang="en-US" b="1" dirty="0"/>
          </a:p>
          <a:p>
            <a:r>
              <a:rPr lang="en-US" b="1" dirty="0" smtClean="0"/>
              <a:t>Toyota </a:t>
            </a:r>
            <a:r>
              <a:rPr lang="en-US" b="1" dirty="0"/>
              <a:t>Motor Engineering &amp; Manufacturing (TEMA)</a:t>
            </a:r>
            <a:r>
              <a:rPr lang="en-US" dirty="0"/>
              <a:t>, headquartered in Erlanger, Kentucky, is responsible for Toyota's engineering design and development, R&amp;D, and manufacturing activities in the U.S., Mexico and Canada. In 14 manufacturing locations across North America, team members are producing 12 vehicles including the Avalon, Camry, Corolla, Highlander, Matrix, RAV4, Sienna, Sequoia, Tacoma, Tundra, Venza and the Lexus RX 350. Our newest plant, where we build the Corolla, opened in Blue Springs, Mississippi in November 2011</a:t>
            </a:r>
            <a:r>
              <a:rPr lang="en-US" dirty="0" smtClean="0"/>
              <a:t>.</a:t>
            </a:r>
          </a:p>
          <a:p>
            <a:endParaRPr lang="en-US" dirty="0"/>
          </a:p>
          <a:p>
            <a:r>
              <a:rPr lang="en-US" b="1" dirty="0" smtClean="0"/>
              <a:t>Toyota Motor Sales (TMS). </a:t>
            </a:r>
            <a:r>
              <a:rPr lang="en-US" dirty="0"/>
              <a:t>Toyota’s U.S. sales and marketing arm, oversees sales and other </a:t>
            </a:r>
            <a:r>
              <a:rPr lang="en-US" dirty="0" smtClean="0"/>
              <a:t>operations </a:t>
            </a:r>
            <a:r>
              <a:rPr lang="en-US" dirty="0"/>
              <a:t>in 49 states. </a:t>
            </a:r>
            <a:r>
              <a:rPr lang="en-US" dirty="0" smtClean="0"/>
              <a:t>TMS </a:t>
            </a:r>
            <a:r>
              <a:rPr lang="en-US" dirty="0"/>
              <a:t>regional </a:t>
            </a:r>
            <a:r>
              <a:rPr lang="en-US" dirty="0" smtClean="0"/>
              <a:t>offices coordinate</a:t>
            </a:r>
            <a:r>
              <a:rPr lang="en-US" dirty="0"/>
              <a:t> Toyota and Scion vehicle sales, parts and </a:t>
            </a:r>
            <a:r>
              <a:rPr lang="en-US" dirty="0" smtClean="0"/>
              <a:t>service </a:t>
            </a:r>
            <a:r>
              <a:rPr lang="en-US" dirty="0"/>
              <a:t>for dealers in ten regional areas, with two additional regions being </a:t>
            </a:r>
            <a:r>
              <a:rPr lang="en-US" dirty="0" smtClean="0"/>
              <a:t>served </a:t>
            </a:r>
            <a:r>
              <a:rPr lang="en-US" dirty="0"/>
              <a:t>by </a:t>
            </a:r>
            <a:r>
              <a:rPr lang="en-US" dirty="0" smtClean="0"/>
              <a:t>private distributors</a:t>
            </a:r>
            <a:r>
              <a:rPr lang="en-US" dirty="0"/>
              <a:t>. Of the nearly </a:t>
            </a:r>
            <a:r>
              <a:rPr lang="en-US" dirty="0" smtClean="0"/>
              <a:t>1,500 </a:t>
            </a:r>
            <a:r>
              <a:rPr lang="en-US" dirty="0"/>
              <a:t>Toyota dealers located </a:t>
            </a:r>
            <a:r>
              <a:rPr lang="en-US" dirty="0" smtClean="0"/>
              <a:t>throughout </a:t>
            </a:r>
            <a:r>
              <a:rPr lang="en-US" dirty="0"/>
              <a:t>the U.S., </a:t>
            </a:r>
            <a:r>
              <a:rPr lang="en-US" dirty="0" smtClean="0"/>
              <a:t>1,002 </a:t>
            </a:r>
            <a:r>
              <a:rPr lang="en-US" dirty="0"/>
              <a:t>are authorized to sell Scion </a:t>
            </a:r>
            <a:r>
              <a:rPr lang="en-US" dirty="0" smtClean="0"/>
              <a:t>vehicles.</a:t>
            </a:r>
          </a:p>
          <a:p>
            <a:pPr lvl="1"/>
            <a:r>
              <a:rPr lang="en-US" dirty="0" smtClean="0"/>
              <a:t>The</a:t>
            </a:r>
            <a:r>
              <a:rPr lang="en-US" dirty="0"/>
              <a:t> Lexus Division directs sales and operations for 232 Lexus dealers located </a:t>
            </a:r>
            <a:r>
              <a:rPr lang="en-US" dirty="0" smtClean="0"/>
              <a:t>throughout </a:t>
            </a:r>
            <a:r>
              <a:rPr lang="en-US" dirty="0"/>
              <a:t>the U.S. through four area offices.</a:t>
            </a:r>
          </a:p>
          <a:p>
            <a:endParaRPr lang="en-US" dirty="0"/>
          </a:p>
          <a:p>
            <a:endParaRPr lang="en-US" dirty="0"/>
          </a:p>
        </p:txBody>
      </p:sp>
    </p:spTree>
    <p:extLst>
      <p:ext uri="{BB962C8B-B14F-4D97-AF65-F5344CB8AC3E}">
        <p14:creationId xmlns:p14="http://schemas.microsoft.com/office/powerpoint/2010/main" val="26211023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486283" y="933450"/>
            <a:ext cx="8200517" cy="380999"/>
          </a:xfrm>
          <a:prstGeom prst="roundRect">
            <a:avLst/>
          </a:prstGeom>
          <a:solidFill>
            <a:schemeClr val="bg1"/>
          </a:solidFill>
          <a:ln>
            <a:solidFill>
              <a:srgbClr val="8C0C0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1600200"/>
            <a:r>
              <a:rPr lang="en-US" sz="1200" dirty="0" smtClean="0">
                <a:solidFill>
                  <a:schemeClr val="tx1"/>
                </a:solidFill>
              </a:rPr>
              <a:t>	 Maximizing the value of our spend.</a:t>
            </a:r>
            <a:endParaRPr lang="en-US" sz="1200" dirty="0">
              <a:solidFill>
                <a:schemeClr val="tx1"/>
              </a:solidFill>
            </a:endParaRPr>
          </a:p>
        </p:txBody>
      </p:sp>
      <p:sp>
        <p:nvSpPr>
          <p:cNvPr id="33" name="Rounded Rectangle 32"/>
          <p:cNvSpPr/>
          <p:nvPr/>
        </p:nvSpPr>
        <p:spPr>
          <a:xfrm>
            <a:off x="486283" y="933449"/>
            <a:ext cx="1779373" cy="380999"/>
          </a:xfrm>
          <a:prstGeom prst="roundRect">
            <a:avLst/>
          </a:prstGeom>
          <a:solidFill>
            <a:srgbClr val="8C0C04"/>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200" b="1" dirty="0" smtClean="0">
                <a:solidFill>
                  <a:schemeClr val="bg1"/>
                </a:solidFill>
              </a:rPr>
              <a:t>What:</a:t>
            </a:r>
            <a:endParaRPr lang="en-US" sz="1200" b="1" dirty="0">
              <a:solidFill>
                <a:schemeClr val="bg1"/>
              </a:solidFill>
            </a:endParaRPr>
          </a:p>
        </p:txBody>
      </p:sp>
      <p:grpSp>
        <p:nvGrpSpPr>
          <p:cNvPr id="7" name="Group 6"/>
          <p:cNvGrpSpPr/>
          <p:nvPr/>
        </p:nvGrpSpPr>
        <p:grpSpPr>
          <a:xfrm>
            <a:off x="457200" y="1543050"/>
            <a:ext cx="1752600" cy="4648199"/>
            <a:chOff x="381000" y="1524000"/>
            <a:chExt cx="1752600" cy="4648199"/>
          </a:xfrm>
        </p:grpSpPr>
        <p:sp>
          <p:nvSpPr>
            <p:cNvPr id="39" name="Rounded Rectangle 38"/>
            <p:cNvSpPr/>
            <p:nvPr/>
          </p:nvSpPr>
          <p:spPr>
            <a:xfrm>
              <a:off x="381000" y="1524001"/>
              <a:ext cx="1752600" cy="4648198"/>
            </a:xfrm>
            <a:prstGeom prst="roundRect">
              <a:avLst>
                <a:gd name="adj" fmla="val 4174"/>
              </a:avLst>
            </a:prstGeom>
            <a:solidFill>
              <a:schemeClr val="bg1"/>
            </a:solidFill>
            <a:ln>
              <a:solidFill>
                <a:srgbClr val="8C0C0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t" anchorCtr="0"/>
            <a:lstStyle/>
            <a:p>
              <a:pPr marL="61913"/>
              <a:endParaRPr lang="en-US" sz="1200" dirty="0">
                <a:solidFill>
                  <a:schemeClr val="tx1"/>
                </a:solidFill>
              </a:endParaRPr>
            </a:p>
            <a:p>
              <a:pPr marL="61913"/>
              <a:endParaRPr lang="en-US" sz="1200" dirty="0" smtClean="0">
                <a:solidFill>
                  <a:schemeClr val="tx1"/>
                </a:solidFill>
              </a:endParaRPr>
            </a:p>
            <a:p>
              <a:pPr marL="61913"/>
              <a:endParaRPr lang="en-US" sz="1200" dirty="0">
                <a:solidFill>
                  <a:schemeClr val="tx1"/>
                </a:solidFill>
              </a:endParaRPr>
            </a:p>
            <a:p>
              <a:pPr marL="61913"/>
              <a:r>
                <a:rPr lang="en-US" sz="1200" dirty="0" smtClean="0">
                  <a:solidFill>
                    <a:schemeClr val="tx1"/>
                  </a:solidFill>
                </a:rPr>
                <a:t>Enhancing the </a:t>
              </a:r>
              <a:r>
                <a:rPr lang="en-US" sz="1200" b="1" dirty="0">
                  <a:solidFill>
                    <a:schemeClr val="tx1"/>
                  </a:solidFill>
                </a:rPr>
                <a:t>financial</a:t>
              </a:r>
              <a:r>
                <a:rPr lang="en-US" sz="1200" dirty="0">
                  <a:solidFill>
                    <a:schemeClr val="tx1"/>
                  </a:solidFill>
                </a:rPr>
                <a:t> </a:t>
              </a:r>
              <a:r>
                <a:rPr lang="en-US" sz="1200" b="1" dirty="0">
                  <a:solidFill>
                    <a:schemeClr val="tx1"/>
                  </a:solidFill>
                </a:rPr>
                <a:t>discipline</a:t>
              </a:r>
              <a:r>
                <a:rPr lang="en-US" sz="1200" dirty="0">
                  <a:solidFill>
                    <a:schemeClr val="tx1"/>
                  </a:solidFill>
                </a:rPr>
                <a:t> </a:t>
              </a:r>
              <a:r>
                <a:rPr lang="en-US" sz="1200" dirty="0" smtClean="0">
                  <a:solidFill>
                    <a:schemeClr val="tx1"/>
                  </a:solidFill>
                </a:rPr>
                <a:t>framework:</a:t>
              </a:r>
            </a:p>
            <a:p>
              <a:pPr marL="233363" indent="-171450">
                <a:buFont typeface="Arial" panose="020B0604020202020204" pitchFamily="34" charset="0"/>
                <a:buChar char="•"/>
              </a:pPr>
              <a:endParaRPr lang="en-US" sz="1200" dirty="0" smtClean="0">
                <a:solidFill>
                  <a:schemeClr val="tx1"/>
                </a:solidFill>
              </a:endParaRPr>
            </a:p>
            <a:p>
              <a:pPr marL="233363" indent="-171450">
                <a:buFont typeface="Arial" panose="020B0604020202020204" pitchFamily="34" charset="0"/>
                <a:buChar char="•"/>
              </a:pPr>
              <a:r>
                <a:rPr lang="en-US" sz="1200" dirty="0" smtClean="0">
                  <a:solidFill>
                    <a:schemeClr val="tx1"/>
                  </a:solidFill>
                </a:rPr>
                <a:t>Visibility and Transparency</a:t>
              </a:r>
            </a:p>
            <a:p>
              <a:pPr marL="233363" indent="-171450">
                <a:buFont typeface="Arial" panose="020B0604020202020204" pitchFamily="34" charset="0"/>
                <a:buChar char="•"/>
              </a:pPr>
              <a:endParaRPr lang="en-US" sz="1200" dirty="0" smtClean="0">
                <a:solidFill>
                  <a:schemeClr val="tx1"/>
                </a:solidFill>
              </a:endParaRPr>
            </a:p>
            <a:p>
              <a:pPr marL="233363" indent="-171450">
                <a:buFont typeface="Arial" panose="020B0604020202020204" pitchFamily="34" charset="0"/>
                <a:buChar char="•"/>
              </a:pPr>
              <a:r>
                <a:rPr lang="en-US" sz="1200" dirty="0" smtClean="0">
                  <a:solidFill>
                    <a:schemeClr val="tx1"/>
                  </a:solidFill>
                </a:rPr>
                <a:t>Decision Rights</a:t>
              </a:r>
            </a:p>
            <a:p>
              <a:pPr marL="233363" indent="-171450">
                <a:buFont typeface="Arial" panose="020B0604020202020204" pitchFamily="34" charset="0"/>
                <a:buChar char="•"/>
              </a:pPr>
              <a:endParaRPr lang="en-US" sz="1200" dirty="0" smtClean="0">
                <a:solidFill>
                  <a:schemeClr val="tx1"/>
                </a:solidFill>
              </a:endParaRPr>
            </a:p>
            <a:p>
              <a:pPr marL="233363" indent="-171450">
                <a:buFont typeface="Arial" panose="020B0604020202020204" pitchFamily="34" charset="0"/>
                <a:buChar char="•"/>
              </a:pPr>
              <a:r>
                <a:rPr lang="en-US" sz="1200" dirty="0" smtClean="0">
                  <a:solidFill>
                    <a:schemeClr val="tx1"/>
                  </a:solidFill>
                </a:rPr>
                <a:t>Flexibility</a:t>
              </a:r>
            </a:p>
            <a:p>
              <a:pPr marL="233363" indent="-171450">
                <a:buFont typeface="Arial" panose="020B0604020202020204" pitchFamily="34" charset="0"/>
                <a:buChar char="•"/>
              </a:pPr>
              <a:endParaRPr lang="en-US" sz="1200" dirty="0" smtClean="0">
                <a:solidFill>
                  <a:schemeClr val="tx1"/>
                </a:solidFill>
              </a:endParaRPr>
            </a:p>
            <a:p>
              <a:pPr marL="233363" indent="-171450">
                <a:buFont typeface="Arial" panose="020B0604020202020204" pitchFamily="34" charset="0"/>
                <a:buChar char="•"/>
              </a:pPr>
              <a:r>
                <a:rPr lang="en-US" sz="1200" dirty="0" smtClean="0">
                  <a:solidFill>
                    <a:schemeClr val="tx1"/>
                  </a:solidFill>
                </a:rPr>
                <a:t>Accountability</a:t>
              </a:r>
              <a:endParaRPr lang="en-US" sz="1200" dirty="0">
                <a:solidFill>
                  <a:schemeClr val="tx1"/>
                </a:solidFill>
              </a:endParaRPr>
            </a:p>
            <a:p>
              <a:pPr marL="61913"/>
              <a:endParaRPr lang="en-US" sz="1200" dirty="0" smtClean="0">
                <a:solidFill>
                  <a:schemeClr val="tx1"/>
                </a:solidFill>
              </a:endParaRPr>
            </a:p>
          </p:txBody>
        </p:sp>
        <p:sp>
          <p:nvSpPr>
            <p:cNvPr id="40" name="Rounded Rectangle 39"/>
            <p:cNvSpPr/>
            <p:nvPr/>
          </p:nvSpPr>
          <p:spPr>
            <a:xfrm>
              <a:off x="381000" y="1524000"/>
              <a:ext cx="1752600" cy="380999"/>
            </a:xfrm>
            <a:prstGeom prst="roundRect">
              <a:avLst/>
            </a:prstGeom>
            <a:solidFill>
              <a:srgbClr val="8C0C04"/>
            </a:solidFill>
            <a:ln>
              <a:solidFill>
                <a:srgbClr val="8C0C04"/>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200" b="1" dirty="0" smtClean="0">
                  <a:solidFill>
                    <a:schemeClr val="bg1"/>
                  </a:solidFill>
                </a:rPr>
                <a:t>How:</a:t>
              </a:r>
              <a:endParaRPr lang="en-US" sz="1200" b="1" dirty="0">
                <a:solidFill>
                  <a:schemeClr val="bg1"/>
                </a:solidFill>
              </a:endParaRPr>
            </a:p>
          </p:txBody>
        </p:sp>
      </p:grpSp>
      <p:sp>
        <p:nvSpPr>
          <p:cNvPr id="42" name="Rounded Rectangle 41"/>
          <p:cNvSpPr/>
          <p:nvPr/>
        </p:nvSpPr>
        <p:spPr>
          <a:xfrm>
            <a:off x="2514600" y="2000249"/>
            <a:ext cx="1981200" cy="2362201"/>
          </a:xfrm>
          <a:prstGeom prst="roundRect">
            <a:avLst>
              <a:gd name="adj" fmla="val 4174"/>
            </a:avLst>
          </a:prstGeom>
          <a:solidFill>
            <a:schemeClr val="bg1"/>
          </a:solidFill>
          <a:ln>
            <a:solidFill>
              <a:srgbClr val="8C0C04">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t" anchorCtr="0"/>
          <a:lstStyle/>
          <a:p>
            <a:pPr marL="61913" algn="ctr"/>
            <a:endParaRPr lang="en-US" sz="1200" dirty="0" smtClean="0">
              <a:solidFill>
                <a:schemeClr val="tx1"/>
              </a:solidFill>
            </a:endParaRPr>
          </a:p>
          <a:p>
            <a:pPr marL="61913" algn="ctr"/>
            <a:r>
              <a:rPr lang="en-US" sz="1200" dirty="0" smtClean="0">
                <a:solidFill>
                  <a:schemeClr val="tx1"/>
                </a:solidFill>
              </a:rPr>
              <a:t>Workforce</a:t>
            </a:r>
          </a:p>
          <a:p>
            <a:pPr marL="61913" algn="ctr"/>
            <a:endParaRPr lang="en-US" sz="1200" dirty="0" smtClean="0">
              <a:solidFill>
                <a:schemeClr val="tx1"/>
              </a:solidFill>
            </a:endParaRPr>
          </a:p>
          <a:p>
            <a:pPr marL="61913" algn="ctr"/>
            <a:endParaRPr lang="en-US" sz="1200" dirty="0" smtClean="0">
              <a:solidFill>
                <a:schemeClr val="tx1"/>
              </a:solidFill>
            </a:endParaRPr>
          </a:p>
          <a:p>
            <a:pPr marL="61913" algn="ctr"/>
            <a:endParaRPr lang="en-US" sz="1200" dirty="0">
              <a:solidFill>
                <a:schemeClr val="tx1"/>
              </a:solidFill>
            </a:endParaRPr>
          </a:p>
          <a:p>
            <a:pPr marL="61913" algn="ctr"/>
            <a:r>
              <a:rPr lang="en-US" sz="1200" dirty="0" smtClean="0">
                <a:solidFill>
                  <a:schemeClr val="tx1"/>
                </a:solidFill>
              </a:rPr>
              <a:t>Operating</a:t>
            </a:r>
          </a:p>
          <a:p>
            <a:pPr marL="61913" algn="ctr"/>
            <a:endParaRPr lang="en-US" sz="1200" dirty="0">
              <a:solidFill>
                <a:schemeClr val="tx1"/>
              </a:solidFill>
            </a:endParaRPr>
          </a:p>
          <a:p>
            <a:pPr marL="61913" algn="ctr"/>
            <a:endParaRPr lang="en-US" sz="1200" dirty="0" smtClean="0">
              <a:solidFill>
                <a:schemeClr val="tx1"/>
              </a:solidFill>
            </a:endParaRPr>
          </a:p>
          <a:p>
            <a:pPr marL="61913" algn="ctr"/>
            <a:endParaRPr lang="en-US" sz="1200" dirty="0" smtClean="0">
              <a:solidFill>
                <a:schemeClr val="tx1"/>
              </a:solidFill>
            </a:endParaRPr>
          </a:p>
          <a:p>
            <a:pPr marL="61913" algn="ctr"/>
            <a:r>
              <a:rPr lang="en-US" sz="1200" dirty="0" smtClean="0">
                <a:solidFill>
                  <a:schemeClr val="tx1"/>
                </a:solidFill>
              </a:rPr>
              <a:t>Technology</a:t>
            </a:r>
          </a:p>
          <a:p>
            <a:pPr marL="61913" algn="ctr"/>
            <a:r>
              <a:rPr lang="en-US" sz="1200" dirty="0" smtClean="0">
                <a:solidFill>
                  <a:schemeClr val="tx1"/>
                </a:solidFill>
              </a:rPr>
              <a:t>Investment</a:t>
            </a:r>
            <a:endParaRPr lang="en-US" sz="1200" dirty="0">
              <a:solidFill>
                <a:schemeClr val="tx1"/>
              </a:solidFill>
            </a:endParaRPr>
          </a:p>
        </p:txBody>
      </p:sp>
      <p:sp>
        <p:nvSpPr>
          <p:cNvPr id="11" name="TextBox 10"/>
          <p:cNvSpPr txBox="1"/>
          <p:nvPr/>
        </p:nvSpPr>
        <p:spPr>
          <a:xfrm>
            <a:off x="2590800" y="1543050"/>
            <a:ext cx="1828800" cy="276999"/>
          </a:xfrm>
          <a:prstGeom prst="rect">
            <a:avLst/>
          </a:prstGeom>
          <a:noFill/>
        </p:spPr>
        <p:txBody>
          <a:bodyPr wrap="square" rtlCol="0">
            <a:spAutoFit/>
          </a:bodyPr>
          <a:lstStyle/>
          <a:p>
            <a:pPr algn="ctr"/>
            <a:r>
              <a:rPr lang="en-US" sz="1200" b="1" dirty="0" smtClean="0"/>
              <a:t>Comprehensive OPEX</a:t>
            </a:r>
            <a:endParaRPr lang="en-US" sz="1200" b="1" dirty="0"/>
          </a:p>
        </p:txBody>
      </p:sp>
      <p:sp>
        <p:nvSpPr>
          <p:cNvPr id="43" name="Rounded Rectangle 42"/>
          <p:cNvSpPr/>
          <p:nvPr/>
        </p:nvSpPr>
        <p:spPr>
          <a:xfrm>
            <a:off x="2514600" y="4819650"/>
            <a:ext cx="1981200" cy="914399"/>
          </a:xfrm>
          <a:prstGeom prst="roundRect">
            <a:avLst>
              <a:gd name="adj" fmla="val 4174"/>
            </a:avLst>
          </a:prstGeom>
          <a:solidFill>
            <a:schemeClr val="bg1"/>
          </a:solidFill>
          <a:ln>
            <a:solidFill>
              <a:srgbClr val="8C0C04">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marL="61913" algn="ctr"/>
            <a:endParaRPr lang="en-US" sz="1200" dirty="0">
              <a:solidFill>
                <a:schemeClr val="tx1"/>
              </a:solidFill>
            </a:endParaRPr>
          </a:p>
        </p:txBody>
      </p:sp>
      <p:cxnSp>
        <p:nvCxnSpPr>
          <p:cNvPr id="44" name="Straight Connector 43"/>
          <p:cNvCxnSpPr/>
          <p:nvPr/>
        </p:nvCxnSpPr>
        <p:spPr>
          <a:xfrm>
            <a:off x="2514600" y="2686050"/>
            <a:ext cx="1981200"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514600" y="3371850"/>
            <a:ext cx="1981200"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4579306" y="2533650"/>
            <a:ext cx="1440493" cy="11430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tx1"/>
              </a:solidFill>
            </a:endParaRPr>
          </a:p>
        </p:txBody>
      </p:sp>
      <p:sp>
        <p:nvSpPr>
          <p:cNvPr id="49" name="Rounded Rectangle 48"/>
          <p:cNvSpPr/>
          <p:nvPr/>
        </p:nvSpPr>
        <p:spPr>
          <a:xfrm>
            <a:off x="3429000" y="4705350"/>
            <a:ext cx="1172083" cy="9525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tx1"/>
                </a:solidFill>
              </a:rPr>
              <a:t>Decision Rights </a:t>
            </a:r>
          </a:p>
          <a:p>
            <a:pPr algn="ctr"/>
            <a:r>
              <a:rPr lang="en-US" sz="900" dirty="0" smtClean="0">
                <a:solidFill>
                  <a:schemeClr val="tx1"/>
                </a:solidFill>
              </a:rPr>
              <a:t>By Technology Service</a:t>
            </a:r>
          </a:p>
        </p:txBody>
      </p:sp>
      <p:sp>
        <p:nvSpPr>
          <p:cNvPr id="50" name="Rounded Rectangle 49"/>
          <p:cNvSpPr/>
          <p:nvPr/>
        </p:nvSpPr>
        <p:spPr>
          <a:xfrm>
            <a:off x="2362200" y="4247628"/>
            <a:ext cx="2286000" cy="572022"/>
          </a:xfrm>
          <a:prstGeom prst="roundRect">
            <a:avLst>
              <a:gd name="adj" fmla="val 10338"/>
            </a:avLst>
          </a:prstGeom>
          <a:solidFill>
            <a:schemeClr val="tx1">
              <a:lumMod val="50000"/>
              <a:lumOff val="50000"/>
            </a:schemeClr>
          </a:solidFill>
          <a:ln>
            <a:solidFill>
              <a:srgbClr val="8C0C04"/>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marL="61913" algn="ctr"/>
            <a:r>
              <a:rPr lang="en-US" sz="1200" b="1" dirty="0">
                <a:solidFill>
                  <a:schemeClr val="bg1"/>
                </a:solidFill>
              </a:rPr>
              <a:t>Direct Budget</a:t>
            </a:r>
          </a:p>
          <a:p>
            <a:pPr marL="61913" algn="ctr"/>
            <a:r>
              <a:rPr lang="en-US" sz="1200" b="1" dirty="0" smtClean="0">
                <a:solidFill>
                  <a:schemeClr val="bg1"/>
                </a:solidFill>
              </a:rPr>
              <a:t>Management</a:t>
            </a:r>
          </a:p>
          <a:p>
            <a:pPr marL="233363" indent="-171450" algn="ctr">
              <a:buFont typeface="Arial" panose="020B0604020202020204" pitchFamily="34" charset="0"/>
              <a:buChar char="•"/>
            </a:pPr>
            <a:r>
              <a:rPr lang="en-US" sz="1100" dirty="0" smtClean="0">
                <a:solidFill>
                  <a:schemeClr val="bg1"/>
                </a:solidFill>
              </a:rPr>
              <a:t>Planning &amp; Target Setting</a:t>
            </a:r>
            <a:endParaRPr lang="en-US" sz="1100" dirty="0">
              <a:solidFill>
                <a:schemeClr val="bg1"/>
              </a:solidFill>
            </a:endParaRPr>
          </a:p>
        </p:txBody>
      </p:sp>
      <p:sp>
        <p:nvSpPr>
          <p:cNvPr id="51" name="Rounded Rectangle 50"/>
          <p:cNvSpPr/>
          <p:nvPr/>
        </p:nvSpPr>
        <p:spPr>
          <a:xfrm>
            <a:off x="2395453" y="5734050"/>
            <a:ext cx="2286000" cy="457199"/>
          </a:xfrm>
          <a:prstGeom prst="roundRect">
            <a:avLst>
              <a:gd name="adj" fmla="val 10338"/>
            </a:avLst>
          </a:prstGeom>
          <a:solidFill>
            <a:schemeClr val="tx1">
              <a:lumMod val="50000"/>
              <a:lumOff val="50000"/>
            </a:schemeClr>
          </a:solidFill>
          <a:ln>
            <a:solidFill>
              <a:srgbClr val="8C0C04"/>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marL="61913" algn="ctr"/>
            <a:r>
              <a:rPr lang="en-US" sz="1200" dirty="0" smtClean="0">
                <a:solidFill>
                  <a:schemeClr val="bg1"/>
                </a:solidFill>
              </a:rPr>
              <a:t>Total Cost of Operations</a:t>
            </a:r>
            <a:endParaRPr lang="en-US" sz="1200" dirty="0">
              <a:solidFill>
                <a:schemeClr val="bg1"/>
              </a:solidFill>
            </a:endParaRPr>
          </a:p>
        </p:txBody>
      </p:sp>
      <p:sp>
        <p:nvSpPr>
          <p:cNvPr id="52" name="Rounded Rectangle 51"/>
          <p:cNvSpPr/>
          <p:nvPr/>
        </p:nvSpPr>
        <p:spPr>
          <a:xfrm>
            <a:off x="5029200" y="2305050"/>
            <a:ext cx="2971800" cy="758577"/>
          </a:xfrm>
          <a:prstGeom prst="roundRect">
            <a:avLst>
              <a:gd name="adj" fmla="val 4174"/>
            </a:avLst>
          </a:prstGeom>
          <a:solidFill>
            <a:schemeClr val="bg1"/>
          </a:solidFill>
          <a:ln>
            <a:solidFill>
              <a:srgbClr val="8C0C04">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0" rIns="91440" bIns="0" rtlCol="0" anchor="ctr" anchorCtr="0"/>
          <a:lstStyle/>
          <a:p>
            <a:pPr lvl="0"/>
            <a:r>
              <a:rPr lang="en-US" sz="1200" b="1" dirty="0" smtClean="0">
                <a:solidFill>
                  <a:srgbClr val="000000"/>
                </a:solidFill>
              </a:rPr>
              <a:t>Productivity Metrics</a:t>
            </a:r>
          </a:p>
          <a:p>
            <a:pPr marL="233363" indent="-171450">
              <a:buFont typeface="Arial" panose="020B0604020202020204" pitchFamily="34" charset="0"/>
              <a:buChar char="•"/>
            </a:pPr>
            <a:r>
              <a:rPr lang="en-US" sz="1200" dirty="0">
                <a:solidFill>
                  <a:schemeClr val="tx1"/>
                </a:solidFill>
              </a:rPr>
              <a:t>Drivers</a:t>
            </a:r>
          </a:p>
          <a:p>
            <a:pPr marL="233363" indent="-171450">
              <a:buFont typeface="Arial" panose="020B0604020202020204" pitchFamily="34" charset="0"/>
              <a:buChar char="•"/>
            </a:pPr>
            <a:r>
              <a:rPr lang="en-US" sz="1200" dirty="0" smtClean="0">
                <a:solidFill>
                  <a:schemeClr val="tx1"/>
                </a:solidFill>
              </a:rPr>
              <a:t>Capabilities</a:t>
            </a:r>
            <a:endParaRPr lang="en-US" sz="1200" dirty="0">
              <a:solidFill>
                <a:schemeClr val="tx1"/>
              </a:solidFill>
            </a:endParaRPr>
          </a:p>
        </p:txBody>
      </p:sp>
      <p:sp>
        <p:nvSpPr>
          <p:cNvPr id="54" name="Rounded Rectangle 53"/>
          <p:cNvSpPr/>
          <p:nvPr/>
        </p:nvSpPr>
        <p:spPr>
          <a:xfrm>
            <a:off x="5029200" y="3603871"/>
            <a:ext cx="1066800" cy="529979"/>
          </a:xfrm>
          <a:prstGeom prst="roundRect">
            <a:avLst>
              <a:gd name="adj" fmla="val 13628"/>
            </a:avLst>
          </a:prstGeom>
          <a:solidFill>
            <a:schemeClr val="bg1"/>
          </a:solidFill>
          <a:ln>
            <a:solidFill>
              <a:srgbClr val="8C0C04">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marL="61913" algn="ctr"/>
            <a:r>
              <a:rPr lang="en-US" sz="1200" dirty="0" smtClean="0">
                <a:solidFill>
                  <a:schemeClr val="tx1"/>
                </a:solidFill>
              </a:rPr>
              <a:t>Business Cases</a:t>
            </a:r>
            <a:endParaRPr lang="en-US" sz="1200" dirty="0">
              <a:solidFill>
                <a:schemeClr val="tx1"/>
              </a:solidFill>
            </a:endParaRPr>
          </a:p>
        </p:txBody>
      </p:sp>
      <p:sp>
        <p:nvSpPr>
          <p:cNvPr id="56" name="Rounded Rectangle 55"/>
          <p:cNvSpPr/>
          <p:nvPr/>
        </p:nvSpPr>
        <p:spPr>
          <a:xfrm>
            <a:off x="6781800" y="3600731"/>
            <a:ext cx="1219200" cy="529979"/>
          </a:xfrm>
          <a:prstGeom prst="roundRect">
            <a:avLst>
              <a:gd name="adj" fmla="val 13628"/>
            </a:avLst>
          </a:prstGeom>
          <a:solidFill>
            <a:schemeClr val="bg1"/>
          </a:solidFill>
          <a:ln>
            <a:solidFill>
              <a:srgbClr val="8C0C04">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nchorCtr="0"/>
          <a:lstStyle/>
          <a:p>
            <a:pPr marL="61913" algn="ctr"/>
            <a:r>
              <a:rPr lang="en-US" sz="1200" dirty="0" smtClean="0">
                <a:solidFill>
                  <a:schemeClr val="tx1"/>
                </a:solidFill>
              </a:rPr>
              <a:t>VCAs: </a:t>
            </a:r>
          </a:p>
          <a:p>
            <a:pPr marL="61913" algn="ctr"/>
            <a:r>
              <a:rPr lang="en-US" sz="1200" dirty="0" smtClean="0">
                <a:solidFill>
                  <a:schemeClr val="tx1"/>
                </a:solidFill>
              </a:rPr>
              <a:t>Benefits</a:t>
            </a:r>
            <a:endParaRPr lang="en-US" sz="1200" dirty="0">
              <a:solidFill>
                <a:schemeClr val="tx1"/>
              </a:solidFill>
            </a:endParaRPr>
          </a:p>
        </p:txBody>
      </p:sp>
      <p:sp>
        <p:nvSpPr>
          <p:cNvPr id="29" name="Down Arrow 28"/>
          <p:cNvSpPr/>
          <p:nvPr/>
        </p:nvSpPr>
        <p:spPr>
          <a:xfrm rot="16200000">
            <a:off x="4574783" y="3668703"/>
            <a:ext cx="393469" cy="384423"/>
          </a:xfrm>
          <a:prstGeom prst="downArrow">
            <a:avLst>
              <a:gd name="adj1" fmla="val 10000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own Arrow 29"/>
          <p:cNvSpPr/>
          <p:nvPr/>
        </p:nvSpPr>
        <p:spPr>
          <a:xfrm rot="16200000">
            <a:off x="4567501" y="2478600"/>
            <a:ext cx="393469" cy="384423"/>
          </a:xfrm>
          <a:prstGeom prst="downArrow">
            <a:avLst>
              <a:gd name="adj1" fmla="val 10000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Down Arrow 30"/>
          <p:cNvSpPr/>
          <p:nvPr/>
        </p:nvSpPr>
        <p:spPr>
          <a:xfrm rot="16200000">
            <a:off x="6260503" y="3676648"/>
            <a:ext cx="393469" cy="384423"/>
          </a:xfrm>
          <a:prstGeom prst="downArrow">
            <a:avLst>
              <a:gd name="adj1" fmla="val 10000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Up-Down Arrow 3"/>
          <p:cNvSpPr/>
          <p:nvPr/>
        </p:nvSpPr>
        <p:spPr>
          <a:xfrm>
            <a:off x="2590800" y="2268660"/>
            <a:ext cx="457200" cy="1865190"/>
          </a:xfrm>
          <a:prstGeom prst="upDownArrow">
            <a:avLst/>
          </a:prstGeom>
          <a:solidFill>
            <a:srgbClr val="8C0C04"/>
          </a:solidFill>
          <a:ln>
            <a:solidFill>
              <a:srgbClr val="8C0C04"/>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smtClean="0"/>
              <a:t>Decision Rights</a:t>
            </a:r>
            <a:endParaRPr lang="en-US" sz="1400" dirty="0"/>
          </a:p>
        </p:txBody>
      </p:sp>
      <p:sp>
        <p:nvSpPr>
          <p:cNvPr id="57" name="TextBox 56"/>
          <p:cNvSpPr txBox="1"/>
          <p:nvPr/>
        </p:nvSpPr>
        <p:spPr>
          <a:xfrm>
            <a:off x="5299552" y="1659150"/>
            <a:ext cx="2549048" cy="276999"/>
          </a:xfrm>
          <a:prstGeom prst="rect">
            <a:avLst/>
          </a:prstGeom>
          <a:noFill/>
        </p:spPr>
        <p:txBody>
          <a:bodyPr wrap="square" rtlCol="0">
            <a:spAutoFit/>
          </a:bodyPr>
          <a:lstStyle/>
          <a:p>
            <a:pPr algn="ctr"/>
            <a:r>
              <a:rPr lang="en-US" sz="1200" b="1" dirty="0" smtClean="0"/>
              <a:t>Performance Measurement</a:t>
            </a:r>
            <a:endParaRPr lang="en-US" sz="1200" b="1" dirty="0"/>
          </a:p>
        </p:txBody>
      </p:sp>
      <p:sp>
        <p:nvSpPr>
          <p:cNvPr id="35" name="Rounded Rectangle 34"/>
          <p:cNvSpPr/>
          <p:nvPr/>
        </p:nvSpPr>
        <p:spPr>
          <a:xfrm>
            <a:off x="2342572" y="4705350"/>
            <a:ext cx="1371599" cy="9525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1913" algn="ctr"/>
            <a:r>
              <a:rPr lang="en-US" sz="1200" dirty="0">
                <a:solidFill>
                  <a:schemeClr val="tx1"/>
                </a:solidFill>
              </a:rPr>
              <a:t>IT Cost</a:t>
            </a:r>
          </a:p>
          <a:p>
            <a:pPr marL="61913" algn="ctr"/>
            <a:r>
              <a:rPr lang="en-US" sz="1200" dirty="0">
                <a:solidFill>
                  <a:schemeClr val="tx1"/>
                </a:solidFill>
              </a:rPr>
              <a:t>Value</a:t>
            </a:r>
          </a:p>
          <a:p>
            <a:pPr marL="61913" algn="ctr"/>
            <a:r>
              <a:rPr lang="en-US" sz="1200" dirty="0" smtClean="0">
                <a:solidFill>
                  <a:schemeClr val="tx1"/>
                </a:solidFill>
              </a:rPr>
              <a:t>Model Transparency</a:t>
            </a:r>
            <a:endParaRPr lang="en-US" sz="1200" dirty="0">
              <a:solidFill>
                <a:schemeClr val="tx1"/>
              </a:solidFill>
            </a:endParaRPr>
          </a:p>
        </p:txBody>
      </p:sp>
      <p:sp>
        <p:nvSpPr>
          <p:cNvPr id="46" name="Down Arrow 45"/>
          <p:cNvSpPr/>
          <p:nvPr/>
        </p:nvSpPr>
        <p:spPr>
          <a:xfrm rot="16200000">
            <a:off x="3345690" y="5012413"/>
            <a:ext cx="196735" cy="268411"/>
          </a:xfrm>
          <a:prstGeom prst="downArrow">
            <a:avLst>
              <a:gd name="adj1" fmla="val 10000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2355273" y="1567251"/>
            <a:ext cx="242455" cy="240699"/>
          </a:xfrm>
          <a:prstGeom prst="ellipse">
            <a:avLst/>
          </a:prstGeom>
          <a:solidFill>
            <a:srgbClr val="8C0C04"/>
          </a:solidFill>
          <a:ln>
            <a:solidFill>
              <a:srgbClr val="8C0C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a:t>
            </a:r>
            <a:endParaRPr lang="en-US" sz="1400" dirty="0"/>
          </a:p>
        </p:txBody>
      </p:sp>
      <p:sp>
        <p:nvSpPr>
          <p:cNvPr id="53" name="Oval 52"/>
          <p:cNvSpPr/>
          <p:nvPr/>
        </p:nvSpPr>
        <p:spPr>
          <a:xfrm>
            <a:off x="2355273" y="5017101"/>
            <a:ext cx="242455" cy="240699"/>
          </a:xfrm>
          <a:prstGeom prst="ellipse">
            <a:avLst/>
          </a:prstGeom>
          <a:solidFill>
            <a:srgbClr val="8C0C04"/>
          </a:solidFill>
          <a:ln>
            <a:solidFill>
              <a:srgbClr val="8C0C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p>
        </p:txBody>
      </p:sp>
      <p:sp>
        <p:nvSpPr>
          <p:cNvPr id="55" name="Oval 54"/>
          <p:cNvSpPr/>
          <p:nvPr/>
        </p:nvSpPr>
        <p:spPr>
          <a:xfrm>
            <a:off x="5243945" y="1683351"/>
            <a:ext cx="242455" cy="240699"/>
          </a:xfrm>
          <a:prstGeom prst="ellipse">
            <a:avLst/>
          </a:prstGeom>
          <a:solidFill>
            <a:srgbClr val="8C0C04"/>
          </a:solidFill>
          <a:ln>
            <a:solidFill>
              <a:srgbClr val="8C0C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3</a:t>
            </a:r>
            <a:endParaRPr lang="en-US" sz="1400" dirty="0"/>
          </a:p>
        </p:txBody>
      </p:sp>
      <p:sp>
        <p:nvSpPr>
          <p:cNvPr id="9" name="Bent-Up Arrow 8"/>
          <p:cNvSpPr/>
          <p:nvPr/>
        </p:nvSpPr>
        <p:spPr>
          <a:xfrm rot="5400000" flipV="1">
            <a:off x="5661128" y="1552588"/>
            <a:ext cx="2241345" cy="4114798"/>
          </a:xfrm>
          <a:prstGeom prst="bentUpArrow">
            <a:avLst>
              <a:gd name="adj1" fmla="val 11309"/>
              <a:gd name="adj2" fmla="val 5608"/>
              <a:gd name="adj3" fmla="val 4368"/>
            </a:avLst>
          </a:prstGeom>
          <a:solidFill>
            <a:srgbClr val="8C0C04"/>
          </a:solidFill>
          <a:ln>
            <a:solidFill>
              <a:srgbClr val="8C0C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Down Arrow 57"/>
          <p:cNvSpPr/>
          <p:nvPr/>
        </p:nvSpPr>
        <p:spPr>
          <a:xfrm rot="16200000">
            <a:off x="8040539" y="2493838"/>
            <a:ext cx="393469" cy="384423"/>
          </a:xfrm>
          <a:prstGeom prst="downArrow">
            <a:avLst>
              <a:gd name="adj1" fmla="val 10000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Down Arrow 58"/>
          <p:cNvSpPr/>
          <p:nvPr/>
        </p:nvSpPr>
        <p:spPr>
          <a:xfrm rot="16200000">
            <a:off x="8050143" y="3697427"/>
            <a:ext cx="393469" cy="384423"/>
          </a:xfrm>
          <a:prstGeom prst="downArrow">
            <a:avLst>
              <a:gd name="adj1" fmla="val 100000"/>
              <a:gd name="adj2"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ounded Rectangle 59"/>
          <p:cNvSpPr/>
          <p:nvPr/>
        </p:nvSpPr>
        <p:spPr>
          <a:xfrm>
            <a:off x="5092943" y="4438650"/>
            <a:ext cx="2952119" cy="3048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Accountability</a:t>
            </a:r>
            <a:endParaRPr lang="en-US" sz="900" dirty="0" smtClean="0">
              <a:solidFill>
                <a:schemeClr val="bg1"/>
              </a:solidFill>
            </a:endParaRPr>
          </a:p>
        </p:txBody>
      </p:sp>
      <p:sp>
        <p:nvSpPr>
          <p:cNvPr id="37" name="Title 1"/>
          <p:cNvSpPr txBox="1">
            <a:spLocks/>
          </p:cNvSpPr>
          <p:nvPr/>
        </p:nvSpPr>
        <p:spPr>
          <a:xfrm>
            <a:off x="457200" y="301752"/>
            <a:ext cx="8229600" cy="54864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00" b="1" dirty="0" smtClean="0">
                <a:solidFill>
                  <a:schemeClr val="bg1"/>
                </a:solidFill>
              </a:rPr>
              <a:t>Strategic </a:t>
            </a:r>
            <a:r>
              <a:rPr lang="en-US" sz="2600" b="1" dirty="0">
                <a:solidFill>
                  <a:schemeClr val="bg1"/>
                </a:solidFill>
              </a:rPr>
              <a:t>Expense Management Capability</a:t>
            </a:r>
          </a:p>
        </p:txBody>
      </p:sp>
    </p:spTree>
    <p:extLst>
      <p:ext uri="{BB962C8B-B14F-4D97-AF65-F5344CB8AC3E}">
        <p14:creationId xmlns:p14="http://schemas.microsoft.com/office/powerpoint/2010/main" val="8882327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dirty="0" smtClean="0"/>
              <a:t>Historical </a:t>
            </a:r>
            <a:r>
              <a:rPr lang="en-US" sz="2400" dirty="0"/>
              <a:t>OpEx by </a:t>
            </a:r>
            <a:r>
              <a:rPr lang="en-US" sz="2400" dirty="0" smtClean="0"/>
              <a:t>Expense - </a:t>
            </a:r>
            <a:r>
              <a:rPr lang="en-US" sz="1700" dirty="0" smtClean="0"/>
              <a:t>by Type</a:t>
            </a:r>
            <a:endParaRPr lang="en-US" sz="1700" dirty="0"/>
          </a:p>
        </p:txBody>
      </p:sp>
      <p:sp>
        <p:nvSpPr>
          <p:cNvPr id="3" name="Slide Number Placeholder 2"/>
          <p:cNvSpPr>
            <a:spLocks noGrp="1"/>
          </p:cNvSpPr>
          <p:nvPr>
            <p:ph type="sldNum" sz="quarter" idx="4294967295"/>
          </p:nvPr>
        </p:nvSpPr>
        <p:spPr>
          <a:xfrm>
            <a:off x="7010400" y="6356350"/>
            <a:ext cx="2133600" cy="365125"/>
          </a:xfrm>
        </p:spPr>
        <p:txBody>
          <a:bodyPr/>
          <a:lstStyle/>
          <a:p>
            <a:fld id="{2BF26236-8707-4F01-A3E8-9BFE9630F20C}" type="slidenum">
              <a:rPr lang="en-US" smtClean="0"/>
              <a:pPr/>
              <a:t>51</a:t>
            </a:fld>
            <a:endParaRPr lang="en-US" dirty="0"/>
          </a:p>
        </p:txBody>
      </p:sp>
    </p:spTree>
    <p:extLst>
      <p:ext uri="{BB962C8B-B14F-4D97-AF65-F5344CB8AC3E}">
        <p14:creationId xmlns:p14="http://schemas.microsoft.com/office/powerpoint/2010/main" val="42163012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909" y="152400"/>
            <a:ext cx="8229600" cy="777908"/>
          </a:xfrm>
        </p:spPr>
        <p:txBody>
          <a:bodyPr>
            <a:normAutofit/>
          </a:bodyPr>
          <a:lstStyle/>
          <a:p>
            <a:pPr algn="l"/>
            <a:r>
              <a:rPr lang="en-US" sz="2600" b="1" dirty="0" smtClean="0">
                <a:solidFill>
                  <a:schemeClr val="bg1"/>
                </a:solidFill>
              </a:rPr>
              <a:t>Historical OpEx </a:t>
            </a:r>
            <a:r>
              <a:rPr lang="en-US" sz="1700" b="1" dirty="0" smtClean="0">
                <a:solidFill>
                  <a:schemeClr val="bg1"/>
                </a:solidFill>
              </a:rPr>
              <a:t>– Total</a:t>
            </a:r>
            <a:endParaRPr lang="en-US" sz="1700" b="1" dirty="0">
              <a:solidFill>
                <a:schemeClr val="bg1"/>
              </a:solidFill>
            </a:endParaRPr>
          </a:p>
        </p:txBody>
      </p:sp>
      <p:sp>
        <p:nvSpPr>
          <p:cNvPr id="3" name="Slide Number Placeholder 2"/>
          <p:cNvSpPr>
            <a:spLocks noGrp="1"/>
          </p:cNvSpPr>
          <p:nvPr>
            <p:ph type="sldNum" sz="quarter" idx="12"/>
          </p:nvPr>
        </p:nvSpPr>
        <p:spPr/>
        <p:txBody>
          <a:bodyPr/>
          <a:lstStyle/>
          <a:p>
            <a:fld id="{202965B3-44C8-4606-A174-B8AD89D32C42}" type="slidenum">
              <a:rPr lang="en-US" smtClean="0"/>
              <a:t>52</a:t>
            </a:fld>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2888291384"/>
              </p:ext>
            </p:extLst>
          </p:nvPr>
        </p:nvGraphicFramePr>
        <p:xfrm>
          <a:off x="457199" y="990601"/>
          <a:ext cx="8229600" cy="5259456"/>
        </p:xfrm>
        <a:graphic>
          <a:graphicData uri="http://schemas.openxmlformats.org/drawingml/2006/table">
            <a:tbl>
              <a:tblPr firstRow="1" bandRow="1">
                <a:tableStyleId>{21E4AEA4-8DFA-4A89-87EB-49C32662AFE0}</a:tableStyleId>
              </a:tblPr>
              <a:tblGrid>
                <a:gridCol w="2098912"/>
                <a:gridCol w="797700"/>
                <a:gridCol w="744516"/>
                <a:gridCol w="792364"/>
                <a:gridCol w="804810"/>
                <a:gridCol w="818485"/>
                <a:gridCol w="724271"/>
                <a:gridCol w="162704"/>
                <a:gridCol w="1285838"/>
              </a:tblGrid>
              <a:tr h="1326254">
                <a:tc>
                  <a:txBody>
                    <a:bodyPr/>
                    <a:lstStyle/>
                    <a:p>
                      <a:pPr marL="0" marR="0" indent="0" algn="ctr" defTabSz="1217889" rtl="0" eaLnBrk="1" fontAlgn="auto" latinLnBrk="0" hangingPunct="1">
                        <a:lnSpc>
                          <a:spcPct val="100000"/>
                        </a:lnSpc>
                        <a:spcBef>
                          <a:spcPts val="0"/>
                        </a:spcBef>
                        <a:spcAft>
                          <a:spcPts val="0"/>
                        </a:spcAft>
                        <a:buClrTx/>
                        <a:buSzTx/>
                        <a:buFontTx/>
                        <a:buNone/>
                        <a:tabLst/>
                        <a:defRPr/>
                      </a:pPr>
                      <a:r>
                        <a:rPr lang="en-US" sz="1300" b="1" i="0" dirty="0" smtClean="0"/>
                        <a:t>($ in millions)</a:t>
                      </a:r>
                    </a:p>
                  </a:txBody>
                  <a:tcPr marL="68652" marR="68652" marT="34326" marB="34326" anchor="ctr"/>
                </a:tc>
                <a:tc>
                  <a:txBody>
                    <a:bodyPr/>
                    <a:lstStyle/>
                    <a:p>
                      <a:pPr algn="ctr"/>
                      <a:r>
                        <a:rPr lang="en-US" sz="1300" dirty="0" smtClean="0"/>
                        <a:t>FY11</a:t>
                      </a:r>
                      <a:endParaRPr lang="en-US" sz="1300" dirty="0"/>
                    </a:p>
                  </a:txBody>
                  <a:tcPr marL="68652" marR="68652" marT="34326" marB="34326" anchor="ctr"/>
                </a:tc>
                <a:tc>
                  <a:txBody>
                    <a:bodyPr/>
                    <a:lstStyle/>
                    <a:p>
                      <a:pPr algn="ctr"/>
                      <a:r>
                        <a:rPr lang="en-US" sz="1300" dirty="0" smtClean="0"/>
                        <a:t>FY12</a:t>
                      </a:r>
                      <a:endParaRPr lang="en-US" sz="1300" dirty="0"/>
                    </a:p>
                  </a:txBody>
                  <a:tcPr marL="68652" marR="68652" marT="34326" marB="34326" anchor="ctr"/>
                </a:tc>
                <a:tc>
                  <a:txBody>
                    <a:bodyPr/>
                    <a:lstStyle/>
                    <a:p>
                      <a:pPr algn="ctr"/>
                      <a:r>
                        <a:rPr lang="en-US" sz="1300" dirty="0" smtClean="0"/>
                        <a:t>FY13</a:t>
                      </a:r>
                      <a:endParaRPr lang="en-US" sz="1300" dirty="0"/>
                    </a:p>
                  </a:txBody>
                  <a:tcPr marL="68652" marR="68652" marT="34326" marB="34326" anchor="ctr"/>
                </a:tc>
                <a:tc>
                  <a:txBody>
                    <a:bodyPr/>
                    <a:lstStyle/>
                    <a:p>
                      <a:pPr algn="ctr"/>
                      <a:r>
                        <a:rPr lang="en-US" sz="1300" dirty="0" smtClean="0"/>
                        <a:t>FY14</a:t>
                      </a:r>
                      <a:endParaRPr lang="en-US" sz="1300" dirty="0"/>
                    </a:p>
                  </a:txBody>
                  <a:tcPr marL="68652" marR="68652" marT="34326" marB="34326" anchor="ctr"/>
                </a:tc>
                <a:tc>
                  <a:txBody>
                    <a:bodyPr/>
                    <a:lstStyle/>
                    <a:p>
                      <a:pPr algn="ctr"/>
                      <a:r>
                        <a:rPr lang="en-US" sz="1300" dirty="0" smtClean="0"/>
                        <a:t>FY15</a:t>
                      </a:r>
                      <a:endParaRPr lang="en-US" sz="1300" dirty="0"/>
                    </a:p>
                  </a:txBody>
                  <a:tcPr marL="68652" marR="68652" marT="34326" marB="3432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smtClean="0"/>
                        <a:t>% of Total</a:t>
                      </a:r>
                    </a:p>
                  </a:txBody>
                  <a:tcPr marL="68652" marR="68652" marT="34326" marB="3432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 dirty="0" smtClean="0"/>
                    </a:p>
                  </a:txBody>
                  <a:tcPr marL="68652" marR="68652" marT="34326" marB="34326"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smtClean="0"/>
                        <a:t>Annualized Growth</a:t>
                      </a:r>
                    </a:p>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smtClean="0"/>
                        <a:t>FY11-FY15</a:t>
                      </a:r>
                    </a:p>
                  </a:txBody>
                  <a:tcPr marL="68652" marR="68652" marT="34326" marB="34326" anchor="ctr"/>
                </a:tc>
              </a:tr>
              <a:tr h="876346">
                <a:tc>
                  <a:txBody>
                    <a:bodyPr/>
                    <a:lstStyle/>
                    <a:p>
                      <a:pPr algn="l"/>
                      <a:r>
                        <a:rPr lang="en-US" sz="1200" b="1" dirty="0" smtClean="0"/>
                        <a:t>Total Workforce</a:t>
                      </a:r>
                      <a:endParaRPr lang="en-US" sz="1200" b="1" dirty="0"/>
                    </a:p>
                  </a:txBody>
                  <a:tcPr marL="68652" marR="68652" marT="34326" marB="34326" anchor="ctr"/>
                </a:tc>
                <a:tc>
                  <a:txBody>
                    <a:bodyPr/>
                    <a:lstStyle/>
                    <a:p>
                      <a:pPr algn="ctr"/>
                      <a:r>
                        <a:rPr lang="en-US" sz="1200" dirty="0" smtClean="0"/>
                        <a:t>$400.4</a:t>
                      </a:r>
                      <a:endParaRPr lang="en-US" sz="1200" dirty="0"/>
                    </a:p>
                  </a:txBody>
                  <a:tcPr marL="68652" marR="68652" marT="34326" marB="34326" anchor="ctr"/>
                </a:tc>
                <a:tc>
                  <a:txBody>
                    <a:bodyPr/>
                    <a:lstStyle/>
                    <a:p>
                      <a:pPr algn="ctr"/>
                      <a:r>
                        <a:rPr lang="en-US" sz="1200" dirty="0" smtClean="0"/>
                        <a:t>$404.5</a:t>
                      </a:r>
                      <a:endParaRPr lang="en-US" sz="1200" dirty="0"/>
                    </a:p>
                  </a:txBody>
                  <a:tcPr marL="68652" marR="68652" marT="34326" marB="34326" anchor="ctr"/>
                </a:tc>
                <a:tc>
                  <a:txBody>
                    <a:bodyPr/>
                    <a:lstStyle/>
                    <a:p>
                      <a:pPr algn="ctr"/>
                      <a:r>
                        <a:rPr lang="en-US" sz="1200" dirty="0" smtClean="0"/>
                        <a:t>$435.3</a:t>
                      </a:r>
                      <a:endParaRPr lang="en-US" sz="1200" dirty="0"/>
                    </a:p>
                  </a:txBody>
                  <a:tcPr marL="68652" marR="68652" marT="34326" marB="34326" anchor="ctr"/>
                </a:tc>
                <a:tc>
                  <a:txBody>
                    <a:bodyPr/>
                    <a:lstStyle/>
                    <a:p>
                      <a:pPr algn="ctr"/>
                      <a:r>
                        <a:rPr lang="en-US" sz="1200" dirty="0" smtClean="0"/>
                        <a:t>$464.2</a:t>
                      </a:r>
                      <a:endParaRPr lang="en-US" sz="1200" dirty="0"/>
                    </a:p>
                  </a:txBody>
                  <a:tcPr marL="68652" marR="68652" marT="34326" marB="34326" anchor="ctr"/>
                </a:tc>
                <a:tc>
                  <a:txBody>
                    <a:bodyPr/>
                    <a:lstStyle/>
                    <a:p>
                      <a:pPr marL="0" algn="ctr" defTabSz="914400" rtl="0" eaLnBrk="1" latinLnBrk="0" hangingPunct="1"/>
                      <a:r>
                        <a:rPr lang="en-US" sz="1200" kern="1200" dirty="0" smtClean="0">
                          <a:solidFill>
                            <a:schemeClr val="dk1"/>
                          </a:solidFill>
                          <a:latin typeface="+mn-lt"/>
                          <a:ea typeface="+mn-ea"/>
                          <a:cs typeface="+mn-cs"/>
                        </a:rPr>
                        <a:t>$459.3 </a:t>
                      </a:r>
                    </a:p>
                  </a:txBody>
                  <a:tcPr marL="68652" marR="68652" marT="34326" marB="34326" anchor="ctr"/>
                </a:tc>
                <a:tc>
                  <a:txBody>
                    <a:bodyPr/>
                    <a:lstStyle/>
                    <a:p>
                      <a:pPr algn="ctr"/>
                      <a:r>
                        <a:rPr lang="en-US" sz="1200" b="1" dirty="0" smtClean="0"/>
                        <a:t>53.5%</a:t>
                      </a:r>
                    </a:p>
                  </a:txBody>
                  <a:tcPr marL="68652" marR="68652" marT="34326" marB="34326" anchor="ctr"/>
                </a:tc>
                <a:tc>
                  <a:txBody>
                    <a:bodyPr/>
                    <a:lstStyle/>
                    <a:p>
                      <a:pPr algn="ctr"/>
                      <a:endParaRPr lang="en-US" sz="200" b="0" dirty="0" smtClean="0"/>
                    </a:p>
                  </a:txBody>
                  <a:tcPr marL="68652" marR="68652" marT="34326" marB="34326" anchor="ctr">
                    <a:solidFill>
                      <a:schemeClr val="bg1"/>
                    </a:solidFill>
                  </a:tcPr>
                </a:tc>
                <a:tc>
                  <a:txBody>
                    <a:bodyPr/>
                    <a:lstStyle/>
                    <a:p>
                      <a:pPr algn="ctr"/>
                      <a:r>
                        <a:rPr lang="en-US" sz="1200" b="1" dirty="0" smtClean="0"/>
                        <a:t>3.5%</a:t>
                      </a:r>
                    </a:p>
                  </a:txBody>
                  <a:tcPr marL="68652" marR="68652" marT="34326" marB="34326" anchor="ctr"/>
                </a:tc>
              </a:tr>
              <a:tr h="812627">
                <a:tc>
                  <a:txBody>
                    <a:bodyPr/>
                    <a:lstStyle/>
                    <a:p>
                      <a:pPr algn="l"/>
                      <a:r>
                        <a:rPr lang="en-US" sz="1200" b="1" dirty="0" smtClean="0"/>
                        <a:t>Variable Operating Costs</a:t>
                      </a:r>
                      <a:endParaRPr lang="en-US" sz="1200" b="1" dirty="0"/>
                    </a:p>
                  </a:txBody>
                  <a:tcPr marL="68652" marR="68652" marT="34326" marB="34326" anchor="ctr"/>
                </a:tc>
                <a:tc>
                  <a:txBody>
                    <a:bodyPr/>
                    <a:lstStyle/>
                    <a:p>
                      <a:pPr algn="ctr"/>
                      <a:r>
                        <a:rPr lang="en-US" sz="1200" dirty="0" smtClean="0"/>
                        <a:t>70.4</a:t>
                      </a:r>
                      <a:endParaRPr lang="en-US" sz="1200" dirty="0"/>
                    </a:p>
                  </a:txBody>
                  <a:tcPr marL="68652" marR="68652" marT="34326" marB="34326" anchor="ctr"/>
                </a:tc>
                <a:tc>
                  <a:txBody>
                    <a:bodyPr/>
                    <a:lstStyle/>
                    <a:p>
                      <a:pPr algn="ctr"/>
                      <a:r>
                        <a:rPr lang="en-US" sz="1200" dirty="0" smtClean="0"/>
                        <a:t>72.4</a:t>
                      </a:r>
                      <a:endParaRPr lang="en-US" sz="1200" dirty="0"/>
                    </a:p>
                  </a:txBody>
                  <a:tcPr marL="68652" marR="68652" marT="34326" marB="34326" anchor="ctr"/>
                </a:tc>
                <a:tc>
                  <a:txBody>
                    <a:bodyPr/>
                    <a:lstStyle/>
                    <a:p>
                      <a:pPr algn="ctr"/>
                      <a:r>
                        <a:rPr lang="en-US" sz="1200" dirty="0" smtClean="0"/>
                        <a:t>75.9</a:t>
                      </a:r>
                      <a:endParaRPr lang="en-US" sz="1200" dirty="0"/>
                    </a:p>
                  </a:txBody>
                  <a:tcPr marL="68652" marR="68652" marT="34326" marB="34326" anchor="ctr"/>
                </a:tc>
                <a:tc>
                  <a:txBody>
                    <a:bodyPr/>
                    <a:lstStyle/>
                    <a:p>
                      <a:pPr algn="ctr"/>
                      <a:r>
                        <a:rPr lang="en-US" sz="1200" dirty="0" smtClean="0"/>
                        <a:t>74.5</a:t>
                      </a:r>
                      <a:endParaRPr lang="en-US" sz="1200" dirty="0"/>
                    </a:p>
                  </a:txBody>
                  <a:tcPr marL="68652" marR="68652" marT="34326" marB="34326" anchor="ctr"/>
                </a:tc>
                <a:tc>
                  <a:txBody>
                    <a:bodyPr/>
                    <a:lstStyle/>
                    <a:p>
                      <a:pPr marL="0" algn="ctr" defTabSz="914400" rtl="0" eaLnBrk="1" latinLnBrk="0" hangingPunct="1"/>
                      <a:r>
                        <a:rPr lang="en-US" sz="1200" b="0" kern="1200" dirty="0" smtClean="0">
                          <a:solidFill>
                            <a:schemeClr val="dk1"/>
                          </a:solidFill>
                          <a:latin typeface="+mn-lt"/>
                          <a:ea typeface="+mn-ea"/>
                          <a:cs typeface="+mn-cs"/>
                        </a:rPr>
                        <a:t>77.3</a:t>
                      </a:r>
                    </a:p>
                  </a:txBody>
                  <a:tcPr marL="68652" marR="68652" marT="34326" marB="34326" anchor="ctr"/>
                </a:tc>
                <a:tc>
                  <a:txBody>
                    <a:bodyPr/>
                    <a:lstStyle/>
                    <a:p>
                      <a:pPr algn="ctr"/>
                      <a:r>
                        <a:rPr lang="en-US" sz="1200" dirty="0" smtClean="0"/>
                        <a:t>9.0%</a:t>
                      </a:r>
                      <a:endParaRPr lang="en-US" sz="1200" dirty="0"/>
                    </a:p>
                  </a:txBody>
                  <a:tcPr marL="68652" marR="68652" marT="34326" marB="34326" anchor="ctr"/>
                </a:tc>
                <a:tc>
                  <a:txBody>
                    <a:bodyPr/>
                    <a:lstStyle/>
                    <a:p>
                      <a:pPr algn="ctr"/>
                      <a:endParaRPr lang="en-US" sz="200" dirty="0"/>
                    </a:p>
                  </a:txBody>
                  <a:tcPr marL="68652" marR="68652" marT="34326" marB="34326" anchor="ctr">
                    <a:solidFill>
                      <a:schemeClr val="bg1"/>
                    </a:solidFill>
                  </a:tcPr>
                </a:tc>
                <a:tc>
                  <a:txBody>
                    <a:bodyPr/>
                    <a:lstStyle/>
                    <a:p>
                      <a:pPr algn="ctr"/>
                      <a:r>
                        <a:rPr lang="en-US" sz="1200" dirty="0" smtClean="0"/>
                        <a:t>2.3%</a:t>
                      </a:r>
                      <a:endParaRPr lang="en-US" sz="1200" dirty="0"/>
                    </a:p>
                  </a:txBody>
                  <a:tcPr marL="68652" marR="68652" marT="34326" marB="34326" anchor="ctr"/>
                </a:tc>
              </a:tr>
              <a:tr h="665129">
                <a:tc>
                  <a:txBody>
                    <a:bodyPr/>
                    <a:lstStyle/>
                    <a:p>
                      <a:pPr algn="l"/>
                      <a:r>
                        <a:rPr lang="en-US" sz="1200" b="1" dirty="0" smtClean="0"/>
                        <a:t>Overhead</a:t>
                      </a:r>
                      <a:r>
                        <a:rPr lang="en-US" sz="1200" b="1" baseline="0" dirty="0" smtClean="0"/>
                        <a:t> Expense</a:t>
                      </a:r>
                      <a:endParaRPr lang="en-US" sz="1200" b="1" i="1" dirty="0"/>
                    </a:p>
                  </a:txBody>
                  <a:tcPr marL="68652" marR="68652" marT="34326" marB="34326" anchor="ctr"/>
                </a:tc>
                <a:tc>
                  <a:txBody>
                    <a:bodyPr/>
                    <a:lstStyle/>
                    <a:p>
                      <a:pPr algn="ctr"/>
                      <a:r>
                        <a:rPr lang="en-US" sz="1200" b="0" dirty="0" smtClean="0"/>
                        <a:t>220.2</a:t>
                      </a:r>
                      <a:endParaRPr lang="en-US" sz="1200" b="0" dirty="0"/>
                    </a:p>
                  </a:txBody>
                  <a:tcPr marL="68652" marR="68652" marT="34326" marB="34326" anchor="ctr"/>
                </a:tc>
                <a:tc>
                  <a:txBody>
                    <a:bodyPr/>
                    <a:lstStyle/>
                    <a:p>
                      <a:pPr algn="ctr"/>
                      <a:r>
                        <a:rPr lang="en-US" sz="1200" b="0" dirty="0" smtClean="0"/>
                        <a:t>237.6</a:t>
                      </a:r>
                      <a:endParaRPr lang="en-US" sz="1200" b="0" dirty="0"/>
                    </a:p>
                  </a:txBody>
                  <a:tcPr marL="68652" marR="68652" marT="34326" marB="34326" anchor="ctr"/>
                </a:tc>
                <a:tc>
                  <a:txBody>
                    <a:bodyPr/>
                    <a:lstStyle/>
                    <a:p>
                      <a:pPr algn="ctr"/>
                      <a:r>
                        <a:rPr lang="en-US" sz="1200" b="0" dirty="0" smtClean="0"/>
                        <a:t>242.9</a:t>
                      </a:r>
                      <a:endParaRPr lang="en-US" sz="1200" b="0" dirty="0"/>
                    </a:p>
                  </a:txBody>
                  <a:tcPr marL="68652" marR="68652" marT="34326" marB="34326" anchor="ctr"/>
                </a:tc>
                <a:tc>
                  <a:txBody>
                    <a:bodyPr/>
                    <a:lstStyle/>
                    <a:p>
                      <a:pPr algn="ctr"/>
                      <a:r>
                        <a:rPr lang="en-US" sz="1200" b="0" dirty="0" smtClean="0"/>
                        <a:t>243.8</a:t>
                      </a:r>
                      <a:endParaRPr lang="en-US" sz="1200" b="0" dirty="0"/>
                    </a:p>
                  </a:txBody>
                  <a:tcPr marL="68652" marR="68652" marT="34326" marB="34326" anchor="ctr"/>
                </a:tc>
                <a:tc>
                  <a:txBody>
                    <a:bodyPr/>
                    <a:lstStyle/>
                    <a:p>
                      <a:pPr marL="0" algn="ctr" defTabSz="914400" rtl="0" eaLnBrk="1" latinLnBrk="0" hangingPunct="1"/>
                      <a:r>
                        <a:rPr lang="en-US" sz="1200" b="0" kern="1200" dirty="0" smtClean="0">
                          <a:solidFill>
                            <a:schemeClr val="dk1"/>
                          </a:solidFill>
                          <a:latin typeface="+mn-lt"/>
                          <a:ea typeface="+mn-ea"/>
                          <a:cs typeface="+mn-cs"/>
                        </a:rPr>
                        <a:t>258.3</a:t>
                      </a:r>
                    </a:p>
                  </a:txBody>
                  <a:tcPr marL="68652" marR="68652" marT="34326" marB="34326" anchor="ctr"/>
                </a:tc>
                <a:tc>
                  <a:txBody>
                    <a:bodyPr/>
                    <a:lstStyle/>
                    <a:p>
                      <a:pPr algn="ctr"/>
                      <a:r>
                        <a:rPr lang="en-US" sz="1200" dirty="0" smtClean="0"/>
                        <a:t>30.1%</a:t>
                      </a:r>
                    </a:p>
                  </a:txBody>
                  <a:tcPr marL="68652" marR="68652" marT="34326" marB="34326" anchor="ctr"/>
                </a:tc>
                <a:tc>
                  <a:txBody>
                    <a:bodyPr/>
                    <a:lstStyle/>
                    <a:p>
                      <a:pPr algn="ctr"/>
                      <a:endParaRPr lang="en-US" sz="200" dirty="0" smtClean="0"/>
                    </a:p>
                  </a:txBody>
                  <a:tcPr marL="68652" marR="68652" marT="34326" marB="34326" anchor="ctr">
                    <a:solidFill>
                      <a:schemeClr val="bg1"/>
                    </a:solidFill>
                  </a:tcPr>
                </a:tc>
                <a:tc>
                  <a:txBody>
                    <a:bodyPr/>
                    <a:lstStyle/>
                    <a:p>
                      <a:pPr algn="ctr"/>
                      <a:r>
                        <a:rPr lang="en-US" sz="1200" dirty="0" smtClean="0"/>
                        <a:t>4.1%</a:t>
                      </a:r>
                    </a:p>
                  </a:txBody>
                  <a:tcPr marL="68652" marR="68652" marT="34326" marB="34326" anchor="ctr"/>
                </a:tc>
              </a:tr>
              <a:tr h="739984">
                <a:tc>
                  <a:txBody>
                    <a:bodyPr/>
                    <a:lstStyle/>
                    <a:p>
                      <a:pPr marL="0" marR="0" indent="0" algn="l" defTabSz="1217889" rtl="0" eaLnBrk="1" fontAlgn="auto" latinLnBrk="0" hangingPunct="1">
                        <a:lnSpc>
                          <a:spcPct val="100000"/>
                        </a:lnSpc>
                        <a:spcBef>
                          <a:spcPts val="0"/>
                        </a:spcBef>
                        <a:spcAft>
                          <a:spcPts val="0"/>
                        </a:spcAft>
                        <a:buClrTx/>
                        <a:buSzTx/>
                        <a:buFontTx/>
                        <a:buNone/>
                        <a:tabLst/>
                        <a:defRPr/>
                      </a:pPr>
                      <a:r>
                        <a:rPr lang="en-US" sz="1200" b="1" dirty="0" smtClean="0"/>
                        <a:t>Technology Investment</a:t>
                      </a:r>
                    </a:p>
                  </a:txBody>
                  <a:tcPr marL="68652" marR="68652" marT="34326" marB="34326" anchor="ctr"/>
                </a:tc>
                <a:tc>
                  <a:txBody>
                    <a:bodyPr/>
                    <a:lstStyle/>
                    <a:p>
                      <a:pPr algn="ctr"/>
                      <a:r>
                        <a:rPr lang="en-US" sz="1200" b="0" dirty="0" smtClean="0"/>
                        <a:t>20.8</a:t>
                      </a:r>
                      <a:endParaRPr lang="en-US" sz="1200" b="0" dirty="0"/>
                    </a:p>
                  </a:txBody>
                  <a:tcPr marL="68652" marR="68652" marT="34326" marB="34326" anchor="ctr"/>
                </a:tc>
                <a:tc>
                  <a:txBody>
                    <a:bodyPr/>
                    <a:lstStyle/>
                    <a:p>
                      <a:pPr algn="ctr"/>
                      <a:r>
                        <a:rPr lang="en-US" sz="1200" b="0" dirty="0" smtClean="0"/>
                        <a:t>28.5</a:t>
                      </a:r>
                      <a:endParaRPr lang="en-US" sz="1200" b="0" dirty="0"/>
                    </a:p>
                  </a:txBody>
                  <a:tcPr marL="68652" marR="68652" marT="34326" marB="34326" anchor="ctr"/>
                </a:tc>
                <a:tc>
                  <a:txBody>
                    <a:bodyPr/>
                    <a:lstStyle/>
                    <a:p>
                      <a:pPr algn="ctr"/>
                      <a:r>
                        <a:rPr lang="en-US" sz="1200" b="0" dirty="0" smtClean="0"/>
                        <a:t>28.7</a:t>
                      </a:r>
                      <a:endParaRPr lang="en-US" sz="1200" b="0" dirty="0"/>
                    </a:p>
                  </a:txBody>
                  <a:tcPr marL="68652" marR="68652" marT="34326" marB="34326" anchor="ctr"/>
                </a:tc>
                <a:tc>
                  <a:txBody>
                    <a:bodyPr/>
                    <a:lstStyle/>
                    <a:p>
                      <a:pPr algn="ctr"/>
                      <a:r>
                        <a:rPr lang="en-US" sz="1200" b="0" dirty="0" smtClean="0"/>
                        <a:t>41.5</a:t>
                      </a:r>
                      <a:endParaRPr lang="en-US" sz="1200" b="0" dirty="0"/>
                    </a:p>
                  </a:txBody>
                  <a:tcPr marL="68652" marR="68652" marT="34326" marB="34326" anchor="ctr"/>
                </a:tc>
                <a:tc>
                  <a:txBody>
                    <a:bodyPr/>
                    <a:lstStyle/>
                    <a:p>
                      <a:pPr marL="0" algn="ctr" defTabSz="914400" rtl="0" eaLnBrk="1" latinLnBrk="0" hangingPunct="1"/>
                      <a:r>
                        <a:rPr lang="en-US" sz="1200" b="0" kern="1200" dirty="0" smtClean="0">
                          <a:solidFill>
                            <a:schemeClr val="dk1"/>
                          </a:solidFill>
                          <a:latin typeface="+mn-lt"/>
                          <a:ea typeface="+mn-ea"/>
                          <a:cs typeface="+mn-cs"/>
                        </a:rPr>
                        <a:t>63.9</a:t>
                      </a:r>
                      <a:endParaRPr lang="en-US" sz="1200" b="0" kern="1200" dirty="0">
                        <a:solidFill>
                          <a:schemeClr val="dk1"/>
                        </a:solidFill>
                        <a:latin typeface="+mn-lt"/>
                        <a:ea typeface="+mn-ea"/>
                        <a:cs typeface="+mn-cs"/>
                      </a:endParaRPr>
                    </a:p>
                  </a:txBody>
                  <a:tcPr marL="68652" marR="68652" marT="34326" marB="34326" anchor="ctr"/>
                </a:tc>
                <a:tc>
                  <a:txBody>
                    <a:bodyPr/>
                    <a:lstStyle/>
                    <a:p>
                      <a:pPr algn="ctr"/>
                      <a:r>
                        <a:rPr lang="en-US" sz="1200" b="1" dirty="0" smtClean="0"/>
                        <a:t>7.4%</a:t>
                      </a:r>
                      <a:endParaRPr lang="en-US" sz="1200" b="1" dirty="0"/>
                    </a:p>
                  </a:txBody>
                  <a:tcPr marL="68652" marR="68652" marT="34326" marB="34326" anchor="ctr"/>
                </a:tc>
                <a:tc>
                  <a:txBody>
                    <a:bodyPr/>
                    <a:lstStyle/>
                    <a:p>
                      <a:pPr algn="ctr"/>
                      <a:endParaRPr lang="en-US" sz="200" b="1" dirty="0"/>
                    </a:p>
                  </a:txBody>
                  <a:tcPr marL="68652" marR="68652" marT="34326" marB="34326" anchor="ctr">
                    <a:solidFill>
                      <a:schemeClr val="bg1"/>
                    </a:solidFill>
                  </a:tcPr>
                </a:tc>
                <a:tc>
                  <a:txBody>
                    <a:bodyPr/>
                    <a:lstStyle/>
                    <a:p>
                      <a:pPr algn="ctr"/>
                      <a:r>
                        <a:rPr lang="en-US" sz="1200" b="1" dirty="0" smtClean="0"/>
                        <a:t>32.3%</a:t>
                      </a:r>
                      <a:endParaRPr lang="en-US" sz="1200" b="1" dirty="0"/>
                    </a:p>
                  </a:txBody>
                  <a:tcPr marL="68652" marR="68652" marT="34326" marB="34326" anchor="ctr"/>
                </a:tc>
              </a:tr>
              <a:tr h="0">
                <a:tc>
                  <a:txBody>
                    <a:bodyPr/>
                    <a:lstStyle/>
                    <a:p>
                      <a:pPr marL="0" marR="0" indent="0" algn="l" defTabSz="1217889" rtl="0" eaLnBrk="1" fontAlgn="auto" latinLnBrk="0" hangingPunct="1">
                        <a:lnSpc>
                          <a:spcPct val="100000"/>
                        </a:lnSpc>
                        <a:spcBef>
                          <a:spcPts val="0"/>
                        </a:spcBef>
                        <a:spcAft>
                          <a:spcPts val="0"/>
                        </a:spcAft>
                        <a:buClrTx/>
                        <a:buSzTx/>
                        <a:buFontTx/>
                        <a:buNone/>
                        <a:tabLst/>
                        <a:defRPr/>
                      </a:pPr>
                      <a:endParaRPr lang="en-US" sz="200" b="1" dirty="0" smtClean="0"/>
                    </a:p>
                  </a:txBody>
                  <a:tcPr marL="68652" marR="68652" marT="34326" marB="34326" anchor="ctr">
                    <a:solidFill>
                      <a:schemeClr val="bg1"/>
                    </a:solidFill>
                  </a:tcPr>
                </a:tc>
                <a:tc>
                  <a:txBody>
                    <a:bodyPr/>
                    <a:lstStyle/>
                    <a:p>
                      <a:pPr algn="ctr"/>
                      <a:endParaRPr lang="en-US" sz="200" b="0" dirty="0"/>
                    </a:p>
                  </a:txBody>
                  <a:tcPr marL="68652" marR="68652" marT="34326" marB="34326" anchor="ctr">
                    <a:solidFill>
                      <a:schemeClr val="bg1"/>
                    </a:solidFill>
                  </a:tcPr>
                </a:tc>
                <a:tc>
                  <a:txBody>
                    <a:bodyPr/>
                    <a:lstStyle/>
                    <a:p>
                      <a:pPr algn="ctr"/>
                      <a:endParaRPr lang="en-US" sz="200" b="0" dirty="0"/>
                    </a:p>
                  </a:txBody>
                  <a:tcPr marL="68652" marR="68652" marT="34326" marB="34326" anchor="ctr">
                    <a:solidFill>
                      <a:schemeClr val="bg1"/>
                    </a:solidFill>
                  </a:tcPr>
                </a:tc>
                <a:tc>
                  <a:txBody>
                    <a:bodyPr/>
                    <a:lstStyle/>
                    <a:p>
                      <a:pPr algn="ctr"/>
                      <a:endParaRPr lang="en-US" sz="200" b="0" dirty="0"/>
                    </a:p>
                  </a:txBody>
                  <a:tcPr marL="68652" marR="68652" marT="34326" marB="34326" anchor="ctr">
                    <a:solidFill>
                      <a:schemeClr val="bg1"/>
                    </a:solidFill>
                  </a:tcPr>
                </a:tc>
                <a:tc>
                  <a:txBody>
                    <a:bodyPr/>
                    <a:lstStyle/>
                    <a:p>
                      <a:pPr algn="ctr"/>
                      <a:endParaRPr lang="en-US" sz="200" b="0" dirty="0"/>
                    </a:p>
                  </a:txBody>
                  <a:tcPr marL="68652" marR="68652" marT="34326" marB="34326" anchor="ctr">
                    <a:solidFill>
                      <a:schemeClr val="bg1"/>
                    </a:solidFill>
                  </a:tcPr>
                </a:tc>
                <a:tc>
                  <a:txBody>
                    <a:bodyPr/>
                    <a:lstStyle/>
                    <a:p>
                      <a:pPr marL="0" algn="ctr" defTabSz="914400" rtl="0" eaLnBrk="1" latinLnBrk="0" hangingPunct="1"/>
                      <a:endParaRPr lang="en-US" sz="200" b="0" kern="1200" dirty="0">
                        <a:solidFill>
                          <a:schemeClr val="dk1"/>
                        </a:solidFill>
                        <a:latin typeface="+mn-lt"/>
                        <a:ea typeface="+mn-ea"/>
                        <a:cs typeface="+mn-cs"/>
                      </a:endParaRPr>
                    </a:p>
                  </a:txBody>
                  <a:tcPr marL="68652" marR="68652" marT="34326" marB="34326" anchor="ctr">
                    <a:solidFill>
                      <a:schemeClr val="bg1"/>
                    </a:solidFill>
                  </a:tcPr>
                </a:tc>
                <a:tc>
                  <a:txBody>
                    <a:bodyPr/>
                    <a:lstStyle/>
                    <a:p>
                      <a:pPr algn="ctr"/>
                      <a:endParaRPr lang="en-US" sz="200" dirty="0"/>
                    </a:p>
                  </a:txBody>
                  <a:tcPr marL="68652" marR="68652" marT="34326" marB="34326" anchor="ctr">
                    <a:solidFill>
                      <a:schemeClr val="bg1"/>
                    </a:solidFill>
                  </a:tcPr>
                </a:tc>
                <a:tc>
                  <a:txBody>
                    <a:bodyPr/>
                    <a:lstStyle/>
                    <a:p>
                      <a:pPr algn="ctr"/>
                      <a:endParaRPr lang="en-US" sz="200" dirty="0"/>
                    </a:p>
                  </a:txBody>
                  <a:tcPr marL="68652" marR="68652" marT="34326" marB="34326" anchor="ctr">
                    <a:solidFill>
                      <a:schemeClr val="bg1"/>
                    </a:solidFill>
                  </a:tcPr>
                </a:tc>
                <a:tc>
                  <a:txBody>
                    <a:bodyPr/>
                    <a:lstStyle/>
                    <a:p>
                      <a:pPr algn="ctr"/>
                      <a:endParaRPr lang="en-US" sz="200" dirty="0"/>
                    </a:p>
                  </a:txBody>
                  <a:tcPr marL="68652" marR="68652" marT="34326" marB="34326" anchor="ctr">
                    <a:solidFill>
                      <a:schemeClr val="bg1"/>
                    </a:solidFill>
                  </a:tcPr>
                </a:tc>
              </a:tr>
              <a:tr h="739984">
                <a:tc>
                  <a:txBody>
                    <a:bodyPr/>
                    <a:lstStyle/>
                    <a:p>
                      <a:pPr marL="0" marR="0" indent="0" algn="l" defTabSz="1217889" rtl="0" eaLnBrk="1" fontAlgn="auto" latinLnBrk="0" hangingPunct="1">
                        <a:lnSpc>
                          <a:spcPct val="100000"/>
                        </a:lnSpc>
                        <a:spcBef>
                          <a:spcPts val="0"/>
                        </a:spcBef>
                        <a:spcAft>
                          <a:spcPts val="0"/>
                        </a:spcAft>
                        <a:buClrTx/>
                        <a:buSzTx/>
                        <a:buFontTx/>
                        <a:buNone/>
                        <a:tabLst/>
                        <a:defRPr/>
                      </a:pPr>
                      <a:r>
                        <a:rPr lang="en-US" sz="1300" b="1" dirty="0" smtClean="0"/>
                        <a:t>Total Operating</a:t>
                      </a:r>
                      <a:r>
                        <a:rPr lang="en-US" sz="1300" b="1" baseline="0" dirty="0" smtClean="0"/>
                        <a:t> Expenses</a:t>
                      </a:r>
                      <a:endParaRPr lang="en-US" sz="1300" b="1" dirty="0" smtClean="0"/>
                    </a:p>
                  </a:txBody>
                  <a:tcPr marL="68652" marR="68652" marT="34326" marB="34326" anchor="ctr"/>
                </a:tc>
                <a:tc>
                  <a:txBody>
                    <a:bodyPr/>
                    <a:lstStyle/>
                    <a:p>
                      <a:pPr algn="ctr"/>
                      <a:r>
                        <a:rPr lang="en-US" sz="1300" b="1" dirty="0" smtClean="0"/>
                        <a:t> $711.9 </a:t>
                      </a:r>
                      <a:endParaRPr lang="en-US" sz="1300" b="1" dirty="0"/>
                    </a:p>
                  </a:txBody>
                  <a:tcPr marL="68652" marR="68652" marT="34326" marB="34326" anchor="ctr"/>
                </a:tc>
                <a:tc>
                  <a:txBody>
                    <a:bodyPr/>
                    <a:lstStyle/>
                    <a:p>
                      <a:pPr algn="ctr"/>
                      <a:r>
                        <a:rPr lang="en-US" sz="1300" b="1" dirty="0" smtClean="0"/>
                        <a:t>$743.0 </a:t>
                      </a:r>
                      <a:endParaRPr lang="en-US" sz="1300" b="1" dirty="0"/>
                    </a:p>
                  </a:txBody>
                  <a:tcPr marL="68652" marR="68652" marT="34326" marB="34326" anchor="ctr"/>
                </a:tc>
                <a:tc>
                  <a:txBody>
                    <a:bodyPr/>
                    <a:lstStyle/>
                    <a:p>
                      <a:pPr algn="ctr"/>
                      <a:r>
                        <a:rPr lang="en-US" sz="1300" b="1" dirty="0" smtClean="0"/>
                        <a:t>$782.8</a:t>
                      </a:r>
                      <a:endParaRPr lang="en-US" sz="1300" b="1" dirty="0"/>
                    </a:p>
                  </a:txBody>
                  <a:tcPr marL="68652" marR="68652" marT="34326" marB="34326" anchor="ctr"/>
                </a:tc>
                <a:tc>
                  <a:txBody>
                    <a:bodyPr/>
                    <a:lstStyle/>
                    <a:p>
                      <a:pPr algn="ctr"/>
                      <a:r>
                        <a:rPr lang="en-US" sz="1300" b="1" dirty="0" smtClean="0"/>
                        <a:t>$823.9 </a:t>
                      </a:r>
                      <a:endParaRPr lang="en-US" sz="1300" b="1" dirty="0"/>
                    </a:p>
                  </a:txBody>
                  <a:tcPr marL="68652" marR="68652" marT="34326" marB="34326" anchor="ctr"/>
                </a:tc>
                <a:tc>
                  <a:txBody>
                    <a:bodyPr/>
                    <a:lstStyle/>
                    <a:p>
                      <a:pPr marL="0" algn="ctr" defTabSz="914400" rtl="0" eaLnBrk="1" latinLnBrk="0" hangingPunct="1"/>
                      <a:r>
                        <a:rPr lang="en-US" sz="1300" b="1" kern="1200" dirty="0" smtClean="0">
                          <a:solidFill>
                            <a:schemeClr val="dk1"/>
                          </a:solidFill>
                          <a:latin typeface="+mn-lt"/>
                          <a:ea typeface="+mn-ea"/>
                          <a:cs typeface="+mn-cs"/>
                        </a:rPr>
                        <a:t> $858.8 </a:t>
                      </a:r>
                    </a:p>
                  </a:txBody>
                  <a:tcPr marL="68652" marR="68652" marT="34326" marB="34326" anchor="ctr"/>
                </a:tc>
                <a:tc>
                  <a:txBody>
                    <a:bodyPr/>
                    <a:lstStyle/>
                    <a:p>
                      <a:pPr algn="ctr"/>
                      <a:r>
                        <a:rPr lang="en-US" sz="1300" b="1" dirty="0" smtClean="0"/>
                        <a:t>100%</a:t>
                      </a:r>
                      <a:endParaRPr lang="en-US" sz="1300" b="1" dirty="0"/>
                    </a:p>
                  </a:txBody>
                  <a:tcPr marL="68652" marR="68652" marT="34326" marB="34326" anchor="ctr"/>
                </a:tc>
                <a:tc>
                  <a:txBody>
                    <a:bodyPr/>
                    <a:lstStyle/>
                    <a:p>
                      <a:pPr algn="ctr"/>
                      <a:endParaRPr lang="en-US" sz="200" b="1" dirty="0"/>
                    </a:p>
                  </a:txBody>
                  <a:tcPr marL="68652" marR="68652" marT="34326" marB="34326" anchor="ctr">
                    <a:solidFill>
                      <a:schemeClr val="bg1"/>
                    </a:solidFill>
                  </a:tcPr>
                </a:tc>
                <a:tc>
                  <a:txBody>
                    <a:bodyPr/>
                    <a:lstStyle/>
                    <a:p>
                      <a:pPr algn="ctr"/>
                      <a:r>
                        <a:rPr lang="en-US" sz="1300" b="1" dirty="0" smtClean="0"/>
                        <a:t>4.8%</a:t>
                      </a:r>
                    </a:p>
                  </a:txBody>
                  <a:tcPr marL="68652" marR="68652" marT="34326" marB="34326" anchor="ctr"/>
                </a:tc>
              </a:tr>
            </a:tbl>
          </a:graphicData>
        </a:graphic>
      </p:graphicFrame>
      <p:sp>
        <p:nvSpPr>
          <p:cNvPr id="10" name="Rectangle 9"/>
          <p:cNvSpPr/>
          <p:nvPr/>
        </p:nvSpPr>
        <p:spPr>
          <a:xfrm>
            <a:off x="6526566" y="2330390"/>
            <a:ext cx="6858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553200" y="4657078"/>
            <a:ext cx="6858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53138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909" y="-51323"/>
            <a:ext cx="8229600" cy="1143000"/>
          </a:xfrm>
        </p:spPr>
        <p:txBody>
          <a:bodyPr>
            <a:normAutofit/>
          </a:bodyPr>
          <a:lstStyle/>
          <a:p>
            <a:pPr algn="l"/>
            <a:r>
              <a:rPr lang="en-US" sz="2600" b="1" dirty="0" smtClean="0">
                <a:solidFill>
                  <a:schemeClr val="bg1"/>
                </a:solidFill>
              </a:rPr>
              <a:t>Historical OpEx </a:t>
            </a:r>
            <a:r>
              <a:rPr lang="en-US" sz="1700" b="1" dirty="0" smtClean="0">
                <a:solidFill>
                  <a:schemeClr val="bg1"/>
                </a:solidFill>
              </a:rPr>
              <a:t>- Workforce</a:t>
            </a:r>
            <a:endParaRPr lang="en-US" sz="1700" b="1" dirty="0">
              <a:solidFill>
                <a:schemeClr val="bg1"/>
              </a:solidFill>
            </a:endParaRPr>
          </a:p>
        </p:txBody>
      </p:sp>
      <p:sp>
        <p:nvSpPr>
          <p:cNvPr id="12" name="Slide Number Placeholder 11"/>
          <p:cNvSpPr>
            <a:spLocks noGrp="1"/>
          </p:cNvSpPr>
          <p:nvPr>
            <p:ph type="sldNum" sz="quarter" idx="12"/>
          </p:nvPr>
        </p:nvSpPr>
        <p:spPr>
          <a:xfrm>
            <a:off x="6557491" y="6307436"/>
            <a:ext cx="2133600" cy="365125"/>
          </a:xfrm>
        </p:spPr>
        <p:txBody>
          <a:bodyPr/>
          <a:lstStyle/>
          <a:p>
            <a:fld id="{202965B3-44C8-4606-A174-B8AD89D32C42}" type="slidenum">
              <a:rPr lang="en-US" smtClean="0"/>
              <a:t>53</a:t>
            </a:fld>
            <a:endParaRPr lang="en-US" dirty="0"/>
          </a:p>
        </p:txBody>
      </p:sp>
      <p:graphicFrame>
        <p:nvGraphicFramePr>
          <p:cNvPr id="15" name="Content Placeholder 3"/>
          <p:cNvGraphicFramePr>
            <a:graphicFrameLocks/>
          </p:cNvGraphicFramePr>
          <p:nvPr>
            <p:extLst>
              <p:ext uri="{D42A27DB-BD31-4B8C-83A1-F6EECF244321}">
                <p14:modId xmlns:p14="http://schemas.microsoft.com/office/powerpoint/2010/main" val="2924191191"/>
              </p:ext>
            </p:extLst>
          </p:nvPr>
        </p:nvGraphicFramePr>
        <p:xfrm>
          <a:off x="452909" y="914397"/>
          <a:ext cx="8238181" cy="5334002"/>
        </p:xfrm>
        <a:graphic>
          <a:graphicData uri="http://schemas.openxmlformats.org/drawingml/2006/table">
            <a:tbl>
              <a:tblPr firstRow="1" bandRow="1">
                <a:tableStyleId>{21E4AEA4-8DFA-4A89-87EB-49C32662AFE0}</a:tableStyleId>
              </a:tblPr>
              <a:tblGrid>
                <a:gridCol w="337023"/>
                <a:gridCol w="1238435"/>
                <a:gridCol w="1157423"/>
                <a:gridCol w="917550"/>
                <a:gridCol w="917550"/>
                <a:gridCol w="917550"/>
                <a:gridCol w="917550"/>
                <a:gridCol w="162704"/>
                <a:gridCol w="1672396"/>
              </a:tblGrid>
              <a:tr h="489010">
                <a:tc gridSpan="2">
                  <a:txBody>
                    <a:bodyPr/>
                    <a:lstStyle/>
                    <a:p>
                      <a:pPr marL="0" marR="0" indent="0" algn="l" defTabSz="1217889" rtl="0" eaLnBrk="1" fontAlgn="auto" latinLnBrk="0" hangingPunct="1">
                        <a:lnSpc>
                          <a:spcPct val="100000"/>
                        </a:lnSpc>
                        <a:spcBef>
                          <a:spcPts val="0"/>
                        </a:spcBef>
                        <a:spcAft>
                          <a:spcPts val="0"/>
                        </a:spcAft>
                        <a:buClrTx/>
                        <a:buSzTx/>
                        <a:buFontTx/>
                        <a:buNone/>
                        <a:tabLst/>
                        <a:defRPr/>
                      </a:pPr>
                      <a:r>
                        <a:rPr lang="en-US" sz="1300" b="1" i="0" dirty="0" smtClean="0"/>
                        <a:t>($ in millions)</a:t>
                      </a:r>
                    </a:p>
                  </a:txBody>
                  <a:tcPr marL="68652" marR="68652" marT="34326" marB="34326" anchor="ctr">
                    <a:solidFill>
                      <a:srgbClr val="3B6E8F"/>
                    </a:solidFill>
                  </a:tcPr>
                </a:tc>
                <a:tc hMerge="1">
                  <a:txBody>
                    <a:bodyPr/>
                    <a:lstStyle/>
                    <a:p>
                      <a:endParaRPr lang="en-US"/>
                    </a:p>
                  </a:txBody>
                  <a:tcPr/>
                </a:tc>
                <a:tc>
                  <a:txBody>
                    <a:bodyPr/>
                    <a:lstStyle/>
                    <a:p>
                      <a:pPr algn="ctr"/>
                      <a:r>
                        <a:rPr lang="en-US" sz="1300" dirty="0" smtClean="0"/>
                        <a:t>FY11</a:t>
                      </a:r>
                      <a:endParaRPr lang="en-US" sz="1300" dirty="0"/>
                    </a:p>
                  </a:txBody>
                  <a:tcPr marL="68652" marR="68652" marT="34326" marB="34326" anchor="ctr"/>
                </a:tc>
                <a:tc>
                  <a:txBody>
                    <a:bodyPr/>
                    <a:lstStyle/>
                    <a:p>
                      <a:pPr algn="ctr"/>
                      <a:r>
                        <a:rPr lang="en-US" sz="1300" dirty="0" smtClean="0"/>
                        <a:t>FY12</a:t>
                      </a:r>
                      <a:endParaRPr lang="en-US" sz="1300" dirty="0"/>
                    </a:p>
                  </a:txBody>
                  <a:tcPr marL="68652" marR="68652" marT="34326" marB="34326" anchor="ctr"/>
                </a:tc>
                <a:tc>
                  <a:txBody>
                    <a:bodyPr/>
                    <a:lstStyle/>
                    <a:p>
                      <a:pPr algn="ctr"/>
                      <a:r>
                        <a:rPr lang="en-US" sz="1300" dirty="0" smtClean="0"/>
                        <a:t>FY13</a:t>
                      </a:r>
                      <a:endParaRPr lang="en-US" sz="1300" dirty="0"/>
                    </a:p>
                  </a:txBody>
                  <a:tcPr marL="68652" marR="68652" marT="34326" marB="34326" anchor="ctr"/>
                </a:tc>
                <a:tc>
                  <a:txBody>
                    <a:bodyPr/>
                    <a:lstStyle/>
                    <a:p>
                      <a:pPr algn="ctr"/>
                      <a:r>
                        <a:rPr lang="en-US" sz="1300" dirty="0" smtClean="0"/>
                        <a:t>FY14</a:t>
                      </a:r>
                      <a:endParaRPr lang="en-US" sz="1300" dirty="0"/>
                    </a:p>
                  </a:txBody>
                  <a:tcPr marL="68652" marR="68652" marT="34326" marB="34326" anchor="ctr"/>
                </a:tc>
                <a:tc>
                  <a:txBody>
                    <a:bodyPr/>
                    <a:lstStyle/>
                    <a:p>
                      <a:pPr algn="ctr"/>
                      <a:r>
                        <a:rPr lang="en-US" sz="1300" dirty="0" smtClean="0"/>
                        <a:t>FY15</a:t>
                      </a:r>
                      <a:endParaRPr lang="en-US" sz="1300" dirty="0"/>
                    </a:p>
                  </a:txBody>
                  <a:tcPr marL="68652" marR="68652" marT="34326" marB="34326" anchor="ctr"/>
                </a:tc>
                <a:tc>
                  <a:txBody>
                    <a:bodyPr/>
                    <a:lstStyle/>
                    <a:p>
                      <a:pPr algn="ctr"/>
                      <a:endParaRPr lang="en-US" sz="1400" dirty="0"/>
                    </a:p>
                  </a:txBody>
                  <a:tcPr marL="68652" marR="68652" marT="34326" marB="34326" anchor="ctr">
                    <a:solidFill>
                      <a:schemeClr val="bg1"/>
                    </a:solidFill>
                  </a:tcPr>
                </a:tc>
                <a:tc>
                  <a:txBody>
                    <a:bodyPr/>
                    <a:lstStyle/>
                    <a:p>
                      <a:pPr algn="ctr"/>
                      <a:r>
                        <a:rPr lang="en-US" sz="1300" dirty="0" smtClean="0"/>
                        <a:t>Annualized Growth </a:t>
                      </a:r>
                    </a:p>
                    <a:p>
                      <a:pPr algn="ctr"/>
                      <a:r>
                        <a:rPr lang="en-US" sz="1300" dirty="0" smtClean="0"/>
                        <a:t>FY11-FY15</a:t>
                      </a:r>
                      <a:endParaRPr lang="en-US" sz="1300" dirty="0"/>
                    </a:p>
                  </a:txBody>
                  <a:tcPr marL="68652" marR="68652" marT="34326" marB="34326" anchor="ctr"/>
                </a:tc>
              </a:tr>
              <a:tr h="280612">
                <a:tc gridSpan="2">
                  <a:txBody>
                    <a:bodyPr/>
                    <a:lstStyle/>
                    <a:p>
                      <a:pPr algn="l"/>
                      <a:r>
                        <a:rPr lang="en-US" sz="1300" b="1" dirty="0" smtClean="0"/>
                        <a:t>Workforce</a:t>
                      </a:r>
                      <a:endParaRPr lang="en-US" sz="1300" b="1" dirty="0"/>
                    </a:p>
                  </a:txBody>
                  <a:tcPr marL="68652" marR="68652" marT="34326" marB="34326" anchor="ctr"/>
                </a:tc>
                <a:tc hMerge="1">
                  <a:txBody>
                    <a:bodyPr/>
                    <a:lstStyle/>
                    <a:p>
                      <a:endParaRPr lang="en-US"/>
                    </a:p>
                  </a:txBody>
                  <a:tcPr/>
                </a:tc>
                <a:tc>
                  <a:txBody>
                    <a:bodyPr/>
                    <a:lstStyle/>
                    <a:p>
                      <a:pPr algn="ctr"/>
                      <a:r>
                        <a:rPr lang="en-US" sz="1300" b="1" dirty="0" smtClean="0"/>
                        <a:t>$400.4</a:t>
                      </a:r>
                      <a:endParaRPr lang="en-US" sz="1300" b="1" dirty="0"/>
                    </a:p>
                  </a:txBody>
                  <a:tcPr marL="68652" marR="68652" marT="34326" marB="34326" anchor="ctr"/>
                </a:tc>
                <a:tc>
                  <a:txBody>
                    <a:bodyPr/>
                    <a:lstStyle/>
                    <a:p>
                      <a:pPr algn="ctr"/>
                      <a:r>
                        <a:rPr lang="en-US" sz="1300" b="1" dirty="0" smtClean="0"/>
                        <a:t>$404.5</a:t>
                      </a:r>
                      <a:endParaRPr lang="en-US" sz="1300" b="1" dirty="0"/>
                    </a:p>
                  </a:txBody>
                  <a:tcPr marL="68652" marR="68652" marT="34326" marB="34326" anchor="ctr"/>
                </a:tc>
                <a:tc>
                  <a:txBody>
                    <a:bodyPr/>
                    <a:lstStyle/>
                    <a:p>
                      <a:pPr algn="ctr"/>
                      <a:r>
                        <a:rPr lang="en-US" sz="1300" b="1" dirty="0" smtClean="0"/>
                        <a:t>$435.3</a:t>
                      </a:r>
                      <a:endParaRPr lang="en-US" sz="1300" b="1" dirty="0"/>
                    </a:p>
                  </a:txBody>
                  <a:tcPr marL="68652" marR="68652" marT="34326" marB="34326" anchor="ctr"/>
                </a:tc>
                <a:tc>
                  <a:txBody>
                    <a:bodyPr/>
                    <a:lstStyle/>
                    <a:p>
                      <a:pPr algn="ctr"/>
                      <a:r>
                        <a:rPr lang="en-US" sz="1300" b="1" dirty="0" smtClean="0"/>
                        <a:t>$464.2</a:t>
                      </a:r>
                      <a:endParaRPr lang="en-US" sz="1300" b="1" dirty="0"/>
                    </a:p>
                  </a:txBody>
                  <a:tcPr marL="68652" marR="68652" marT="34326" marB="34326" anchor="ctr"/>
                </a:tc>
                <a:tc>
                  <a:txBody>
                    <a:bodyPr/>
                    <a:lstStyle/>
                    <a:p>
                      <a:pPr marL="0" algn="ctr" defTabSz="914400" rtl="0" eaLnBrk="1" latinLnBrk="0" hangingPunct="1"/>
                      <a:r>
                        <a:rPr lang="en-US" sz="1300" b="1" kern="1200" dirty="0" smtClean="0">
                          <a:solidFill>
                            <a:schemeClr val="dk1"/>
                          </a:solidFill>
                          <a:latin typeface="+mn-lt"/>
                          <a:ea typeface="+mn-ea"/>
                          <a:cs typeface="+mn-cs"/>
                        </a:rPr>
                        <a:t>$459.3 </a:t>
                      </a:r>
                    </a:p>
                  </a:txBody>
                  <a:tcPr marL="68652" marR="68652" marT="34326" marB="34326" anchor="ctr"/>
                </a:tc>
                <a:tc>
                  <a:txBody>
                    <a:bodyPr/>
                    <a:lstStyle/>
                    <a:p>
                      <a:pPr marL="0" algn="ctr" defTabSz="914400" rtl="0" eaLnBrk="1" latinLnBrk="0" hangingPunct="1"/>
                      <a:endParaRPr lang="en-US" sz="1200" b="1" kern="1200" dirty="0" smtClean="0">
                        <a:solidFill>
                          <a:schemeClr val="dk1"/>
                        </a:solidFill>
                        <a:latin typeface="+mn-lt"/>
                        <a:ea typeface="+mn-ea"/>
                        <a:cs typeface="+mn-cs"/>
                      </a:endParaRPr>
                    </a:p>
                  </a:txBody>
                  <a:tcPr marL="68652" marR="68652" marT="34326" marB="34326" anchor="ctr">
                    <a:solidFill>
                      <a:schemeClr val="bg1"/>
                    </a:solidFill>
                  </a:tcPr>
                </a:tc>
                <a:tc>
                  <a:txBody>
                    <a:bodyPr/>
                    <a:lstStyle/>
                    <a:p>
                      <a:pPr algn="ctr"/>
                      <a:r>
                        <a:rPr lang="en-US" sz="1300" b="1" dirty="0" smtClean="0"/>
                        <a:t>3.5%</a:t>
                      </a:r>
                    </a:p>
                  </a:txBody>
                  <a:tcPr marL="68652" marR="68652" marT="34326" marB="34326" anchor="ctr"/>
                </a:tc>
              </a:tr>
              <a:tr h="104275">
                <a:tc>
                  <a:txBody>
                    <a:bodyPr/>
                    <a:lstStyle/>
                    <a:p>
                      <a:pPr lvl="0" algn="ctr"/>
                      <a:endParaRPr lang="en-US" sz="1200" b="1" dirty="0" smtClean="0"/>
                    </a:p>
                  </a:txBody>
                  <a:tcPr marL="68652" marR="68652" marT="34326" marB="34326" vert="vert270" anchor="b">
                    <a:solidFill>
                      <a:schemeClr val="bg1"/>
                    </a:solidFill>
                  </a:tcPr>
                </a:tc>
                <a:tc gridSpan="6">
                  <a:txBody>
                    <a:bodyPr/>
                    <a:lstStyle/>
                    <a:p>
                      <a:endParaRPr lang="en-US" sz="200" dirty="0"/>
                    </a:p>
                  </a:txBody>
                  <a:tcPr marL="68652" marR="68652" marT="34326" marB="34326" anchor="ctr">
                    <a:solidFill>
                      <a:schemeClr val="bg1"/>
                    </a:solidFill>
                  </a:tcPr>
                </a:tc>
                <a:tc hMerge="1">
                  <a:txBody>
                    <a:bodyPr/>
                    <a:lstStyle/>
                    <a:p>
                      <a:pPr algn="ctr"/>
                      <a:endParaRPr lang="en-US" sz="1200" dirty="0"/>
                    </a:p>
                  </a:txBody>
                  <a:tcPr marL="68652" marR="68652" marT="34326" marB="34326" anchor="ctr"/>
                </a:tc>
                <a:tc hMerge="1">
                  <a:txBody>
                    <a:bodyPr/>
                    <a:lstStyle/>
                    <a:p>
                      <a:pPr algn="ctr"/>
                      <a:endParaRPr lang="en-US" sz="1200" dirty="0"/>
                    </a:p>
                  </a:txBody>
                  <a:tcPr marL="68652" marR="68652" marT="34326" marB="34326" anchor="ctr"/>
                </a:tc>
                <a:tc hMerge="1">
                  <a:txBody>
                    <a:bodyPr/>
                    <a:lstStyle/>
                    <a:p>
                      <a:pPr algn="ctr"/>
                      <a:endParaRPr lang="en-US" sz="1200" dirty="0"/>
                    </a:p>
                  </a:txBody>
                  <a:tcPr marL="68652" marR="68652" marT="34326" marB="34326" anchor="ctr"/>
                </a:tc>
                <a:tc hMerge="1">
                  <a:txBody>
                    <a:bodyPr/>
                    <a:lstStyle/>
                    <a:p>
                      <a:pPr algn="ctr"/>
                      <a:endParaRPr lang="en-US" sz="1200" dirty="0"/>
                    </a:p>
                  </a:txBody>
                  <a:tcPr marL="68652" marR="68652" marT="34326" marB="34326" anchor="ctr"/>
                </a:tc>
                <a:tc hMerge="1">
                  <a:txBody>
                    <a:bodyPr/>
                    <a:lstStyle/>
                    <a:p>
                      <a:pPr marL="0" algn="ctr" defTabSz="914400" rtl="0" eaLnBrk="1" latinLnBrk="0" hangingPunct="1"/>
                      <a:endParaRPr lang="en-US" sz="1200" b="0" kern="1200" dirty="0">
                        <a:solidFill>
                          <a:schemeClr val="dk1"/>
                        </a:solidFill>
                        <a:latin typeface="+mn-lt"/>
                        <a:ea typeface="+mn-ea"/>
                        <a:cs typeface="+mn-cs"/>
                      </a:endParaRPr>
                    </a:p>
                  </a:txBody>
                  <a:tcPr marL="68652" marR="68652" marT="34326" marB="34326" anchor="ctr"/>
                </a:tc>
                <a:tc>
                  <a:txBody>
                    <a:bodyPr/>
                    <a:lstStyle/>
                    <a:p>
                      <a:endParaRPr lang="en-US" sz="200" dirty="0"/>
                    </a:p>
                  </a:txBody>
                  <a:tcPr marL="68652" marR="68652" marT="34326" marB="34326" anchor="ctr">
                    <a:solidFill>
                      <a:schemeClr val="bg1"/>
                    </a:solidFill>
                  </a:tcPr>
                </a:tc>
                <a:tc>
                  <a:txBody>
                    <a:bodyPr/>
                    <a:lstStyle/>
                    <a:p>
                      <a:pPr algn="ctr"/>
                      <a:endParaRPr lang="en-US" sz="200" dirty="0"/>
                    </a:p>
                  </a:txBody>
                  <a:tcPr marL="68652" marR="68652" marT="34326" marB="34326" anchor="ctr">
                    <a:solidFill>
                      <a:schemeClr val="bg1"/>
                    </a:solidFill>
                  </a:tcPr>
                </a:tc>
              </a:tr>
              <a:tr h="366925">
                <a:tc rowSpan="5">
                  <a:txBody>
                    <a:bodyPr/>
                    <a:lstStyle/>
                    <a:p>
                      <a:pPr lvl="0" algn="ctr"/>
                      <a:r>
                        <a:rPr lang="en-US" sz="1300" b="1" dirty="0" smtClean="0"/>
                        <a:t>Internal</a:t>
                      </a:r>
                    </a:p>
                  </a:txBody>
                  <a:tcPr marL="68652" marR="68652" marT="34326" marB="34326" vert="vert270" anchor="b">
                    <a:solidFill>
                      <a:schemeClr val="bg1"/>
                    </a:solidFill>
                  </a:tcPr>
                </a:tc>
                <a:tc>
                  <a:txBody>
                    <a:bodyPr/>
                    <a:lstStyle/>
                    <a:p>
                      <a:pPr lvl="0" algn="l"/>
                      <a:r>
                        <a:rPr lang="en-US" sz="1000" b="1" dirty="0" smtClean="0"/>
                        <a:t>Salaries</a:t>
                      </a:r>
                      <a:endParaRPr lang="en-US" sz="1000" b="1" dirty="0"/>
                    </a:p>
                  </a:txBody>
                  <a:tcPr marL="68652" marR="68652" marT="34326" marB="34326" anchor="ctr"/>
                </a:tc>
                <a:tc>
                  <a:txBody>
                    <a:bodyPr/>
                    <a:lstStyle/>
                    <a:p>
                      <a:pPr algn="ctr"/>
                      <a:r>
                        <a:rPr lang="en-US" sz="1000" dirty="0" smtClean="0"/>
                        <a:t>250.0</a:t>
                      </a:r>
                      <a:endParaRPr lang="en-US" sz="1000" dirty="0"/>
                    </a:p>
                  </a:txBody>
                  <a:tcPr marL="68652" marR="68652" marT="34326" marB="34326" anchor="ctr"/>
                </a:tc>
                <a:tc>
                  <a:txBody>
                    <a:bodyPr/>
                    <a:lstStyle/>
                    <a:p>
                      <a:pPr algn="ctr"/>
                      <a:r>
                        <a:rPr lang="en-US" sz="1000" dirty="0" smtClean="0"/>
                        <a:t>241.9</a:t>
                      </a:r>
                      <a:endParaRPr lang="en-US" sz="1000" dirty="0"/>
                    </a:p>
                  </a:txBody>
                  <a:tcPr marL="68652" marR="68652" marT="34326" marB="34326" anchor="ctr"/>
                </a:tc>
                <a:tc>
                  <a:txBody>
                    <a:bodyPr/>
                    <a:lstStyle/>
                    <a:p>
                      <a:pPr algn="ctr"/>
                      <a:r>
                        <a:rPr lang="en-US" sz="1000" dirty="0" smtClean="0"/>
                        <a:t>265.5</a:t>
                      </a:r>
                      <a:endParaRPr lang="en-US" sz="1000" dirty="0"/>
                    </a:p>
                  </a:txBody>
                  <a:tcPr marL="68652" marR="68652" marT="34326" marB="34326" anchor="ctr"/>
                </a:tc>
                <a:tc>
                  <a:txBody>
                    <a:bodyPr/>
                    <a:lstStyle/>
                    <a:p>
                      <a:pPr algn="ctr"/>
                      <a:r>
                        <a:rPr lang="en-US" sz="1000" dirty="0" smtClean="0"/>
                        <a:t>285.2</a:t>
                      </a:r>
                      <a:endParaRPr lang="en-US" sz="1000" dirty="0"/>
                    </a:p>
                  </a:txBody>
                  <a:tcPr marL="68652" marR="68652" marT="34326" marB="3432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289.1</a:t>
                      </a:r>
                    </a:p>
                  </a:txBody>
                  <a:tcPr marL="68652" marR="68652" marT="34326" marB="34326" anchor="ctr"/>
                </a:tc>
                <a:tc>
                  <a:txBody>
                    <a:bodyPr/>
                    <a:lstStyle/>
                    <a:p>
                      <a:pPr algn="ctr"/>
                      <a:endParaRPr lang="en-US" sz="1000" dirty="0"/>
                    </a:p>
                  </a:txBody>
                  <a:tcPr marL="68652" marR="68652" marT="34326" marB="34326"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3.7%</a:t>
                      </a:r>
                    </a:p>
                  </a:txBody>
                  <a:tcPr marL="68652" marR="68652" marT="34326" marB="34326" anchor="ctr"/>
                </a:tc>
              </a:tr>
              <a:tr h="366925">
                <a:tc vMerge="1">
                  <a:txBody>
                    <a:bodyPr/>
                    <a:lstStyle/>
                    <a:p>
                      <a:endParaRPr lang="en-US"/>
                    </a:p>
                  </a:txBody>
                  <a:tcPr/>
                </a:tc>
                <a:tc>
                  <a:txBody>
                    <a:bodyPr/>
                    <a:lstStyle/>
                    <a:p>
                      <a:pPr lvl="0" algn="l"/>
                      <a:r>
                        <a:rPr lang="en-US" sz="1000" b="1" dirty="0" smtClean="0"/>
                        <a:t>Health</a:t>
                      </a:r>
                      <a:r>
                        <a:rPr lang="en-US" sz="1000" b="1" baseline="0" dirty="0" smtClean="0"/>
                        <a:t> </a:t>
                      </a:r>
                      <a:r>
                        <a:rPr lang="en-US" sz="1000" b="1" dirty="0" smtClean="0"/>
                        <a:t>Benefits</a:t>
                      </a:r>
                      <a:endParaRPr lang="en-US" sz="1000" b="1" dirty="0"/>
                    </a:p>
                  </a:txBody>
                  <a:tcPr marL="68652" marR="68652" marT="34326" marB="34326" anchor="ctr"/>
                </a:tc>
                <a:tc>
                  <a:txBody>
                    <a:bodyPr/>
                    <a:lstStyle/>
                    <a:p>
                      <a:pPr algn="ctr"/>
                      <a:r>
                        <a:rPr lang="en-US" sz="1000" dirty="0" smtClean="0"/>
                        <a:t>32.0</a:t>
                      </a:r>
                      <a:endParaRPr lang="en-US" sz="1000" dirty="0"/>
                    </a:p>
                  </a:txBody>
                  <a:tcPr marL="68652" marR="68652" marT="34326" marB="34326" anchor="ctr"/>
                </a:tc>
                <a:tc>
                  <a:txBody>
                    <a:bodyPr/>
                    <a:lstStyle/>
                    <a:p>
                      <a:pPr algn="ctr"/>
                      <a:r>
                        <a:rPr lang="en-US" sz="1000" dirty="0" smtClean="0"/>
                        <a:t>41.4</a:t>
                      </a:r>
                      <a:endParaRPr lang="en-US" sz="1000" dirty="0"/>
                    </a:p>
                  </a:txBody>
                  <a:tcPr marL="68652" marR="68652" marT="34326" marB="34326" anchor="ctr"/>
                </a:tc>
                <a:tc>
                  <a:txBody>
                    <a:bodyPr/>
                    <a:lstStyle/>
                    <a:p>
                      <a:pPr algn="ctr"/>
                      <a:r>
                        <a:rPr lang="en-US" sz="1000" dirty="0" smtClean="0"/>
                        <a:t>46.2</a:t>
                      </a:r>
                      <a:endParaRPr lang="en-US" sz="1000" dirty="0"/>
                    </a:p>
                  </a:txBody>
                  <a:tcPr marL="68652" marR="68652" marT="34326" marB="34326" anchor="ctr"/>
                </a:tc>
                <a:tc>
                  <a:txBody>
                    <a:bodyPr/>
                    <a:lstStyle/>
                    <a:p>
                      <a:pPr algn="ctr"/>
                      <a:r>
                        <a:rPr lang="en-US" sz="1000" dirty="0" smtClean="0"/>
                        <a:t>51.1</a:t>
                      </a:r>
                      <a:endParaRPr lang="en-US" sz="1000" dirty="0"/>
                    </a:p>
                  </a:txBody>
                  <a:tcPr marL="68652" marR="68652" marT="34326" marB="34326" anchor="ctr"/>
                </a:tc>
                <a:tc>
                  <a:txBody>
                    <a:bodyPr/>
                    <a:lstStyle/>
                    <a:p>
                      <a:pPr algn="ctr"/>
                      <a:r>
                        <a:rPr lang="en-US" sz="1000" dirty="0" smtClean="0"/>
                        <a:t>48.3 </a:t>
                      </a:r>
                    </a:p>
                  </a:txBody>
                  <a:tcPr marL="68652" marR="68652" marT="34326" marB="34326" anchor="ctr"/>
                </a:tc>
                <a:tc>
                  <a:txBody>
                    <a:bodyPr/>
                    <a:lstStyle/>
                    <a:p>
                      <a:pPr algn="ctr"/>
                      <a:endParaRPr lang="en-US" sz="1000" dirty="0"/>
                    </a:p>
                  </a:txBody>
                  <a:tcPr marL="68652" marR="68652" marT="34326" marB="34326"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10.9%</a:t>
                      </a:r>
                    </a:p>
                  </a:txBody>
                  <a:tcPr marL="68652" marR="68652" marT="34326" marB="34326" anchor="ctr"/>
                </a:tc>
              </a:tr>
              <a:tr h="553133">
                <a:tc vMerge="1">
                  <a:txBody>
                    <a:bodyPr/>
                    <a:lstStyle/>
                    <a:p>
                      <a:endParaRPr lang="en-US"/>
                    </a:p>
                  </a:txBody>
                  <a:tcPr/>
                </a:tc>
                <a:tc>
                  <a:txBody>
                    <a:bodyPr/>
                    <a:lstStyle/>
                    <a:p>
                      <a:pPr lvl="0" algn="l"/>
                      <a:r>
                        <a:rPr lang="en-US" sz="1000" b="1" dirty="0" smtClean="0"/>
                        <a:t>Retirement</a:t>
                      </a:r>
                      <a:r>
                        <a:rPr lang="en-US" sz="1000" b="1" baseline="0" dirty="0" smtClean="0"/>
                        <a:t> </a:t>
                      </a:r>
                      <a:r>
                        <a:rPr lang="en-US" sz="1000" b="1" dirty="0" smtClean="0"/>
                        <a:t>(Pension and 401K)</a:t>
                      </a:r>
                      <a:endParaRPr lang="en-US" sz="1000" b="1" dirty="0"/>
                    </a:p>
                  </a:txBody>
                  <a:tcPr marL="68652" marR="68652" marT="34326" marB="34326" anchor="ctr"/>
                </a:tc>
                <a:tc>
                  <a:txBody>
                    <a:bodyPr/>
                    <a:lstStyle/>
                    <a:p>
                      <a:pPr algn="ctr"/>
                      <a:r>
                        <a:rPr lang="en-US" sz="1000" dirty="0" smtClean="0"/>
                        <a:t>26.5</a:t>
                      </a:r>
                      <a:endParaRPr lang="en-US" sz="1000" dirty="0"/>
                    </a:p>
                  </a:txBody>
                  <a:tcPr marL="68652" marR="68652" marT="34326" marB="34326" anchor="ctr"/>
                </a:tc>
                <a:tc>
                  <a:txBody>
                    <a:bodyPr/>
                    <a:lstStyle/>
                    <a:p>
                      <a:pPr algn="ctr"/>
                      <a:r>
                        <a:rPr lang="en-US" sz="1000" dirty="0" smtClean="0"/>
                        <a:t>26.6</a:t>
                      </a:r>
                      <a:endParaRPr lang="en-US" sz="1000" dirty="0"/>
                    </a:p>
                  </a:txBody>
                  <a:tcPr marL="68652" marR="68652" marT="34326" marB="34326" anchor="ctr"/>
                </a:tc>
                <a:tc>
                  <a:txBody>
                    <a:bodyPr/>
                    <a:lstStyle/>
                    <a:p>
                      <a:pPr algn="ctr"/>
                      <a:r>
                        <a:rPr lang="en-US" sz="1000" dirty="0" smtClean="0"/>
                        <a:t>30.1</a:t>
                      </a:r>
                      <a:endParaRPr lang="en-US" sz="1000" dirty="0"/>
                    </a:p>
                  </a:txBody>
                  <a:tcPr marL="68652" marR="68652" marT="34326" marB="34326" anchor="ctr"/>
                </a:tc>
                <a:tc>
                  <a:txBody>
                    <a:bodyPr/>
                    <a:lstStyle/>
                    <a:p>
                      <a:pPr algn="ctr"/>
                      <a:r>
                        <a:rPr lang="en-US" sz="1000" dirty="0" smtClean="0"/>
                        <a:t>37.5</a:t>
                      </a:r>
                      <a:endParaRPr lang="en-US" sz="1000" dirty="0"/>
                    </a:p>
                  </a:txBody>
                  <a:tcPr marL="68652" marR="68652" marT="34326" marB="34326" anchor="ctr"/>
                </a:tc>
                <a:tc>
                  <a:txBody>
                    <a:bodyPr/>
                    <a:lstStyle/>
                    <a:p>
                      <a:pPr algn="ctr"/>
                      <a:r>
                        <a:rPr lang="en-US" sz="1000" dirty="0" smtClean="0"/>
                        <a:t>24.3</a:t>
                      </a:r>
                      <a:endParaRPr lang="en-US" sz="1000" dirty="0"/>
                    </a:p>
                  </a:txBody>
                  <a:tcPr marL="68652" marR="68652" marT="34326" marB="34326" anchor="ctr"/>
                </a:tc>
                <a:tc>
                  <a:txBody>
                    <a:bodyPr/>
                    <a:lstStyle/>
                    <a:p>
                      <a:pPr algn="ctr"/>
                      <a:endParaRPr lang="en-US" sz="1000" dirty="0"/>
                    </a:p>
                  </a:txBody>
                  <a:tcPr marL="68652" marR="68652" marT="34326" marB="34326"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-2.1%</a:t>
                      </a:r>
                    </a:p>
                  </a:txBody>
                  <a:tcPr marL="68652" marR="68652" marT="34326" marB="34326" anchor="ctr"/>
                </a:tc>
              </a:tr>
              <a:tr h="336977">
                <a:tc vMerge="1">
                  <a:txBody>
                    <a:bodyPr/>
                    <a:lstStyle/>
                    <a:p>
                      <a:pPr lvl="0"/>
                      <a:endParaRPr lang="en-US" sz="1400" dirty="0"/>
                    </a:p>
                  </a:txBody>
                  <a:tcPr marL="68652" marR="68652" marT="34326" marB="34326"/>
                </a:tc>
                <a:tc>
                  <a:txBody>
                    <a:bodyPr/>
                    <a:lstStyle/>
                    <a:p>
                      <a:pPr lvl="0" algn="l"/>
                      <a:r>
                        <a:rPr lang="en-US" sz="1000" b="1" dirty="0" smtClean="0"/>
                        <a:t>Other Benefits</a:t>
                      </a:r>
                      <a:endParaRPr lang="en-US" sz="1000" b="1" dirty="0"/>
                    </a:p>
                  </a:txBody>
                  <a:tcPr marL="68652" marR="68652" marT="34326" marB="34326" anchor="ctr"/>
                </a:tc>
                <a:tc>
                  <a:txBody>
                    <a:bodyPr/>
                    <a:lstStyle/>
                    <a:p>
                      <a:pPr algn="ctr"/>
                      <a:r>
                        <a:rPr lang="en-US" sz="1000" dirty="0" smtClean="0"/>
                        <a:t>34.9</a:t>
                      </a:r>
                      <a:endParaRPr lang="en-US" sz="1000" dirty="0"/>
                    </a:p>
                  </a:txBody>
                  <a:tcPr marL="68652" marR="68652" marT="34326" marB="34326" anchor="ctr"/>
                </a:tc>
                <a:tc>
                  <a:txBody>
                    <a:bodyPr/>
                    <a:lstStyle/>
                    <a:p>
                      <a:pPr algn="ctr"/>
                      <a:r>
                        <a:rPr lang="en-US" sz="1000" dirty="0" smtClean="0"/>
                        <a:t>34.9</a:t>
                      </a:r>
                      <a:endParaRPr lang="en-US" sz="1000" dirty="0"/>
                    </a:p>
                  </a:txBody>
                  <a:tcPr marL="68652" marR="68652" marT="34326" marB="34326" anchor="ctr"/>
                </a:tc>
                <a:tc>
                  <a:txBody>
                    <a:bodyPr/>
                    <a:lstStyle/>
                    <a:p>
                      <a:pPr algn="ctr"/>
                      <a:r>
                        <a:rPr lang="en-US" sz="1000" dirty="0" smtClean="0"/>
                        <a:t>36.9</a:t>
                      </a:r>
                      <a:endParaRPr lang="en-US" sz="1000" dirty="0"/>
                    </a:p>
                  </a:txBody>
                  <a:tcPr marL="68652" marR="68652" marT="34326" marB="34326" anchor="ctr"/>
                </a:tc>
                <a:tc>
                  <a:txBody>
                    <a:bodyPr/>
                    <a:lstStyle/>
                    <a:p>
                      <a:pPr algn="ctr"/>
                      <a:r>
                        <a:rPr lang="en-US" sz="1000" dirty="0" smtClean="0"/>
                        <a:t>36.1</a:t>
                      </a:r>
                      <a:endParaRPr lang="en-US" sz="1000" dirty="0"/>
                    </a:p>
                  </a:txBody>
                  <a:tcPr marL="68652" marR="68652" marT="34326" marB="34326" anchor="ctr"/>
                </a:tc>
                <a:tc>
                  <a:txBody>
                    <a:bodyPr/>
                    <a:lstStyle/>
                    <a:p>
                      <a:pPr marL="0" algn="ctr" defTabSz="914400" rtl="0" eaLnBrk="1" latinLnBrk="0" hangingPunct="1"/>
                      <a:r>
                        <a:rPr lang="en-US" sz="1000" b="0" kern="1200" dirty="0" smtClean="0">
                          <a:solidFill>
                            <a:schemeClr val="dk1"/>
                          </a:solidFill>
                          <a:latin typeface="+mn-lt"/>
                          <a:ea typeface="+mn-ea"/>
                          <a:cs typeface="+mn-cs"/>
                        </a:rPr>
                        <a:t>36.2 </a:t>
                      </a:r>
                      <a:endParaRPr lang="en-US" sz="1000" b="0" kern="1200" dirty="0">
                        <a:solidFill>
                          <a:schemeClr val="dk1"/>
                        </a:solidFill>
                        <a:latin typeface="+mn-lt"/>
                        <a:ea typeface="+mn-ea"/>
                        <a:cs typeface="+mn-cs"/>
                      </a:endParaRPr>
                    </a:p>
                  </a:txBody>
                  <a:tcPr marL="68652" marR="68652" marT="34326" marB="34326" anchor="ctr"/>
                </a:tc>
                <a:tc>
                  <a:txBody>
                    <a:bodyPr/>
                    <a:lstStyle/>
                    <a:p>
                      <a:pPr marL="0" algn="ctr" defTabSz="914400" rtl="0" eaLnBrk="1" latinLnBrk="0" hangingPunct="1"/>
                      <a:endParaRPr lang="en-US" sz="1000" b="0" kern="1200" dirty="0">
                        <a:solidFill>
                          <a:schemeClr val="dk1"/>
                        </a:solidFill>
                        <a:latin typeface="+mn-lt"/>
                        <a:ea typeface="+mn-ea"/>
                        <a:cs typeface="+mn-cs"/>
                      </a:endParaRPr>
                    </a:p>
                  </a:txBody>
                  <a:tcPr marL="68652" marR="68652" marT="34326" marB="34326" anchor="ctr">
                    <a:solidFill>
                      <a:schemeClr val="bg1"/>
                    </a:solidFill>
                  </a:tcPr>
                </a:tc>
                <a:tc>
                  <a:txBody>
                    <a:bodyPr/>
                    <a:lstStyle/>
                    <a:p>
                      <a:pPr algn="ctr"/>
                      <a:r>
                        <a:rPr lang="en-US" sz="1000" dirty="0" smtClean="0"/>
                        <a:t>0.9%</a:t>
                      </a:r>
                      <a:endParaRPr lang="en-US" sz="1000" dirty="0"/>
                    </a:p>
                  </a:txBody>
                  <a:tcPr marL="68652" marR="68652" marT="34326" marB="34326" anchor="ctr"/>
                </a:tc>
              </a:tr>
              <a:tr h="336977">
                <a:tc vMerge="1">
                  <a:txBody>
                    <a:bodyPr/>
                    <a:lstStyle/>
                    <a:p>
                      <a:pPr marL="0" marR="0" indent="0" algn="l" defTabSz="1217889" rtl="0" eaLnBrk="1" fontAlgn="auto" latinLnBrk="0" hangingPunct="1">
                        <a:lnSpc>
                          <a:spcPct val="100000"/>
                        </a:lnSpc>
                        <a:spcBef>
                          <a:spcPts val="0"/>
                        </a:spcBef>
                        <a:spcAft>
                          <a:spcPts val="0"/>
                        </a:spcAft>
                        <a:buClrTx/>
                        <a:buSzTx/>
                        <a:buFontTx/>
                        <a:buNone/>
                        <a:tabLst/>
                        <a:defRPr/>
                      </a:pPr>
                      <a:endParaRPr lang="en-US" sz="1200" b="1" dirty="0" smtClean="0"/>
                    </a:p>
                  </a:txBody>
                  <a:tcPr marL="68652" marR="68652" marT="34326" marB="34326" anchor="ctr"/>
                </a:tc>
                <a:tc>
                  <a:txBody>
                    <a:bodyPr/>
                    <a:lstStyle/>
                    <a:p>
                      <a:pPr marL="0" marR="0" indent="0" algn="l" defTabSz="1217889" rtl="0" eaLnBrk="1" fontAlgn="auto" latinLnBrk="0" hangingPunct="1">
                        <a:lnSpc>
                          <a:spcPct val="100000"/>
                        </a:lnSpc>
                        <a:spcBef>
                          <a:spcPts val="0"/>
                        </a:spcBef>
                        <a:spcAft>
                          <a:spcPts val="0"/>
                        </a:spcAft>
                        <a:buClrTx/>
                        <a:buSzTx/>
                        <a:buFontTx/>
                        <a:buNone/>
                        <a:tabLst/>
                        <a:defRPr/>
                      </a:pPr>
                      <a:r>
                        <a:rPr lang="en-US" sz="1000" b="1" dirty="0" smtClean="0"/>
                        <a:t>Total</a:t>
                      </a:r>
                    </a:p>
                  </a:txBody>
                  <a:tcPr marL="68652" marR="68652" marT="34326" marB="34326" anchor="ctr"/>
                </a:tc>
                <a:tc>
                  <a:txBody>
                    <a:bodyPr/>
                    <a:lstStyle/>
                    <a:p>
                      <a:pPr algn="ctr"/>
                      <a:r>
                        <a:rPr lang="en-US" sz="1000" b="1" dirty="0" smtClean="0"/>
                        <a:t>$343.4</a:t>
                      </a:r>
                      <a:endParaRPr lang="en-US" sz="1000" b="1" dirty="0"/>
                    </a:p>
                  </a:txBody>
                  <a:tcPr marL="68652" marR="68652" marT="34326" marB="34326" anchor="ctr"/>
                </a:tc>
                <a:tc>
                  <a:txBody>
                    <a:bodyPr/>
                    <a:lstStyle/>
                    <a:p>
                      <a:pPr algn="ctr"/>
                      <a:r>
                        <a:rPr lang="en-US" sz="1000" b="1" dirty="0" smtClean="0"/>
                        <a:t>$344.7</a:t>
                      </a:r>
                      <a:endParaRPr lang="en-US" sz="1000" b="1" dirty="0"/>
                    </a:p>
                  </a:txBody>
                  <a:tcPr marL="68652" marR="68652" marT="34326" marB="34326" anchor="ctr"/>
                </a:tc>
                <a:tc>
                  <a:txBody>
                    <a:bodyPr/>
                    <a:lstStyle/>
                    <a:p>
                      <a:pPr algn="ctr"/>
                      <a:r>
                        <a:rPr lang="en-US" sz="1000" b="1" dirty="0" smtClean="0"/>
                        <a:t>$378.7</a:t>
                      </a:r>
                      <a:endParaRPr lang="en-US" sz="1000" b="1" dirty="0"/>
                    </a:p>
                  </a:txBody>
                  <a:tcPr marL="68652" marR="68652" marT="34326" marB="34326" anchor="ctr"/>
                </a:tc>
                <a:tc>
                  <a:txBody>
                    <a:bodyPr/>
                    <a:lstStyle/>
                    <a:p>
                      <a:pPr algn="ctr"/>
                      <a:r>
                        <a:rPr lang="en-US" sz="1000" b="1" dirty="0" smtClean="0"/>
                        <a:t>$409.9</a:t>
                      </a:r>
                      <a:endParaRPr lang="en-US" sz="1000" b="1" dirty="0"/>
                    </a:p>
                  </a:txBody>
                  <a:tcPr marL="68652" marR="68652" marT="34326" marB="34326" anchor="ctr"/>
                </a:tc>
                <a:tc>
                  <a:txBody>
                    <a:bodyPr/>
                    <a:lstStyle/>
                    <a:p>
                      <a:pPr marL="0" algn="ctr" defTabSz="914400" rtl="0" eaLnBrk="1" latinLnBrk="0" hangingPunct="1"/>
                      <a:r>
                        <a:rPr lang="en-US" sz="1000" b="1" kern="1200" dirty="0" smtClean="0">
                          <a:solidFill>
                            <a:schemeClr val="dk1"/>
                          </a:solidFill>
                          <a:latin typeface="+mn-lt"/>
                          <a:ea typeface="+mn-ea"/>
                          <a:cs typeface="+mn-cs"/>
                        </a:rPr>
                        <a:t> $397.9 </a:t>
                      </a:r>
                    </a:p>
                  </a:txBody>
                  <a:tcPr marL="68652" marR="68652" marT="34326" marB="34326" anchor="ctr"/>
                </a:tc>
                <a:tc>
                  <a:txBody>
                    <a:bodyPr/>
                    <a:lstStyle/>
                    <a:p>
                      <a:pPr marL="0" algn="ctr" defTabSz="914400" rtl="0" eaLnBrk="1" latinLnBrk="0" hangingPunct="1"/>
                      <a:endParaRPr lang="en-US" sz="1000" b="1" kern="1200" dirty="0">
                        <a:solidFill>
                          <a:schemeClr val="dk1"/>
                        </a:solidFill>
                        <a:latin typeface="+mn-lt"/>
                        <a:ea typeface="+mn-ea"/>
                        <a:cs typeface="+mn-cs"/>
                      </a:endParaRPr>
                    </a:p>
                  </a:txBody>
                  <a:tcPr marL="68652" marR="68652" marT="34326" marB="34326" anchor="ctr">
                    <a:solidFill>
                      <a:schemeClr val="bg1"/>
                    </a:solidFill>
                  </a:tcPr>
                </a:tc>
                <a:tc>
                  <a:txBody>
                    <a:bodyPr/>
                    <a:lstStyle/>
                    <a:p>
                      <a:pPr algn="ctr"/>
                      <a:r>
                        <a:rPr lang="en-US" sz="1000" b="1" dirty="0" smtClean="0"/>
                        <a:t>3.8%</a:t>
                      </a:r>
                      <a:endParaRPr lang="en-US" sz="1000" b="1" dirty="0"/>
                    </a:p>
                  </a:txBody>
                  <a:tcPr marL="68652" marR="68652" marT="34326" marB="34326" anchor="ctr"/>
                </a:tc>
              </a:tr>
              <a:tr h="336977">
                <a:tc>
                  <a:txBody>
                    <a:bodyPr/>
                    <a:lstStyle/>
                    <a:p>
                      <a:pPr lvl="0" algn="ctr"/>
                      <a:endParaRPr lang="en-US" sz="1200" b="1" dirty="0" smtClean="0"/>
                    </a:p>
                  </a:txBody>
                  <a:tcPr marL="68652" marR="68652" marT="34326" marB="34326" vert="vert270" anchor="b">
                    <a:solidFill>
                      <a:schemeClr val="bg1"/>
                    </a:solidFill>
                  </a:tcPr>
                </a:tc>
                <a:tc>
                  <a:txBody>
                    <a:bodyPr/>
                    <a:lstStyle/>
                    <a:p>
                      <a:pPr marL="0" marR="0" indent="0" algn="l" defTabSz="1217889" rtl="0" eaLnBrk="1" fontAlgn="auto" latinLnBrk="0" hangingPunct="1">
                        <a:lnSpc>
                          <a:spcPct val="100000"/>
                        </a:lnSpc>
                        <a:spcBef>
                          <a:spcPts val="0"/>
                        </a:spcBef>
                        <a:spcAft>
                          <a:spcPts val="0"/>
                        </a:spcAft>
                        <a:buClrTx/>
                        <a:buSzTx/>
                        <a:buFontTx/>
                        <a:buNone/>
                        <a:tabLst/>
                        <a:defRPr/>
                      </a:pPr>
                      <a:r>
                        <a:rPr lang="en-US" sz="1000" b="1" dirty="0" smtClean="0"/>
                        <a:t>Headcount</a:t>
                      </a:r>
                    </a:p>
                  </a:txBody>
                  <a:tcPr marL="68652" marR="68652" marT="34326" marB="34326" anchor="ctr">
                    <a:solidFill>
                      <a:srgbClr val="D9A793"/>
                    </a:solidFill>
                  </a:tcPr>
                </a:tc>
                <a:tc>
                  <a:txBody>
                    <a:bodyPr/>
                    <a:lstStyle/>
                    <a:p>
                      <a:pPr algn="ctr"/>
                      <a:r>
                        <a:rPr lang="en-US" sz="1000" b="1" dirty="0" smtClean="0"/>
                        <a:t>3,138</a:t>
                      </a:r>
                      <a:endParaRPr lang="en-US" sz="1000" b="1" dirty="0"/>
                    </a:p>
                  </a:txBody>
                  <a:tcPr marL="68652" marR="68652" marT="34326" marB="34326" anchor="ctr">
                    <a:solidFill>
                      <a:srgbClr val="D9A793"/>
                    </a:solidFill>
                  </a:tcPr>
                </a:tc>
                <a:tc>
                  <a:txBody>
                    <a:bodyPr/>
                    <a:lstStyle/>
                    <a:p>
                      <a:pPr algn="ctr"/>
                      <a:r>
                        <a:rPr lang="en-US" sz="1000" b="1" dirty="0" smtClean="0"/>
                        <a:t>3,123</a:t>
                      </a:r>
                      <a:endParaRPr lang="en-US" sz="1000" b="1" dirty="0"/>
                    </a:p>
                  </a:txBody>
                  <a:tcPr marL="68652" marR="68652" marT="34326" marB="34326" anchor="ctr">
                    <a:solidFill>
                      <a:srgbClr val="D9A793"/>
                    </a:solidFill>
                  </a:tcPr>
                </a:tc>
                <a:tc>
                  <a:txBody>
                    <a:bodyPr/>
                    <a:lstStyle/>
                    <a:p>
                      <a:pPr algn="ctr"/>
                      <a:r>
                        <a:rPr lang="en-US" sz="1000" b="1" dirty="0" smtClean="0"/>
                        <a:t>3,169</a:t>
                      </a:r>
                      <a:endParaRPr lang="en-US" sz="1000" b="1" dirty="0"/>
                    </a:p>
                  </a:txBody>
                  <a:tcPr marL="68652" marR="68652" marT="34326" marB="34326" anchor="ctr">
                    <a:solidFill>
                      <a:srgbClr val="D9A793"/>
                    </a:solidFill>
                  </a:tcPr>
                </a:tc>
                <a:tc>
                  <a:txBody>
                    <a:bodyPr/>
                    <a:lstStyle/>
                    <a:p>
                      <a:pPr algn="ctr"/>
                      <a:r>
                        <a:rPr lang="en-US" sz="1000" b="1" dirty="0" smtClean="0"/>
                        <a:t>3,178</a:t>
                      </a:r>
                      <a:endParaRPr lang="en-US" sz="1000" b="1" dirty="0"/>
                    </a:p>
                  </a:txBody>
                  <a:tcPr marL="68652" marR="68652" marT="34326" marB="34326" anchor="ctr">
                    <a:solidFill>
                      <a:srgbClr val="D9A793"/>
                    </a:solidFill>
                  </a:tcPr>
                </a:tc>
                <a:tc>
                  <a:txBody>
                    <a:bodyPr/>
                    <a:lstStyle/>
                    <a:p>
                      <a:pPr marL="0" algn="ctr" defTabSz="914400" rtl="0" eaLnBrk="1" latinLnBrk="0" hangingPunct="1"/>
                      <a:r>
                        <a:rPr lang="en-US" sz="1000" b="1" kern="1200" dirty="0" smtClean="0">
                          <a:solidFill>
                            <a:schemeClr val="dk1"/>
                          </a:solidFill>
                          <a:latin typeface="+mn-lt"/>
                          <a:ea typeface="+mn-ea"/>
                          <a:cs typeface="+mn-cs"/>
                        </a:rPr>
                        <a:t> 3,161 </a:t>
                      </a:r>
                    </a:p>
                  </a:txBody>
                  <a:tcPr marL="68652" marR="68652" marT="34326" marB="34326" anchor="ctr">
                    <a:solidFill>
                      <a:srgbClr val="D9A793"/>
                    </a:solidFill>
                  </a:tcPr>
                </a:tc>
                <a:tc>
                  <a:txBody>
                    <a:bodyPr/>
                    <a:lstStyle/>
                    <a:p>
                      <a:pPr marL="0" algn="ctr" defTabSz="914400" rtl="0" eaLnBrk="1" latinLnBrk="0" hangingPunct="1"/>
                      <a:endParaRPr lang="en-US" sz="1000" b="1" kern="1200" dirty="0">
                        <a:solidFill>
                          <a:schemeClr val="dk1"/>
                        </a:solidFill>
                        <a:latin typeface="+mn-lt"/>
                        <a:ea typeface="+mn-ea"/>
                        <a:cs typeface="+mn-cs"/>
                      </a:endParaRPr>
                    </a:p>
                  </a:txBody>
                  <a:tcPr marL="68652" marR="68652" marT="34326" marB="34326" anchor="ctr">
                    <a:solidFill>
                      <a:schemeClr val="bg1"/>
                    </a:solidFill>
                  </a:tcPr>
                </a:tc>
                <a:tc>
                  <a:txBody>
                    <a:bodyPr/>
                    <a:lstStyle/>
                    <a:p>
                      <a:pPr algn="ctr"/>
                      <a:r>
                        <a:rPr lang="en-US" sz="1000" b="1" dirty="0" smtClean="0"/>
                        <a:t>0.2%</a:t>
                      </a:r>
                      <a:endParaRPr lang="en-US" sz="1000" b="1" dirty="0"/>
                    </a:p>
                  </a:txBody>
                  <a:tcPr marL="68652" marR="68652" marT="34326" marB="34326" anchor="ctr">
                    <a:solidFill>
                      <a:srgbClr val="D9A793"/>
                    </a:solidFill>
                  </a:tcPr>
                </a:tc>
              </a:tr>
              <a:tr h="104275">
                <a:tc gridSpan="7">
                  <a:txBody>
                    <a:bodyPr/>
                    <a:lstStyle/>
                    <a:p>
                      <a:pPr marL="0" marR="0" indent="0" algn="l" defTabSz="1217889" rtl="0" eaLnBrk="1" fontAlgn="auto" latinLnBrk="0" hangingPunct="1">
                        <a:lnSpc>
                          <a:spcPct val="100000"/>
                        </a:lnSpc>
                        <a:spcBef>
                          <a:spcPts val="0"/>
                        </a:spcBef>
                        <a:spcAft>
                          <a:spcPts val="0"/>
                        </a:spcAft>
                        <a:buClrTx/>
                        <a:buSzTx/>
                        <a:buFontTx/>
                        <a:buNone/>
                        <a:tabLst/>
                        <a:defRPr/>
                      </a:pPr>
                      <a:endParaRPr lang="en-US" sz="200" b="1" dirty="0" smtClean="0"/>
                    </a:p>
                  </a:txBody>
                  <a:tcPr marL="68652" marR="68652" marT="34326" marB="34326" anchor="ctr">
                    <a:solidFill>
                      <a:schemeClr val="bg1"/>
                    </a:solidFill>
                  </a:tcPr>
                </a:tc>
                <a:tc hMerge="1">
                  <a:txBody>
                    <a:bodyPr/>
                    <a:lstStyle/>
                    <a:p>
                      <a:endParaRPr lang="en-US"/>
                    </a:p>
                  </a:txBody>
                  <a:tcPr/>
                </a:tc>
                <a:tc hMerge="1">
                  <a:txBody>
                    <a:bodyPr/>
                    <a:lstStyle/>
                    <a:p>
                      <a:pPr algn="ctr"/>
                      <a:endParaRPr lang="en-US" sz="1200" dirty="0"/>
                    </a:p>
                  </a:txBody>
                  <a:tcPr marL="68652" marR="68652" marT="34326" marB="34326" anchor="ctr"/>
                </a:tc>
                <a:tc hMerge="1">
                  <a:txBody>
                    <a:bodyPr/>
                    <a:lstStyle/>
                    <a:p>
                      <a:pPr algn="ctr"/>
                      <a:endParaRPr lang="en-US" sz="1200" dirty="0"/>
                    </a:p>
                  </a:txBody>
                  <a:tcPr marL="68652" marR="68652" marT="34326" marB="34326" anchor="ctr"/>
                </a:tc>
                <a:tc hMerge="1">
                  <a:txBody>
                    <a:bodyPr/>
                    <a:lstStyle/>
                    <a:p>
                      <a:pPr algn="ctr"/>
                      <a:endParaRPr lang="en-US" sz="1200" dirty="0"/>
                    </a:p>
                  </a:txBody>
                  <a:tcPr marL="68652" marR="68652" marT="34326" marB="34326" anchor="ctr"/>
                </a:tc>
                <a:tc hMerge="1">
                  <a:txBody>
                    <a:bodyPr/>
                    <a:lstStyle/>
                    <a:p>
                      <a:endParaRPr lang="en-US"/>
                    </a:p>
                  </a:txBody>
                  <a:tcPr/>
                </a:tc>
                <a:tc hMerge="1">
                  <a:txBody>
                    <a:bodyPr/>
                    <a:lstStyle/>
                    <a:p>
                      <a:endParaRPr lang="en-US"/>
                    </a:p>
                  </a:txBody>
                  <a:tcPr/>
                </a:tc>
                <a:tc>
                  <a:txBody>
                    <a:bodyPr/>
                    <a:lstStyle/>
                    <a:p>
                      <a:pPr marL="0" marR="0" indent="0" algn="ctr" defTabSz="1217889" rtl="0" eaLnBrk="1" fontAlgn="auto" latinLnBrk="0" hangingPunct="1">
                        <a:lnSpc>
                          <a:spcPct val="100000"/>
                        </a:lnSpc>
                        <a:spcBef>
                          <a:spcPts val="0"/>
                        </a:spcBef>
                        <a:spcAft>
                          <a:spcPts val="0"/>
                        </a:spcAft>
                        <a:buClrTx/>
                        <a:buSzTx/>
                        <a:buFontTx/>
                        <a:buNone/>
                        <a:tabLst/>
                        <a:defRPr/>
                      </a:pPr>
                      <a:endParaRPr lang="en-US" sz="200" b="0" dirty="0" smtClean="0"/>
                    </a:p>
                  </a:txBody>
                  <a:tcPr marL="68652" marR="68652" marT="34326" marB="34326" anchor="ctr">
                    <a:solidFill>
                      <a:schemeClr val="bg1"/>
                    </a:solidFill>
                  </a:tcPr>
                </a:tc>
                <a:tc>
                  <a:txBody>
                    <a:bodyPr/>
                    <a:lstStyle/>
                    <a:p>
                      <a:pPr marL="0" marR="0" indent="0" algn="ctr" defTabSz="1217889" rtl="0" eaLnBrk="1" fontAlgn="auto" latinLnBrk="0" hangingPunct="1">
                        <a:lnSpc>
                          <a:spcPct val="100000"/>
                        </a:lnSpc>
                        <a:spcBef>
                          <a:spcPts val="0"/>
                        </a:spcBef>
                        <a:spcAft>
                          <a:spcPts val="0"/>
                        </a:spcAft>
                        <a:buClrTx/>
                        <a:buSzTx/>
                        <a:buFontTx/>
                        <a:buNone/>
                        <a:tabLst/>
                        <a:defRPr/>
                      </a:pPr>
                      <a:endParaRPr lang="en-US" sz="200" b="0" dirty="0" smtClean="0"/>
                    </a:p>
                  </a:txBody>
                  <a:tcPr marL="68652" marR="68652" marT="34326" marB="34326" anchor="ctr">
                    <a:solidFill>
                      <a:schemeClr val="bg1"/>
                    </a:solidFill>
                  </a:tcPr>
                </a:tc>
              </a:tr>
              <a:tr h="553133">
                <a:tc rowSpan="4">
                  <a:txBody>
                    <a:bodyPr/>
                    <a:lstStyle/>
                    <a:p>
                      <a:pPr marL="0" marR="0" indent="0" algn="ctr" defTabSz="1217889" rtl="0" eaLnBrk="1" fontAlgn="auto" latinLnBrk="0" hangingPunct="1">
                        <a:lnSpc>
                          <a:spcPct val="100000"/>
                        </a:lnSpc>
                        <a:spcBef>
                          <a:spcPts val="0"/>
                        </a:spcBef>
                        <a:spcAft>
                          <a:spcPts val="0"/>
                        </a:spcAft>
                        <a:buClrTx/>
                        <a:buSzTx/>
                        <a:buFontTx/>
                        <a:buNone/>
                        <a:tabLst/>
                        <a:defRPr/>
                      </a:pPr>
                      <a:r>
                        <a:rPr lang="en-US" sz="1300" b="1" dirty="0" smtClean="0"/>
                        <a:t>External</a:t>
                      </a:r>
                    </a:p>
                  </a:txBody>
                  <a:tcPr marL="68652" marR="68652" marT="34326" marB="34326" vert="vert270" anchor="b">
                    <a:solidFill>
                      <a:schemeClr val="bg1"/>
                    </a:solidFill>
                  </a:tcPr>
                </a:tc>
                <a:tc>
                  <a:txBody>
                    <a:bodyPr/>
                    <a:lstStyle/>
                    <a:p>
                      <a:pPr lvl="0" algn="l"/>
                      <a:r>
                        <a:rPr lang="en-US" sz="1000" b="1" dirty="0" smtClean="0"/>
                        <a:t>Temp</a:t>
                      </a:r>
                      <a:r>
                        <a:rPr lang="en-US" sz="1000" b="1" baseline="0" dirty="0" smtClean="0"/>
                        <a:t> Help</a:t>
                      </a:r>
                    </a:p>
                    <a:p>
                      <a:pPr lvl="0" algn="l"/>
                      <a:r>
                        <a:rPr lang="en-US" sz="1000" b="1" baseline="0" dirty="0" smtClean="0"/>
                        <a:t>(all except project)</a:t>
                      </a:r>
                      <a:endParaRPr lang="en-US" sz="1000" b="1" dirty="0"/>
                    </a:p>
                  </a:txBody>
                  <a:tcPr marL="68652" marR="68652" marT="34326" marB="34326" anchor="ctr"/>
                </a:tc>
                <a:tc>
                  <a:txBody>
                    <a:bodyPr/>
                    <a:lstStyle/>
                    <a:p>
                      <a:pPr algn="ctr"/>
                      <a:r>
                        <a:rPr lang="en-US" sz="1000" dirty="0" smtClean="0"/>
                        <a:t>24.1</a:t>
                      </a:r>
                      <a:endParaRPr lang="en-US" sz="1000" dirty="0"/>
                    </a:p>
                  </a:txBody>
                  <a:tcPr marL="68652" marR="68652" marT="34326" marB="34326" anchor="ctr"/>
                </a:tc>
                <a:tc>
                  <a:txBody>
                    <a:bodyPr/>
                    <a:lstStyle/>
                    <a:p>
                      <a:pPr algn="ctr"/>
                      <a:r>
                        <a:rPr lang="en-US" sz="1000" dirty="0" smtClean="0"/>
                        <a:t>30.1</a:t>
                      </a:r>
                      <a:endParaRPr lang="en-US" sz="1000" dirty="0"/>
                    </a:p>
                  </a:txBody>
                  <a:tcPr marL="68652" marR="68652" marT="34326" marB="34326" anchor="ctr"/>
                </a:tc>
                <a:tc>
                  <a:txBody>
                    <a:bodyPr/>
                    <a:lstStyle/>
                    <a:p>
                      <a:pPr algn="ctr"/>
                      <a:r>
                        <a:rPr lang="en-US" sz="1000" dirty="0" smtClean="0"/>
                        <a:t>29.4</a:t>
                      </a:r>
                      <a:endParaRPr lang="en-US" sz="1000" dirty="0"/>
                    </a:p>
                  </a:txBody>
                  <a:tcPr marL="68652" marR="68652" marT="34326" marB="34326" anchor="ctr"/>
                </a:tc>
                <a:tc>
                  <a:txBody>
                    <a:bodyPr/>
                    <a:lstStyle/>
                    <a:p>
                      <a:pPr algn="ctr"/>
                      <a:r>
                        <a:rPr lang="en-US" sz="1000" dirty="0" smtClean="0"/>
                        <a:t>27.3</a:t>
                      </a:r>
                      <a:endParaRPr lang="en-US" sz="1000" dirty="0"/>
                    </a:p>
                  </a:txBody>
                  <a:tcPr marL="68652" marR="68652" marT="34326" marB="34326" anchor="ctr"/>
                </a:tc>
                <a:tc>
                  <a:txBody>
                    <a:bodyPr/>
                    <a:lstStyle/>
                    <a:p>
                      <a:pPr algn="ctr"/>
                      <a:r>
                        <a:rPr lang="en-US" sz="1000" dirty="0" smtClean="0"/>
                        <a:t>31.3</a:t>
                      </a:r>
                      <a:endParaRPr lang="en-US" sz="1000" dirty="0"/>
                    </a:p>
                  </a:txBody>
                  <a:tcPr marL="68652" marR="68652" marT="34326" marB="34326" anchor="ctr"/>
                </a:tc>
                <a:tc>
                  <a:txBody>
                    <a:bodyPr/>
                    <a:lstStyle/>
                    <a:p>
                      <a:endParaRPr lang="en-US" dirty="0"/>
                    </a:p>
                  </a:txBody>
                  <a:tcPr marL="68652" marR="68652" marT="34326" marB="34326" anchor="ctr">
                    <a:solidFill>
                      <a:schemeClr val="bg1"/>
                    </a:solidFill>
                  </a:tcPr>
                </a:tc>
                <a:tc>
                  <a:txBody>
                    <a:bodyPr/>
                    <a:lstStyle/>
                    <a:p>
                      <a:pPr algn="ctr"/>
                      <a:r>
                        <a:rPr lang="en-US" sz="1000" b="0" dirty="0" smtClean="0"/>
                        <a:t>6.7%</a:t>
                      </a:r>
                      <a:endParaRPr lang="en-US" sz="1000" b="0" dirty="0"/>
                    </a:p>
                  </a:txBody>
                  <a:tcPr marL="68652" marR="68652" marT="34326" marB="34326" anchor="ctr"/>
                </a:tc>
              </a:tr>
              <a:tr h="553133">
                <a:tc vMerge="1">
                  <a:txBody>
                    <a:bodyPr/>
                    <a:lstStyle/>
                    <a:p>
                      <a:pPr marL="0" marR="0" indent="0" algn="l" defTabSz="1217889" rtl="0" eaLnBrk="1" fontAlgn="auto" latinLnBrk="0" hangingPunct="1">
                        <a:lnSpc>
                          <a:spcPct val="100000"/>
                        </a:lnSpc>
                        <a:spcBef>
                          <a:spcPts val="0"/>
                        </a:spcBef>
                        <a:spcAft>
                          <a:spcPts val="0"/>
                        </a:spcAft>
                        <a:buClrTx/>
                        <a:buSzTx/>
                        <a:buFontTx/>
                        <a:buNone/>
                        <a:tabLst/>
                        <a:defRPr/>
                      </a:pPr>
                      <a:endParaRPr lang="en-US" sz="1400" b="1" dirty="0" smtClean="0"/>
                    </a:p>
                  </a:txBody>
                  <a:tcPr marL="68652" marR="68652" marT="34326" marB="34326" anchor="ctr"/>
                </a:tc>
                <a:tc>
                  <a:txBody>
                    <a:bodyPr/>
                    <a:lstStyle/>
                    <a:p>
                      <a:pPr lvl="0" algn="l"/>
                      <a:r>
                        <a:rPr lang="en-US" sz="1000" b="1" dirty="0" smtClean="0"/>
                        <a:t>Outsourced Functions</a:t>
                      </a:r>
                    </a:p>
                    <a:p>
                      <a:pPr lvl="0" algn="l"/>
                      <a:r>
                        <a:rPr lang="en-US" sz="1000" b="1" dirty="0" smtClean="0"/>
                        <a:t>(CSC/Risk)</a:t>
                      </a:r>
                      <a:endParaRPr lang="en-US" sz="1000" b="1" dirty="0"/>
                    </a:p>
                  </a:txBody>
                  <a:tcPr marL="68652" marR="68652" marT="34326" marB="34326" anchor="ctr"/>
                </a:tc>
                <a:tc>
                  <a:txBody>
                    <a:bodyPr/>
                    <a:lstStyle/>
                    <a:p>
                      <a:pPr algn="ctr"/>
                      <a:r>
                        <a:rPr lang="en-US" sz="1000" dirty="0" smtClean="0"/>
                        <a:t>29.7</a:t>
                      </a:r>
                      <a:endParaRPr lang="en-US" sz="1000" dirty="0"/>
                    </a:p>
                  </a:txBody>
                  <a:tcPr marL="68652" marR="68652" marT="34326" marB="34326" anchor="ctr"/>
                </a:tc>
                <a:tc>
                  <a:txBody>
                    <a:bodyPr/>
                    <a:lstStyle/>
                    <a:p>
                      <a:pPr algn="ctr"/>
                      <a:r>
                        <a:rPr lang="en-US" sz="1000" dirty="0" smtClean="0"/>
                        <a:t>26.4</a:t>
                      </a:r>
                      <a:endParaRPr lang="en-US" sz="1000" dirty="0"/>
                    </a:p>
                  </a:txBody>
                  <a:tcPr marL="68652" marR="68652" marT="34326" marB="34326" anchor="ctr"/>
                </a:tc>
                <a:tc>
                  <a:txBody>
                    <a:bodyPr/>
                    <a:lstStyle/>
                    <a:p>
                      <a:pPr algn="ctr"/>
                      <a:r>
                        <a:rPr lang="en-US" sz="1000" dirty="0" smtClean="0"/>
                        <a:t>24.3</a:t>
                      </a:r>
                      <a:endParaRPr lang="en-US" sz="1000" dirty="0"/>
                    </a:p>
                  </a:txBody>
                  <a:tcPr marL="68652" marR="68652" marT="34326" marB="34326" anchor="ctr"/>
                </a:tc>
                <a:tc>
                  <a:txBody>
                    <a:bodyPr/>
                    <a:lstStyle/>
                    <a:p>
                      <a:pPr algn="ctr"/>
                      <a:r>
                        <a:rPr lang="en-US" sz="1000" dirty="0" smtClean="0"/>
                        <a:t>24.9</a:t>
                      </a:r>
                      <a:endParaRPr lang="en-US" sz="1000" dirty="0"/>
                    </a:p>
                  </a:txBody>
                  <a:tcPr marL="68652" marR="68652" marT="34326" marB="34326" anchor="ctr"/>
                </a:tc>
                <a:tc>
                  <a:txBody>
                    <a:bodyPr/>
                    <a:lstStyle/>
                    <a:p>
                      <a:pPr algn="ctr"/>
                      <a:r>
                        <a:rPr lang="en-US" sz="1000" dirty="0" smtClean="0"/>
                        <a:t>26.3</a:t>
                      </a:r>
                      <a:endParaRPr lang="en-US" sz="1000" dirty="0"/>
                    </a:p>
                  </a:txBody>
                  <a:tcPr marL="68652" marR="68652" marT="34326" marB="34326" anchor="ctr"/>
                </a:tc>
                <a:tc>
                  <a:txBody>
                    <a:bodyPr/>
                    <a:lstStyle/>
                    <a:p>
                      <a:endParaRPr lang="en-US" dirty="0"/>
                    </a:p>
                  </a:txBody>
                  <a:tcPr marL="68652" marR="68652" marT="34326" marB="34326" anchor="ctr">
                    <a:solidFill>
                      <a:schemeClr val="bg1"/>
                    </a:solidFill>
                  </a:tcPr>
                </a:tc>
                <a:tc>
                  <a:txBody>
                    <a:bodyPr/>
                    <a:lstStyle/>
                    <a:p>
                      <a:pPr algn="ctr"/>
                      <a:r>
                        <a:rPr lang="en-US" sz="1000" b="0" dirty="0" smtClean="0"/>
                        <a:t>-3.1%</a:t>
                      </a:r>
                      <a:endParaRPr lang="en-US" sz="1000" b="0" dirty="0"/>
                    </a:p>
                  </a:txBody>
                  <a:tcPr marL="68652" marR="68652" marT="34326" marB="34326" anchor="ctr"/>
                </a:tc>
              </a:tr>
              <a:tr h="360765">
                <a:tc vMerge="1">
                  <a:txBody>
                    <a:bodyPr/>
                    <a:lstStyle/>
                    <a:p>
                      <a:pPr marL="0" marR="0" indent="0" algn="l" defTabSz="1217889" rtl="0" eaLnBrk="1" fontAlgn="auto" latinLnBrk="0" hangingPunct="1">
                        <a:lnSpc>
                          <a:spcPct val="100000"/>
                        </a:lnSpc>
                        <a:spcBef>
                          <a:spcPts val="0"/>
                        </a:spcBef>
                        <a:spcAft>
                          <a:spcPts val="0"/>
                        </a:spcAft>
                        <a:buClrTx/>
                        <a:buSzTx/>
                        <a:buFontTx/>
                        <a:buNone/>
                        <a:tabLst/>
                        <a:defRPr/>
                      </a:pPr>
                      <a:endParaRPr lang="en-US" sz="1400" b="1" dirty="0" smtClean="0"/>
                    </a:p>
                  </a:txBody>
                  <a:tcPr marL="68652" marR="68652" marT="34326" marB="34326" anchor="ctr"/>
                </a:tc>
                <a:tc>
                  <a:txBody>
                    <a:bodyPr/>
                    <a:lstStyle/>
                    <a:p>
                      <a:pPr lvl="0" algn="l"/>
                      <a:r>
                        <a:rPr lang="en-US" sz="1000" b="1" dirty="0" smtClean="0"/>
                        <a:t>Consulting</a:t>
                      </a:r>
                      <a:r>
                        <a:rPr lang="en-US" sz="1000" b="1" baseline="0" dirty="0" smtClean="0"/>
                        <a:t>(IT)</a:t>
                      </a:r>
                      <a:endParaRPr lang="en-US" sz="1000" b="1" dirty="0"/>
                    </a:p>
                  </a:txBody>
                  <a:tcPr marL="68652" marR="68652" marT="34326" marB="34326" anchor="ctr"/>
                </a:tc>
                <a:tc>
                  <a:txBody>
                    <a:bodyPr/>
                    <a:lstStyle/>
                    <a:p>
                      <a:pPr algn="ctr"/>
                      <a:r>
                        <a:rPr lang="en-US" sz="1000" dirty="0" smtClean="0"/>
                        <a:t>3.2</a:t>
                      </a:r>
                      <a:endParaRPr lang="en-US" sz="1000" dirty="0"/>
                    </a:p>
                  </a:txBody>
                  <a:tcPr marL="68652" marR="68652" marT="34326" marB="34326" anchor="ctr"/>
                </a:tc>
                <a:tc>
                  <a:txBody>
                    <a:bodyPr/>
                    <a:lstStyle/>
                    <a:p>
                      <a:pPr algn="ctr"/>
                      <a:r>
                        <a:rPr lang="en-US" sz="1000" dirty="0" smtClean="0"/>
                        <a:t>3.3</a:t>
                      </a:r>
                      <a:endParaRPr lang="en-US" sz="1000" dirty="0"/>
                    </a:p>
                  </a:txBody>
                  <a:tcPr marL="68652" marR="68652" marT="34326" marB="34326" anchor="ctr"/>
                </a:tc>
                <a:tc>
                  <a:txBody>
                    <a:bodyPr/>
                    <a:lstStyle/>
                    <a:p>
                      <a:pPr algn="ctr"/>
                      <a:r>
                        <a:rPr lang="en-US" sz="1000" dirty="0" smtClean="0"/>
                        <a:t>3.0</a:t>
                      </a:r>
                      <a:endParaRPr lang="en-US" sz="1000" dirty="0"/>
                    </a:p>
                  </a:txBody>
                  <a:tcPr marL="68652" marR="68652" marT="34326" marB="34326" anchor="ctr"/>
                </a:tc>
                <a:tc>
                  <a:txBody>
                    <a:bodyPr/>
                    <a:lstStyle/>
                    <a:p>
                      <a:pPr algn="ctr"/>
                      <a:r>
                        <a:rPr lang="en-US" sz="1000" dirty="0" smtClean="0"/>
                        <a:t>2.2</a:t>
                      </a:r>
                      <a:endParaRPr lang="en-US" sz="1000" dirty="0"/>
                    </a:p>
                  </a:txBody>
                  <a:tcPr marL="68652" marR="68652" marT="34326" marB="34326" anchor="ctr"/>
                </a:tc>
                <a:tc>
                  <a:txBody>
                    <a:bodyPr/>
                    <a:lstStyle/>
                    <a:p>
                      <a:pPr algn="ctr"/>
                      <a:r>
                        <a:rPr lang="en-US" sz="1000" dirty="0" smtClean="0"/>
                        <a:t>4.1 </a:t>
                      </a:r>
                      <a:endParaRPr lang="en-US" sz="1000" dirty="0"/>
                    </a:p>
                  </a:txBody>
                  <a:tcPr marL="68652" marR="68652" marT="34326" marB="34326" anchor="ctr"/>
                </a:tc>
                <a:tc>
                  <a:txBody>
                    <a:bodyPr/>
                    <a:lstStyle/>
                    <a:p>
                      <a:endParaRPr lang="en-US" dirty="0"/>
                    </a:p>
                  </a:txBody>
                  <a:tcPr marL="68652" marR="68652" marT="34326" marB="34326" anchor="ctr">
                    <a:solidFill>
                      <a:schemeClr val="bg1"/>
                    </a:solidFill>
                  </a:tcPr>
                </a:tc>
                <a:tc>
                  <a:txBody>
                    <a:bodyPr/>
                    <a:lstStyle/>
                    <a:p>
                      <a:pPr algn="ctr"/>
                      <a:r>
                        <a:rPr lang="en-US" sz="1000" b="0" dirty="0" smtClean="0"/>
                        <a:t>6.8%</a:t>
                      </a:r>
                      <a:endParaRPr lang="en-US" sz="1000" b="0" dirty="0"/>
                    </a:p>
                  </a:txBody>
                  <a:tcPr marL="68652" marR="68652" marT="34326" marB="34326" anchor="ctr"/>
                </a:tc>
              </a:tr>
              <a:tr h="590885">
                <a:tc vMerge="1">
                  <a:txBody>
                    <a:bodyPr/>
                    <a:lstStyle/>
                    <a:p>
                      <a:pPr marL="0" marR="0" indent="0" algn="l" defTabSz="1217889" rtl="0" eaLnBrk="1" fontAlgn="auto" latinLnBrk="0" hangingPunct="1">
                        <a:lnSpc>
                          <a:spcPct val="100000"/>
                        </a:lnSpc>
                        <a:spcBef>
                          <a:spcPts val="0"/>
                        </a:spcBef>
                        <a:spcAft>
                          <a:spcPts val="0"/>
                        </a:spcAft>
                        <a:buClrTx/>
                        <a:buSzTx/>
                        <a:buFontTx/>
                        <a:buNone/>
                        <a:tabLst/>
                        <a:defRPr/>
                      </a:pPr>
                      <a:endParaRPr lang="en-US" sz="1400" b="1" dirty="0" smtClean="0"/>
                    </a:p>
                  </a:txBody>
                  <a:tcPr marL="68652" marR="68652" marT="34326" marB="34326" anchor="ctr"/>
                </a:tc>
                <a:tc>
                  <a:txBody>
                    <a:bodyPr/>
                    <a:lstStyle/>
                    <a:p>
                      <a:pPr marL="0" marR="0" indent="0" algn="l" defTabSz="1217889" rtl="0" eaLnBrk="1" fontAlgn="auto" latinLnBrk="0" hangingPunct="1">
                        <a:lnSpc>
                          <a:spcPct val="100000"/>
                        </a:lnSpc>
                        <a:spcBef>
                          <a:spcPts val="0"/>
                        </a:spcBef>
                        <a:spcAft>
                          <a:spcPts val="0"/>
                        </a:spcAft>
                        <a:buClrTx/>
                        <a:buSzTx/>
                        <a:buFontTx/>
                        <a:buNone/>
                        <a:tabLst/>
                        <a:defRPr/>
                      </a:pPr>
                      <a:r>
                        <a:rPr lang="en-US" sz="1000" b="1" dirty="0" smtClean="0"/>
                        <a:t>Total</a:t>
                      </a:r>
                    </a:p>
                  </a:txBody>
                  <a:tcPr marL="68652" marR="68652" marT="34326" marB="34326" anchor="ctr"/>
                </a:tc>
                <a:tc>
                  <a:txBody>
                    <a:bodyPr/>
                    <a:lstStyle/>
                    <a:p>
                      <a:pPr algn="ctr"/>
                      <a:r>
                        <a:rPr lang="en-US" sz="1000" b="1" dirty="0" smtClean="0"/>
                        <a:t>$57.0</a:t>
                      </a:r>
                      <a:endParaRPr lang="en-US" sz="1000" b="1" dirty="0"/>
                    </a:p>
                  </a:txBody>
                  <a:tcPr marL="68652" marR="68652" marT="34326" marB="34326" anchor="ctr"/>
                </a:tc>
                <a:tc>
                  <a:txBody>
                    <a:bodyPr/>
                    <a:lstStyle/>
                    <a:p>
                      <a:pPr algn="ctr"/>
                      <a:r>
                        <a:rPr lang="en-US" sz="1000" b="1" dirty="0" smtClean="0"/>
                        <a:t>$59.8</a:t>
                      </a:r>
                      <a:endParaRPr lang="en-US" sz="1000" b="1" dirty="0"/>
                    </a:p>
                  </a:txBody>
                  <a:tcPr marL="68652" marR="68652" marT="34326" marB="34326" anchor="ctr"/>
                </a:tc>
                <a:tc>
                  <a:txBody>
                    <a:bodyPr/>
                    <a:lstStyle/>
                    <a:p>
                      <a:pPr algn="ctr"/>
                      <a:r>
                        <a:rPr lang="en-US" sz="1000" b="1" dirty="0" smtClean="0"/>
                        <a:t>$56.6</a:t>
                      </a:r>
                      <a:endParaRPr lang="en-US" sz="1000" b="1" dirty="0"/>
                    </a:p>
                  </a:txBody>
                  <a:tcPr marL="68652" marR="68652" marT="34326" marB="34326" anchor="ctr"/>
                </a:tc>
                <a:tc>
                  <a:txBody>
                    <a:bodyPr/>
                    <a:lstStyle/>
                    <a:p>
                      <a:pPr algn="ctr"/>
                      <a:r>
                        <a:rPr lang="en-US" sz="1000" b="1" dirty="0" smtClean="0"/>
                        <a:t>$54.3</a:t>
                      </a:r>
                      <a:endParaRPr lang="en-US" sz="1000" b="1" dirty="0"/>
                    </a:p>
                  </a:txBody>
                  <a:tcPr marL="68652" marR="68652" marT="34326" marB="34326" anchor="ctr"/>
                </a:tc>
                <a:tc>
                  <a:txBody>
                    <a:bodyPr/>
                    <a:lstStyle/>
                    <a:p>
                      <a:pPr algn="ctr"/>
                      <a:r>
                        <a:rPr lang="en-US" sz="1000" b="1" dirty="0" smtClean="0"/>
                        <a:t>$61.4</a:t>
                      </a:r>
                    </a:p>
                  </a:txBody>
                  <a:tcPr marL="68652" marR="68652" marT="34326" marB="34326" anchor="ctr"/>
                </a:tc>
                <a:tc>
                  <a:txBody>
                    <a:bodyPr/>
                    <a:lstStyle/>
                    <a:p>
                      <a:pPr algn="ctr"/>
                      <a:endParaRPr lang="en-US" sz="1000" b="1" dirty="0"/>
                    </a:p>
                  </a:txBody>
                  <a:tcPr marL="68652" marR="68652" marT="34326" marB="34326" anchor="ctr">
                    <a:solidFill>
                      <a:schemeClr val="bg1"/>
                    </a:solidFill>
                  </a:tcPr>
                </a:tc>
                <a:tc>
                  <a:txBody>
                    <a:bodyPr/>
                    <a:lstStyle/>
                    <a:p>
                      <a:pPr algn="ctr"/>
                      <a:r>
                        <a:rPr lang="en-US" sz="1000" b="1" dirty="0" smtClean="0"/>
                        <a:t>1.9%</a:t>
                      </a:r>
                      <a:endParaRPr lang="en-US" sz="1000" b="1" dirty="0"/>
                    </a:p>
                  </a:txBody>
                  <a:tcPr marL="68652" marR="68652" marT="34326" marB="34326" anchor="ctr"/>
                </a:tc>
              </a:tr>
            </a:tbl>
          </a:graphicData>
        </a:graphic>
      </p:graphicFrame>
    </p:spTree>
    <p:extLst>
      <p:ext uri="{BB962C8B-B14F-4D97-AF65-F5344CB8AC3E}">
        <p14:creationId xmlns:p14="http://schemas.microsoft.com/office/powerpoint/2010/main" val="40911673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909" y="-51323"/>
            <a:ext cx="8229600" cy="1143000"/>
          </a:xfrm>
        </p:spPr>
        <p:txBody>
          <a:bodyPr>
            <a:normAutofit/>
          </a:bodyPr>
          <a:lstStyle/>
          <a:p>
            <a:pPr algn="l"/>
            <a:r>
              <a:rPr lang="en-US" sz="2600" b="1" dirty="0" smtClean="0">
                <a:solidFill>
                  <a:schemeClr val="bg1"/>
                </a:solidFill>
              </a:rPr>
              <a:t>Historical OpEx </a:t>
            </a:r>
            <a:r>
              <a:rPr lang="en-US" sz="1700" b="1" dirty="0" smtClean="0">
                <a:solidFill>
                  <a:schemeClr val="bg1"/>
                </a:solidFill>
              </a:rPr>
              <a:t>- </a:t>
            </a:r>
            <a:r>
              <a:rPr lang="en-US" sz="1700" b="1" dirty="0">
                <a:solidFill>
                  <a:schemeClr val="bg1"/>
                </a:solidFill>
              </a:rPr>
              <a:t>Variable Operating </a:t>
            </a:r>
            <a:r>
              <a:rPr lang="en-US" sz="1700" b="1" dirty="0" smtClean="0">
                <a:solidFill>
                  <a:schemeClr val="bg1"/>
                </a:solidFill>
              </a:rPr>
              <a:t>Costs (Metric Driven)</a:t>
            </a:r>
            <a:endParaRPr lang="en-US" sz="1700" b="1" dirty="0">
              <a:solidFill>
                <a:schemeClr val="bg1"/>
              </a:solidFill>
            </a:endParaRPr>
          </a:p>
        </p:txBody>
      </p:sp>
      <p:sp>
        <p:nvSpPr>
          <p:cNvPr id="12" name="Slide Number Placeholder 11"/>
          <p:cNvSpPr>
            <a:spLocks noGrp="1"/>
          </p:cNvSpPr>
          <p:nvPr>
            <p:ph type="sldNum" sz="quarter" idx="12"/>
          </p:nvPr>
        </p:nvSpPr>
        <p:spPr>
          <a:xfrm>
            <a:off x="6557491" y="6307436"/>
            <a:ext cx="2133600" cy="365125"/>
          </a:xfrm>
        </p:spPr>
        <p:txBody>
          <a:bodyPr/>
          <a:lstStyle/>
          <a:p>
            <a:fld id="{202965B3-44C8-4606-A174-B8AD89D32C42}" type="slidenum">
              <a:rPr lang="en-US" smtClean="0"/>
              <a:t>54</a:t>
            </a:fld>
            <a:endParaRPr lang="en-US" dirty="0"/>
          </a:p>
        </p:txBody>
      </p:sp>
      <p:graphicFrame>
        <p:nvGraphicFramePr>
          <p:cNvPr id="15" name="Content Placeholder 3"/>
          <p:cNvGraphicFramePr>
            <a:graphicFrameLocks/>
          </p:cNvGraphicFramePr>
          <p:nvPr>
            <p:extLst>
              <p:ext uri="{D42A27DB-BD31-4B8C-83A1-F6EECF244321}">
                <p14:modId xmlns:p14="http://schemas.microsoft.com/office/powerpoint/2010/main" val="3979382821"/>
              </p:ext>
            </p:extLst>
          </p:nvPr>
        </p:nvGraphicFramePr>
        <p:xfrm>
          <a:off x="457200" y="874714"/>
          <a:ext cx="8238181" cy="5411786"/>
        </p:xfrm>
        <a:graphic>
          <a:graphicData uri="http://schemas.openxmlformats.org/drawingml/2006/table">
            <a:tbl>
              <a:tblPr firstRow="1" bandRow="1">
                <a:tableStyleId>{21E4AEA4-8DFA-4A89-87EB-49C32662AFE0}</a:tableStyleId>
              </a:tblPr>
              <a:tblGrid>
                <a:gridCol w="337023"/>
                <a:gridCol w="1238435"/>
                <a:gridCol w="1157423"/>
                <a:gridCol w="917550"/>
                <a:gridCol w="917550"/>
                <a:gridCol w="917550"/>
                <a:gridCol w="917550"/>
                <a:gridCol w="162704"/>
                <a:gridCol w="1672396"/>
              </a:tblGrid>
              <a:tr h="417376">
                <a:tc gridSpan="2">
                  <a:txBody>
                    <a:bodyPr/>
                    <a:lstStyle/>
                    <a:p>
                      <a:pPr marL="0" marR="0" indent="0" algn="l" defTabSz="1217889" rtl="0" eaLnBrk="1" fontAlgn="auto" latinLnBrk="0" hangingPunct="1">
                        <a:lnSpc>
                          <a:spcPct val="100000"/>
                        </a:lnSpc>
                        <a:spcBef>
                          <a:spcPts val="0"/>
                        </a:spcBef>
                        <a:spcAft>
                          <a:spcPts val="0"/>
                        </a:spcAft>
                        <a:buClrTx/>
                        <a:buSzTx/>
                        <a:buFontTx/>
                        <a:buNone/>
                        <a:tabLst/>
                        <a:defRPr/>
                      </a:pPr>
                      <a:r>
                        <a:rPr lang="en-US" sz="1300" b="1" i="0" dirty="0" smtClean="0"/>
                        <a:t>($ in millions)</a:t>
                      </a:r>
                    </a:p>
                  </a:txBody>
                  <a:tcPr marL="68652" marR="68652" marT="34326" marB="34326" anchor="ctr">
                    <a:solidFill>
                      <a:srgbClr val="3B6E8F"/>
                    </a:solidFill>
                  </a:tcPr>
                </a:tc>
                <a:tc hMerge="1">
                  <a:txBody>
                    <a:bodyPr/>
                    <a:lstStyle/>
                    <a:p>
                      <a:endParaRPr lang="en-US"/>
                    </a:p>
                  </a:txBody>
                  <a:tcPr/>
                </a:tc>
                <a:tc>
                  <a:txBody>
                    <a:bodyPr/>
                    <a:lstStyle/>
                    <a:p>
                      <a:pPr algn="ctr"/>
                      <a:r>
                        <a:rPr lang="en-US" sz="1300" dirty="0" smtClean="0"/>
                        <a:t>FY11</a:t>
                      </a:r>
                      <a:endParaRPr lang="en-US" sz="1300" dirty="0"/>
                    </a:p>
                  </a:txBody>
                  <a:tcPr marL="68652" marR="68652" marT="34326" marB="34326" anchor="ctr"/>
                </a:tc>
                <a:tc>
                  <a:txBody>
                    <a:bodyPr/>
                    <a:lstStyle/>
                    <a:p>
                      <a:pPr algn="ctr"/>
                      <a:r>
                        <a:rPr lang="en-US" sz="1300" dirty="0" smtClean="0"/>
                        <a:t>FY12</a:t>
                      </a:r>
                      <a:endParaRPr lang="en-US" sz="1300" dirty="0"/>
                    </a:p>
                  </a:txBody>
                  <a:tcPr marL="68652" marR="68652" marT="34326" marB="34326" anchor="ctr"/>
                </a:tc>
                <a:tc>
                  <a:txBody>
                    <a:bodyPr/>
                    <a:lstStyle/>
                    <a:p>
                      <a:pPr algn="ctr"/>
                      <a:r>
                        <a:rPr lang="en-US" sz="1300" dirty="0" smtClean="0"/>
                        <a:t>FY13</a:t>
                      </a:r>
                      <a:endParaRPr lang="en-US" sz="1300" dirty="0"/>
                    </a:p>
                  </a:txBody>
                  <a:tcPr marL="68652" marR="68652" marT="34326" marB="34326" anchor="ctr"/>
                </a:tc>
                <a:tc>
                  <a:txBody>
                    <a:bodyPr/>
                    <a:lstStyle/>
                    <a:p>
                      <a:pPr algn="ctr"/>
                      <a:r>
                        <a:rPr lang="en-US" sz="1300" dirty="0" smtClean="0"/>
                        <a:t>FY14</a:t>
                      </a:r>
                      <a:endParaRPr lang="en-US" sz="1300" dirty="0"/>
                    </a:p>
                  </a:txBody>
                  <a:tcPr marL="68652" marR="68652" marT="34326" marB="34326" anchor="ctr"/>
                </a:tc>
                <a:tc>
                  <a:txBody>
                    <a:bodyPr/>
                    <a:lstStyle/>
                    <a:p>
                      <a:pPr algn="ctr"/>
                      <a:r>
                        <a:rPr lang="en-US" sz="1300" dirty="0" smtClean="0"/>
                        <a:t>FY15</a:t>
                      </a:r>
                      <a:endParaRPr lang="en-US" sz="1300" dirty="0"/>
                    </a:p>
                  </a:txBody>
                  <a:tcPr marL="68652" marR="68652" marT="34326" marB="34326" anchor="ctr"/>
                </a:tc>
                <a:tc>
                  <a:txBody>
                    <a:bodyPr/>
                    <a:lstStyle/>
                    <a:p>
                      <a:pPr algn="ctr"/>
                      <a:endParaRPr lang="en-US" sz="1400" dirty="0"/>
                    </a:p>
                  </a:txBody>
                  <a:tcPr marL="68652" marR="68652" marT="34326" marB="34326" anchor="ctr">
                    <a:solidFill>
                      <a:schemeClr val="bg1"/>
                    </a:solidFill>
                  </a:tcPr>
                </a:tc>
                <a:tc>
                  <a:txBody>
                    <a:bodyPr/>
                    <a:lstStyle/>
                    <a:p>
                      <a:pPr algn="ctr"/>
                      <a:r>
                        <a:rPr lang="en-US" sz="1300" dirty="0" smtClean="0"/>
                        <a:t>Annualized Growth </a:t>
                      </a:r>
                    </a:p>
                    <a:p>
                      <a:pPr algn="ctr"/>
                      <a:r>
                        <a:rPr lang="en-US" sz="1300" dirty="0" smtClean="0"/>
                        <a:t>FY11-FY15</a:t>
                      </a:r>
                      <a:endParaRPr lang="en-US" sz="1300" dirty="0"/>
                    </a:p>
                  </a:txBody>
                  <a:tcPr marL="68652" marR="68652" marT="34326" marB="34326" anchor="ctr"/>
                </a:tc>
              </a:tr>
              <a:tr h="417376">
                <a:tc gridSpan="2">
                  <a:txBody>
                    <a:bodyPr/>
                    <a:lstStyle/>
                    <a:p>
                      <a:pPr algn="l"/>
                      <a:r>
                        <a:rPr lang="en-US" sz="1300" b="1" dirty="0" smtClean="0"/>
                        <a:t>Variable Operating</a:t>
                      </a:r>
                      <a:r>
                        <a:rPr lang="en-US" sz="1300" b="1" baseline="0" dirty="0" smtClean="0"/>
                        <a:t> Costs</a:t>
                      </a:r>
                      <a:endParaRPr lang="en-US" sz="1300" b="1" dirty="0"/>
                    </a:p>
                  </a:txBody>
                  <a:tcPr marL="68652" marR="68652" marT="34326" marB="34326" anchor="ctr"/>
                </a:tc>
                <a:tc hMerge="1">
                  <a:txBody>
                    <a:bodyPr/>
                    <a:lstStyle/>
                    <a:p>
                      <a:endParaRPr lang="en-US"/>
                    </a:p>
                  </a:txBody>
                  <a:tcPr/>
                </a:tc>
                <a:tc>
                  <a:txBody>
                    <a:bodyPr/>
                    <a:lstStyle/>
                    <a:p>
                      <a:pPr algn="ctr"/>
                      <a:r>
                        <a:rPr lang="en-US" sz="1300" b="1" dirty="0" smtClean="0"/>
                        <a:t>$70.4</a:t>
                      </a:r>
                      <a:endParaRPr lang="en-US" sz="1300" b="1" dirty="0"/>
                    </a:p>
                  </a:txBody>
                  <a:tcPr marL="68652" marR="68652" marT="34326" marB="34326" anchor="ctr"/>
                </a:tc>
                <a:tc>
                  <a:txBody>
                    <a:bodyPr/>
                    <a:lstStyle/>
                    <a:p>
                      <a:pPr algn="ctr"/>
                      <a:r>
                        <a:rPr lang="en-US" sz="1300" b="1" dirty="0" smtClean="0"/>
                        <a:t>$72.4</a:t>
                      </a:r>
                      <a:endParaRPr lang="en-US" sz="1300" b="1" dirty="0"/>
                    </a:p>
                  </a:txBody>
                  <a:tcPr marL="68652" marR="68652" marT="34326" marB="34326" anchor="ctr"/>
                </a:tc>
                <a:tc>
                  <a:txBody>
                    <a:bodyPr/>
                    <a:lstStyle/>
                    <a:p>
                      <a:pPr algn="ctr"/>
                      <a:r>
                        <a:rPr lang="en-US" sz="1300" b="1" dirty="0" smtClean="0"/>
                        <a:t>$75.9</a:t>
                      </a:r>
                      <a:endParaRPr lang="en-US" sz="1300" b="1" dirty="0"/>
                    </a:p>
                  </a:txBody>
                  <a:tcPr marL="68652" marR="68652" marT="34326" marB="34326" anchor="ctr"/>
                </a:tc>
                <a:tc>
                  <a:txBody>
                    <a:bodyPr/>
                    <a:lstStyle/>
                    <a:p>
                      <a:pPr algn="ctr"/>
                      <a:r>
                        <a:rPr lang="en-US" sz="1300" b="1" dirty="0" smtClean="0"/>
                        <a:t>$74.5</a:t>
                      </a:r>
                      <a:endParaRPr lang="en-US" sz="1300" b="1" dirty="0"/>
                    </a:p>
                  </a:txBody>
                  <a:tcPr marL="68652" marR="68652" marT="34326" marB="3432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smtClean="0"/>
                        <a:t>$77.3</a:t>
                      </a:r>
                    </a:p>
                  </a:txBody>
                  <a:tcPr marL="68652" marR="68652" marT="34326" marB="34326" anchor="ctr"/>
                </a:tc>
                <a:tc>
                  <a:txBody>
                    <a:bodyPr/>
                    <a:lstStyle/>
                    <a:p>
                      <a:pPr marL="0" algn="ctr" defTabSz="914400" rtl="0" eaLnBrk="1" latinLnBrk="0" hangingPunct="1"/>
                      <a:endParaRPr lang="en-US" sz="1200" b="1" kern="1200" dirty="0" smtClean="0">
                        <a:solidFill>
                          <a:schemeClr val="dk1"/>
                        </a:solidFill>
                        <a:latin typeface="+mn-lt"/>
                        <a:ea typeface="+mn-ea"/>
                        <a:cs typeface="+mn-cs"/>
                      </a:endParaRPr>
                    </a:p>
                  </a:txBody>
                  <a:tcPr marL="68652" marR="68652" marT="34326" marB="34326" anchor="ctr">
                    <a:solidFill>
                      <a:schemeClr val="bg1"/>
                    </a:solidFill>
                  </a:tcPr>
                </a:tc>
                <a:tc>
                  <a:txBody>
                    <a:bodyPr/>
                    <a:lstStyle/>
                    <a:p>
                      <a:pPr algn="ctr"/>
                      <a:r>
                        <a:rPr lang="en-US" sz="1300" b="1" dirty="0" smtClean="0"/>
                        <a:t>2.3%</a:t>
                      </a:r>
                    </a:p>
                  </a:txBody>
                  <a:tcPr marL="68652" marR="68652" marT="34326" marB="34326" anchor="ctr"/>
                </a:tc>
              </a:tr>
              <a:tr h="0">
                <a:tc>
                  <a:txBody>
                    <a:bodyPr/>
                    <a:lstStyle/>
                    <a:p>
                      <a:pPr lvl="0" algn="ctr"/>
                      <a:endParaRPr lang="en-US" sz="1200" b="1" dirty="0" smtClean="0"/>
                    </a:p>
                  </a:txBody>
                  <a:tcPr marL="68652" marR="68652" marT="34326" marB="34326" vert="vert270" anchor="b">
                    <a:solidFill>
                      <a:schemeClr val="bg1"/>
                    </a:solidFill>
                  </a:tcPr>
                </a:tc>
                <a:tc gridSpan="6">
                  <a:txBody>
                    <a:bodyPr/>
                    <a:lstStyle/>
                    <a:p>
                      <a:pPr algn="ctr"/>
                      <a:endParaRPr lang="en-US" sz="200" dirty="0"/>
                    </a:p>
                  </a:txBody>
                  <a:tcPr marL="68652" marR="68652" marT="34326" marB="34326" anchor="ctr">
                    <a:solidFill>
                      <a:schemeClr val="bg1"/>
                    </a:solidFill>
                  </a:tcPr>
                </a:tc>
                <a:tc hMerge="1">
                  <a:txBody>
                    <a:bodyPr/>
                    <a:lstStyle/>
                    <a:p>
                      <a:pPr algn="ctr"/>
                      <a:endParaRPr lang="en-US" sz="1200" dirty="0"/>
                    </a:p>
                  </a:txBody>
                  <a:tcPr marL="68652" marR="68652" marT="34326" marB="34326" anchor="ctr"/>
                </a:tc>
                <a:tc hMerge="1">
                  <a:txBody>
                    <a:bodyPr/>
                    <a:lstStyle/>
                    <a:p>
                      <a:pPr algn="ctr"/>
                      <a:endParaRPr lang="en-US" sz="1200" dirty="0"/>
                    </a:p>
                  </a:txBody>
                  <a:tcPr marL="68652" marR="68652" marT="34326" marB="34326" anchor="ctr"/>
                </a:tc>
                <a:tc hMerge="1">
                  <a:txBody>
                    <a:bodyPr/>
                    <a:lstStyle/>
                    <a:p>
                      <a:pPr algn="ctr"/>
                      <a:endParaRPr lang="en-US" sz="1200" dirty="0"/>
                    </a:p>
                  </a:txBody>
                  <a:tcPr marL="68652" marR="68652" marT="34326" marB="34326" anchor="ctr"/>
                </a:tc>
                <a:tc hMerge="1">
                  <a:txBody>
                    <a:bodyPr/>
                    <a:lstStyle/>
                    <a:p>
                      <a:pPr algn="ctr"/>
                      <a:endParaRPr lang="en-US" sz="1200" dirty="0"/>
                    </a:p>
                  </a:txBody>
                  <a:tcPr marL="68652" marR="68652" marT="34326" marB="34326" anchor="ctr"/>
                </a:tc>
                <a:tc hMerge="1">
                  <a:txBody>
                    <a:bodyPr/>
                    <a:lstStyle/>
                    <a:p>
                      <a:pPr marL="0" algn="ctr" defTabSz="914400" rtl="0" eaLnBrk="1" latinLnBrk="0" hangingPunct="1"/>
                      <a:endParaRPr lang="en-US" sz="1200" b="0" kern="1200" dirty="0">
                        <a:solidFill>
                          <a:schemeClr val="dk1"/>
                        </a:solidFill>
                        <a:latin typeface="+mn-lt"/>
                        <a:ea typeface="+mn-ea"/>
                        <a:cs typeface="+mn-cs"/>
                      </a:endParaRPr>
                    </a:p>
                  </a:txBody>
                  <a:tcPr marL="68652" marR="68652" marT="34326" marB="34326" anchor="ctr"/>
                </a:tc>
                <a:tc>
                  <a:txBody>
                    <a:bodyPr/>
                    <a:lstStyle/>
                    <a:p>
                      <a:endParaRPr lang="en-US" sz="200" dirty="0"/>
                    </a:p>
                  </a:txBody>
                  <a:tcPr marL="68652" marR="68652" marT="34326" marB="34326" anchor="ctr">
                    <a:solidFill>
                      <a:schemeClr val="bg1"/>
                    </a:solidFill>
                  </a:tcPr>
                </a:tc>
                <a:tc>
                  <a:txBody>
                    <a:bodyPr/>
                    <a:lstStyle/>
                    <a:p>
                      <a:pPr algn="ctr"/>
                      <a:endParaRPr lang="en-US" sz="200" dirty="0"/>
                    </a:p>
                  </a:txBody>
                  <a:tcPr marL="68652" marR="68652" marT="34326" marB="34326" anchor="ctr">
                    <a:solidFill>
                      <a:schemeClr val="bg1"/>
                    </a:solidFill>
                  </a:tcPr>
                </a:tc>
              </a:tr>
              <a:tr h="335282">
                <a:tc rowSpan="4">
                  <a:txBody>
                    <a:bodyPr/>
                    <a:lstStyle/>
                    <a:p>
                      <a:pPr lvl="0" algn="ctr"/>
                      <a:r>
                        <a:rPr lang="en-US" sz="1300" b="1" dirty="0" smtClean="0"/>
                        <a:t>Volume</a:t>
                      </a:r>
                      <a:r>
                        <a:rPr lang="en-US" sz="900" b="1" dirty="0" smtClean="0"/>
                        <a:t>*</a:t>
                      </a:r>
                    </a:p>
                  </a:txBody>
                  <a:tcPr marL="68652" marR="68652" marT="34326" marB="34326" vert="vert270" anchor="b">
                    <a:solidFill>
                      <a:schemeClr val="bg1"/>
                    </a:solidFill>
                  </a:tcPr>
                </a:tc>
                <a:tc>
                  <a:txBody>
                    <a:bodyPr/>
                    <a:lstStyle/>
                    <a:p>
                      <a:pPr lvl="0" algn="l"/>
                      <a:r>
                        <a:rPr lang="en-US" sz="1000" b="1" dirty="0" smtClean="0"/>
                        <a:t>Floorplan Audits, RouteOne, Fiserv</a:t>
                      </a:r>
                      <a:endParaRPr lang="en-US" sz="1000" b="1" dirty="0"/>
                    </a:p>
                  </a:txBody>
                  <a:tcPr marL="68652" marR="68652" marT="34326" marB="34326" anchor="ctr"/>
                </a:tc>
                <a:tc>
                  <a:txBody>
                    <a:bodyPr/>
                    <a:lstStyle/>
                    <a:p>
                      <a:pPr algn="ctr"/>
                      <a:r>
                        <a:rPr lang="en-US" sz="1000" dirty="0" smtClean="0"/>
                        <a:t>4.3</a:t>
                      </a:r>
                      <a:endParaRPr lang="en-US" sz="1000" dirty="0"/>
                    </a:p>
                  </a:txBody>
                  <a:tcPr marL="68652" marR="68652" marT="34326" marB="34326" anchor="ctr"/>
                </a:tc>
                <a:tc>
                  <a:txBody>
                    <a:bodyPr/>
                    <a:lstStyle/>
                    <a:p>
                      <a:pPr algn="ctr"/>
                      <a:r>
                        <a:rPr lang="en-US" sz="1000" dirty="0" smtClean="0"/>
                        <a:t>4.6</a:t>
                      </a:r>
                      <a:endParaRPr lang="en-US" sz="1000" dirty="0"/>
                    </a:p>
                  </a:txBody>
                  <a:tcPr marL="68652" marR="68652" marT="34326" marB="34326" anchor="ctr"/>
                </a:tc>
                <a:tc>
                  <a:txBody>
                    <a:bodyPr/>
                    <a:lstStyle/>
                    <a:p>
                      <a:pPr algn="ctr"/>
                      <a:r>
                        <a:rPr lang="en-US" sz="1000" dirty="0" smtClean="0"/>
                        <a:t>6.7</a:t>
                      </a:r>
                      <a:endParaRPr lang="en-US" sz="1000" dirty="0"/>
                    </a:p>
                  </a:txBody>
                  <a:tcPr marL="68652" marR="68652" marT="34326" marB="34326" anchor="ctr"/>
                </a:tc>
                <a:tc>
                  <a:txBody>
                    <a:bodyPr/>
                    <a:lstStyle/>
                    <a:p>
                      <a:pPr algn="ctr"/>
                      <a:r>
                        <a:rPr lang="en-US" sz="1000" dirty="0" smtClean="0"/>
                        <a:t>9.5</a:t>
                      </a:r>
                      <a:endParaRPr lang="en-US" sz="1000" dirty="0"/>
                    </a:p>
                  </a:txBody>
                  <a:tcPr marL="68652" marR="68652" marT="34326" marB="34326" anchor="ctr"/>
                </a:tc>
                <a:tc>
                  <a:txBody>
                    <a:bodyPr/>
                    <a:lstStyle/>
                    <a:p>
                      <a:pPr algn="ctr"/>
                      <a:r>
                        <a:rPr lang="en-US" sz="1000" dirty="0" smtClean="0"/>
                        <a:t>10.7</a:t>
                      </a:r>
                      <a:endParaRPr lang="en-US" sz="1000" dirty="0"/>
                    </a:p>
                  </a:txBody>
                  <a:tcPr marL="68652" marR="68652" marT="34326" marB="34326" anchor="ctr"/>
                </a:tc>
                <a:tc>
                  <a:txBody>
                    <a:bodyPr/>
                    <a:lstStyle/>
                    <a:p>
                      <a:pPr algn="ctr"/>
                      <a:endParaRPr lang="en-US" sz="1000" dirty="0"/>
                    </a:p>
                  </a:txBody>
                  <a:tcPr marL="68652" marR="68652" marT="34326" marB="34326"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25.7%</a:t>
                      </a:r>
                    </a:p>
                  </a:txBody>
                  <a:tcPr marL="68652" marR="68652" marT="34326" marB="34326" anchor="ctr"/>
                </a:tc>
              </a:tr>
              <a:tr h="198459">
                <a:tc vMerge="1">
                  <a:txBody>
                    <a:bodyPr/>
                    <a:lstStyle/>
                    <a:p>
                      <a:endParaRPr lang="en-US"/>
                    </a:p>
                  </a:txBody>
                  <a:tcPr/>
                </a:tc>
                <a:tc>
                  <a:txBody>
                    <a:bodyPr/>
                    <a:lstStyle/>
                    <a:p>
                      <a:pPr lvl="0" algn="l"/>
                      <a:r>
                        <a:rPr lang="en-US" sz="1000" b="1" dirty="0" smtClean="0"/>
                        <a:t>WMS</a:t>
                      </a:r>
                      <a:endParaRPr lang="en-US" sz="1000" b="1" dirty="0"/>
                    </a:p>
                  </a:txBody>
                  <a:tcPr marL="68652" marR="68652" marT="34326" marB="34326" anchor="ctr"/>
                </a:tc>
                <a:tc>
                  <a:txBody>
                    <a:bodyPr/>
                    <a:lstStyle/>
                    <a:p>
                      <a:pPr algn="ctr"/>
                      <a:r>
                        <a:rPr lang="en-US" sz="1000" dirty="0" smtClean="0"/>
                        <a:t>2.0</a:t>
                      </a:r>
                      <a:endParaRPr lang="en-US" sz="1000" dirty="0"/>
                    </a:p>
                  </a:txBody>
                  <a:tcPr marL="68652" marR="68652" marT="34326" marB="34326" anchor="ctr"/>
                </a:tc>
                <a:tc>
                  <a:txBody>
                    <a:bodyPr/>
                    <a:lstStyle/>
                    <a:p>
                      <a:pPr algn="ctr"/>
                      <a:r>
                        <a:rPr lang="en-US" sz="1000" dirty="0" smtClean="0"/>
                        <a:t>1.5</a:t>
                      </a:r>
                      <a:endParaRPr lang="en-US" sz="1000" dirty="0"/>
                    </a:p>
                  </a:txBody>
                  <a:tcPr marL="68652" marR="68652" marT="34326" marB="34326" anchor="ctr"/>
                </a:tc>
                <a:tc>
                  <a:txBody>
                    <a:bodyPr/>
                    <a:lstStyle/>
                    <a:p>
                      <a:pPr algn="ctr"/>
                      <a:r>
                        <a:rPr lang="en-US" sz="1000" dirty="0" smtClean="0"/>
                        <a:t>2.2</a:t>
                      </a:r>
                      <a:endParaRPr lang="en-US" sz="1000" dirty="0"/>
                    </a:p>
                  </a:txBody>
                  <a:tcPr marL="68652" marR="68652" marT="34326" marB="34326" anchor="ctr"/>
                </a:tc>
                <a:tc>
                  <a:txBody>
                    <a:bodyPr/>
                    <a:lstStyle/>
                    <a:p>
                      <a:pPr algn="ctr"/>
                      <a:r>
                        <a:rPr lang="en-US" sz="1000" dirty="0" smtClean="0"/>
                        <a:t>2.6</a:t>
                      </a:r>
                      <a:endParaRPr lang="en-US" sz="1000" dirty="0"/>
                    </a:p>
                  </a:txBody>
                  <a:tcPr marL="68652" marR="68652" marT="34326" marB="34326" anchor="ctr"/>
                </a:tc>
                <a:tc>
                  <a:txBody>
                    <a:bodyPr/>
                    <a:lstStyle/>
                    <a:p>
                      <a:pPr algn="ctr"/>
                      <a:r>
                        <a:rPr lang="en-US" sz="1000" dirty="0" smtClean="0"/>
                        <a:t>2.1</a:t>
                      </a:r>
                      <a:endParaRPr lang="en-US" sz="1000" dirty="0"/>
                    </a:p>
                  </a:txBody>
                  <a:tcPr marL="68652" marR="68652" marT="34326" marB="34326" anchor="ctr"/>
                </a:tc>
                <a:tc>
                  <a:txBody>
                    <a:bodyPr/>
                    <a:lstStyle/>
                    <a:p>
                      <a:pPr algn="ctr"/>
                      <a:endParaRPr lang="en-US" sz="1000" dirty="0"/>
                    </a:p>
                  </a:txBody>
                  <a:tcPr marL="68652" marR="68652" marT="34326" marB="34326"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1.6%</a:t>
                      </a:r>
                    </a:p>
                  </a:txBody>
                  <a:tcPr marL="68652" marR="68652" marT="34326" marB="34326" anchor="ctr"/>
                </a:tc>
              </a:tr>
              <a:tr h="198459">
                <a:tc vMerge="1">
                  <a:txBody>
                    <a:bodyPr/>
                    <a:lstStyle/>
                    <a:p>
                      <a:endParaRPr lang="en-US"/>
                    </a:p>
                  </a:txBody>
                  <a:tcPr/>
                </a:tc>
                <a:tc>
                  <a:txBody>
                    <a:bodyPr/>
                    <a:lstStyle/>
                    <a:p>
                      <a:pPr lvl="0" algn="l"/>
                      <a:r>
                        <a:rPr lang="en-US" sz="1000" b="1" dirty="0" smtClean="0"/>
                        <a:t>GST Fees</a:t>
                      </a:r>
                      <a:endParaRPr lang="en-US" sz="1000" b="1" dirty="0"/>
                    </a:p>
                  </a:txBody>
                  <a:tcPr marL="68652" marR="68652" marT="34326" marB="34326" anchor="ctr"/>
                </a:tc>
                <a:tc>
                  <a:txBody>
                    <a:bodyPr/>
                    <a:lstStyle/>
                    <a:p>
                      <a:pPr algn="ctr"/>
                      <a:r>
                        <a:rPr lang="en-US" sz="1000" dirty="0" smtClean="0"/>
                        <a:t>2.5</a:t>
                      </a:r>
                      <a:endParaRPr lang="en-US" sz="1000" dirty="0"/>
                    </a:p>
                  </a:txBody>
                  <a:tcPr marL="68652" marR="68652" marT="34326" marB="34326" anchor="ctr"/>
                </a:tc>
                <a:tc>
                  <a:txBody>
                    <a:bodyPr/>
                    <a:lstStyle/>
                    <a:p>
                      <a:pPr algn="ctr"/>
                      <a:r>
                        <a:rPr lang="en-US" sz="1000" dirty="0" smtClean="0"/>
                        <a:t>3.1</a:t>
                      </a:r>
                      <a:endParaRPr lang="en-US" sz="1000" dirty="0"/>
                    </a:p>
                  </a:txBody>
                  <a:tcPr marL="68652" marR="68652" marT="34326" marB="34326" anchor="ctr"/>
                </a:tc>
                <a:tc>
                  <a:txBody>
                    <a:bodyPr/>
                    <a:lstStyle/>
                    <a:p>
                      <a:pPr algn="ctr"/>
                      <a:r>
                        <a:rPr lang="en-US" sz="1000" dirty="0" smtClean="0"/>
                        <a:t>3.0</a:t>
                      </a:r>
                      <a:endParaRPr lang="en-US" sz="1000" dirty="0"/>
                    </a:p>
                  </a:txBody>
                  <a:tcPr marL="68652" marR="68652" marT="34326" marB="34326" anchor="ctr"/>
                </a:tc>
                <a:tc>
                  <a:txBody>
                    <a:bodyPr/>
                    <a:lstStyle/>
                    <a:p>
                      <a:pPr algn="ctr"/>
                      <a:r>
                        <a:rPr lang="en-US" sz="1000" dirty="0" smtClean="0"/>
                        <a:t>3.1</a:t>
                      </a:r>
                      <a:endParaRPr lang="en-US" sz="1000" dirty="0"/>
                    </a:p>
                  </a:txBody>
                  <a:tcPr marL="68652" marR="68652" marT="34326" marB="34326" anchor="ctr"/>
                </a:tc>
                <a:tc>
                  <a:txBody>
                    <a:bodyPr/>
                    <a:lstStyle/>
                    <a:p>
                      <a:pPr algn="ctr"/>
                      <a:r>
                        <a:rPr lang="en-US" sz="1000" dirty="0" smtClean="0"/>
                        <a:t>3.2</a:t>
                      </a:r>
                      <a:endParaRPr lang="en-US" sz="1000" dirty="0"/>
                    </a:p>
                  </a:txBody>
                  <a:tcPr marL="68652" marR="68652" marT="34326" marB="34326" anchor="ctr"/>
                </a:tc>
                <a:tc>
                  <a:txBody>
                    <a:bodyPr/>
                    <a:lstStyle/>
                    <a:p>
                      <a:pPr algn="ctr"/>
                      <a:endParaRPr lang="en-US" sz="1000" dirty="0"/>
                    </a:p>
                  </a:txBody>
                  <a:tcPr marL="68652" marR="68652" marT="34326" marB="34326"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6.5%</a:t>
                      </a:r>
                    </a:p>
                  </a:txBody>
                  <a:tcPr marL="68652" marR="68652" marT="34326" marB="34326" anchor="ctr"/>
                </a:tc>
              </a:tr>
              <a:tr h="198459">
                <a:tc vMerge="1">
                  <a:txBody>
                    <a:bodyPr/>
                    <a:lstStyle/>
                    <a:p>
                      <a:pPr lvl="0"/>
                      <a:endParaRPr lang="en-US" sz="1400" dirty="0"/>
                    </a:p>
                  </a:txBody>
                  <a:tcPr marL="68652" marR="68652" marT="34326" marB="34326"/>
                </a:tc>
                <a:tc>
                  <a:txBody>
                    <a:bodyPr/>
                    <a:lstStyle/>
                    <a:p>
                      <a:pPr lvl="0" algn="l"/>
                      <a:r>
                        <a:rPr lang="en-US" sz="1000" b="1" dirty="0" smtClean="0"/>
                        <a:t>Credit Bureau</a:t>
                      </a:r>
                      <a:endParaRPr lang="en-US" sz="1000" b="1" dirty="0"/>
                    </a:p>
                  </a:txBody>
                  <a:tcPr marL="68652" marR="68652" marT="34326" marB="34326" anchor="ctr"/>
                </a:tc>
                <a:tc>
                  <a:txBody>
                    <a:bodyPr/>
                    <a:lstStyle/>
                    <a:p>
                      <a:pPr algn="ctr"/>
                      <a:r>
                        <a:rPr lang="en-US" sz="1000" dirty="0" smtClean="0"/>
                        <a:t>2.4</a:t>
                      </a:r>
                      <a:endParaRPr lang="en-US" sz="1000" dirty="0"/>
                    </a:p>
                  </a:txBody>
                  <a:tcPr marL="68652" marR="68652" marT="34326" marB="34326" anchor="ctr"/>
                </a:tc>
                <a:tc>
                  <a:txBody>
                    <a:bodyPr/>
                    <a:lstStyle/>
                    <a:p>
                      <a:pPr algn="ctr"/>
                      <a:r>
                        <a:rPr lang="en-US" sz="1000" dirty="0" smtClean="0"/>
                        <a:t>2.2</a:t>
                      </a:r>
                      <a:endParaRPr lang="en-US" sz="1000" dirty="0"/>
                    </a:p>
                  </a:txBody>
                  <a:tcPr marL="68652" marR="68652" marT="34326" marB="34326" anchor="ctr"/>
                </a:tc>
                <a:tc>
                  <a:txBody>
                    <a:bodyPr/>
                    <a:lstStyle/>
                    <a:p>
                      <a:pPr algn="ctr"/>
                      <a:r>
                        <a:rPr lang="en-US" sz="1000" dirty="0" smtClean="0"/>
                        <a:t>2.2</a:t>
                      </a:r>
                      <a:endParaRPr lang="en-US" sz="1000" dirty="0"/>
                    </a:p>
                  </a:txBody>
                  <a:tcPr marL="68652" marR="68652" marT="34326" marB="34326" anchor="ctr"/>
                </a:tc>
                <a:tc>
                  <a:txBody>
                    <a:bodyPr/>
                    <a:lstStyle/>
                    <a:p>
                      <a:pPr algn="ctr"/>
                      <a:r>
                        <a:rPr lang="en-US" sz="1000" dirty="0" smtClean="0"/>
                        <a:t>2.4</a:t>
                      </a:r>
                      <a:endParaRPr lang="en-US" sz="1000" dirty="0"/>
                    </a:p>
                  </a:txBody>
                  <a:tcPr marL="68652" marR="68652" marT="34326" marB="34326" anchor="ctr"/>
                </a:tc>
                <a:tc>
                  <a:txBody>
                    <a:bodyPr/>
                    <a:lstStyle/>
                    <a:p>
                      <a:pPr algn="ctr"/>
                      <a:r>
                        <a:rPr lang="en-US" sz="1000" dirty="0" smtClean="0"/>
                        <a:t>2.5</a:t>
                      </a:r>
                      <a:endParaRPr lang="en-US" sz="1000" dirty="0"/>
                    </a:p>
                  </a:txBody>
                  <a:tcPr marL="68652" marR="68652" marT="34326" marB="34326" anchor="ctr"/>
                </a:tc>
                <a:tc>
                  <a:txBody>
                    <a:bodyPr/>
                    <a:lstStyle/>
                    <a:p>
                      <a:pPr marL="0" algn="ctr" defTabSz="914400" rtl="0" eaLnBrk="1" latinLnBrk="0" hangingPunct="1"/>
                      <a:endParaRPr lang="en-US" sz="1000" b="0" kern="1200" dirty="0">
                        <a:solidFill>
                          <a:schemeClr val="dk1"/>
                        </a:solidFill>
                        <a:latin typeface="+mn-lt"/>
                        <a:ea typeface="+mn-ea"/>
                        <a:cs typeface="+mn-cs"/>
                      </a:endParaRPr>
                    </a:p>
                  </a:txBody>
                  <a:tcPr marL="68652" marR="68652" marT="34326" marB="34326" anchor="ctr">
                    <a:solidFill>
                      <a:schemeClr val="bg1"/>
                    </a:solidFill>
                  </a:tcPr>
                </a:tc>
                <a:tc>
                  <a:txBody>
                    <a:bodyPr/>
                    <a:lstStyle/>
                    <a:p>
                      <a:pPr algn="ctr"/>
                      <a:r>
                        <a:rPr lang="en-US" sz="1000" dirty="0" smtClean="0"/>
                        <a:t>1.6%</a:t>
                      </a:r>
                      <a:endParaRPr lang="en-US" sz="1000" dirty="0"/>
                    </a:p>
                  </a:txBody>
                  <a:tcPr marL="68652" marR="68652" marT="34326" marB="34326" anchor="ctr"/>
                </a:tc>
              </a:tr>
              <a:tr h="198459">
                <a:tc>
                  <a:txBody>
                    <a:bodyPr/>
                    <a:lstStyle/>
                    <a:p>
                      <a:pPr lvl="0" algn="ctr"/>
                      <a:endParaRPr lang="en-US" sz="1300" b="1" dirty="0" smtClean="0"/>
                    </a:p>
                  </a:txBody>
                  <a:tcPr marL="68652" marR="68652" marT="34326" marB="34326" vert="vert270" anchor="b">
                    <a:solidFill>
                      <a:schemeClr val="bg1"/>
                    </a:solidFill>
                  </a:tcPr>
                </a:tc>
                <a:tc>
                  <a:txBody>
                    <a:bodyPr/>
                    <a:lstStyle/>
                    <a:p>
                      <a:pPr lvl="0" algn="l"/>
                      <a:r>
                        <a:rPr lang="en-US" sz="1000" b="1" dirty="0" smtClean="0"/>
                        <a:t>New Volume</a:t>
                      </a:r>
                      <a:endParaRPr lang="en-US" sz="1000" b="1" dirty="0"/>
                    </a:p>
                  </a:txBody>
                  <a:tcPr marL="68652" marR="68652" marT="34326" marB="34326" anchor="ctr">
                    <a:solidFill>
                      <a:srgbClr val="D9A793"/>
                    </a:solidFill>
                  </a:tcPr>
                </a:tc>
                <a:tc>
                  <a:txBody>
                    <a:bodyPr/>
                    <a:lstStyle/>
                    <a:p>
                      <a:pPr algn="ctr"/>
                      <a:r>
                        <a:rPr lang="en-US" sz="1000" b="1" dirty="0" smtClean="0"/>
                        <a:t>1,345</a:t>
                      </a:r>
                      <a:endParaRPr lang="en-US" sz="1000" b="1" dirty="0"/>
                    </a:p>
                  </a:txBody>
                  <a:tcPr marL="68652" marR="68652" marT="34326" marB="34326" anchor="ctr">
                    <a:solidFill>
                      <a:srgbClr val="D9A793"/>
                    </a:solidFill>
                  </a:tcPr>
                </a:tc>
                <a:tc>
                  <a:txBody>
                    <a:bodyPr/>
                    <a:lstStyle/>
                    <a:p>
                      <a:pPr algn="ctr"/>
                      <a:r>
                        <a:rPr lang="en-US" sz="1000" b="1" dirty="0" smtClean="0"/>
                        <a:t>1,128</a:t>
                      </a:r>
                      <a:endParaRPr lang="en-US" sz="1000" b="1" dirty="0"/>
                    </a:p>
                  </a:txBody>
                  <a:tcPr marL="68652" marR="68652" marT="34326" marB="34326" anchor="ctr">
                    <a:solidFill>
                      <a:srgbClr val="D9A793"/>
                    </a:solidFill>
                  </a:tcPr>
                </a:tc>
                <a:tc>
                  <a:txBody>
                    <a:bodyPr/>
                    <a:lstStyle/>
                    <a:p>
                      <a:pPr algn="ctr"/>
                      <a:r>
                        <a:rPr lang="en-US" sz="1000" b="1" dirty="0" smtClean="0"/>
                        <a:t>1,317</a:t>
                      </a:r>
                      <a:endParaRPr lang="en-US" sz="1000" b="1" dirty="0"/>
                    </a:p>
                  </a:txBody>
                  <a:tcPr marL="68652" marR="68652" marT="34326" marB="34326" anchor="ctr">
                    <a:solidFill>
                      <a:srgbClr val="D9A793"/>
                    </a:solidFill>
                  </a:tcPr>
                </a:tc>
                <a:tc>
                  <a:txBody>
                    <a:bodyPr/>
                    <a:lstStyle/>
                    <a:p>
                      <a:pPr algn="ctr"/>
                      <a:r>
                        <a:rPr lang="en-US" sz="1000" b="1" dirty="0" smtClean="0"/>
                        <a:t>1,443</a:t>
                      </a:r>
                      <a:endParaRPr lang="en-US" sz="1000" b="1" dirty="0"/>
                    </a:p>
                  </a:txBody>
                  <a:tcPr marL="68652" marR="68652" marT="34326" marB="34326" anchor="ctr">
                    <a:solidFill>
                      <a:srgbClr val="D9A793"/>
                    </a:solidFill>
                  </a:tcPr>
                </a:tc>
                <a:tc>
                  <a:txBody>
                    <a:bodyPr/>
                    <a:lstStyle/>
                    <a:p>
                      <a:pPr marL="0" algn="ctr" defTabSz="914400" rtl="0" eaLnBrk="1" latinLnBrk="0" hangingPunct="1"/>
                      <a:r>
                        <a:rPr lang="en-US" sz="1000" b="1" kern="1200" dirty="0" smtClean="0">
                          <a:solidFill>
                            <a:schemeClr val="dk1"/>
                          </a:solidFill>
                          <a:latin typeface="+mn-lt"/>
                          <a:ea typeface="+mn-ea"/>
                          <a:cs typeface="+mn-cs"/>
                        </a:rPr>
                        <a:t>1477</a:t>
                      </a:r>
                      <a:endParaRPr lang="en-US" sz="1000" b="1" kern="1200" dirty="0">
                        <a:solidFill>
                          <a:schemeClr val="dk1"/>
                        </a:solidFill>
                        <a:latin typeface="+mn-lt"/>
                        <a:ea typeface="+mn-ea"/>
                        <a:cs typeface="+mn-cs"/>
                      </a:endParaRPr>
                    </a:p>
                  </a:txBody>
                  <a:tcPr marL="68652" marR="68652" marT="34326" marB="34326" anchor="ctr">
                    <a:solidFill>
                      <a:srgbClr val="D9A793"/>
                    </a:solidFill>
                  </a:tcPr>
                </a:tc>
                <a:tc>
                  <a:txBody>
                    <a:bodyPr/>
                    <a:lstStyle/>
                    <a:p>
                      <a:pPr marL="0" algn="ctr" defTabSz="914400" rtl="0" eaLnBrk="1" latinLnBrk="0" hangingPunct="1"/>
                      <a:endParaRPr lang="en-US" sz="1000" b="0" kern="1200" dirty="0">
                        <a:solidFill>
                          <a:schemeClr val="dk1"/>
                        </a:solidFill>
                        <a:latin typeface="+mn-lt"/>
                        <a:ea typeface="+mn-ea"/>
                        <a:cs typeface="+mn-cs"/>
                      </a:endParaRPr>
                    </a:p>
                  </a:txBody>
                  <a:tcPr marL="68652" marR="68652" marT="34326" marB="34326" anchor="ctr">
                    <a:solidFill>
                      <a:schemeClr val="bg1"/>
                    </a:solidFill>
                  </a:tcPr>
                </a:tc>
                <a:tc>
                  <a:txBody>
                    <a:bodyPr/>
                    <a:lstStyle/>
                    <a:p>
                      <a:pPr algn="ctr"/>
                      <a:r>
                        <a:rPr lang="en-US" sz="1000" b="1" dirty="0" smtClean="0"/>
                        <a:t>2.4%</a:t>
                      </a:r>
                      <a:endParaRPr lang="en-US" sz="1000" b="1" dirty="0"/>
                    </a:p>
                  </a:txBody>
                  <a:tcPr marL="68652" marR="68652" marT="34326" marB="34326" anchor="ctr">
                    <a:solidFill>
                      <a:srgbClr val="D9A793"/>
                    </a:solidFill>
                  </a:tcPr>
                </a:tc>
              </a:tr>
              <a:tr h="0">
                <a:tc gridSpan="7">
                  <a:txBody>
                    <a:bodyPr/>
                    <a:lstStyle/>
                    <a:p>
                      <a:pPr marL="0" marR="0" indent="0" algn="ctr" defTabSz="1217889" rtl="0" eaLnBrk="1" fontAlgn="auto" latinLnBrk="0" hangingPunct="1">
                        <a:lnSpc>
                          <a:spcPct val="100000"/>
                        </a:lnSpc>
                        <a:spcBef>
                          <a:spcPts val="0"/>
                        </a:spcBef>
                        <a:spcAft>
                          <a:spcPts val="0"/>
                        </a:spcAft>
                        <a:buClrTx/>
                        <a:buSzTx/>
                        <a:buFontTx/>
                        <a:buNone/>
                        <a:tabLst/>
                        <a:defRPr/>
                      </a:pPr>
                      <a:endParaRPr lang="en-US" sz="200" b="1" dirty="0" smtClean="0"/>
                    </a:p>
                  </a:txBody>
                  <a:tcPr marL="68652" marR="68652" marT="34326" marB="34326" anchor="ctr">
                    <a:solidFill>
                      <a:schemeClr val="bg1"/>
                    </a:solidFill>
                  </a:tcPr>
                </a:tc>
                <a:tc hMerge="1">
                  <a:txBody>
                    <a:bodyPr/>
                    <a:lstStyle/>
                    <a:p>
                      <a:endParaRPr lang="en-US"/>
                    </a:p>
                  </a:txBody>
                  <a:tcPr/>
                </a:tc>
                <a:tc hMerge="1">
                  <a:txBody>
                    <a:bodyPr/>
                    <a:lstStyle/>
                    <a:p>
                      <a:pPr algn="ctr"/>
                      <a:endParaRPr lang="en-US" sz="1200" dirty="0"/>
                    </a:p>
                  </a:txBody>
                  <a:tcPr marL="68652" marR="68652" marT="34326" marB="34326" anchor="ctr"/>
                </a:tc>
                <a:tc hMerge="1">
                  <a:txBody>
                    <a:bodyPr/>
                    <a:lstStyle/>
                    <a:p>
                      <a:pPr algn="ctr"/>
                      <a:endParaRPr lang="en-US" sz="1200" dirty="0"/>
                    </a:p>
                  </a:txBody>
                  <a:tcPr marL="68652" marR="68652" marT="34326" marB="34326" anchor="ctr"/>
                </a:tc>
                <a:tc hMerge="1">
                  <a:txBody>
                    <a:bodyPr/>
                    <a:lstStyle/>
                    <a:p>
                      <a:pPr algn="ctr"/>
                      <a:endParaRPr lang="en-US" sz="1200" dirty="0"/>
                    </a:p>
                  </a:txBody>
                  <a:tcPr marL="68652" marR="68652" marT="34326" marB="34326" anchor="ctr"/>
                </a:tc>
                <a:tc hMerge="1">
                  <a:txBody>
                    <a:bodyPr/>
                    <a:lstStyle/>
                    <a:p>
                      <a:endParaRPr lang="en-US"/>
                    </a:p>
                  </a:txBody>
                  <a:tcPr/>
                </a:tc>
                <a:tc hMerge="1">
                  <a:txBody>
                    <a:bodyPr/>
                    <a:lstStyle/>
                    <a:p>
                      <a:endParaRPr lang="en-US"/>
                    </a:p>
                  </a:txBody>
                  <a:tcPr/>
                </a:tc>
                <a:tc>
                  <a:txBody>
                    <a:bodyPr/>
                    <a:lstStyle/>
                    <a:p>
                      <a:pPr marL="0" marR="0" indent="0" algn="ctr" defTabSz="1217889" rtl="0" eaLnBrk="1" fontAlgn="auto" latinLnBrk="0" hangingPunct="1">
                        <a:lnSpc>
                          <a:spcPct val="100000"/>
                        </a:lnSpc>
                        <a:spcBef>
                          <a:spcPts val="0"/>
                        </a:spcBef>
                        <a:spcAft>
                          <a:spcPts val="0"/>
                        </a:spcAft>
                        <a:buClrTx/>
                        <a:buSzTx/>
                        <a:buFontTx/>
                        <a:buNone/>
                        <a:tabLst/>
                        <a:defRPr/>
                      </a:pPr>
                      <a:endParaRPr lang="en-US" sz="200" b="0" dirty="0" smtClean="0"/>
                    </a:p>
                  </a:txBody>
                  <a:tcPr marL="68652" marR="68652" marT="34326" marB="34326" anchor="ctr">
                    <a:solidFill>
                      <a:schemeClr val="bg1"/>
                    </a:solidFill>
                  </a:tcPr>
                </a:tc>
                <a:tc>
                  <a:txBody>
                    <a:bodyPr/>
                    <a:lstStyle/>
                    <a:p>
                      <a:pPr marL="0" marR="0" indent="0" algn="ctr" defTabSz="1217889" rtl="0" eaLnBrk="1" fontAlgn="auto" latinLnBrk="0" hangingPunct="1">
                        <a:lnSpc>
                          <a:spcPct val="100000"/>
                        </a:lnSpc>
                        <a:spcBef>
                          <a:spcPts val="0"/>
                        </a:spcBef>
                        <a:spcAft>
                          <a:spcPts val="0"/>
                        </a:spcAft>
                        <a:buClrTx/>
                        <a:buSzTx/>
                        <a:buFontTx/>
                        <a:buNone/>
                        <a:tabLst/>
                        <a:defRPr/>
                      </a:pPr>
                      <a:endParaRPr lang="en-US" sz="200" b="0" dirty="0" smtClean="0"/>
                    </a:p>
                  </a:txBody>
                  <a:tcPr marL="68652" marR="68652" marT="34326" marB="34326" anchor="ctr">
                    <a:solidFill>
                      <a:schemeClr val="bg1"/>
                    </a:solidFill>
                  </a:tcPr>
                </a:tc>
              </a:tr>
              <a:tr h="307918">
                <a:tc rowSpan="3">
                  <a:txBody>
                    <a:bodyPr/>
                    <a:lstStyle/>
                    <a:p>
                      <a:pPr marL="0" marR="0" indent="0" algn="ctr" defTabSz="1217889" rtl="0" eaLnBrk="1" fontAlgn="auto" latinLnBrk="0" hangingPunct="1">
                        <a:lnSpc>
                          <a:spcPct val="100000"/>
                        </a:lnSpc>
                        <a:spcBef>
                          <a:spcPts val="0"/>
                        </a:spcBef>
                        <a:spcAft>
                          <a:spcPts val="0"/>
                        </a:spcAft>
                        <a:buClrTx/>
                        <a:buSzTx/>
                        <a:buFontTx/>
                        <a:buNone/>
                        <a:tabLst/>
                        <a:defRPr/>
                      </a:pPr>
                      <a:r>
                        <a:rPr lang="en-US" sz="1300" b="1" dirty="0" smtClean="0"/>
                        <a:t>Accounts Outstanding</a:t>
                      </a:r>
                    </a:p>
                    <a:p>
                      <a:pPr marL="0" marR="0" indent="0" algn="ctr" defTabSz="1217889" rtl="0" eaLnBrk="1" fontAlgn="auto" latinLnBrk="0" hangingPunct="1">
                        <a:lnSpc>
                          <a:spcPct val="100000"/>
                        </a:lnSpc>
                        <a:spcBef>
                          <a:spcPts val="0"/>
                        </a:spcBef>
                        <a:spcAft>
                          <a:spcPts val="0"/>
                        </a:spcAft>
                        <a:buClrTx/>
                        <a:buSzTx/>
                        <a:buFontTx/>
                        <a:buNone/>
                        <a:tabLst/>
                        <a:defRPr/>
                      </a:pPr>
                      <a:r>
                        <a:rPr lang="en-US" sz="1300" b="1" dirty="0" smtClean="0"/>
                        <a:t>(AA O/S)</a:t>
                      </a:r>
                      <a:r>
                        <a:rPr lang="en-US" sz="900" b="1" dirty="0" smtClean="0"/>
                        <a:t>*</a:t>
                      </a:r>
                    </a:p>
                  </a:txBody>
                  <a:tcPr marL="68652" marR="68652" marT="34326" marB="34326" vert="vert270" anchor="b">
                    <a:solidFill>
                      <a:schemeClr val="bg1"/>
                    </a:solidFill>
                  </a:tcPr>
                </a:tc>
                <a:tc>
                  <a:txBody>
                    <a:bodyPr/>
                    <a:lstStyle/>
                    <a:p>
                      <a:pPr lvl="0" algn="l"/>
                      <a:r>
                        <a:rPr lang="en-US" sz="1000" b="1" dirty="0" smtClean="0"/>
                        <a:t>Statement Center</a:t>
                      </a:r>
                      <a:endParaRPr lang="en-US" sz="1000" b="1" dirty="0"/>
                    </a:p>
                  </a:txBody>
                  <a:tcPr marL="68652" marR="68652" marT="34326" marB="34326" anchor="ctr"/>
                </a:tc>
                <a:tc>
                  <a:txBody>
                    <a:bodyPr/>
                    <a:lstStyle/>
                    <a:p>
                      <a:pPr algn="ctr" fontAlgn="b"/>
                      <a:r>
                        <a:rPr lang="en-US" sz="1000" b="0" i="0" u="none" strike="noStrike" dirty="0">
                          <a:solidFill>
                            <a:srgbClr val="000000"/>
                          </a:solidFill>
                          <a:effectLst/>
                          <a:latin typeface="+mn-lt"/>
                        </a:rPr>
                        <a:t>23.1</a:t>
                      </a:r>
                    </a:p>
                  </a:txBody>
                  <a:tcPr marL="0" marR="0" marT="0" marB="0" anchor="ctr"/>
                </a:tc>
                <a:tc>
                  <a:txBody>
                    <a:bodyPr/>
                    <a:lstStyle/>
                    <a:p>
                      <a:pPr algn="ctr" fontAlgn="b"/>
                      <a:r>
                        <a:rPr lang="en-US" sz="1000" b="0" i="0" u="none" strike="noStrike">
                          <a:solidFill>
                            <a:srgbClr val="000000"/>
                          </a:solidFill>
                          <a:effectLst/>
                          <a:latin typeface="+mn-lt"/>
                        </a:rPr>
                        <a:t>23.6</a:t>
                      </a:r>
                    </a:p>
                  </a:txBody>
                  <a:tcPr marL="0" marR="0" marT="0" marB="0" anchor="ctr"/>
                </a:tc>
                <a:tc>
                  <a:txBody>
                    <a:bodyPr/>
                    <a:lstStyle/>
                    <a:p>
                      <a:pPr algn="ctr" fontAlgn="b"/>
                      <a:r>
                        <a:rPr lang="en-US" sz="1000" b="0" i="0" u="none" strike="noStrike">
                          <a:solidFill>
                            <a:srgbClr val="000000"/>
                          </a:solidFill>
                          <a:effectLst/>
                          <a:latin typeface="+mn-lt"/>
                        </a:rPr>
                        <a:t>22.3</a:t>
                      </a:r>
                    </a:p>
                  </a:txBody>
                  <a:tcPr marL="0" marR="0" marT="0" marB="0" anchor="ctr"/>
                </a:tc>
                <a:tc>
                  <a:txBody>
                    <a:bodyPr/>
                    <a:lstStyle/>
                    <a:p>
                      <a:pPr algn="ctr" fontAlgn="b"/>
                      <a:r>
                        <a:rPr lang="en-US" sz="1000" b="0" i="0" u="none" strike="noStrike">
                          <a:solidFill>
                            <a:srgbClr val="000000"/>
                          </a:solidFill>
                          <a:effectLst/>
                          <a:latin typeface="+mn-lt"/>
                        </a:rPr>
                        <a:t>22.6</a:t>
                      </a:r>
                    </a:p>
                  </a:txBody>
                  <a:tcPr marL="0" marR="0" marT="0" marB="0" anchor="ctr"/>
                </a:tc>
                <a:tc>
                  <a:txBody>
                    <a:bodyPr/>
                    <a:lstStyle/>
                    <a:p>
                      <a:pPr algn="ctr"/>
                      <a:r>
                        <a:rPr lang="en-US" sz="1000" dirty="0" smtClean="0"/>
                        <a:t>23.2</a:t>
                      </a:r>
                      <a:endParaRPr lang="en-US" sz="1000" dirty="0"/>
                    </a:p>
                  </a:txBody>
                  <a:tcPr marL="68652" marR="68652" marT="34326" marB="34326" anchor="ctr"/>
                </a:tc>
                <a:tc>
                  <a:txBody>
                    <a:bodyPr/>
                    <a:lstStyle/>
                    <a:p>
                      <a:endParaRPr lang="en-US" dirty="0"/>
                    </a:p>
                  </a:txBody>
                  <a:tcPr marL="68652" marR="68652" marT="34326" marB="34326" anchor="ctr">
                    <a:solidFill>
                      <a:schemeClr val="bg1"/>
                    </a:solidFill>
                  </a:tcPr>
                </a:tc>
                <a:tc>
                  <a:txBody>
                    <a:bodyPr/>
                    <a:lstStyle/>
                    <a:p>
                      <a:pPr algn="ctr"/>
                      <a:r>
                        <a:rPr lang="en-US" sz="1000" b="0" dirty="0" smtClean="0"/>
                        <a:t>0.2%</a:t>
                      </a:r>
                      <a:endParaRPr lang="en-US" sz="1000" b="0" dirty="0"/>
                    </a:p>
                  </a:txBody>
                  <a:tcPr marL="68652" marR="68652" marT="34326" marB="34326" anchor="ctr"/>
                </a:tc>
              </a:tr>
              <a:tr h="335282">
                <a:tc vMerge="1">
                  <a:txBody>
                    <a:bodyPr/>
                    <a:lstStyle/>
                    <a:p>
                      <a:pPr marL="0" marR="0" indent="0" algn="l" defTabSz="1217889" rtl="0" eaLnBrk="1" fontAlgn="auto" latinLnBrk="0" hangingPunct="1">
                        <a:lnSpc>
                          <a:spcPct val="100000"/>
                        </a:lnSpc>
                        <a:spcBef>
                          <a:spcPts val="0"/>
                        </a:spcBef>
                        <a:spcAft>
                          <a:spcPts val="0"/>
                        </a:spcAft>
                        <a:buClrTx/>
                        <a:buSzTx/>
                        <a:buFontTx/>
                        <a:buNone/>
                        <a:tabLst/>
                        <a:defRPr/>
                      </a:pPr>
                      <a:endParaRPr lang="en-US" sz="1400" b="1" dirty="0" smtClean="0"/>
                    </a:p>
                  </a:txBody>
                  <a:tcPr marL="68652" marR="68652" marT="34326" marB="34326" anchor="ctr"/>
                </a:tc>
                <a:tc>
                  <a:txBody>
                    <a:bodyPr/>
                    <a:lstStyle/>
                    <a:p>
                      <a:pPr lvl="0" algn="l"/>
                      <a:r>
                        <a:rPr lang="en-US" sz="1000" b="1" dirty="0" smtClean="0"/>
                        <a:t>Payment Processing - Bank</a:t>
                      </a:r>
                      <a:endParaRPr lang="en-US" sz="1000" b="1" dirty="0"/>
                    </a:p>
                  </a:txBody>
                  <a:tcPr marL="68652" marR="68652" marT="34326" marB="34326" anchor="ctr"/>
                </a:tc>
                <a:tc>
                  <a:txBody>
                    <a:bodyPr/>
                    <a:lstStyle/>
                    <a:p>
                      <a:pPr algn="ctr" fontAlgn="b"/>
                      <a:r>
                        <a:rPr lang="en-US" sz="1000" b="0" i="0" u="none" strike="noStrike">
                          <a:solidFill>
                            <a:srgbClr val="000000"/>
                          </a:solidFill>
                          <a:effectLst/>
                          <a:latin typeface="+mn-lt"/>
                        </a:rPr>
                        <a:t>8.3</a:t>
                      </a:r>
                    </a:p>
                  </a:txBody>
                  <a:tcPr marL="0" marR="0" marT="0" marB="0" anchor="ctr"/>
                </a:tc>
                <a:tc>
                  <a:txBody>
                    <a:bodyPr/>
                    <a:lstStyle/>
                    <a:p>
                      <a:pPr algn="ctr" fontAlgn="b"/>
                      <a:r>
                        <a:rPr lang="en-US" sz="1000" b="0" i="0" u="none" strike="noStrike">
                          <a:solidFill>
                            <a:srgbClr val="000000"/>
                          </a:solidFill>
                          <a:effectLst/>
                          <a:latin typeface="+mn-lt"/>
                        </a:rPr>
                        <a:t>6.8</a:t>
                      </a:r>
                    </a:p>
                  </a:txBody>
                  <a:tcPr marL="0" marR="0" marT="0" marB="0" anchor="ctr"/>
                </a:tc>
                <a:tc>
                  <a:txBody>
                    <a:bodyPr/>
                    <a:lstStyle/>
                    <a:p>
                      <a:pPr algn="ctr" fontAlgn="b"/>
                      <a:r>
                        <a:rPr lang="en-US" sz="1000" b="0" i="0" u="none" strike="noStrike">
                          <a:solidFill>
                            <a:srgbClr val="000000"/>
                          </a:solidFill>
                          <a:effectLst/>
                          <a:latin typeface="+mn-lt"/>
                        </a:rPr>
                        <a:t>7.0</a:t>
                      </a:r>
                    </a:p>
                  </a:txBody>
                  <a:tcPr marL="0" marR="0" marT="0" marB="0" anchor="ctr"/>
                </a:tc>
                <a:tc>
                  <a:txBody>
                    <a:bodyPr/>
                    <a:lstStyle/>
                    <a:p>
                      <a:pPr algn="ctr" fontAlgn="b"/>
                      <a:r>
                        <a:rPr lang="en-US" sz="1000" b="0" i="0" u="none" strike="noStrike">
                          <a:solidFill>
                            <a:srgbClr val="000000"/>
                          </a:solidFill>
                          <a:effectLst/>
                          <a:latin typeface="+mn-lt"/>
                        </a:rPr>
                        <a:t>5.9</a:t>
                      </a:r>
                    </a:p>
                  </a:txBody>
                  <a:tcPr marL="0" marR="0" marT="0" marB="0" anchor="ctr"/>
                </a:tc>
                <a:tc>
                  <a:txBody>
                    <a:bodyPr/>
                    <a:lstStyle/>
                    <a:p>
                      <a:pPr algn="ctr"/>
                      <a:r>
                        <a:rPr lang="en-US" sz="1000" dirty="0" smtClean="0"/>
                        <a:t>6.1</a:t>
                      </a:r>
                      <a:endParaRPr lang="en-US" sz="1000" dirty="0"/>
                    </a:p>
                  </a:txBody>
                  <a:tcPr marL="68652" marR="68652" marT="34326" marB="34326" anchor="ctr"/>
                </a:tc>
                <a:tc>
                  <a:txBody>
                    <a:bodyPr/>
                    <a:lstStyle/>
                    <a:p>
                      <a:endParaRPr lang="en-US" dirty="0"/>
                    </a:p>
                  </a:txBody>
                  <a:tcPr marL="68652" marR="68652" marT="34326" marB="34326" anchor="ctr">
                    <a:solidFill>
                      <a:schemeClr val="bg1"/>
                    </a:solidFill>
                  </a:tcPr>
                </a:tc>
                <a:tc>
                  <a:txBody>
                    <a:bodyPr/>
                    <a:lstStyle/>
                    <a:p>
                      <a:pPr algn="ctr"/>
                      <a:r>
                        <a:rPr lang="en-US" sz="1000" b="0" dirty="0" smtClean="0"/>
                        <a:t>-7.2%</a:t>
                      </a:r>
                      <a:endParaRPr lang="en-US" sz="1000" b="0" dirty="0"/>
                    </a:p>
                  </a:txBody>
                  <a:tcPr marL="68652" marR="68652" marT="34326" marB="34326" anchor="ctr"/>
                </a:tc>
              </a:tr>
              <a:tr h="307918">
                <a:tc vMerge="1">
                  <a:txBody>
                    <a:bodyPr/>
                    <a:lstStyle/>
                    <a:p>
                      <a:pPr marL="0" marR="0" indent="0" algn="l" defTabSz="1217889" rtl="0" eaLnBrk="1" fontAlgn="auto" latinLnBrk="0" hangingPunct="1">
                        <a:lnSpc>
                          <a:spcPct val="100000"/>
                        </a:lnSpc>
                        <a:spcBef>
                          <a:spcPts val="0"/>
                        </a:spcBef>
                        <a:spcAft>
                          <a:spcPts val="0"/>
                        </a:spcAft>
                        <a:buClrTx/>
                        <a:buSzTx/>
                        <a:buFontTx/>
                        <a:buNone/>
                        <a:tabLst/>
                        <a:defRPr/>
                      </a:pPr>
                      <a:endParaRPr lang="en-US" sz="1400" b="1" dirty="0" smtClean="0"/>
                    </a:p>
                  </a:txBody>
                  <a:tcPr marL="68652" marR="68652" marT="34326" marB="34326" anchor="ctr"/>
                </a:tc>
                <a:tc>
                  <a:txBody>
                    <a:bodyPr/>
                    <a:lstStyle/>
                    <a:p>
                      <a:pPr lvl="0" algn="l"/>
                      <a:r>
                        <a:rPr lang="en-US" sz="1000" b="1" dirty="0" smtClean="0"/>
                        <a:t>Privacy</a:t>
                      </a:r>
                      <a:r>
                        <a:rPr lang="en-US" sz="1000" b="1" baseline="0" dirty="0" smtClean="0"/>
                        <a:t> Notices</a:t>
                      </a:r>
                      <a:endParaRPr lang="en-US" sz="1000" b="1" dirty="0"/>
                    </a:p>
                  </a:txBody>
                  <a:tcPr marL="68652" marR="68652" marT="34326" marB="34326" anchor="ctr"/>
                </a:tc>
                <a:tc>
                  <a:txBody>
                    <a:bodyPr/>
                    <a:lstStyle/>
                    <a:p>
                      <a:pPr algn="ctr" fontAlgn="b"/>
                      <a:r>
                        <a:rPr lang="en-US" sz="1000" b="0" i="0" u="none" strike="noStrike" dirty="0">
                          <a:solidFill>
                            <a:srgbClr val="000000"/>
                          </a:solidFill>
                          <a:effectLst/>
                          <a:latin typeface="+mn-lt"/>
                        </a:rPr>
                        <a:t>4.9</a:t>
                      </a:r>
                    </a:p>
                  </a:txBody>
                  <a:tcPr marL="0" marR="0" marT="0" marB="0" anchor="ctr"/>
                </a:tc>
                <a:tc>
                  <a:txBody>
                    <a:bodyPr/>
                    <a:lstStyle/>
                    <a:p>
                      <a:pPr algn="ctr" fontAlgn="b"/>
                      <a:r>
                        <a:rPr lang="en-US" sz="1000" b="0" i="0" u="none" strike="noStrike">
                          <a:solidFill>
                            <a:srgbClr val="000000"/>
                          </a:solidFill>
                          <a:effectLst/>
                          <a:latin typeface="+mn-lt"/>
                        </a:rPr>
                        <a:t>4.0</a:t>
                      </a:r>
                    </a:p>
                  </a:txBody>
                  <a:tcPr marL="0" marR="0" marT="0" marB="0" anchor="ctr"/>
                </a:tc>
                <a:tc>
                  <a:txBody>
                    <a:bodyPr/>
                    <a:lstStyle/>
                    <a:p>
                      <a:pPr algn="ctr" fontAlgn="b"/>
                      <a:r>
                        <a:rPr lang="en-US" sz="1000" b="0" i="0" u="none" strike="noStrike">
                          <a:solidFill>
                            <a:srgbClr val="000000"/>
                          </a:solidFill>
                          <a:effectLst/>
                          <a:latin typeface="+mn-lt"/>
                        </a:rPr>
                        <a:t>5.1</a:t>
                      </a:r>
                    </a:p>
                  </a:txBody>
                  <a:tcPr marL="0" marR="0" marT="0" marB="0" anchor="ctr"/>
                </a:tc>
                <a:tc>
                  <a:txBody>
                    <a:bodyPr/>
                    <a:lstStyle/>
                    <a:p>
                      <a:pPr algn="ctr" fontAlgn="b"/>
                      <a:r>
                        <a:rPr lang="en-US" sz="1000" b="0" i="0" u="none" strike="noStrike" dirty="0">
                          <a:solidFill>
                            <a:srgbClr val="000000"/>
                          </a:solidFill>
                          <a:effectLst/>
                          <a:latin typeface="+mn-lt"/>
                        </a:rPr>
                        <a:t>5.4</a:t>
                      </a:r>
                    </a:p>
                  </a:txBody>
                  <a:tcPr marL="0" marR="0" marT="0" marB="0" anchor="ctr"/>
                </a:tc>
                <a:tc>
                  <a:txBody>
                    <a:bodyPr/>
                    <a:lstStyle/>
                    <a:p>
                      <a:pPr algn="ctr"/>
                      <a:r>
                        <a:rPr lang="en-US" sz="1000" dirty="0" smtClean="0"/>
                        <a:t>4.3</a:t>
                      </a:r>
                      <a:endParaRPr lang="en-US" sz="1000" dirty="0"/>
                    </a:p>
                  </a:txBody>
                  <a:tcPr marL="68652" marR="68652" marT="34326" marB="34326" anchor="ctr"/>
                </a:tc>
                <a:tc>
                  <a:txBody>
                    <a:bodyPr/>
                    <a:lstStyle/>
                    <a:p>
                      <a:endParaRPr lang="en-US" dirty="0"/>
                    </a:p>
                  </a:txBody>
                  <a:tcPr marL="68652" marR="68652" marT="34326" marB="34326" anchor="ctr">
                    <a:solidFill>
                      <a:schemeClr val="bg1"/>
                    </a:solidFill>
                  </a:tcPr>
                </a:tc>
                <a:tc>
                  <a:txBody>
                    <a:bodyPr/>
                    <a:lstStyle/>
                    <a:p>
                      <a:pPr algn="ctr"/>
                      <a:r>
                        <a:rPr lang="en-US" sz="1000" b="0" dirty="0" smtClean="0"/>
                        <a:t>-3.4%</a:t>
                      </a:r>
                      <a:endParaRPr lang="en-US" sz="1000" b="0" dirty="0"/>
                    </a:p>
                  </a:txBody>
                  <a:tcPr marL="68652" marR="68652" marT="34326" marB="34326" anchor="ctr"/>
                </a:tc>
              </a:tr>
              <a:tr h="335282">
                <a:tc>
                  <a:txBody>
                    <a:bodyPr/>
                    <a:lstStyle/>
                    <a:p>
                      <a:pPr marL="0" marR="0" indent="0" algn="l" defTabSz="1217889" rtl="0" eaLnBrk="1" fontAlgn="auto" latinLnBrk="0" hangingPunct="1">
                        <a:lnSpc>
                          <a:spcPct val="100000"/>
                        </a:lnSpc>
                        <a:spcBef>
                          <a:spcPts val="0"/>
                        </a:spcBef>
                        <a:spcAft>
                          <a:spcPts val="0"/>
                        </a:spcAft>
                        <a:buClrTx/>
                        <a:buSzTx/>
                        <a:buFontTx/>
                        <a:buNone/>
                        <a:tabLst/>
                        <a:defRPr/>
                      </a:pPr>
                      <a:endParaRPr lang="en-US" sz="1400" b="1" dirty="0" smtClean="0"/>
                    </a:p>
                  </a:txBody>
                  <a:tcPr marL="68652" marR="68652" marT="34326" marB="34326" vert="vert270" anchor="b">
                    <a:solidFill>
                      <a:schemeClr val="bg1"/>
                    </a:solidFill>
                  </a:tcPr>
                </a:tc>
                <a:tc>
                  <a:txBody>
                    <a:bodyPr/>
                    <a:lstStyle/>
                    <a:p>
                      <a:pPr lvl="0" algn="l"/>
                      <a:r>
                        <a:rPr lang="en-US" sz="1000" b="1" dirty="0" smtClean="0"/>
                        <a:t>Phone, Freight, Postage - CSC</a:t>
                      </a:r>
                      <a:endParaRPr lang="en-US" sz="1000" b="1" dirty="0"/>
                    </a:p>
                  </a:txBody>
                  <a:tcPr marL="68652" marR="68652" marT="34326" marB="34326" anchor="ctr"/>
                </a:tc>
                <a:tc>
                  <a:txBody>
                    <a:bodyPr/>
                    <a:lstStyle/>
                    <a:p>
                      <a:pPr algn="ctr" fontAlgn="b"/>
                      <a:r>
                        <a:rPr lang="en-US" sz="1000" b="0" i="0" u="none" strike="noStrike" dirty="0">
                          <a:solidFill>
                            <a:srgbClr val="000000"/>
                          </a:solidFill>
                          <a:effectLst/>
                          <a:latin typeface="+mn-lt"/>
                        </a:rPr>
                        <a:t>6.7</a:t>
                      </a:r>
                    </a:p>
                  </a:txBody>
                  <a:tcPr marL="0" marR="0" marT="0" marB="0" anchor="ctr"/>
                </a:tc>
                <a:tc>
                  <a:txBody>
                    <a:bodyPr/>
                    <a:lstStyle/>
                    <a:p>
                      <a:pPr algn="ctr" fontAlgn="b"/>
                      <a:r>
                        <a:rPr lang="en-US" sz="1000" b="0" i="0" u="none" strike="noStrike" dirty="0">
                          <a:solidFill>
                            <a:srgbClr val="000000"/>
                          </a:solidFill>
                          <a:effectLst/>
                          <a:latin typeface="+mn-lt"/>
                        </a:rPr>
                        <a:t>6.6</a:t>
                      </a:r>
                    </a:p>
                  </a:txBody>
                  <a:tcPr marL="0" marR="0" marT="0" marB="0" anchor="ctr"/>
                </a:tc>
                <a:tc>
                  <a:txBody>
                    <a:bodyPr/>
                    <a:lstStyle/>
                    <a:p>
                      <a:pPr algn="ctr" fontAlgn="b"/>
                      <a:r>
                        <a:rPr lang="en-US" sz="1000" b="0" i="0" u="none" strike="noStrike" dirty="0">
                          <a:solidFill>
                            <a:srgbClr val="000000"/>
                          </a:solidFill>
                          <a:effectLst/>
                          <a:latin typeface="+mn-lt"/>
                        </a:rPr>
                        <a:t>6.2</a:t>
                      </a:r>
                    </a:p>
                  </a:txBody>
                  <a:tcPr marL="0" marR="0" marT="0" marB="0" anchor="ctr"/>
                </a:tc>
                <a:tc>
                  <a:txBody>
                    <a:bodyPr/>
                    <a:lstStyle/>
                    <a:p>
                      <a:pPr algn="ctr" fontAlgn="b"/>
                      <a:r>
                        <a:rPr lang="en-US" sz="1000" b="0" i="0" u="none" strike="noStrike" dirty="0">
                          <a:solidFill>
                            <a:srgbClr val="000000"/>
                          </a:solidFill>
                          <a:effectLst/>
                          <a:latin typeface="+mn-lt"/>
                        </a:rPr>
                        <a:t>6.0</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i="0" u="none" strike="noStrike" dirty="0" smtClean="0">
                          <a:solidFill>
                            <a:srgbClr val="000000"/>
                          </a:solidFill>
                          <a:effectLst/>
                          <a:latin typeface="+mn-lt"/>
                        </a:rPr>
                        <a:t>5.3</a:t>
                      </a:r>
                    </a:p>
                  </a:txBody>
                  <a:tcPr marL="68652" marR="68652" marT="34326" marB="34326" anchor="ctr"/>
                </a:tc>
                <a:tc>
                  <a:txBody>
                    <a:bodyPr/>
                    <a:lstStyle/>
                    <a:p>
                      <a:pPr algn="ctr"/>
                      <a:endParaRPr lang="en-US" sz="1000" b="1" dirty="0"/>
                    </a:p>
                  </a:txBody>
                  <a:tcPr marL="68652" marR="68652" marT="34326" marB="34326" anchor="ctr">
                    <a:solidFill>
                      <a:schemeClr val="bg1"/>
                    </a:solidFill>
                  </a:tcPr>
                </a:tc>
                <a:tc>
                  <a:txBody>
                    <a:bodyPr/>
                    <a:lstStyle/>
                    <a:p>
                      <a:pPr algn="ctr"/>
                      <a:r>
                        <a:rPr lang="en-US" sz="1000" b="1" dirty="0" smtClean="0"/>
                        <a:t>-</a:t>
                      </a:r>
                      <a:r>
                        <a:rPr lang="en-US" sz="1000" b="0" dirty="0" smtClean="0"/>
                        <a:t>5.6%</a:t>
                      </a:r>
                      <a:endParaRPr lang="en-US" sz="1000" b="0" dirty="0"/>
                    </a:p>
                  </a:txBody>
                  <a:tcPr marL="68652" marR="68652" marT="34326" marB="34326" anchor="ctr"/>
                </a:tc>
              </a:tr>
              <a:tr h="198459">
                <a:tc>
                  <a:txBody>
                    <a:bodyPr/>
                    <a:lstStyle/>
                    <a:p>
                      <a:pPr marL="0" marR="0" indent="0" algn="l" defTabSz="1217889" rtl="0" eaLnBrk="1" fontAlgn="auto" latinLnBrk="0" hangingPunct="1">
                        <a:lnSpc>
                          <a:spcPct val="100000"/>
                        </a:lnSpc>
                        <a:spcBef>
                          <a:spcPts val="0"/>
                        </a:spcBef>
                        <a:spcAft>
                          <a:spcPts val="0"/>
                        </a:spcAft>
                        <a:buClrTx/>
                        <a:buSzTx/>
                        <a:buFontTx/>
                        <a:buNone/>
                        <a:tabLst/>
                        <a:defRPr/>
                      </a:pPr>
                      <a:endParaRPr lang="en-US" sz="1400" b="1" dirty="0" smtClean="0"/>
                    </a:p>
                  </a:txBody>
                  <a:tcPr marL="68652" marR="68652" marT="34326" marB="34326" vert="vert270" anchor="b">
                    <a:solidFill>
                      <a:schemeClr val="bg1"/>
                    </a:solidFill>
                  </a:tcPr>
                </a:tc>
                <a:tc>
                  <a:txBody>
                    <a:bodyPr/>
                    <a:lstStyle/>
                    <a:p>
                      <a:pPr marL="0" marR="0" indent="0" algn="l" defTabSz="1217889" rtl="0" eaLnBrk="1" fontAlgn="auto" latinLnBrk="0" hangingPunct="1">
                        <a:lnSpc>
                          <a:spcPct val="100000"/>
                        </a:lnSpc>
                        <a:spcBef>
                          <a:spcPts val="0"/>
                        </a:spcBef>
                        <a:spcAft>
                          <a:spcPts val="0"/>
                        </a:spcAft>
                        <a:buClrTx/>
                        <a:buSzTx/>
                        <a:buFontTx/>
                        <a:buNone/>
                        <a:tabLst/>
                        <a:defRPr/>
                      </a:pPr>
                      <a:r>
                        <a:rPr lang="en-US" sz="1000" b="1" dirty="0" smtClean="0"/>
                        <a:t>AA O/S</a:t>
                      </a:r>
                    </a:p>
                  </a:txBody>
                  <a:tcPr marL="68652" marR="68652" marT="34326" marB="34326" anchor="ctr">
                    <a:solidFill>
                      <a:srgbClr val="D9A793"/>
                    </a:solidFill>
                  </a:tcPr>
                </a:tc>
                <a:tc>
                  <a:txBody>
                    <a:bodyPr/>
                    <a:lstStyle/>
                    <a:p>
                      <a:pPr algn="ctr"/>
                      <a:r>
                        <a:rPr lang="en-US" sz="1000" b="1" dirty="0" smtClean="0"/>
                        <a:t>3,941</a:t>
                      </a:r>
                      <a:endParaRPr lang="en-US" sz="1000" b="1" dirty="0"/>
                    </a:p>
                  </a:txBody>
                  <a:tcPr marL="68652" marR="68652" marT="34326" marB="34326" anchor="ctr">
                    <a:solidFill>
                      <a:srgbClr val="D9A793"/>
                    </a:solidFill>
                  </a:tcPr>
                </a:tc>
                <a:tc>
                  <a:txBody>
                    <a:bodyPr/>
                    <a:lstStyle/>
                    <a:p>
                      <a:pPr algn="ctr"/>
                      <a:r>
                        <a:rPr lang="en-US" sz="1000" b="1" dirty="0" smtClean="0"/>
                        <a:t>3,942</a:t>
                      </a:r>
                      <a:endParaRPr lang="en-US" sz="1000" b="1" dirty="0"/>
                    </a:p>
                  </a:txBody>
                  <a:tcPr marL="68652" marR="68652" marT="34326" marB="34326" anchor="ctr">
                    <a:solidFill>
                      <a:srgbClr val="D9A793"/>
                    </a:solidFill>
                  </a:tcPr>
                </a:tc>
                <a:tc>
                  <a:txBody>
                    <a:bodyPr/>
                    <a:lstStyle/>
                    <a:p>
                      <a:pPr algn="ctr"/>
                      <a:r>
                        <a:rPr lang="en-US" sz="1000" b="1" dirty="0" smtClean="0"/>
                        <a:t>3,945</a:t>
                      </a:r>
                      <a:endParaRPr lang="en-US" sz="1000" b="1" dirty="0"/>
                    </a:p>
                  </a:txBody>
                  <a:tcPr marL="68652" marR="68652" marT="34326" marB="34326" anchor="ctr">
                    <a:solidFill>
                      <a:srgbClr val="D9A793"/>
                    </a:solidFill>
                  </a:tcPr>
                </a:tc>
                <a:tc>
                  <a:txBody>
                    <a:bodyPr/>
                    <a:lstStyle/>
                    <a:p>
                      <a:pPr algn="ctr"/>
                      <a:r>
                        <a:rPr lang="en-US" sz="1000" b="1" dirty="0" smtClean="0"/>
                        <a:t>4,055</a:t>
                      </a:r>
                      <a:endParaRPr lang="en-US" sz="1000" b="1" dirty="0"/>
                    </a:p>
                  </a:txBody>
                  <a:tcPr marL="68652" marR="68652" marT="34326" marB="34326" anchor="ctr">
                    <a:solidFill>
                      <a:srgbClr val="D9A79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t>4,288</a:t>
                      </a:r>
                    </a:p>
                  </a:txBody>
                  <a:tcPr marL="68652" marR="68652" marT="34326" marB="34326" anchor="ctr">
                    <a:solidFill>
                      <a:srgbClr val="D9A793"/>
                    </a:solidFill>
                  </a:tcPr>
                </a:tc>
                <a:tc>
                  <a:txBody>
                    <a:bodyPr/>
                    <a:lstStyle/>
                    <a:p>
                      <a:pPr algn="ctr"/>
                      <a:endParaRPr lang="en-US" sz="1000" b="1" dirty="0"/>
                    </a:p>
                  </a:txBody>
                  <a:tcPr marL="68652" marR="68652" marT="34326" marB="34326" anchor="ctr">
                    <a:solidFill>
                      <a:schemeClr val="bg1"/>
                    </a:solidFill>
                  </a:tcPr>
                </a:tc>
                <a:tc>
                  <a:txBody>
                    <a:bodyPr/>
                    <a:lstStyle/>
                    <a:p>
                      <a:pPr algn="ctr"/>
                      <a:r>
                        <a:rPr lang="en-US" sz="1000" b="1" dirty="0" smtClean="0"/>
                        <a:t>2.1%</a:t>
                      </a:r>
                      <a:endParaRPr lang="en-US" sz="1000" b="1" dirty="0"/>
                    </a:p>
                  </a:txBody>
                  <a:tcPr marL="68652" marR="68652" marT="34326" marB="34326" anchor="ctr">
                    <a:solidFill>
                      <a:srgbClr val="D9A793"/>
                    </a:solidFill>
                  </a:tcPr>
                </a:tc>
              </a:tr>
              <a:tr h="114878">
                <a:tc gridSpan="9">
                  <a:txBody>
                    <a:bodyPr/>
                    <a:lstStyle/>
                    <a:p>
                      <a:pPr marL="0" marR="0" indent="0" algn="ctr" defTabSz="1217889" rtl="0" eaLnBrk="1" fontAlgn="auto" latinLnBrk="0" hangingPunct="1">
                        <a:lnSpc>
                          <a:spcPct val="100000"/>
                        </a:lnSpc>
                        <a:spcBef>
                          <a:spcPts val="0"/>
                        </a:spcBef>
                        <a:spcAft>
                          <a:spcPts val="0"/>
                        </a:spcAft>
                        <a:buClrTx/>
                        <a:buSzTx/>
                        <a:buFontTx/>
                        <a:buNone/>
                        <a:tabLst/>
                        <a:defRPr/>
                      </a:pPr>
                      <a:endParaRPr lang="en-US" sz="200" b="1" dirty="0" smtClean="0"/>
                    </a:p>
                  </a:txBody>
                  <a:tcPr marL="68652" marR="68652" marT="34326" marB="34326" vert="vert270" anchor="b">
                    <a:solidFill>
                      <a:schemeClr val="bg1"/>
                    </a:solidFill>
                  </a:tcPr>
                </a:tc>
                <a:tc hMerge="1">
                  <a:txBody>
                    <a:bodyPr/>
                    <a:lstStyle/>
                    <a:p>
                      <a:pPr marL="0" marR="0" indent="0" algn="ctr" defTabSz="1217889" rtl="0" eaLnBrk="1" fontAlgn="auto" latinLnBrk="0" hangingPunct="1">
                        <a:lnSpc>
                          <a:spcPct val="100000"/>
                        </a:lnSpc>
                        <a:spcBef>
                          <a:spcPts val="0"/>
                        </a:spcBef>
                        <a:spcAft>
                          <a:spcPts val="0"/>
                        </a:spcAft>
                        <a:buClrTx/>
                        <a:buSzTx/>
                        <a:buFontTx/>
                        <a:buNone/>
                        <a:tabLst/>
                        <a:defRPr/>
                      </a:pPr>
                      <a:endParaRPr lang="en-US" sz="1000" b="1" dirty="0" smtClean="0"/>
                    </a:p>
                  </a:txBody>
                  <a:tcPr marL="68652" marR="68652" marT="34326" marB="34326" anchor="ctr"/>
                </a:tc>
                <a:tc hMerge="1">
                  <a:txBody>
                    <a:bodyPr/>
                    <a:lstStyle/>
                    <a:p>
                      <a:pPr algn="ctr"/>
                      <a:endParaRPr lang="en-US" sz="1000" b="1" dirty="0"/>
                    </a:p>
                  </a:txBody>
                  <a:tcPr marL="68652" marR="68652" marT="34326" marB="34326" anchor="ctr"/>
                </a:tc>
                <a:tc hMerge="1">
                  <a:txBody>
                    <a:bodyPr/>
                    <a:lstStyle/>
                    <a:p>
                      <a:pPr algn="ctr"/>
                      <a:endParaRPr lang="en-US" sz="1000" b="1" dirty="0"/>
                    </a:p>
                  </a:txBody>
                  <a:tcPr marL="68652" marR="68652" marT="34326" marB="34326" anchor="ctr"/>
                </a:tc>
                <a:tc hMerge="1">
                  <a:txBody>
                    <a:bodyPr/>
                    <a:lstStyle/>
                    <a:p>
                      <a:pPr algn="ctr"/>
                      <a:endParaRPr lang="en-US" sz="1000" b="1" dirty="0"/>
                    </a:p>
                  </a:txBody>
                  <a:tcPr marL="68652" marR="68652" marT="34326" marB="34326" anchor="ctr"/>
                </a:tc>
                <a:tc hMerge="1">
                  <a:txBody>
                    <a:bodyPr/>
                    <a:lstStyle/>
                    <a:p>
                      <a:pPr algn="ctr"/>
                      <a:endParaRPr lang="en-US" sz="1000" b="1" dirty="0"/>
                    </a:p>
                  </a:txBody>
                  <a:tcPr marL="68652" marR="68652" marT="34326" marB="34326" anchor="ctr"/>
                </a:tc>
                <a:tc hMerge="1">
                  <a:txBody>
                    <a:bodyPr/>
                    <a:lstStyle/>
                    <a:p>
                      <a:pPr algn="ctr"/>
                      <a:endParaRPr lang="en-US" sz="1000" b="1" dirty="0" smtClean="0"/>
                    </a:p>
                  </a:txBody>
                  <a:tcPr marL="68652" marR="68652" marT="34326" marB="34326" anchor="ctr"/>
                </a:tc>
                <a:tc hMerge="1">
                  <a:txBody>
                    <a:bodyPr/>
                    <a:lstStyle/>
                    <a:p>
                      <a:pPr algn="ctr"/>
                      <a:endParaRPr lang="en-US" sz="1000" b="1" dirty="0"/>
                    </a:p>
                  </a:txBody>
                  <a:tcPr marL="68652" marR="68652" marT="34326" marB="34326" anchor="ctr">
                    <a:solidFill>
                      <a:schemeClr val="bg1"/>
                    </a:solidFill>
                  </a:tcPr>
                </a:tc>
                <a:tc hMerge="1">
                  <a:txBody>
                    <a:bodyPr/>
                    <a:lstStyle/>
                    <a:p>
                      <a:pPr algn="ctr"/>
                      <a:endParaRPr lang="en-US" sz="1000" b="1" dirty="0"/>
                    </a:p>
                  </a:txBody>
                  <a:tcPr marL="68652" marR="68652" marT="34326" marB="34326" anchor="ctr"/>
                </a:tc>
              </a:tr>
              <a:tr h="330200">
                <a:tc rowSpan="3">
                  <a:txBody>
                    <a:bodyPr/>
                    <a:lstStyle/>
                    <a:p>
                      <a:pPr marL="0" marR="0" indent="0" algn="ctr" defTabSz="1217889" rtl="0" eaLnBrk="1" fontAlgn="auto" latinLnBrk="0" hangingPunct="1">
                        <a:lnSpc>
                          <a:spcPct val="100000"/>
                        </a:lnSpc>
                        <a:spcBef>
                          <a:spcPts val="0"/>
                        </a:spcBef>
                        <a:spcAft>
                          <a:spcPts val="0"/>
                        </a:spcAft>
                        <a:buClrTx/>
                        <a:buSzTx/>
                        <a:buFontTx/>
                        <a:buNone/>
                        <a:tabLst/>
                        <a:defRPr/>
                      </a:pPr>
                      <a:r>
                        <a:rPr lang="en-US" sz="1300" b="1" dirty="0" smtClean="0"/>
                        <a:t>Delinquent</a:t>
                      </a:r>
                      <a:r>
                        <a:rPr lang="en-US" sz="1300" b="1" baseline="0" dirty="0" smtClean="0"/>
                        <a:t> Accounts</a:t>
                      </a:r>
                      <a:r>
                        <a:rPr lang="en-US" sz="900" b="1" baseline="0" dirty="0" smtClean="0"/>
                        <a:t>*</a:t>
                      </a:r>
                      <a:endParaRPr lang="en-US" sz="900" b="1" dirty="0" smtClean="0"/>
                    </a:p>
                  </a:txBody>
                  <a:tcPr marL="68652" marR="68652" marT="34326" marB="34326" vert="vert270" anchor="b">
                    <a:solidFill>
                      <a:schemeClr val="bg1"/>
                    </a:solidFill>
                  </a:tcPr>
                </a:tc>
                <a:tc>
                  <a:txBody>
                    <a:bodyPr/>
                    <a:lstStyle/>
                    <a:p>
                      <a:pPr marL="0" marR="0" indent="0" algn="l" defTabSz="1217889" rtl="0" eaLnBrk="1" fontAlgn="auto" latinLnBrk="0" hangingPunct="1">
                        <a:lnSpc>
                          <a:spcPct val="100000"/>
                        </a:lnSpc>
                        <a:spcBef>
                          <a:spcPts val="0"/>
                        </a:spcBef>
                        <a:spcAft>
                          <a:spcPts val="0"/>
                        </a:spcAft>
                        <a:buClrTx/>
                        <a:buSzTx/>
                        <a:buFontTx/>
                        <a:buNone/>
                        <a:tabLst/>
                        <a:defRPr/>
                      </a:pPr>
                      <a:r>
                        <a:rPr lang="en-US" sz="1000" b="1" dirty="0" smtClean="0"/>
                        <a:t>Western Union</a:t>
                      </a:r>
                    </a:p>
                  </a:txBody>
                  <a:tcPr marL="68652" marR="68652" marT="34326" marB="34326" anchor="ctr"/>
                </a:tc>
                <a:tc>
                  <a:txBody>
                    <a:bodyPr/>
                    <a:lstStyle/>
                    <a:p>
                      <a:pPr algn="ctr" fontAlgn="b"/>
                      <a:r>
                        <a:rPr lang="en-US" sz="1000" b="0" i="0" u="none" strike="noStrike">
                          <a:solidFill>
                            <a:srgbClr val="000000"/>
                          </a:solidFill>
                          <a:effectLst/>
                          <a:latin typeface="+mn-lt"/>
                        </a:rPr>
                        <a:t>0.5</a:t>
                      </a:r>
                    </a:p>
                  </a:txBody>
                  <a:tcPr marL="0" marR="0" marT="0" marB="0" anchor="ctr"/>
                </a:tc>
                <a:tc>
                  <a:txBody>
                    <a:bodyPr/>
                    <a:lstStyle/>
                    <a:p>
                      <a:pPr algn="ctr" fontAlgn="b"/>
                      <a:r>
                        <a:rPr lang="en-US" sz="1000" b="0" i="0" u="none" strike="noStrike">
                          <a:solidFill>
                            <a:srgbClr val="000000"/>
                          </a:solidFill>
                          <a:effectLst/>
                          <a:latin typeface="+mn-lt"/>
                        </a:rPr>
                        <a:t>2.7</a:t>
                      </a:r>
                    </a:p>
                  </a:txBody>
                  <a:tcPr marL="0" marR="0" marT="0" marB="0" anchor="ctr"/>
                </a:tc>
                <a:tc>
                  <a:txBody>
                    <a:bodyPr/>
                    <a:lstStyle/>
                    <a:p>
                      <a:pPr algn="ctr" fontAlgn="b"/>
                      <a:r>
                        <a:rPr lang="en-US" sz="1000" b="0" i="0" u="none" strike="noStrike">
                          <a:solidFill>
                            <a:srgbClr val="000000"/>
                          </a:solidFill>
                          <a:effectLst/>
                          <a:latin typeface="+mn-lt"/>
                        </a:rPr>
                        <a:t>4.5</a:t>
                      </a:r>
                    </a:p>
                  </a:txBody>
                  <a:tcPr marL="0" marR="0" marT="0" marB="0" anchor="ctr"/>
                </a:tc>
                <a:tc>
                  <a:txBody>
                    <a:bodyPr/>
                    <a:lstStyle/>
                    <a:p>
                      <a:pPr algn="ctr" fontAlgn="b"/>
                      <a:r>
                        <a:rPr lang="en-US" sz="1000" b="0" i="0" u="none" strike="noStrike">
                          <a:solidFill>
                            <a:srgbClr val="000000"/>
                          </a:solidFill>
                          <a:effectLst/>
                          <a:latin typeface="+mn-lt"/>
                        </a:rPr>
                        <a:t>5.4</a:t>
                      </a:r>
                    </a:p>
                  </a:txBody>
                  <a:tcPr marL="0" marR="0" marT="0" marB="0" anchor="ctr"/>
                </a:tc>
                <a:tc>
                  <a:txBody>
                    <a:bodyPr/>
                    <a:lstStyle/>
                    <a:p>
                      <a:pPr algn="ctr" fontAlgn="b"/>
                      <a:r>
                        <a:rPr lang="en-US" sz="1000" b="0" i="0" u="none" strike="noStrike">
                          <a:solidFill>
                            <a:srgbClr val="000000"/>
                          </a:solidFill>
                          <a:effectLst/>
                          <a:latin typeface="+mn-lt"/>
                        </a:rPr>
                        <a:t>6.0</a:t>
                      </a:r>
                    </a:p>
                  </a:txBody>
                  <a:tcPr marL="0" marR="0" marT="0" marB="0" anchor="ctr"/>
                </a:tc>
                <a:tc>
                  <a:txBody>
                    <a:bodyPr/>
                    <a:lstStyle/>
                    <a:p>
                      <a:pPr algn="ctr"/>
                      <a:endParaRPr lang="en-US" sz="1000" b="1" dirty="0"/>
                    </a:p>
                  </a:txBody>
                  <a:tcPr marL="68652" marR="68652" marT="34326" marB="34326" anchor="ctr">
                    <a:solidFill>
                      <a:schemeClr val="bg1"/>
                    </a:solidFill>
                  </a:tcPr>
                </a:tc>
                <a:tc>
                  <a:txBody>
                    <a:bodyPr/>
                    <a:lstStyle/>
                    <a:p>
                      <a:pPr algn="ctr" fontAlgn="b"/>
                      <a:r>
                        <a:rPr lang="en-US" sz="1000" b="0" i="0" u="none" strike="noStrike" dirty="0">
                          <a:solidFill>
                            <a:srgbClr val="000000"/>
                          </a:solidFill>
                          <a:effectLst/>
                          <a:latin typeface="+mn-lt"/>
                        </a:rPr>
                        <a:t>85.1%</a:t>
                      </a:r>
                    </a:p>
                  </a:txBody>
                  <a:tcPr marL="0" marR="0" marT="0" marB="0" anchor="ctr"/>
                </a:tc>
              </a:tr>
              <a:tr h="330200">
                <a:tc vMerge="1">
                  <a:txBody>
                    <a:bodyPr/>
                    <a:lstStyle/>
                    <a:p>
                      <a:pPr marL="0" marR="0" indent="0" algn="ctr" defTabSz="1217889" rtl="0" eaLnBrk="1" fontAlgn="auto" latinLnBrk="0" hangingPunct="1">
                        <a:lnSpc>
                          <a:spcPct val="100000"/>
                        </a:lnSpc>
                        <a:spcBef>
                          <a:spcPts val="0"/>
                        </a:spcBef>
                        <a:spcAft>
                          <a:spcPts val="0"/>
                        </a:spcAft>
                        <a:buClrTx/>
                        <a:buSzTx/>
                        <a:buFontTx/>
                        <a:buNone/>
                        <a:tabLst/>
                        <a:defRPr/>
                      </a:pPr>
                      <a:endParaRPr lang="en-US" sz="1300" b="1" dirty="0" smtClean="0"/>
                    </a:p>
                  </a:txBody>
                  <a:tcPr marL="68652" marR="68652" marT="34326" marB="34326" vert="vert270" anchor="b">
                    <a:solidFill>
                      <a:schemeClr val="bg1"/>
                    </a:solidFill>
                  </a:tcPr>
                </a:tc>
                <a:tc>
                  <a:txBody>
                    <a:bodyPr/>
                    <a:lstStyle/>
                    <a:p>
                      <a:pPr marL="0" marR="0" indent="0" algn="l" defTabSz="1217889" rtl="0" eaLnBrk="1" fontAlgn="auto" latinLnBrk="0" hangingPunct="1">
                        <a:lnSpc>
                          <a:spcPct val="100000"/>
                        </a:lnSpc>
                        <a:spcBef>
                          <a:spcPts val="0"/>
                        </a:spcBef>
                        <a:spcAft>
                          <a:spcPts val="0"/>
                        </a:spcAft>
                        <a:buClrTx/>
                        <a:buSzTx/>
                        <a:buFontTx/>
                        <a:buNone/>
                        <a:tabLst/>
                        <a:defRPr/>
                      </a:pPr>
                      <a:r>
                        <a:rPr lang="en-US" sz="1000" b="1" dirty="0" smtClean="0"/>
                        <a:t>Collection/Repo</a:t>
                      </a:r>
                    </a:p>
                  </a:txBody>
                  <a:tcPr marL="68652" marR="68652" marT="34326" marB="34326" anchor="ctr"/>
                </a:tc>
                <a:tc>
                  <a:txBody>
                    <a:bodyPr/>
                    <a:lstStyle/>
                    <a:p>
                      <a:pPr algn="ctr" fontAlgn="b"/>
                      <a:r>
                        <a:rPr lang="en-US" sz="1000" b="0" i="0" u="none" strike="noStrike">
                          <a:solidFill>
                            <a:srgbClr val="000000"/>
                          </a:solidFill>
                          <a:effectLst/>
                          <a:latin typeface="+mn-lt"/>
                        </a:rPr>
                        <a:t>1.5</a:t>
                      </a:r>
                    </a:p>
                  </a:txBody>
                  <a:tcPr marL="0" marR="0" marT="0" marB="0" anchor="ctr"/>
                </a:tc>
                <a:tc>
                  <a:txBody>
                    <a:bodyPr/>
                    <a:lstStyle/>
                    <a:p>
                      <a:pPr algn="ctr" fontAlgn="b"/>
                      <a:r>
                        <a:rPr lang="en-US" sz="1000" b="0" i="0" u="none" strike="noStrike">
                          <a:solidFill>
                            <a:srgbClr val="000000"/>
                          </a:solidFill>
                          <a:effectLst/>
                          <a:latin typeface="+mn-lt"/>
                        </a:rPr>
                        <a:t>3.5</a:t>
                      </a:r>
                    </a:p>
                  </a:txBody>
                  <a:tcPr marL="0" marR="0" marT="0" marB="0" anchor="ctr"/>
                </a:tc>
                <a:tc>
                  <a:txBody>
                    <a:bodyPr/>
                    <a:lstStyle/>
                    <a:p>
                      <a:pPr algn="ctr" fontAlgn="b"/>
                      <a:r>
                        <a:rPr lang="en-US" sz="1000" b="0" i="0" u="none" strike="noStrike">
                          <a:solidFill>
                            <a:srgbClr val="000000"/>
                          </a:solidFill>
                          <a:effectLst/>
                          <a:latin typeface="+mn-lt"/>
                        </a:rPr>
                        <a:t>2.7</a:t>
                      </a:r>
                    </a:p>
                  </a:txBody>
                  <a:tcPr marL="0" marR="0" marT="0" marB="0" anchor="ctr"/>
                </a:tc>
                <a:tc>
                  <a:txBody>
                    <a:bodyPr/>
                    <a:lstStyle/>
                    <a:p>
                      <a:pPr algn="ctr" fontAlgn="b"/>
                      <a:r>
                        <a:rPr lang="en-US" sz="1000" b="0" i="0" u="none" strike="noStrike">
                          <a:solidFill>
                            <a:srgbClr val="000000"/>
                          </a:solidFill>
                          <a:effectLst/>
                          <a:latin typeface="+mn-lt"/>
                        </a:rPr>
                        <a:t>2.5</a:t>
                      </a:r>
                    </a:p>
                  </a:txBody>
                  <a:tcPr marL="0" marR="0" marT="0" marB="0" anchor="ctr"/>
                </a:tc>
                <a:tc>
                  <a:txBody>
                    <a:bodyPr/>
                    <a:lstStyle/>
                    <a:p>
                      <a:pPr algn="ctr" fontAlgn="b"/>
                      <a:r>
                        <a:rPr lang="en-US" sz="1000" b="0" i="0" u="none" strike="noStrike">
                          <a:solidFill>
                            <a:srgbClr val="000000"/>
                          </a:solidFill>
                          <a:effectLst/>
                          <a:latin typeface="+mn-lt"/>
                        </a:rPr>
                        <a:t>3.0</a:t>
                      </a:r>
                    </a:p>
                  </a:txBody>
                  <a:tcPr marL="0" marR="0" marT="0" marB="0" anchor="ctr"/>
                </a:tc>
                <a:tc>
                  <a:txBody>
                    <a:bodyPr/>
                    <a:lstStyle/>
                    <a:p>
                      <a:pPr algn="ctr"/>
                      <a:endParaRPr lang="en-US" sz="1000" b="1" dirty="0"/>
                    </a:p>
                  </a:txBody>
                  <a:tcPr marL="68652" marR="68652" marT="34326" marB="34326" anchor="ctr">
                    <a:solidFill>
                      <a:schemeClr val="bg1"/>
                    </a:solidFill>
                  </a:tcPr>
                </a:tc>
                <a:tc>
                  <a:txBody>
                    <a:bodyPr/>
                    <a:lstStyle/>
                    <a:p>
                      <a:pPr algn="ctr" fontAlgn="b"/>
                      <a:r>
                        <a:rPr lang="en-US" sz="1000" b="0" i="0" u="none" strike="noStrike" dirty="0">
                          <a:solidFill>
                            <a:srgbClr val="000000"/>
                          </a:solidFill>
                          <a:effectLst/>
                          <a:latin typeface="+mn-lt"/>
                        </a:rPr>
                        <a:t>19.4%</a:t>
                      </a:r>
                    </a:p>
                  </a:txBody>
                  <a:tcPr marL="0" marR="0" marT="0" marB="0" anchor="ctr"/>
                </a:tc>
              </a:tr>
              <a:tr h="330200">
                <a:tc vMerge="1">
                  <a:txBody>
                    <a:bodyPr/>
                    <a:lstStyle/>
                    <a:p>
                      <a:pPr marL="0" marR="0" indent="0" algn="ctr" defTabSz="1217889" rtl="0" eaLnBrk="1" fontAlgn="auto" latinLnBrk="0" hangingPunct="1">
                        <a:lnSpc>
                          <a:spcPct val="100000"/>
                        </a:lnSpc>
                        <a:spcBef>
                          <a:spcPts val="0"/>
                        </a:spcBef>
                        <a:spcAft>
                          <a:spcPts val="0"/>
                        </a:spcAft>
                        <a:buClrTx/>
                        <a:buSzTx/>
                        <a:buFontTx/>
                        <a:buNone/>
                        <a:tabLst/>
                        <a:defRPr/>
                      </a:pPr>
                      <a:endParaRPr lang="en-US" sz="1300" b="1" dirty="0" smtClean="0"/>
                    </a:p>
                  </a:txBody>
                  <a:tcPr marL="68652" marR="68652" marT="34326" marB="34326" vert="vert270" anchor="b">
                    <a:solidFill>
                      <a:schemeClr val="bg1"/>
                    </a:solidFill>
                  </a:tcPr>
                </a:tc>
                <a:tc>
                  <a:txBody>
                    <a:bodyPr/>
                    <a:lstStyle/>
                    <a:p>
                      <a:pPr marL="0" marR="0" indent="0" algn="l" defTabSz="1217889" rtl="0" eaLnBrk="1" fontAlgn="auto" latinLnBrk="0" hangingPunct="1">
                        <a:lnSpc>
                          <a:spcPct val="100000"/>
                        </a:lnSpc>
                        <a:spcBef>
                          <a:spcPts val="0"/>
                        </a:spcBef>
                        <a:spcAft>
                          <a:spcPts val="0"/>
                        </a:spcAft>
                        <a:buClrTx/>
                        <a:buSzTx/>
                        <a:buFontTx/>
                        <a:buNone/>
                        <a:tabLst/>
                        <a:defRPr/>
                      </a:pPr>
                      <a:r>
                        <a:rPr lang="en-US" sz="1000" b="1" dirty="0" smtClean="0"/>
                        <a:t>Bankruptcy</a:t>
                      </a:r>
                    </a:p>
                  </a:txBody>
                  <a:tcPr marL="68652" marR="68652" marT="34326" marB="34326" anchor="ctr"/>
                </a:tc>
                <a:tc>
                  <a:txBody>
                    <a:bodyPr/>
                    <a:lstStyle/>
                    <a:p>
                      <a:pPr algn="ctr" fontAlgn="b"/>
                      <a:r>
                        <a:rPr lang="en-US" sz="1000" b="0" i="0" u="none" strike="noStrike">
                          <a:solidFill>
                            <a:srgbClr val="000000"/>
                          </a:solidFill>
                          <a:effectLst/>
                          <a:latin typeface="+mn-lt"/>
                        </a:rPr>
                        <a:t>1.1</a:t>
                      </a:r>
                    </a:p>
                  </a:txBody>
                  <a:tcPr marL="0" marR="0" marT="0" marB="0" anchor="ctr"/>
                </a:tc>
                <a:tc>
                  <a:txBody>
                    <a:bodyPr/>
                    <a:lstStyle/>
                    <a:p>
                      <a:pPr algn="ctr" fontAlgn="b"/>
                      <a:r>
                        <a:rPr lang="en-US" sz="1000" b="0" i="0" u="none" strike="noStrike">
                          <a:solidFill>
                            <a:srgbClr val="000000"/>
                          </a:solidFill>
                          <a:effectLst/>
                          <a:latin typeface="+mn-lt"/>
                        </a:rPr>
                        <a:t>1.1</a:t>
                      </a:r>
                    </a:p>
                  </a:txBody>
                  <a:tcPr marL="0" marR="0" marT="0" marB="0" anchor="ctr"/>
                </a:tc>
                <a:tc>
                  <a:txBody>
                    <a:bodyPr/>
                    <a:lstStyle/>
                    <a:p>
                      <a:pPr algn="ctr" fontAlgn="b"/>
                      <a:r>
                        <a:rPr lang="en-US" sz="1000" b="0" i="0" u="none" strike="noStrike">
                          <a:solidFill>
                            <a:srgbClr val="000000"/>
                          </a:solidFill>
                          <a:effectLst/>
                          <a:latin typeface="+mn-lt"/>
                        </a:rPr>
                        <a:t>1.1</a:t>
                      </a:r>
                    </a:p>
                  </a:txBody>
                  <a:tcPr marL="0" marR="0" marT="0" marB="0" anchor="ctr"/>
                </a:tc>
                <a:tc>
                  <a:txBody>
                    <a:bodyPr/>
                    <a:lstStyle/>
                    <a:p>
                      <a:pPr algn="ctr" fontAlgn="b"/>
                      <a:r>
                        <a:rPr lang="en-US" sz="1000" b="0" i="0" u="none" strike="noStrike" dirty="0">
                          <a:solidFill>
                            <a:srgbClr val="000000"/>
                          </a:solidFill>
                          <a:effectLst/>
                          <a:latin typeface="+mn-lt"/>
                        </a:rPr>
                        <a:t>0.8</a:t>
                      </a:r>
                    </a:p>
                  </a:txBody>
                  <a:tcPr marL="0" marR="0" marT="0" marB="0" anchor="ctr"/>
                </a:tc>
                <a:tc>
                  <a:txBody>
                    <a:bodyPr/>
                    <a:lstStyle/>
                    <a:p>
                      <a:pPr algn="ctr" fontAlgn="b"/>
                      <a:r>
                        <a:rPr lang="en-US" sz="1000" b="0" i="0" u="none" strike="noStrike" dirty="0">
                          <a:solidFill>
                            <a:srgbClr val="000000"/>
                          </a:solidFill>
                          <a:effectLst/>
                          <a:latin typeface="+mn-lt"/>
                        </a:rPr>
                        <a:t>0.7</a:t>
                      </a:r>
                    </a:p>
                  </a:txBody>
                  <a:tcPr marL="0" marR="0" marT="0" marB="0" anchor="ctr"/>
                </a:tc>
                <a:tc>
                  <a:txBody>
                    <a:bodyPr/>
                    <a:lstStyle/>
                    <a:p>
                      <a:pPr algn="ctr"/>
                      <a:endParaRPr lang="en-US" sz="1000" b="1" dirty="0"/>
                    </a:p>
                  </a:txBody>
                  <a:tcPr marL="68652" marR="68652" marT="34326" marB="34326" anchor="ctr">
                    <a:solidFill>
                      <a:schemeClr val="bg1"/>
                    </a:solidFill>
                  </a:tcPr>
                </a:tc>
                <a:tc>
                  <a:txBody>
                    <a:bodyPr/>
                    <a:lstStyle/>
                    <a:p>
                      <a:pPr algn="ctr" fontAlgn="b"/>
                      <a:r>
                        <a:rPr lang="en-US" sz="1000" b="0" i="0" u="none" strike="noStrike" dirty="0">
                          <a:solidFill>
                            <a:srgbClr val="000000"/>
                          </a:solidFill>
                          <a:effectLst/>
                          <a:latin typeface="+mn-lt"/>
                        </a:rPr>
                        <a:t>-9.6%</a:t>
                      </a:r>
                    </a:p>
                  </a:txBody>
                  <a:tcPr marL="0" marR="0" marT="0" marB="0" anchor="ctr"/>
                </a:tc>
              </a:tr>
              <a:tr h="266700">
                <a:tc>
                  <a:txBody>
                    <a:bodyPr/>
                    <a:lstStyle/>
                    <a:p>
                      <a:pPr marL="0" marR="0" indent="0" algn="ctr" defTabSz="1217889" rtl="0" eaLnBrk="1" fontAlgn="auto" latinLnBrk="0" hangingPunct="1">
                        <a:lnSpc>
                          <a:spcPct val="100000"/>
                        </a:lnSpc>
                        <a:spcBef>
                          <a:spcPts val="0"/>
                        </a:spcBef>
                        <a:spcAft>
                          <a:spcPts val="0"/>
                        </a:spcAft>
                        <a:buClrTx/>
                        <a:buSzTx/>
                        <a:buFontTx/>
                        <a:buNone/>
                        <a:tabLst/>
                        <a:defRPr/>
                      </a:pPr>
                      <a:endParaRPr lang="en-US" sz="1300" b="1" dirty="0" smtClean="0"/>
                    </a:p>
                  </a:txBody>
                  <a:tcPr marL="68652" marR="68652" marT="34326" marB="34326" vert="vert270" anchor="b">
                    <a:solidFill>
                      <a:schemeClr val="bg1"/>
                    </a:solidFill>
                  </a:tcPr>
                </a:tc>
                <a:tc>
                  <a:txBody>
                    <a:bodyPr/>
                    <a:lstStyle/>
                    <a:p>
                      <a:pPr marL="0" marR="0" indent="0" algn="l" defTabSz="1217889" rtl="0" eaLnBrk="1" fontAlgn="auto" latinLnBrk="0" hangingPunct="1">
                        <a:lnSpc>
                          <a:spcPct val="100000"/>
                        </a:lnSpc>
                        <a:spcBef>
                          <a:spcPts val="0"/>
                        </a:spcBef>
                        <a:spcAft>
                          <a:spcPts val="0"/>
                        </a:spcAft>
                        <a:buClrTx/>
                        <a:buSzTx/>
                        <a:buFontTx/>
                        <a:buNone/>
                        <a:tabLst/>
                        <a:defRPr/>
                      </a:pPr>
                      <a:r>
                        <a:rPr lang="en-US" sz="1000" b="1" dirty="0" smtClean="0"/>
                        <a:t>30+Delinquencies</a:t>
                      </a:r>
                    </a:p>
                  </a:txBody>
                  <a:tcPr marL="68652" marR="68652" marT="34326" marB="34326" anchor="ctr">
                    <a:solidFill>
                      <a:srgbClr val="D9A793"/>
                    </a:solidFill>
                  </a:tcPr>
                </a:tc>
                <a:tc>
                  <a:txBody>
                    <a:bodyPr/>
                    <a:lstStyle/>
                    <a:p>
                      <a:pPr algn="ctr"/>
                      <a:r>
                        <a:rPr lang="en-US" sz="1000" b="1" dirty="0" smtClean="0"/>
                        <a:t>1,003</a:t>
                      </a:r>
                      <a:endParaRPr lang="en-US" sz="1000" b="1" dirty="0"/>
                    </a:p>
                  </a:txBody>
                  <a:tcPr marL="68652" marR="68652" marT="34326" marB="34326" anchor="ctr">
                    <a:solidFill>
                      <a:srgbClr val="D9A793"/>
                    </a:solidFill>
                  </a:tcPr>
                </a:tc>
                <a:tc>
                  <a:txBody>
                    <a:bodyPr/>
                    <a:lstStyle/>
                    <a:p>
                      <a:pPr algn="ctr"/>
                      <a:r>
                        <a:rPr lang="en-US" sz="1000" b="1" dirty="0" smtClean="0"/>
                        <a:t>802</a:t>
                      </a:r>
                      <a:endParaRPr lang="en-US" sz="1000" b="1" dirty="0"/>
                    </a:p>
                  </a:txBody>
                  <a:tcPr marL="68652" marR="68652" marT="34326" marB="34326" anchor="ctr">
                    <a:solidFill>
                      <a:srgbClr val="D9A793"/>
                    </a:solidFill>
                  </a:tcPr>
                </a:tc>
                <a:tc>
                  <a:txBody>
                    <a:bodyPr/>
                    <a:lstStyle/>
                    <a:p>
                      <a:pPr algn="ctr"/>
                      <a:r>
                        <a:rPr lang="en-US" sz="1000" b="1" dirty="0" smtClean="0"/>
                        <a:t>682</a:t>
                      </a:r>
                      <a:endParaRPr lang="en-US" sz="1000" b="1" dirty="0"/>
                    </a:p>
                  </a:txBody>
                  <a:tcPr marL="68652" marR="68652" marT="34326" marB="34326" anchor="ctr">
                    <a:solidFill>
                      <a:srgbClr val="D9A793"/>
                    </a:solidFill>
                  </a:tcPr>
                </a:tc>
                <a:tc>
                  <a:txBody>
                    <a:bodyPr/>
                    <a:lstStyle/>
                    <a:p>
                      <a:pPr algn="ctr"/>
                      <a:r>
                        <a:rPr lang="en-US" sz="1000" b="1" dirty="0" smtClean="0"/>
                        <a:t>696</a:t>
                      </a:r>
                      <a:endParaRPr lang="en-US" sz="1000" b="1" dirty="0"/>
                    </a:p>
                  </a:txBody>
                  <a:tcPr marL="68652" marR="68652" marT="34326" marB="34326" anchor="ctr">
                    <a:solidFill>
                      <a:srgbClr val="D9A793"/>
                    </a:solidFill>
                  </a:tcPr>
                </a:tc>
                <a:tc>
                  <a:txBody>
                    <a:bodyPr/>
                    <a:lstStyle/>
                    <a:p>
                      <a:pPr algn="ctr"/>
                      <a:r>
                        <a:rPr lang="en-US" sz="1000" b="1" dirty="0" smtClean="0"/>
                        <a:t>752</a:t>
                      </a:r>
                    </a:p>
                  </a:txBody>
                  <a:tcPr marL="68652" marR="68652" marT="34326" marB="34326" anchor="ctr">
                    <a:solidFill>
                      <a:srgbClr val="D9A793"/>
                    </a:solidFill>
                  </a:tcPr>
                </a:tc>
                <a:tc>
                  <a:txBody>
                    <a:bodyPr/>
                    <a:lstStyle/>
                    <a:p>
                      <a:pPr algn="ctr"/>
                      <a:endParaRPr lang="en-US" sz="1000" b="1" dirty="0"/>
                    </a:p>
                  </a:txBody>
                  <a:tcPr marL="68652" marR="68652" marT="34326" marB="34326" anchor="ctr">
                    <a:solidFill>
                      <a:schemeClr val="bg1"/>
                    </a:solidFill>
                  </a:tcPr>
                </a:tc>
                <a:tc>
                  <a:txBody>
                    <a:bodyPr/>
                    <a:lstStyle/>
                    <a:p>
                      <a:pPr algn="ctr"/>
                      <a:r>
                        <a:rPr lang="en-US" sz="1000" b="1" dirty="0" smtClean="0"/>
                        <a:t>-7.0%</a:t>
                      </a:r>
                      <a:endParaRPr lang="en-US" sz="1000" b="1" dirty="0"/>
                    </a:p>
                  </a:txBody>
                  <a:tcPr marL="68652" marR="68652" marT="34326" marB="34326" anchor="ctr">
                    <a:solidFill>
                      <a:srgbClr val="D9A793"/>
                    </a:solidFill>
                  </a:tcPr>
                </a:tc>
              </a:tr>
            </a:tbl>
          </a:graphicData>
        </a:graphic>
      </p:graphicFrame>
      <p:sp>
        <p:nvSpPr>
          <p:cNvPr id="6" name="TextBox 5"/>
          <p:cNvSpPr txBox="1"/>
          <p:nvPr/>
        </p:nvSpPr>
        <p:spPr>
          <a:xfrm>
            <a:off x="1389356" y="6269276"/>
            <a:ext cx="8238181" cy="207966"/>
          </a:xfrm>
          <a:prstGeom prst="rect">
            <a:avLst/>
          </a:prstGeom>
          <a:noFill/>
        </p:spPr>
        <p:txBody>
          <a:bodyPr wrap="square" lIns="68644" tIns="34322" rIns="68644" bIns="34322" rtlCol="0">
            <a:spAutoFit/>
          </a:bodyPr>
          <a:lstStyle/>
          <a:p>
            <a:r>
              <a:rPr lang="en-US" sz="900" dirty="0" smtClean="0"/>
              <a:t>*Total expenses for each category are not listed, the expenses above represent at least 90% of the total for each category. </a:t>
            </a:r>
            <a:endParaRPr lang="en-US" sz="900" dirty="0"/>
          </a:p>
        </p:txBody>
      </p:sp>
    </p:spTree>
    <p:extLst>
      <p:ext uri="{BB962C8B-B14F-4D97-AF65-F5344CB8AC3E}">
        <p14:creationId xmlns:p14="http://schemas.microsoft.com/office/powerpoint/2010/main" val="23517262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909" y="-51323"/>
            <a:ext cx="8229600" cy="1143000"/>
          </a:xfrm>
        </p:spPr>
        <p:txBody>
          <a:bodyPr>
            <a:normAutofit/>
          </a:bodyPr>
          <a:lstStyle/>
          <a:p>
            <a:pPr algn="l"/>
            <a:r>
              <a:rPr lang="en-US" sz="2600" b="1" dirty="0" smtClean="0">
                <a:solidFill>
                  <a:schemeClr val="bg1"/>
                </a:solidFill>
              </a:rPr>
              <a:t>Historical OpEx </a:t>
            </a:r>
            <a:r>
              <a:rPr lang="en-US" sz="1700" b="1" dirty="0" smtClean="0">
                <a:solidFill>
                  <a:schemeClr val="bg1"/>
                </a:solidFill>
              </a:rPr>
              <a:t>– Overhead Expenses (Non-Metric Driven)</a:t>
            </a:r>
            <a:endParaRPr lang="en-US" sz="1700" b="1" dirty="0">
              <a:solidFill>
                <a:schemeClr val="bg1"/>
              </a:solidFill>
            </a:endParaRPr>
          </a:p>
        </p:txBody>
      </p:sp>
      <p:sp>
        <p:nvSpPr>
          <p:cNvPr id="12" name="Slide Number Placeholder 11"/>
          <p:cNvSpPr>
            <a:spLocks noGrp="1"/>
          </p:cNvSpPr>
          <p:nvPr>
            <p:ph type="sldNum" sz="quarter" idx="12"/>
          </p:nvPr>
        </p:nvSpPr>
        <p:spPr>
          <a:xfrm>
            <a:off x="6557491" y="6307436"/>
            <a:ext cx="2133600" cy="365125"/>
          </a:xfrm>
        </p:spPr>
        <p:txBody>
          <a:bodyPr/>
          <a:lstStyle/>
          <a:p>
            <a:fld id="{202965B3-44C8-4606-A174-B8AD89D32C42}" type="slidenum">
              <a:rPr lang="en-US" smtClean="0"/>
              <a:t>55</a:t>
            </a:fld>
            <a:endParaRPr lang="en-US" dirty="0"/>
          </a:p>
        </p:txBody>
      </p:sp>
      <p:graphicFrame>
        <p:nvGraphicFramePr>
          <p:cNvPr id="15" name="Content Placeholder 3"/>
          <p:cNvGraphicFramePr>
            <a:graphicFrameLocks/>
          </p:cNvGraphicFramePr>
          <p:nvPr>
            <p:extLst>
              <p:ext uri="{D42A27DB-BD31-4B8C-83A1-F6EECF244321}">
                <p14:modId xmlns:p14="http://schemas.microsoft.com/office/powerpoint/2010/main" val="4093121709"/>
              </p:ext>
            </p:extLst>
          </p:nvPr>
        </p:nvGraphicFramePr>
        <p:xfrm>
          <a:off x="452907" y="896257"/>
          <a:ext cx="8233896" cy="4959361"/>
        </p:xfrm>
        <a:graphic>
          <a:graphicData uri="http://schemas.openxmlformats.org/drawingml/2006/table">
            <a:tbl>
              <a:tblPr firstRow="1" bandRow="1">
                <a:tableStyleId>{21E4AEA4-8DFA-4A89-87EB-49C32662AFE0}</a:tableStyleId>
              </a:tblPr>
              <a:tblGrid>
                <a:gridCol w="309093"/>
                <a:gridCol w="1676132"/>
                <a:gridCol w="1082587"/>
                <a:gridCol w="858224"/>
                <a:gridCol w="858224"/>
                <a:gridCol w="858224"/>
                <a:gridCol w="858224"/>
                <a:gridCol w="168924"/>
                <a:gridCol w="1564264"/>
              </a:tblGrid>
              <a:tr h="94343">
                <a:tc gridSpan="2">
                  <a:txBody>
                    <a:bodyPr/>
                    <a:lstStyle/>
                    <a:p>
                      <a:pPr marL="0" marR="0" indent="0" algn="l" defTabSz="1217889" rtl="0" eaLnBrk="1" fontAlgn="auto" latinLnBrk="0" hangingPunct="1">
                        <a:lnSpc>
                          <a:spcPct val="100000"/>
                        </a:lnSpc>
                        <a:spcBef>
                          <a:spcPts val="0"/>
                        </a:spcBef>
                        <a:spcAft>
                          <a:spcPts val="0"/>
                        </a:spcAft>
                        <a:buClrTx/>
                        <a:buSzTx/>
                        <a:buFontTx/>
                        <a:buNone/>
                        <a:tabLst/>
                        <a:defRPr/>
                      </a:pPr>
                      <a:r>
                        <a:rPr lang="en-US" sz="1300" b="1" i="0" dirty="0" smtClean="0"/>
                        <a:t>($ in millions)</a:t>
                      </a:r>
                    </a:p>
                  </a:txBody>
                  <a:tcPr marL="68652" marR="68652" marT="34326" marB="34326" anchor="ctr">
                    <a:solidFill>
                      <a:srgbClr val="3B6E8F"/>
                    </a:solidFill>
                  </a:tcPr>
                </a:tc>
                <a:tc hMerge="1">
                  <a:txBody>
                    <a:bodyPr/>
                    <a:lstStyle/>
                    <a:p>
                      <a:pPr marL="0" marR="0" indent="0" algn="l" defTabSz="1217889" rtl="0" eaLnBrk="1" fontAlgn="auto" latinLnBrk="0" hangingPunct="1">
                        <a:lnSpc>
                          <a:spcPct val="100000"/>
                        </a:lnSpc>
                        <a:spcBef>
                          <a:spcPts val="0"/>
                        </a:spcBef>
                        <a:spcAft>
                          <a:spcPts val="0"/>
                        </a:spcAft>
                        <a:buClrTx/>
                        <a:buSzTx/>
                        <a:buFontTx/>
                        <a:buNone/>
                        <a:tabLst/>
                        <a:defRPr/>
                      </a:pPr>
                      <a:endParaRPr lang="en-US" sz="1300" b="1" i="0" dirty="0" smtClean="0"/>
                    </a:p>
                  </a:txBody>
                  <a:tcPr marL="68652" marR="68652" marT="34326" marB="34326" anchor="ctr">
                    <a:solidFill>
                      <a:srgbClr val="3B6E8F"/>
                    </a:solidFill>
                  </a:tcPr>
                </a:tc>
                <a:tc>
                  <a:txBody>
                    <a:bodyPr/>
                    <a:lstStyle/>
                    <a:p>
                      <a:pPr algn="ctr"/>
                      <a:r>
                        <a:rPr lang="en-US" sz="1300" dirty="0" smtClean="0"/>
                        <a:t>FY11</a:t>
                      </a:r>
                      <a:endParaRPr lang="en-US" sz="1300" dirty="0"/>
                    </a:p>
                  </a:txBody>
                  <a:tcPr marL="68652" marR="68652" marT="34326" marB="34326" anchor="ctr"/>
                </a:tc>
                <a:tc>
                  <a:txBody>
                    <a:bodyPr/>
                    <a:lstStyle/>
                    <a:p>
                      <a:pPr algn="ctr"/>
                      <a:r>
                        <a:rPr lang="en-US" sz="1300" dirty="0" smtClean="0"/>
                        <a:t>FY12</a:t>
                      </a:r>
                      <a:endParaRPr lang="en-US" sz="1300" dirty="0"/>
                    </a:p>
                  </a:txBody>
                  <a:tcPr marL="68652" marR="68652" marT="34326" marB="34326" anchor="ctr"/>
                </a:tc>
                <a:tc>
                  <a:txBody>
                    <a:bodyPr/>
                    <a:lstStyle/>
                    <a:p>
                      <a:pPr algn="ctr"/>
                      <a:r>
                        <a:rPr lang="en-US" sz="1300" dirty="0" smtClean="0"/>
                        <a:t>FY13</a:t>
                      </a:r>
                      <a:endParaRPr lang="en-US" sz="1300" dirty="0"/>
                    </a:p>
                  </a:txBody>
                  <a:tcPr marL="68652" marR="68652" marT="34326" marB="34326" anchor="ctr"/>
                </a:tc>
                <a:tc>
                  <a:txBody>
                    <a:bodyPr/>
                    <a:lstStyle/>
                    <a:p>
                      <a:pPr algn="ctr"/>
                      <a:r>
                        <a:rPr lang="en-US" sz="1300" dirty="0" smtClean="0"/>
                        <a:t>FY14</a:t>
                      </a:r>
                      <a:endParaRPr lang="en-US" sz="1300" dirty="0"/>
                    </a:p>
                  </a:txBody>
                  <a:tcPr marL="68652" marR="68652" marT="34326" marB="34326" anchor="ctr"/>
                </a:tc>
                <a:tc>
                  <a:txBody>
                    <a:bodyPr/>
                    <a:lstStyle/>
                    <a:p>
                      <a:pPr algn="ctr"/>
                      <a:r>
                        <a:rPr lang="en-US" sz="1300" dirty="0" smtClean="0"/>
                        <a:t>FY15</a:t>
                      </a:r>
                      <a:endParaRPr lang="en-US" sz="1300" dirty="0"/>
                    </a:p>
                  </a:txBody>
                  <a:tcPr marL="68652" marR="68652" marT="34326" marB="34326" anchor="ctr"/>
                </a:tc>
                <a:tc>
                  <a:txBody>
                    <a:bodyPr/>
                    <a:lstStyle/>
                    <a:p>
                      <a:pPr algn="ctr"/>
                      <a:endParaRPr lang="en-US" sz="1400" dirty="0"/>
                    </a:p>
                  </a:txBody>
                  <a:tcPr marL="68652" marR="68652" marT="34326" marB="34326" anchor="ctr">
                    <a:solidFill>
                      <a:schemeClr val="bg1"/>
                    </a:solidFill>
                  </a:tcPr>
                </a:tc>
                <a:tc>
                  <a:txBody>
                    <a:bodyPr/>
                    <a:lstStyle/>
                    <a:p>
                      <a:pPr algn="ctr"/>
                      <a:r>
                        <a:rPr lang="en-US" sz="1300" dirty="0" smtClean="0"/>
                        <a:t>Annualized Growth </a:t>
                      </a:r>
                    </a:p>
                    <a:p>
                      <a:pPr algn="ctr"/>
                      <a:r>
                        <a:rPr lang="en-US" sz="1300" dirty="0" smtClean="0"/>
                        <a:t>FY11-FY15</a:t>
                      </a:r>
                      <a:endParaRPr lang="en-US" sz="1300" dirty="0"/>
                    </a:p>
                  </a:txBody>
                  <a:tcPr marL="68652" marR="68652" marT="34326" marB="34326" anchor="ctr"/>
                </a:tc>
              </a:tr>
              <a:tr h="269531">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dirty="0" smtClean="0"/>
                        <a:t>Overhead</a:t>
                      </a:r>
                      <a:r>
                        <a:rPr lang="en-US" sz="1300" b="1" baseline="0" dirty="0" smtClean="0"/>
                        <a:t> Expenses</a:t>
                      </a:r>
                      <a:endParaRPr lang="en-US" sz="1300" b="1" i="1" dirty="0" smtClean="0"/>
                    </a:p>
                  </a:txBody>
                  <a:tcPr marL="68652" marR="68652" marT="34326" marB="34326"/>
                </a:tc>
                <a:tc hMerge="1">
                  <a:txBody>
                    <a:bodyPr/>
                    <a:lstStyle/>
                    <a:p>
                      <a:endParaRPr lang="en-US" sz="1400" b="1" i="1" dirty="0"/>
                    </a:p>
                  </a:txBody>
                  <a:tcPr marL="68652" marR="68652" marT="34326" marB="34326"/>
                </a:tc>
                <a:tc>
                  <a:txBody>
                    <a:bodyPr/>
                    <a:lstStyle/>
                    <a:p>
                      <a:pPr algn="ctr"/>
                      <a:r>
                        <a:rPr lang="en-US" sz="1300" b="1" dirty="0" smtClean="0"/>
                        <a:t>$220.2</a:t>
                      </a:r>
                      <a:endParaRPr lang="en-US" sz="1300" b="1" dirty="0"/>
                    </a:p>
                  </a:txBody>
                  <a:tcPr marL="68652" marR="68652" marT="34326" marB="34326" anchor="ctr"/>
                </a:tc>
                <a:tc>
                  <a:txBody>
                    <a:bodyPr/>
                    <a:lstStyle/>
                    <a:p>
                      <a:pPr algn="ctr"/>
                      <a:r>
                        <a:rPr lang="en-US" sz="1300" b="1" dirty="0" smtClean="0"/>
                        <a:t>$237.6</a:t>
                      </a:r>
                      <a:endParaRPr lang="en-US" sz="1300" b="1" dirty="0"/>
                    </a:p>
                  </a:txBody>
                  <a:tcPr marL="68652" marR="68652" marT="34326" marB="34326" anchor="ctr"/>
                </a:tc>
                <a:tc>
                  <a:txBody>
                    <a:bodyPr/>
                    <a:lstStyle/>
                    <a:p>
                      <a:pPr algn="ctr"/>
                      <a:r>
                        <a:rPr lang="en-US" sz="1300" b="1" dirty="0" smtClean="0"/>
                        <a:t>$242.9</a:t>
                      </a:r>
                      <a:endParaRPr lang="en-US" sz="1300" b="1" dirty="0"/>
                    </a:p>
                  </a:txBody>
                  <a:tcPr marL="68652" marR="68652" marT="34326" marB="34326" anchor="ctr"/>
                </a:tc>
                <a:tc>
                  <a:txBody>
                    <a:bodyPr/>
                    <a:lstStyle/>
                    <a:p>
                      <a:pPr algn="ctr"/>
                      <a:r>
                        <a:rPr lang="en-US" sz="1300" b="1" dirty="0" smtClean="0"/>
                        <a:t>$243.8</a:t>
                      </a:r>
                      <a:endParaRPr lang="en-US" sz="1300" b="1" dirty="0"/>
                    </a:p>
                  </a:txBody>
                  <a:tcPr marL="68652" marR="68652" marT="34326" marB="3432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b="1" dirty="0" smtClean="0"/>
                        <a:t>$258.3</a:t>
                      </a:r>
                    </a:p>
                  </a:txBody>
                  <a:tcPr marL="68652" marR="68652" marT="34326" marB="34326" anchor="ctr"/>
                </a:tc>
                <a:tc>
                  <a:txBody>
                    <a:bodyPr/>
                    <a:lstStyle/>
                    <a:p>
                      <a:pPr marL="0" algn="ctr" defTabSz="914400" rtl="0" eaLnBrk="1" latinLnBrk="0" hangingPunct="1"/>
                      <a:endParaRPr lang="en-US" sz="1300" b="1" kern="1200" dirty="0" smtClean="0">
                        <a:solidFill>
                          <a:schemeClr val="dk1"/>
                        </a:solidFill>
                        <a:latin typeface="+mn-lt"/>
                        <a:ea typeface="+mn-ea"/>
                        <a:cs typeface="+mn-cs"/>
                      </a:endParaRPr>
                    </a:p>
                  </a:txBody>
                  <a:tcPr marL="68652" marR="68652" marT="34326" marB="34326" anchor="ctr">
                    <a:solidFill>
                      <a:schemeClr val="bg1"/>
                    </a:solidFill>
                  </a:tcPr>
                </a:tc>
                <a:tc>
                  <a:txBody>
                    <a:bodyPr/>
                    <a:lstStyle/>
                    <a:p>
                      <a:pPr algn="ctr"/>
                      <a:r>
                        <a:rPr lang="en-US" sz="1300" b="1" dirty="0" smtClean="0"/>
                        <a:t>30.1%</a:t>
                      </a:r>
                    </a:p>
                  </a:txBody>
                  <a:tcPr marL="68652" marR="68652" marT="34326" marB="34326" anchor="ctr"/>
                </a:tc>
              </a:tr>
              <a:tr h="118508">
                <a:tc>
                  <a:txBody>
                    <a:bodyPr/>
                    <a:lstStyle/>
                    <a:p>
                      <a:pPr algn="ctr"/>
                      <a:endParaRPr lang="en-US" sz="200" dirty="0"/>
                    </a:p>
                  </a:txBody>
                  <a:tcPr marL="68652" marR="68652" marT="34326" marB="34326" anchor="ctr">
                    <a:solidFill>
                      <a:schemeClr val="bg1"/>
                    </a:solidFill>
                  </a:tcPr>
                </a:tc>
                <a:tc gridSpan="6">
                  <a:txBody>
                    <a:bodyPr/>
                    <a:lstStyle/>
                    <a:p>
                      <a:pPr algn="ctr"/>
                      <a:endParaRPr lang="en-US" sz="200" dirty="0"/>
                    </a:p>
                  </a:txBody>
                  <a:tcPr marL="68652" marR="68652" marT="34326" marB="34326" anchor="ctr">
                    <a:solidFill>
                      <a:schemeClr val="bg1"/>
                    </a:solidFill>
                  </a:tcPr>
                </a:tc>
                <a:tc hMerge="1">
                  <a:txBody>
                    <a:bodyPr/>
                    <a:lstStyle/>
                    <a:p>
                      <a:pPr algn="ctr"/>
                      <a:endParaRPr lang="en-US" sz="1200" dirty="0"/>
                    </a:p>
                  </a:txBody>
                  <a:tcPr marL="68652" marR="68652" marT="34326" marB="34326" anchor="ctr"/>
                </a:tc>
                <a:tc hMerge="1">
                  <a:txBody>
                    <a:bodyPr/>
                    <a:lstStyle/>
                    <a:p>
                      <a:pPr algn="ctr"/>
                      <a:endParaRPr lang="en-US" sz="1200" dirty="0"/>
                    </a:p>
                  </a:txBody>
                  <a:tcPr marL="68652" marR="68652" marT="34326" marB="34326" anchor="ctr"/>
                </a:tc>
                <a:tc hMerge="1">
                  <a:txBody>
                    <a:bodyPr/>
                    <a:lstStyle/>
                    <a:p>
                      <a:pPr algn="ctr"/>
                      <a:endParaRPr lang="en-US" sz="1200" dirty="0"/>
                    </a:p>
                  </a:txBody>
                  <a:tcPr marL="68652" marR="68652" marT="34326" marB="34326" anchor="ctr"/>
                </a:tc>
                <a:tc hMerge="1">
                  <a:txBody>
                    <a:bodyPr/>
                    <a:lstStyle/>
                    <a:p>
                      <a:pPr algn="ctr"/>
                      <a:endParaRPr lang="en-US" sz="1200" dirty="0"/>
                    </a:p>
                  </a:txBody>
                  <a:tcPr marL="68652" marR="68652" marT="34326" marB="34326" anchor="ctr"/>
                </a:tc>
                <a:tc hMerge="1">
                  <a:txBody>
                    <a:bodyPr/>
                    <a:lstStyle/>
                    <a:p>
                      <a:pPr marL="0" algn="ctr" defTabSz="914400" rtl="0" eaLnBrk="1" latinLnBrk="0" hangingPunct="1"/>
                      <a:endParaRPr lang="en-US" sz="1200" b="0" kern="1200" dirty="0">
                        <a:solidFill>
                          <a:schemeClr val="dk1"/>
                        </a:solidFill>
                        <a:latin typeface="+mn-lt"/>
                        <a:ea typeface="+mn-ea"/>
                        <a:cs typeface="+mn-cs"/>
                      </a:endParaRPr>
                    </a:p>
                  </a:txBody>
                  <a:tcPr marL="68652" marR="68652" marT="34326" marB="34326" anchor="ctr"/>
                </a:tc>
                <a:tc>
                  <a:txBody>
                    <a:bodyPr/>
                    <a:lstStyle/>
                    <a:p>
                      <a:endParaRPr lang="en-US" sz="200" dirty="0"/>
                    </a:p>
                  </a:txBody>
                  <a:tcPr marL="68652" marR="68652" marT="34326" marB="34326" anchor="ctr">
                    <a:solidFill>
                      <a:schemeClr val="bg1"/>
                    </a:solidFill>
                  </a:tcPr>
                </a:tc>
                <a:tc>
                  <a:txBody>
                    <a:bodyPr/>
                    <a:lstStyle/>
                    <a:p>
                      <a:pPr algn="ctr"/>
                      <a:endParaRPr lang="en-US" sz="200" dirty="0"/>
                    </a:p>
                  </a:txBody>
                  <a:tcPr marL="68652" marR="68652" marT="34326" marB="34326" anchor="ctr">
                    <a:solidFill>
                      <a:schemeClr val="bg1"/>
                    </a:solidFill>
                  </a:tcPr>
                </a:tc>
              </a:tr>
              <a:tr h="628632">
                <a:tc rowSpan="9">
                  <a:txBody>
                    <a:bodyPr/>
                    <a:lstStyle/>
                    <a:p>
                      <a:pPr lvl="0" algn="ctr"/>
                      <a:endParaRPr lang="en-US" sz="900" b="1" dirty="0"/>
                    </a:p>
                  </a:txBody>
                  <a:tcPr marL="68652" marR="68652" marT="34326" marB="34326" vert="vert270">
                    <a:noFill/>
                  </a:tcPr>
                </a:tc>
                <a:tc>
                  <a:txBody>
                    <a:bodyPr/>
                    <a:lstStyle/>
                    <a:p>
                      <a:pPr lvl="0" algn="l"/>
                      <a:r>
                        <a:rPr lang="en-US" sz="1000" dirty="0" smtClean="0"/>
                        <a:t>Software Maintenance &amp; Licenses</a:t>
                      </a:r>
                      <a:endParaRPr lang="en-US" sz="1000" dirty="0"/>
                    </a:p>
                  </a:txBody>
                  <a:tcPr marL="68652" marR="68652" marT="34326" marB="34326" anchor="ctr"/>
                </a:tc>
                <a:tc>
                  <a:txBody>
                    <a:bodyPr/>
                    <a:lstStyle/>
                    <a:p>
                      <a:pPr algn="ctr" fontAlgn="b"/>
                      <a:r>
                        <a:rPr lang="en-US" sz="1000" b="0" i="0" u="none" strike="noStrike" dirty="0" smtClean="0">
                          <a:solidFill>
                            <a:srgbClr val="000000"/>
                          </a:solidFill>
                          <a:effectLst/>
                          <a:latin typeface="+mn-lt"/>
                        </a:rPr>
                        <a:t>27.0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26.9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26.6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33.0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Century Gothic"/>
                        </a:rPr>
                        <a:t>35.4 </a:t>
                      </a:r>
                      <a:endParaRPr lang="en-US" sz="1000" b="0" i="0" u="none" strike="noStrike" dirty="0">
                        <a:solidFill>
                          <a:srgbClr val="000000"/>
                        </a:solidFill>
                        <a:effectLst/>
                        <a:latin typeface="Century Gothic"/>
                      </a:endParaRPr>
                    </a:p>
                  </a:txBody>
                  <a:tcPr marL="0" marR="0" marT="0" marB="0" anchor="ctr"/>
                </a:tc>
                <a:tc>
                  <a:txBody>
                    <a:bodyPr/>
                    <a:lstStyle/>
                    <a:p>
                      <a:pPr algn="ctr"/>
                      <a:endParaRPr lang="en-US" sz="1000" dirty="0"/>
                    </a:p>
                  </a:txBody>
                  <a:tcPr marL="68652" marR="68652" marT="34326" marB="34326" anchor="ctr">
                    <a:solidFill>
                      <a:schemeClr val="bg1"/>
                    </a:solidFill>
                  </a:tcPr>
                </a:tc>
                <a:tc>
                  <a:txBody>
                    <a:bodyPr/>
                    <a:lstStyle/>
                    <a:p>
                      <a:pPr algn="ctr" fontAlgn="b"/>
                      <a:r>
                        <a:rPr lang="en-US" sz="1000" b="0" i="0" u="none" strike="noStrike" dirty="0">
                          <a:solidFill>
                            <a:srgbClr val="000000"/>
                          </a:solidFill>
                          <a:effectLst/>
                          <a:latin typeface="+mn-lt"/>
                        </a:rPr>
                        <a:t>7.0%</a:t>
                      </a:r>
                    </a:p>
                  </a:txBody>
                  <a:tcPr marL="0" marR="0" marT="0" marB="0" anchor="ctr"/>
                </a:tc>
              </a:tr>
              <a:tr h="276113">
                <a:tc vMerge="1">
                  <a:txBody>
                    <a:bodyPr/>
                    <a:lstStyle/>
                    <a:p>
                      <a:pPr lvl="0" algn="l"/>
                      <a:endParaRPr lang="en-US" sz="1000" dirty="0"/>
                    </a:p>
                  </a:txBody>
                  <a:tcPr marL="68652" marR="68652" marT="34326" marB="34326"/>
                </a:tc>
                <a:tc>
                  <a:txBody>
                    <a:bodyPr/>
                    <a:lstStyle/>
                    <a:p>
                      <a:pPr lvl="0" algn="l"/>
                      <a:r>
                        <a:rPr lang="en-US" sz="1000" dirty="0" smtClean="0"/>
                        <a:t>Occupancy</a:t>
                      </a:r>
                      <a:endParaRPr lang="en-US" sz="1000" dirty="0"/>
                    </a:p>
                  </a:txBody>
                  <a:tcPr marL="68652" marR="68652" marT="34326" marB="34326" anchor="ctr"/>
                </a:tc>
                <a:tc>
                  <a:txBody>
                    <a:bodyPr/>
                    <a:lstStyle/>
                    <a:p>
                      <a:pPr algn="ctr" fontAlgn="b"/>
                      <a:r>
                        <a:rPr lang="en-US" sz="1000" b="0" i="0" u="none" strike="noStrike" dirty="0" smtClean="0">
                          <a:solidFill>
                            <a:srgbClr val="000000"/>
                          </a:solidFill>
                          <a:effectLst/>
                          <a:latin typeface="+mn-lt"/>
                        </a:rPr>
                        <a:t>33.0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34.3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33.3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33.0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Century Gothic"/>
                        </a:rPr>
                        <a:t>37.2 </a:t>
                      </a:r>
                      <a:endParaRPr lang="en-US" sz="1000" b="0" i="0" u="none" strike="noStrike" dirty="0">
                        <a:solidFill>
                          <a:srgbClr val="000000"/>
                        </a:solidFill>
                        <a:effectLst/>
                        <a:latin typeface="Century Gothic"/>
                      </a:endParaRPr>
                    </a:p>
                  </a:txBody>
                  <a:tcPr marL="0" marR="0" marT="0" marB="0" anchor="ctr"/>
                </a:tc>
                <a:tc>
                  <a:txBody>
                    <a:bodyPr/>
                    <a:lstStyle/>
                    <a:p>
                      <a:pPr algn="ctr"/>
                      <a:endParaRPr lang="en-US" sz="1000" dirty="0"/>
                    </a:p>
                  </a:txBody>
                  <a:tcPr marL="68652" marR="68652" marT="34326" marB="34326" anchor="ctr">
                    <a:solidFill>
                      <a:schemeClr val="bg1"/>
                    </a:solidFill>
                  </a:tcPr>
                </a:tc>
                <a:tc>
                  <a:txBody>
                    <a:bodyPr/>
                    <a:lstStyle/>
                    <a:p>
                      <a:pPr algn="ctr" fontAlgn="b"/>
                      <a:r>
                        <a:rPr lang="en-US" sz="1000" b="0" i="0" u="none" strike="noStrike" dirty="0">
                          <a:solidFill>
                            <a:srgbClr val="000000"/>
                          </a:solidFill>
                          <a:effectLst/>
                          <a:latin typeface="+mn-lt"/>
                        </a:rPr>
                        <a:t>3.0%</a:t>
                      </a:r>
                    </a:p>
                  </a:txBody>
                  <a:tcPr marL="0" marR="0" marT="0" marB="0" anchor="ctr"/>
                </a:tc>
              </a:tr>
              <a:tr h="276113">
                <a:tc vMerge="1">
                  <a:txBody>
                    <a:bodyPr/>
                    <a:lstStyle/>
                    <a:p>
                      <a:pPr lvl="0" algn="l"/>
                      <a:endParaRPr lang="en-US" sz="1000" dirty="0"/>
                    </a:p>
                  </a:txBody>
                  <a:tcPr marL="68652" marR="68652" marT="34326" marB="34326"/>
                </a:tc>
                <a:tc>
                  <a:txBody>
                    <a:bodyPr/>
                    <a:lstStyle/>
                    <a:p>
                      <a:pPr lvl="0" algn="l"/>
                      <a:r>
                        <a:rPr lang="en-US" sz="1000" dirty="0" smtClean="0"/>
                        <a:t>Depreciation</a:t>
                      </a:r>
                      <a:endParaRPr lang="en-US" sz="1000" dirty="0"/>
                    </a:p>
                  </a:txBody>
                  <a:tcPr marL="68652" marR="68652" marT="34326" marB="34326" anchor="ctr"/>
                </a:tc>
                <a:tc>
                  <a:txBody>
                    <a:bodyPr/>
                    <a:lstStyle/>
                    <a:p>
                      <a:pPr algn="ctr" fontAlgn="b"/>
                      <a:r>
                        <a:rPr lang="en-US" sz="1000" b="0" i="0" u="none" strike="noStrike" dirty="0" smtClean="0">
                          <a:solidFill>
                            <a:srgbClr val="000000"/>
                          </a:solidFill>
                          <a:effectLst/>
                          <a:latin typeface="+mn-lt"/>
                        </a:rPr>
                        <a:t>23.4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28.4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33.9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31.5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Century Gothic"/>
                        </a:rPr>
                        <a:t>33.9 </a:t>
                      </a:r>
                      <a:endParaRPr lang="en-US" sz="1000" b="0" i="0" u="none" strike="noStrike" dirty="0">
                        <a:solidFill>
                          <a:srgbClr val="000000"/>
                        </a:solidFill>
                        <a:effectLst/>
                        <a:latin typeface="Century Gothic"/>
                      </a:endParaRPr>
                    </a:p>
                  </a:txBody>
                  <a:tcPr marL="0" marR="0" marT="0" marB="0" anchor="ctr"/>
                </a:tc>
                <a:tc>
                  <a:txBody>
                    <a:bodyPr/>
                    <a:lstStyle/>
                    <a:p>
                      <a:pPr algn="ctr"/>
                      <a:endParaRPr lang="en-US" sz="1000" dirty="0"/>
                    </a:p>
                  </a:txBody>
                  <a:tcPr marL="68652" marR="68652" marT="34326" marB="34326" anchor="ctr">
                    <a:solidFill>
                      <a:schemeClr val="bg1"/>
                    </a:solidFill>
                  </a:tcPr>
                </a:tc>
                <a:tc>
                  <a:txBody>
                    <a:bodyPr/>
                    <a:lstStyle/>
                    <a:p>
                      <a:pPr algn="ctr" fontAlgn="b"/>
                      <a:r>
                        <a:rPr lang="en-US" sz="1000" b="0" i="0" u="none" strike="noStrike" dirty="0">
                          <a:solidFill>
                            <a:srgbClr val="000000"/>
                          </a:solidFill>
                          <a:effectLst/>
                          <a:latin typeface="+mn-lt"/>
                        </a:rPr>
                        <a:t>9.7%</a:t>
                      </a:r>
                    </a:p>
                  </a:txBody>
                  <a:tcPr marL="0" marR="0" marT="0" marB="0" anchor="ctr"/>
                </a:tc>
              </a:tr>
              <a:tr h="312638">
                <a:tc vMerge="1">
                  <a:txBody>
                    <a:bodyPr/>
                    <a:lstStyle/>
                    <a:p>
                      <a:pPr lvl="0" algn="l"/>
                      <a:endParaRPr lang="en-US" sz="1000" dirty="0"/>
                    </a:p>
                  </a:txBody>
                  <a:tcPr marL="68652" marR="68652" marT="34326" marB="34326"/>
                </a:tc>
                <a:tc>
                  <a:txBody>
                    <a:bodyPr/>
                    <a:lstStyle/>
                    <a:p>
                      <a:pPr lvl="0" algn="l"/>
                      <a:r>
                        <a:rPr lang="en-US" sz="1000" dirty="0" smtClean="0"/>
                        <a:t>AMS Costs</a:t>
                      </a:r>
                      <a:endParaRPr lang="en-US" sz="1000" dirty="0"/>
                    </a:p>
                  </a:txBody>
                  <a:tcPr marL="68652" marR="68652" marT="34326" marB="34326" anchor="ctr"/>
                </a:tc>
                <a:tc>
                  <a:txBody>
                    <a:bodyPr/>
                    <a:lstStyle/>
                    <a:p>
                      <a:pPr algn="ctr" fontAlgn="b"/>
                      <a:r>
                        <a:rPr lang="en-US" sz="1000" b="0" i="0" u="none" strike="noStrike" dirty="0" smtClean="0">
                          <a:solidFill>
                            <a:srgbClr val="000000"/>
                          </a:solidFill>
                          <a:effectLst/>
                          <a:latin typeface="+mn-lt"/>
                        </a:rPr>
                        <a:t>31.9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35.0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34.9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34.6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Century Gothic"/>
                        </a:rPr>
                        <a:t>32.6 </a:t>
                      </a:r>
                      <a:endParaRPr lang="en-US" sz="1000" b="0" i="0" u="none" strike="noStrike" dirty="0">
                        <a:solidFill>
                          <a:srgbClr val="000000"/>
                        </a:solidFill>
                        <a:effectLst/>
                        <a:latin typeface="Century Gothic"/>
                      </a:endParaRPr>
                    </a:p>
                  </a:txBody>
                  <a:tcPr marL="0" marR="0" marT="0" marB="0" anchor="ctr"/>
                </a:tc>
                <a:tc>
                  <a:txBody>
                    <a:bodyPr/>
                    <a:lstStyle/>
                    <a:p>
                      <a:pPr marL="0" algn="ctr" defTabSz="914400" rtl="0" eaLnBrk="1" latinLnBrk="0" hangingPunct="1"/>
                      <a:endParaRPr lang="en-US" sz="1000" b="0" kern="1200" dirty="0">
                        <a:solidFill>
                          <a:schemeClr val="dk1"/>
                        </a:solidFill>
                        <a:latin typeface="+mn-lt"/>
                        <a:ea typeface="+mn-ea"/>
                        <a:cs typeface="+mn-cs"/>
                      </a:endParaRPr>
                    </a:p>
                  </a:txBody>
                  <a:tcPr marL="68652" marR="68652" marT="34326" marB="34326" anchor="ctr">
                    <a:solidFill>
                      <a:schemeClr val="bg1"/>
                    </a:solidFill>
                  </a:tcPr>
                </a:tc>
                <a:tc>
                  <a:txBody>
                    <a:bodyPr/>
                    <a:lstStyle/>
                    <a:p>
                      <a:pPr algn="ctr" fontAlgn="b"/>
                      <a:r>
                        <a:rPr lang="en-US" sz="1000" b="0" i="0" u="none" strike="noStrike" dirty="0">
                          <a:solidFill>
                            <a:srgbClr val="000000"/>
                          </a:solidFill>
                          <a:effectLst/>
                          <a:latin typeface="+mn-lt"/>
                        </a:rPr>
                        <a:t>0.5%</a:t>
                      </a:r>
                    </a:p>
                  </a:txBody>
                  <a:tcPr marL="0" marR="0" marT="0" marB="0" anchor="ctr"/>
                </a:tc>
              </a:tr>
              <a:tr h="446445">
                <a:tc vMerge="1">
                  <a:txBody>
                    <a:bodyPr/>
                    <a:lstStyle/>
                    <a:p>
                      <a:pPr lvl="0" algn="l"/>
                      <a:endParaRPr lang="en-US" sz="1000" dirty="0"/>
                    </a:p>
                  </a:txBody>
                  <a:tcPr marL="68652" marR="68652" marT="34326" marB="34326"/>
                </a:tc>
                <a:tc>
                  <a:txBody>
                    <a:bodyPr/>
                    <a:lstStyle/>
                    <a:p>
                      <a:pPr lvl="0" algn="l"/>
                      <a:r>
                        <a:rPr lang="en-US" sz="1000" dirty="0" smtClean="0"/>
                        <a:t>TMS Shared Services</a:t>
                      </a:r>
                      <a:endParaRPr lang="en-US" sz="1000" dirty="0"/>
                    </a:p>
                  </a:txBody>
                  <a:tcPr marL="68652" marR="68652" marT="34326" marB="34326" anchor="ctr"/>
                </a:tc>
                <a:tc>
                  <a:txBody>
                    <a:bodyPr/>
                    <a:lstStyle/>
                    <a:p>
                      <a:pPr algn="ctr" fontAlgn="b"/>
                      <a:r>
                        <a:rPr lang="en-US" sz="1000" b="0" i="0" u="none" strike="noStrike" dirty="0" smtClean="0">
                          <a:solidFill>
                            <a:srgbClr val="000000"/>
                          </a:solidFill>
                          <a:effectLst/>
                          <a:latin typeface="+mn-lt"/>
                        </a:rPr>
                        <a:t>27.1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26.0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27.3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26.5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Century Gothic"/>
                        </a:rPr>
                        <a:t>27.7 </a:t>
                      </a:r>
                      <a:endParaRPr lang="en-US" sz="1000" b="0" i="0" u="none" strike="noStrike" dirty="0">
                        <a:solidFill>
                          <a:srgbClr val="000000"/>
                        </a:solidFill>
                        <a:effectLst/>
                        <a:latin typeface="Century Gothic"/>
                      </a:endParaRPr>
                    </a:p>
                  </a:txBody>
                  <a:tcPr marL="0" marR="0" marT="0" marB="0" anchor="ctr"/>
                </a:tc>
                <a:tc>
                  <a:txBody>
                    <a:bodyPr/>
                    <a:lstStyle/>
                    <a:p>
                      <a:endParaRPr lang="en-US" dirty="0"/>
                    </a:p>
                  </a:txBody>
                  <a:tcPr marL="68652" marR="68652" marT="34326" marB="34326" anchor="ctr">
                    <a:solidFill>
                      <a:schemeClr val="bg1"/>
                    </a:solidFill>
                  </a:tcPr>
                </a:tc>
                <a:tc>
                  <a:txBody>
                    <a:bodyPr/>
                    <a:lstStyle/>
                    <a:p>
                      <a:pPr algn="ctr" fontAlgn="b"/>
                      <a:r>
                        <a:rPr lang="en-US" sz="1000" b="0" i="0" u="none" strike="noStrike" dirty="0">
                          <a:solidFill>
                            <a:srgbClr val="000000"/>
                          </a:solidFill>
                          <a:effectLst/>
                          <a:latin typeface="+mn-lt"/>
                        </a:rPr>
                        <a:t>0.5%</a:t>
                      </a:r>
                    </a:p>
                  </a:txBody>
                  <a:tcPr marL="0" marR="0" marT="0" marB="0" anchor="ctr"/>
                </a:tc>
              </a:tr>
              <a:tr h="446445">
                <a:tc vMerge="1">
                  <a:txBody>
                    <a:bodyPr/>
                    <a:lstStyle/>
                    <a:p>
                      <a:pPr lvl="0" algn="l"/>
                      <a:endParaRPr lang="en-US" sz="1000" dirty="0"/>
                    </a:p>
                  </a:txBody>
                  <a:tcPr marL="68652" marR="68652" marT="34326" marB="34326"/>
                </a:tc>
                <a:tc>
                  <a:txBody>
                    <a:bodyPr/>
                    <a:lstStyle/>
                    <a:p>
                      <a:pPr lvl="0" algn="l"/>
                      <a:r>
                        <a:rPr lang="en-US" sz="1000" dirty="0" smtClean="0"/>
                        <a:t>Non Project Consulting</a:t>
                      </a:r>
                      <a:endParaRPr lang="en-US" sz="1000" dirty="0"/>
                    </a:p>
                  </a:txBody>
                  <a:tcPr marL="68652" marR="68652" marT="34326" marB="34326" anchor="ctr"/>
                </a:tc>
                <a:tc>
                  <a:txBody>
                    <a:bodyPr/>
                    <a:lstStyle/>
                    <a:p>
                      <a:pPr algn="ctr" fontAlgn="b"/>
                      <a:r>
                        <a:rPr lang="en-US" sz="1000" b="0" i="0" u="none" strike="noStrike" dirty="0" smtClean="0">
                          <a:solidFill>
                            <a:srgbClr val="000000"/>
                          </a:solidFill>
                          <a:effectLst/>
                          <a:latin typeface="+mn-lt"/>
                        </a:rPr>
                        <a:t>24.5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32.6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32.5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25.5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Century Gothic"/>
                        </a:rPr>
                        <a:t>33.5 </a:t>
                      </a:r>
                      <a:endParaRPr lang="en-US" sz="1000" b="0" i="0" u="none" strike="noStrike" dirty="0">
                        <a:solidFill>
                          <a:srgbClr val="000000"/>
                        </a:solidFill>
                        <a:effectLst/>
                        <a:latin typeface="Century Gothic"/>
                      </a:endParaRPr>
                    </a:p>
                  </a:txBody>
                  <a:tcPr marL="0" marR="0" marT="0" marB="0" anchor="ctr"/>
                </a:tc>
                <a:tc>
                  <a:txBody>
                    <a:bodyPr/>
                    <a:lstStyle/>
                    <a:p>
                      <a:endParaRPr lang="en-US" dirty="0"/>
                    </a:p>
                  </a:txBody>
                  <a:tcPr marL="68652" marR="68652" marT="34326" marB="34326" anchor="ctr">
                    <a:solidFill>
                      <a:schemeClr val="bg1"/>
                    </a:solidFill>
                  </a:tcPr>
                </a:tc>
                <a:tc>
                  <a:txBody>
                    <a:bodyPr/>
                    <a:lstStyle/>
                    <a:p>
                      <a:pPr algn="ctr" fontAlgn="b"/>
                      <a:r>
                        <a:rPr lang="en-US" sz="1000" b="0" i="0" u="none" strike="noStrike" dirty="0">
                          <a:solidFill>
                            <a:srgbClr val="000000"/>
                          </a:solidFill>
                          <a:effectLst/>
                          <a:latin typeface="+mn-lt"/>
                        </a:rPr>
                        <a:t>8.1%</a:t>
                      </a:r>
                    </a:p>
                  </a:txBody>
                  <a:tcPr marL="0" marR="0" marT="0" marB="0" anchor="ctr"/>
                </a:tc>
              </a:tr>
              <a:tr h="410008">
                <a:tc vMerge="1">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endParaRPr lang="en-US" sz="1000" dirty="0" smtClean="0"/>
                    </a:p>
                  </a:txBody>
                  <a:tcPr marL="68652" marR="68652" marT="34326" marB="34326"/>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1000" dirty="0" smtClean="0"/>
                        <a:t>Travel</a:t>
                      </a:r>
                    </a:p>
                  </a:txBody>
                  <a:tcPr marL="68652" marR="68652" marT="34326" marB="34326" anchor="ctr"/>
                </a:tc>
                <a:tc>
                  <a:txBody>
                    <a:bodyPr/>
                    <a:lstStyle/>
                    <a:p>
                      <a:pPr algn="ctr" fontAlgn="b"/>
                      <a:r>
                        <a:rPr lang="en-US" sz="1000" b="0" i="0" u="none" strike="noStrike" dirty="0" smtClean="0">
                          <a:solidFill>
                            <a:srgbClr val="000000"/>
                          </a:solidFill>
                          <a:effectLst/>
                          <a:latin typeface="+mn-lt"/>
                        </a:rPr>
                        <a:t>9.6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10.9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11.1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10.5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Century Gothic"/>
                        </a:rPr>
                        <a:t>14.1 </a:t>
                      </a:r>
                      <a:endParaRPr lang="en-US" sz="1000" b="0" i="0" u="none" strike="noStrike" dirty="0">
                        <a:solidFill>
                          <a:srgbClr val="000000"/>
                        </a:solidFill>
                        <a:effectLst/>
                        <a:latin typeface="Century Gothic"/>
                      </a:endParaRPr>
                    </a:p>
                  </a:txBody>
                  <a:tcPr marL="0" marR="0" marT="0" marB="0" anchor="ctr"/>
                </a:tc>
                <a:tc>
                  <a:txBody>
                    <a:bodyPr/>
                    <a:lstStyle/>
                    <a:p>
                      <a:endParaRPr lang="en-US" dirty="0"/>
                    </a:p>
                  </a:txBody>
                  <a:tcPr marL="68652" marR="68652" marT="34326" marB="34326" anchor="ctr">
                    <a:solidFill>
                      <a:schemeClr val="bg1"/>
                    </a:solidFill>
                  </a:tcPr>
                </a:tc>
                <a:tc>
                  <a:txBody>
                    <a:bodyPr/>
                    <a:lstStyle/>
                    <a:p>
                      <a:pPr algn="ctr" fontAlgn="b"/>
                      <a:r>
                        <a:rPr lang="en-US" sz="1000" b="0" i="0" u="none" strike="noStrike" dirty="0">
                          <a:solidFill>
                            <a:srgbClr val="000000"/>
                          </a:solidFill>
                          <a:effectLst/>
                          <a:latin typeface="+mn-lt"/>
                        </a:rPr>
                        <a:t>10.1%</a:t>
                      </a:r>
                    </a:p>
                  </a:txBody>
                  <a:tcPr marL="0" marR="0" marT="0" marB="0" anchor="ctr"/>
                </a:tc>
              </a:tr>
              <a:tr h="264258">
                <a:tc vMerge="1">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endParaRPr lang="en-US" sz="1000" dirty="0" smtClean="0"/>
                    </a:p>
                  </a:txBody>
                  <a:tcPr marL="68652" marR="68652" marT="34326" marB="34326"/>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1000" dirty="0" smtClean="0"/>
                        <a:t>Communications</a:t>
                      </a:r>
                    </a:p>
                  </a:txBody>
                  <a:tcPr marL="68652" marR="68652" marT="34326" marB="34326" anchor="ctr"/>
                </a:tc>
                <a:tc>
                  <a:txBody>
                    <a:bodyPr/>
                    <a:lstStyle/>
                    <a:p>
                      <a:pPr algn="ctr" fontAlgn="b"/>
                      <a:r>
                        <a:rPr lang="en-US" sz="1000" b="0" i="0" u="none" strike="noStrike" dirty="0" smtClean="0">
                          <a:solidFill>
                            <a:srgbClr val="000000"/>
                          </a:solidFill>
                          <a:effectLst/>
                          <a:latin typeface="+mn-lt"/>
                        </a:rPr>
                        <a:t>11.9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13.1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11.5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10.3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Century Gothic"/>
                        </a:rPr>
                        <a:t>15.1 </a:t>
                      </a:r>
                      <a:endParaRPr lang="en-US" sz="1000" b="0" i="0" u="none" strike="noStrike" dirty="0">
                        <a:solidFill>
                          <a:srgbClr val="000000"/>
                        </a:solidFill>
                        <a:effectLst/>
                        <a:latin typeface="Century Gothic"/>
                      </a:endParaRPr>
                    </a:p>
                  </a:txBody>
                  <a:tcPr marL="0" marR="0" marT="0" marB="0" anchor="ctr"/>
                </a:tc>
                <a:tc>
                  <a:txBody>
                    <a:bodyPr/>
                    <a:lstStyle/>
                    <a:p>
                      <a:pPr algn="ctr"/>
                      <a:endParaRPr lang="en-US" sz="1000" b="1" dirty="0"/>
                    </a:p>
                  </a:txBody>
                  <a:tcPr marL="68652" marR="68652" marT="34326" marB="34326" anchor="ctr">
                    <a:solidFill>
                      <a:schemeClr val="bg1"/>
                    </a:solidFill>
                  </a:tcPr>
                </a:tc>
                <a:tc>
                  <a:txBody>
                    <a:bodyPr/>
                    <a:lstStyle/>
                    <a:p>
                      <a:pPr algn="ctr" fontAlgn="b"/>
                      <a:r>
                        <a:rPr lang="en-US" sz="1000" b="0" i="0" u="none" strike="noStrike" dirty="0">
                          <a:solidFill>
                            <a:srgbClr val="000000"/>
                          </a:solidFill>
                          <a:effectLst/>
                          <a:latin typeface="+mn-lt"/>
                        </a:rPr>
                        <a:t>6.1%</a:t>
                      </a:r>
                    </a:p>
                  </a:txBody>
                  <a:tcPr marL="0" marR="0" marT="0" marB="0" anchor="ctr"/>
                </a:tc>
              </a:tr>
              <a:tr h="264258">
                <a:tc vMerge="1">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endParaRPr lang="en-US" sz="1000" dirty="0" smtClean="0"/>
                    </a:p>
                  </a:txBody>
                  <a:tcPr marL="68652" marR="68652" marT="34326" marB="34326"/>
                </a:tc>
                <a:tc>
                  <a:txBody>
                    <a:bodyPr/>
                    <a:lstStyle/>
                    <a:p>
                      <a:pPr marL="0" marR="0" lvl="0" indent="0" algn="l" defTabSz="1217889" rtl="0" eaLnBrk="1" fontAlgn="auto" latinLnBrk="0" hangingPunct="1">
                        <a:lnSpc>
                          <a:spcPct val="100000"/>
                        </a:lnSpc>
                        <a:spcBef>
                          <a:spcPts val="0"/>
                        </a:spcBef>
                        <a:spcAft>
                          <a:spcPts val="0"/>
                        </a:spcAft>
                        <a:buClrTx/>
                        <a:buSzTx/>
                        <a:buFontTx/>
                        <a:buNone/>
                        <a:tabLst/>
                        <a:defRPr/>
                      </a:pPr>
                      <a:r>
                        <a:rPr lang="en-US" sz="1000" dirty="0" smtClean="0"/>
                        <a:t>Taxes</a:t>
                      </a:r>
                    </a:p>
                  </a:txBody>
                  <a:tcPr marL="68652" marR="68652" marT="34326" marB="34326" anchor="ctr"/>
                </a:tc>
                <a:tc>
                  <a:txBody>
                    <a:bodyPr/>
                    <a:lstStyle/>
                    <a:p>
                      <a:pPr algn="ctr" fontAlgn="b"/>
                      <a:r>
                        <a:rPr lang="en-US" sz="1000" b="0" i="0" u="none" strike="noStrike" dirty="0" smtClean="0">
                          <a:solidFill>
                            <a:srgbClr val="000000"/>
                          </a:solidFill>
                          <a:effectLst/>
                          <a:latin typeface="+mn-lt"/>
                        </a:rPr>
                        <a:t>12.0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10.3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9.4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mn-lt"/>
                        </a:rPr>
                        <a:t>14.8 </a:t>
                      </a:r>
                      <a:endParaRPr lang="en-US" sz="1000" b="0" i="0" u="none" strike="noStrike" dirty="0">
                        <a:solidFill>
                          <a:srgbClr val="000000"/>
                        </a:solidFill>
                        <a:effectLst/>
                        <a:latin typeface="+mn-lt"/>
                      </a:endParaRPr>
                    </a:p>
                  </a:txBody>
                  <a:tcPr marL="0" marR="0" marT="0" marB="0" anchor="ctr"/>
                </a:tc>
                <a:tc>
                  <a:txBody>
                    <a:bodyPr/>
                    <a:lstStyle/>
                    <a:p>
                      <a:pPr algn="ctr" fontAlgn="b"/>
                      <a:r>
                        <a:rPr lang="en-US" sz="1000" b="0" i="0" u="none" strike="noStrike" dirty="0" smtClean="0">
                          <a:solidFill>
                            <a:srgbClr val="000000"/>
                          </a:solidFill>
                          <a:effectLst/>
                          <a:latin typeface="Century Gothic"/>
                        </a:rPr>
                        <a:t>10.7 </a:t>
                      </a:r>
                      <a:endParaRPr lang="en-US" sz="1000" b="0" i="0" u="none" strike="noStrike" dirty="0">
                        <a:solidFill>
                          <a:srgbClr val="000000"/>
                        </a:solidFill>
                        <a:effectLst/>
                        <a:latin typeface="Century Gothic"/>
                      </a:endParaRPr>
                    </a:p>
                  </a:txBody>
                  <a:tcPr marL="0" marR="0" marT="0" marB="0" anchor="ctr"/>
                </a:tc>
                <a:tc>
                  <a:txBody>
                    <a:bodyPr/>
                    <a:lstStyle/>
                    <a:p>
                      <a:pPr algn="ctr"/>
                      <a:endParaRPr lang="en-US" sz="1000" b="1" dirty="0"/>
                    </a:p>
                  </a:txBody>
                  <a:tcPr marL="68652" marR="68652" marT="34326" marB="34326" anchor="ctr">
                    <a:solidFill>
                      <a:schemeClr val="bg1"/>
                    </a:solidFill>
                  </a:tcPr>
                </a:tc>
                <a:tc>
                  <a:txBody>
                    <a:bodyPr/>
                    <a:lstStyle/>
                    <a:p>
                      <a:pPr algn="ctr"/>
                      <a:r>
                        <a:rPr lang="en-US" sz="1000" b="0" dirty="0" smtClean="0">
                          <a:latin typeface="+mn-lt"/>
                        </a:rPr>
                        <a:t>-2.8%</a:t>
                      </a:r>
                      <a:endParaRPr lang="en-US" sz="1000" b="0" dirty="0">
                        <a:latin typeface="+mn-lt"/>
                      </a:endParaRPr>
                    </a:p>
                  </a:txBody>
                  <a:tcPr marL="68652" marR="68652" marT="34326" marB="34326" anchor="ctr"/>
                </a:tc>
              </a:tr>
              <a:tr h="118508">
                <a:tc>
                  <a:txBody>
                    <a:bodyPr/>
                    <a:lstStyle/>
                    <a:p>
                      <a:pPr marL="0" marR="0" indent="0" algn="l" defTabSz="1217889" rtl="0" eaLnBrk="1" fontAlgn="auto" latinLnBrk="0" hangingPunct="1">
                        <a:lnSpc>
                          <a:spcPct val="100000"/>
                        </a:lnSpc>
                        <a:spcBef>
                          <a:spcPts val="0"/>
                        </a:spcBef>
                        <a:spcAft>
                          <a:spcPts val="0"/>
                        </a:spcAft>
                        <a:buClrTx/>
                        <a:buSzTx/>
                        <a:buFontTx/>
                        <a:buNone/>
                        <a:tabLst/>
                        <a:defRPr/>
                      </a:pPr>
                      <a:endParaRPr lang="en-US" sz="200" dirty="0"/>
                    </a:p>
                  </a:txBody>
                  <a:tcPr marL="68652" marR="68652" marT="34326" marB="34326" anchor="ctr">
                    <a:lnB w="12700" cap="flat" cmpd="sng" algn="ctr">
                      <a:solidFill>
                        <a:schemeClr val="tx1"/>
                      </a:solidFill>
                      <a:prstDash val="solid"/>
                      <a:round/>
                      <a:headEnd type="none" w="med" len="med"/>
                      <a:tailEnd type="none" w="med" len="med"/>
                    </a:lnB>
                    <a:noFill/>
                  </a:tcPr>
                </a:tc>
                <a:tc gridSpan="8">
                  <a:txBody>
                    <a:bodyPr/>
                    <a:lstStyle/>
                    <a:p>
                      <a:pPr marL="0" marR="0" indent="0" algn="l" defTabSz="1217889" rtl="0" eaLnBrk="1" fontAlgn="auto" latinLnBrk="0" hangingPunct="1">
                        <a:lnSpc>
                          <a:spcPct val="100000"/>
                        </a:lnSpc>
                        <a:spcBef>
                          <a:spcPts val="0"/>
                        </a:spcBef>
                        <a:spcAft>
                          <a:spcPts val="0"/>
                        </a:spcAft>
                        <a:buClrTx/>
                        <a:buSzTx/>
                        <a:buFontTx/>
                        <a:buNone/>
                        <a:tabLst/>
                        <a:defRPr/>
                      </a:pPr>
                      <a:endParaRPr lang="en-US" sz="200" dirty="0"/>
                    </a:p>
                  </a:txBody>
                  <a:tcPr marL="68652" marR="68652" marT="34326" marB="34326" anchor="ctr">
                    <a:lnB w="12700" cap="flat" cmpd="sng" algn="ctr">
                      <a:solidFill>
                        <a:schemeClr val="tx1"/>
                      </a:solidFill>
                      <a:prstDash val="solid"/>
                      <a:round/>
                      <a:headEnd type="none" w="med" len="med"/>
                      <a:tailEnd type="none" w="med" len="med"/>
                    </a:lnB>
                    <a:noFill/>
                  </a:tcPr>
                </a:tc>
                <a:tc hMerge="1">
                  <a:txBody>
                    <a:bodyPr/>
                    <a:lstStyle/>
                    <a:p>
                      <a:pPr algn="ctr"/>
                      <a:endParaRPr lang="en-US" sz="1000" dirty="0"/>
                    </a:p>
                  </a:txBody>
                  <a:tcPr marL="68652" marR="68652" marT="34326" marB="34326" anchor="ctr"/>
                </a:tc>
                <a:tc hMerge="1">
                  <a:txBody>
                    <a:bodyPr/>
                    <a:lstStyle/>
                    <a:p>
                      <a:pPr algn="ctr"/>
                      <a:endParaRPr lang="en-US" sz="1000" dirty="0"/>
                    </a:p>
                  </a:txBody>
                  <a:tcPr marL="68652" marR="68652" marT="34326" marB="34326" anchor="ctr"/>
                </a:tc>
                <a:tc hMerge="1">
                  <a:txBody>
                    <a:bodyPr/>
                    <a:lstStyle/>
                    <a:p>
                      <a:pPr algn="ctr"/>
                      <a:endParaRPr lang="en-US" sz="1000" dirty="0"/>
                    </a:p>
                  </a:txBody>
                  <a:tcPr marL="68652" marR="68652" marT="34326" marB="34326" anchor="ctr"/>
                </a:tc>
                <a:tc hMerge="1">
                  <a:txBody>
                    <a:bodyPr/>
                    <a:lstStyle/>
                    <a:p>
                      <a:pPr algn="ctr"/>
                      <a:endParaRPr lang="en-US" sz="1000" dirty="0"/>
                    </a:p>
                  </a:txBody>
                  <a:tcPr marL="68652" marR="68652" marT="34326" marB="34326" anchor="ctr"/>
                </a:tc>
                <a:tc hMerge="1">
                  <a:txBody>
                    <a:bodyPr/>
                    <a:lstStyle/>
                    <a:p>
                      <a:pPr algn="ctr"/>
                      <a:endParaRPr lang="en-US" sz="1000" b="1" dirty="0" smtClean="0"/>
                    </a:p>
                  </a:txBody>
                  <a:tcPr marL="68652" marR="68652" marT="34326" marB="34326" anchor="ctr"/>
                </a:tc>
                <a:tc hMerge="1">
                  <a:txBody>
                    <a:bodyPr/>
                    <a:lstStyle/>
                    <a:p>
                      <a:pPr algn="ctr"/>
                      <a:endParaRPr lang="en-US" sz="1000" b="1" dirty="0"/>
                    </a:p>
                  </a:txBody>
                  <a:tcPr marL="68652" marR="68652" marT="34326" marB="34326" anchor="ctr">
                    <a:solidFill>
                      <a:schemeClr val="bg1"/>
                    </a:solidFill>
                  </a:tcPr>
                </a:tc>
                <a:tc hMerge="1">
                  <a:txBody>
                    <a:bodyPr/>
                    <a:lstStyle/>
                    <a:p>
                      <a:pPr algn="ctr"/>
                      <a:endParaRPr lang="en-US" sz="1000" b="1" dirty="0"/>
                    </a:p>
                  </a:txBody>
                  <a:tcPr marL="68652" marR="68652" marT="34326" marB="34326" anchor="ctr"/>
                </a:tc>
              </a:tr>
              <a:tr h="446445">
                <a:tc gridSpan="2">
                  <a:txBody>
                    <a:bodyPr/>
                    <a:lstStyle/>
                    <a:p>
                      <a:pPr marL="0" marR="0" indent="0" algn="l" defTabSz="1217889" rtl="0" eaLnBrk="1" fontAlgn="auto" latinLnBrk="0" hangingPunct="1">
                        <a:lnSpc>
                          <a:spcPct val="100000"/>
                        </a:lnSpc>
                        <a:spcBef>
                          <a:spcPts val="0"/>
                        </a:spcBef>
                        <a:spcAft>
                          <a:spcPts val="0"/>
                        </a:spcAft>
                        <a:buClrTx/>
                        <a:buSzTx/>
                        <a:buFontTx/>
                        <a:buNone/>
                        <a:tabLst/>
                        <a:defRPr/>
                      </a:pPr>
                      <a:r>
                        <a:rPr lang="en-US" sz="1300" b="1" dirty="0" smtClean="0"/>
                        <a:t>Technology Investment</a:t>
                      </a:r>
                    </a:p>
                  </a:txBody>
                  <a:tcPr marL="68652" marR="68652" marT="34326" marB="34326"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indent="0" algn="l" defTabSz="1217889" rtl="0" eaLnBrk="1" fontAlgn="auto" latinLnBrk="0" hangingPunct="1">
                        <a:lnSpc>
                          <a:spcPct val="100000"/>
                        </a:lnSpc>
                        <a:spcBef>
                          <a:spcPts val="0"/>
                        </a:spcBef>
                        <a:spcAft>
                          <a:spcPts val="0"/>
                        </a:spcAft>
                        <a:buClrTx/>
                        <a:buSzTx/>
                        <a:buFontTx/>
                        <a:buNone/>
                        <a:tabLst/>
                        <a:defRPr/>
                      </a:pPr>
                      <a:endParaRPr lang="en-US" sz="1000" b="1" dirty="0" smtClean="0"/>
                    </a:p>
                  </a:txBody>
                  <a:tcPr marL="68652" marR="68652" marT="34326" marB="34326" anchor="ctr"/>
                </a:tc>
                <a:tc>
                  <a:txBody>
                    <a:bodyPr/>
                    <a:lstStyle/>
                    <a:p>
                      <a:pPr algn="ctr"/>
                      <a:r>
                        <a:rPr lang="en-US" sz="1000" b="1" dirty="0" smtClean="0"/>
                        <a:t>20.8</a:t>
                      </a:r>
                      <a:endParaRPr lang="en-US" sz="1000" b="1" dirty="0"/>
                    </a:p>
                  </a:txBody>
                  <a:tcPr marL="68652" marR="68652" marT="34326" marB="34326"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1" dirty="0" smtClean="0"/>
                        <a:t>28.5</a:t>
                      </a:r>
                      <a:endParaRPr lang="en-US" sz="1000" b="1" dirty="0"/>
                    </a:p>
                  </a:txBody>
                  <a:tcPr marL="68652" marR="68652" marT="34326" marB="34326"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1" dirty="0" smtClean="0"/>
                        <a:t>28.7</a:t>
                      </a:r>
                      <a:endParaRPr lang="en-US" sz="1000" b="1" dirty="0"/>
                    </a:p>
                  </a:txBody>
                  <a:tcPr marL="68652" marR="68652" marT="34326" marB="34326"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1" dirty="0" smtClean="0"/>
                        <a:t>41.5</a:t>
                      </a:r>
                      <a:endParaRPr lang="en-US" sz="1000" b="1" dirty="0"/>
                    </a:p>
                  </a:txBody>
                  <a:tcPr marL="68652" marR="68652" marT="34326" marB="34326"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1" dirty="0" smtClean="0"/>
                        <a:t>63.9</a:t>
                      </a:r>
                    </a:p>
                  </a:txBody>
                  <a:tcPr marL="68652" marR="68652" marT="34326" marB="34326"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300" b="1" dirty="0"/>
                    </a:p>
                  </a:txBody>
                  <a:tcPr marL="68652" marR="68652" marT="34326" marB="34326"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000" b="1" dirty="0" smtClean="0"/>
                        <a:t>32.3%</a:t>
                      </a:r>
                      <a:endParaRPr lang="en-US" sz="1000" b="1" dirty="0"/>
                    </a:p>
                  </a:txBody>
                  <a:tcPr marL="68652" marR="68652" marT="34326" marB="34326"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TextBox 5"/>
          <p:cNvSpPr txBox="1"/>
          <p:nvPr/>
        </p:nvSpPr>
        <p:spPr>
          <a:xfrm>
            <a:off x="609600" y="7239000"/>
            <a:ext cx="8238181" cy="207966"/>
          </a:xfrm>
          <a:prstGeom prst="rect">
            <a:avLst/>
          </a:prstGeom>
          <a:noFill/>
        </p:spPr>
        <p:txBody>
          <a:bodyPr wrap="square" lIns="68644" tIns="34322" rIns="68644" bIns="34322" rtlCol="0">
            <a:spAutoFit/>
          </a:bodyPr>
          <a:lstStyle/>
          <a:p>
            <a:r>
              <a:rPr lang="en-US" sz="900" dirty="0" smtClean="0"/>
              <a:t>*Total expenses for each category are not listed, the expenses above represent at least  90% of the total for each category. </a:t>
            </a:r>
            <a:endParaRPr lang="en-US" sz="900" dirty="0"/>
          </a:p>
        </p:txBody>
      </p:sp>
      <p:sp>
        <p:nvSpPr>
          <p:cNvPr id="7" name="TextBox 6"/>
          <p:cNvSpPr txBox="1"/>
          <p:nvPr/>
        </p:nvSpPr>
        <p:spPr>
          <a:xfrm>
            <a:off x="457200" y="5964234"/>
            <a:ext cx="8238181" cy="207966"/>
          </a:xfrm>
          <a:prstGeom prst="rect">
            <a:avLst/>
          </a:prstGeom>
          <a:noFill/>
        </p:spPr>
        <p:txBody>
          <a:bodyPr wrap="square" lIns="68644" tIns="34322" rIns="68644" bIns="34322" rtlCol="0">
            <a:spAutoFit/>
          </a:bodyPr>
          <a:lstStyle/>
          <a:p>
            <a:r>
              <a:rPr lang="en-US" sz="900" dirty="0" smtClean="0"/>
              <a:t>*Total expenses for each category are not listed, the expenses above represent at least 90% of the total for each category. </a:t>
            </a:r>
            <a:endParaRPr lang="en-US" sz="900" dirty="0"/>
          </a:p>
        </p:txBody>
      </p:sp>
    </p:spTree>
    <p:extLst>
      <p:ext uri="{BB962C8B-B14F-4D97-AF65-F5344CB8AC3E}">
        <p14:creationId xmlns:p14="http://schemas.microsoft.com/office/powerpoint/2010/main" val="7691165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dirty="0" smtClean="0"/>
              <a:t>OpEx Forecasting Process</a:t>
            </a:r>
            <a:endParaRPr lang="en-US" sz="1700" dirty="0"/>
          </a:p>
        </p:txBody>
      </p:sp>
      <p:sp>
        <p:nvSpPr>
          <p:cNvPr id="3" name="Slide Number Placeholder 2"/>
          <p:cNvSpPr>
            <a:spLocks noGrp="1"/>
          </p:cNvSpPr>
          <p:nvPr>
            <p:ph type="sldNum" sz="quarter" idx="4294967295"/>
          </p:nvPr>
        </p:nvSpPr>
        <p:spPr>
          <a:xfrm>
            <a:off x="7010400" y="6356350"/>
            <a:ext cx="2133600" cy="365125"/>
          </a:xfrm>
        </p:spPr>
        <p:txBody>
          <a:bodyPr/>
          <a:lstStyle/>
          <a:p>
            <a:fld id="{2BF26236-8707-4F01-A3E8-9BFE9630F20C}" type="slidenum">
              <a:rPr lang="en-US" smtClean="0"/>
              <a:pPr/>
              <a:t>56</a:t>
            </a:fld>
            <a:endParaRPr lang="en-US" dirty="0"/>
          </a:p>
        </p:txBody>
      </p:sp>
    </p:spTree>
    <p:extLst>
      <p:ext uri="{BB962C8B-B14F-4D97-AF65-F5344CB8AC3E}">
        <p14:creationId xmlns:p14="http://schemas.microsoft.com/office/powerpoint/2010/main" val="28699694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descr="graphic-margins-are-being-squeezed-lower-in-the-food-industry"/>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b="7979"/>
          <a:stretch/>
        </p:blipFill>
        <p:spPr bwMode="auto">
          <a:xfrm rot="16200000">
            <a:off x="3159372" y="3735300"/>
            <a:ext cx="1955226" cy="14159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46169" y="3457920"/>
            <a:ext cx="3235230" cy="221653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urved Left Arrow 53"/>
          <p:cNvSpPr/>
          <p:nvPr/>
        </p:nvSpPr>
        <p:spPr>
          <a:xfrm rot="1199240" flipH="1">
            <a:off x="46399" y="2981575"/>
            <a:ext cx="403912" cy="638323"/>
          </a:xfrm>
          <a:prstGeom prst="curvedLeftArrow">
            <a:avLst>
              <a:gd name="adj1" fmla="val 12395"/>
              <a:gd name="adj2" fmla="val 31030"/>
              <a:gd name="adj3" fmla="val 250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p:cNvSpPr txBox="1"/>
          <p:nvPr/>
        </p:nvSpPr>
        <p:spPr>
          <a:xfrm>
            <a:off x="2616790" y="2199423"/>
            <a:ext cx="7476841" cy="246207"/>
          </a:xfrm>
          <a:prstGeom prst="rect">
            <a:avLst/>
          </a:prstGeom>
          <a:noFill/>
        </p:spPr>
        <p:txBody>
          <a:bodyPr wrap="square" lIns="91427" tIns="45713" rIns="91427" bIns="45713" rtlCol="0">
            <a:spAutoFit/>
          </a:bodyPr>
          <a:lstStyle/>
          <a:p>
            <a:r>
              <a:rPr lang="en-US" sz="1000" b="1" i="1" dirty="0"/>
              <a:t>Informed by Balance Sheet &amp; Profit Outlook, Performance Measurement &amp; TFSC Expectations</a:t>
            </a:r>
          </a:p>
        </p:txBody>
      </p:sp>
      <p:sp>
        <p:nvSpPr>
          <p:cNvPr id="2" name="Cloud 1"/>
          <p:cNvSpPr/>
          <p:nvPr/>
        </p:nvSpPr>
        <p:spPr>
          <a:xfrm>
            <a:off x="4648200" y="3124200"/>
            <a:ext cx="4411066" cy="2641380"/>
          </a:xfrm>
          <a:prstGeom prst="cloud">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7" tIns="45713" rIns="91427" bIns="45713" rtlCol="0" anchor="ctr"/>
          <a:lstStyle/>
          <a:p>
            <a:pPr algn="ctr"/>
            <a:endParaRPr lang="en-US"/>
          </a:p>
        </p:txBody>
      </p:sp>
      <p:sp>
        <p:nvSpPr>
          <p:cNvPr id="25" name="TextBox 24"/>
          <p:cNvSpPr txBox="1"/>
          <p:nvPr/>
        </p:nvSpPr>
        <p:spPr>
          <a:xfrm>
            <a:off x="2633949" y="1721969"/>
            <a:ext cx="6609593" cy="246207"/>
          </a:xfrm>
          <a:prstGeom prst="rect">
            <a:avLst/>
          </a:prstGeom>
          <a:noFill/>
        </p:spPr>
        <p:txBody>
          <a:bodyPr wrap="square" lIns="91427" tIns="45713" rIns="91427" bIns="45713" rtlCol="0">
            <a:spAutoFit/>
          </a:bodyPr>
          <a:lstStyle/>
          <a:p>
            <a:r>
              <a:rPr lang="en-US" sz="1000" b="1" i="1" dirty="0" smtClean="0"/>
              <a:t>Informed </a:t>
            </a:r>
            <a:r>
              <a:rPr lang="en-US" sz="1000" b="1" i="1" dirty="0"/>
              <a:t>by Global SFC Balance Sheet &amp; Profit Outlook and TMC Expectations</a:t>
            </a:r>
          </a:p>
        </p:txBody>
      </p:sp>
      <p:sp>
        <p:nvSpPr>
          <p:cNvPr id="33" name="TextBox 32"/>
          <p:cNvSpPr txBox="1"/>
          <p:nvPr/>
        </p:nvSpPr>
        <p:spPr>
          <a:xfrm>
            <a:off x="346169" y="981269"/>
            <a:ext cx="1473390" cy="400095"/>
          </a:xfrm>
          <a:prstGeom prst="rect">
            <a:avLst/>
          </a:prstGeom>
          <a:noFill/>
        </p:spPr>
        <p:txBody>
          <a:bodyPr wrap="none" lIns="91427" tIns="45713" rIns="91427" bIns="45713" rtlCol="0">
            <a:spAutoFit/>
          </a:bodyPr>
          <a:lstStyle/>
          <a:p>
            <a:r>
              <a:rPr lang="en-US" sz="2000" b="1" i="1" dirty="0"/>
              <a:t>“Top Down”</a:t>
            </a:r>
          </a:p>
        </p:txBody>
      </p:sp>
      <p:sp>
        <p:nvSpPr>
          <p:cNvPr id="35" name="TextBox 34"/>
          <p:cNvSpPr txBox="1"/>
          <p:nvPr/>
        </p:nvSpPr>
        <p:spPr>
          <a:xfrm>
            <a:off x="7322544" y="5749609"/>
            <a:ext cx="1661711" cy="400095"/>
          </a:xfrm>
          <a:prstGeom prst="rect">
            <a:avLst/>
          </a:prstGeom>
          <a:noFill/>
        </p:spPr>
        <p:txBody>
          <a:bodyPr wrap="none" lIns="91427" tIns="45713" rIns="91427" bIns="45713" rtlCol="0">
            <a:spAutoFit/>
          </a:bodyPr>
          <a:lstStyle/>
          <a:p>
            <a:r>
              <a:rPr lang="en-US" sz="2000" b="1" i="1" dirty="0"/>
              <a:t>“Bottoms Up”</a:t>
            </a:r>
          </a:p>
        </p:txBody>
      </p:sp>
      <p:sp>
        <p:nvSpPr>
          <p:cNvPr id="39" name="TextBox 38"/>
          <p:cNvSpPr txBox="1"/>
          <p:nvPr/>
        </p:nvSpPr>
        <p:spPr>
          <a:xfrm>
            <a:off x="439299" y="386505"/>
            <a:ext cx="8190807" cy="492428"/>
          </a:xfrm>
          <a:prstGeom prst="rect">
            <a:avLst/>
          </a:prstGeom>
          <a:noFill/>
        </p:spPr>
        <p:txBody>
          <a:bodyPr wrap="square" lIns="91427" tIns="45713" rIns="91427" bIns="45713" rtlCol="0">
            <a:spAutoFit/>
          </a:bodyPr>
          <a:lstStyle/>
          <a:p>
            <a:r>
              <a:rPr lang="en-US" sz="2600" b="1" dirty="0" smtClean="0">
                <a:solidFill>
                  <a:schemeClr val="bg1"/>
                </a:solidFill>
              </a:rPr>
              <a:t>Forecasting Process </a:t>
            </a:r>
            <a:r>
              <a:rPr lang="en-US" sz="1700" b="1" dirty="0" smtClean="0">
                <a:solidFill>
                  <a:schemeClr val="bg1"/>
                </a:solidFill>
              </a:rPr>
              <a:t>- </a:t>
            </a:r>
            <a:r>
              <a:rPr lang="en-US" sz="1700" b="1" i="1" dirty="0" smtClean="0">
                <a:solidFill>
                  <a:schemeClr val="bg1"/>
                </a:solidFill>
              </a:rPr>
              <a:t>“Top Down” and “Bottoms Up”</a:t>
            </a:r>
            <a:endParaRPr lang="en-US" sz="1700" b="1" i="1" dirty="0">
              <a:solidFill>
                <a:schemeClr val="bg1"/>
              </a:solidFill>
            </a:endParaRPr>
          </a:p>
        </p:txBody>
      </p:sp>
      <p:sp>
        <p:nvSpPr>
          <p:cNvPr id="27" name="Slide Number Placeholder 3"/>
          <p:cNvSpPr>
            <a:spLocks noGrp="1"/>
          </p:cNvSpPr>
          <p:nvPr>
            <p:ph type="sldNum" sz="quarter" idx="12"/>
          </p:nvPr>
        </p:nvSpPr>
        <p:spPr>
          <a:xfrm>
            <a:off x="7007606" y="6488560"/>
            <a:ext cx="2133600" cy="365125"/>
          </a:xfrm>
        </p:spPr>
        <p:txBody>
          <a:bodyPr/>
          <a:lstStyle/>
          <a:p>
            <a:fld id="{202965B3-44C8-4606-A174-B8AD89D32C42}" type="slidenum">
              <a:rPr lang="en-US" smtClean="0"/>
              <a:t>57</a:t>
            </a:fld>
            <a:endParaRPr lang="en-US" dirty="0"/>
          </a:p>
        </p:txBody>
      </p:sp>
      <p:sp>
        <p:nvSpPr>
          <p:cNvPr id="28" name="Rounded Rectangle 27"/>
          <p:cNvSpPr/>
          <p:nvPr/>
        </p:nvSpPr>
        <p:spPr>
          <a:xfrm>
            <a:off x="439298" y="1486118"/>
            <a:ext cx="1850853" cy="27708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b="1" dirty="0" smtClean="0">
                <a:solidFill>
                  <a:schemeClr val="bg1"/>
                </a:solidFill>
              </a:rPr>
              <a:t>TMC – Profit Targets</a:t>
            </a:r>
          </a:p>
        </p:txBody>
      </p:sp>
      <p:sp>
        <p:nvSpPr>
          <p:cNvPr id="29" name="Rounded Rectangle 28"/>
          <p:cNvSpPr/>
          <p:nvPr/>
        </p:nvSpPr>
        <p:spPr>
          <a:xfrm>
            <a:off x="450312" y="1917436"/>
            <a:ext cx="1839840" cy="2466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b="1" dirty="0" smtClean="0">
                <a:solidFill>
                  <a:schemeClr val="bg1"/>
                </a:solidFill>
              </a:rPr>
              <a:t>TFSC – Profit Targets</a:t>
            </a:r>
          </a:p>
        </p:txBody>
      </p:sp>
      <p:sp>
        <p:nvSpPr>
          <p:cNvPr id="43" name="Rounded Rectangle 42"/>
          <p:cNvSpPr/>
          <p:nvPr/>
        </p:nvSpPr>
        <p:spPr>
          <a:xfrm>
            <a:off x="465834" y="2369063"/>
            <a:ext cx="1824318" cy="2908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b="1" dirty="0" smtClean="0">
                <a:solidFill>
                  <a:schemeClr val="bg1"/>
                </a:solidFill>
              </a:rPr>
              <a:t>TFS – Profit Targets</a:t>
            </a:r>
          </a:p>
        </p:txBody>
      </p:sp>
      <p:sp>
        <p:nvSpPr>
          <p:cNvPr id="5" name="Curved Left Arrow 4"/>
          <p:cNvSpPr/>
          <p:nvPr/>
        </p:nvSpPr>
        <p:spPr>
          <a:xfrm>
            <a:off x="2373217" y="1654366"/>
            <a:ext cx="271429" cy="435650"/>
          </a:xfrm>
          <a:prstGeom prst="curvedLeftArrow">
            <a:avLst/>
          </a:prstGeom>
          <a:solidFill>
            <a:srgbClr val="8C0C04"/>
          </a:solidFill>
          <a:ln>
            <a:solidFill>
              <a:srgbClr val="8C0C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ounded Rectangle 47"/>
          <p:cNvSpPr/>
          <p:nvPr/>
        </p:nvSpPr>
        <p:spPr>
          <a:xfrm>
            <a:off x="476955" y="2836130"/>
            <a:ext cx="1824318" cy="2908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b="1" dirty="0" smtClean="0">
                <a:solidFill>
                  <a:schemeClr val="bg1"/>
                </a:solidFill>
              </a:rPr>
              <a:t>TFS – OpEx Targets</a:t>
            </a:r>
          </a:p>
        </p:txBody>
      </p:sp>
      <p:sp>
        <p:nvSpPr>
          <p:cNvPr id="49" name="Curved Left Arrow 48"/>
          <p:cNvSpPr/>
          <p:nvPr/>
        </p:nvSpPr>
        <p:spPr>
          <a:xfrm>
            <a:off x="2395571" y="2609527"/>
            <a:ext cx="271429" cy="435650"/>
          </a:xfrm>
          <a:prstGeom prst="curvedLeftArrow">
            <a:avLst/>
          </a:prstGeom>
          <a:solidFill>
            <a:srgbClr val="8C0C04"/>
          </a:solidFill>
          <a:ln>
            <a:solidFill>
              <a:srgbClr val="8C0C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Curved Left Arrow 44"/>
          <p:cNvSpPr/>
          <p:nvPr/>
        </p:nvSpPr>
        <p:spPr>
          <a:xfrm>
            <a:off x="2395571" y="2130777"/>
            <a:ext cx="271429" cy="435650"/>
          </a:xfrm>
          <a:prstGeom prst="curvedLeftArrow">
            <a:avLst/>
          </a:prstGeom>
          <a:solidFill>
            <a:srgbClr val="8C0C04"/>
          </a:solidFill>
          <a:ln>
            <a:solidFill>
              <a:srgbClr val="8C0C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TextBox 50"/>
          <p:cNvSpPr txBox="1"/>
          <p:nvPr/>
        </p:nvSpPr>
        <p:spPr>
          <a:xfrm>
            <a:off x="5230108" y="3682999"/>
            <a:ext cx="3791806" cy="1708146"/>
          </a:xfrm>
          <a:prstGeom prst="rect">
            <a:avLst/>
          </a:prstGeom>
          <a:noFill/>
        </p:spPr>
        <p:txBody>
          <a:bodyPr wrap="square" lIns="91427" tIns="45713" rIns="91427" bIns="45713" rtlCol="0">
            <a:spAutoFit/>
          </a:bodyPr>
          <a:lstStyle/>
          <a:p>
            <a:pPr>
              <a:spcBef>
                <a:spcPts val="600"/>
              </a:spcBef>
            </a:pPr>
            <a:endParaRPr lang="en-US" sz="1100" b="1" i="1" dirty="0" smtClean="0">
              <a:solidFill>
                <a:schemeClr val="bg1"/>
              </a:solidFill>
            </a:endParaRPr>
          </a:p>
          <a:p>
            <a:pPr marL="171450" indent="-171450">
              <a:spcBef>
                <a:spcPts val="600"/>
              </a:spcBef>
              <a:buFont typeface="Arial" panose="020B0604020202020204" pitchFamily="34" charset="0"/>
              <a:buChar char="•"/>
            </a:pPr>
            <a:r>
              <a:rPr lang="en-US" sz="1200" b="1" i="1" dirty="0" smtClean="0">
                <a:solidFill>
                  <a:schemeClr val="bg1"/>
                </a:solidFill>
              </a:rPr>
              <a:t>Business </a:t>
            </a:r>
            <a:r>
              <a:rPr lang="en-US" sz="1200" b="1" i="1" dirty="0">
                <a:solidFill>
                  <a:schemeClr val="bg1"/>
                </a:solidFill>
              </a:rPr>
              <a:t>Unit Operating </a:t>
            </a:r>
            <a:r>
              <a:rPr lang="en-US" sz="1200" b="1" i="1" dirty="0" smtClean="0">
                <a:solidFill>
                  <a:schemeClr val="bg1"/>
                </a:solidFill>
              </a:rPr>
              <a:t>Budget</a:t>
            </a:r>
          </a:p>
          <a:p>
            <a:pPr>
              <a:tabLst>
                <a:tab pos="399993" algn="l"/>
              </a:tabLst>
            </a:pPr>
            <a:r>
              <a:rPr lang="en-US" sz="1200" i="1" dirty="0" smtClean="0">
                <a:solidFill>
                  <a:schemeClr val="bg1"/>
                </a:solidFill>
              </a:rPr>
              <a:t>	- Identify New Expenses</a:t>
            </a:r>
          </a:p>
          <a:p>
            <a:pPr>
              <a:tabLst>
                <a:tab pos="399993" algn="l"/>
              </a:tabLst>
            </a:pPr>
            <a:r>
              <a:rPr lang="en-US" sz="1200" i="1" dirty="0">
                <a:solidFill>
                  <a:schemeClr val="bg1"/>
                </a:solidFill>
              </a:rPr>
              <a:t>	- Eliminate / Reduce Costs</a:t>
            </a:r>
          </a:p>
          <a:p>
            <a:pPr>
              <a:tabLst>
                <a:tab pos="399993" algn="l"/>
              </a:tabLst>
            </a:pPr>
            <a:r>
              <a:rPr lang="en-US" sz="1200" i="1" dirty="0">
                <a:solidFill>
                  <a:schemeClr val="bg1"/>
                </a:solidFill>
              </a:rPr>
              <a:t>	- Identify Non-Recurring </a:t>
            </a:r>
            <a:r>
              <a:rPr lang="en-US" sz="1200" i="1" dirty="0" smtClean="0">
                <a:solidFill>
                  <a:schemeClr val="bg1"/>
                </a:solidFill>
              </a:rPr>
              <a:t>Costs</a:t>
            </a:r>
          </a:p>
          <a:p>
            <a:pPr>
              <a:tabLst>
                <a:tab pos="399993" algn="l"/>
              </a:tabLst>
            </a:pPr>
            <a:endParaRPr lang="en-US" sz="1200" i="1" dirty="0">
              <a:solidFill>
                <a:schemeClr val="bg1"/>
              </a:solidFill>
            </a:endParaRPr>
          </a:p>
          <a:p>
            <a:pPr marL="171450" indent="-171450">
              <a:spcBef>
                <a:spcPts val="600"/>
              </a:spcBef>
              <a:buFont typeface="Arial" panose="020B0604020202020204" pitchFamily="34" charset="0"/>
              <a:buChar char="•"/>
            </a:pPr>
            <a:r>
              <a:rPr lang="en-US" sz="1200" b="1" i="1" dirty="0" smtClean="0">
                <a:solidFill>
                  <a:schemeClr val="bg1"/>
                </a:solidFill>
              </a:rPr>
              <a:t>Department </a:t>
            </a:r>
            <a:r>
              <a:rPr lang="en-US" sz="1200" b="1" i="1" dirty="0">
                <a:solidFill>
                  <a:schemeClr val="bg1"/>
                </a:solidFill>
              </a:rPr>
              <a:t>Technology Project Budget</a:t>
            </a:r>
          </a:p>
          <a:p>
            <a:pPr>
              <a:tabLst>
                <a:tab pos="399993" algn="l"/>
              </a:tabLst>
            </a:pPr>
            <a:r>
              <a:rPr lang="en-US" sz="1200" i="1" dirty="0">
                <a:solidFill>
                  <a:schemeClr val="bg1"/>
                </a:solidFill>
              </a:rPr>
              <a:t>	- Informed by 3 Year BU Plans</a:t>
            </a:r>
          </a:p>
        </p:txBody>
      </p:sp>
      <p:sp>
        <p:nvSpPr>
          <p:cNvPr id="26" name="TextBox 25"/>
          <p:cNvSpPr txBox="1"/>
          <p:nvPr/>
        </p:nvSpPr>
        <p:spPr>
          <a:xfrm>
            <a:off x="358695" y="3296724"/>
            <a:ext cx="3791806" cy="1708146"/>
          </a:xfrm>
          <a:prstGeom prst="rect">
            <a:avLst/>
          </a:prstGeom>
          <a:noFill/>
        </p:spPr>
        <p:txBody>
          <a:bodyPr wrap="square" lIns="91427" tIns="45713" rIns="91427" bIns="45713" rtlCol="0">
            <a:spAutoFit/>
          </a:bodyPr>
          <a:lstStyle/>
          <a:p>
            <a:endParaRPr lang="en-US" sz="1200" b="1" i="1" u="sng" dirty="0" smtClean="0">
              <a:solidFill>
                <a:schemeClr val="bg1"/>
              </a:solidFill>
            </a:endParaRPr>
          </a:p>
          <a:p>
            <a:endParaRPr lang="en-US" sz="1100" b="1" i="1" u="sng" dirty="0">
              <a:solidFill>
                <a:schemeClr val="bg1"/>
              </a:solidFill>
            </a:endParaRPr>
          </a:p>
          <a:p>
            <a:endParaRPr lang="en-US" sz="1100" b="1" dirty="0" smtClean="0">
              <a:solidFill>
                <a:schemeClr val="bg1"/>
              </a:solidFill>
            </a:endParaRPr>
          </a:p>
          <a:p>
            <a:endParaRPr lang="en-US" sz="1100" b="1" dirty="0" smtClean="0">
              <a:solidFill>
                <a:schemeClr val="bg1"/>
              </a:solidFill>
            </a:endParaRPr>
          </a:p>
          <a:p>
            <a:pPr marL="171450" indent="-171450">
              <a:buFont typeface="Arial" panose="020B0604020202020204" pitchFamily="34" charset="0"/>
              <a:buChar char="•"/>
            </a:pPr>
            <a:r>
              <a:rPr lang="en-US" sz="1200" b="1" dirty="0" smtClean="0">
                <a:solidFill>
                  <a:schemeClr val="bg1"/>
                </a:solidFill>
              </a:rPr>
              <a:t> Enterprise Expenses</a:t>
            </a:r>
          </a:p>
          <a:p>
            <a:pPr marL="171450" indent="-171450">
              <a:buFont typeface="Arial" panose="020B0604020202020204" pitchFamily="34" charset="0"/>
              <a:buChar char="•"/>
            </a:pPr>
            <a:endParaRPr lang="en-US" sz="1200" b="1" dirty="0" smtClean="0">
              <a:solidFill>
                <a:schemeClr val="bg1"/>
              </a:solidFill>
            </a:endParaRPr>
          </a:p>
          <a:p>
            <a:pPr marL="171450" indent="-171450">
              <a:buFont typeface="Arial" panose="020B0604020202020204" pitchFamily="34" charset="0"/>
              <a:buChar char="•"/>
            </a:pPr>
            <a:r>
              <a:rPr lang="en-US" sz="1200" b="1" dirty="0" smtClean="0">
                <a:solidFill>
                  <a:schemeClr val="bg1"/>
                </a:solidFill>
              </a:rPr>
              <a:t>Driver Based Target Setting</a:t>
            </a:r>
            <a:endParaRPr lang="en-US" sz="1200" dirty="0">
              <a:solidFill>
                <a:schemeClr val="bg1"/>
              </a:solidFill>
            </a:endParaRPr>
          </a:p>
          <a:p>
            <a:pPr lvl="1"/>
            <a:r>
              <a:rPr lang="en-US" sz="1200" i="1" dirty="0" smtClean="0">
                <a:solidFill>
                  <a:schemeClr val="bg1"/>
                </a:solidFill>
              </a:rPr>
              <a:t>“Run Your Business”</a:t>
            </a:r>
          </a:p>
          <a:p>
            <a:pPr lvl="1"/>
            <a:r>
              <a:rPr lang="en-US" sz="1200" i="1" dirty="0" smtClean="0">
                <a:solidFill>
                  <a:schemeClr val="bg1"/>
                </a:solidFill>
              </a:rPr>
              <a:t>“Invest in Your Business”</a:t>
            </a:r>
            <a:endParaRPr lang="en-US" sz="1200" i="1" dirty="0">
              <a:solidFill>
                <a:schemeClr val="bg1"/>
              </a:solidFill>
            </a:endParaRPr>
          </a:p>
        </p:txBody>
      </p:sp>
      <p:sp>
        <p:nvSpPr>
          <p:cNvPr id="32" name="Rounded Rectangle 31"/>
          <p:cNvSpPr/>
          <p:nvPr/>
        </p:nvSpPr>
        <p:spPr>
          <a:xfrm>
            <a:off x="450312" y="3687596"/>
            <a:ext cx="2971798" cy="246389"/>
          </a:xfrm>
          <a:prstGeom prst="round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300" b="1" i="1" dirty="0">
                <a:solidFill>
                  <a:schemeClr val="bg1"/>
                </a:solidFill>
              </a:rPr>
              <a:t>Operating Expense Allocation</a:t>
            </a:r>
          </a:p>
        </p:txBody>
      </p:sp>
      <p:sp>
        <p:nvSpPr>
          <p:cNvPr id="34" name="Rounded Rectangle 33"/>
          <p:cNvSpPr/>
          <p:nvPr/>
        </p:nvSpPr>
        <p:spPr>
          <a:xfrm>
            <a:off x="5292798" y="3659437"/>
            <a:ext cx="2964910" cy="246389"/>
          </a:xfrm>
          <a:prstGeom prst="round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300" b="1" i="1" dirty="0">
                <a:solidFill>
                  <a:schemeClr val="bg1"/>
                </a:solidFill>
              </a:rPr>
              <a:t>Business Unit Detail </a:t>
            </a:r>
            <a:r>
              <a:rPr lang="en-US" sz="1300" b="1" i="1" dirty="0" smtClean="0">
                <a:solidFill>
                  <a:schemeClr val="bg1"/>
                </a:solidFill>
              </a:rPr>
              <a:t>Budgeting</a:t>
            </a:r>
            <a:endParaRPr lang="en-US" sz="1300" b="1" i="1" dirty="0">
              <a:solidFill>
                <a:schemeClr val="bg1"/>
              </a:solidFill>
            </a:endParaRPr>
          </a:p>
        </p:txBody>
      </p:sp>
      <p:sp>
        <p:nvSpPr>
          <p:cNvPr id="37" name="TextBox 36"/>
          <p:cNvSpPr txBox="1"/>
          <p:nvPr/>
        </p:nvSpPr>
        <p:spPr>
          <a:xfrm>
            <a:off x="3713168" y="3276600"/>
            <a:ext cx="760054" cy="27698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91427" tIns="45713" rIns="91427" bIns="45713" rtlCol="0">
            <a:spAutoFit/>
          </a:bodyPr>
          <a:lstStyle/>
          <a:p>
            <a:r>
              <a:rPr lang="en-US" sz="1200" b="1" i="1" dirty="0"/>
              <a:t>Prioritize</a:t>
            </a:r>
          </a:p>
        </p:txBody>
      </p:sp>
      <p:sp>
        <p:nvSpPr>
          <p:cNvPr id="41" name="TextBox 40"/>
          <p:cNvSpPr txBox="1"/>
          <p:nvPr/>
        </p:nvSpPr>
        <p:spPr>
          <a:xfrm>
            <a:off x="3646311" y="5302956"/>
            <a:ext cx="901118" cy="27698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91427" tIns="45713" rIns="91427" bIns="45713" rtlCol="0">
            <a:spAutoFit/>
          </a:bodyPr>
          <a:lstStyle/>
          <a:p>
            <a:r>
              <a:rPr lang="en-US" sz="1200" b="1" i="1" dirty="0"/>
              <a:t>Rationalize</a:t>
            </a:r>
          </a:p>
        </p:txBody>
      </p:sp>
    </p:spTree>
    <p:extLst>
      <p:ext uri="{BB962C8B-B14F-4D97-AF65-F5344CB8AC3E}">
        <p14:creationId xmlns:p14="http://schemas.microsoft.com/office/powerpoint/2010/main" val="28741691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urved Left Arrow 53"/>
          <p:cNvSpPr/>
          <p:nvPr/>
        </p:nvSpPr>
        <p:spPr>
          <a:xfrm rot="1199240" flipH="1">
            <a:off x="46399" y="2981575"/>
            <a:ext cx="403912" cy="638323"/>
          </a:xfrm>
          <a:prstGeom prst="curvedLeftArrow">
            <a:avLst>
              <a:gd name="adj1" fmla="val 12395"/>
              <a:gd name="adj2" fmla="val 31030"/>
              <a:gd name="adj3" fmla="val 250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p:cNvSpPr txBox="1"/>
          <p:nvPr/>
        </p:nvSpPr>
        <p:spPr>
          <a:xfrm>
            <a:off x="2627807" y="2210440"/>
            <a:ext cx="7476841" cy="246207"/>
          </a:xfrm>
          <a:prstGeom prst="rect">
            <a:avLst/>
          </a:prstGeom>
          <a:noFill/>
        </p:spPr>
        <p:txBody>
          <a:bodyPr wrap="square" lIns="91427" tIns="45713" rIns="91427" bIns="45713" rtlCol="0">
            <a:spAutoFit/>
          </a:bodyPr>
          <a:lstStyle/>
          <a:p>
            <a:r>
              <a:rPr lang="en-US" sz="1000" b="1" i="1" dirty="0"/>
              <a:t>Informed by Balance Sheet &amp; Profit Outlook, Performance Measurement &amp; TFSC Expectations</a:t>
            </a:r>
          </a:p>
        </p:txBody>
      </p:sp>
      <p:sp>
        <p:nvSpPr>
          <p:cNvPr id="25" name="TextBox 24"/>
          <p:cNvSpPr txBox="1"/>
          <p:nvPr/>
        </p:nvSpPr>
        <p:spPr>
          <a:xfrm>
            <a:off x="2644966" y="1732986"/>
            <a:ext cx="6609593" cy="246207"/>
          </a:xfrm>
          <a:prstGeom prst="rect">
            <a:avLst/>
          </a:prstGeom>
          <a:noFill/>
        </p:spPr>
        <p:txBody>
          <a:bodyPr wrap="square" lIns="91427" tIns="45713" rIns="91427" bIns="45713" rtlCol="0">
            <a:spAutoFit/>
          </a:bodyPr>
          <a:lstStyle/>
          <a:p>
            <a:r>
              <a:rPr lang="en-US" sz="1000" b="1" i="1" dirty="0" smtClean="0"/>
              <a:t>Informed </a:t>
            </a:r>
            <a:r>
              <a:rPr lang="en-US" sz="1000" b="1" i="1" dirty="0"/>
              <a:t>by Global SFC Balance Sheet &amp; Profit Outlook and TMC Expectations</a:t>
            </a:r>
          </a:p>
        </p:txBody>
      </p:sp>
      <p:sp>
        <p:nvSpPr>
          <p:cNvPr id="33" name="TextBox 32"/>
          <p:cNvSpPr txBox="1"/>
          <p:nvPr/>
        </p:nvSpPr>
        <p:spPr>
          <a:xfrm>
            <a:off x="346169" y="981269"/>
            <a:ext cx="1473390" cy="400095"/>
          </a:xfrm>
          <a:prstGeom prst="rect">
            <a:avLst/>
          </a:prstGeom>
          <a:noFill/>
        </p:spPr>
        <p:txBody>
          <a:bodyPr wrap="none" lIns="91427" tIns="45713" rIns="91427" bIns="45713" rtlCol="0">
            <a:spAutoFit/>
          </a:bodyPr>
          <a:lstStyle/>
          <a:p>
            <a:r>
              <a:rPr lang="en-US" sz="2000" b="1" i="1" dirty="0"/>
              <a:t>“Top Down”</a:t>
            </a:r>
          </a:p>
        </p:txBody>
      </p:sp>
      <p:sp>
        <p:nvSpPr>
          <p:cNvPr id="39" name="TextBox 38"/>
          <p:cNvSpPr txBox="1"/>
          <p:nvPr/>
        </p:nvSpPr>
        <p:spPr>
          <a:xfrm>
            <a:off x="439299" y="386505"/>
            <a:ext cx="8190807" cy="492428"/>
          </a:xfrm>
          <a:prstGeom prst="rect">
            <a:avLst/>
          </a:prstGeom>
          <a:noFill/>
        </p:spPr>
        <p:txBody>
          <a:bodyPr wrap="square" lIns="91427" tIns="45713" rIns="91427" bIns="45713" rtlCol="0">
            <a:spAutoFit/>
          </a:bodyPr>
          <a:lstStyle/>
          <a:p>
            <a:r>
              <a:rPr lang="en-US" sz="2600" b="1" dirty="0" smtClean="0">
                <a:solidFill>
                  <a:schemeClr val="bg1"/>
                </a:solidFill>
              </a:rPr>
              <a:t>Forecasting Process </a:t>
            </a:r>
            <a:r>
              <a:rPr lang="en-US" sz="1700" b="1" dirty="0" smtClean="0">
                <a:solidFill>
                  <a:schemeClr val="bg1"/>
                </a:solidFill>
              </a:rPr>
              <a:t>– </a:t>
            </a:r>
            <a:r>
              <a:rPr lang="en-US" sz="1700" b="1" i="1" dirty="0" smtClean="0">
                <a:solidFill>
                  <a:schemeClr val="bg1"/>
                </a:solidFill>
              </a:rPr>
              <a:t>Total Company Target</a:t>
            </a:r>
            <a:endParaRPr lang="en-US" sz="1700" b="1" i="1" dirty="0">
              <a:solidFill>
                <a:schemeClr val="bg1"/>
              </a:solidFill>
            </a:endParaRPr>
          </a:p>
        </p:txBody>
      </p:sp>
      <p:sp>
        <p:nvSpPr>
          <p:cNvPr id="27" name="Slide Number Placeholder 3"/>
          <p:cNvSpPr>
            <a:spLocks noGrp="1"/>
          </p:cNvSpPr>
          <p:nvPr>
            <p:ph type="sldNum" sz="quarter" idx="12"/>
          </p:nvPr>
        </p:nvSpPr>
        <p:spPr>
          <a:xfrm>
            <a:off x="7007606" y="6488560"/>
            <a:ext cx="2133600" cy="365125"/>
          </a:xfrm>
        </p:spPr>
        <p:txBody>
          <a:bodyPr/>
          <a:lstStyle/>
          <a:p>
            <a:fld id="{202965B3-44C8-4606-A174-B8AD89D32C42}" type="slidenum">
              <a:rPr lang="en-US" smtClean="0"/>
              <a:t>58</a:t>
            </a:fld>
            <a:endParaRPr lang="en-US" dirty="0"/>
          </a:p>
        </p:txBody>
      </p:sp>
      <p:sp>
        <p:nvSpPr>
          <p:cNvPr id="28" name="Rounded Rectangle 27"/>
          <p:cNvSpPr/>
          <p:nvPr/>
        </p:nvSpPr>
        <p:spPr>
          <a:xfrm>
            <a:off x="439298" y="1486118"/>
            <a:ext cx="1850853" cy="27708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b="1" dirty="0" smtClean="0">
                <a:solidFill>
                  <a:schemeClr val="bg1"/>
                </a:solidFill>
              </a:rPr>
              <a:t>TMC – Profit Targets</a:t>
            </a:r>
          </a:p>
        </p:txBody>
      </p:sp>
      <p:sp>
        <p:nvSpPr>
          <p:cNvPr id="29" name="Rounded Rectangle 28"/>
          <p:cNvSpPr/>
          <p:nvPr/>
        </p:nvSpPr>
        <p:spPr>
          <a:xfrm>
            <a:off x="450312" y="1917436"/>
            <a:ext cx="1839840" cy="2466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b="1" dirty="0" smtClean="0">
                <a:solidFill>
                  <a:schemeClr val="bg1"/>
                </a:solidFill>
              </a:rPr>
              <a:t>TFSC – Profit Targets</a:t>
            </a:r>
          </a:p>
        </p:txBody>
      </p:sp>
      <p:sp>
        <p:nvSpPr>
          <p:cNvPr id="43" name="Rounded Rectangle 42"/>
          <p:cNvSpPr/>
          <p:nvPr/>
        </p:nvSpPr>
        <p:spPr>
          <a:xfrm>
            <a:off x="465834" y="2369063"/>
            <a:ext cx="1824318" cy="2908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b="1" dirty="0" smtClean="0">
                <a:solidFill>
                  <a:schemeClr val="bg1"/>
                </a:solidFill>
              </a:rPr>
              <a:t>TFS – Profit Targets</a:t>
            </a:r>
          </a:p>
        </p:txBody>
      </p:sp>
      <p:sp>
        <p:nvSpPr>
          <p:cNvPr id="5" name="Curved Left Arrow 4"/>
          <p:cNvSpPr/>
          <p:nvPr/>
        </p:nvSpPr>
        <p:spPr>
          <a:xfrm>
            <a:off x="2373217" y="1654366"/>
            <a:ext cx="271429" cy="435650"/>
          </a:xfrm>
          <a:prstGeom prst="curvedLeftArrow">
            <a:avLst/>
          </a:prstGeom>
          <a:solidFill>
            <a:srgbClr val="8C0C04"/>
          </a:solidFill>
          <a:ln>
            <a:solidFill>
              <a:srgbClr val="8C0C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ounded Rectangle 47"/>
          <p:cNvSpPr/>
          <p:nvPr/>
        </p:nvSpPr>
        <p:spPr>
          <a:xfrm>
            <a:off x="476955" y="2836130"/>
            <a:ext cx="1824318" cy="2908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b="1" dirty="0" smtClean="0">
                <a:solidFill>
                  <a:schemeClr val="bg1"/>
                </a:solidFill>
              </a:rPr>
              <a:t>TFS – OpEx Targets</a:t>
            </a:r>
          </a:p>
        </p:txBody>
      </p:sp>
      <p:sp>
        <p:nvSpPr>
          <p:cNvPr id="49" name="Curved Left Arrow 48"/>
          <p:cNvSpPr/>
          <p:nvPr/>
        </p:nvSpPr>
        <p:spPr>
          <a:xfrm>
            <a:off x="2395571" y="2609527"/>
            <a:ext cx="271429" cy="435650"/>
          </a:xfrm>
          <a:prstGeom prst="curvedLeftArrow">
            <a:avLst/>
          </a:prstGeom>
          <a:solidFill>
            <a:srgbClr val="8C0C04"/>
          </a:solidFill>
          <a:ln>
            <a:solidFill>
              <a:srgbClr val="8C0C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Curved Left Arrow 44"/>
          <p:cNvSpPr/>
          <p:nvPr/>
        </p:nvSpPr>
        <p:spPr>
          <a:xfrm>
            <a:off x="2395571" y="2130777"/>
            <a:ext cx="271429" cy="435650"/>
          </a:xfrm>
          <a:prstGeom prst="curvedLeftArrow">
            <a:avLst/>
          </a:prstGeom>
          <a:solidFill>
            <a:srgbClr val="8C0C04"/>
          </a:solidFill>
          <a:ln>
            <a:solidFill>
              <a:srgbClr val="8C0C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p:cNvSpPr/>
          <p:nvPr/>
        </p:nvSpPr>
        <p:spPr>
          <a:xfrm>
            <a:off x="98761" y="3322770"/>
            <a:ext cx="2202512" cy="34693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644" tIns="34322" rIns="68644" bIns="34322" rtlCol="0" anchor="ctr"/>
          <a:lstStyle/>
          <a:p>
            <a:pPr algn="ctr"/>
            <a:endParaRPr lang="en-US"/>
          </a:p>
        </p:txBody>
      </p:sp>
      <p:sp>
        <p:nvSpPr>
          <p:cNvPr id="41" name="Content Placeholder 3"/>
          <p:cNvSpPr>
            <a:spLocks noGrp="1"/>
          </p:cNvSpPr>
          <p:nvPr>
            <p:ph sz="quarter" idx="12"/>
          </p:nvPr>
        </p:nvSpPr>
        <p:spPr>
          <a:xfrm>
            <a:off x="400506" y="3235913"/>
            <a:ext cx="8229600" cy="3124200"/>
          </a:xfrm>
          <a:ln>
            <a:solidFill>
              <a:schemeClr val="tx1"/>
            </a:solidFill>
            <a:prstDash val="sysDot"/>
          </a:ln>
        </p:spPr>
        <p:txBody>
          <a:bodyPr>
            <a:noAutofit/>
          </a:bodyPr>
          <a:lstStyle/>
          <a:p>
            <a:pPr marL="0" indent="0" algn="l">
              <a:spcBef>
                <a:spcPct val="20000"/>
              </a:spcBef>
              <a:buNone/>
            </a:pPr>
            <a:r>
              <a:rPr lang="en-US" sz="1300" b="1" u="sng" dirty="0">
                <a:solidFill>
                  <a:schemeClr val="tx1"/>
                </a:solidFill>
              </a:rPr>
              <a:t>Communication to </a:t>
            </a:r>
            <a:r>
              <a:rPr lang="en-US" sz="1300" b="1" u="sng" dirty="0" smtClean="0">
                <a:solidFill>
                  <a:schemeClr val="tx1"/>
                </a:solidFill>
              </a:rPr>
              <a:t>TFSC</a:t>
            </a:r>
          </a:p>
          <a:p>
            <a:pPr marL="742950" lvl="1" indent="-285750">
              <a:spcBef>
                <a:spcPct val="20000"/>
              </a:spcBef>
              <a:buFont typeface="Wingdings" panose="05000000000000000000" pitchFamily="2" charset="2"/>
              <a:buChar char="Ø"/>
            </a:pPr>
            <a:r>
              <a:rPr lang="en-US" sz="1200" dirty="0" smtClean="0">
                <a:latin typeface="Century Gothic" pitchFamily="34" charset="0"/>
              </a:rPr>
              <a:t>Oct/Nov </a:t>
            </a:r>
            <a:r>
              <a:rPr lang="en-US" sz="1200" dirty="0">
                <a:latin typeface="Century Gothic" pitchFamily="34" charset="0"/>
              </a:rPr>
              <a:t>timeframe </a:t>
            </a:r>
          </a:p>
          <a:p>
            <a:pPr marL="742950" lvl="1" indent="-285750">
              <a:spcBef>
                <a:spcPct val="20000"/>
              </a:spcBef>
              <a:buFont typeface="Wingdings" panose="05000000000000000000" pitchFamily="2" charset="2"/>
              <a:buChar char="Ø"/>
            </a:pPr>
            <a:r>
              <a:rPr lang="en-US" sz="1200" dirty="0" smtClean="0">
                <a:latin typeface="Century Gothic" pitchFamily="34" charset="0"/>
              </a:rPr>
              <a:t>Jan/Feb </a:t>
            </a:r>
            <a:r>
              <a:rPr lang="en-US" sz="1200" dirty="0">
                <a:latin typeface="Century Gothic" pitchFamily="34" charset="0"/>
              </a:rPr>
              <a:t>timeframe</a:t>
            </a:r>
          </a:p>
          <a:p>
            <a:pPr marL="457200" lvl="1" indent="0">
              <a:spcBef>
                <a:spcPct val="20000"/>
              </a:spcBef>
              <a:buNone/>
            </a:pPr>
            <a:endParaRPr lang="en-US" sz="1300" b="1" u="sng" dirty="0">
              <a:latin typeface="Century Gothic" pitchFamily="34" charset="0"/>
            </a:endParaRPr>
          </a:p>
          <a:p>
            <a:pPr marL="57150" indent="0" algn="l">
              <a:spcBef>
                <a:spcPct val="20000"/>
              </a:spcBef>
              <a:buNone/>
            </a:pPr>
            <a:r>
              <a:rPr lang="en-US" sz="1300" b="1" u="sng" dirty="0">
                <a:solidFill>
                  <a:schemeClr val="tx1"/>
                </a:solidFill>
              </a:rPr>
              <a:t>High Level Assumptions Considered</a:t>
            </a:r>
          </a:p>
          <a:p>
            <a:pPr marL="742950" lvl="1" indent="-285750">
              <a:spcBef>
                <a:spcPct val="20000"/>
              </a:spcBef>
              <a:buFont typeface="Wingdings" panose="05000000000000000000" pitchFamily="2" charset="2"/>
              <a:buChar char="Ø"/>
            </a:pPr>
            <a:r>
              <a:rPr lang="en-US" sz="1200" dirty="0">
                <a:latin typeface="Century Gothic" pitchFamily="34" charset="0"/>
              </a:rPr>
              <a:t>OpEx Ratio (</a:t>
            </a:r>
            <a:r>
              <a:rPr lang="en-US" sz="1200" dirty="0" smtClean="0">
                <a:latin typeface="Century Gothic" pitchFamily="34" charset="0"/>
              </a:rPr>
              <a:t>85bps)</a:t>
            </a:r>
          </a:p>
          <a:p>
            <a:pPr marL="742950" lvl="1" indent="-285750">
              <a:spcBef>
                <a:spcPct val="20000"/>
              </a:spcBef>
              <a:buFont typeface="Wingdings" panose="05000000000000000000" pitchFamily="2" charset="2"/>
              <a:buChar char="Ø"/>
            </a:pPr>
            <a:r>
              <a:rPr lang="en-US" sz="1200" dirty="0" smtClean="0">
                <a:latin typeface="Century Gothic" pitchFamily="34" charset="0"/>
              </a:rPr>
              <a:t>Operations</a:t>
            </a:r>
            <a:endParaRPr lang="en-US" sz="1200" dirty="0">
              <a:latin typeface="Century Gothic" pitchFamily="34" charset="0"/>
            </a:endParaRPr>
          </a:p>
          <a:p>
            <a:pPr marL="1200150" lvl="2" indent="-285750">
              <a:spcBef>
                <a:spcPct val="20000"/>
              </a:spcBef>
              <a:buFont typeface="Courier New" panose="02070309020205020404" pitchFamily="49" charset="0"/>
              <a:buChar char="o"/>
            </a:pPr>
            <a:r>
              <a:rPr lang="en-US" sz="1200" dirty="0" smtClean="0">
                <a:latin typeface="Century Gothic" pitchFamily="34" charset="0"/>
              </a:rPr>
              <a:t>Volume</a:t>
            </a:r>
            <a:r>
              <a:rPr lang="en-US" sz="1200" dirty="0">
                <a:latin typeface="Century Gothic" pitchFamily="34" charset="0"/>
              </a:rPr>
              <a:t>, Accounts Outstanding, </a:t>
            </a:r>
            <a:r>
              <a:rPr lang="en-US" sz="1200" dirty="0" smtClean="0">
                <a:latin typeface="Century Gothic" pitchFamily="34" charset="0"/>
              </a:rPr>
              <a:t>Delinquencies</a:t>
            </a:r>
            <a:endParaRPr lang="en-US" sz="1200" dirty="0">
              <a:latin typeface="Century Gothic" pitchFamily="34" charset="0"/>
            </a:endParaRPr>
          </a:p>
          <a:p>
            <a:pPr marL="742950" lvl="1" indent="-285750">
              <a:spcBef>
                <a:spcPct val="20000"/>
              </a:spcBef>
              <a:buFont typeface="Wingdings" panose="05000000000000000000" pitchFamily="2" charset="2"/>
              <a:buChar char="Ø"/>
            </a:pPr>
            <a:r>
              <a:rPr lang="en-US" sz="1200" dirty="0" smtClean="0">
                <a:latin typeface="Century Gothic" pitchFamily="34" charset="0"/>
              </a:rPr>
              <a:t>Workforce</a:t>
            </a:r>
            <a:endParaRPr lang="en-US" sz="1200" dirty="0">
              <a:latin typeface="Century Gothic" pitchFamily="34" charset="0"/>
            </a:endParaRPr>
          </a:p>
          <a:p>
            <a:pPr marL="1200150" lvl="2" indent="-285750">
              <a:spcBef>
                <a:spcPct val="20000"/>
              </a:spcBef>
              <a:buFont typeface="Courier New" panose="02070309020205020404" pitchFamily="49" charset="0"/>
              <a:buChar char="o"/>
            </a:pPr>
            <a:r>
              <a:rPr lang="en-US" sz="1200" dirty="0" smtClean="0">
                <a:latin typeface="Century Gothic" pitchFamily="34" charset="0"/>
              </a:rPr>
              <a:t>Merit </a:t>
            </a:r>
            <a:r>
              <a:rPr lang="en-US" sz="1200" dirty="0">
                <a:latin typeface="Century Gothic" pitchFamily="34" charset="0"/>
              </a:rPr>
              <a:t>&amp; </a:t>
            </a:r>
            <a:r>
              <a:rPr lang="en-US" sz="1200" dirty="0" smtClean="0">
                <a:latin typeface="Century Gothic" pitchFamily="34" charset="0"/>
              </a:rPr>
              <a:t>Growth</a:t>
            </a:r>
          </a:p>
          <a:p>
            <a:pPr marL="1200150" lvl="2" indent="-285750">
              <a:spcBef>
                <a:spcPct val="20000"/>
              </a:spcBef>
              <a:buFont typeface="Courier New" panose="02070309020205020404" pitchFamily="49" charset="0"/>
              <a:buChar char="o"/>
            </a:pPr>
            <a:r>
              <a:rPr lang="en-US" sz="1200" dirty="0" smtClean="0">
                <a:latin typeface="Century Gothic" pitchFamily="34" charset="0"/>
              </a:rPr>
              <a:t>Benefit </a:t>
            </a:r>
            <a:r>
              <a:rPr lang="en-US" sz="1200" dirty="0">
                <a:latin typeface="Century Gothic" pitchFamily="34" charset="0"/>
              </a:rPr>
              <a:t>Changes (Group Insurance, Retirement, </a:t>
            </a:r>
            <a:r>
              <a:rPr lang="en-US" sz="1200" dirty="0" smtClean="0">
                <a:latin typeface="Century Gothic" pitchFamily="34" charset="0"/>
              </a:rPr>
              <a:t>Other)</a:t>
            </a:r>
          </a:p>
          <a:p>
            <a:pPr marL="742950" lvl="1" indent="-285750">
              <a:spcBef>
                <a:spcPct val="20000"/>
              </a:spcBef>
              <a:buFont typeface="Wingdings" panose="05000000000000000000" pitchFamily="2" charset="2"/>
              <a:buChar char="Ø"/>
            </a:pPr>
            <a:r>
              <a:rPr lang="en-US" sz="1200" dirty="0" smtClean="0">
                <a:latin typeface="Century Gothic" pitchFamily="34" charset="0"/>
              </a:rPr>
              <a:t>Technology </a:t>
            </a:r>
            <a:r>
              <a:rPr lang="en-US" sz="1200" dirty="0">
                <a:latin typeface="Century Gothic" pitchFamily="34" charset="0"/>
              </a:rPr>
              <a:t>Investment Level </a:t>
            </a:r>
            <a:endParaRPr lang="en-US" sz="1200" dirty="0" smtClean="0">
              <a:latin typeface="Century Gothic" pitchFamily="34" charset="0"/>
            </a:endParaRPr>
          </a:p>
          <a:p>
            <a:pPr marL="742950" lvl="1" indent="-285750">
              <a:spcBef>
                <a:spcPct val="20000"/>
              </a:spcBef>
              <a:buFont typeface="Wingdings" panose="05000000000000000000" pitchFamily="2" charset="2"/>
              <a:buChar char="Ø"/>
            </a:pPr>
            <a:r>
              <a:rPr lang="en-US" sz="1200" dirty="0" smtClean="0">
                <a:latin typeface="Century Gothic" pitchFamily="34" charset="0"/>
              </a:rPr>
              <a:t>Extraordinary </a:t>
            </a:r>
            <a:r>
              <a:rPr lang="en-US" sz="1200" dirty="0">
                <a:latin typeface="Century Gothic" pitchFamily="34" charset="0"/>
              </a:rPr>
              <a:t>Items (Compliance, Next Chapter, CF Sale, Future Forward)</a:t>
            </a:r>
          </a:p>
          <a:p>
            <a:pPr marL="57150" indent="0">
              <a:buNone/>
            </a:pPr>
            <a:endParaRPr lang="en-US" sz="1800" dirty="0"/>
          </a:p>
        </p:txBody>
      </p:sp>
    </p:spTree>
    <p:extLst>
      <p:ext uri="{BB962C8B-B14F-4D97-AF65-F5344CB8AC3E}">
        <p14:creationId xmlns:p14="http://schemas.microsoft.com/office/powerpoint/2010/main" val="12062649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descr="graphic-margins-are-being-squeezed-lower-in-the-food-industry"/>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b="7979"/>
          <a:stretch/>
        </p:blipFill>
        <p:spPr bwMode="auto">
          <a:xfrm rot="16200000">
            <a:off x="3159372" y="3735300"/>
            <a:ext cx="1955226" cy="14159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46169" y="3457920"/>
            <a:ext cx="3235230" cy="221653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urved Left Arrow 53"/>
          <p:cNvSpPr/>
          <p:nvPr/>
        </p:nvSpPr>
        <p:spPr>
          <a:xfrm rot="1199240" flipH="1">
            <a:off x="46399" y="2981575"/>
            <a:ext cx="403912" cy="638323"/>
          </a:xfrm>
          <a:prstGeom prst="curvedLeftArrow">
            <a:avLst>
              <a:gd name="adj1" fmla="val 12395"/>
              <a:gd name="adj2" fmla="val 31030"/>
              <a:gd name="adj3" fmla="val 250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p:cNvSpPr txBox="1"/>
          <p:nvPr/>
        </p:nvSpPr>
        <p:spPr>
          <a:xfrm>
            <a:off x="2616790" y="2210440"/>
            <a:ext cx="7476841" cy="246207"/>
          </a:xfrm>
          <a:prstGeom prst="rect">
            <a:avLst/>
          </a:prstGeom>
          <a:noFill/>
        </p:spPr>
        <p:txBody>
          <a:bodyPr wrap="square" lIns="91427" tIns="45713" rIns="91427" bIns="45713" rtlCol="0">
            <a:spAutoFit/>
          </a:bodyPr>
          <a:lstStyle/>
          <a:p>
            <a:r>
              <a:rPr lang="en-US" sz="1000" b="1" i="1" dirty="0"/>
              <a:t>Informed by Balance Sheet &amp; Profit Outlook, Performance Measurement &amp; TFSC Expectations</a:t>
            </a:r>
          </a:p>
        </p:txBody>
      </p:sp>
      <p:sp>
        <p:nvSpPr>
          <p:cNvPr id="25" name="TextBox 24"/>
          <p:cNvSpPr txBox="1"/>
          <p:nvPr/>
        </p:nvSpPr>
        <p:spPr>
          <a:xfrm>
            <a:off x="2622932" y="1744003"/>
            <a:ext cx="6609593" cy="246207"/>
          </a:xfrm>
          <a:prstGeom prst="rect">
            <a:avLst/>
          </a:prstGeom>
          <a:noFill/>
        </p:spPr>
        <p:txBody>
          <a:bodyPr wrap="square" lIns="91427" tIns="45713" rIns="91427" bIns="45713" rtlCol="0">
            <a:spAutoFit/>
          </a:bodyPr>
          <a:lstStyle/>
          <a:p>
            <a:r>
              <a:rPr lang="en-US" sz="1000" b="1" i="1" dirty="0" smtClean="0"/>
              <a:t>Informed </a:t>
            </a:r>
            <a:r>
              <a:rPr lang="en-US" sz="1000" b="1" i="1" dirty="0"/>
              <a:t>by Global SFC Balance Sheet &amp; Profit Outlook and TMC Expectations</a:t>
            </a:r>
          </a:p>
        </p:txBody>
      </p:sp>
      <p:sp>
        <p:nvSpPr>
          <p:cNvPr id="33" name="TextBox 32"/>
          <p:cNvSpPr txBox="1"/>
          <p:nvPr/>
        </p:nvSpPr>
        <p:spPr>
          <a:xfrm>
            <a:off x="346169" y="981269"/>
            <a:ext cx="1473390" cy="400095"/>
          </a:xfrm>
          <a:prstGeom prst="rect">
            <a:avLst/>
          </a:prstGeom>
          <a:noFill/>
        </p:spPr>
        <p:txBody>
          <a:bodyPr wrap="none" lIns="91427" tIns="45713" rIns="91427" bIns="45713" rtlCol="0">
            <a:spAutoFit/>
          </a:bodyPr>
          <a:lstStyle/>
          <a:p>
            <a:r>
              <a:rPr lang="en-US" sz="2000" b="1" i="1" dirty="0"/>
              <a:t>“Top Down”</a:t>
            </a:r>
          </a:p>
        </p:txBody>
      </p:sp>
      <p:sp>
        <p:nvSpPr>
          <p:cNvPr id="39" name="TextBox 38"/>
          <p:cNvSpPr txBox="1"/>
          <p:nvPr/>
        </p:nvSpPr>
        <p:spPr>
          <a:xfrm>
            <a:off x="439299" y="386505"/>
            <a:ext cx="8190807" cy="492428"/>
          </a:xfrm>
          <a:prstGeom prst="rect">
            <a:avLst/>
          </a:prstGeom>
          <a:noFill/>
        </p:spPr>
        <p:txBody>
          <a:bodyPr wrap="square" lIns="91427" tIns="45713" rIns="91427" bIns="45713" rtlCol="0">
            <a:spAutoFit/>
          </a:bodyPr>
          <a:lstStyle/>
          <a:p>
            <a:r>
              <a:rPr lang="en-US" sz="2600" b="1" dirty="0" smtClean="0">
                <a:solidFill>
                  <a:schemeClr val="bg1"/>
                </a:solidFill>
              </a:rPr>
              <a:t>Forecasting Process </a:t>
            </a:r>
            <a:r>
              <a:rPr lang="en-US" sz="1700" b="1" dirty="0" smtClean="0">
                <a:solidFill>
                  <a:schemeClr val="bg1"/>
                </a:solidFill>
              </a:rPr>
              <a:t>– </a:t>
            </a:r>
            <a:r>
              <a:rPr lang="en-US" sz="1700" b="1" i="1" dirty="0" smtClean="0">
                <a:solidFill>
                  <a:schemeClr val="bg1"/>
                </a:solidFill>
              </a:rPr>
              <a:t>Department Target Methodology</a:t>
            </a:r>
            <a:endParaRPr lang="en-US" sz="1700" b="1" i="1" dirty="0">
              <a:solidFill>
                <a:schemeClr val="bg1"/>
              </a:solidFill>
            </a:endParaRPr>
          </a:p>
        </p:txBody>
      </p:sp>
      <p:sp>
        <p:nvSpPr>
          <p:cNvPr id="27" name="Slide Number Placeholder 3"/>
          <p:cNvSpPr>
            <a:spLocks noGrp="1"/>
          </p:cNvSpPr>
          <p:nvPr>
            <p:ph type="sldNum" sz="quarter" idx="12"/>
          </p:nvPr>
        </p:nvSpPr>
        <p:spPr>
          <a:xfrm>
            <a:off x="7007606" y="6488560"/>
            <a:ext cx="2133600" cy="365125"/>
          </a:xfrm>
        </p:spPr>
        <p:txBody>
          <a:bodyPr/>
          <a:lstStyle/>
          <a:p>
            <a:fld id="{202965B3-44C8-4606-A174-B8AD89D32C42}" type="slidenum">
              <a:rPr lang="en-US" smtClean="0"/>
              <a:t>59</a:t>
            </a:fld>
            <a:endParaRPr lang="en-US" dirty="0"/>
          </a:p>
        </p:txBody>
      </p:sp>
      <p:sp>
        <p:nvSpPr>
          <p:cNvPr id="28" name="Rounded Rectangle 27"/>
          <p:cNvSpPr/>
          <p:nvPr/>
        </p:nvSpPr>
        <p:spPr>
          <a:xfrm>
            <a:off x="439298" y="1486118"/>
            <a:ext cx="1850853" cy="27708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b="1" dirty="0" smtClean="0">
                <a:solidFill>
                  <a:schemeClr val="bg1"/>
                </a:solidFill>
              </a:rPr>
              <a:t>TMC – Profit Targets</a:t>
            </a:r>
          </a:p>
        </p:txBody>
      </p:sp>
      <p:sp>
        <p:nvSpPr>
          <p:cNvPr id="29" name="Rounded Rectangle 28"/>
          <p:cNvSpPr/>
          <p:nvPr/>
        </p:nvSpPr>
        <p:spPr>
          <a:xfrm>
            <a:off x="450312" y="1917436"/>
            <a:ext cx="1839840" cy="2466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b="1" dirty="0" smtClean="0">
                <a:solidFill>
                  <a:schemeClr val="bg1"/>
                </a:solidFill>
              </a:rPr>
              <a:t>TFSC – Profit Targets</a:t>
            </a:r>
          </a:p>
        </p:txBody>
      </p:sp>
      <p:sp>
        <p:nvSpPr>
          <p:cNvPr id="43" name="Rounded Rectangle 42"/>
          <p:cNvSpPr/>
          <p:nvPr/>
        </p:nvSpPr>
        <p:spPr>
          <a:xfrm>
            <a:off x="465834" y="2369063"/>
            <a:ext cx="1824318" cy="2908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b="1" dirty="0" smtClean="0">
                <a:solidFill>
                  <a:schemeClr val="bg1"/>
                </a:solidFill>
              </a:rPr>
              <a:t>TFS – Profit Targets</a:t>
            </a:r>
          </a:p>
        </p:txBody>
      </p:sp>
      <p:sp>
        <p:nvSpPr>
          <p:cNvPr id="5" name="Curved Left Arrow 4"/>
          <p:cNvSpPr/>
          <p:nvPr/>
        </p:nvSpPr>
        <p:spPr>
          <a:xfrm>
            <a:off x="2373217" y="1654366"/>
            <a:ext cx="271429" cy="435650"/>
          </a:xfrm>
          <a:prstGeom prst="curvedLeftArrow">
            <a:avLst/>
          </a:prstGeom>
          <a:solidFill>
            <a:srgbClr val="8C0C04"/>
          </a:solidFill>
          <a:ln>
            <a:solidFill>
              <a:srgbClr val="8C0C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ounded Rectangle 47"/>
          <p:cNvSpPr/>
          <p:nvPr/>
        </p:nvSpPr>
        <p:spPr>
          <a:xfrm>
            <a:off x="476955" y="2836130"/>
            <a:ext cx="1824318" cy="2908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b="1" dirty="0" smtClean="0">
                <a:solidFill>
                  <a:schemeClr val="bg1"/>
                </a:solidFill>
              </a:rPr>
              <a:t>TFS – OpEx Targets</a:t>
            </a:r>
          </a:p>
        </p:txBody>
      </p:sp>
      <p:sp>
        <p:nvSpPr>
          <p:cNvPr id="49" name="Curved Left Arrow 48"/>
          <p:cNvSpPr/>
          <p:nvPr/>
        </p:nvSpPr>
        <p:spPr>
          <a:xfrm>
            <a:off x="2395571" y="2609527"/>
            <a:ext cx="271429" cy="435650"/>
          </a:xfrm>
          <a:prstGeom prst="curvedLeftArrow">
            <a:avLst/>
          </a:prstGeom>
          <a:solidFill>
            <a:srgbClr val="8C0C04"/>
          </a:solidFill>
          <a:ln>
            <a:solidFill>
              <a:srgbClr val="8C0C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Curved Left Arrow 44"/>
          <p:cNvSpPr/>
          <p:nvPr/>
        </p:nvSpPr>
        <p:spPr>
          <a:xfrm>
            <a:off x="2395571" y="2130777"/>
            <a:ext cx="271429" cy="435650"/>
          </a:xfrm>
          <a:prstGeom prst="curvedLeftArrow">
            <a:avLst/>
          </a:prstGeom>
          <a:solidFill>
            <a:srgbClr val="8C0C04"/>
          </a:solidFill>
          <a:ln>
            <a:solidFill>
              <a:srgbClr val="8C0C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TextBox 50"/>
          <p:cNvSpPr txBox="1"/>
          <p:nvPr/>
        </p:nvSpPr>
        <p:spPr>
          <a:xfrm>
            <a:off x="5381034" y="3682999"/>
            <a:ext cx="3791806" cy="1600424"/>
          </a:xfrm>
          <a:prstGeom prst="rect">
            <a:avLst/>
          </a:prstGeom>
          <a:noFill/>
        </p:spPr>
        <p:txBody>
          <a:bodyPr wrap="square" lIns="91427" tIns="45713" rIns="91427" bIns="45713" rtlCol="0">
            <a:spAutoFit/>
          </a:bodyPr>
          <a:lstStyle/>
          <a:p>
            <a:pPr>
              <a:spcBef>
                <a:spcPts val="600"/>
              </a:spcBef>
            </a:pPr>
            <a:endParaRPr lang="en-US" sz="1100" b="1" i="1" dirty="0" smtClean="0">
              <a:solidFill>
                <a:schemeClr val="bg1"/>
              </a:solidFill>
            </a:endParaRPr>
          </a:p>
          <a:p>
            <a:pPr marL="171450" indent="-171450">
              <a:spcBef>
                <a:spcPts val="600"/>
              </a:spcBef>
              <a:buFont typeface="Arial" panose="020B0604020202020204" pitchFamily="34" charset="0"/>
              <a:buChar char="•"/>
            </a:pPr>
            <a:r>
              <a:rPr lang="en-US" sz="1100" b="1" i="1" dirty="0" smtClean="0">
                <a:solidFill>
                  <a:schemeClr val="bg1"/>
                </a:solidFill>
              </a:rPr>
              <a:t>Business </a:t>
            </a:r>
            <a:r>
              <a:rPr lang="en-US" sz="1100" b="1" i="1" dirty="0">
                <a:solidFill>
                  <a:schemeClr val="bg1"/>
                </a:solidFill>
              </a:rPr>
              <a:t>Unit Operating </a:t>
            </a:r>
            <a:r>
              <a:rPr lang="en-US" sz="1100" b="1" i="1" dirty="0" smtClean="0">
                <a:solidFill>
                  <a:schemeClr val="bg1"/>
                </a:solidFill>
              </a:rPr>
              <a:t>Budget</a:t>
            </a:r>
          </a:p>
          <a:p>
            <a:pPr>
              <a:tabLst>
                <a:tab pos="399993" algn="l"/>
              </a:tabLst>
            </a:pPr>
            <a:r>
              <a:rPr lang="en-US" sz="1100" i="1" dirty="0" smtClean="0">
                <a:solidFill>
                  <a:schemeClr val="bg1"/>
                </a:solidFill>
              </a:rPr>
              <a:t>	- Identify New Expenses</a:t>
            </a:r>
          </a:p>
          <a:p>
            <a:pPr>
              <a:tabLst>
                <a:tab pos="399993" algn="l"/>
              </a:tabLst>
            </a:pPr>
            <a:r>
              <a:rPr lang="en-US" sz="1100" i="1" dirty="0">
                <a:solidFill>
                  <a:schemeClr val="bg1"/>
                </a:solidFill>
              </a:rPr>
              <a:t>	- Eliminate / Reduce Costs</a:t>
            </a:r>
          </a:p>
          <a:p>
            <a:pPr>
              <a:tabLst>
                <a:tab pos="399993" algn="l"/>
              </a:tabLst>
            </a:pPr>
            <a:r>
              <a:rPr lang="en-US" sz="1100" i="1" dirty="0">
                <a:solidFill>
                  <a:schemeClr val="bg1"/>
                </a:solidFill>
              </a:rPr>
              <a:t>	- Identify Non-Recurring </a:t>
            </a:r>
            <a:r>
              <a:rPr lang="en-US" sz="1100" i="1" dirty="0" smtClean="0">
                <a:solidFill>
                  <a:schemeClr val="bg1"/>
                </a:solidFill>
              </a:rPr>
              <a:t>Costs</a:t>
            </a:r>
          </a:p>
          <a:p>
            <a:pPr>
              <a:tabLst>
                <a:tab pos="399993" algn="l"/>
              </a:tabLst>
            </a:pPr>
            <a:endParaRPr lang="en-US" sz="1100" i="1" dirty="0">
              <a:solidFill>
                <a:schemeClr val="bg1"/>
              </a:solidFill>
            </a:endParaRPr>
          </a:p>
          <a:p>
            <a:pPr marL="171450" indent="-171450">
              <a:spcBef>
                <a:spcPts val="600"/>
              </a:spcBef>
              <a:buFont typeface="Arial" panose="020B0604020202020204" pitchFamily="34" charset="0"/>
              <a:buChar char="•"/>
            </a:pPr>
            <a:r>
              <a:rPr lang="en-US" sz="1100" b="1" i="1" dirty="0" smtClean="0">
                <a:solidFill>
                  <a:schemeClr val="bg1"/>
                </a:solidFill>
              </a:rPr>
              <a:t>Department </a:t>
            </a:r>
            <a:r>
              <a:rPr lang="en-US" sz="1100" b="1" i="1" dirty="0">
                <a:solidFill>
                  <a:schemeClr val="bg1"/>
                </a:solidFill>
              </a:rPr>
              <a:t>Technology Project Budget</a:t>
            </a:r>
          </a:p>
          <a:p>
            <a:pPr>
              <a:tabLst>
                <a:tab pos="399993" algn="l"/>
              </a:tabLst>
            </a:pPr>
            <a:r>
              <a:rPr lang="en-US" sz="1100" i="1" dirty="0">
                <a:solidFill>
                  <a:schemeClr val="bg1"/>
                </a:solidFill>
              </a:rPr>
              <a:t>	- Informed by 3 Year BU Plans</a:t>
            </a:r>
          </a:p>
        </p:txBody>
      </p:sp>
      <p:sp>
        <p:nvSpPr>
          <p:cNvPr id="26" name="TextBox 25"/>
          <p:cNvSpPr txBox="1"/>
          <p:nvPr/>
        </p:nvSpPr>
        <p:spPr>
          <a:xfrm>
            <a:off x="358695" y="3296724"/>
            <a:ext cx="3791806" cy="1631202"/>
          </a:xfrm>
          <a:prstGeom prst="rect">
            <a:avLst/>
          </a:prstGeom>
          <a:noFill/>
        </p:spPr>
        <p:txBody>
          <a:bodyPr wrap="square" lIns="91427" tIns="45713" rIns="91427" bIns="45713" rtlCol="0">
            <a:spAutoFit/>
          </a:bodyPr>
          <a:lstStyle/>
          <a:p>
            <a:endParaRPr lang="en-US" sz="1200" b="1" i="1" u="sng" dirty="0" smtClean="0">
              <a:solidFill>
                <a:schemeClr val="bg1"/>
              </a:solidFill>
            </a:endParaRPr>
          </a:p>
          <a:p>
            <a:endParaRPr lang="en-US" sz="1100" b="1" i="1" u="sng" dirty="0">
              <a:solidFill>
                <a:schemeClr val="bg1"/>
              </a:solidFill>
            </a:endParaRPr>
          </a:p>
          <a:p>
            <a:endParaRPr lang="en-US" sz="1100" b="1" dirty="0" smtClean="0">
              <a:solidFill>
                <a:schemeClr val="bg1"/>
              </a:solidFill>
            </a:endParaRPr>
          </a:p>
          <a:p>
            <a:endParaRPr lang="en-US" sz="1100" b="1" dirty="0" smtClean="0">
              <a:solidFill>
                <a:schemeClr val="bg1"/>
              </a:solidFill>
            </a:endParaRPr>
          </a:p>
          <a:p>
            <a:pPr marL="171450" indent="-171450">
              <a:buFont typeface="Arial" panose="020B0604020202020204" pitchFamily="34" charset="0"/>
              <a:buChar char="•"/>
            </a:pPr>
            <a:r>
              <a:rPr lang="en-US" sz="1100" b="1" dirty="0" smtClean="0">
                <a:solidFill>
                  <a:schemeClr val="bg1"/>
                </a:solidFill>
              </a:rPr>
              <a:t> Enterprise Expenses</a:t>
            </a:r>
          </a:p>
          <a:p>
            <a:pPr marL="171450" indent="-171450">
              <a:buFont typeface="Arial" panose="020B0604020202020204" pitchFamily="34" charset="0"/>
              <a:buChar char="•"/>
            </a:pPr>
            <a:endParaRPr lang="en-US" sz="1100" b="1" dirty="0" smtClean="0">
              <a:solidFill>
                <a:schemeClr val="bg1"/>
              </a:solidFill>
            </a:endParaRPr>
          </a:p>
          <a:p>
            <a:pPr marL="171450" indent="-171450">
              <a:buFont typeface="Arial" panose="020B0604020202020204" pitchFamily="34" charset="0"/>
              <a:buChar char="•"/>
            </a:pPr>
            <a:r>
              <a:rPr lang="en-US" sz="1100" b="1" dirty="0" smtClean="0">
                <a:solidFill>
                  <a:schemeClr val="bg1"/>
                </a:solidFill>
              </a:rPr>
              <a:t>Driver Based Target Setting – Business Units</a:t>
            </a:r>
            <a:endParaRPr lang="en-US" sz="1100" dirty="0">
              <a:solidFill>
                <a:schemeClr val="bg1"/>
              </a:solidFill>
            </a:endParaRPr>
          </a:p>
          <a:p>
            <a:pPr lvl="1"/>
            <a:r>
              <a:rPr lang="en-US" sz="1100" i="1" dirty="0" smtClean="0">
                <a:solidFill>
                  <a:schemeClr val="bg1"/>
                </a:solidFill>
              </a:rPr>
              <a:t>“Run Your Business”</a:t>
            </a:r>
          </a:p>
          <a:p>
            <a:pPr lvl="1"/>
            <a:r>
              <a:rPr lang="en-US" sz="1100" i="1" dirty="0" smtClean="0">
                <a:solidFill>
                  <a:schemeClr val="bg1"/>
                </a:solidFill>
              </a:rPr>
              <a:t>“Invest in Your Business”</a:t>
            </a:r>
            <a:endParaRPr lang="en-US" sz="1100" i="1" dirty="0">
              <a:solidFill>
                <a:schemeClr val="bg1"/>
              </a:solidFill>
            </a:endParaRPr>
          </a:p>
        </p:txBody>
      </p:sp>
      <p:sp>
        <p:nvSpPr>
          <p:cNvPr id="32" name="Rounded Rectangle 31"/>
          <p:cNvSpPr/>
          <p:nvPr/>
        </p:nvSpPr>
        <p:spPr>
          <a:xfrm>
            <a:off x="450312" y="3687596"/>
            <a:ext cx="2971798" cy="246389"/>
          </a:xfrm>
          <a:prstGeom prst="round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400" b="1" i="1" dirty="0">
                <a:solidFill>
                  <a:schemeClr val="bg1"/>
                </a:solidFill>
              </a:rPr>
              <a:t>Operating Expense Allocation</a:t>
            </a:r>
          </a:p>
        </p:txBody>
      </p:sp>
      <p:sp>
        <p:nvSpPr>
          <p:cNvPr id="36" name="Rectangle 35"/>
          <p:cNvSpPr/>
          <p:nvPr/>
        </p:nvSpPr>
        <p:spPr>
          <a:xfrm>
            <a:off x="3733801" y="2609527"/>
            <a:ext cx="1219200" cy="377382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644" tIns="34322" rIns="68644" bIns="34322" rtlCol="0" anchor="ctr"/>
          <a:lstStyle/>
          <a:p>
            <a:pPr algn="ctr"/>
            <a:endParaRPr lang="en-US"/>
          </a:p>
        </p:txBody>
      </p:sp>
      <p:sp>
        <p:nvSpPr>
          <p:cNvPr id="42" name="Content Placeholder 3"/>
          <p:cNvSpPr>
            <a:spLocks noGrp="1"/>
          </p:cNvSpPr>
          <p:nvPr>
            <p:ph sz="quarter" idx="12"/>
          </p:nvPr>
        </p:nvSpPr>
        <p:spPr>
          <a:xfrm>
            <a:off x="3962400" y="2781143"/>
            <a:ext cx="4800600" cy="3318473"/>
          </a:xfrm>
          <a:ln>
            <a:solidFill>
              <a:schemeClr val="tx1"/>
            </a:solidFill>
            <a:prstDash val="sysDot"/>
          </a:ln>
        </p:spPr>
        <p:txBody>
          <a:bodyPr>
            <a:noAutofit/>
          </a:bodyPr>
          <a:lstStyle/>
          <a:p>
            <a:pPr marL="0" indent="0" algn="l">
              <a:spcBef>
                <a:spcPct val="20000"/>
              </a:spcBef>
              <a:buNone/>
            </a:pPr>
            <a:r>
              <a:rPr lang="en-US" sz="1300" b="1" u="sng" dirty="0" smtClean="0">
                <a:solidFill>
                  <a:schemeClr val="tx1"/>
                </a:solidFill>
              </a:rPr>
              <a:t>Enterprise Expenses</a:t>
            </a:r>
          </a:p>
          <a:p>
            <a:pPr marL="742950" lvl="1" indent="-285750">
              <a:spcBef>
                <a:spcPct val="20000"/>
              </a:spcBef>
              <a:buFont typeface="Wingdings" panose="05000000000000000000" pitchFamily="2" charset="2"/>
              <a:buChar char="Ø"/>
            </a:pPr>
            <a:r>
              <a:rPr lang="en-US" sz="1200" dirty="0" smtClean="0">
                <a:latin typeface="Century Gothic" pitchFamily="34" charset="0"/>
              </a:rPr>
              <a:t>Major Technology Projects </a:t>
            </a:r>
            <a:endParaRPr lang="en-US" sz="1200" dirty="0">
              <a:latin typeface="Century Gothic" pitchFamily="34" charset="0"/>
            </a:endParaRPr>
          </a:p>
          <a:p>
            <a:pPr marL="742950" lvl="1" indent="-285750">
              <a:spcBef>
                <a:spcPct val="20000"/>
              </a:spcBef>
              <a:buFont typeface="Wingdings" panose="05000000000000000000" pitchFamily="2" charset="2"/>
              <a:buChar char="Ø"/>
            </a:pPr>
            <a:r>
              <a:rPr lang="en-US" sz="1200" dirty="0" smtClean="0">
                <a:latin typeface="Century Gothic" pitchFamily="34" charset="0"/>
              </a:rPr>
              <a:t>Organizational Initiatives</a:t>
            </a:r>
            <a:endParaRPr lang="en-US" sz="1200" dirty="0">
              <a:latin typeface="Century Gothic" pitchFamily="34" charset="0"/>
            </a:endParaRPr>
          </a:p>
          <a:p>
            <a:pPr marL="457200" lvl="1" indent="0">
              <a:spcBef>
                <a:spcPct val="20000"/>
              </a:spcBef>
              <a:buNone/>
            </a:pPr>
            <a:endParaRPr lang="en-US" sz="1300" b="1" u="sng" dirty="0">
              <a:latin typeface="Century Gothic" pitchFamily="34" charset="0"/>
            </a:endParaRPr>
          </a:p>
          <a:p>
            <a:pPr marL="57150" indent="0" algn="l">
              <a:spcBef>
                <a:spcPct val="20000"/>
              </a:spcBef>
              <a:buNone/>
            </a:pPr>
            <a:r>
              <a:rPr lang="en-US" sz="1300" b="1" u="sng" dirty="0" smtClean="0">
                <a:solidFill>
                  <a:schemeClr val="tx1"/>
                </a:solidFill>
              </a:rPr>
              <a:t>Driver Based Target Setting</a:t>
            </a:r>
          </a:p>
          <a:p>
            <a:pPr marL="742950" lvl="1" indent="-285750">
              <a:spcBef>
                <a:spcPct val="20000"/>
              </a:spcBef>
              <a:buFont typeface="Wingdings" panose="05000000000000000000" pitchFamily="2" charset="2"/>
              <a:buChar char="Ø"/>
            </a:pPr>
            <a:r>
              <a:rPr lang="en-US" sz="1300" dirty="0" smtClean="0">
                <a:latin typeface="Century Gothic" pitchFamily="34" charset="0"/>
              </a:rPr>
              <a:t>Run Your Business</a:t>
            </a:r>
          </a:p>
          <a:p>
            <a:pPr marL="1200150" lvl="2" indent="-285750">
              <a:spcBef>
                <a:spcPct val="20000"/>
              </a:spcBef>
              <a:buFont typeface="Courier New" panose="02070309020205020404" pitchFamily="49" charset="0"/>
              <a:buChar char="o"/>
            </a:pPr>
            <a:r>
              <a:rPr lang="en-US" sz="1300" dirty="0" smtClean="0">
                <a:latin typeface="Century Gothic" pitchFamily="34" charset="0"/>
              </a:rPr>
              <a:t>Workforce</a:t>
            </a:r>
          </a:p>
          <a:p>
            <a:pPr marL="1200150" lvl="2" indent="-285750">
              <a:spcBef>
                <a:spcPct val="20000"/>
              </a:spcBef>
              <a:buFont typeface="Courier New" panose="02070309020205020404" pitchFamily="49" charset="0"/>
              <a:buChar char="o"/>
            </a:pPr>
            <a:r>
              <a:rPr lang="en-US" sz="1300" dirty="0" smtClean="0">
                <a:latin typeface="Century Gothic" pitchFamily="34" charset="0"/>
              </a:rPr>
              <a:t>Variable Operating</a:t>
            </a:r>
          </a:p>
          <a:p>
            <a:pPr marL="1657350" lvl="3" indent="-285750">
              <a:spcBef>
                <a:spcPct val="20000"/>
              </a:spcBef>
              <a:buFont typeface="Arial" panose="020B0604020202020204" pitchFamily="34" charset="0"/>
              <a:buChar char="•"/>
            </a:pPr>
            <a:r>
              <a:rPr lang="en-US" sz="1200" dirty="0" smtClean="0">
                <a:latin typeface="Century Gothic" pitchFamily="34" charset="0"/>
              </a:rPr>
              <a:t>Identify </a:t>
            </a:r>
            <a:r>
              <a:rPr lang="en-US" sz="1200" dirty="0">
                <a:latin typeface="Century Gothic" pitchFamily="34" charset="0"/>
              </a:rPr>
              <a:t>Expense Drivers</a:t>
            </a:r>
          </a:p>
          <a:p>
            <a:pPr marL="1657350" lvl="3" indent="-285750">
              <a:spcBef>
                <a:spcPct val="20000"/>
              </a:spcBef>
              <a:buFont typeface="Arial" panose="020B0604020202020204" pitchFamily="34" charset="0"/>
              <a:buChar char="•"/>
            </a:pPr>
            <a:r>
              <a:rPr lang="en-US" sz="1200" dirty="0">
                <a:latin typeface="Century Gothic" pitchFamily="34" charset="0"/>
              </a:rPr>
              <a:t>Allocation based on trend or forecast</a:t>
            </a:r>
          </a:p>
          <a:p>
            <a:pPr marL="1200150" lvl="2" indent="-285750">
              <a:spcBef>
                <a:spcPct val="20000"/>
              </a:spcBef>
              <a:buFont typeface="Courier New" panose="02070309020205020404" pitchFamily="49" charset="0"/>
              <a:buChar char="o"/>
            </a:pPr>
            <a:r>
              <a:rPr lang="en-US" sz="1300" dirty="0" smtClean="0">
                <a:latin typeface="Century Gothic" pitchFamily="34" charset="0"/>
              </a:rPr>
              <a:t>Overhead Expense Analysis</a:t>
            </a:r>
          </a:p>
          <a:p>
            <a:pPr marL="742950" lvl="1" indent="-285750">
              <a:spcBef>
                <a:spcPct val="20000"/>
              </a:spcBef>
              <a:buFont typeface="Wingdings" panose="05000000000000000000" pitchFamily="2" charset="2"/>
              <a:buChar char="Ø"/>
            </a:pPr>
            <a:r>
              <a:rPr lang="en-US" sz="1300" dirty="0" smtClean="0">
                <a:latin typeface="Century Gothic" pitchFamily="34" charset="0"/>
              </a:rPr>
              <a:t>Invest in Your Business</a:t>
            </a:r>
          </a:p>
          <a:p>
            <a:pPr marL="1200150" lvl="2" indent="-285750">
              <a:spcBef>
                <a:spcPct val="20000"/>
              </a:spcBef>
              <a:buFont typeface="Courier New" panose="02070309020205020404" pitchFamily="49" charset="0"/>
              <a:buChar char="o"/>
            </a:pPr>
            <a:r>
              <a:rPr lang="en-US" sz="1300" dirty="0" smtClean="0">
                <a:latin typeface="Century Gothic" pitchFamily="34" charset="0"/>
              </a:rPr>
              <a:t>Project Spend</a:t>
            </a:r>
            <a:endParaRPr lang="en-US" sz="1800" dirty="0"/>
          </a:p>
        </p:txBody>
      </p:sp>
    </p:spTree>
    <p:extLst>
      <p:ext uri="{BB962C8B-B14F-4D97-AF65-F5344CB8AC3E}">
        <p14:creationId xmlns:p14="http://schemas.microsoft.com/office/powerpoint/2010/main" val="2806733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TMS US Regional Map</a:t>
            </a:r>
            <a:endParaRPr lang="en-US" dirty="0"/>
          </a:p>
        </p:txBody>
      </p:sp>
      <p:sp>
        <p:nvSpPr>
          <p:cNvPr id="4" name="Slide Number Placeholder 3"/>
          <p:cNvSpPr>
            <a:spLocks noGrp="1"/>
          </p:cNvSpPr>
          <p:nvPr>
            <p:ph type="sldNum" sz="quarter" idx="4"/>
          </p:nvPr>
        </p:nvSpPr>
        <p:spPr/>
        <p:txBody>
          <a:bodyPr/>
          <a:lstStyle/>
          <a:p>
            <a:fld id="{2BF26236-8707-4F01-A3E8-9BFE9630F20C}" type="slidenum">
              <a:rPr lang="en-US" smtClean="0"/>
              <a:pPr/>
              <a:t>6</a:t>
            </a:fld>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809" t="21769" r="19626" b="3297"/>
          <a:stretch/>
        </p:blipFill>
        <p:spPr bwMode="auto">
          <a:xfrm>
            <a:off x="609600" y="990600"/>
            <a:ext cx="7620001" cy="5196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06958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descr="graphic-margins-are-being-squeezed-lower-in-the-food-industry"/>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b="7979"/>
          <a:stretch/>
        </p:blipFill>
        <p:spPr bwMode="auto">
          <a:xfrm rot="16200000">
            <a:off x="3159372" y="3735300"/>
            <a:ext cx="1955226" cy="1415969"/>
          </a:xfrm>
          <a:prstGeom prst="rect">
            <a:avLst/>
          </a:prstGeom>
          <a:noFill/>
          <a:extLst>
            <a:ext uri="{909E8E84-426E-40DD-AFC4-6F175D3DCCD1}">
              <a14:hiddenFill xmlns:a14="http://schemas.microsoft.com/office/drawing/2010/main">
                <a:solidFill>
                  <a:srgbClr val="FFFFFF"/>
                </a:solidFill>
              </a14:hiddenFill>
            </a:ext>
          </a:extLst>
        </p:spPr>
      </p:pic>
      <p:sp>
        <p:nvSpPr>
          <p:cNvPr id="54" name="Curved Left Arrow 53"/>
          <p:cNvSpPr/>
          <p:nvPr/>
        </p:nvSpPr>
        <p:spPr>
          <a:xfrm rot="1199240" flipH="1">
            <a:off x="46399" y="2981575"/>
            <a:ext cx="403912" cy="638323"/>
          </a:xfrm>
          <a:prstGeom prst="curvedLeftArrow">
            <a:avLst>
              <a:gd name="adj1" fmla="val 12395"/>
              <a:gd name="adj2" fmla="val 31030"/>
              <a:gd name="adj3" fmla="val 250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p:cNvSpPr txBox="1"/>
          <p:nvPr/>
        </p:nvSpPr>
        <p:spPr>
          <a:xfrm>
            <a:off x="2616790" y="2210440"/>
            <a:ext cx="7476841" cy="246207"/>
          </a:xfrm>
          <a:prstGeom prst="rect">
            <a:avLst/>
          </a:prstGeom>
          <a:noFill/>
        </p:spPr>
        <p:txBody>
          <a:bodyPr wrap="square" lIns="91427" tIns="45713" rIns="91427" bIns="45713" rtlCol="0">
            <a:spAutoFit/>
          </a:bodyPr>
          <a:lstStyle/>
          <a:p>
            <a:r>
              <a:rPr lang="en-US" sz="1000" b="1" i="1" dirty="0"/>
              <a:t>Informed by Balance Sheet &amp; Profit Outlook, Performance Measurement &amp; TFSC Expectations</a:t>
            </a:r>
          </a:p>
        </p:txBody>
      </p:sp>
      <p:sp>
        <p:nvSpPr>
          <p:cNvPr id="2" name="Cloud 1"/>
          <p:cNvSpPr/>
          <p:nvPr/>
        </p:nvSpPr>
        <p:spPr>
          <a:xfrm>
            <a:off x="4648200" y="3124200"/>
            <a:ext cx="4411066" cy="2641380"/>
          </a:xfrm>
          <a:prstGeom prst="cloud">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7" tIns="45713" rIns="91427" bIns="45713" rtlCol="0" anchor="ctr"/>
          <a:lstStyle/>
          <a:p>
            <a:pPr algn="ctr"/>
            <a:endParaRPr lang="en-US"/>
          </a:p>
        </p:txBody>
      </p:sp>
      <p:sp>
        <p:nvSpPr>
          <p:cNvPr id="25" name="TextBox 24"/>
          <p:cNvSpPr txBox="1"/>
          <p:nvPr/>
        </p:nvSpPr>
        <p:spPr>
          <a:xfrm>
            <a:off x="2611915" y="1721969"/>
            <a:ext cx="6609593" cy="246207"/>
          </a:xfrm>
          <a:prstGeom prst="rect">
            <a:avLst/>
          </a:prstGeom>
          <a:noFill/>
        </p:spPr>
        <p:txBody>
          <a:bodyPr wrap="square" lIns="91427" tIns="45713" rIns="91427" bIns="45713" rtlCol="0">
            <a:spAutoFit/>
          </a:bodyPr>
          <a:lstStyle/>
          <a:p>
            <a:r>
              <a:rPr lang="en-US" sz="1000" b="1" i="1" dirty="0" smtClean="0"/>
              <a:t>Informed </a:t>
            </a:r>
            <a:r>
              <a:rPr lang="en-US" sz="1000" b="1" i="1" dirty="0"/>
              <a:t>by Global SFC Balance Sheet &amp; Profit Outlook and TMC Expectations</a:t>
            </a:r>
          </a:p>
        </p:txBody>
      </p:sp>
      <p:sp>
        <p:nvSpPr>
          <p:cNvPr id="33" name="TextBox 32"/>
          <p:cNvSpPr txBox="1"/>
          <p:nvPr/>
        </p:nvSpPr>
        <p:spPr>
          <a:xfrm>
            <a:off x="346169" y="981269"/>
            <a:ext cx="1473390" cy="400095"/>
          </a:xfrm>
          <a:prstGeom prst="rect">
            <a:avLst/>
          </a:prstGeom>
          <a:noFill/>
        </p:spPr>
        <p:txBody>
          <a:bodyPr wrap="none" lIns="91427" tIns="45713" rIns="91427" bIns="45713" rtlCol="0">
            <a:spAutoFit/>
          </a:bodyPr>
          <a:lstStyle/>
          <a:p>
            <a:r>
              <a:rPr lang="en-US" sz="2000" b="1" i="1" dirty="0"/>
              <a:t>“Top Down”</a:t>
            </a:r>
          </a:p>
        </p:txBody>
      </p:sp>
      <p:sp>
        <p:nvSpPr>
          <p:cNvPr id="35" name="TextBox 34"/>
          <p:cNvSpPr txBox="1"/>
          <p:nvPr/>
        </p:nvSpPr>
        <p:spPr>
          <a:xfrm>
            <a:off x="7322544" y="5749609"/>
            <a:ext cx="1661711" cy="400095"/>
          </a:xfrm>
          <a:prstGeom prst="rect">
            <a:avLst/>
          </a:prstGeom>
          <a:noFill/>
        </p:spPr>
        <p:txBody>
          <a:bodyPr wrap="none" lIns="91427" tIns="45713" rIns="91427" bIns="45713" rtlCol="0">
            <a:spAutoFit/>
          </a:bodyPr>
          <a:lstStyle/>
          <a:p>
            <a:r>
              <a:rPr lang="en-US" sz="2000" b="1" i="1" dirty="0"/>
              <a:t>“Bottoms Up”</a:t>
            </a:r>
          </a:p>
        </p:txBody>
      </p:sp>
      <p:sp>
        <p:nvSpPr>
          <p:cNvPr id="39" name="TextBox 38"/>
          <p:cNvSpPr txBox="1"/>
          <p:nvPr/>
        </p:nvSpPr>
        <p:spPr>
          <a:xfrm>
            <a:off x="439299" y="386505"/>
            <a:ext cx="8190807" cy="492428"/>
          </a:xfrm>
          <a:prstGeom prst="rect">
            <a:avLst/>
          </a:prstGeom>
          <a:noFill/>
        </p:spPr>
        <p:txBody>
          <a:bodyPr wrap="square" lIns="91427" tIns="45713" rIns="91427" bIns="45713" rtlCol="0">
            <a:spAutoFit/>
          </a:bodyPr>
          <a:lstStyle/>
          <a:p>
            <a:r>
              <a:rPr lang="en-US" sz="2600" b="1" dirty="0" smtClean="0">
                <a:solidFill>
                  <a:schemeClr val="bg1"/>
                </a:solidFill>
              </a:rPr>
              <a:t>Forecasting Process </a:t>
            </a:r>
            <a:r>
              <a:rPr lang="en-US" sz="1700" b="1" dirty="0" smtClean="0">
                <a:solidFill>
                  <a:schemeClr val="bg1"/>
                </a:solidFill>
              </a:rPr>
              <a:t>- </a:t>
            </a:r>
            <a:r>
              <a:rPr lang="en-US" sz="1700" b="1" i="1" dirty="0" smtClean="0">
                <a:solidFill>
                  <a:schemeClr val="bg1"/>
                </a:solidFill>
              </a:rPr>
              <a:t>“Top Down” and “Bottoms Up”</a:t>
            </a:r>
            <a:endParaRPr lang="en-US" sz="1700" b="1" i="1" dirty="0">
              <a:solidFill>
                <a:schemeClr val="bg1"/>
              </a:solidFill>
            </a:endParaRPr>
          </a:p>
        </p:txBody>
      </p:sp>
      <p:sp>
        <p:nvSpPr>
          <p:cNvPr id="27" name="Slide Number Placeholder 3"/>
          <p:cNvSpPr>
            <a:spLocks noGrp="1"/>
          </p:cNvSpPr>
          <p:nvPr>
            <p:ph type="sldNum" sz="quarter" idx="12"/>
          </p:nvPr>
        </p:nvSpPr>
        <p:spPr>
          <a:xfrm>
            <a:off x="7007606" y="6488560"/>
            <a:ext cx="2133600" cy="365125"/>
          </a:xfrm>
        </p:spPr>
        <p:txBody>
          <a:bodyPr/>
          <a:lstStyle/>
          <a:p>
            <a:fld id="{202965B3-44C8-4606-A174-B8AD89D32C42}" type="slidenum">
              <a:rPr lang="en-US" smtClean="0"/>
              <a:t>60</a:t>
            </a:fld>
            <a:endParaRPr lang="en-US" dirty="0"/>
          </a:p>
        </p:txBody>
      </p:sp>
      <p:sp>
        <p:nvSpPr>
          <p:cNvPr id="28" name="Rounded Rectangle 27"/>
          <p:cNvSpPr/>
          <p:nvPr/>
        </p:nvSpPr>
        <p:spPr>
          <a:xfrm>
            <a:off x="439298" y="1486118"/>
            <a:ext cx="1850853" cy="27708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b="1" dirty="0" smtClean="0">
                <a:solidFill>
                  <a:schemeClr val="bg1"/>
                </a:solidFill>
              </a:rPr>
              <a:t>TMC – Profit Targets</a:t>
            </a:r>
          </a:p>
        </p:txBody>
      </p:sp>
      <p:sp>
        <p:nvSpPr>
          <p:cNvPr id="29" name="Rounded Rectangle 28"/>
          <p:cNvSpPr/>
          <p:nvPr/>
        </p:nvSpPr>
        <p:spPr>
          <a:xfrm>
            <a:off x="450312" y="1917436"/>
            <a:ext cx="1839840" cy="2466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b="1" dirty="0" smtClean="0">
                <a:solidFill>
                  <a:schemeClr val="bg1"/>
                </a:solidFill>
              </a:rPr>
              <a:t>TFSC – Profit Targets</a:t>
            </a:r>
          </a:p>
        </p:txBody>
      </p:sp>
      <p:sp>
        <p:nvSpPr>
          <p:cNvPr id="43" name="Rounded Rectangle 42"/>
          <p:cNvSpPr/>
          <p:nvPr/>
        </p:nvSpPr>
        <p:spPr>
          <a:xfrm>
            <a:off x="465834" y="2369063"/>
            <a:ext cx="1824318" cy="2908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b="1" dirty="0" smtClean="0">
                <a:solidFill>
                  <a:schemeClr val="bg1"/>
                </a:solidFill>
              </a:rPr>
              <a:t>TFS – Profit Targets</a:t>
            </a:r>
          </a:p>
        </p:txBody>
      </p:sp>
      <p:sp>
        <p:nvSpPr>
          <p:cNvPr id="5" name="Curved Left Arrow 4"/>
          <p:cNvSpPr/>
          <p:nvPr/>
        </p:nvSpPr>
        <p:spPr>
          <a:xfrm>
            <a:off x="2373217" y="1654366"/>
            <a:ext cx="271429" cy="435650"/>
          </a:xfrm>
          <a:prstGeom prst="curvedLeftArrow">
            <a:avLst/>
          </a:prstGeom>
          <a:solidFill>
            <a:srgbClr val="8C0C04"/>
          </a:solidFill>
          <a:ln>
            <a:solidFill>
              <a:srgbClr val="8C0C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ounded Rectangle 47"/>
          <p:cNvSpPr/>
          <p:nvPr/>
        </p:nvSpPr>
        <p:spPr>
          <a:xfrm>
            <a:off x="476955" y="2836130"/>
            <a:ext cx="1824318" cy="2908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b="1" dirty="0" smtClean="0">
                <a:solidFill>
                  <a:schemeClr val="bg1"/>
                </a:solidFill>
              </a:rPr>
              <a:t>TFS – OpEx Targets</a:t>
            </a:r>
          </a:p>
        </p:txBody>
      </p:sp>
      <p:sp>
        <p:nvSpPr>
          <p:cNvPr id="49" name="Curved Left Arrow 48"/>
          <p:cNvSpPr/>
          <p:nvPr/>
        </p:nvSpPr>
        <p:spPr>
          <a:xfrm>
            <a:off x="2395571" y="2609527"/>
            <a:ext cx="271429" cy="435650"/>
          </a:xfrm>
          <a:prstGeom prst="curvedLeftArrow">
            <a:avLst/>
          </a:prstGeom>
          <a:solidFill>
            <a:srgbClr val="8C0C04"/>
          </a:solidFill>
          <a:ln>
            <a:solidFill>
              <a:srgbClr val="8C0C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Curved Left Arrow 44"/>
          <p:cNvSpPr/>
          <p:nvPr/>
        </p:nvSpPr>
        <p:spPr>
          <a:xfrm>
            <a:off x="2395571" y="2130777"/>
            <a:ext cx="271429" cy="435650"/>
          </a:xfrm>
          <a:prstGeom prst="curvedLeftArrow">
            <a:avLst/>
          </a:prstGeom>
          <a:solidFill>
            <a:srgbClr val="8C0C04"/>
          </a:solidFill>
          <a:ln>
            <a:solidFill>
              <a:srgbClr val="8C0C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TextBox 50"/>
          <p:cNvSpPr txBox="1"/>
          <p:nvPr/>
        </p:nvSpPr>
        <p:spPr>
          <a:xfrm>
            <a:off x="5257800" y="3682999"/>
            <a:ext cx="3791806" cy="1708146"/>
          </a:xfrm>
          <a:prstGeom prst="rect">
            <a:avLst/>
          </a:prstGeom>
          <a:noFill/>
        </p:spPr>
        <p:txBody>
          <a:bodyPr wrap="square" lIns="91427" tIns="45713" rIns="91427" bIns="45713" rtlCol="0">
            <a:spAutoFit/>
          </a:bodyPr>
          <a:lstStyle/>
          <a:p>
            <a:pPr>
              <a:spcBef>
                <a:spcPts val="600"/>
              </a:spcBef>
            </a:pPr>
            <a:endParaRPr lang="en-US" sz="1100" b="1" i="1" dirty="0" smtClean="0">
              <a:solidFill>
                <a:schemeClr val="bg1"/>
              </a:solidFill>
            </a:endParaRPr>
          </a:p>
          <a:p>
            <a:pPr marL="171450" indent="-171450">
              <a:spcBef>
                <a:spcPts val="600"/>
              </a:spcBef>
              <a:buFont typeface="Arial" panose="020B0604020202020204" pitchFamily="34" charset="0"/>
              <a:buChar char="•"/>
            </a:pPr>
            <a:r>
              <a:rPr lang="en-US" sz="1200" b="1" i="1" dirty="0" smtClean="0">
                <a:solidFill>
                  <a:schemeClr val="bg1"/>
                </a:solidFill>
              </a:rPr>
              <a:t>Business </a:t>
            </a:r>
            <a:r>
              <a:rPr lang="en-US" sz="1200" b="1" i="1" dirty="0">
                <a:solidFill>
                  <a:schemeClr val="bg1"/>
                </a:solidFill>
              </a:rPr>
              <a:t>Unit Operating </a:t>
            </a:r>
            <a:r>
              <a:rPr lang="en-US" sz="1200" b="1" i="1" dirty="0" smtClean="0">
                <a:solidFill>
                  <a:schemeClr val="bg1"/>
                </a:solidFill>
              </a:rPr>
              <a:t>Budget</a:t>
            </a:r>
          </a:p>
          <a:p>
            <a:pPr>
              <a:tabLst>
                <a:tab pos="399993" algn="l"/>
              </a:tabLst>
            </a:pPr>
            <a:r>
              <a:rPr lang="en-US" sz="1200" i="1" dirty="0" smtClean="0">
                <a:solidFill>
                  <a:schemeClr val="bg1"/>
                </a:solidFill>
              </a:rPr>
              <a:t>	- Identify New Expenses</a:t>
            </a:r>
          </a:p>
          <a:p>
            <a:pPr>
              <a:tabLst>
                <a:tab pos="399993" algn="l"/>
              </a:tabLst>
            </a:pPr>
            <a:r>
              <a:rPr lang="en-US" sz="1200" i="1" dirty="0">
                <a:solidFill>
                  <a:schemeClr val="bg1"/>
                </a:solidFill>
              </a:rPr>
              <a:t>	- Eliminate / Reduce Costs</a:t>
            </a:r>
          </a:p>
          <a:p>
            <a:pPr>
              <a:tabLst>
                <a:tab pos="399993" algn="l"/>
              </a:tabLst>
            </a:pPr>
            <a:r>
              <a:rPr lang="en-US" sz="1200" i="1" dirty="0">
                <a:solidFill>
                  <a:schemeClr val="bg1"/>
                </a:solidFill>
              </a:rPr>
              <a:t>	- Identify Non-Recurring </a:t>
            </a:r>
            <a:r>
              <a:rPr lang="en-US" sz="1200" i="1" dirty="0" smtClean="0">
                <a:solidFill>
                  <a:schemeClr val="bg1"/>
                </a:solidFill>
              </a:rPr>
              <a:t>Costs</a:t>
            </a:r>
          </a:p>
          <a:p>
            <a:pPr>
              <a:tabLst>
                <a:tab pos="399993" algn="l"/>
              </a:tabLst>
            </a:pPr>
            <a:endParaRPr lang="en-US" sz="1200" i="1" dirty="0">
              <a:solidFill>
                <a:schemeClr val="bg1"/>
              </a:solidFill>
            </a:endParaRPr>
          </a:p>
          <a:p>
            <a:pPr marL="171450" indent="-171450">
              <a:spcBef>
                <a:spcPts val="600"/>
              </a:spcBef>
              <a:buFont typeface="Arial" panose="020B0604020202020204" pitchFamily="34" charset="0"/>
              <a:buChar char="•"/>
            </a:pPr>
            <a:r>
              <a:rPr lang="en-US" sz="1200" b="1" i="1" dirty="0" smtClean="0">
                <a:solidFill>
                  <a:schemeClr val="bg1"/>
                </a:solidFill>
              </a:rPr>
              <a:t>Department </a:t>
            </a:r>
            <a:r>
              <a:rPr lang="en-US" sz="1200" b="1" i="1" dirty="0">
                <a:solidFill>
                  <a:schemeClr val="bg1"/>
                </a:solidFill>
              </a:rPr>
              <a:t>Technology Project Budget</a:t>
            </a:r>
          </a:p>
          <a:p>
            <a:pPr>
              <a:tabLst>
                <a:tab pos="399993" algn="l"/>
              </a:tabLst>
            </a:pPr>
            <a:r>
              <a:rPr lang="en-US" sz="1200" i="1" dirty="0">
                <a:solidFill>
                  <a:schemeClr val="bg1"/>
                </a:solidFill>
              </a:rPr>
              <a:t>	- Informed by 3 Year BU Plans</a:t>
            </a:r>
          </a:p>
        </p:txBody>
      </p:sp>
      <p:sp>
        <p:nvSpPr>
          <p:cNvPr id="34" name="Rounded Rectangle 33"/>
          <p:cNvSpPr/>
          <p:nvPr/>
        </p:nvSpPr>
        <p:spPr>
          <a:xfrm>
            <a:off x="5340890" y="3659437"/>
            <a:ext cx="2964910" cy="246389"/>
          </a:xfrm>
          <a:prstGeom prst="round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300" b="1" i="1" dirty="0">
                <a:solidFill>
                  <a:schemeClr val="bg1"/>
                </a:solidFill>
              </a:rPr>
              <a:t>Business Unit Detail </a:t>
            </a:r>
            <a:r>
              <a:rPr lang="en-US" sz="1300" b="1" i="1" dirty="0" smtClean="0">
                <a:solidFill>
                  <a:schemeClr val="bg1"/>
                </a:solidFill>
              </a:rPr>
              <a:t>Budgeting</a:t>
            </a:r>
            <a:endParaRPr lang="en-US" sz="1300" b="1" i="1" dirty="0">
              <a:solidFill>
                <a:schemeClr val="bg1"/>
              </a:solidFill>
            </a:endParaRPr>
          </a:p>
        </p:txBody>
      </p:sp>
      <p:sp>
        <p:nvSpPr>
          <p:cNvPr id="31" name="Rectangle 30"/>
          <p:cNvSpPr/>
          <p:nvPr/>
        </p:nvSpPr>
        <p:spPr>
          <a:xfrm>
            <a:off x="98761" y="3322770"/>
            <a:ext cx="2202512" cy="34693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644" tIns="34322" rIns="68644" bIns="34322" rtlCol="0" anchor="ctr"/>
          <a:lstStyle/>
          <a:p>
            <a:pPr algn="ctr"/>
            <a:endParaRPr lang="en-US"/>
          </a:p>
        </p:txBody>
      </p:sp>
      <p:sp>
        <p:nvSpPr>
          <p:cNvPr id="36" name="Rectangle 35"/>
          <p:cNvSpPr/>
          <p:nvPr/>
        </p:nvSpPr>
        <p:spPr>
          <a:xfrm rot="5400000">
            <a:off x="2753615" y="3826223"/>
            <a:ext cx="2202512" cy="1376997"/>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644" tIns="34322" rIns="68644" bIns="34322" rtlCol="0" anchor="ctr"/>
          <a:lstStyle/>
          <a:p>
            <a:pPr algn="ctr"/>
            <a:endParaRPr lang="en-US"/>
          </a:p>
        </p:txBody>
      </p:sp>
      <p:sp>
        <p:nvSpPr>
          <p:cNvPr id="38" name="Content Placeholder 3"/>
          <p:cNvSpPr>
            <a:spLocks noGrp="1"/>
          </p:cNvSpPr>
          <p:nvPr>
            <p:ph sz="quarter" idx="12"/>
          </p:nvPr>
        </p:nvSpPr>
        <p:spPr>
          <a:xfrm>
            <a:off x="346169" y="3216786"/>
            <a:ext cx="3962210" cy="2822223"/>
          </a:xfrm>
          <a:ln>
            <a:solidFill>
              <a:schemeClr val="tx1"/>
            </a:solidFill>
            <a:prstDash val="sysDot"/>
          </a:ln>
        </p:spPr>
        <p:txBody>
          <a:bodyPr>
            <a:noAutofit/>
          </a:bodyPr>
          <a:lstStyle/>
          <a:p>
            <a:pPr marL="0" indent="0" algn="l">
              <a:spcBef>
                <a:spcPct val="20000"/>
              </a:spcBef>
              <a:buNone/>
            </a:pPr>
            <a:r>
              <a:rPr lang="en-US" sz="1300" b="1" u="sng" dirty="0" smtClean="0">
                <a:solidFill>
                  <a:schemeClr val="tx1"/>
                </a:solidFill>
              </a:rPr>
              <a:t>Business Unit Operating Budget</a:t>
            </a:r>
          </a:p>
          <a:p>
            <a:pPr marL="742950" lvl="1" indent="-285750">
              <a:spcBef>
                <a:spcPct val="20000"/>
              </a:spcBef>
              <a:buFont typeface="Wingdings" panose="05000000000000000000" pitchFamily="2" charset="2"/>
              <a:buChar char="Ø"/>
            </a:pPr>
            <a:r>
              <a:rPr lang="en-US" sz="1200" dirty="0" smtClean="0">
                <a:latin typeface="Century Gothic" pitchFamily="34" charset="0"/>
              </a:rPr>
              <a:t>Identify New Expenses</a:t>
            </a:r>
          </a:p>
          <a:p>
            <a:pPr marL="742950" lvl="1" indent="-285750">
              <a:spcBef>
                <a:spcPct val="20000"/>
              </a:spcBef>
              <a:buFont typeface="Wingdings" panose="05000000000000000000" pitchFamily="2" charset="2"/>
              <a:buChar char="Ø"/>
            </a:pPr>
            <a:r>
              <a:rPr lang="en-US" sz="1200" dirty="0" smtClean="0">
                <a:latin typeface="Century Gothic" pitchFamily="34" charset="0"/>
              </a:rPr>
              <a:t>Cost Savings Opportunities</a:t>
            </a:r>
            <a:endParaRPr lang="en-US" sz="1200" dirty="0">
              <a:latin typeface="Century Gothic" pitchFamily="34" charset="0"/>
            </a:endParaRPr>
          </a:p>
          <a:p>
            <a:pPr marL="742950" lvl="1" indent="-285750">
              <a:spcBef>
                <a:spcPct val="20000"/>
              </a:spcBef>
              <a:buFont typeface="Wingdings" panose="05000000000000000000" pitchFamily="2" charset="2"/>
              <a:buChar char="Ø"/>
            </a:pPr>
            <a:r>
              <a:rPr lang="en-US" sz="1200" dirty="0" smtClean="0">
                <a:latin typeface="Century Gothic" pitchFamily="34" charset="0"/>
              </a:rPr>
              <a:t>Run the business expenses</a:t>
            </a:r>
            <a:endParaRPr lang="en-US" sz="1200" dirty="0">
              <a:latin typeface="Century Gothic" pitchFamily="34" charset="0"/>
            </a:endParaRPr>
          </a:p>
          <a:p>
            <a:pPr marL="457200" lvl="1" indent="0">
              <a:spcBef>
                <a:spcPct val="20000"/>
              </a:spcBef>
              <a:buNone/>
            </a:pPr>
            <a:endParaRPr lang="en-US" sz="1300" b="1" u="sng" dirty="0">
              <a:latin typeface="Century Gothic" pitchFamily="34" charset="0"/>
            </a:endParaRPr>
          </a:p>
          <a:p>
            <a:pPr marL="57150" indent="0" algn="l">
              <a:spcBef>
                <a:spcPct val="20000"/>
              </a:spcBef>
              <a:buNone/>
            </a:pPr>
            <a:r>
              <a:rPr lang="en-US" sz="1300" b="1" u="sng" dirty="0" smtClean="0">
                <a:solidFill>
                  <a:schemeClr val="tx1"/>
                </a:solidFill>
              </a:rPr>
              <a:t>Department Technology Project Budget</a:t>
            </a:r>
          </a:p>
          <a:p>
            <a:pPr marL="742950" lvl="1" indent="-285750">
              <a:spcBef>
                <a:spcPct val="20000"/>
              </a:spcBef>
              <a:buFont typeface="Wingdings" panose="05000000000000000000" pitchFamily="2" charset="2"/>
              <a:buChar char="Ø"/>
            </a:pPr>
            <a:r>
              <a:rPr lang="en-US" sz="1200" dirty="0" smtClean="0">
                <a:latin typeface="Century Gothic" pitchFamily="34" charset="0"/>
              </a:rPr>
              <a:t>Informed by 3 Year BU Plans</a:t>
            </a:r>
          </a:p>
          <a:p>
            <a:pPr marL="1200150" lvl="2" indent="-285750">
              <a:spcBef>
                <a:spcPct val="20000"/>
              </a:spcBef>
              <a:buFont typeface="Courier New" panose="02070309020205020404" pitchFamily="49" charset="0"/>
              <a:buChar char="o"/>
            </a:pPr>
            <a:r>
              <a:rPr lang="en-US" sz="1200" dirty="0" smtClean="0">
                <a:latin typeface="Century Gothic" pitchFamily="34" charset="0"/>
              </a:rPr>
              <a:t>Prioritized based on necessity</a:t>
            </a:r>
          </a:p>
          <a:p>
            <a:pPr marL="1200150" lvl="2" indent="-285750">
              <a:spcBef>
                <a:spcPct val="20000"/>
              </a:spcBef>
              <a:buFont typeface="Courier New" panose="02070309020205020404" pitchFamily="49" charset="0"/>
              <a:buChar char="o"/>
            </a:pPr>
            <a:r>
              <a:rPr lang="en-US" sz="1200" dirty="0" smtClean="0">
                <a:latin typeface="Century Gothic" pitchFamily="34" charset="0"/>
              </a:rPr>
              <a:t>Organizational Initiatives</a:t>
            </a:r>
            <a:endParaRPr lang="en-US" sz="1200" dirty="0"/>
          </a:p>
        </p:txBody>
      </p:sp>
    </p:spTree>
    <p:extLst>
      <p:ext uri="{BB962C8B-B14F-4D97-AF65-F5344CB8AC3E}">
        <p14:creationId xmlns:p14="http://schemas.microsoft.com/office/powerpoint/2010/main" val="6251850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8596" y="3457920"/>
            <a:ext cx="3235230" cy="2216534"/>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urved Left Arrow 53"/>
          <p:cNvSpPr/>
          <p:nvPr/>
        </p:nvSpPr>
        <p:spPr>
          <a:xfrm rot="1199240" flipH="1">
            <a:off x="46399" y="2981575"/>
            <a:ext cx="403912" cy="638323"/>
          </a:xfrm>
          <a:prstGeom prst="curvedLeftArrow">
            <a:avLst>
              <a:gd name="adj1" fmla="val 12395"/>
              <a:gd name="adj2" fmla="val 31030"/>
              <a:gd name="adj3" fmla="val 25000"/>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p:cNvSpPr txBox="1"/>
          <p:nvPr/>
        </p:nvSpPr>
        <p:spPr>
          <a:xfrm>
            <a:off x="2616790" y="2199423"/>
            <a:ext cx="7476841" cy="246207"/>
          </a:xfrm>
          <a:prstGeom prst="rect">
            <a:avLst/>
          </a:prstGeom>
          <a:noFill/>
        </p:spPr>
        <p:txBody>
          <a:bodyPr wrap="square" lIns="91427" tIns="45713" rIns="91427" bIns="45713" rtlCol="0">
            <a:spAutoFit/>
          </a:bodyPr>
          <a:lstStyle/>
          <a:p>
            <a:r>
              <a:rPr lang="en-US" sz="1000" b="1" i="1" dirty="0"/>
              <a:t>Informed by Balance Sheet &amp; Profit Outlook, Performance Measurement &amp; TFSC Expectations</a:t>
            </a:r>
          </a:p>
        </p:txBody>
      </p:sp>
      <p:sp>
        <p:nvSpPr>
          <p:cNvPr id="2" name="Cloud 1"/>
          <p:cNvSpPr/>
          <p:nvPr/>
        </p:nvSpPr>
        <p:spPr>
          <a:xfrm>
            <a:off x="4648200" y="3124200"/>
            <a:ext cx="4411066" cy="2641380"/>
          </a:xfrm>
          <a:prstGeom prst="cloud">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7" tIns="45713" rIns="91427" bIns="45713" rtlCol="0" anchor="ctr"/>
          <a:lstStyle/>
          <a:p>
            <a:pPr algn="ctr"/>
            <a:endParaRPr lang="en-US"/>
          </a:p>
        </p:txBody>
      </p:sp>
      <p:sp>
        <p:nvSpPr>
          <p:cNvPr id="25" name="TextBox 24"/>
          <p:cNvSpPr txBox="1"/>
          <p:nvPr/>
        </p:nvSpPr>
        <p:spPr>
          <a:xfrm>
            <a:off x="2633949" y="1721969"/>
            <a:ext cx="6609593" cy="246207"/>
          </a:xfrm>
          <a:prstGeom prst="rect">
            <a:avLst/>
          </a:prstGeom>
          <a:noFill/>
        </p:spPr>
        <p:txBody>
          <a:bodyPr wrap="square" lIns="91427" tIns="45713" rIns="91427" bIns="45713" rtlCol="0">
            <a:spAutoFit/>
          </a:bodyPr>
          <a:lstStyle/>
          <a:p>
            <a:r>
              <a:rPr lang="en-US" sz="1000" b="1" i="1" dirty="0" smtClean="0"/>
              <a:t>Informed </a:t>
            </a:r>
            <a:r>
              <a:rPr lang="en-US" sz="1000" b="1" i="1" dirty="0"/>
              <a:t>by Global SFC Balance Sheet &amp; Profit Outlook and TMC Expectations</a:t>
            </a:r>
          </a:p>
        </p:txBody>
      </p:sp>
      <p:sp>
        <p:nvSpPr>
          <p:cNvPr id="33" name="TextBox 32"/>
          <p:cNvSpPr txBox="1"/>
          <p:nvPr/>
        </p:nvSpPr>
        <p:spPr>
          <a:xfrm>
            <a:off x="346169" y="981269"/>
            <a:ext cx="1473390" cy="400095"/>
          </a:xfrm>
          <a:prstGeom prst="rect">
            <a:avLst/>
          </a:prstGeom>
          <a:noFill/>
        </p:spPr>
        <p:txBody>
          <a:bodyPr wrap="none" lIns="91427" tIns="45713" rIns="91427" bIns="45713" rtlCol="0">
            <a:spAutoFit/>
          </a:bodyPr>
          <a:lstStyle/>
          <a:p>
            <a:r>
              <a:rPr lang="en-US" sz="2000" b="1" i="1" dirty="0"/>
              <a:t>“Top Down”</a:t>
            </a:r>
          </a:p>
        </p:txBody>
      </p:sp>
      <p:sp>
        <p:nvSpPr>
          <p:cNvPr id="35" name="TextBox 34"/>
          <p:cNvSpPr txBox="1"/>
          <p:nvPr/>
        </p:nvSpPr>
        <p:spPr>
          <a:xfrm>
            <a:off x="7322544" y="5749609"/>
            <a:ext cx="1661711" cy="400095"/>
          </a:xfrm>
          <a:prstGeom prst="rect">
            <a:avLst/>
          </a:prstGeom>
          <a:noFill/>
        </p:spPr>
        <p:txBody>
          <a:bodyPr wrap="none" lIns="91427" tIns="45713" rIns="91427" bIns="45713" rtlCol="0">
            <a:spAutoFit/>
          </a:bodyPr>
          <a:lstStyle/>
          <a:p>
            <a:r>
              <a:rPr lang="en-US" sz="2000" b="1" i="1" dirty="0"/>
              <a:t>“Bottoms Up”</a:t>
            </a:r>
          </a:p>
        </p:txBody>
      </p:sp>
      <p:sp>
        <p:nvSpPr>
          <p:cNvPr id="39" name="TextBox 38"/>
          <p:cNvSpPr txBox="1"/>
          <p:nvPr/>
        </p:nvSpPr>
        <p:spPr>
          <a:xfrm>
            <a:off x="439299" y="386505"/>
            <a:ext cx="8190807" cy="492428"/>
          </a:xfrm>
          <a:prstGeom prst="rect">
            <a:avLst/>
          </a:prstGeom>
          <a:noFill/>
        </p:spPr>
        <p:txBody>
          <a:bodyPr wrap="square" lIns="91427" tIns="45713" rIns="91427" bIns="45713" rtlCol="0">
            <a:spAutoFit/>
          </a:bodyPr>
          <a:lstStyle/>
          <a:p>
            <a:r>
              <a:rPr lang="en-US" sz="2600" b="1" dirty="0" smtClean="0">
                <a:solidFill>
                  <a:schemeClr val="bg1"/>
                </a:solidFill>
              </a:rPr>
              <a:t>Forecasting Process </a:t>
            </a:r>
            <a:r>
              <a:rPr lang="en-US" sz="1700" b="1" dirty="0" smtClean="0">
                <a:solidFill>
                  <a:schemeClr val="bg1"/>
                </a:solidFill>
              </a:rPr>
              <a:t>- </a:t>
            </a:r>
            <a:r>
              <a:rPr lang="en-US" sz="1700" b="1" i="1" dirty="0" smtClean="0">
                <a:solidFill>
                  <a:schemeClr val="bg1"/>
                </a:solidFill>
              </a:rPr>
              <a:t>Target Finalization Process</a:t>
            </a:r>
            <a:endParaRPr lang="en-US" sz="1700" b="1" i="1" dirty="0">
              <a:solidFill>
                <a:schemeClr val="bg1"/>
              </a:solidFill>
            </a:endParaRPr>
          </a:p>
        </p:txBody>
      </p:sp>
      <p:sp>
        <p:nvSpPr>
          <p:cNvPr id="27" name="Slide Number Placeholder 3"/>
          <p:cNvSpPr>
            <a:spLocks noGrp="1"/>
          </p:cNvSpPr>
          <p:nvPr>
            <p:ph type="sldNum" sz="quarter" idx="12"/>
          </p:nvPr>
        </p:nvSpPr>
        <p:spPr>
          <a:xfrm>
            <a:off x="7007606" y="6488560"/>
            <a:ext cx="2133600" cy="365125"/>
          </a:xfrm>
        </p:spPr>
        <p:txBody>
          <a:bodyPr/>
          <a:lstStyle/>
          <a:p>
            <a:fld id="{202965B3-44C8-4606-A174-B8AD89D32C42}" type="slidenum">
              <a:rPr lang="en-US" smtClean="0"/>
              <a:t>61</a:t>
            </a:fld>
            <a:endParaRPr lang="en-US" dirty="0"/>
          </a:p>
        </p:txBody>
      </p:sp>
      <p:sp>
        <p:nvSpPr>
          <p:cNvPr id="28" name="Rounded Rectangle 27"/>
          <p:cNvSpPr/>
          <p:nvPr/>
        </p:nvSpPr>
        <p:spPr>
          <a:xfrm>
            <a:off x="439298" y="1486118"/>
            <a:ext cx="1850853" cy="27708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b="1" dirty="0" smtClean="0">
                <a:solidFill>
                  <a:schemeClr val="bg1"/>
                </a:solidFill>
              </a:rPr>
              <a:t>TMC – Profit Targets</a:t>
            </a:r>
          </a:p>
        </p:txBody>
      </p:sp>
      <p:sp>
        <p:nvSpPr>
          <p:cNvPr id="29" name="Rounded Rectangle 28"/>
          <p:cNvSpPr/>
          <p:nvPr/>
        </p:nvSpPr>
        <p:spPr>
          <a:xfrm>
            <a:off x="450312" y="1917436"/>
            <a:ext cx="1839840" cy="2466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b="1" dirty="0" smtClean="0">
                <a:solidFill>
                  <a:schemeClr val="bg1"/>
                </a:solidFill>
              </a:rPr>
              <a:t>TFSC – Profit Targets</a:t>
            </a:r>
          </a:p>
        </p:txBody>
      </p:sp>
      <p:sp>
        <p:nvSpPr>
          <p:cNvPr id="43" name="Rounded Rectangle 42"/>
          <p:cNvSpPr/>
          <p:nvPr/>
        </p:nvSpPr>
        <p:spPr>
          <a:xfrm>
            <a:off x="465834" y="2369063"/>
            <a:ext cx="1824318" cy="2908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b="1" dirty="0" smtClean="0">
                <a:solidFill>
                  <a:schemeClr val="bg1"/>
                </a:solidFill>
              </a:rPr>
              <a:t>TFS – Profit Targets</a:t>
            </a:r>
          </a:p>
        </p:txBody>
      </p:sp>
      <p:sp>
        <p:nvSpPr>
          <p:cNvPr id="5" name="Curved Left Arrow 4"/>
          <p:cNvSpPr/>
          <p:nvPr/>
        </p:nvSpPr>
        <p:spPr>
          <a:xfrm>
            <a:off x="2373217" y="1654366"/>
            <a:ext cx="271429" cy="435650"/>
          </a:xfrm>
          <a:prstGeom prst="curvedLeftArrow">
            <a:avLst/>
          </a:prstGeom>
          <a:solidFill>
            <a:srgbClr val="8C0C04"/>
          </a:solidFill>
          <a:ln>
            <a:solidFill>
              <a:srgbClr val="8C0C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ounded Rectangle 47"/>
          <p:cNvSpPr/>
          <p:nvPr/>
        </p:nvSpPr>
        <p:spPr>
          <a:xfrm>
            <a:off x="476955" y="2836130"/>
            <a:ext cx="1824318" cy="2908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b="1" dirty="0" smtClean="0">
                <a:solidFill>
                  <a:schemeClr val="bg1"/>
                </a:solidFill>
              </a:rPr>
              <a:t>TFS – OpEx Targets</a:t>
            </a:r>
          </a:p>
        </p:txBody>
      </p:sp>
      <p:sp>
        <p:nvSpPr>
          <p:cNvPr id="49" name="Curved Left Arrow 48"/>
          <p:cNvSpPr/>
          <p:nvPr/>
        </p:nvSpPr>
        <p:spPr>
          <a:xfrm>
            <a:off x="2395571" y="2609527"/>
            <a:ext cx="271429" cy="435650"/>
          </a:xfrm>
          <a:prstGeom prst="curvedLeftArrow">
            <a:avLst/>
          </a:prstGeom>
          <a:solidFill>
            <a:srgbClr val="8C0C04"/>
          </a:solidFill>
          <a:ln>
            <a:solidFill>
              <a:srgbClr val="8C0C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Curved Left Arrow 44"/>
          <p:cNvSpPr/>
          <p:nvPr/>
        </p:nvSpPr>
        <p:spPr>
          <a:xfrm>
            <a:off x="2395571" y="2130777"/>
            <a:ext cx="271429" cy="435650"/>
          </a:xfrm>
          <a:prstGeom prst="curvedLeftArrow">
            <a:avLst/>
          </a:prstGeom>
          <a:solidFill>
            <a:srgbClr val="8C0C04"/>
          </a:solidFill>
          <a:ln>
            <a:solidFill>
              <a:srgbClr val="8C0C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TextBox 50"/>
          <p:cNvSpPr txBox="1"/>
          <p:nvPr/>
        </p:nvSpPr>
        <p:spPr>
          <a:xfrm>
            <a:off x="5381034" y="3682999"/>
            <a:ext cx="3791806" cy="1600424"/>
          </a:xfrm>
          <a:prstGeom prst="rect">
            <a:avLst/>
          </a:prstGeom>
          <a:noFill/>
        </p:spPr>
        <p:txBody>
          <a:bodyPr wrap="square" lIns="91427" tIns="45713" rIns="91427" bIns="45713" rtlCol="0">
            <a:spAutoFit/>
          </a:bodyPr>
          <a:lstStyle/>
          <a:p>
            <a:pPr>
              <a:spcBef>
                <a:spcPts val="600"/>
              </a:spcBef>
            </a:pPr>
            <a:endParaRPr lang="en-US" sz="1100" b="1" i="1" dirty="0" smtClean="0">
              <a:solidFill>
                <a:schemeClr val="bg1"/>
              </a:solidFill>
            </a:endParaRPr>
          </a:p>
          <a:p>
            <a:pPr marL="171450" indent="-171450">
              <a:spcBef>
                <a:spcPts val="600"/>
              </a:spcBef>
              <a:buFont typeface="Arial" panose="020B0604020202020204" pitchFamily="34" charset="0"/>
              <a:buChar char="•"/>
            </a:pPr>
            <a:r>
              <a:rPr lang="en-US" sz="1100" b="1" i="1" dirty="0" smtClean="0">
                <a:solidFill>
                  <a:schemeClr val="bg1"/>
                </a:solidFill>
              </a:rPr>
              <a:t>Business </a:t>
            </a:r>
            <a:r>
              <a:rPr lang="en-US" sz="1100" b="1" i="1" dirty="0">
                <a:solidFill>
                  <a:schemeClr val="bg1"/>
                </a:solidFill>
              </a:rPr>
              <a:t>Unit Operating </a:t>
            </a:r>
            <a:r>
              <a:rPr lang="en-US" sz="1100" b="1" i="1" dirty="0" smtClean="0">
                <a:solidFill>
                  <a:schemeClr val="bg1"/>
                </a:solidFill>
              </a:rPr>
              <a:t>Budget</a:t>
            </a:r>
          </a:p>
          <a:p>
            <a:pPr>
              <a:tabLst>
                <a:tab pos="399993" algn="l"/>
              </a:tabLst>
            </a:pPr>
            <a:r>
              <a:rPr lang="en-US" sz="1100" i="1" dirty="0" smtClean="0">
                <a:solidFill>
                  <a:schemeClr val="bg1"/>
                </a:solidFill>
              </a:rPr>
              <a:t>	- Identify New Expenses</a:t>
            </a:r>
          </a:p>
          <a:p>
            <a:pPr>
              <a:tabLst>
                <a:tab pos="399993" algn="l"/>
              </a:tabLst>
            </a:pPr>
            <a:r>
              <a:rPr lang="en-US" sz="1100" i="1" dirty="0">
                <a:solidFill>
                  <a:schemeClr val="bg1"/>
                </a:solidFill>
              </a:rPr>
              <a:t>	- Eliminate / Reduce Costs</a:t>
            </a:r>
          </a:p>
          <a:p>
            <a:pPr>
              <a:tabLst>
                <a:tab pos="399993" algn="l"/>
              </a:tabLst>
            </a:pPr>
            <a:r>
              <a:rPr lang="en-US" sz="1100" i="1" dirty="0">
                <a:solidFill>
                  <a:schemeClr val="bg1"/>
                </a:solidFill>
              </a:rPr>
              <a:t>	- Identify Non-Recurring </a:t>
            </a:r>
            <a:r>
              <a:rPr lang="en-US" sz="1100" i="1" dirty="0" smtClean="0">
                <a:solidFill>
                  <a:schemeClr val="bg1"/>
                </a:solidFill>
              </a:rPr>
              <a:t>Costs</a:t>
            </a:r>
          </a:p>
          <a:p>
            <a:pPr>
              <a:tabLst>
                <a:tab pos="399993" algn="l"/>
              </a:tabLst>
            </a:pPr>
            <a:endParaRPr lang="en-US" sz="1100" i="1" dirty="0">
              <a:solidFill>
                <a:schemeClr val="bg1"/>
              </a:solidFill>
            </a:endParaRPr>
          </a:p>
          <a:p>
            <a:pPr marL="171450" indent="-171450">
              <a:spcBef>
                <a:spcPts val="600"/>
              </a:spcBef>
              <a:buFont typeface="Arial" panose="020B0604020202020204" pitchFamily="34" charset="0"/>
              <a:buChar char="•"/>
            </a:pPr>
            <a:r>
              <a:rPr lang="en-US" sz="1100" b="1" i="1" dirty="0" smtClean="0">
                <a:solidFill>
                  <a:schemeClr val="bg1"/>
                </a:solidFill>
              </a:rPr>
              <a:t>Department </a:t>
            </a:r>
            <a:r>
              <a:rPr lang="en-US" sz="1100" b="1" i="1" dirty="0">
                <a:solidFill>
                  <a:schemeClr val="bg1"/>
                </a:solidFill>
              </a:rPr>
              <a:t>Technology Project Budget</a:t>
            </a:r>
          </a:p>
          <a:p>
            <a:pPr>
              <a:tabLst>
                <a:tab pos="399993" algn="l"/>
              </a:tabLst>
            </a:pPr>
            <a:r>
              <a:rPr lang="en-US" sz="1100" i="1" dirty="0">
                <a:solidFill>
                  <a:schemeClr val="bg1"/>
                </a:solidFill>
              </a:rPr>
              <a:t>	- Informed by 3 Year BU Plans</a:t>
            </a:r>
          </a:p>
        </p:txBody>
      </p:sp>
      <p:sp>
        <p:nvSpPr>
          <p:cNvPr id="26" name="TextBox 25"/>
          <p:cNvSpPr txBox="1"/>
          <p:nvPr/>
        </p:nvSpPr>
        <p:spPr>
          <a:xfrm>
            <a:off x="358695" y="3296724"/>
            <a:ext cx="3791806" cy="1631202"/>
          </a:xfrm>
          <a:prstGeom prst="rect">
            <a:avLst/>
          </a:prstGeom>
          <a:noFill/>
        </p:spPr>
        <p:txBody>
          <a:bodyPr wrap="square" lIns="91427" tIns="45713" rIns="91427" bIns="45713" rtlCol="0">
            <a:spAutoFit/>
          </a:bodyPr>
          <a:lstStyle/>
          <a:p>
            <a:endParaRPr lang="en-US" sz="1200" b="1" i="1" u="sng" dirty="0" smtClean="0">
              <a:solidFill>
                <a:schemeClr val="bg1"/>
              </a:solidFill>
            </a:endParaRPr>
          </a:p>
          <a:p>
            <a:endParaRPr lang="en-US" sz="1100" b="1" i="1" u="sng" dirty="0">
              <a:solidFill>
                <a:schemeClr val="bg1"/>
              </a:solidFill>
            </a:endParaRPr>
          </a:p>
          <a:p>
            <a:endParaRPr lang="en-US" sz="1100" b="1" dirty="0" smtClean="0">
              <a:solidFill>
                <a:schemeClr val="bg1"/>
              </a:solidFill>
            </a:endParaRPr>
          </a:p>
          <a:p>
            <a:endParaRPr lang="en-US" sz="1100" b="1" dirty="0" smtClean="0">
              <a:solidFill>
                <a:schemeClr val="bg1"/>
              </a:solidFill>
            </a:endParaRPr>
          </a:p>
          <a:p>
            <a:pPr marL="171450" indent="-171450">
              <a:buFont typeface="Arial" panose="020B0604020202020204" pitchFamily="34" charset="0"/>
              <a:buChar char="•"/>
            </a:pPr>
            <a:r>
              <a:rPr lang="en-US" sz="1100" b="1" dirty="0" smtClean="0">
                <a:solidFill>
                  <a:schemeClr val="bg1"/>
                </a:solidFill>
              </a:rPr>
              <a:t> Enterprise Expenses</a:t>
            </a:r>
          </a:p>
          <a:p>
            <a:pPr marL="171450" indent="-171450">
              <a:buFont typeface="Arial" panose="020B0604020202020204" pitchFamily="34" charset="0"/>
              <a:buChar char="•"/>
            </a:pPr>
            <a:endParaRPr lang="en-US" sz="1100" b="1" dirty="0" smtClean="0">
              <a:solidFill>
                <a:schemeClr val="bg1"/>
              </a:solidFill>
            </a:endParaRPr>
          </a:p>
          <a:p>
            <a:pPr marL="171450" indent="-171450">
              <a:buFont typeface="Arial" panose="020B0604020202020204" pitchFamily="34" charset="0"/>
              <a:buChar char="•"/>
            </a:pPr>
            <a:r>
              <a:rPr lang="en-US" sz="1100" b="1" dirty="0" smtClean="0">
                <a:solidFill>
                  <a:schemeClr val="bg1"/>
                </a:solidFill>
              </a:rPr>
              <a:t>Driver Based Target Setting – Business Units</a:t>
            </a:r>
            <a:endParaRPr lang="en-US" sz="1100" dirty="0">
              <a:solidFill>
                <a:schemeClr val="bg1"/>
              </a:solidFill>
            </a:endParaRPr>
          </a:p>
          <a:p>
            <a:pPr lvl="1"/>
            <a:r>
              <a:rPr lang="en-US" sz="1100" i="1" dirty="0" smtClean="0">
                <a:solidFill>
                  <a:schemeClr val="bg1"/>
                </a:solidFill>
              </a:rPr>
              <a:t>“Run Your Business”</a:t>
            </a:r>
          </a:p>
          <a:p>
            <a:pPr lvl="1"/>
            <a:r>
              <a:rPr lang="en-US" sz="1100" i="1" dirty="0" smtClean="0">
                <a:solidFill>
                  <a:schemeClr val="bg1"/>
                </a:solidFill>
              </a:rPr>
              <a:t>“Invest in Your Business”</a:t>
            </a:r>
            <a:endParaRPr lang="en-US" sz="1100" i="1" dirty="0">
              <a:solidFill>
                <a:schemeClr val="bg1"/>
              </a:solidFill>
            </a:endParaRPr>
          </a:p>
        </p:txBody>
      </p:sp>
      <p:sp>
        <p:nvSpPr>
          <p:cNvPr id="32" name="Rounded Rectangle 31"/>
          <p:cNvSpPr/>
          <p:nvPr/>
        </p:nvSpPr>
        <p:spPr>
          <a:xfrm>
            <a:off x="450312" y="3687596"/>
            <a:ext cx="2971798" cy="246389"/>
          </a:xfrm>
          <a:prstGeom prst="round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400" b="1" i="1" dirty="0">
                <a:solidFill>
                  <a:schemeClr val="bg1"/>
                </a:solidFill>
              </a:rPr>
              <a:t>Operating Expense Allocation</a:t>
            </a:r>
          </a:p>
        </p:txBody>
      </p:sp>
      <p:sp>
        <p:nvSpPr>
          <p:cNvPr id="34" name="Rounded Rectangle 33"/>
          <p:cNvSpPr/>
          <p:nvPr/>
        </p:nvSpPr>
        <p:spPr>
          <a:xfrm>
            <a:off x="5417090" y="3659437"/>
            <a:ext cx="2964910" cy="246389"/>
          </a:xfrm>
          <a:prstGeom prst="round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400" b="1" i="1" dirty="0">
                <a:solidFill>
                  <a:schemeClr val="bg1"/>
                </a:solidFill>
              </a:rPr>
              <a:t>Business Unit Detail </a:t>
            </a:r>
            <a:r>
              <a:rPr lang="en-US" sz="1400" b="1" i="1" dirty="0" smtClean="0">
                <a:solidFill>
                  <a:schemeClr val="bg1"/>
                </a:solidFill>
              </a:rPr>
              <a:t>Budgeting</a:t>
            </a:r>
            <a:endParaRPr lang="en-US" sz="1400" b="1" i="1" dirty="0">
              <a:solidFill>
                <a:schemeClr val="bg1"/>
              </a:solidFill>
            </a:endParaRPr>
          </a:p>
        </p:txBody>
      </p:sp>
      <p:sp>
        <p:nvSpPr>
          <p:cNvPr id="37" name="TextBox 36"/>
          <p:cNvSpPr txBox="1"/>
          <p:nvPr/>
        </p:nvSpPr>
        <p:spPr>
          <a:xfrm>
            <a:off x="3789326" y="3694561"/>
            <a:ext cx="630274" cy="27698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91427" tIns="45713" rIns="91427" bIns="45713" rtlCol="0">
            <a:spAutoFit/>
          </a:bodyPr>
          <a:lstStyle/>
          <a:p>
            <a:r>
              <a:rPr lang="en-US" sz="1200" b="1" i="1" dirty="0" smtClean="0"/>
              <a:t>Sweet</a:t>
            </a:r>
            <a:endParaRPr lang="en-US" sz="1200" b="1" i="1" dirty="0"/>
          </a:p>
        </p:txBody>
      </p:sp>
      <p:pic>
        <p:nvPicPr>
          <p:cNvPr id="1026" name="Picture 2" descr="http://www.hcwbenefits.com/wp-content/uploads/2014/01/patriotic-donut.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666" r="6231"/>
          <a:stretch/>
        </p:blipFill>
        <p:spPr bwMode="auto">
          <a:xfrm flipH="1">
            <a:off x="3597715" y="3976409"/>
            <a:ext cx="995400" cy="825304"/>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3863691" y="4818204"/>
            <a:ext cx="510050" cy="27698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lIns="91427" tIns="45713" rIns="91427" bIns="45713" rtlCol="0">
            <a:spAutoFit/>
          </a:bodyPr>
          <a:lstStyle/>
          <a:p>
            <a:r>
              <a:rPr lang="en-US" sz="1200" b="1" i="1" dirty="0" smtClean="0"/>
              <a:t>Spot</a:t>
            </a:r>
            <a:endParaRPr lang="en-US" sz="1200" b="1" i="1" dirty="0"/>
          </a:p>
        </p:txBody>
      </p:sp>
      <p:sp>
        <p:nvSpPr>
          <p:cNvPr id="38" name="Rectangle 37"/>
          <p:cNvSpPr/>
          <p:nvPr/>
        </p:nvSpPr>
        <p:spPr>
          <a:xfrm>
            <a:off x="98761" y="3322770"/>
            <a:ext cx="3498954" cy="262688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644" tIns="34322" rIns="68644" bIns="34322" rtlCol="0" anchor="ctr"/>
          <a:lstStyle/>
          <a:p>
            <a:pPr algn="ctr"/>
            <a:endParaRPr lang="en-US"/>
          </a:p>
        </p:txBody>
      </p:sp>
      <p:sp>
        <p:nvSpPr>
          <p:cNvPr id="42" name="Rectangle 41"/>
          <p:cNvSpPr/>
          <p:nvPr/>
        </p:nvSpPr>
        <p:spPr>
          <a:xfrm>
            <a:off x="4639291" y="3866239"/>
            <a:ext cx="4430992" cy="262688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644" tIns="34322" rIns="68644" bIns="34322" rtlCol="0" anchor="ctr"/>
          <a:lstStyle/>
          <a:p>
            <a:pPr algn="ctr"/>
            <a:endParaRPr lang="en-US"/>
          </a:p>
        </p:txBody>
      </p:sp>
      <p:sp>
        <p:nvSpPr>
          <p:cNvPr id="44" name="Rectangle 43"/>
          <p:cNvSpPr/>
          <p:nvPr/>
        </p:nvSpPr>
        <p:spPr>
          <a:xfrm>
            <a:off x="4997073" y="3333787"/>
            <a:ext cx="4021112" cy="5369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644" tIns="34322" rIns="68644" bIns="34322" rtlCol="0" anchor="ctr"/>
          <a:lstStyle/>
          <a:p>
            <a:pPr algn="ctr"/>
            <a:endParaRPr lang="en-US"/>
          </a:p>
        </p:txBody>
      </p:sp>
      <p:sp>
        <p:nvSpPr>
          <p:cNvPr id="46" name="Rectangle 45"/>
          <p:cNvSpPr/>
          <p:nvPr/>
        </p:nvSpPr>
        <p:spPr>
          <a:xfrm>
            <a:off x="5609241" y="1181315"/>
            <a:ext cx="3498954" cy="215247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644" tIns="34322" rIns="68644" bIns="34322" rtlCol="0" anchor="ctr"/>
          <a:lstStyle/>
          <a:p>
            <a:pPr algn="ctr"/>
            <a:endParaRPr lang="en-US"/>
          </a:p>
        </p:txBody>
      </p:sp>
      <p:sp>
        <p:nvSpPr>
          <p:cNvPr id="47" name="Rectangle 46"/>
          <p:cNvSpPr/>
          <p:nvPr/>
        </p:nvSpPr>
        <p:spPr>
          <a:xfrm>
            <a:off x="2666999" y="1549335"/>
            <a:ext cx="2928651" cy="104146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644" tIns="34322" rIns="68644" bIns="34322" rtlCol="0" anchor="ctr"/>
          <a:lstStyle/>
          <a:p>
            <a:pPr algn="ctr"/>
            <a:endParaRPr lang="en-US"/>
          </a:p>
        </p:txBody>
      </p:sp>
      <p:sp>
        <p:nvSpPr>
          <p:cNvPr id="50" name="Rectangle 49"/>
          <p:cNvSpPr/>
          <p:nvPr/>
        </p:nvSpPr>
        <p:spPr>
          <a:xfrm>
            <a:off x="11017" y="974842"/>
            <a:ext cx="2666680" cy="2483078"/>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644" tIns="34322" rIns="68644" bIns="34322" rtlCol="0" anchor="ctr"/>
          <a:lstStyle/>
          <a:p>
            <a:pPr algn="ctr"/>
            <a:endParaRPr lang="en-US"/>
          </a:p>
        </p:txBody>
      </p:sp>
      <p:sp>
        <p:nvSpPr>
          <p:cNvPr id="36" name="Rounded Rectangular Callout 35"/>
          <p:cNvSpPr/>
          <p:nvPr/>
        </p:nvSpPr>
        <p:spPr>
          <a:xfrm>
            <a:off x="2654420" y="2529934"/>
            <a:ext cx="2936100" cy="608320"/>
          </a:xfrm>
          <a:prstGeom prst="wedgeRoundRectCallout">
            <a:avLst>
              <a:gd name="adj1" fmla="val 19467"/>
              <a:gd name="adj2" fmla="val 196355"/>
              <a:gd name="adj3" fmla="val 16667"/>
            </a:avLst>
          </a:prstGeom>
          <a:ln/>
        </p:spPr>
        <p:style>
          <a:lnRef idx="1">
            <a:schemeClr val="accent2"/>
          </a:lnRef>
          <a:fillRef idx="3">
            <a:schemeClr val="accent2"/>
          </a:fillRef>
          <a:effectRef idx="2">
            <a:schemeClr val="accent2"/>
          </a:effectRef>
          <a:fontRef idx="minor">
            <a:schemeClr val="lt1"/>
          </a:fontRef>
        </p:style>
        <p:txBody>
          <a:bodyPr lIns="68644" tIns="34322" rIns="68644" bIns="34322" rtlCol="0" anchor="ctr"/>
          <a:lstStyle/>
          <a:p>
            <a:pPr marL="171450" indent="-171450">
              <a:buFont typeface="Arial" panose="020B0604020202020204" pitchFamily="34" charset="0"/>
              <a:buChar char="•"/>
            </a:pPr>
            <a:r>
              <a:rPr lang="en-US" sz="1300" b="1" dirty="0" smtClean="0"/>
              <a:t>OpEx Entered into Hyperion</a:t>
            </a:r>
          </a:p>
          <a:p>
            <a:pPr marL="171450" indent="-171450">
              <a:buFont typeface="Arial" panose="020B0604020202020204" pitchFamily="34" charset="0"/>
              <a:buChar char="•"/>
            </a:pPr>
            <a:r>
              <a:rPr lang="en-US" sz="1300" b="1" dirty="0" smtClean="0"/>
              <a:t>Task Amounts Acknowledged</a:t>
            </a:r>
            <a:endParaRPr lang="en-US" sz="1300" b="1" dirty="0"/>
          </a:p>
        </p:txBody>
      </p:sp>
    </p:spTree>
    <p:extLst>
      <p:ext uri="{BB962C8B-B14F-4D97-AF65-F5344CB8AC3E}">
        <p14:creationId xmlns:p14="http://schemas.microsoft.com/office/powerpoint/2010/main" val="33464062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dirty="0" smtClean="0"/>
              <a:t>Comprehensive OpEx</a:t>
            </a:r>
            <a:r>
              <a:rPr lang="en-US" sz="2400" dirty="0"/>
              <a:t> </a:t>
            </a:r>
            <a:r>
              <a:rPr lang="en-US" sz="2400" dirty="0" smtClean="0"/>
              <a:t>Spend By Area</a:t>
            </a:r>
            <a:endParaRPr lang="en-US" sz="1700" dirty="0"/>
          </a:p>
        </p:txBody>
      </p:sp>
      <p:sp>
        <p:nvSpPr>
          <p:cNvPr id="3" name="Slide Number Placeholder 2"/>
          <p:cNvSpPr>
            <a:spLocks noGrp="1"/>
          </p:cNvSpPr>
          <p:nvPr>
            <p:ph type="sldNum" sz="quarter" idx="4294967295"/>
          </p:nvPr>
        </p:nvSpPr>
        <p:spPr>
          <a:xfrm>
            <a:off x="7010400" y="6356350"/>
            <a:ext cx="2133600" cy="365125"/>
          </a:xfrm>
        </p:spPr>
        <p:txBody>
          <a:bodyPr/>
          <a:lstStyle/>
          <a:p>
            <a:fld id="{2BF26236-8707-4F01-A3E8-9BFE9630F20C}" type="slidenum">
              <a:rPr lang="en-US" smtClean="0"/>
              <a:pPr/>
              <a:t>62</a:t>
            </a:fld>
            <a:endParaRPr lang="en-US" dirty="0"/>
          </a:p>
        </p:txBody>
      </p:sp>
    </p:spTree>
    <p:extLst>
      <p:ext uri="{BB962C8B-B14F-4D97-AF65-F5344CB8AC3E}">
        <p14:creationId xmlns:p14="http://schemas.microsoft.com/office/powerpoint/2010/main" val="16822097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t>Comprehensive OpEx </a:t>
            </a:r>
            <a:r>
              <a:rPr lang="en-US" sz="1700" dirty="0" smtClean="0"/>
              <a:t>- Spend By Area</a:t>
            </a:r>
            <a:r>
              <a:rPr lang="en-US" sz="900" dirty="0" smtClean="0"/>
              <a:t>*</a:t>
            </a:r>
            <a:endParaRPr lang="en-US" sz="900" i="1" dirty="0"/>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2BF26236-8707-4F01-A3E8-9BFE9630F20C}" type="slidenum">
              <a:rPr lang="en-US" smtClean="0"/>
              <a:pPr/>
              <a:t>63</a:t>
            </a:fld>
            <a:endParaRPr lang="en-US" dirty="0"/>
          </a:p>
        </p:txBody>
      </p:sp>
      <p:graphicFrame>
        <p:nvGraphicFramePr>
          <p:cNvPr id="6" name="Content Placeholder 5"/>
          <p:cNvGraphicFramePr>
            <a:graphicFrameLocks noGrp="1"/>
          </p:cNvGraphicFramePr>
          <p:nvPr>
            <p:ph sz="quarter" idx="12"/>
            <p:extLst>
              <p:ext uri="{D42A27DB-BD31-4B8C-83A1-F6EECF244321}">
                <p14:modId xmlns:p14="http://schemas.microsoft.com/office/powerpoint/2010/main" val="1683853469"/>
              </p:ext>
            </p:extLst>
          </p:nvPr>
        </p:nvGraphicFramePr>
        <p:xfrm>
          <a:off x="457200" y="838200"/>
          <a:ext cx="82296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457200" y="6158056"/>
            <a:ext cx="8238181" cy="207966"/>
          </a:xfrm>
          <a:prstGeom prst="rect">
            <a:avLst/>
          </a:prstGeom>
          <a:noFill/>
        </p:spPr>
        <p:txBody>
          <a:bodyPr wrap="square" lIns="68644" tIns="34322" rIns="68644" bIns="34322" rtlCol="0">
            <a:spAutoFit/>
          </a:bodyPr>
          <a:lstStyle/>
          <a:p>
            <a:r>
              <a:rPr lang="en-US" sz="900" dirty="0" smtClean="0"/>
              <a:t>* Total Spend by area relates to FY15 Actuals </a:t>
            </a:r>
            <a:endParaRPr lang="en-US" sz="900" dirty="0"/>
          </a:p>
        </p:txBody>
      </p:sp>
    </p:spTree>
    <p:extLst>
      <p:ext uri="{BB962C8B-B14F-4D97-AF65-F5344CB8AC3E}">
        <p14:creationId xmlns:p14="http://schemas.microsoft.com/office/powerpoint/2010/main" val="28322467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15"/>
          <p:cNvSpPr txBox="1">
            <a:spLocks noChangeArrowheads="1"/>
          </p:cNvSpPr>
          <p:nvPr/>
        </p:nvSpPr>
        <p:spPr bwMode="auto">
          <a:xfrm>
            <a:off x="6111902" y="4572000"/>
            <a:ext cx="2743200" cy="1800493"/>
          </a:xfrm>
          <a:prstGeom prst="rect">
            <a:avLst/>
          </a:prstGeom>
          <a:solidFill>
            <a:schemeClr val="bg1"/>
          </a:solidFill>
          <a:ln>
            <a:noFill/>
          </a:ln>
          <a:effectLst/>
          <a:extLst/>
        </p:spPr>
        <p:txBody>
          <a:bodyPr wrap="square">
            <a:spAutoFit/>
          </a:bodyPr>
          <a:lstStyle>
            <a:lvl1pPr defTabSz="1463675">
              <a:defRPr>
                <a:solidFill>
                  <a:schemeClr val="tx1"/>
                </a:solidFill>
                <a:latin typeface="Arial" charset="0"/>
              </a:defRPr>
            </a:lvl1pPr>
            <a:lvl2pPr defTabSz="1463675">
              <a:defRPr>
                <a:solidFill>
                  <a:schemeClr val="tx1"/>
                </a:solidFill>
                <a:latin typeface="Arial" charset="0"/>
              </a:defRPr>
            </a:lvl2pPr>
            <a:lvl3pPr defTabSz="1463675">
              <a:defRPr>
                <a:solidFill>
                  <a:schemeClr val="tx1"/>
                </a:solidFill>
                <a:latin typeface="Arial" charset="0"/>
              </a:defRPr>
            </a:lvl3pPr>
            <a:lvl4pPr defTabSz="1463675">
              <a:defRPr>
                <a:solidFill>
                  <a:schemeClr val="tx1"/>
                </a:solidFill>
                <a:latin typeface="Arial" charset="0"/>
              </a:defRPr>
            </a:lvl4pPr>
            <a:lvl5pPr defTabSz="1463675">
              <a:defRPr>
                <a:solidFill>
                  <a:schemeClr val="tx1"/>
                </a:solidFill>
                <a:latin typeface="Arial" charset="0"/>
              </a:defRPr>
            </a:lvl5pPr>
            <a:lvl6pPr defTabSz="1463675" fontAlgn="base">
              <a:spcBef>
                <a:spcPct val="0"/>
              </a:spcBef>
              <a:spcAft>
                <a:spcPct val="0"/>
              </a:spcAft>
              <a:defRPr>
                <a:solidFill>
                  <a:schemeClr val="tx1"/>
                </a:solidFill>
                <a:latin typeface="Arial" charset="0"/>
              </a:defRPr>
            </a:lvl6pPr>
            <a:lvl7pPr defTabSz="1463675" fontAlgn="base">
              <a:spcBef>
                <a:spcPct val="0"/>
              </a:spcBef>
              <a:spcAft>
                <a:spcPct val="0"/>
              </a:spcAft>
              <a:defRPr>
                <a:solidFill>
                  <a:schemeClr val="tx1"/>
                </a:solidFill>
                <a:latin typeface="Arial" charset="0"/>
              </a:defRPr>
            </a:lvl7pPr>
            <a:lvl8pPr defTabSz="1463675" fontAlgn="base">
              <a:spcBef>
                <a:spcPct val="0"/>
              </a:spcBef>
              <a:spcAft>
                <a:spcPct val="0"/>
              </a:spcAft>
              <a:defRPr>
                <a:solidFill>
                  <a:schemeClr val="tx1"/>
                </a:solidFill>
                <a:latin typeface="Arial" charset="0"/>
              </a:defRPr>
            </a:lvl8pPr>
            <a:lvl9pPr defTabSz="1463675" fontAlgn="base">
              <a:spcBef>
                <a:spcPct val="0"/>
              </a:spcBef>
              <a:spcAft>
                <a:spcPct val="0"/>
              </a:spcAft>
              <a:defRPr>
                <a:solidFill>
                  <a:schemeClr val="tx1"/>
                </a:solidFill>
                <a:latin typeface="Arial" charset="0"/>
              </a:defRPr>
            </a:lvl9pPr>
          </a:lstStyle>
          <a:p>
            <a:pPr marL="174625" indent="-174625">
              <a:spcBef>
                <a:spcPts val="600"/>
              </a:spcBef>
              <a:buFont typeface="Arial" panose="020B0604020202020204" pitchFamily="34" charset="0"/>
              <a:buChar char="•"/>
            </a:pPr>
            <a:r>
              <a:rPr lang="en-US" sz="1200" b="1" dirty="0" smtClean="0">
                <a:solidFill>
                  <a:srgbClr val="000000"/>
                </a:solidFill>
                <a:latin typeface="Calibri" panose="020F0502020204030204" pitchFamily="34" charset="0"/>
              </a:rPr>
              <a:t>Monthly Close</a:t>
            </a:r>
          </a:p>
          <a:p>
            <a:pPr marL="341313" lvl="1" indent="-166688" defTabSz="914400">
              <a:buSzPct val="60000"/>
              <a:buFont typeface="Courier New" panose="02070309020205020404" pitchFamily="49" charset="0"/>
              <a:buChar char="o"/>
            </a:pPr>
            <a:r>
              <a:rPr lang="en-US" sz="1200" dirty="0" smtClean="0">
                <a:solidFill>
                  <a:srgbClr val="000000"/>
                </a:solidFill>
                <a:latin typeface="Calibri" panose="020F0502020204030204" pitchFamily="34" charset="0"/>
              </a:rPr>
              <a:t>Accruals – RTB, Project, Temp Help</a:t>
            </a:r>
          </a:p>
          <a:p>
            <a:pPr marL="341313" lvl="1" indent="-166688" defTabSz="914400">
              <a:buSzPct val="60000"/>
              <a:buFont typeface="Courier New" panose="02070309020205020404" pitchFamily="49" charset="0"/>
              <a:buChar char="o"/>
            </a:pPr>
            <a:r>
              <a:rPr lang="en-US" sz="1200" dirty="0" smtClean="0">
                <a:solidFill>
                  <a:srgbClr val="000000"/>
                </a:solidFill>
                <a:latin typeface="Calibri" panose="020F0502020204030204" pitchFamily="34" charset="0"/>
              </a:rPr>
              <a:t>Allocations – Salaries, TMS, Bank</a:t>
            </a:r>
          </a:p>
          <a:p>
            <a:pPr marL="341313" lvl="1" indent="-166688" defTabSz="914400">
              <a:buSzPct val="60000"/>
              <a:buFont typeface="Courier New" panose="02070309020205020404" pitchFamily="49" charset="0"/>
              <a:buChar char="o"/>
            </a:pPr>
            <a:r>
              <a:rPr lang="en-US" sz="1200" dirty="0" smtClean="0">
                <a:solidFill>
                  <a:srgbClr val="000000"/>
                </a:solidFill>
                <a:latin typeface="Calibri" panose="020F0502020204030204" pitchFamily="34" charset="0"/>
              </a:rPr>
              <a:t>Reclassifications</a:t>
            </a:r>
          </a:p>
          <a:p>
            <a:pPr marL="174625" lvl="0" indent="-174625" defTabSz="914400">
              <a:spcBef>
                <a:spcPts val="600"/>
              </a:spcBef>
              <a:buFont typeface="Arial" panose="020B0604020202020204" pitchFamily="34" charset="0"/>
              <a:buChar char="•"/>
            </a:pPr>
            <a:r>
              <a:rPr lang="en-US" sz="1200" b="1" dirty="0" smtClean="0">
                <a:solidFill>
                  <a:srgbClr val="000000"/>
                </a:solidFill>
                <a:latin typeface="Calibri" panose="020F0502020204030204" pitchFamily="34" charset="0"/>
              </a:rPr>
              <a:t>SEC Reporting</a:t>
            </a:r>
          </a:p>
          <a:p>
            <a:pPr marL="174625" lvl="0" indent="-174625" defTabSz="914400">
              <a:spcBef>
                <a:spcPts val="600"/>
              </a:spcBef>
              <a:buFont typeface="Arial" panose="020B0604020202020204" pitchFamily="34" charset="0"/>
              <a:buChar char="•"/>
            </a:pPr>
            <a:r>
              <a:rPr lang="en-US" sz="1200" b="1" dirty="0" smtClean="0">
                <a:solidFill>
                  <a:srgbClr val="000000"/>
                </a:solidFill>
                <a:latin typeface="Calibri" panose="020F0502020204030204" pitchFamily="34" charset="0"/>
              </a:rPr>
              <a:t>iFEM</a:t>
            </a:r>
          </a:p>
          <a:p>
            <a:pPr marL="174625" lvl="0" indent="-174625" defTabSz="914400">
              <a:spcBef>
                <a:spcPts val="600"/>
              </a:spcBef>
              <a:buFont typeface="Arial" panose="020B0604020202020204" pitchFamily="34" charset="0"/>
              <a:buChar char="•"/>
            </a:pPr>
            <a:r>
              <a:rPr lang="en-US" sz="1200" b="1" dirty="0" smtClean="0">
                <a:solidFill>
                  <a:srgbClr val="000000"/>
                </a:solidFill>
                <a:latin typeface="Calibri" panose="020F0502020204030204" pitchFamily="34" charset="0"/>
              </a:rPr>
              <a:t>Accounting Convention</a:t>
            </a:r>
            <a:endParaRPr lang="en-US" sz="1200" b="1" dirty="0">
              <a:solidFill>
                <a:srgbClr val="000000"/>
              </a:solidFill>
              <a:latin typeface="Calibri" panose="020F0502020204030204" pitchFamily="34" charset="0"/>
            </a:endParaRPr>
          </a:p>
          <a:p>
            <a:pPr marL="341313" lvl="1" indent="-166688" defTabSz="914400">
              <a:buSzPct val="60000"/>
              <a:buFont typeface="Courier New" panose="02070309020205020404" pitchFamily="49" charset="0"/>
              <a:buChar char="o"/>
            </a:pPr>
            <a:endParaRPr lang="en-US" sz="1200" dirty="0">
              <a:solidFill>
                <a:srgbClr val="000000"/>
              </a:solidFill>
              <a:latin typeface="Calibri" panose="020F0502020204030204" pitchFamily="34" charset="0"/>
            </a:endParaRPr>
          </a:p>
        </p:txBody>
      </p:sp>
      <p:sp>
        <p:nvSpPr>
          <p:cNvPr id="25" name="Text Box 15"/>
          <p:cNvSpPr txBox="1">
            <a:spLocks noChangeArrowheads="1"/>
          </p:cNvSpPr>
          <p:nvPr/>
        </p:nvSpPr>
        <p:spPr bwMode="auto">
          <a:xfrm>
            <a:off x="6119853" y="2173575"/>
            <a:ext cx="2735249" cy="2185214"/>
          </a:xfrm>
          <a:prstGeom prst="rect">
            <a:avLst/>
          </a:prstGeom>
          <a:solidFill>
            <a:schemeClr val="bg1"/>
          </a:solidFill>
          <a:ln>
            <a:noFill/>
          </a:ln>
          <a:effectLst/>
          <a:extLst/>
        </p:spPr>
        <p:txBody>
          <a:bodyPr wrap="square">
            <a:spAutoFit/>
          </a:bodyPr>
          <a:lstStyle>
            <a:lvl1pPr defTabSz="1463675">
              <a:defRPr>
                <a:solidFill>
                  <a:schemeClr val="tx1"/>
                </a:solidFill>
                <a:latin typeface="Arial" charset="0"/>
              </a:defRPr>
            </a:lvl1pPr>
            <a:lvl2pPr defTabSz="1463675">
              <a:defRPr>
                <a:solidFill>
                  <a:schemeClr val="tx1"/>
                </a:solidFill>
                <a:latin typeface="Arial" charset="0"/>
              </a:defRPr>
            </a:lvl2pPr>
            <a:lvl3pPr defTabSz="1463675">
              <a:defRPr>
                <a:solidFill>
                  <a:schemeClr val="tx1"/>
                </a:solidFill>
                <a:latin typeface="Arial" charset="0"/>
              </a:defRPr>
            </a:lvl3pPr>
            <a:lvl4pPr defTabSz="1463675">
              <a:defRPr>
                <a:solidFill>
                  <a:schemeClr val="tx1"/>
                </a:solidFill>
                <a:latin typeface="Arial" charset="0"/>
              </a:defRPr>
            </a:lvl4pPr>
            <a:lvl5pPr defTabSz="1463675">
              <a:defRPr>
                <a:solidFill>
                  <a:schemeClr val="tx1"/>
                </a:solidFill>
                <a:latin typeface="Arial" charset="0"/>
              </a:defRPr>
            </a:lvl5pPr>
            <a:lvl6pPr defTabSz="1463675" fontAlgn="base">
              <a:spcBef>
                <a:spcPct val="0"/>
              </a:spcBef>
              <a:spcAft>
                <a:spcPct val="0"/>
              </a:spcAft>
              <a:defRPr>
                <a:solidFill>
                  <a:schemeClr val="tx1"/>
                </a:solidFill>
                <a:latin typeface="Arial" charset="0"/>
              </a:defRPr>
            </a:lvl6pPr>
            <a:lvl7pPr defTabSz="1463675" fontAlgn="base">
              <a:spcBef>
                <a:spcPct val="0"/>
              </a:spcBef>
              <a:spcAft>
                <a:spcPct val="0"/>
              </a:spcAft>
              <a:defRPr>
                <a:solidFill>
                  <a:schemeClr val="tx1"/>
                </a:solidFill>
                <a:latin typeface="Arial" charset="0"/>
              </a:defRPr>
            </a:lvl7pPr>
            <a:lvl8pPr defTabSz="1463675" fontAlgn="base">
              <a:spcBef>
                <a:spcPct val="0"/>
              </a:spcBef>
              <a:spcAft>
                <a:spcPct val="0"/>
              </a:spcAft>
              <a:defRPr>
                <a:solidFill>
                  <a:schemeClr val="tx1"/>
                </a:solidFill>
                <a:latin typeface="Arial" charset="0"/>
              </a:defRPr>
            </a:lvl8pPr>
            <a:lvl9pPr defTabSz="1463675" fontAlgn="base">
              <a:spcBef>
                <a:spcPct val="0"/>
              </a:spcBef>
              <a:spcAft>
                <a:spcPct val="0"/>
              </a:spcAft>
              <a:defRPr>
                <a:solidFill>
                  <a:schemeClr val="tx1"/>
                </a:solidFill>
                <a:latin typeface="Arial" charset="0"/>
              </a:defRPr>
            </a:lvl9pPr>
          </a:lstStyle>
          <a:p>
            <a:pPr marL="174625" indent="-174625">
              <a:spcBef>
                <a:spcPts val="600"/>
              </a:spcBef>
              <a:buFont typeface="Arial" panose="020B0604020202020204" pitchFamily="34" charset="0"/>
              <a:buChar char="•"/>
            </a:pPr>
            <a:r>
              <a:rPr lang="en-US" sz="1100" b="1" dirty="0" smtClean="0">
                <a:solidFill>
                  <a:srgbClr val="000000"/>
                </a:solidFill>
                <a:latin typeface="Calibri" panose="020F0502020204030204" pitchFamily="34" charset="0"/>
              </a:rPr>
              <a:t>Application of Accounting Policies</a:t>
            </a:r>
            <a:endParaRPr lang="en-US" sz="1100" b="1" dirty="0">
              <a:solidFill>
                <a:srgbClr val="000000"/>
              </a:solidFill>
              <a:latin typeface="Calibri" panose="020F0502020204030204" pitchFamily="34" charset="0"/>
            </a:endParaRPr>
          </a:p>
          <a:p>
            <a:pPr marL="341313" lvl="1" indent="-166688" defTabSz="914400">
              <a:buSzPct val="60000"/>
              <a:buFont typeface="Courier New" panose="02070309020205020404" pitchFamily="49" charset="0"/>
              <a:buChar char="o"/>
            </a:pPr>
            <a:r>
              <a:rPr lang="en-US" sz="1100" dirty="0" smtClean="0">
                <a:solidFill>
                  <a:srgbClr val="000000"/>
                </a:solidFill>
                <a:latin typeface="Calibri" panose="020F0502020204030204" pitchFamily="34" charset="0"/>
              </a:rPr>
              <a:t>ASC 350-40 Board – Capitalized Labor</a:t>
            </a:r>
            <a:endParaRPr lang="en-US" sz="1100" dirty="0">
              <a:solidFill>
                <a:srgbClr val="000000"/>
              </a:solidFill>
              <a:latin typeface="Calibri" panose="020F0502020204030204" pitchFamily="34" charset="0"/>
            </a:endParaRPr>
          </a:p>
          <a:p>
            <a:pPr marL="341313" lvl="1" indent="-166688" defTabSz="914400">
              <a:buSzPct val="60000"/>
              <a:buFont typeface="Courier New" panose="02070309020205020404" pitchFamily="49" charset="0"/>
              <a:buChar char="o"/>
            </a:pPr>
            <a:r>
              <a:rPr lang="en-US" sz="1100" dirty="0" smtClean="0">
                <a:solidFill>
                  <a:srgbClr val="000000"/>
                </a:solidFill>
                <a:latin typeface="Calibri" panose="020F0502020204030204" pitchFamily="34" charset="0"/>
              </a:rPr>
              <a:t>Prepaid Expenses Including Cloud</a:t>
            </a:r>
          </a:p>
          <a:p>
            <a:pPr marL="341313" lvl="1" indent="-166688" defTabSz="914400">
              <a:buSzPct val="60000"/>
              <a:buFont typeface="Courier New" panose="02070309020205020404" pitchFamily="49" charset="0"/>
              <a:buChar char="o"/>
            </a:pPr>
            <a:r>
              <a:rPr lang="en-US" sz="1100" dirty="0" smtClean="0">
                <a:solidFill>
                  <a:srgbClr val="000000"/>
                </a:solidFill>
                <a:latin typeface="Calibri" panose="020F0502020204030204" pitchFamily="34" charset="0"/>
              </a:rPr>
              <a:t>Fixed Assets – HW / SW</a:t>
            </a:r>
            <a:endParaRPr lang="en-US" sz="1100" dirty="0">
              <a:solidFill>
                <a:srgbClr val="000000"/>
              </a:solidFill>
              <a:latin typeface="Calibri" panose="020F0502020204030204" pitchFamily="34" charset="0"/>
            </a:endParaRPr>
          </a:p>
          <a:p>
            <a:pPr marL="174625" indent="-174625">
              <a:spcBef>
                <a:spcPts val="600"/>
              </a:spcBef>
              <a:buFont typeface="Arial" panose="020B0604020202020204" pitchFamily="34" charset="0"/>
              <a:buChar char="•"/>
            </a:pPr>
            <a:r>
              <a:rPr lang="en-US" sz="1100" b="1" dirty="0" smtClean="0">
                <a:solidFill>
                  <a:srgbClr val="000000"/>
                </a:solidFill>
                <a:latin typeface="Calibri" panose="020F0502020204030204" pitchFamily="34" charset="0"/>
              </a:rPr>
              <a:t>TCS / Infosys</a:t>
            </a:r>
          </a:p>
          <a:p>
            <a:pPr marL="341313" lvl="1" indent="-166688" defTabSz="914400">
              <a:buSzPct val="60000"/>
              <a:buFont typeface="Courier New" panose="02070309020205020404" pitchFamily="49" charset="0"/>
              <a:buChar char="o"/>
            </a:pPr>
            <a:r>
              <a:rPr lang="en-US" sz="1100" dirty="0" smtClean="0">
                <a:solidFill>
                  <a:srgbClr val="000000"/>
                </a:solidFill>
                <a:latin typeface="Calibri" panose="020F0502020204030204" pitchFamily="34" charset="0"/>
              </a:rPr>
              <a:t>Financial Relationship</a:t>
            </a:r>
          </a:p>
          <a:p>
            <a:pPr marL="341313" lvl="1" indent="-166688" defTabSz="914400">
              <a:buSzPct val="60000"/>
              <a:buFont typeface="Courier New" panose="02070309020205020404" pitchFamily="49" charset="0"/>
              <a:buChar char="o"/>
            </a:pPr>
            <a:r>
              <a:rPr lang="en-US" sz="1100" dirty="0" smtClean="0">
                <a:solidFill>
                  <a:srgbClr val="000000"/>
                </a:solidFill>
                <a:latin typeface="Calibri" panose="020F0502020204030204" pitchFamily="34" charset="0"/>
              </a:rPr>
              <a:t>AMM and SOW / SE Accruals</a:t>
            </a:r>
          </a:p>
          <a:p>
            <a:pPr marL="174625" lvl="0" indent="-174625" defTabSz="914400">
              <a:spcBef>
                <a:spcPts val="600"/>
              </a:spcBef>
              <a:buFont typeface="Arial" panose="020B0604020202020204" pitchFamily="34" charset="0"/>
              <a:buChar char="•"/>
            </a:pPr>
            <a:r>
              <a:rPr lang="en-US" sz="1100" b="1" dirty="0" smtClean="0">
                <a:solidFill>
                  <a:srgbClr val="000000"/>
                </a:solidFill>
                <a:latin typeface="Calibri" panose="020F0502020204030204" pitchFamily="34" charset="0"/>
              </a:rPr>
              <a:t>Prepaid Amortization</a:t>
            </a:r>
          </a:p>
          <a:p>
            <a:pPr marL="174625" lvl="0" indent="-174625" defTabSz="914400">
              <a:spcBef>
                <a:spcPts val="600"/>
              </a:spcBef>
              <a:buFont typeface="Arial" panose="020B0604020202020204" pitchFamily="34" charset="0"/>
              <a:buChar char="•"/>
            </a:pPr>
            <a:r>
              <a:rPr lang="en-US" sz="1100" b="1" dirty="0" smtClean="0">
                <a:solidFill>
                  <a:srgbClr val="000000"/>
                </a:solidFill>
                <a:latin typeface="Calibri" panose="020F0502020204030204" pitchFamily="34" charset="0"/>
              </a:rPr>
              <a:t>Move to Depreciable Asset</a:t>
            </a:r>
          </a:p>
          <a:p>
            <a:pPr marL="341313" lvl="1" indent="-166688" defTabSz="914400">
              <a:buSzPct val="60000"/>
              <a:buFont typeface="Courier New" panose="02070309020205020404" pitchFamily="49" charset="0"/>
              <a:buChar char="o"/>
            </a:pPr>
            <a:r>
              <a:rPr lang="en-US" sz="1100" dirty="0" smtClean="0">
                <a:solidFill>
                  <a:srgbClr val="000000"/>
                </a:solidFill>
                <a:latin typeface="Calibri" panose="020F0502020204030204" pitchFamily="34" charset="0"/>
              </a:rPr>
              <a:t>Capitalized Labor</a:t>
            </a:r>
            <a:endParaRPr lang="en-US" sz="1100" dirty="0">
              <a:solidFill>
                <a:srgbClr val="000000"/>
              </a:solidFill>
              <a:latin typeface="Calibri" panose="020F0502020204030204" pitchFamily="34" charset="0"/>
            </a:endParaRPr>
          </a:p>
          <a:p>
            <a:pPr marL="341313" lvl="1" indent="-166688" defTabSz="914400">
              <a:buSzPct val="60000"/>
              <a:buFont typeface="Courier New" panose="02070309020205020404" pitchFamily="49" charset="0"/>
              <a:buChar char="o"/>
            </a:pPr>
            <a:r>
              <a:rPr lang="en-US" sz="1100" dirty="0" smtClean="0">
                <a:solidFill>
                  <a:srgbClr val="000000"/>
                </a:solidFill>
                <a:latin typeface="Calibri" panose="020F0502020204030204" pitchFamily="34" charset="0"/>
              </a:rPr>
              <a:t>Hardware / Software</a:t>
            </a:r>
            <a:endParaRPr lang="en-US" sz="1100" dirty="0">
              <a:solidFill>
                <a:srgbClr val="000000"/>
              </a:solidFill>
              <a:latin typeface="Calibri" panose="020F0502020204030204" pitchFamily="34" charset="0"/>
            </a:endParaRPr>
          </a:p>
        </p:txBody>
      </p:sp>
      <p:sp>
        <p:nvSpPr>
          <p:cNvPr id="30" name="Text Box 15"/>
          <p:cNvSpPr txBox="1">
            <a:spLocks noChangeArrowheads="1"/>
          </p:cNvSpPr>
          <p:nvPr/>
        </p:nvSpPr>
        <p:spPr bwMode="auto">
          <a:xfrm>
            <a:off x="2441448" y="2267712"/>
            <a:ext cx="2622604" cy="1985159"/>
          </a:xfrm>
          <a:prstGeom prst="rect">
            <a:avLst/>
          </a:prstGeom>
          <a:solidFill>
            <a:schemeClr val="bg1"/>
          </a:solidFill>
          <a:ln>
            <a:noFill/>
          </a:ln>
          <a:effectLst/>
          <a:extLst/>
        </p:spPr>
        <p:txBody>
          <a:bodyPr wrap="square">
            <a:spAutoFit/>
          </a:bodyPr>
          <a:lstStyle>
            <a:lvl1pPr defTabSz="1463675">
              <a:defRPr>
                <a:solidFill>
                  <a:schemeClr val="tx1"/>
                </a:solidFill>
                <a:latin typeface="Arial" charset="0"/>
              </a:defRPr>
            </a:lvl1pPr>
            <a:lvl2pPr defTabSz="1463675">
              <a:defRPr>
                <a:solidFill>
                  <a:schemeClr val="tx1"/>
                </a:solidFill>
                <a:latin typeface="Arial" charset="0"/>
              </a:defRPr>
            </a:lvl2pPr>
            <a:lvl3pPr defTabSz="1463675">
              <a:defRPr>
                <a:solidFill>
                  <a:schemeClr val="tx1"/>
                </a:solidFill>
                <a:latin typeface="Arial" charset="0"/>
              </a:defRPr>
            </a:lvl3pPr>
            <a:lvl4pPr defTabSz="1463675">
              <a:defRPr>
                <a:solidFill>
                  <a:schemeClr val="tx1"/>
                </a:solidFill>
                <a:latin typeface="Arial" charset="0"/>
              </a:defRPr>
            </a:lvl4pPr>
            <a:lvl5pPr defTabSz="1463675">
              <a:defRPr>
                <a:solidFill>
                  <a:schemeClr val="tx1"/>
                </a:solidFill>
                <a:latin typeface="Arial" charset="0"/>
              </a:defRPr>
            </a:lvl5pPr>
            <a:lvl6pPr defTabSz="1463675" fontAlgn="base">
              <a:spcBef>
                <a:spcPct val="0"/>
              </a:spcBef>
              <a:spcAft>
                <a:spcPct val="0"/>
              </a:spcAft>
              <a:defRPr>
                <a:solidFill>
                  <a:schemeClr val="tx1"/>
                </a:solidFill>
                <a:latin typeface="Arial" charset="0"/>
              </a:defRPr>
            </a:lvl6pPr>
            <a:lvl7pPr defTabSz="1463675" fontAlgn="base">
              <a:spcBef>
                <a:spcPct val="0"/>
              </a:spcBef>
              <a:spcAft>
                <a:spcPct val="0"/>
              </a:spcAft>
              <a:defRPr>
                <a:solidFill>
                  <a:schemeClr val="tx1"/>
                </a:solidFill>
                <a:latin typeface="Arial" charset="0"/>
              </a:defRPr>
            </a:lvl7pPr>
            <a:lvl8pPr defTabSz="1463675" fontAlgn="base">
              <a:spcBef>
                <a:spcPct val="0"/>
              </a:spcBef>
              <a:spcAft>
                <a:spcPct val="0"/>
              </a:spcAft>
              <a:defRPr>
                <a:solidFill>
                  <a:schemeClr val="tx1"/>
                </a:solidFill>
                <a:latin typeface="Arial" charset="0"/>
              </a:defRPr>
            </a:lvl8pPr>
            <a:lvl9pPr defTabSz="1463675" fontAlgn="base">
              <a:spcBef>
                <a:spcPct val="0"/>
              </a:spcBef>
              <a:spcAft>
                <a:spcPct val="0"/>
              </a:spcAft>
              <a:defRPr>
                <a:solidFill>
                  <a:schemeClr val="tx1"/>
                </a:solidFill>
                <a:latin typeface="Arial" charset="0"/>
              </a:defRPr>
            </a:lvl9pPr>
          </a:lstStyle>
          <a:p>
            <a:pPr marL="174625" indent="-174625">
              <a:buFont typeface="Arial" panose="020B0604020202020204" pitchFamily="34" charset="0"/>
              <a:buChar char="•"/>
            </a:pPr>
            <a:r>
              <a:rPr lang="en-US" sz="1200" b="1" dirty="0" smtClean="0">
                <a:solidFill>
                  <a:srgbClr val="000000"/>
                </a:solidFill>
                <a:latin typeface="Calibri" panose="020F0502020204030204" pitchFamily="34" charset="0"/>
              </a:rPr>
              <a:t>Forecast Consolidation</a:t>
            </a:r>
          </a:p>
          <a:p>
            <a:pPr marL="341313" lvl="1" indent="-166688" defTabSz="914400">
              <a:buSzPct val="60000"/>
              <a:buFont typeface="Courier New" panose="02070309020205020404" pitchFamily="49" charset="0"/>
              <a:buChar char="o"/>
            </a:pPr>
            <a:r>
              <a:rPr lang="en-US" sz="1200" dirty="0" smtClean="0">
                <a:solidFill>
                  <a:srgbClr val="000000"/>
                </a:solidFill>
                <a:latin typeface="Calibri" panose="020F0502020204030204" pitchFamily="34" charset="0"/>
              </a:rPr>
              <a:t>Actual-to-Forecast Results</a:t>
            </a:r>
            <a:endParaRPr lang="en-US" sz="1200" dirty="0">
              <a:solidFill>
                <a:srgbClr val="000000"/>
              </a:solidFill>
              <a:latin typeface="Calibri" panose="020F0502020204030204" pitchFamily="34" charset="0"/>
            </a:endParaRPr>
          </a:p>
          <a:p>
            <a:pPr marL="341313" lvl="1" indent="-166688" defTabSz="914400">
              <a:buSzPct val="60000"/>
              <a:buFont typeface="Courier New" panose="02070309020205020404" pitchFamily="49" charset="0"/>
              <a:buChar char="o"/>
            </a:pPr>
            <a:r>
              <a:rPr lang="en-US" sz="1200" dirty="0" smtClean="0">
                <a:solidFill>
                  <a:srgbClr val="000000"/>
                </a:solidFill>
                <a:latin typeface="Calibri" panose="020F0502020204030204" pitchFamily="34" charset="0"/>
              </a:rPr>
              <a:t>Depreciation Forecast</a:t>
            </a:r>
            <a:endParaRPr lang="en-US" sz="1200" b="1" dirty="0" smtClean="0">
              <a:solidFill>
                <a:srgbClr val="000000"/>
              </a:solidFill>
              <a:latin typeface="Calibri" panose="020F0502020204030204" pitchFamily="34" charset="0"/>
            </a:endParaRPr>
          </a:p>
          <a:p>
            <a:pPr marL="174625" indent="-174625">
              <a:spcBef>
                <a:spcPts val="600"/>
              </a:spcBef>
              <a:buFont typeface="Arial" panose="020B0604020202020204" pitchFamily="34" charset="0"/>
              <a:buChar char="•"/>
            </a:pPr>
            <a:r>
              <a:rPr lang="en-US" sz="1200" b="1" dirty="0" smtClean="0">
                <a:solidFill>
                  <a:srgbClr val="000000"/>
                </a:solidFill>
                <a:latin typeface="Calibri" panose="020F0502020204030204" pitchFamily="34" charset="0"/>
              </a:rPr>
              <a:t>Company Reports</a:t>
            </a:r>
          </a:p>
          <a:p>
            <a:pPr marL="341313" lvl="1" indent="-166688" defTabSz="914400">
              <a:buSzPct val="60000"/>
              <a:buFont typeface="Courier New" panose="02070309020205020404" pitchFamily="49" charset="0"/>
              <a:buChar char="o"/>
            </a:pPr>
            <a:r>
              <a:rPr lang="en-US" sz="1200" dirty="0" smtClean="0">
                <a:solidFill>
                  <a:srgbClr val="000000"/>
                </a:solidFill>
                <a:latin typeface="Calibri" panose="020F0502020204030204" pitchFamily="34" charset="0"/>
              </a:rPr>
              <a:t>Run-the-Business (RTB) &amp; TSC</a:t>
            </a:r>
          </a:p>
          <a:p>
            <a:pPr marL="341313" lvl="1" indent="-166688" defTabSz="914400">
              <a:buSzPct val="60000"/>
              <a:buFont typeface="Courier New" panose="02070309020205020404" pitchFamily="49" charset="0"/>
              <a:buChar char="o"/>
            </a:pPr>
            <a:r>
              <a:rPr lang="en-US" sz="1200" dirty="0" smtClean="0">
                <a:solidFill>
                  <a:srgbClr val="000000"/>
                </a:solidFill>
                <a:latin typeface="Calibri" panose="020F0502020204030204" pitchFamily="34" charset="0"/>
              </a:rPr>
              <a:t>Total Company, Direct Report, Project, Account</a:t>
            </a:r>
          </a:p>
          <a:p>
            <a:pPr marL="174625" lvl="0" indent="-174625" defTabSz="914400">
              <a:spcBef>
                <a:spcPts val="600"/>
              </a:spcBef>
              <a:buFont typeface="Arial" panose="020B0604020202020204" pitchFamily="34" charset="0"/>
              <a:buChar char="•"/>
            </a:pPr>
            <a:r>
              <a:rPr lang="en-US" sz="1200" b="1" dirty="0" smtClean="0">
                <a:solidFill>
                  <a:srgbClr val="000000"/>
                </a:solidFill>
                <a:latin typeface="Calibri" panose="020F0502020204030204" pitchFamily="34" charset="0"/>
              </a:rPr>
              <a:t>Report Out to Ron / BTS Leadership</a:t>
            </a:r>
          </a:p>
          <a:p>
            <a:pPr marL="174625" lvl="0" indent="-174625" defTabSz="914400">
              <a:spcBef>
                <a:spcPts val="600"/>
              </a:spcBef>
              <a:buFont typeface="Arial" panose="020B0604020202020204" pitchFamily="34" charset="0"/>
              <a:buChar char="•"/>
            </a:pPr>
            <a:r>
              <a:rPr lang="en-US" sz="1200" b="1" dirty="0" smtClean="0">
                <a:solidFill>
                  <a:srgbClr val="000000"/>
                </a:solidFill>
                <a:latin typeface="Calibri" panose="020F0502020204030204" pitchFamily="34" charset="0"/>
              </a:rPr>
              <a:t>Organizational Awareness of Cost</a:t>
            </a:r>
            <a:endParaRPr lang="en-US" sz="1200" b="1" dirty="0">
              <a:solidFill>
                <a:srgbClr val="000000"/>
              </a:solidFill>
              <a:latin typeface="Calibri" panose="020F0502020204030204" pitchFamily="34" charset="0"/>
            </a:endParaRPr>
          </a:p>
        </p:txBody>
      </p:sp>
      <p:sp>
        <p:nvSpPr>
          <p:cNvPr id="4" name="Text Box 13"/>
          <p:cNvSpPr txBox="1">
            <a:spLocks noChangeArrowheads="1"/>
          </p:cNvSpPr>
          <p:nvPr/>
        </p:nvSpPr>
        <p:spPr bwMode="auto">
          <a:xfrm>
            <a:off x="514250" y="367155"/>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463675">
              <a:defRPr>
                <a:solidFill>
                  <a:schemeClr val="tx1"/>
                </a:solidFill>
                <a:latin typeface="Arial" charset="0"/>
              </a:defRPr>
            </a:lvl1pPr>
            <a:lvl2pPr defTabSz="1463675">
              <a:defRPr>
                <a:solidFill>
                  <a:schemeClr val="tx1"/>
                </a:solidFill>
                <a:latin typeface="Arial" charset="0"/>
              </a:defRPr>
            </a:lvl2pPr>
            <a:lvl3pPr defTabSz="1463675">
              <a:defRPr>
                <a:solidFill>
                  <a:schemeClr val="tx1"/>
                </a:solidFill>
                <a:latin typeface="Arial" charset="0"/>
              </a:defRPr>
            </a:lvl3pPr>
            <a:lvl4pPr defTabSz="1463675">
              <a:defRPr>
                <a:solidFill>
                  <a:schemeClr val="tx1"/>
                </a:solidFill>
                <a:latin typeface="Arial" charset="0"/>
              </a:defRPr>
            </a:lvl4pPr>
            <a:lvl5pPr defTabSz="1463675">
              <a:defRPr>
                <a:solidFill>
                  <a:schemeClr val="tx1"/>
                </a:solidFill>
                <a:latin typeface="Arial" charset="0"/>
              </a:defRPr>
            </a:lvl5pPr>
            <a:lvl6pPr defTabSz="1463675" fontAlgn="base">
              <a:spcBef>
                <a:spcPct val="0"/>
              </a:spcBef>
              <a:spcAft>
                <a:spcPct val="0"/>
              </a:spcAft>
              <a:defRPr>
                <a:solidFill>
                  <a:schemeClr val="tx1"/>
                </a:solidFill>
                <a:latin typeface="Arial" charset="0"/>
              </a:defRPr>
            </a:lvl6pPr>
            <a:lvl7pPr defTabSz="1463675" fontAlgn="base">
              <a:spcBef>
                <a:spcPct val="0"/>
              </a:spcBef>
              <a:spcAft>
                <a:spcPct val="0"/>
              </a:spcAft>
              <a:defRPr>
                <a:solidFill>
                  <a:schemeClr val="tx1"/>
                </a:solidFill>
                <a:latin typeface="Arial" charset="0"/>
              </a:defRPr>
            </a:lvl7pPr>
            <a:lvl8pPr defTabSz="1463675" fontAlgn="base">
              <a:spcBef>
                <a:spcPct val="0"/>
              </a:spcBef>
              <a:spcAft>
                <a:spcPct val="0"/>
              </a:spcAft>
              <a:defRPr>
                <a:solidFill>
                  <a:schemeClr val="tx1"/>
                </a:solidFill>
                <a:latin typeface="Arial" charset="0"/>
              </a:defRPr>
            </a:lvl8pPr>
            <a:lvl9pPr defTabSz="1463675" fontAlgn="base">
              <a:spcBef>
                <a:spcPct val="0"/>
              </a:spcBef>
              <a:spcAft>
                <a:spcPct val="0"/>
              </a:spcAft>
              <a:defRPr>
                <a:solidFill>
                  <a:schemeClr val="tx1"/>
                </a:solidFill>
                <a:latin typeface="Arial" charset="0"/>
              </a:defRPr>
            </a:lvl9pPr>
          </a:lstStyle>
          <a:p>
            <a:pPr>
              <a:spcBef>
                <a:spcPct val="50000"/>
              </a:spcBef>
            </a:pPr>
            <a:r>
              <a:rPr lang="en-US" sz="2400" b="1" dirty="0" smtClean="0">
                <a:solidFill>
                  <a:schemeClr val="bg1"/>
                </a:solidFill>
                <a:latin typeface="Calibri" panose="020F0502020204030204" pitchFamily="34" charset="0"/>
              </a:rPr>
              <a:t>IT FP&amp;A Overview</a:t>
            </a:r>
            <a:endParaRPr lang="en-US" sz="2400" b="1" dirty="0">
              <a:solidFill>
                <a:schemeClr val="bg1"/>
              </a:solidFill>
              <a:latin typeface="Calibri" panose="020F0502020204030204" pitchFamily="34" charset="0"/>
            </a:endParaRPr>
          </a:p>
        </p:txBody>
      </p:sp>
      <p:sp>
        <p:nvSpPr>
          <p:cNvPr id="9" name="Rounded Rectangle 8"/>
          <p:cNvSpPr/>
          <p:nvPr/>
        </p:nvSpPr>
        <p:spPr>
          <a:xfrm>
            <a:off x="5124612" y="3918004"/>
            <a:ext cx="381000" cy="38695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endParaRPr lang="en-US" b="1" dirty="0">
              <a:solidFill>
                <a:schemeClr val="tx1"/>
              </a:solidFill>
            </a:endParaRPr>
          </a:p>
        </p:txBody>
      </p:sp>
      <p:sp>
        <p:nvSpPr>
          <p:cNvPr id="15" name="Rounded Rectangle 14"/>
          <p:cNvSpPr/>
          <p:nvPr/>
        </p:nvSpPr>
        <p:spPr>
          <a:xfrm>
            <a:off x="5686506" y="3918004"/>
            <a:ext cx="381000" cy="38695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sp>
        <p:nvSpPr>
          <p:cNvPr id="16" name="Rounded Rectangle 15"/>
          <p:cNvSpPr/>
          <p:nvPr/>
        </p:nvSpPr>
        <p:spPr>
          <a:xfrm>
            <a:off x="5686506" y="4465307"/>
            <a:ext cx="381000" cy="38695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t>
            </a:r>
            <a:endParaRPr lang="en-US" b="1" dirty="0">
              <a:solidFill>
                <a:schemeClr val="tx1"/>
              </a:solidFill>
            </a:endParaRPr>
          </a:p>
        </p:txBody>
      </p:sp>
      <p:sp>
        <p:nvSpPr>
          <p:cNvPr id="17" name="Rounded Rectangle 16"/>
          <p:cNvSpPr/>
          <p:nvPr/>
        </p:nvSpPr>
        <p:spPr>
          <a:xfrm>
            <a:off x="5124612" y="4465627"/>
            <a:ext cx="381000" cy="38695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t>
            </a:r>
            <a:endParaRPr lang="en-US" b="1" dirty="0">
              <a:solidFill>
                <a:schemeClr val="tx1"/>
              </a:solidFill>
            </a:endParaRPr>
          </a:p>
        </p:txBody>
      </p:sp>
      <p:cxnSp>
        <p:nvCxnSpPr>
          <p:cNvPr id="6" name="Straight Connector 5"/>
          <p:cNvCxnSpPr/>
          <p:nvPr/>
        </p:nvCxnSpPr>
        <p:spPr>
          <a:xfrm>
            <a:off x="2286000" y="4389107"/>
            <a:ext cx="6629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514600" y="1066800"/>
            <a:ext cx="61722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Discipline</a:t>
            </a:r>
            <a:endParaRPr lang="en-US" b="1" dirty="0"/>
          </a:p>
        </p:txBody>
      </p:sp>
      <p:sp>
        <p:nvSpPr>
          <p:cNvPr id="22" name="Rounded Rectangle 21"/>
          <p:cNvSpPr/>
          <p:nvPr/>
        </p:nvSpPr>
        <p:spPr>
          <a:xfrm rot="16200000">
            <a:off x="-1571242" y="3915157"/>
            <a:ext cx="3904490" cy="60959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t>Tasks / Deliverables</a:t>
            </a:r>
            <a:endParaRPr lang="en-US" b="1" dirty="0"/>
          </a:p>
        </p:txBody>
      </p:sp>
      <p:cxnSp>
        <p:nvCxnSpPr>
          <p:cNvPr id="24" name="Straight Connector 23"/>
          <p:cNvCxnSpPr>
            <a:endCxn id="27" idx="2"/>
          </p:cNvCxnSpPr>
          <p:nvPr/>
        </p:nvCxnSpPr>
        <p:spPr>
          <a:xfrm>
            <a:off x="5594404" y="2069306"/>
            <a:ext cx="6296" cy="43031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2441448" y="1600200"/>
            <a:ext cx="2968752" cy="36880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Financial Planning &amp; Analysis</a:t>
            </a:r>
            <a:endParaRPr lang="en-US" sz="1400" b="1" dirty="0">
              <a:solidFill>
                <a:schemeClr val="tx1"/>
              </a:solidFill>
            </a:endParaRPr>
          </a:p>
        </p:txBody>
      </p:sp>
      <p:sp>
        <p:nvSpPr>
          <p:cNvPr id="34" name="Rounded Rectangle 33"/>
          <p:cNvSpPr/>
          <p:nvPr/>
        </p:nvSpPr>
        <p:spPr>
          <a:xfrm>
            <a:off x="5686506" y="1600200"/>
            <a:ext cx="3076494" cy="37477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Accounting</a:t>
            </a:r>
            <a:endParaRPr lang="en-US" sz="1400" b="1" dirty="0">
              <a:solidFill>
                <a:schemeClr val="tx1"/>
              </a:solidFill>
            </a:endParaRPr>
          </a:p>
        </p:txBody>
      </p:sp>
      <p:sp>
        <p:nvSpPr>
          <p:cNvPr id="37" name="Rounded Rectangle 36"/>
          <p:cNvSpPr/>
          <p:nvPr/>
        </p:nvSpPr>
        <p:spPr>
          <a:xfrm>
            <a:off x="917713" y="2069306"/>
            <a:ext cx="1190654" cy="223565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Total Company</a:t>
            </a:r>
            <a:endParaRPr lang="en-US" sz="1400" b="1" dirty="0">
              <a:solidFill>
                <a:schemeClr val="tx1"/>
              </a:solidFill>
            </a:endParaRPr>
          </a:p>
        </p:txBody>
      </p:sp>
      <p:sp>
        <p:nvSpPr>
          <p:cNvPr id="41" name="Rounded Rectangle 40"/>
          <p:cNvSpPr/>
          <p:nvPr/>
        </p:nvSpPr>
        <p:spPr>
          <a:xfrm>
            <a:off x="914400" y="4465627"/>
            <a:ext cx="1190654" cy="1858973"/>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Budget </a:t>
            </a:r>
            <a:r>
              <a:rPr lang="en-US" sz="1400" b="1" dirty="0" err="1" smtClean="0">
                <a:solidFill>
                  <a:schemeClr val="tx1"/>
                </a:solidFill>
              </a:rPr>
              <a:t>Mgr</a:t>
            </a:r>
            <a:r>
              <a:rPr lang="en-US" sz="1400" b="1" dirty="0" smtClean="0">
                <a:solidFill>
                  <a:schemeClr val="tx1"/>
                </a:solidFill>
              </a:rPr>
              <a:t> / Specific Support</a:t>
            </a:r>
            <a:endParaRPr lang="en-US" sz="1400" b="1" dirty="0">
              <a:solidFill>
                <a:schemeClr val="tx1"/>
              </a:solidFill>
            </a:endParaRPr>
          </a:p>
        </p:txBody>
      </p:sp>
      <p:sp>
        <p:nvSpPr>
          <p:cNvPr id="27" name="Rectangle 26"/>
          <p:cNvSpPr/>
          <p:nvPr/>
        </p:nvSpPr>
        <p:spPr>
          <a:xfrm>
            <a:off x="2286000" y="2069306"/>
            <a:ext cx="6629400" cy="43031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Box 15"/>
          <p:cNvSpPr txBox="1">
            <a:spLocks noChangeArrowheads="1"/>
          </p:cNvSpPr>
          <p:nvPr/>
        </p:nvSpPr>
        <p:spPr bwMode="auto">
          <a:xfrm>
            <a:off x="2441448" y="2267712"/>
            <a:ext cx="2622604" cy="1985159"/>
          </a:xfrm>
          <a:prstGeom prst="rect">
            <a:avLst/>
          </a:prstGeom>
          <a:solidFill>
            <a:schemeClr val="bg1"/>
          </a:solidFill>
          <a:ln>
            <a:noFill/>
          </a:ln>
          <a:effectLst/>
          <a:extLst/>
        </p:spPr>
        <p:txBody>
          <a:bodyPr wrap="square">
            <a:spAutoFit/>
          </a:bodyPr>
          <a:lstStyle>
            <a:lvl1pPr defTabSz="1463675">
              <a:defRPr>
                <a:solidFill>
                  <a:schemeClr val="tx1"/>
                </a:solidFill>
                <a:latin typeface="Arial" charset="0"/>
              </a:defRPr>
            </a:lvl1pPr>
            <a:lvl2pPr defTabSz="1463675">
              <a:defRPr>
                <a:solidFill>
                  <a:schemeClr val="tx1"/>
                </a:solidFill>
                <a:latin typeface="Arial" charset="0"/>
              </a:defRPr>
            </a:lvl2pPr>
            <a:lvl3pPr defTabSz="1463675">
              <a:defRPr>
                <a:solidFill>
                  <a:schemeClr val="tx1"/>
                </a:solidFill>
                <a:latin typeface="Arial" charset="0"/>
              </a:defRPr>
            </a:lvl3pPr>
            <a:lvl4pPr defTabSz="1463675">
              <a:defRPr>
                <a:solidFill>
                  <a:schemeClr val="tx1"/>
                </a:solidFill>
                <a:latin typeface="Arial" charset="0"/>
              </a:defRPr>
            </a:lvl4pPr>
            <a:lvl5pPr defTabSz="1463675">
              <a:defRPr>
                <a:solidFill>
                  <a:schemeClr val="tx1"/>
                </a:solidFill>
                <a:latin typeface="Arial" charset="0"/>
              </a:defRPr>
            </a:lvl5pPr>
            <a:lvl6pPr defTabSz="1463675" fontAlgn="base">
              <a:spcBef>
                <a:spcPct val="0"/>
              </a:spcBef>
              <a:spcAft>
                <a:spcPct val="0"/>
              </a:spcAft>
              <a:defRPr>
                <a:solidFill>
                  <a:schemeClr val="tx1"/>
                </a:solidFill>
                <a:latin typeface="Arial" charset="0"/>
              </a:defRPr>
            </a:lvl6pPr>
            <a:lvl7pPr defTabSz="1463675" fontAlgn="base">
              <a:spcBef>
                <a:spcPct val="0"/>
              </a:spcBef>
              <a:spcAft>
                <a:spcPct val="0"/>
              </a:spcAft>
              <a:defRPr>
                <a:solidFill>
                  <a:schemeClr val="tx1"/>
                </a:solidFill>
                <a:latin typeface="Arial" charset="0"/>
              </a:defRPr>
            </a:lvl7pPr>
            <a:lvl8pPr defTabSz="1463675" fontAlgn="base">
              <a:spcBef>
                <a:spcPct val="0"/>
              </a:spcBef>
              <a:spcAft>
                <a:spcPct val="0"/>
              </a:spcAft>
              <a:defRPr>
                <a:solidFill>
                  <a:schemeClr val="tx1"/>
                </a:solidFill>
                <a:latin typeface="Arial" charset="0"/>
              </a:defRPr>
            </a:lvl8pPr>
            <a:lvl9pPr defTabSz="1463675" fontAlgn="base">
              <a:spcBef>
                <a:spcPct val="0"/>
              </a:spcBef>
              <a:spcAft>
                <a:spcPct val="0"/>
              </a:spcAft>
              <a:defRPr>
                <a:solidFill>
                  <a:schemeClr val="tx1"/>
                </a:solidFill>
                <a:latin typeface="Arial" charset="0"/>
              </a:defRPr>
            </a:lvl9pPr>
          </a:lstStyle>
          <a:p>
            <a:pPr marL="174625" indent="-174625">
              <a:buFont typeface="Arial" panose="020B0604020202020204" pitchFamily="34" charset="0"/>
              <a:buChar char="•"/>
            </a:pPr>
            <a:r>
              <a:rPr lang="en-US" sz="1200" b="1" dirty="0" smtClean="0">
                <a:solidFill>
                  <a:srgbClr val="000000"/>
                </a:solidFill>
                <a:latin typeface="Calibri" panose="020F0502020204030204" pitchFamily="34" charset="0"/>
              </a:rPr>
              <a:t>Forecast Consolidation</a:t>
            </a:r>
          </a:p>
          <a:p>
            <a:pPr marL="341313" lvl="1" indent="-166688" defTabSz="914400">
              <a:buSzPct val="60000"/>
              <a:buFont typeface="Courier New" panose="02070309020205020404" pitchFamily="49" charset="0"/>
              <a:buChar char="o"/>
            </a:pPr>
            <a:r>
              <a:rPr lang="en-US" sz="1200" dirty="0" smtClean="0">
                <a:solidFill>
                  <a:srgbClr val="000000"/>
                </a:solidFill>
                <a:latin typeface="Calibri" panose="020F0502020204030204" pitchFamily="34" charset="0"/>
              </a:rPr>
              <a:t>Actual-to-Forecast Results</a:t>
            </a:r>
            <a:endParaRPr lang="en-US" sz="1200" dirty="0">
              <a:solidFill>
                <a:srgbClr val="000000"/>
              </a:solidFill>
              <a:latin typeface="Calibri" panose="020F0502020204030204" pitchFamily="34" charset="0"/>
            </a:endParaRPr>
          </a:p>
          <a:p>
            <a:pPr marL="341313" lvl="1" indent="-166688" defTabSz="914400">
              <a:buSzPct val="60000"/>
              <a:buFont typeface="Courier New" panose="02070309020205020404" pitchFamily="49" charset="0"/>
              <a:buChar char="o"/>
            </a:pPr>
            <a:r>
              <a:rPr lang="en-US" sz="1200" dirty="0" smtClean="0">
                <a:solidFill>
                  <a:srgbClr val="000000"/>
                </a:solidFill>
                <a:latin typeface="Calibri" panose="020F0502020204030204" pitchFamily="34" charset="0"/>
              </a:rPr>
              <a:t>Depreciation Forecast</a:t>
            </a:r>
            <a:endParaRPr lang="en-US" sz="1200" b="1" dirty="0" smtClean="0">
              <a:solidFill>
                <a:srgbClr val="000000"/>
              </a:solidFill>
              <a:latin typeface="Calibri" panose="020F0502020204030204" pitchFamily="34" charset="0"/>
            </a:endParaRPr>
          </a:p>
          <a:p>
            <a:pPr marL="174625" indent="-174625">
              <a:spcBef>
                <a:spcPts val="600"/>
              </a:spcBef>
              <a:buFont typeface="Arial" panose="020B0604020202020204" pitchFamily="34" charset="0"/>
              <a:buChar char="•"/>
            </a:pPr>
            <a:r>
              <a:rPr lang="en-US" sz="1200" b="1" dirty="0" smtClean="0">
                <a:solidFill>
                  <a:srgbClr val="000000"/>
                </a:solidFill>
                <a:latin typeface="Calibri" panose="020F0502020204030204" pitchFamily="34" charset="0"/>
              </a:rPr>
              <a:t>Company Reports</a:t>
            </a:r>
          </a:p>
          <a:p>
            <a:pPr marL="341313" lvl="1" indent="-166688" defTabSz="914400">
              <a:buSzPct val="60000"/>
              <a:buFont typeface="Courier New" panose="02070309020205020404" pitchFamily="49" charset="0"/>
              <a:buChar char="o"/>
            </a:pPr>
            <a:r>
              <a:rPr lang="en-US" sz="1200" dirty="0" smtClean="0">
                <a:solidFill>
                  <a:srgbClr val="000000"/>
                </a:solidFill>
                <a:latin typeface="Calibri" panose="020F0502020204030204" pitchFamily="34" charset="0"/>
              </a:rPr>
              <a:t>Run-the-Business (RTB) &amp; TSC</a:t>
            </a:r>
          </a:p>
          <a:p>
            <a:pPr marL="341313" lvl="1" indent="-166688" defTabSz="914400">
              <a:buSzPct val="60000"/>
              <a:buFont typeface="Courier New" panose="02070309020205020404" pitchFamily="49" charset="0"/>
              <a:buChar char="o"/>
            </a:pPr>
            <a:r>
              <a:rPr lang="en-US" sz="1200" dirty="0" smtClean="0">
                <a:solidFill>
                  <a:srgbClr val="000000"/>
                </a:solidFill>
                <a:latin typeface="Calibri" panose="020F0502020204030204" pitchFamily="34" charset="0"/>
              </a:rPr>
              <a:t>Total Company, Direct Report, Project, Account</a:t>
            </a:r>
          </a:p>
          <a:p>
            <a:pPr marL="174625" lvl="0" indent="-174625" defTabSz="914400">
              <a:spcBef>
                <a:spcPts val="600"/>
              </a:spcBef>
              <a:buFont typeface="Arial" panose="020B0604020202020204" pitchFamily="34" charset="0"/>
              <a:buChar char="•"/>
            </a:pPr>
            <a:r>
              <a:rPr lang="en-US" sz="1200" b="1" dirty="0" smtClean="0">
                <a:solidFill>
                  <a:srgbClr val="000000"/>
                </a:solidFill>
                <a:latin typeface="Calibri" panose="020F0502020204030204" pitchFamily="34" charset="0"/>
              </a:rPr>
              <a:t>Report Out to Ron / BTS Leadership</a:t>
            </a:r>
          </a:p>
          <a:p>
            <a:pPr marL="174625" lvl="0" indent="-174625" defTabSz="914400">
              <a:spcBef>
                <a:spcPts val="600"/>
              </a:spcBef>
              <a:buFont typeface="Arial" panose="020B0604020202020204" pitchFamily="34" charset="0"/>
              <a:buChar char="•"/>
            </a:pPr>
            <a:r>
              <a:rPr lang="en-US" sz="1200" b="1" dirty="0" smtClean="0">
                <a:solidFill>
                  <a:srgbClr val="000000"/>
                </a:solidFill>
                <a:latin typeface="Calibri" panose="020F0502020204030204" pitchFamily="34" charset="0"/>
              </a:rPr>
              <a:t>Organizational Awareness of Cost</a:t>
            </a:r>
            <a:endParaRPr lang="en-US" sz="1200" b="1" dirty="0">
              <a:solidFill>
                <a:srgbClr val="000000"/>
              </a:solidFill>
              <a:latin typeface="Calibri" panose="020F0502020204030204" pitchFamily="34" charset="0"/>
            </a:endParaRPr>
          </a:p>
        </p:txBody>
      </p:sp>
      <p:sp>
        <p:nvSpPr>
          <p:cNvPr id="31" name="Text Box 15"/>
          <p:cNvSpPr txBox="1">
            <a:spLocks noChangeArrowheads="1"/>
          </p:cNvSpPr>
          <p:nvPr/>
        </p:nvSpPr>
        <p:spPr bwMode="auto">
          <a:xfrm>
            <a:off x="6117336" y="2176272"/>
            <a:ext cx="2735249" cy="2185214"/>
          </a:xfrm>
          <a:prstGeom prst="rect">
            <a:avLst/>
          </a:prstGeom>
          <a:solidFill>
            <a:schemeClr val="bg1"/>
          </a:solidFill>
          <a:ln>
            <a:noFill/>
          </a:ln>
          <a:effectLst/>
          <a:extLst/>
        </p:spPr>
        <p:txBody>
          <a:bodyPr wrap="square">
            <a:spAutoFit/>
          </a:bodyPr>
          <a:lstStyle>
            <a:lvl1pPr defTabSz="1463675">
              <a:defRPr>
                <a:solidFill>
                  <a:schemeClr val="tx1"/>
                </a:solidFill>
                <a:latin typeface="Arial" charset="0"/>
              </a:defRPr>
            </a:lvl1pPr>
            <a:lvl2pPr defTabSz="1463675">
              <a:defRPr>
                <a:solidFill>
                  <a:schemeClr val="tx1"/>
                </a:solidFill>
                <a:latin typeface="Arial" charset="0"/>
              </a:defRPr>
            </a:lvl2pPr>
            <a:lvl3pPr defTabSz="1463675">
              <a:defRPr>
                <a:solidFill>
                  <a:schemeClr val="tx1"/>
                </a:solidFill>
                <a:latin typeface="Arial" charset="0"/>
              </a:defRPr>
            </a:lvl3pPr>
            <a:lvl4pPr defTabSz="1463675">
              <a:defRPr>
                <a:solidFill>
                  <a:schemeClr val="tx1"/>
                </a:solidFill>
                <a:latin typeface="Arial" charset="0"/>
              </a:defRPr>
            </a:lvl4pPr>
            <a:lvl5pPr defTabSz="1463675">
              <a:defRPr>
                <a:solidFill>
                  <a:schemeClr val="tx1"/>
                </a:solidFill>
                <a:latin typeface="Arial" charset="0"/>
              </a:defRPr>
            </a:lvl5pPr>
            <a:lvl6pPr defTabSz="1463675" fontAlgn="base">
              <a:spcBef>
                <a:spcPct val="0"/>
              </a:spcBef>
              <a:spcAft>
                <a:spcPct val="0"/>
              </a:spcAft>
              <a:defRPr>
                <a:solidFill>
                  <a:schemeClr val="tx1"/>
                </a:solidFill>
                <a:latin typeface="Arial" charset="0"/>
              </a:defRPr>
            </a:lvl6pPr>
            <a:lvl7pPr defTabSz="1463675" fontAlgn="base">
              <a:spcBef>
                <a:spcPct val="0"/>
              </a:spcBef>
              <a:spcAft>
                <a:spcPct val="0"/>
              </a:spcAft>
              <a:defRPr>
                <a:solidFill>
                  <a:schemeClr val="tx1"/>
                </a:solidFill>
                <a:latin typeface="Arial" charset="0"/>
              </a:defRPr>
            </a:lvl7pPr>
            <a:lvl8pPr defTabSz="1463675" fontAlgn="base">
              <a:spcBef>
                <a:spcPct val="0"/>
              </a:spcBef>
              <a:spcAft>
                <a:spcPct val="0"/>
              </a:spcAft>
              <a:defRPr>
                <a:solidFill>
                  <a:schemeClr val="tx1"/>
                </a:solidFill>
                <a:latin typeface="Arial" charset="0"/>
              </a:defRPr>
            </a:lvl8pPr>
            <a:lvl9pPr defTabSz="1463675" fontAlgn="base">
              <a:spcBef>
                <a:spcPct val="0"/>
              </a:spcBef>
              <a:spcAft>
                <a:spcPct val="0"/>
              </a:spcAft>
              <a:defRPr>
                <a:solidFill>
                  <a:schemeClr val="tx1"/>
                </a:solidFill>
                <a:latin typeface="Arial" charset="0"/>
              </a:defRPr>
            </a:lvl9pPr>
          </a:lstStyle>
          <a:p>
            <a:pPr marL="174625" indent="-174625">
              <a:spcBef>
                <a:spcPts val="600"/>
              </a:spcBef>
              <a:buFont typeface="Arial" panose="020B0604020202020204" pitchFamily="34" charset="0"/>
              <a:buChar char="•"/>
            </a:pPr>
            <a:r>
              <a:rPr lang="en-US" sz="1100" b="1" dirty="0" smtClean="0">
                <a:solidFill>
                  <a:srgbClr val="000000"/>
                </a:solidFill>
                <a:latin typeface="Calibri" panose="020F0502020204030204" pitchFamily="34" charset="0"/>
              </a:rPr>
              <a:t>Application of Accounting Policies</a:t>
            </a:r>
            <a:endParaRPr lang="en-US" sz="1100" b="1" dirty="0">
              <a:solidFill>
                <a:srgbClr val="000000"/>
              </a:solidFill>
              <a:latin typeface="Calibri" panose="020F0502020204030204" pitchFamily="34" charset="0"/>
            </a:endParaRPr>
          </a:p>
          <a:p>
            <a:pPr marL="341313" lvl="1" indent="-166688" defTabSz="914400">
              <a:buSzPct val="60000"/>
              <a:buFont typeface="Courier New" panose="02070309020205020404" pitchFamily="49" charset="0"/>
              <a:buChar char="o"/>
            </a:pPr>
            <a:r>
              <a:rPr lang="en-US" sz="1100" dirty="0" smtClean="0">
                <a:solidFill>
                  <a:srgbClr val="000000"/>
                </a:solidFill>
                <a:latin typeface="Calibri" panose="020F0502020204030204" pitchFamily="34" charset="0"/>
              </a:rPr>
              <a:t>ASC 350-40 Board – Capitalized Labor</a:t>
            </a:r>
            <a:endParaRPr lang="en-US" sz="1100" dirty="0">
              <a:solidFill>
                <a:srgbClr val="000000"/>
              </a:solidFill>
              <a:latin typeface="Calibri" panose="020F0502020204030204" pitchFamily="34" charset="0"/>
            </a:endParaRPr>
          </a:p>
          <a:p>
            <a:pPr marL="341313" lvl="1" indent="-166688" defTabSz="914400">
              <a:buSzPct val="60000"/>
              <a:buFont typeface="Courier New" panose="02070309020205020404" pitchFamily="49" charset="0"/>
              <a:buChar char="o"/>
            </a:pPr>
            <a:r>
              <a:rPr lang="en-US" sz="1100" dirty="0" smtClean="0">
                <a:solidFill>
                  <a:srgbClr val="000000"/>
                </a:solidFill>
                <a:latin typeface="Calibri" panose="020F0502020204030204" pitchFamily="34" charset="0"/>
              </a:rPr>
              <a:t>Prepaid Expenses Including Cloud</a:t>
            </a:r>
          </a:p>
          <a:p>
            <a:pPr marL="341313" lvl="1" indent="-166688" defTabSz="914400">
              <a:buSzPct val="60000"/>
              <a:buFont typeface="Courier New" panose="02070309020205020404" pitchFamily="49" charset="0"/>
              <a:buChar char="o"/>
            </a:pPr>
            <a:r>
              <a:rPr lang="en-US" sz="1100" dirty="0" smtClean="0">
                <a:solidFill>
                  <a:srgbClr val="000000"/>
                </a:solidFill>
                <a:latin typeface="Calibri" panose="020F0502020204030204" pitchFamily="34" charset="0"/>
              </a:rPr>
              <a:t>Fixed Assets – HW / SW</a:t>
            </a:r>
            <a:endParaRPr lang="en-US" sz="1100" dirty="0">
              <a:solidFill>
                <a:srgbClr val="000000"/>
              </a:solidFill>
              <a:latin typeface="Calibri" panose="020F0502020204030204" pitchFamily="34" charset="0"/>
            </a:endParaRPr>
          </a:p>
          <a:p>
            <a:pPr marL="174625" indent="-174625">
              <a:spcBef>
                <a:spcPts val="600"/>
              </a:spcBef>
              <a:buFont typeface="Arial" panose="020B0604020202020204" pitchFamily="34" charset="0"/>
              <a:buChar char="•"/>
            </a:pPr>
            <a:r>
              <a:rPr lang="en-US" sz="1100" b="1" dirty="0" smtClean="0">
                <a:solidFill>
                  <a:srgbClr val="000000"/>
                </a:solidFill>
                <a:latin typeface="Calibri" panose="020F0502020204030204" pitchFamily="34" charset="0"/>
              </a:rPr>
              <a:t>TCS / Infosys</a:t>
            </a:r>
          </a:p>
          <a:p>
            <a:pPr marL="341313" lvl="1" indent="-166688" defTabSz="914400">
              <a:buSzPct val="60000"/>
              <a:buFont typeface="Courier New" panose="02070309020205020404" pitchFamily="49" charset="0"/>
              <a:buChar char="o"/>
            </a:pPr>
            <a:r>
              <a:rPr lang="en-US" sz="1100" dirty="0" smtClean="0">
                <a:solidFill>
                  <a:srgbClr val="000000"/>
                </a:solidFill>
                <a:latin typeface="Calibri" panose="020F0502020204030204" pitchFamily="34" charset="0"/>
              </a:rPr>
              <a:t>Financial Relationship</a:t>
            </a:r>
          </a:p>
          <a:p>
            <a:pPr marL="341313" lvl="1" indent="-166688" defTabSz="914400">
              <a:buSzPct val="60000"/>
              <a:buFont typeface="Courier New" panose="02070309020205020404" pitchFamily="49" charset="0"/>
              <a:buChar char="o"/>
            </a:pPr>
            <a:r>
              <a:rPr lang="en-US" sz="1100" dirty="0" smtClean="0">
                <a:solidFill>
                  <a:srgbClr val="000000"/>
                </a:solidFill>
                <a:latin typeface="Calibri" panose="020F0502020204030204" pitchFamily="34" charset="0"/>
              </a:rPr>
              <a:t>AMM and SOW / SE Accruals</a:t>
            </a:r>
          </a:p>
          <a:p>
            <a:pPr marL="174625" lvl="0" indent="-174625" defTabSz="914400">
              <a:spcBef>
                <a:spcPts val="600"/>
              </a:spcBef>
              <a:buFont typeface="Arial" panose="020B0604020202020204" pitchFamily="34" charset="0"/>
              <a:buChar char="•"/>
            </a:pPr>
            <a:r>
              <a:rPr lang="en-US" sz="1100" b="1" dirty="0" smtClean="0">
                <a:solidFill>
                  <a:srgbClr val="000000"/>
                </a:solidFill>
                <a:latin typeface="Calibri" panose="020F0502020204030204" pitchFamily="34" charset="0"/>
              </a:rPr>
              <a:t>Prepaid Amortization</a:t>
            </a:r>
          </a:p>
          <a:p>
            <a:pPr marL="174625" lvl="0" indent="-174625" defTabSz="914400">
              <a:spcBef>
                <a:spcPts val="600"/>
              </a:spcBef>
              <a:buFont typeface="Arial" panose="020B0604020202020204" pitchFamily="34" charset="0"/>
              <a:buChar char="•"/>
            </a:pPr>
            <a:r>
              <a:rPr lang="en-US" sz="1100" b="1" dirty="0" smtClean="0">
                <a:solidFill>
                  <a:srgbClr val="000000"/>
                </a:solidFill>
                <a:latin typeface="Calibri" panose="020F0502020204030204" pitchFamily="34" charset="0"/>
              </a:rPr>
              <a:t>Move to Depreciable Asset</a:t>
            </a:r>
          </a:p>
          <a:p>
            <a:pPr marL="341313" lvl="1" indent="-166688" defTabSz="914400">
              <a:buSzPct val="60000"/>
              <a:buFont typeface="Courier New" panose="02070309020205020404" pitchFamily="49" charset="0"/>
              <a:buChar char="o"/>
            </a:pPr>
            <a:r>
              <a:rPr lang="en-US" sz="1100" dirty="0" smtClean="0">
                <a:solidFill>
                  <a:srgbClr val="000000"/>
                </a:solidFill>
                <a:latin typeface="Calibri" panose="020F0502020204030204" pitchFamily="34" charset="0"/>
              </a:rPr>
              <a:t>Capitalized Labor</a:t>
            </a:r>
            <a:endParaRPr lang="en-US" sz="1100" dirty="0">
              <a:solidFill>
                <a:srgbClr val="000000"/>
              </a:solidFill>
              <a:latin typeface="Calibri" panose="020F0502020204030204" pitchFamily="34" charset="0"/>
            </a:endParaRPr>
          </a:p>
          <a:p>
            <a:pPr marL="341313" lvl="1" indent="-166688" defTabSz="914400">
              <a:buSzPct val="60000"/>
              <a:buFont typeface="Courier New" panose="02070309020205020404" pitchFamily="49" charset="0"/>
              <a:buChar char="o"/>
            </a:pPr>
            <a:r>
              <a:rPr lang="en-US" sz="1100" dirty="0" smtClean="0">
                <a:solidFill>
                  <a:srgbClr val="000000"/>
                </a:solidFill>
                <a:latin typeface="Calibri" panose="020F0502020204030204" pitchFamily="34" charset="0"/>
              </a:rPr>
              <a:t>Hardware / Software</a:t>
            </a:r>
            <a:endParaRPr lang="en-US" sz="1100" dirty="0">
              <a:solidFill>
                <a:srgbClr val="000000"/>
              </a:solidFill>
              <a:latin typeface="Calibri" panose="020F0502020204030204" pitchFamily="34" charset="0"/>
            </a:endParaRPr>
          </a:p>
        </p:txBody>
      </p:sp>
      <p:sp>
        <p:nvSpPr>
          <p:cNvPr id="32" name="Text Box 15"/>
          <p:cNvSpPr txBox="1">
            <a:spLocks noChangeArrowheads="1"/>
          </p:cNvSpPr>
          <p:nvPr/>
        </p:nvSpPr>
        <p:spPr bwMode="auto">
          <a:xfrm>
            <a:off x="2441448" y="4572000"/>
            <a:ext cx="2622604" cy="1800493"/>
          </a:xfrm>
          <a:prstGeom prst="rect">
            <a:avLst/>
          </a:prstGeom>
          <a:solidFill>
            <a:schemeClr val="bg1"/>
          </a:solidFill>
          <a:ln>
            <a:noFill/>
          </a:ln>
          <a:effectLst/>
          <a:extLst/>
        </p:spPr>
        <p:txBody>
          <a:bodyPr wrap="square">
            <a:spAutoFit/>
          </a:bodyPr>
          <a:lstStyle>
            <a:lvl1pPr defTabSz="1463675">
              <a:defRPr>
                <a:solidFill>
                  <a:schemeClr val="tx1"/>
                </a:solidFill>
                <a:latin typeface="Arial" charset="0"/>
              </a:defRPr>
            </a:lvl1pPr>
            <a:lvl2pPr defTabSz="1463675">
              <a:defRPr>
                <a:solidFill>
                  <a:schemeClr val="tx1"/>
                </a:solidFill>
                <a:latin typeface="Arial" charset="0"/>
              </a:defRPr>
            </a:lvl2pPr>
            <a:lvl3pPr defTabSz="1463675">
              <a:defRPr>
                <a:solidFill>
                  <a:schemeClr val="tx1"/>
                </a:solidFill>
                <a:latin typeface="Arial" charset="0"/>
              </a:defRPr>
            </a:lvl3pPr>
            <a:lvl4pPr defTabSz="1463675">
              <a:defRPr>
                <a:solidFill>
                  <a:schemeClr val="tx1"/>
                </a:solidFill>
                <a:latin typeface="Arial" charset="0"/>
              </a:defRPr>
            </a:lvl4pPr>
            <a:lvl5pPr defTabSz="1463675">
              <a:defRPr>
                <a:solidFill>
                  <a:schemeClr val="tx1"/>
                </a:solidFill>
                <a:latin typeface="Arial" charset="0"/>
              </a:defRPr>
            </a:lvl5pPr>
            <a:lvl6pPr defTabSz="1463675" fontAlgn="base">
              <a:spcBef>
                <a:spcPct val="0"/>
              </a:spcBef>
              <a:spcAft>
                <a:spcPct val="0"/>
              </a:spcAft>
              <a:defRPr>
                <a:solidFill>
                  <a:schemeClr val="tx1"/>
                </a:solidFill>
                <a:latin typeface="Arial" charset="0"/>
              </a:defRPr>
            </a:lvl6pPr>
            <a:lvl7pPr defTabSz="1463675" fontAlgn="base">
              <a:spcBef>
                <a:spcPct val="0"/>
              </a:spcBef>
              <a:spcAft>
                <a:spcPct val="0"/>
              </a:spcAft>
              <a:defRPr>
                <a:solidFill>
                  <a:schemeClr val="tx1"/>
                </a:solidFill>
                <a:latin typeface="Arial" charset="0"/>
              </a:defRPr>
            </a:lvl7pPr>
            <a:lvl8pPr defTabSz="1463675" fontAlgn="base">
              <a:spcBef>
                <a:spcPct val="0"/>
              </a:spcBef>
              <a:spcAft>
                <a:spcPct val="0"/>
              </a:spcAft>
              <a:defRPr>
                <a:solidFill>
                  <a:schemeClr val="tx1"/>
                </a:solidFill>
                <a:latin typeface="Arial" charset="0"/>
              </a:defRPr>
            </a:lvl8pPr>
            <a:lvl9pPr defTabSz="1463675" fontAlgn="base">
              <a:spcBef>
                <a:spcPct val="0"/>
              </a:spcBef>
              <a:spcAft>
                <a:spcPct val="0"/>
              </a:spcAft>
              <a:defRPr>
                <a:solidFill>
                  <a:schemeClr val="tx1"/>
                </a:solidFill>
                <a:latin typeface="Arial" charset="0"/>
              </a:defRPr>
            </a:lvl9pPr>
          </a:lstStyle>
          <a:p>
            <a:pPr marL="174625" indent="-174625">
              <a:spcBef>
                <a:spcPts val="600"/>
              </a:spcBef>
              <a:buFont typeface="Arial" panose="020B0604020202020204" pitchFamily="34" charset="0"/>
              <a:buChar char="•"/>
            </a:pPr>
            <a:r>
              <a:rPr lang="en-US" sz="1200" b="1" dirty="0" smtClean="0">
                <a:solidFill>
                  <a:srgbClr val="000000"/>
                </a:solidFill>
                <a:latin typeface="Calibri" panose="020F0502020204030204" pitchFamily="34" charset="0"/>
              </a:rPr>
              <a:t>Monthly Forecasts</a:t>
            </a:r>
          </a:p>
          <a:p>
            <a:pPr marL="341313" lvl="1" indent="-166688" defTabSz="914400">
              <a:buSzPct val="60000"/>
              <a:buFont typeface="Courier New" panose="02070309020205020404" pitchFamily="49" charset="0"/>
              <a:buChar char="o"/>
            </a:pPr>
            <a:r>
              <a:rPr lang="en-US" sz="1200" dirty="0" smtClean="0">
                <a:solidFill>
                  <a:srgbClr val="000000"/>
                </a:solidFill>
                <a:latin typeface="Calibri" panose="020F0502020204030204" pitchFamily="34" charset="0"/>
              </a:rPr>
              <a:t>Bottoms-Up, Zero-Based Plan</a:t>
            </a:r>
          </a:p>
          <a:p>
            <a:pPr marL="341313" lvl="1" indent="-166688" defTabSz="914400">
              <a:buSzPct val="60000"/>
              <a:buFont typeface="Courier New" panose="02070309020205020404" pitchFamily="49" charset="0"/>
              <a:buChar char="o"/>
            </a:pPr>
            <a:r>
              <a:rPr lang="en-US" sz="1200" dirty="0" smtClean="0">
                <a:solidFill>
                  <a:srgbClr val="000000"/>
                </a:solidFill>
                <a:latin typeface="Calibri" panose="020F0502020204030204" pitchFamily="34" charset="0"/>
              </a:rPr>
              <a:t>Actual-to-Forecast Results</a:t>
            </a:r>
          </a:p>
          <a:p>
            <a:pPr marL="341313" lvl="1" indent="-166688" defTabSz="914400">
              <a:buSzPct val="60000"/>
              <a:buFont typeface="Courier New" panose="02070309020205020404" pitchFamily="49" charset="0"/>
              <a:buChar char="o"/>
            </a:pPr>
            <a:r>
              <a:rPr lang="en-US" sz="1200" dirty="0" smtClean="0">
                <a:solidFill>
                  <a:srgbClr val="000000"/>
                </a:solidFill>
                <a:latin typeface="Calibri" panose="020F0502020204030204" pitchFamily="34" charset="0"/>
              </a:rPr>
              <a:t>Incorporation into next forecast</a:t>
            </a:r>
          </a:p>
          <a:p>
            <a:pPr marL="174625" lvl="0" indent="-174625" defTabSz="914400">
              <a:spcBef>
                <a:spcPts val="600"/>
              </a:spcBef>
              <a:buFont typeface="Arial" panose="020B0604020202020204" pitchFamily="34" charset="0"/>
              <a:buChar char="•"/>
            </a:pPr>
            <a:r>
              <a:rPr lang="en-US" sz="1200" b="1" dirty="0" smtClean="0">
                <a:solidFill>
                  <a:srgbClr val="000000"/>
                </a:solidFill>
                <a:latin typeface="Calibri" panose="020F0502020204030204" pitchFamily="34" charset="0"/>
              </a:rPr>
              <a:t>Business Cases</a:t>
            </a:r>
          </a:p>
          <a:p>
            <a:pPr marL="174625" lvl="0" indent="-174625" defTabSz="914400">
              <a:spcBef>
                <a:spcPts val="600"/>
              </a:spcBef>
              <a:buFont typeface="Arial" panose="020B0604020202020204" pitchFamily="34" charset="0"/>
              <a:buChar char="•"/>
            </a:pPr>
            <a:r>
              <a:rPr lang="en-US" sz="1200" b="1" dirty="0" smtClean="0">
                <a:solidFill>
                  <a:srgbClr val="000000"/>
                </a:solidFill>
                <a:latin typeface="Calibri" panose="020F0502020204030204" pitchFamily="34" charset="0"/>
              </a:rPr>
              <a:t>Value Capture Analysis</a:t>
            </a:r>
          </a:p>
          <a:p>
            <a:pPr marL="174625" lvl="0" indent="-174625" defTabSz="914400">
              <a:spcBef>
                <a:spcPts val="600"/>
              </a:spcBef>
              <a:buFont typeface="Arial" panose="020B0604020202020204" pitchFamily="34" charset="0"/>
              <a:buChar char="•"/>
            </a:pPr>
            <a:r>
              <a:rPr lang="en-US" sz="1200" b="1" dirty="0" smtClean="0">
                <a:solidFill>
                  <a:srgbClr val="000000"/>
                </a:solidFill>
                <a:latin typeface="Calibri" panose="020F0502020204030204" pitchFamily="34" charset="0"/>
              </a:rPr>
              <a:t>Ad Hoc / Special Projects</a:t>
            </a:r>
            <a:endParaRPr lang="en-US" sz="1200" b="1" dirty="0">
              <a:solidFill>
                <a:srgbClr val="000000"/>
              </a:solidFill>
              <a:latin typeface="Calibri" panose="020F0502020204030204" pitchFamily="34" charset="0"/>
            </a:endParaRPr>
          </a:p>
          <a:p>
            <a:pPr marL="341313" lvl="1" indent="-166688" defTabSz="914400">
              <a:buSzPct val="60000"/>
              <a:buFont typeface="Courier New" panose="02070309020205020404" pitchFamily="49" charset="0"/>
              <a:buChar char="o"/>
            </a:pPr>
            <a:endParaRPr lang="en-US" sz="12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49196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1"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6" presetClass="emph" presetSubtype="0" fill="hold" grpId="0" nodeType="withEffect">
                                  <p:stCondLst>
                                    <p:cond delay="1000"/>
                                  </p:stCondLst>
                                  <p:childTnLst>
                                    <p:animScale>
                                      <p:cBhvr>
                                        <p:cTn id="32" dur="1000" fill="hold"/>
                                        <p:tgtEl>
                                          <p:spTgt spid="50"/>
                                        </p:tgtEl>
                                      </p:cBhvr>
                                      <p:by x="150000" y="150000"/>
                                    </p:animScale>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2" nodeType="clickEffect">
                                  <p:stCondLst>
                                    <p:cond delay="0"/>
                                  </p:stCondLst>
                                  <p:childTnLst>
                                    <p:animEffect transition="out" filter="fade">
                                      <p:cBhvr>
                                        <p:cTn id="36" dur="500"/>
                                        <p:tgtEl>
                                          <p:spTgt spid="50"/>
                                        </p:tgtEl>
                                      </p:cBhvr>
                                    </p:animEffect>
                                    <p:set>
                                      <p:cBhvr>
                                        <p:cTn id="37" dur="1" fill="hold">
                                          <p:stCondLst>
                                            <p:cond delay="499"/>
                                          </p:stCondLst>
                                        </p:cTn>
                                        <p:tgtEl>
                                          <p:spTgt spid="5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par>
                                <p:cTn id="43" presetID="6" presetClass="emph" presetSubtype="0" fill="hold" grpId="1" nodeType="withEffect">
                                  <p:stCondLst>
                                    <p:cond delay="1000"/>
                                  </p:stCondLst>
                                  <p:childTnLst>
                                    <p:animScale>
                                      <p:cBhvr>
                                        <p:cTn id="44" dur="1000" fill="hold"/>
                                        <p:tgtEl>
                                          <p:spTgt spid="32"/>
                                        </p:tgtEl>
                                      </p:cBhvr>
                                      <p:by x="150000" y="150000"/>
                                    </p:animScale>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2" nodeType="clickEffect">
                                  <p:stCondLst>
                                    <p:cond delay="0"/>
                                  </p:stCondLst>
                                  <p:childTnLst>
                                    <p:animEffect transition="out" filter="fade">
                                      <p:cBhvr>
                                        <p:cTn id="48" dur="500"/>
                                        <p:tgtEl>
                                          <p:spTgt spid="32"/>
                                        </p:tgtEl>
                                      </p:cBhvr>
                                    </p:animEffect>
                                    <p:set>
                                      <p:cBhvr>
                                        <p:cTn id="49" dur="1" fill="hold">
                                          <p:stCondLst>
                                            <p:cond delay="499"/>
                                          </p:stCondLst>
                                        </p:cTn>
                                        <p:tgtEl>
                                          <p:spTgt spid="32"/>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childTnLst>
                                </p:cTn>
                              </p:par>
                              <p:par>
                                <p:cTn id="58" presetID="6" presetClass="emph" presetSubtype="0" fill="hold" grpId="1" nodeType="withEffect">
                                  <p:stCondLst>
                                    <p:cond delay="1000"/>
                                  </p:stCondLst>
                                  <p:childTnLst>
                                    <p:animScale>
                                      <p:cBhvr>
                                        <p:cTn id="59" dur="1000" fill="hold"/>
                                        <p:tgtEl>
                                          <p:spTgt spid="31"/>
                                        </p:tgtEl>
                                      </p:cBhvr>
                                      <p:by x="150000" y="150000"/>
                                    </p:animScale>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2" nodeType="clickEffect">
                                  <p:stCondLst>
                                    <p:cond delay="0"/>
                                  </p:stCondLst>
                                  <p:childTnLst>
                                    <p:animEffect transition="out" filter="fade">
                                      <p:cBhvr>
                                        <p:cTn id="63" dur="500"/>
                                        <p:tgtEl>
                                          <p:spTgt spid="31"/>
                                        </p:tgtEl>
                                      </p:cBhvr>
                                    </p:animEffect>
                                    <p:set>
                                      <p:cBhvr>
                                        <p:cTn id="64" dur="1" fill="hold">
                                          <p:stCondLst>
                                            <p:cond delay="499"/>
                                          </p:stCondLst>
                                        </p:cTn>
                                        <p:tgtEl>
                                          <p:spTgt spid="31"/>
                                        </p:tgtEl>
                                        <p:attrNameLst>
                                          <p:attrName>style.visibility</p:attrName>
                                        </p:attrNameLst>
                                      </p:cBhvr>
                                      <p:to>
                                        <p:strVal val="hidden"/>
                                      </p:to>
                                    </p:set>
                                  </p:childTnLst>
                                </p:cTn>
                              </p:par>
                              <p:par>
                                <p:cTn id="65" presetID="10"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5" grpId="0" animBg="1"/>
      <p:bldP spid="30" grpId="0" animBg="1"/>
      <p:bldP spid="26" grpId="0" animBg="1"/>
      <p:bldP spid="34" grpId="0" animBg="1"/>
      <p:bldP spid="37" grpId="0" animBg="1"/>
      <p:bldP spid="41" grpId="0" animBg="1"/>
      <p:bldP spid="50" grpId="0" animBg="1"/>
      <p:bldP spid="50" grpId="1" animBg="1"/>
      <p:bldP spid="50" grpId="2" animBg="1"/>
      <p:bldP spid="31" grpId="0" animBg="1"/>
      <p:bldP spid="31" grpId="1" animBg="1"/>
      <p:bldP spid="31" grpId="2" animBg="1"/>
      <p:bldP spid="32" grpId="0" animBg="1"/>
      <p:bldP spid="32" grpId="1" animBg="1"/>
      <p:bldP spid="32"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US Dealer Groups</a:t>
            </a:r>
            <a:endParaRPr lang="en-US" dirty="0"/>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7</a:t>
            </a:fld>
            <a:endParaRPr lang="en-US" dirty="0"/>
          </a:p>
        </p:txBody>
      </p:sp>
      <p:sp>
        <p:nvSpPr>
          <p:cNvPr id="6" name="AutoShape 2" descr="data:image/png;base64,iVBORw0KGgoAAAANSUhEUgAAAeEAAABECAMAAACBMn3VAAABC1BMVEX8/vwEAgQAAAD///8EAQT8///83gT8ygT29/b84gSGhIbR09E0NTT8xgTy9PLb29swLzD87gS+wL62uLYbGxsjJCOpqqlMTUz0ugR9e31BQUEMCwywsbCdn5382gR7fXtZW1kgHiBvcW/p6+n86QT0sgDd3937wQT88q778+LIysj3zYukoaTzrgD88QT80wT53rJpaWnzpwD856788cj7+O5hYmFGSEaTkZM5Ojn85Tj56Mr5zgQUFhR4eXhRT1H1tED1ulP1ujn82VP2xnL822H810L415v87rb83G767db54Lr31KD2w2AqJir3zYz855/6347863r1vjj8+9/874r85074wkX84oT765REAAAVi0lEQVR4nO2dC3vbNpaGaUC07pSiu3WzLEpyzERR5KklaiPZTtuZzLRpZnY7O7v//5csAOJyAIKULMvdrrdonCcVIRDAy4Pv4ACEHee3Thj79YH3m9/2yIRzs0v8v12Jl0gYptOW7Ne66OI5hA+p2omqj3PBJdq8RsI4GKg0O2ELcW4wQuhZhL2WqlqQdJs6qH/u2DthHNw3EOq+RsLOPVIpPFWhxJ76a1Lg2XMI40pVVe3Kt/c+HoH6H3kvjGfLJkKZV0kYB03QQ7uEbnxyqX6dFps5Ox1h1H4pwkR/27yyr5GwM6BNEwnVTtJEj+gvL/a5hFXVUMtaN0JY5TnqXkR/RWVfIWHsr2kHZfjPaZqIgyskS3wuYVFQBlWLtsoxwjzTUYQ9MlDwAl4l4QpSJkAN5RTDNK41ZaEns2GCeOlZKvdcG8beTlX2NRIeQcCkFwu/W8Lk8Ru8COHGqyac00yYtPHhBAGKFyJMEFvG6f8PhF2YnvZV3AJCx2y4UX9+Iynh0+swe/4SCD9DhyPCv2MdJlDfgfTlaZDxg27CBPEJpsQvZcPWcfpV2zCl+fj583ybzdI/5VuSPj/eHQ4Z1xoG4TPUtHqsT0ovRvgMfQvM2r1iwq57824+7ywWiy35j6fh4np+++ONcxhjXDABk1b2f8eELf706yXsfvp4m6V4h+cgDc+Hi8X09uunQ+wYz9roTNdh0srV0cFdWe5L6TBRSvTezPRaddj9dHudJbabz7/5QNIbniZvJvnFtjyfv/tpP2JcQxYbfv6U2LDhlOLSV4XiNkzKyxjV22vDe9bOnmvDT1zYOjQ70d9fydh8PplQrB/kXxHlyXl2ezu/24vYW8q2ZUA3XVhungMp+ZJohUbYT/oixp7vB+9Jqs98z7G4yRbCZ6j0BMKkH8k9/Bq9yfv+zLfcxiAca0xyw3kTZqz0GmmChZrxbez4/qwfVSWXBtm9m5LBeBhB/UD/fBD/oGZM0nB4fXu3hzGeybZlUE81sxf3V/2CSi39UlFdueBukEa4eyGvaz4cxpX6fUksGTRXrSDe+VbC6L2WL4Uwxn7QWm7AykR1+T7IGU8IJHwFmomj5oWqeXWzfjjoL+XCTem+XzGgYV81vlDHOBeEbdniQr2SiNi9+ZXwhXgnIomx+s1kOJx+TkeM3yu17C3Vv+PLD7jSU7201p5l3Acd2FKE1Qw7dpk3ftClCzpCQUmTL00v3qLD8fh0og5jPBuMdvS+6jpdhbyvaYyhDp/FlrJwHXx0oVsxod9UpdOGdkN9gR0XwbcvcXDfY/l5N6PuwDJw0eTe/Nd2u5jwkfnDh3w+T10s5miRf+e5Hi8WnXTE+Jt6eNsBGLDHccJXIGuMsLzUitswML6e8tIxrneR7gRk6GOtt9hqw7R+UNoTbJjY77iKEFw4E7dpaP44tGFY2xEnDCy8AFuOHcpXK54acguaMa6Aul32m3qLSfaRdWrqOkSChbV+mFC8WhrmzyeUMEX8fQphDKH2/ZJqSWwR59SEsTdGcSePWoG/n7CxjmgnTHQFWfiK24DA3ZGEsde0NIHaPhghIOGzXrw6CO1i83umwYsF5/uGz5DOhwbk4RsGeThNMWI8VnVHXu4C/J8ZOToxYeyvrH1PIxq1/YRJBYGCJRCuW6YJoAAlqccRxkV71cjzM1KVg4Qz1iajXUyMmQZzDzrPwebpnzz7W82LiZVPzoedmyTEeFZCag7sRaT4tHBpzkgYYX7RSjhSSJsOyx9JGPtLZLl+xsSsGkATADoM5FSLTyfosMceIttd6MeoGajxBOgwUHtFWN5VEcbFLvnYXjpqy94jhKN2Jf+gUQzwI5kD8/FZ8c1TwuxvSXl4/mEyGS5+TZoX45Z0nzNk1IIPJeoVbYT5xefb8H2yfRHEPjABUKd1D9gqGGWSdDhIM2ICUNzmGBvG3jq5cKSgaaN0Um5j64r7U2exYAO0stc8T+cRZ0aZjdx54m6Vf04gDCbDqESJ3oOeMpYfTkoYh+l9X7ITDkH9YHw6abaEl9pdMvoYmUHhcwh3E1SGly0iCgcQJtNJfZy+mw+HEzYZohD/yhYM//VveUmZGzJX4zyx4s4nK2IcfFMmfE96Bg8AqqoxsTwhYWNXiaV/QjXIAcKrGSCRQStpg0mEZ/w+YMICd6SJvEcQJm1OawEpWwQGDiGsez3ux+tFPgJM01sGz/3nf+b1JBnnJ8Psrd2IB1KnooECz5pI6ZS+SnxSHV5aNVjplXLloQ6T27bQmSpMDjPJcekQsUkqGl30a/VarX7ZkAXQEngTn67DeLaxTNP1L3uCsKHD6klTmVfQ63EjE55wAY4IO6773dtzg7FAnB9Ov1oQ8x140VMUeTd4BYxhZCHMLz3Rho2Ih2Hf8hr8rCBvC2y47Xlw3EWIBxcSY1rRXtxu36fhRJpy/hjFm6jZsCXiEbdhONrBr4DPetHjY9owydQbjapGZjgzcN9thzRyJaZHbwU71735j3NpwMKKyUhO15oebYQDOWSJCAeZYMT779mEUWk55ume2qY31hq3Dmk0tz7SmiyWqA3C+gwFNaPwSHLUEre+jWcwxo/xvRqohRJpUcvGWKZBEmFc2WhNWNVpeGXQ1prwMMMxwhm0aUUrDzW9vQNQ6V8WzISH3MN6q9hFemyaMWU8nP4YRww3d8ghGT7h4akIF7TlFFzULOY+itZjPADwMqLJJmHNeBCvYgphPxYn1mLQkekYKw/G2o+NcB/WojHgLchdapUL4oRRW5gNi/ioz1eK4pcOVeGJnAa/1dDpeiy8reFw+y5OOIdAHFq0fwyiyQ/6gHe0DpvrwwMwj6SARTFs7ibktOtjSVjqsEc6pq3tn456MWV9OB4vGiOpw40aIMzbFls9tOhwJBZCVqWbxBGLmrC8mg6jhprqY7+tputooxB+yQ7fqDiHSdjQ48jdIoQX/x4jTKwBPFriySqCMawJlx+eY8M6YQ9a3AOUgktwc64Rhg0D/5h1W+Si7Fkf1laHMfG+ZN5ey2bDFsLyakTNhxPz+xygBmvCNECzYelecACqXCQ/dr8SGX4TaTCD+NZE5zpKj7kZUyOOTZjIhE51lHRdgfeV0etzKsLYB7nPtPBypQT6p2AnTJfDzNE8jTD1rvwgHI1G7dEoDHzvFIShu9KEYWVc34FLVAO0lQdtFyv2r8AlQcD9NN8OiQlzwrFROspE9VgEuOia03CxnX808uEaIFZVKy0hsCM4ET8d4QC0q6R7c8AFE45snLAHI9pM7VJ0GPu1yxJwj9Gof/98wmNgBis9fxdUJTQJb/RFT5i3LgmXh+eTc+Fm2Ww4yif0mOZblDudqRnXwiFQDBW/irZeCoWpmYRPoMPR1j9ekN49NIygXAOrDtOPihswe0XdFB3GHnt/GUw+yf/slA5rhA/XYbwB3kqoN2EMmjDCug6LOTLIK6sNCC8meTVGJxEGerzIXl93Op1f7vRqzx7AoxwkKAnYkXc6G4Y3MF6gwVCIE2zYmIxSR0ezfRjTCswVaMZE5T3WhuH99bU/bQDvmja81PNegks1SJg60sN8NEonERZ6PMyWr8sE8XSurzBpNRnN1FYiGDKGO/JOR7hkaZckDIY/PtmIE9YCMyxYc2kjjJ1WwvKwzHs0YVUEMlrgG9fSCIONzOheEP5ICIMxOoUwteN/lWm6pkZsEPY0yQNbsAqrntXGTkcYlm8uUZYOIzwD/kwGjXMFG+Fc6vIGy3scYeLOqyIaRnZzGAKEMxIjz1oD5YgDYu5us3R6exhhx/3vbLYc2bBBmM85hAjoCYhc1SB8Ch0Gd0Zm94yAwLUkYV2H6ad6fLp+adFhugEgLXJ8vA5TX9HSQ7J5ypUgD7Cmw4X4iC6qLQnPn0T4u3I5y4w4RjhMHb7UU6hW6E5mw1DE4oTVtTDRhtkGAuBPV+/jNoy9qz0WfLwNw9lAjDBoN50C6fu0kjVbJwxXhFMJ35WJEV+zUXqqE943gEUpo5TjtyaciUJFdsIsMAwQ9yyEtbVh6+rhyxAGmemE+MmEbwVhwTiV8NustGGNMKxjalJT4t+GMIy31FMI63GPM/hPnkczYYS645Ck+4eGvv7zfMKl+Cit7uoYOnwAYecXTjh/gA27Nz8k6DCctaWvcsoNJpoOj56jw02gw8YeNOKFqVsXk3WYpNwKQUk1dRj3M0Dkmv0KWz7MzYL+Gj1Xhx0vNm0Hybim6bCFsKnD7qdOmb5Hut2ybdH5Scpsyf0rAWwlrIUHUxNxVLm7i4vAhpunmi0ZG5Q0+66k2bAenwZJENZi3EWxwITpHmoQCDjBbMnYClOE021ztnSADbufpp0O0dUy5czSnxIjHhFfMVu6hYQHh8kwq6UMWYPd1LvnEIbzNMO5LB4U8YjfFVY4ypNbgcFSn3WfIC6t2hbbCgOn5uujCM8p4TJDzJKVsHv33V/49ew1I6xFLb3loYDP1No0Bl2NdMKDuFWmEIa513pfwu5p7iPs3ScT1kJ2evD7FITbyXNcsAOTXXqqDnPCBHAKYcL3z4KvMGFImJ51dYAGRz/om3BOq0A1tFCdPzZnsak6PAM6rC/MeF0gYqukuLQqqKsk1dBhXOkq12Dkm4TTdLhkvllriUuHoMH6Yxc0QBP6x+jw3Y90mGaDbwJhor9/y2YVYS7D0IbBGXgZZE9nKoPYT9M2nk7V09WDbZjoIfYb8KmGLYb+MS8o2YYTxAaB1Qn+yTJGWFyx2XAVvK8gCcur2qp+VIZ2YALcI8Qidk8dpR33y1QacdlCONLfLTDhaK4EVg+xDzfJlR7algQnmHx3AIZhhR7oNDjs2gk/yG2vMyKJ4OWZM/j6EA60Aw79vYTN/dCQcMooXUgnLIcV7EXvsNp2AEBvsauWBHELPqNtcwfAgYTnU0r42koY6i8cpKdTsIsH1+A+jgDbUtvS1+8hSLWxQX+zwEq4wbdDOUF1gPX3iVCpJrZDFeHJbWgsNqOmEYZ7LTTC9I0W1QBNCmCBnLDjAS9SbMrBs+U6gbCTK8B4y5JbPcZ1YDt8q9mT58Pup+87wohNwlB/dRPuzCHhB7gXy3piBw7hrI5vd6sA8Ua9gs83xdSAPifsl0ZLtpPGD6/oFlM8W8OtVlctVlKuBhZdlW2n6LCj/GnLfHgM1H4F9tlUxLklQIcdTx1mkqE2SdvVavP3Fiz7tHANbCkjnViL2jeAe8RRg0/on6bDBOMvUzZOxwhT/d3GAPOQ5ffq1SXswSU6+wmHcA0sI/cB6jt8u4VasRgMVg09ECgIF7X9pqMwDC83CH2jrdaD4uisuwzD8YP22oHcv5Vqw8yfNuLrgnABDhRLOTj1S1q0UxBew/ZWL8OwQIRKPNqWvZbabCSDGg/jMFx2kfbhZU4ahvj2ITZM3yylRkzQZdk4/Se5I/4HxldBLvPZMAE8BS8Ra6uSSUeyaDttd9yeLjQGto3sgLDfRpbMm8hR2dhKgh+pt1BTCTOfWUcsCAc9CK1XKPq+H1zogWlJGC4/SuczIzYD2nbE1xuWb2hN4G9QPp2w436eRuN05G0xwjH9pXyjtX86Rk/hWy05qLFm3FzevA/d7WiTDz2v4GxfUlHOpWldZzwGwHyz1JUt+krIYYTjcQ+58rAxEfTij6MgTPraUtkUwo6z2tMXYnR8sg7TdBshZhZa/uGfblx/hQbzufCc7ocXDg3dgSdlxX4ityPW2LmiRNu4sQ8EPOlHEQ5NhWQBbX51gxIK4NIv3dN0HRZdHdfhaAkZloyMt32hDuPiLh6oR00/SYfZrD61M9DOk4SfqMMk/X0OEGf//I9//C2Ol02EI8DXNGKJ8azC5ne4YM7YrAkKjXBGtblA0qMrCdvixqId6S8faq8G77FhbXMuyyTyeJv0geIM2rBvMUm5Kd/+dmlaZ2SU/37EKE0PSoucLcqYhS/LBl0uwZGXdV2efyEP6ard7vaxCPbwYpeJB8jpUxqxI2+8v9PkqGAcWx1dFack4eAssSikHaWwj7B55pva41Hs7autJEwGe8u8i/dO0ikPyZuEMvC8kiMIO+7P8ynQYjYzLkO6zIkWgLPzry6uNMNWv9YN9VUClHzMsP4kiClxce+aFCBc3MU7TQUHWvEuFTcrgHNy9hN2vEvNyVd5Em8h8yrC/ih+hkoY96rgKQ9eIQkxaqgDx47SYcf9GCHmaxBlGeBi8hvZbzRCk0+vH10HrwaDVTiqb/Q3brrJ53VF8TepKiIKUGzYTrcCkgSVfYBiR1KC2XcN7hRT6qgDPkCH2dGcmZgOk8+jrXgxhbTMh6UbqWUUZ47Yz/Ggx4HZtRihPmzAETqsIRYeVwQ28q+kAVPAt58I4WZlsBo8zJYOVC0+Y7MnbdySPjcOduaDi9CuC07TU4TZaSxGVsguKMU2M9OHZaAfZrbfho1YIdgHkuvHttPStx7iMS1eiC7oYtEx+bQl23Zd6rTD3/x11ChNZ0e3AHFkydcR2vK1dLE65W22TAE7+FtlsCQyPHIKYHWhl3rIcE57GUSM53g23sGuIP/u1mogI7BhjENwgBS5VtXfV80NNrCHKN7m0viVbdrvW1onuA0Y/kYw/R2p5RW4BblDr+2HCbWtlbScu7EIutR36gsFfd3Uv9CP1KKN1MYg80w87dv1xEv0tJZHgpg7XGVAOaIbudDl7ZZZMJ2cDgb94rjYddolmaqjRE+a3b9QBXll7Avj+hiw740GHq5vZMam9tTg/kpl3RRip7DNwhXoPRomM4/yJEOwqkSSY4i9rsy001cYnVoBPCKNVT+HB02ZeaO9KVYsXMmc3+7r4sVUXFOlN0Pj1ENcK7RBC3qj0HhhGVcaqgHGGzBBExRssnDdj8KMlSFHqUPNt1NeLAjgv0eLhrjyMK55F82BUwQpTYXp8wnzAtPCuWK9sFqXGt31shX4pEEwp/7UYD8YrLvN5no0qBXj7/LSc0X7F+vSblddLwc1821umnKwEol1nalM5iWnWBuQ2u4262U/oLWDtTUeh6C1WjdJuwp1eLipB5sXb8IsaC3X1d2utL6IukNP2rfxoZdooojnUx0yG5tpEGu7GBLC0y/yEPHgcnm5HHhP+S2lODEvxjl6oG90OoaZ1SzEiXI69tuxszX25dhf4bQ8/PhhWduUAkXOnNnetCrI8hOakHa/9LYRxLcdujLIIYs0LQ8X7GSH2y8gGk0rkXAM6lHpgEfk0JyHPG7PTCesbfK3Tt8E1333OKfCGyFmU+ROZ8gOaNl2Hn/UfwvAS3fiH+klkuu8+zztXLNNl4sye9+Fv1D6+G7/+fB/pP8Lyb35+SNdibjeLhaM8JaI8fzrzz899Rdr/ZF+r8l13Zu7z8znYmk+f7y7cZL4/g+DWlNVBBN+LQAAAABJRU5ErkJggg==">
            <a:hlinkClick r:id="rId2"/>
          </p:cNvPr>
          <p:cNvSpPr>
            <a:spLocks noChangeAspect="1" noChangeArrowheads="1"/>
          </p:cNvSpPr>
          <p:nvPr/>
        </p:nvSpPr>
        <p:spPr bwMode="auto">
          <a:xfrm>
            <a:off x="53975" y="-388938"/>
            <a:ext cx="5734050" cy="8096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68683"/>
            <a:ext cx="2667000" cy="377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5746" t="29640" r="12466" b="29725"/>
          <a:stretch/>
        </p:blipFill>
        <p:spPr bwMode="auto">
          <a:xfrm>
            <a:off x="3886200" y="1204685"/>
            <a:ext cx="1927666" cy="1091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t="34081" b="32959"/>
          <a:stretch/>
        </p:blipFill>
        <p:spPr bwMode="auto">
          <a:xfrm>
            <a:off x="6520996" y="1444512"/>
            <a:ext cx="1914525" cy="631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2370806"/>
            <a:ext cx="1828800" cy="78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6771" y="2485852"/>
            <a:ext cx="2645229" cy="55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7857" y="3908625"/>
            <a:ext cx="1981200" cy="535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5328" y="3360938"/>
            <a:ext cx="237807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48400" y="3360938"/>
            <a:ext cx="21907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19628" y="5334000"/>
            <a:ext cx="3447143" cy="565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9"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76800" y="5045487"/>
            <a:ext cx="3050042" cy="738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4345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Drivers</a:t>
            </a:r>
            <a:endParaRPr lang="en-US" dirty="0"/>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8</a:t>
            </a:fld>
            <a:endParaRPr lang="en-US" dirty="0"/>
          </a:p>
        </p:txBody>
      </p:sp>
      <p:graphicFrame>
        <p:nvGraphicFramePr>
          <p:cNvPr id="4" name="Diagram 3"/>
          <p:cNvGraphicFramePr/>
          <p:nvPr>
            <p:extLst>
              <p:ext uri="{D42A27DB-BD31-4B8C-83A1-F6EECF244321}">
                <p14:modId xmlns:p14="http://schemas.microsoft.com/office/powerpoint/2010/main" val="897571245"/>
              </p:ext>
            </p:extLst>
          </p:nvPr>
        </p:nvGraphicFramePr>
        <p:xfrm>
          <a:off x="457200" y="1143000"/>
          <a:ext cx="82296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3326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430" y="301752"/>
            <a:ext cx="8229600" cy="548640"/>
          </a:xfrm>
        </p:spPr>
        <p:txBody>
          <a:bodyPr/>
          <a:lstStyle/>
          <a:p>
            <a:r>
              <a:rPr lang="en-US" dirty="0" smtClean="0"/>
              <a:t>TFS within the Bigger Toyota Picture</a:t>
            </a:r>
            <a:endParaRPr lang="en-US" dirty="0"/>
          </a:p>
        </p:txBody>
      </p:sp>
      <p:sp>
        <p:nvSpPr>
          <p:cNvPr id="3" name="Slide Number Placeholder 2"/>
          <p:cNvSpPr>
            <a:spLocks noGrp="1"/>
          </p:cNvSpPr>
          <p:nvPr>
            <p:ph type="sldNum" sz="quarter" idx="4"/>
          </p:nvPr>
        </p:nvSpPr>
        <p:spPr>
          <a:xfrm>
            <a:off x="6553200" y="6356350"/>
            <a:ext cx="2133600" cy="365125"/>
          </a:xfrm>
        </p:spPr>
        <p:txBody>
          <a:bodyPr/>
          <a:lstStyle/>
          <a:p>
            <a:fld id="{2BF26236-8707-4F01-A3E8-9BFE9630F20C}" type="slidenum">
              <a:rPr lang="en-US" smtClean="0"/>
              <a:pPr/>
              <a:t>9</a:t>
            </a:fld>
            <a:endParaRPr lang="en-US" dirty="0"/>
          </a:p>
        </p:txBody>
      </p:sp>
      <p:sp>
        <p:nvSpPr>
          <p:cNvPr id="33" name="Rounded Rectangle 32"/>
          <p:cNvSpPr/>
          <p:nvPr/>
        </p:nvSpPr>
        <p:spPr>
          <a:xfrm>
            <a:off x="461430" y="990600"/>
            <a:ext cx="4114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TMC</a:t>
            </a:r>
            <a:r>
              <a:rPr lang="en-US" dirty="0" smtClean="0"/>
              <a:t>  (Akio Toyoda)</a:t>
            </a:r>
            <a:endParaRPr lang="en-US" dirty="0"/>
          </a:p>
        </p:txBody>
      </p:sp>
      <p:pic>
        <p:nvPicPr>
          <p:cNvPr id="2050" name="Picture 2" descr="C:\Users\Jaramim\AppData\Local\Microsoft\Windows\Temporary Internet Files\Content.Outlook\XU4KENCM\02_akio_toyoda_2_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4105" y="990600"/>
            <a:ext cx="2066925" cy="137907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Jaramim\AppData\Local\Microsoft\Windows\Temporary Internet Files\Content.Outlook\XU4KENCM\13_yoshimasa_ishii_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430" y="1981200"/>
            <a:ext cx="2069420" cy="1380744"/>
          </a:xfrm>
          <a:prstGeom prst="rect">
            <a:avLst/>
          </a:prstGeom>
          <a:noFill/>
          <a:extLst>
            <a:ext uri="{909E8E84-426E-40DD-AFC4-6F175D3DCCD1}">
              <a14:hiddenFill xmlns:a14="http://schemas.microsoft.com/office/drawing/2010/main">
                <a:solidFill>
                  <a:srgbClr val="FFFFFF"/>
                </a:solidFill>
              </a14:hiddenFill>
            </a:ext>
          </a:extLst>
        </p:spPr>
      </p:pic>
      <p:sp>
        <p:nvSpPr>
          <p:cNvPr id="58" name="Rounded Rectangle 57"/>
          <p:cNvSpPr/>
          <p:nvPr/>
        </p:nvSpPr>
        <p:spPr>
          <a:xfrm>
            <a:off x="4576230" y="2828544"/>
            <a:ext cx="4114800" cy="533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TFSC</a:t>
            </a:r>
            <a:r>
              <a:rPr lang="en-US" dirty="0" smtClean="0"/>
              <a:t>  (</a:t>
            </a:r>
            <a:r>
              <a:rPr lang="en-US" dirty="0" err="1" smtClean="0"/>
              <a:t>Yoshimasa</a:t>
            </a:r>
            <a:r>
              <a:rPr lang="en-US" dirty="0" smtClean="0"/>
              <a:t> Ishii)</a:t>
            </a:r>
            <a:endParaRPr lang="en-US" dirty="0"/>
          </a:p>
        </p:txBody>
      </p:sp>
      <p:graphicFrame>
        <p:nvGraphicFramePr>
          <p:cNvPr id="47" name="Table 46"/>
          <p:cNvGraphicFramePr>
            <a:graphicFrameLocks noGrp="1"/>
          </p:cNvGraphicFramePr>
          <p:nvPr>
            <p:extLst>
              <p:ext uri="{D42A27DB-BD31-4B8C-83A1-F6EECF244321}">
                <p14:modId xmlns:p14="http://schemas.microsoft.com/office/powerpoint/2010/main" val="609472704"/>
              </p:ext>
            </p:extLst>
          </p:nvPr>
        </p:nvGraphicFramePr>
        <p:xfrm>
          <a:off x="457200" y="3733800"/>
          <a:ext cx="2651760" cy="1280160"/>
        </p:xfrm>
        <a:graphic>
          <a:graphicData uri="http://schemas.openxmlformats.org/drawingml/2006/table">
            <a:tbl>
              <a:tblPr firstRow="1" bandRow="1">
                <a:tableStyleId>{21E4AEA4-8DFA-4A89-87EB-49C32662AFE0}</a:tableStyleId>
              </a:tblPr>
              <a:tblGrid>
                <a:gridCol w="1325880"/>
                <a:gridCol w="1325880"/>
              </a:tblGrid>
              <a:tr h="142240">
                <a:tc gridSpan="2">
                  <a:txBody>
                    <a:bodyPr/>
                    <a:lstStyle/>
                    <a:p>
                      <a:pPr algn="ctr"/>
                      <a:r>
                        <a:rPr lang="en-US" sz="1400" dirty="0" smtClean="0"/>
                        <a:t>Americas</a:t>
                      </a:r>
                      <a:endParaRPr lang="en-US" sz="1400" dirty="0"/>
                    </a:p>
                  </a:txBody>
                  <a:tcPr anchor="ctr"/>
                </a:tc>
                <a:tc hMerge="1">
                  <a:txBody>
                    <a:bodyPr/>
                    <a:lstStyle/>
                    <a:p>
                      <a:endParaRPr lang="en-US"/>
                    </a:p>
                  </a:txBody>
                  <a:tcPr/>
                </a:tc>
              </a:tr>
              <a:tr h="182880">
                <a:tc>
                  <a:txBody>
                    <a:bodyPr/>
                    <a:lstStyle/>
                    <a:p>
                      <a:pPr algn="ctr"/>
                      <a:r>
                        <a:rPr lang="en-US" sz="1000" dirty="0" smtClean="0"/>
                        <a:t>USA</a:t>
                      </a:r>
                      <a:endParaRPr lang="en-US" sz="1000" dirty="0"/>
                    </a:p>
                  </a:txBody>
                  <a:tcPr/>
                </a:tc>
                <a:tc>
                  <a:txBody>
                    <a:bodyPr/>
                    <a:lstStyle/>
                    <a:p>
                      <a:pPr algn="ctr"/>
                      <a:r>
                        <a:rPr lang="en-US" sz="1000" dirty="0" smtClean="0"/>
                        <a:t>Venezuela</a:t>
                      </a:r>
                      <a:endParaRPr lang="en-US" sz="1000" dirty="0"/>
                    </a:p>
                  </a:txBody>
                  <a:tcPr/>
                </a:tc>
              </a:tr>
              <a:tr h="182880">
                <a:tc>
                  <a:txBody>
                    <a:bodyPr/>
                    <a:lstStyle/>
                    <a:p>
                      <a:pPr algn="ctr"/>
                      <a:r>
                        <a:rPr lang="en-US" sz="1000" dirty="0" smtClean="0"/>
                        <a:t>Puerto Rico</a:t>
                      </a:r>
                      <a:endParaRPr lang="en-US" sz="1000" dirty="0"/>
                    </a:p>
                  </a:txBody>
                  <a:tcPr/>
                </a:tc>
                <a:tc>
                  <a:txBody>
                    <a:bodyPr/>
                    <a:lstStyle/>
                    <a:p>
                      <a:pPr algn="ctr"/>
                      <a:r>
                        <a:rPr lang="en-US" sz="1000" dirty="0" smtClean="0"/>
                        <a:t>Mexico</a:t>
                      </a:r>
                      <a:endParaRPr lang="en-US" sz="1000" dirty="0"/>
                    </a:p>
                  </a:txBody>
                  <a:tcPr/>
                </a:tc>
              </a:tr>
              <a:tr h="182880">
                <a:tc>
                  <a:txBody>
                    <a:bodyPr/>
                    <a:lstStyle/>
                    <a:p>
                      <a:pPr algn="ctr"/>
                      <a:r>
                        <a:rPr lang="en-US" sz="1000" dirty="0" smtClean="0"/>
                        <a:t>Canada</a:t>
                      </a:r>
                      <a:endParaRPr lang="en-US" sz="1000" dirty="0"/>
                    </a:p>
                  </a:txBody>
                  <a:tcPr/>
                </a:tc>
                <a:tc>
                  <a:txBody>
                    <a:bodyPr/>
                    <a:lstStyle/>
                    <a:p>
                      <a:pPr algn="ctr"/>
                      <a:r>
                        <a:rPr lang="en-US" sz="1000" dirty="0" smtClean="0"/>
                        <a:t>Argentina</a:t>
                      </a:r>
                      <a:endParaRPr lang="en-US" sz="1000" dirty="0"/>
                    </a:p>
                  </a:txBody>
                  <a:tcPr/>
                </a:tc>
              </a:tr>
              <a:tr h="182880">
                <a:tc>
                  <a:txBody>
                    <a:bodyPr/>
                    <a:lstStyle/>
                    <a:p>
                      <a:pPr algn="ctr"/>
                      <a:r>
                        <a:rPr lang="en-US" sz="1000" dirty="0" smtClean="0"/>
                        <a:t>Brazil</a:t>
                      </a:r>
                      <a:endParaRPr lang="en-US" sz="1000" dirty="0"/>
                    </a:p>
                  </a:txBody>
                  <a:tcPr/>
                </a:tc>
                <a:tc>
                  <a:txBody>
                    <a:bodyPr/>
                    <a:lstStyle/>
                    <a:p>
                      <a:pPr algn="ctr"/>
                      <a:endParaRPr lang="en-US" sz="1000" dirty="0"/>
                    </a:p>
                  </a:txBody>
                  <a:tcPr/>
                </a:tc>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2688793017"/>
              </p:ext>
            </p:extLst>
          </p:nvPr>
        </p:nvGraphicFramePr>
        <p:xfrm>
          <a:off x="3248235" y="3733800"/>
          <a:ext cx="2651760" cy="2499360"/>
        </p:xfrm>
        <a:graphic>
          <a:graphicData uri="http://schemas.openxmlformats.org/drawingml/2006/table">
            <a:tbl>
              <a:tblPr firstRow="1" bandRow="1">
                <a:tableStyleId>{21E4AEA4-8DFA-4A89-87EB-49C32662AFE0}</a:tableStyleId>
              </a:tblPr>
              <a:tblGrid>
                <a:gridCol w="1325880"/>
                <a:gridCol w="1325880"/>
              </a:tblGrid>
              <a:tr h="142240">
                <a:tc gridSpan="2">
                  <a:txBody>
                    <a:bodyPr/>
                    <a:lstStyle/>
                    <a:p>
                      <a:pPr algn="ctr"/>
                      <a:r>
                        <a:rPr lang="en-US" sz="1400" dirty="0" smtClean="0"/>
                        <a:t>Europe / Africa</a:t>
                      </a:r>
                      <a:endParaRPr lang="en-US" sz="1400" dirty="0"/>
                    </a:p>
                  </a:txBody>
                  <a:tcPr anchor="ctr"/>
                </a:tc>
                <a:tc hMerge="1">
                  <a:txBody>
                    <a:bodyPr/>
                    <a:lstStyle/>
                    <a:p>
                      <a:endParaRPr lang="en-US"/>
                    </a:p>
                  </a:txBody>
                  <a:tcPr/>
                </a:tc>
              </a:tr>
              <a:tr h="182880">
                <a:tc>
                  <a:txBody>
                    <a:bodyPr/>
                    <a:lstStyle/>
                    <a:p>
                      <a:pPr algn="ctr"/>
                      <a:r>
                        <a:rPr lang="en-US" sz="1000" dirty="0" smtClean="0"/>
                        <a:t>Germany</a:t>
                      </a:r>
                      <a:endParaRPr lang="en-US" sz="1000" dirty="0"/>
                    </a:p>
                  </a:txBody>
                  <a:tcPr/>
                </a:tc>
                <a:tc>
                  <a:txBody>
                    <a:bodyPr/>
                    <a:lstStyle/>
                    <a:p>
                      <a:pPr algn="ctr"/>
                      <a:r>
                        <a:rPr lang="en-US" sz="1000" dirty="0" smtClean="0"/>
                        <a:t>Czech</a:t>
                      </a:r>
                      <a:endParaRPr lang="en-US" sz="1000" dirty="0"/>
                    </a:p>
                  </a:txBody>
                  <a:tcPr/>
                </a:tc>
              </a:tr>
              <a:tr h="182880">
                <a:tc>
                  <a:txBody>
                    <a:bodyPr/>
                    <a:lstStyle/>
                    <a:p>
                      <a:pPr algn="ctr"/>
                      <a:r>
                        <a:rPr lang="en-US" sz="1000" dirty="0" smtClean="0"/>
                        <a:t>UK</a:t>
                      </a:r>
                      <a:endParaRPr lang="en-US" sz="1000" dirty="0"/>
                    </a:p>
                  </a:txBody>
                  <a:tcPr/>
                </a:tc>
                <a:tc>
                  <a:txBody>
                    <a:bodyPr/>
                    <a:lstStyle/>
                    <a:p>
                      <a:pPr algn="ctr"/>
                      <a:r>
                        <a:rPr lang="en-US" sz="1000" dirty="0" smtClean="0"/>
                        <a:t>Denmark</a:t>
                      </a:r>
                      <a:endParaRPr lang="en-US" sz="1000" dirty="0"/>
                    </a:p>
                  </a:txBody>
                  <a:tcPr/>
                </a:tc>
              </a:tr>
              <a:tr h="182880">
                <a:tc>
                  <a:txBody>
                    <a:bodyPr/>
                    <a:lstStyle/>
                    <a:p>
                      <a:pPr algn="ctr"/>
                      <a:r>
                        <a:rPr lang="en-US" sz="1000" dirty="0" smtClean="0"/>
                        <a:t>Finland</a:t>
                      </a:r>
                      <a:endParaRPr lang="en-US" sz="1000" dirty="0"/>
                    </a:p>
                  </a:txBody>
                  <a:tcPr/>
                </a:tc>
                <a:tc>
                  <a:txBody>
                    <a:bodyPr/>
                    <a:lstStyle/>
                    <a:p>
                      <a:pPr algn="ctr"/>
                      <a:r>
                        <a:rPr lang="en-US" sz="1000" dirty="0" smtClean="0"/>
                        <a:t>Hungary</a:t>
                      </a:r>
                      <a:endParaRPr lang="en-US" sz="1000" dirty="0"/>
                    </a:p>
                  </a:txBody>
                  <a:tcPr/>
                </a:tc>
              </a:tr>
              <a:tr h="182880">
                <a:tc>
                  <a:txBody>
                    <a:bodyPr/>
                    <a:lstStyle/>
                    <a:p>
                      <a:pPr algn="ctr"/>
                      <a:r>
                        <a:rPr lang="en-US" sz="1000" dirty="0" smtClean="0"/>
                        <a:t>Italy</a:t>
                      </a:r>
                      <a:endParaRPr lang="en-US" sz="1000" dirty="0"/>
                    </a:p>
                  </a:txBody>
                  <a:tcPr/>
                </a:tc>
                <a:tc>
                  <a:txBody>
                    <a:bodyPr/>
                    <a:lstStyle/>
                    <a:p>
                      <a:pPr algn="ctr"/>
                      <a:r>
                        <a:rPr lang="en-US" sz="1000" dirty="0" smtClean="0"/>
                        <a:t>Spain</a:t>
                      </a:r>
                      <a:endParaRPr lang="en-US" sz="1000" dirty="0"/>
                    </a:p>
                  </a:txBody>
                  <a:tcPr/>
                </a:tc>
              </a:tr>
              <a:tr h="182880">
                <a:tc>
                  <a:txBody>
                    <a:bodyPr/>
                    <a:lstStyle/>
                    <a:p>
                      <a:pPr algn="ctr"/>
                      <a:r>
                        <a:rPr lang="en-US" sz="1000" dirty="0" smtClean="0"/>
                        <a:t>Norway</a:t>
                      </a:r>
                      <a:endParaRPr lang="en-US" sz="1000" dirty="0"/>
                    </a:p>
                  </a:txBody>
                  <a:tcPr/>
                </a:tc>
                <a:tc>
                  <a:txBody>
                    <a:bodyPr/>
                    <a:lstStyle/>
                    <a:p>
                      <a:pPr algn="ctr"/>
                      <a:r>
                        <a:rPr lang="en-US" sz="1000" dirty="0" smtClean="0"/>
                        <a:t>Slovakia</a:t>
                      </a:r>
                      <a:endParaRPr lang="en-US" sz="1000" dirty="0"/>
                    </a:p>
                  </a:txBody>
                  <a:tcPr/>
                </a:tc>
              </a:tr>
              <a:tr h="182880">
                <a:tc>
                  <a:txBody>
                    <a:bodyPr/>
                    <a:lstStyle/>
                    <a:p>
                      <a:pPr algn="ctr"/>
                      <a:r>
                        <a:rPr lang="en-US" sz="1000" dirty="0" smtClean="0"/>
                        <a:t>France</a:t>
                      </a:r>
                      <a:endParaRPr lang="en-US" sz="1000" dirty="0"/>
                    </a:p>
                  </a:txBody>
                  <a:tcPr/>
                </a:tc>
                <a:tc>
                  <a:txBody>
                    <a:bodyPr/>
                    <a:lstStyle/>
                    <a:p>
                      <a:pPr algn="ctr"/>
                      <a:r>
                        <a:rPr lang="en-US" sz="1000" dirty="0" smtClean="0"/>
                        <a:t>Russia</a:t>
                      </a:r>
                      <a:endParaRPr lang="en-US" sz="1000" dirty="0"/>
                    </a:p>
                  </a:txBody>
                  <a:tcPr/>
                </a:tc>
              </a:tr>
              <a:tr h="182880">
                <a:tc>
                  <a:txBody>
                    <a:bodyPr/>
                    <a:lstStyle/>
                    <a:p>
                      <a:pPr algn="ctr"/>
                      <a:r>
                        <a:rPr lang="en-US" sz="1000" dirty="0" smtClean="0"/>
                        <a:t>Sweden</a:t>
                      </a:r>
                      <a:endParaRPr lang="en-US" sz="1000" dirty="0"/>
                    </a:p>
                  </a:txBody>
                  <a:tcPr/>
                </a:tc>
                <a:tc>
                  <a:txBody>
                    <a:bodyPr/>
                    <a:lstStyle/>
                    <a:p>
                      <a:pPr algn="ctr"/>
                      <a:r>
                        <a:rPr lang="en-US" sz="1000" dirty="0" smtClean="0"/>
                        <a:t>Kazakhstan</a:t>
                      </a:r>
                      <a:endParaRPr lang="en-US" sz="1000" dirty="0"/>
                    </a:p>
                  </a:txBody>
                  <a:tcPr/>
                </a:tc>
              </a:tr>
              <a:tr h="182880">
                <a:tc>
                  <a:txBody>
                    <a:bodyPr/>
                    <a:lstStyle/>
                    <a:p>
                      <a:pPr algn="ctr"/>
                      <a:r>
                        <a:rPr lang="en-US" sz="1000" dirty="0" smtClean="0"/>
                        <a:t>Poland</a:t>
                      </a:r>
                      <a:endParaRPr lang="en-US" sz="1000" dirty="0"/>
                    </a:p>
                  </a:txBody>
                  <a:tcPr/>
                </a:tc>
                <a:tc>
                  <a:txBody>
                    <a:bodyPr/>
                    <a:lstStyle/>
                    <a:p>
                      <a:pPr algn="ctr"/>
                      <a:r>
                        <a:rPr lang="en-US" sz="1000" dirty="0" smtClean="0"/>
                        <a:t>Netherlands</a:t>
                      </a:r>
                      <a:endParaRPr lang="en-US" sz="1000" dirty="0"/>
                    </a:p>
                  </a:txBody>
                  <a:tcPr/>
                </a:tc>
              </a:tr>
              <a:tr h="182880">
                <a:tc>
                  <a:txBody>
                    <a:bodyPr/>
                    <a:lstStyle/>
                    <a:p>
                      <a:pPr algn="ctr"/>
                      <a:r>
                        <a:rPr lang="en-US" sz="1000" dirty="0" smtClean="0"/>
                        <a:t>South Africa</a:t>
                      </a:r>
                      <a:endParaRPr lang="en-US" sz="1000" dirty="0"/>
                    </a:p>
                  </a:txBody>
                  <a:tcPr/>
                </a:tc>
                <a:tc>
                  <a:txBody>
                    <a:bodyPr/>
                    <a:lstStyle/>
                    <a:p>
                      <a:pPr algn="ctr"/>
                      <a:endParaRPr lang="en-US" sz="1000" dirty="0"/>
                    </a:p>
                  </a:txBody>
                  <a:tcPr/>
                </a:tc>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100871459"/>
              </p:ext>
            </p:extLst>
          </p:nvPr>
        </p:nvGraphicFramePr>
        <p:xfrm>
          <a:off x="6039270" y="3733800"/>
          <a:ext cx="2651760" cy="1767840"/>
        </p:xfrm>
        <a:graphic>
          <a:graphicData uri="http://schemas.openxmlformats.org/drawingml/2006/table">
            <a:tbl>
              <a:tblPr firstRow="1" bandRow="1">
                <a:tableStyleId>{21E4AEA4-8DFA-4A89-87EB-49C32662AFE0}</a:tableStyleId>
              </a:tblPr>
              <a:tblGrid>
                <a:gridCol w="1325880"/>
                <a:gridCol w="1325880"/>
              </a:tblGrid>
              <a:tr h="142240">
                <a:tc gridSpan="2">
                  <a:txBody>
                    <a:bodyPr/>
                    <a:lstStyle/>
                    <a:p>
                      <a:pPr algn="ctr"/>
                      <a:r>
                        <a:rPr lang="en-US" sz="1400" dirty="0" smtClean="0"/>
                        <a:t>Asia / Pacific</a:t>
                      </a:r>
                      <a:endParaRPr lang="en-US" sz="1400" dirty="0"/>
                    </a:p>
                  </a:txBody>
                  <a:tcPr anchor="ctr"/>
                </a:tc>
                <a:tc hMerge="1">
                  <a:txBody>
                    <a:bodyPr/>
                    <a:lstStyle/>
                    <a:p>
                      <a:endParaRPr lang="en-US"/>
                    </a:p>
                  </a:txBody>
                  <a:tcPr/>
                </a:tc>
              </a:tr>
              <a:tr h="182880">
                <a:tc>
                  <a:txBody>
                    <a:bodyPr/>
                    <a:lstStyle/>
                    <a:p>
                      <a:pPr algn="ctr"/>
                      <a:r>
                        <a:rPr lang="en-US" sz="1000" dirty="0" smtClean="0"/>
                        <a:t>Australia</a:t>
                      </a:r>
                      <a:endParaRPr lang="en-US" sz="1000" dirty="0"/>
                    </a:p>
                  </a:txBody>
                  <a:tcPr/>
                </a:tc>
                <a:tc>
                  <a:txBody>
                    <a:bodyPr/>
                    <a:lstStyle/>
                    <a:p>
                      <a:pPr algn="ctr"/>
                      <a:r>
                        <a:rPr lang="en-US" sz="1000" dirty="0" smtClean="0"/>
                        <a:t>China</a:t>
                      </a:r>
                      <a:endParaRPr lang="en-US" sz="1000" dirty="0"/>
                    </a:p>
                  </a:txBody>
                  <a:tcPr/>
                </a:tc>
              </a:tr>
              <a:tr h="182880">
                <a:tc>
                  <a:txBody>
                    <a:bodyPr/>
                    <a:lstStyle/>
                    <a:p>
                      <a:pPr algn="ctr"/>
                      <a:r>
                        <a:rPr lang="en-US" sz="1000" dirty="0" smtClean="0"/>
                        <a:t>New Zealand</a:t>
                      </a:r>
                      <a:endParaRPr lang="en-US" sz="1000" dirty="0"/>
                    </a:p>
                  </a:txBody>
                  <a:tcPr/>
                </a:tc>
                <a:tc>
                  <a:txBody>
                    <a:bodyPr/>
                    <a:lstStyle/>
                    <a:p>
                      <a:pPr algn="ctr"/>
                      <a:r>
                        <a:rPr lang="en-US" sz="1000" dirty="0" smtClean="0"/>
                        <a:t>Korea</a:t>
                      </a:r>
                      <a:endParaRPr lang="en-US" sz="1000" dirty="0"/>
                    </a:p>
                  </a:txBody>
                  <a:tcPr/>
                </a:tc>
              </a:tr>
              <a:tr h="182880">
                <a:tc>
                  <a:txBody>
                    <a:bodyPr/>
                    <a:lstStyle/>
                    <a:p>
                      <a:pPr algn="ctr"/>
                      <a:r>
                        <a:rPr lang="en-US" sz="1000" dirty="0" smtClean="0"/>
                        <a:t>Thailand</a:t>
                      </a:r>
                      <a:endParaRPr lang="en-US" sz="1000" dirty="0"/>
                    </a:p>
                  </a:txBody>
                  <a:tcPr/>
                </a:tc>
                <a:tc>
                  <a:txBody>
                    <a:bodyPr/>
                    <a:lstStyle/>
                    <a:p>
                      <a:pPr algn="ctr"/>
                      <a:r>
                        <a:rPr lang="en-US" sz="1000" dirty="0" smtClean="0"/>
                        <a:t>Indonesia</a:t>
                      </a:r>
                      <a:endParaRPr lang="en-US" sz="1000" dirty="0"/>
                    </a:p>
                  </a:txBody>
                  <a:tcPr/>
                </a:tc>
              </a:tr>
              <a:tr h="182880">
                <a:tc>
                  <a:txBody>
                    <a:bodyPr/>
                    <a:lstStyle/>
                    <a:p>
                      <a:pPr algn="ctr"/>
                      <a:r>
                        <a:rPr lang="en-US" sz="1000" dirty="0" smtClean="0"/>
                        <a:t>Malaysia</a:t>
                      </a:r>
                      <a:endParaRPr lang="en-US" sz="1000" dirty="0"/>
                    </a:p>
                  </a:txBody>
                  <a:tcPr/>
                </a:tc>
                <a:tc>
                  <a:txBody>
                    <a:bodyPr/>
                    <a:lstStyle/>
                    <a:p>
                      <a:pPr algn="ctr"/>
                      <a:r>
                        <a:rPr lang="en-US" sz="1000" dirty="0" smtClean="0"/>
                        <a:t>Vietnam</a:t>
                      </a:r>
                      <a:endParaRPr lang="en-US" sz="1000" dirty="0"/>
                    </a:p>
                  </a:txBody>
                  <a:tcPr/>
                </a:tc>
              </a:tr>
              <a:tr h="182880">
                <a:tc>
                  <a:txBody>
                    <a:bodyPr/>
                    <a:lstStyle/>
                    <a:p>
                      <a:pPr algn="ctr"/>
                      <a:r>
                        <a:rPr lang="en-US" sz="1000" dirty="0" smtClean="0"/>
                        <a:t>Philippines</a:t>
                      </a:r>
                      <a:endParaRPr lang="en-US" sz="1000" dirty="0"/>
                    </a:p>
                  </a:txBody>
                  <a:tcPr/>
                </a:tc>
                <a:tc>
                  <a:txBody>
                    <a:bodyPr/>
                    <a:lstStyle/>
                    <a:p>
                      <a:pPr algn="ctr"/>
                      <a:r>
                        <a:rPr lang="en-US" sz="1000" dirty="0" smtClean="0"/>
                        <a:t>India</a:t>
                      </a:r>
                      <a:endParaRPr lang="en-US" sz="1000" dirty="0"/>
                    </a:p>
                  </a:txBody>
                  <a:tcPr/>
                </a:tc>
              </a:tr>
              <a:tr h="182880">
                <a:tc>
                  <a:txBody>
                    <a:bodyPr/>
                    <a:lstStyle/>
                    <a:p>
                      <a:pPr algn="ctr"/>
                      <a:r>
                        <a:rPr lang="en-US" sz="1000" dirty="0" smtClean="0"/>
                        <a:t>Taiwan</a:t>
                      </a:r>
                      <a:endParaRPr lang="en-US" sz="1000" dirty="0"/>
                    </a:p>
                  </a:txBody>
                  <a:tcPr/>
                </a:tc>
                <a:tc>
                  <a:txBody>
                    <a:bodyPr/>
                    <a:lstStyle/>
                    <a:p>
                      <a:pPr algn="ctr"/>
                      <a:r>
                        <a:rPr lang="en-US" sz="1000" dirty="0" smtClean="0"/>
                        <a:t>Japan</a:t>
                      </a:r>
                      <a:endParaRPr lang="en-US" sz="1000" dirty="0"/>
                    </a:p>
                  </a:txBody>
                  <a:tcPr/>
                </a:tc>
              </a:tr>
            </a:tbl>
          </a:graphicData>
        </a:graphic>
      </p:graphicFrame>
    </p:spTree>
    <p:extLst>
      <p:ext uri="{BB962C8B-B14F-4D97-AF65-F5344CB8AC3E}">
        <p14:creationId xmlns:p14="http://schemas.microsoft.com/office/powerpoint/2010/main" val="28359901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FS">
      <a:dk1>
        <a:srgbClr val="000000"/>
      </a:dk1>
      <a:lt1>
        <a:srgbClr val="FFFFFF"/>
      </a:lt1>
      <a:dk2>
        <a:srgbClr val="3B6E8F"/>
      </a:dk2>
      <a:lt2>
        <a:srgbClr val="F2F0DE"/>
      </a:lt2>
      <a:accent1>
        <a:srgbClr val="8C0C04"/>
      </a:accent1>
      <a:accent2>
        <a:srgbClr val="3B6E8F"/>
      </a:accent2>
      <a:accent3>
        <a:srgbClr val="6A747B"/>
      </a:accent3>
      <a:accent4>
        <a:srgbClr val="0E261B"/>
      </a:accent4>
      <a:accent5>
        <a:srgbClr val="B2A882"/>
      </a:accent5>
      <a:accent6>
        <a:srgbClr val="FFFFFF"/>
      </a:accent6>
      <a:hlink>
        <a:srgbClr val="0000FF"/>
      </a:hlink>
      <a:folHlink>
        <a:srgbClr val="800080"/>
      </a:folHlink>
    </a:clrScheme>
    <a:fontScheme name="TFS">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oAutofit/>
      </a:bodyPr>
      <a:lstStyle>
        <a:defPPr marL="171450" indent="-171450">
          <a:buFont typeface="Wingdings" pitchFamily="2" charset="2"/>
          <a:buChar char="§"/>
          <a:defRPr sz="1200" dirty="0" smtClean="0">
            <a:solidFill>
              <a:schemeClr val="tx1"/>
            </a:solidFill>
            <a:latin typeface="Century Gothic"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9139</TotalTime>
  <Words>4902</Words>
  <Application>Microsoft Office PowerPoint</Application>
  <PresentationFormat>On-screen Show (4:3)</PresentationFormat>
  <Paragraphs>1514</Paragraphs>
  <Slides>64</Slides>
  <Notes>16</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PowerPoint Presentation</vt:lpstr>
      <vt:lpstr>Syllabus</vt:lpstr>
      <vt:lpstr>PowerPoint Presentation</vt:lpstr>
      <vt:lpstr>Stakeholders Analysis</vt:lpstr>
      <vt:lpstr>US Toyota Entities</vt:lpstr>
      <vt:lpstr>TMS US Regional Map</vt:lpstr>
      <vt:lpstr>Top US Dealer Groups</vt:lpstr>
      <vt:lpstr>Value Drivers</vt:lpstr>
      <vt:lpstr>TFS within the Bigger Toyota Picture</vt:lpstr>
      <vt:lpstr>TFS Functional Organization Chart</vt:lpstr>
      <vt:lpstr>TFS Headquarters and Field Offices</vt:lpstr>
      <vt:lpstr>Field Sales Organization Structure</vt:lpstr>
      <vt:lpstr>Financial Statements</vt:lpstr>
      <vt:lpstr>Financial Statements (continued)</vt:lpstr>
      <vt:lpstr>PowerPoint Presentation</vt:lpstr>
      <vt:lpstr>Consumer Revenue Overview</vt:lpstr>
      <vt:lpstr>How does a contract get booked?</vt:lpstr>
      <vt:lpstr>Summary of Transactions</vt:lpstr>
      <vt:lpstr>Finance Option</vt:lpstr>
      <vt:lpstr>Lease Option</vt:lpstr>
      <vt:lpstr>Retail &amp; Lease Basic Accounting Overview</vt:lpstr>
      <vt:lpstr>Dealer Revenue Overview</vt:lpstr>
      <vt:lpstr>Deferred Revenue</vt:lpstr>
      <vt:lpstr>Finance Concept: Portfolio vs Originations</vt:lpstr>
      <vt:lpstr>Finance Concept: ANR</vt:lpstr>
      <vt:lpstr>Finance Concept: Portfolio Modeling Considerations</vt:lpstr>
      <vt:lpstr>PowerPoint Presentation</vt:lpstr>
      <vt:lpstr>Liquidity Management Overview</vt:lpstr>
      <vt:lpstr>Funding Profile</vt:lpstr>
      <vt:lpstr>Hedging Interest Rate Risk</vt:lpstr>
      <vt:lpstr>Interest Rate Hedge Transaction</vt:lpstr>
      <vt:lpstr>Hedging Interest Rate Risk</vt:lpstr>
      <vt:lpstr>Why do we Hedge Interest Rate Risk?</vt:lpstr>
      <vt:lpstr>Finance Concept: Cost of Funds</vt:lpstr>
      <vt:lpstr>Finance Concept: Cost of Funds Simplified</vt:lpstr>
      <vt:lpstr>Finance Concept: Strip Funding Transfer Price Methodology</vt:lpstr>
      <vt:lpstr>PowerPoint Presentation</vt:lpstr>
      <vt:lpstr>Credit &amp; Residual Value Losses</vt:lpstr>
      <vt:lpstr>Credit</vt:lpstr>
      <vt:lpstr>Factors Considered in Developing the Credit Loss Forecast</vt:lpstr>
      <vt:lpstr>Portfolio Trends – Grade C/D/X originations</vt:lpstr>
      <vt:lpstr>Portfolio Trends – Delinquency trends remain favorable, but low quality increasing</vt:lpstr>
      <vt:lpstr>PowerPoint Presentation</vt:lpstr>
      <vt:lpstr>PowerPoint Presentation</vt:lpstr>
      <vt:lpstr>Portfolio Size – Loss Emergence Pool</vt:lpstr>
      <vt:lpstr>Portfolio Trends (November 2014)</vt:lpstr>
      <vt:lpstr>FY15 Q3 Credit Loss Forecast  – FY15</vt:lpstr>
      <vt:lpstr>Portfolio Charge Off Trend</vt:lpstr>
      <vt:lpstr>PowerPoint Presentation</vt:lpstr>
      <vt:lpstr>PowerPoint Presentation</vt:lpstr>
      <vt:lpstr>PowerPoint Presentation</vt:lpstr>
      <vt:lpstr>Historical OpEx – Total</vt:lpstr>
      <vt:lpstr>Historical OpEx - Workforce</vt:lpstr>
      <vt:lpstr>Historical OpEx - Variable Operating Costs (Metric Driven)</vt:lpstr>
      <vt:lpstr>Historical OpEx – Overhead Expenses (Non-Metric Driven)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Comprehensive OpEx - Spend By Area*</vt:lpstr>
      <vt:lpstr>PowerPoint Presentation</vt:lpstr>
    </vt:vector>
  </TitlesOfParts>
  <Company>Toyota Financial Services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G Jaramillo</dc:creator>
  <cp:lastModifiedBy>Toyota Financial Services</cp:lastModifiedBy>
  <cp:revision>351</cp:revision>
  <cp:lastPrinted>2015-01-15T00:54:59Z</cp:lastPrinted>
  <dcterms:created xsi:type="dcterms:W3CDTF">2014-03-19T21:05:27Z</dcterms:created>
  <dcterms:modified xsi:type="dcterms:W3CDTF">2017-08-21T19:06:32Z</dcterms:modified>
</cp:coreProperties>
</file>