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7" r:id="rId1"/>
  </p:sldMasterIdLst>
  <p:notesMasterIdLst>
    <p:notesMasterId r:id="rId12"/>
  </p:notesMasterIdLst>
  <p:sldIdLst>
    <p:sldId id="256" r:id="rId2"/>
    <p:sldId id="300" r:id="rId3"/>
    <p:sldId id="301" r:id="rId4"/>
    <p:sldId id="302" r:id="rId5"/>
    <p:sldId id="304" r:id="rId6"/>
    <p:sldId id="303" r:id="rId7"/>
    <p:sldId id="305" r:id="rId8"/>
    <p:sldId id="306" r:id="rId9"/>
    <p:sldId id="309" r:id="rId10"/>
    <p:sldId id="310" r:id="rId11"/>
  </p:sldIdLst>
  <p:sldSz cx="9144000" cy="5143500" type="screen16x9"/>
  <p:notesSz cx="6858000" cy="9144000"/>
  <p:embeddedFontLst>
    <p:embeddedFont>
      <p:font typeface="Trebuchet MS" panose="020B0603020202020204" pitchFamily="34" charset="0"/>
      <p:regular r:id="rId13"/>
      <p:bold r:id="rId14"/>
      <p:italic r:id="rId15"/>
      <p:boldItalic r:id="rId16"/>
    </p:embeddedFont>
    <p:embeddedFont>
      <p:font typeface="Toyota Type" panose="020B06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5563"/>
    <a:srgbClr val="AE535C"/>
    <a:srgbClr val="CAC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BB9FAC-206A-490D-88E4-8AB1BA9141BD}" v="8" dt="2020-02-05T14:50:07.661"/>
    <p1510:client id="{9D28DFFE-7AD5-4FA3-A69E-87289F1AB4C3}" v="6" dt="2020-02-05T16:17:43.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4743" autoAdjust="0"/>
  </p:normalViewPr>
  <p:slideViewPr>
    <p:cSldViewPr>
      <p:cViewPr varScale="1">
        <p:scale>
          <a:sx n="115" d="100"/>
          <a:sy n="115" d="100"/>
        </p:scale>
        <p:origin x="-154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Alperovich" userId="f4c4e53b-08de-4891-9dc5-04247cb8fa9e" providerId="ADAL" clId="{DAB30FAB-D9D6-4FDF-8674-84F7ED5A1D2F}"/>
    <pc:docChg chg="modSld sldOrd">
      <pc:chgData name="Alex Alperovich" userId="f4c4e53b-08de-4891-9dc5-04247cb8fa9e" providerId="ADAL" clId="{DAB30FAB-D9D6-4FDF-8674-84F7ED5A1D2F}" dt="2019-07-31T19:12:20.597" v="10" actId="20577"/>
      <pc:docMkLst>
        <pc:docMk/>
      </pc:docMkLst>
      <pc:sldChg chg="modSp ord">
        <pc:chgData name="Alex Alperovich" userId="f4c4e53b-08de-4891-9dc5-04247cb8fa9e" providerId="ADAL" clId="{DAB30FAB-D9D6-4FDF-8674-84F7ED5A1D2F}" dt="2019-07-31T19:12:20.597" v="10" actId="20577"/>
        <pc:sldMkLst>
          <pc:docMk/>
          <pc:sldMk cId="0" sldId="262"/>
        </pc:sldMkLst>
        <pc:spChg chg="mod">
          <ac:chgData name="Alex Alperovich" userId="f4c4e53b-08de-4891-9dc5-04247cb8fa9e" providerId="ADAL" clId="{DAB30FAB-D9D6-4FDF-8674-84F7ED5A1D2F}" dt="2019-07-31T19:12:20.597" v="10" actId="20577"/>
          <ac:spMkLst>
            <pc:docMk/>
            <pc:sldMk cId="0" sldId="262"/>
            <ac:spMk id="442" creationId="{00000000-0000-0000-0000-000000000000}"/>
          </ac:spMkLst>
        </pc:spChg>
      </pc:sldChg>
    </pc:docChg>
  </pc:docChgLst>
  <pc:docChgLst>
    <pc:chgData name="Taylor Bartel" userId="deb1eb20-78b5-46bc-be9f-544ab33055d5" providerId="ADAL" clId="{70BB9FAC-206A-490D-88E4-8AB1BA9141BD}"/>
    <pc:docChg chg="undo redo custSel delSld modSld">
      <pc:chgData name="Taylor Bartel" userId="deb1eb20-78b5-46bc-be9f-544ab33055d5" providerId="ADAL" clId="{70BB9FAC-206A-490D-88E4-8AB1BA9141BD}" dt="2020-02-05T15:13:01.705" v="404" actId="1076"/>
      <pc:docMkLst>
        <pc:docMk/>
      </pc:docMkLst>
      <pc:sldChg chg="addSp modSp">
        <pc:chgData name="Taylor Bartel" userId="deb1eb20-78b5-46bc-be9f-544ab33055d5" providerId="ADAL" clId="{70BB9FAC-206A-490D-88E4-8AB1BA9141BD}" dt="2020-02-05T15:13:01.705" v="404" actId="1076"/>
        <pc:sldMkLst>
          <pc:docMk/>
          <pc:sldMk cId="1933201552" sldId="305"/>
        </pc:sldMkLst>
        <pc:spChg chg="add mod">
          <ac:chgData name="Taylor Bartel" userId="deb1eb20-78b5-46bc-be9f-544ab33055d5" providerId="ADAL" clId="{70BB9FAC-206A-490D-88E4-8AB1BA9141BD}" dt="2020-02-05T15:12:59.566" v="403" actId="20577"/>
          <ac:spMkLst>
            <pc:docMk/>
            <pc:sldMk cId="1933201552" sldId="305"/>
            <ac:spMk id="2" creationId="{863CEEF1-6DCB-4CD2-9B8E-838E6AC399AB}"/>
          </ac:spMkLst>
        </pc:spChg>
        <pc:picChg chg="add mod">
          <ac:chgData name="Taylor Bartel" userId="deb1eb20-78b5-46bc-be9f-544ab33055d5" providerId="ADAL" clId="{70BB9FAC-206A-490D-88E4-8AB1BA9141BD}" dt="2020-02-05T14:50:07.661" v="356" actId="12788"/>
          <ac:picMkLst>
            <pc:docMk/>
            <pc:sldMk cId="1933201552" sldId="305"/>
            <ac:picMk id="4" creationId="{801F00AA-70C2-44AB-9FA4-C427FDEE46A7}"/>
          </ac:picMkLst>
        </pc:picChg>
        <pc:picChg chg="add mod">
          <ac:chgData name="Taylor Bartel" userId="deb1eb20-78b5-46bc-be9f-544ab33055d5" providerId="ADAL" clId="{70BB9FAC-206A-490D-88E4-8AB1BA9141BD}" dt="2020-02-05T14:50:07.661" v="356" actId="12788"/>
          <ac:picMkLst>
            <pc:docMk/>
            <pc:sldMk cId="1933201552" sldId="305"/>
            <ac:picMk id="6" creationId="{0FE656FA-6E8C-41AC-8CDA-2CEC941E929E}"/>
          </ac:picMkLst>
        </pc:picChg>
        <pc:picChg chg="add mod">
          <ac:chgData name="Taylor Bartel" userId="deb1eb20-78b5-46bc-be9f-544ab33055d5" providerId="ADAL" clId="{70BB9FAC-206A-490D-88E4-8AB1BA9141BD}" dt="2020-02-05T15:13:01.705" v="404" actId="1076"/>
          <ac:picMkLst>
            <pc:docMk/>
            <pc:sldMk cId="1933201552" sldId="305"/>
            <ac:picMk id="7" creationId="{E4255660-BFFF-4C40-A714-CB44C3AE5BC3}"/>
          </ac:picMkLst>
        </pc:picChg>
      </pc:sldChg>
      <pc:sldChg chg="del">
        <pc:chgData name="Taylor Bartel" userId="deb1eb20-78b5-46bc-be9f-544ab33055d5" providerId="ADAL" clId="{70BB9FAC-206A-490D-88E4-8AB1BA9141BD}" dt="2020-02-05T14:24:35.424" v="28" actId="2696"/>
        <pc:sldMkLst>
          <pc:docMk/>
          <pc:sldMk cId="2709051787" sldId="307"/>
        </pc:sldMkLst>
      </pc:sldChg>
      <pc:sldChg chg="del">
        <pc:chgData name="Taylor Bartel" userId="deb1eb20-78b5-46bc-be9f-544ab33055d5" providerId="ADAL" clId="{70BB9FAC-206A-490D-88E4-8AB1BA9141BD}" dt="2020-02-05T14:24:23.350" v="27" actId="2696"/>
        <pc:sldMkLst>
          <pc:docMk/>
          <pc:sldMk cId="1348316886" sldId="308"/>
        </pc:sldMkLst>
      </pc:sldChg>
      <pc:sldChg chg="modSp">
        <pc:chgData name="Taylor Bartel" userId="deb1eb20-78b5-46bc-be9f-544ab33055d5" providerId="ADAL" clId="{70BB9FAC-206A-490D-88E4-8AB1BA9141BD}" dt="2020-02-05T14:24:10.699" v="26" actId="1076"/>
        <pc:sldMkLst>
          <pc:docMk/>
          <pc:sldMk cId="4109715254" sldId="310"/>
        </pc:sldMkLst>
        <pc:spChg chg="mod">
          <ac:chgData name="Taylor Bartel" userId="deb1eb20-78b5-46bc-be9f-544ab33055d5" providerId="ADAL" clId="{70BB9FAC-206A-490D-88E4-8AB1BA9141BD}" dt="2020-02-05T14:24:10.699" v="26" actId="1076"/>
          <ac:spMkLst>
            <pc:docMk/>
            <pc:sldMk cId="4109715254" sldId="310"/>
            <ac:spMk id="451" creationId="{00000000-0000-0000-0000-000000000000}"/>
          </ac:spMkLst>
        </pc:spChg>
      </pc:sldChg>
    </pc:docChg>
  </pc:docChgLst>
  <pc:docChgLst>
    <pc:chgData name="Alex Alperovich" userId="f4c4e53b-08de-4891-9dc5-04247cb8fa9e" providerId="ADAL" clId="{5F06D7C1-4171-47FC-A631-8CB44A318F41}"/>
    <pc:docChg chg="undo custSel modSld">
      <pc:chgData name="Alex Alperovich" userId="f4c4e53b-08de-4891-9dc5-04247cb8fa9e" providerId="ADAL" clId="{5F06D7C1-4171-47FC-A631-8CB44A318F41}" dt="2019-10-17T14:02:16.433" v="2" actId="478"/>
      <pc:docMkLst>
        <pc:docMk/>
      </pc:docMkLst>
      <pc:sldChg chg="delSp modSp">
        <pc:chgData name="Alex Alperovich" userId="f4c4e53b-08de-4891-9dc5-04247cb8fa9e" providerId="ADAL" clId="{5F06D7C1-4171-47FC-A631-8CB44A318F41}" dt="2019-10-17T14:02:16.433" v="2" actId="478"/>
        <pc:sldMkLst>
          <pc:docMk/>
          <pc:sldMk cId="0" sldId="281"/>
        </pc:sldMkLst>
        <pc:spChg chg="del mod">
          <ac:chgData name="Alex Alperovich" userId="f4c4e53b-08de-4891-9dc5-04247cb8fa9e" providerId="ADAL" clId="{5F06D7C1-4171-47FC-A631-8CB44A318F41}" dt="2019-10-17T14:02:16.433" v="2" actId="478"/>
          <ac:spMkLst>
            <pc:docMk/>
            <pc:sldMk cId="0" sldId="281"/>
            <ac:spMk id="1407" creationId="{00000000-0000-0000-0000-000000000000}"/>
          </ac:spMkLst>
        </pc:spChg>
      </pc:sldChg>
    </pc:docChg>
  </pc:docChgLst>
  <pc:docChgLst>
    <pc:chgData name="Taylor Bartel" userId="deb1eb20-78b5-46bc-be9f-544ab33055d5" providerId="ADAL" clId="{9D28DFFE-7AD5-4FA3-A69E-87289F1AB4C3}"/>
    <pc:docChg chg="modSld">
      <pc:chgData name="Taylor Bartel" userId="deb1eb20-78b5-46bc-be9f-544ab33055d5" providerId="ADAL" clId="{9D28DFFE-7AD5-4FA3-A69E-87289F1AB4C3}" dt="2020-02-05T16:17:48.145" v="13" actId="20577"/>
      <pc:docMkLst>
        <pc:docMk/>
      </pc:docMkLst>
      <pc:sldChg chg="modNotesTx">
        <pc:chgData name="Taylor Bartel" userId="deb1eb20-78b5-46bc-be9f-544ab33055d5" providerId="ADAL" clId="{9D28DFFE-7AD5-4FA3-A69E-87289F1AB4C3}" dt="2020-02-05T16:17:48.145" v="13" actId="20577"/>
        <pc:sldMkLst>
          <pc:docMk/>
          <pc:sldMk cId="2537140387" sldId="301"/>
        </pc:sldMkLst>
      </pc:sldChg>
      <pc:sldChg chg="addSp modSp">
        <pc:chgData name="Taylor Bartel" userId="deb1eb20-78b5-46bc-be9f-544ab33055d5" providerId="ADAL" clId="{9D28DFFE-7AD5-4FA3-A69E-87289F1AB4C3}" dt="2020-02-05T16:16:49.496" v="8" actId="1076"/>
        <pc:sldMkLst>
          <pc:docMk/>
          <pc:sldMk cId="1933201552" sldId="305"/>
        </pc:sldMkLst>
        <pc:graphicFrameChg chg="add mod">
          <ac:chgData name="Taylor Bartel" userId="deb1eb20-78b5-46bc-be9f-544ab33055d5" providerId="ADAL" clId="{9D28DFFE-7AD5-4FA3-A69E-87289F1AB4C3}" dt="2020-02-05T16:16:49.496" v="8" actId="1076"/>
          <ac:graphicFrameMkLst>
            <pc:docMk/>
            <pc:sldMk cId="1933201552" sldId="305"/>
            <ac:graphicFrameMk id="3" creationId="{23C2C447-7053-414E-BA99-0BD9E8F0AD38}"/>
          </ac:graphicFrameMkLst>
        </pc:graphicFrameChg>
        <pc:graphicFrameChg chg="add mod">
          <ac:chgData name="Taylor Bartel" userId="deb1eb20-78b5-46bc-be9f-544ab33055d5" providerId="ADAL" clId="{9D28DFFE-7AD5-4FA3-A69E-87289F1AB4C3}" dt="2020-02-05T16:16:47.531" v="7" actId="1076"/>
          <ac:graphicFrameMkLst>
            <pc:docMk/>
            <pc:sldMk cId="1933201552" sldId="305"/>
            <ac:graphicFrameMk id="5" creationId="{3AEDB93A-7A09-4EA0-BCB4-69E2FAEABB85}"/>
          </ac:graphicFrameMkLst>
        </pc:graphicFrame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7"/>
    </mc:Choice>
    <mc:Fallback>
      <c:style val="17"/>
    </mc:Fallback>
  </mc:AlternateContent>
  <c:chart>
    <c:autoTitleDeleted val="1"/>
    <c:plotArea>
      <c:layout/>
      <c:pieChart>
        <c:varyColors val="1"/>
        <c:ser>
          <c:idx val="0"/>
          <c:order val="0"/>
          <c:dPt>
            <c:idx val="0"/>
            <c:bubble3D val="0"/>
            <c:spPr>
              <a:solidFill>
                <a:srgbClr val="C00000"/>
              </a:solidFill>
            </c:spPr>
            <c:extLst xmlns:c16r2="http://schemas.microsoft.com/office/drawing/2015/06/chart">
              <c:ext xmlns:c16="http://schemas.microsoft.com/office/drawing/2014/chart" uri="{C3380CC4-5D6E-409C-BE32-E72D297353CC}">
                <c16:uniqueId val="{00000001-87DF-4A41-A675-6242E3B881F4}"/>
              </c:ext>
            </c:extLst>
          </c:dPt>
          <c:dPt>
            <c:idx val="1"/>
            <c:bubble3D val="0"/>
            <c:spPr>
              <a:solidFill>
                <a:schemeClr val="accent4">
                  <a:lumMod val="75000"/>
                </a:schemeClr>
              </a:solidFill>
            </c:spPr>
            <c:extLst xmlns:c16r2="http://schemas.microsoft.com/office/drawing/2015/06/chart">
              <c:ext xmlns:c16="http://schemas.microsoft.com/office/drawing/2014/chart" uri="{C3380CC4-5D6E-409C-BE32-E72D297353CC}">
                <c16:uniqueId val="{00000003-87DF-4A41-A675-6242E3B881F4}"/>
              </c:ext>
            </c:extLst>
          </c:dPt>
          <c:dPt>
            <c:idx val="2"/>
            <c:bubble3D val="0"/>
            <c:spPr>
              <a:solidFill>
                <a:schemeClr val="accent5"/>
              </a:solidFill>
            </c:spPr>
            <c:extLst xmlns:c16r2="http://schemas.microsoft.com/office/drawing/2015/06/chart">
              <c:ext xmlns:c16="http://schemas.microsoft.com/office/drawing/2014/chart" uri="{C3380CC4-5D6E-409C-BE32-E72D297353CC}">
                <c16:uniqueId val="{00000005-87DF-4A41-A675-6242E3B881F4}"/>
              </c:ext>
            </c:extLst>
          </c:dPt>
          <c:dPt>
            <c:idx val="3"/>
            <c:bubble3D val="0"/>
            <c:spPr>
              <a:solidFill>
                <a:schemeClr val="bg2">
                  <a:lumMod val="60000"/>
                  <a:lumOff val="40000"/>
                </a:schemeClr>
              </a:solidFill>
            </c:spPr>
            <c:extLst xmlns:c16r2="http://schemas.microsoft.com/office/drawing/2015/06/chart">
              <c:ext xmlns:c16="http://schemas.microsoft.com/office/drawing/2014/chart" uri="{C3380CC4-5D6E-409C-BE32-E72D297353CC}">
                <c16:uniqueId val="{00000007-87DF-4A41-A675-6242E3B881F4}"/>
              </c:ext>
            </c:extLst>
          </c:dPt>
          <c:dPt>
            <c:idx val="4"/>
            <c:bubble3D val="0"/>
            <c:spPr>
              <a:solidFill>
                <a:srgbClr val="002060"/>
              </a:solidFill>
            </c:spPr>
            <c:extLst xmlns:c16r2="http://schemas.microsoft.com/office/drawing/2015/06/chart">
              <c:ext xmlns:c16="http://schemas.microsoft.com/office/drawing/2014/chart" uri="{C3380CC4-5D6E-409C-BE32-E72D297353CC}">
                <c16:uniqueId val="{00000009-87DF-4A41-A675-6242E3B881F4}"/>
              </c:ext>
            </c:extLst>
          </c:dPt>
          <c:dLbls>
            <c:dLbl>
              <c:idx val="0"/>
              <c:layout>
                <c:manualLayout>
                  <c:x val="-8.1307240671929029E-3"/>
                  <c:y val="2.369816156121053E-3"/>
                </c:manualLayout>
              </c:layout>
              <c:tx>
                <c:rich>
                  <a:bodyPr/>
                  <a:lstStyle/>
                  <a:p>
                    <a:pPr>
                      <a:defRPr/>
                    </a:pPr>
                    <a:r>
                      <a:rPr lang="en-US" sz="1400" dirty="0">
                        <a:solidFill>
                          <a:srgbClr val="425563"/>
                        </a:solidFill>
                      </a:rPr>
                      <a:t>5.0%</a:t>
                    </a:r>
                  </a:p>
                </c:rich>
              </c:tx>
              <c:spPr/>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87DF-4A41-A675-6242E3B881F4}"/>
                </c:ext>
              </c:extLst>
            </c:dLbl>
            <c:dLbl>
              <c:idx val="1"/>
              <c:layout>
                <c:manualLayout>
                  <c:x val="0.10826551061568102"/>
                  <c:y val="-1.166337468217175E-3"/>
                </c:manualLayout>
              </c:layout>
              <c:tx>
                <c:rich>
                  <a:bodyPr/>
                  <a:lstStyle/>
                  <a:p>
                    <a:r>
                      <a:rPr lang="en-US" sz="1400" dirty="0">
                        <a:solidFill>
                          <a:srgbClr val="425563"/>
                        </a:solidFill>
                      </a:rPr>
                      <a:t>11.0%</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87DF-4A41-A675-6242E3B881F4}"/>
                </c:ext>
              </c:extLst>
            </c:dLbl>
            <c:dLbl>
              <c:idx val="2"/>
              <c:layout>
                <c:manualLayout>
                  <c:x val="1.7430446194225721E-2"/>
                  <c:y val="-2.4578874529395396E-2"/>
                </c:manualLayout>
              </c:layout>
              <c:tx>
                <c:rich>
                  <a:bodyPr/>
                  <a:lstStyle/>
                  <a:p>
                    <a:r>
                      <a:rPr lang="en-US" sz="1400" dirty="0">
                        <a:solidFill>
                          <a:srgbClr val="425563"/>
                        </a:solidFill>
                      </a:rPr>
                      <a:t>26%</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87DF-4A41-A675-6242E3B881F4}"/>
                </c:ext>
              </c:extLst>
            </c:dLbl>
            <c:dLbl>
              <c:idx val="3"/>
              <c:layout>
                <c:manualLayout>
                  <c:x val="-3.0608923884514437E-2"/>
                  <c:y val="-6.3224196678171876E-2"/>
                </c:manualLayout>
              </c:layout>
              <c:tx>
                <c:rich>
                  <a:bodyPr/>
                  <a:lstStyle/>
                  <a:p>
                    <a:r>
                      <a:rPr lang="en-US" sz="1400" dirty="0">
                        <a:solidFill>
                          <a:srgbClr val="425563"/>
                        </a:solidFill>
                      </a:rPr>
                      <a:t>42%</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87DF-4A41-A675-6242E3B881F4}"/>
                </c:ext>
              </c:extLst>
            </c:dLbl>
            <c:dLbl>
              <c:idx val="4"/>
              <c:layout>
                <c:manualLayout>
                  <c:x val="-1.0918088363954505E-2"/>
                  <c:y val="1.5807891967795258E-2"/>
                </c:manualLayout>
              </c:layout>
              <c:tx>
                <c:rich>
                  <a:bodyPr/>
                  <a:lstStyle/>
                  <a:p>
                    <a:r>
                      <a:rPr lang="en-US" sz="1400" dirty="0">
                        <a:solidFill>
                          <a:srgbClr val="425563"/>
                        </a:solidFill>
                      </a:rPr>
                      <a:t>16%</a:t>
                    </a:r>
                  </a:p>
                </c:rich>
              </c:tx>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87DF-4A41-A675-6242E3B881F4}"/>
                </c:ext>
              </c:extLst>
            </c:dLbl>
            <c:spPr>
              <a:noFill/>
              <a:ln>
                <a:noFill/>
              </a:ln>
              <a:effectLst/>
            </c:spPr>
            <c:showLegendKey val="0"/>
            <c:showVal val="1"/>
            <c:showCatName val="0"/>
            <c:showSerName val="0"/>
            <c:showPercent val="0"/>
            <c:showBubbleSize val="0"/>
            <c:showLeaderLines val="1"/>
            <c:extLst xmlns:c16r2="http://schemas.microsoft.com/office/drawing/2015/06/chart">
              <c:ext xmlns:c15="http://schemas.microsoft.com/office/drawing/2012/chart" uri="{CE6537A1-D6FC-4f65-9D91-7224C49458BB}"/>
            </c:extLst>
          </c:dLbls>
          <c:cat>
            <c:strRef>
              <c:f>'Phase 3'!$A$3:$A$7</c:f>
              <c:strCache>
                <c:ptCount val="5"/>
                <c:pt idx="0">
                  <c:v>Topic 1</c:v>
                </c:pt>
                <c:pt idx="1">
                  <c:v>Topic 2</c:v>
                </c:pt>
                <c:pt idx="2">
                  <c:v>Topic 3</c:v>
                </c:pt>
                <c:pt idx="3">
                  <c:v>Topic 4</c:v>
                </c:pt>
                <c:pt idx="4">
                  <c:v> Topic 5</c:v>
                </c:pt>
              </c:strCache>
            </c:strRef>
          </c:cat>
          <c:val>
            <c:numRef>
              <c:f>'Phase 3'!$B$3:$B$7</c:f>
              <c:numCache>
                <c:formatCode>0.0%</c:formatCode>
                <c:ptCount val="5"/>
                <c:pt idx="0">
                  <c:v>0.05</c:v>
                </c:pt>
                <c:pt idx="1">
                  <c:v>0.11</c:v>
                </c:pt>
                <c:pt idx="2" formatCode="0%">
                  <c:v>0.26</c:v>
                </c:pt>
                <c:pt idx="3" formatCode="0%">
                  <c:v>0.42</c:v>
                </c:pt>
                <c:pt idx="4" formatCode="0%">
                  <c:v>0.15999999999999992</c:v>
                </c:pt>
              </c:numCache>
            </c:numRef>
          </c:val>
          <c:extLst xmlns:c16r2="http://schemas.microsoft.com/office/drawing/2015/06/chart">
            <c:ext xmlns:c16="http://schemas.microsoft.com/office/drawing/2014/chart" uri="{C3380CC4-5D6E-409C-BE32-E72D297353CC}">
              <c16:uniqueId val="{0000000A-87DF-4A41-A675-6242E3B881F4}"/>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drawing1.xml><?xml version="1.0" encoding="utf-8"?>
<c:userShapes xmlns:c="http://schemas.openxmlformats.org/drawingml/2006/chart">
  <cdr:relSizeAnchor xmlns:cdr="http://schemas.openxmlformats.org/drawingml/2006/chartDrawing">
    <cdr:from>
      <cdr:x>0.04878</cdr:x>
      <cdr:y>0.44314</cdr:y>
    </cdr:from>
    <cdr:to>
      <cdr:x>0.19362</cdr:x>
      <cdr:y>0.67656</cdr:y>
    </cdr:to>
    <cdr:pic>
      <cdr:nvPicPr>
        <cdr:cNvPr id="2" name="Picture 1" descr="C:\Users\muckam\Downloads\car.png">
          <a:extLst xmlns:a="http://schemas.openxmlformats.org/drawingml/2006/main">
            <a:ext uri="{FF2B5EF4-FFF2-40B4-BE49-F238E27FC236}">
              <a16:creationId xmlns:a16="http://schemas.microsoft.com/office/drawing/2014/main" xmlns="" id="{7C14475D-8957-4F8F-9337-2041FC2AE46C}"/>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52400" y="859050"/>
          <a:ext cx="452502" cy="452502"/>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148772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c3e5f588f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c3e5f588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c3e5f588f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c3e5f588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4056" indent="-174056">
              <a:buFont typeface="Arial" panose="020B0604020202020204" pitchFamily="34" charset="0"/>
              <a:buChar char="•"/>
            </a:pPr>
            <a:r>
              <a:rPr lang="en-US" baseline="0" dirty="0" smtClean="0"/>
              <a:t>In machine learning and natural language processing a “topic” consists of a cluster of words that frequently occur together. And so a topic model is a type of statistical model for discovering the “topics” that occur in a collection of documents. Topic modeling is frequently used as a text-mining tool for the discovery of hidden semantic structures (hidden connections between words) in a text body. </a:t>
            </a:r>
          </a:p>
          <a:p>
            <a:pPr marL="174056" indent="-174056">
              <a:buFont typeface="Arial" panose="020B0604020202020204" pitchFamily="34" charset="0"/>
              <a:buChar char="•"/>
            </a:pPr>
            <a:endParaRPr lang="en-US" baseline="0" dirty="0" smtClean="0"/>
          </a:p>
          <a:p>
            <a:pPr marL="174056" indent="-174056">
              <a:buFont typeface="Arial" panose="020B0604020202020204" pitchFamily="34" charset="0"/>
              <a:buChar char="•"/>
            </a:pPr>
            <a:r>
              <a:rPr lang="en-US" baseline="0" dirty="0" smtClean="0"/>
              <a:t>There are many types of collections of documents, such as news articles, however in our group we leverage survey comments (specifically suggestions to improve the service) and call center agent notes describing the call. </a:t>
            </a:r>
          </a:p>
          <a:p>
            <a:pPr marL="174056" indent="-174056">
              <a:buFont typeface="Arial" panose="020B0604020202020204" pitchFamily="34" charset="0"/>
              <a:buChar char="•"/>
            </a:pPr>
            <a:endParaRPr lang="en-US" baseline="0" dirty="0" smtClean="0"/>
          </a:p>
          <a:p>
            <a:pPr marL="174056" indent="-174056">
              <a:buFont typeface="Arial" panose="020B0604020202020204" pitchFamily="34" charset="0"/>
              <a:buChar char="•"/>
            </a:pPr>
            <a:r>
              <a:rPr lang="en-US" baseline="0" dirty="0" smtClean="0"/>
              <a:t>The basic assumption is that words that occur together frequently have a similar meaning. In other words are describing the same topic.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abe95be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abe95be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We can classify machine learning broadly into two categories, discriminative and generative. Most people are familiar with discriminative models. These would be your classic classifiers like decision trees. These uses decision boundaries to classify data, for example a model may be built to differentiate between images of bats and batman. </a:t>
            </a:r>
          </a:p>
          <a:p>
            <a:pPr lvl="0"/>
            <a:r>
              <a:rPr lang="en-US" sz="1100" b="0" i="0" u="none" strike="noStrike" cap="none" dirty="0" smtClean="0">
                <a:solidFill>
                  <a:srgbClr val="000000"/>
                </a:solidFill>
                <a:effectLst/>
                <a:latin typeface="Arial"/>
                <a:ea typeface="Arial"/>
                <a:cs typeface="Arial"/>
                <a:sym typeface="Arial"/>
              </a:rPr>
              <a:t>Another type of machine learning is generative, we can think of generative models as models that try to explain the data by modeling inputs using probability distributions.</a:t>
            </a:r>
          </a:p>
          <a:p>
            <a:pPr lvl="0"/>
            <a:r>
              <a:rPr lang="en-US" sz="1100" b="0" i="0" u="none" strike="noStrike" cap="none" dirty="0" smtClean="0">
                <a:solidFill>
                  <a:srgbClr val="000000"/>
                </a:solidFill>
                <a:effectLst/>
                <a:latin typeface="Arial"/>
                <a:ea typeface="Arial"/>
                <a:cs typeface="Arial"/>
                <a:sym typeface="Arial"/>
              </a:rPr>
              <a:t>For example consider the sentence above, a discriminative model would be able to differentiate this article as … but a generative model learns that batman articles contain certain characters (e.g. batman and joker) and thus are able to generate an example of an article that would be tagged as a “batman”. </a:t>
            </a:r>
          </a:p>
          <a:p>
            <a:pPr lvl="0"/>
            <a:r>
              <a:rPr lang="en-US" sz="1100" b="0" i="0" u="none" strike="noStrike" cap="none" dirty="0" smtClean="0">
                <a:solidFill>
                  <a:srgbClr val="000000"/>
                </a:solidFill>
                <a:effectLst/>
                <a:latin typeface="Arial"/>
                <a:ea typeface="Arial"/>
                <a:cs typeface="Arial"/>
                <a:sym typeface="Arial"/>
              </a:rPr>
              <a:t>The advantage of using a generative approach is that we are able to understand our underlying data in new ways, what this can reveal to us is latent or hidden relationships contained within the data allowing us to come up with new categories. </a:t>
            </a:r>
          </a:p>
          <a:p>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abe95be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abe95be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smtClean="0">
                <a:solidFill>
                  <a:srgbClr val="000000"/>
                </a:solidFill>
                <a:effectLst/>
                <a:latin typeface="Arial"/>
                <a:ea typeface="Arial"/>
                <a:cs typeface="Arial"/>
                <a:sym typeface="Arial"/>
              </a:rPr>
              <a:t>In a moment Minet is going to walk us through how we go from a corpus of documents to meaningful topics, but before I want to take a moment to introduce you to a couple keywords and take a quick look under the hood of LDA.</a:t>
            </a:r>
          </a:p>
          <a:p>
            <a:pPr lvl="0"/>
            <a:r>
              <a:rPr lang="en-US" sz="1100" b="0" i="0" u="none" strike="noStrike" cap="none" dirty="0" smtClean="0">
                <a:solidFill>
                  <a:srgbClr val="000000"/>
                </a:solidFill>
                <a:effectLst/>
                <a:latin typeface="Arial"/>
                <a:ea typeface="Arial"/>
                <a:cs typeface="Arial"/>
                <a:sym typeface="Arial"/>
              </a:rPr>
              <a:t>Lets start with corpus, a corpus is simply a collection of documents you can think of this a website containing articles. </a:t>
            </a:r>
          </a:p>
          <a:p>
            <a:pPr lvl="0"/>
            <a:r>
              <a:rPr lang="en-US" sz="1100" b="0" i="0" u="none" strike="noStrike" cap="none" dirty="0" smtClean="0">
                <a:solidFill>
                  <a:srgbClr val="000000"/>
                </a:solidFill>
                <a:effectLst/>
                <a:latin typeface="Arial"/>
                <a:ea typeface="Arial"/>
                <a:cs typeface="Arial"/>
                <a:sym typeface="Arial"/>
              </a:rPr>
              <a:t>Next a document, a document is simply a collection of words an example of this would be a single article. We see a document as cohesive work but LDA sees a document as mixture of topics, for example a document might be 2 parts food, 1 part technology, and 1 part animals. This is the power of probabilistic distributions, other methods of topic modeling only support a single topic for each document but using LDA we are able to support multiple topics.</a:t>
            </a:r>
          </a:p>
          <a:p>
            <a:pPr lvl="0"/>
            <a:r>
              <a:rPr lang="en-US" sz="1100" b="0" i="0" u="none" strike="noStrike" cap="none" dirty="0" smtClean="0">
                <a:solidFill>
                  <a:srgbClr val="000000"/>
                </a:solidFill>
                <a:effectLst/>
                <a:latin typeface="Arial"/>
                <a:ea typeface="Arial"/>
                <a:cs typeface="Arial"/>
                <a:sym typeface="Arial"/>
              </a:rPr>
              <a:t>Next topics, an example of topic would be different parts of an article. To LDA a topic is seen a distribution of a fixed set of words. If I asked everyone here to write an article that was ½ about food and ½ about animals we would probably see a diverse amount of animals and food terms used. LDA is not as creative, it sticks to the keywords that it was exposed to during training and uses these keywords to generate topics. </a:t>
            </a:r>
          </a:p>
          <a:p>
            <a:pPr lvl="0"/>
            <a:r>
              <a:rPr lang="en-US" sz="1100" b="0" i="0" u="none" strike="noStrike" cap="none" dirty="0" smtClean="0">
                <a:solidFill>
                  <a:srgbClr val="000000"/>
                </a:solidFill>
                <a:effectLst/>
                <a:latin typeface="Arial"/>
                <a:ea typeface="Arial"/>
                <a:cs typeface="Arial"/>
                <a:sym typeface="Arial"/>
              </a:rPr>
              <a:t>And finally words, words need no explanation but the real magic of words in LDA is that every single keyword is meaningful. What I mean by that is, every single keyword has a probability of belonging to each individual topic. </a:t>
            </a:r>
          </a:p>
          <a:p>
            <a:pPr lvl="0"/>
            <a:r>
              <a:rPr lang="en-US" sz="1100" b="0" i="0" u="none" strike="noStrike" cap="none" dirty="0" smtClean="0">
                <a:solidFill>
                  <a:srgbClr val="000000"/>
                </a:solidFill>
                <a:effectLst/>
                <a:latin typeface="Arial"/>
                <a:ea typeface="Arial"/>
                <a:cs typeface="Arial"/>
                <a:sym typeface="Arial"/>
              </a:rPr>
              <a:t>So simply put, LDA is not going to be putting creative writers out of work anytime soon. Despite a lack of creativity, LDA is able to generate documents. To do this LDA draws upon a sampled dataset with a defined number of topics, in this example our documents have  3 topics. Next the generative model selects words to fill up the document until the specified length of the document is reached. Each time the algorithm goes to fill a word it is using the document-topic distribution to select a topic and then the topic-word distribution to select a word. </a:t>
            </a:r>
          </a:p>
          <a:p>
            <a:pPr lvl="0"/>
            <a:r>
              <a:rPr lang="en-US" sz="1100" b="0" i="0" u="none" strike="noStrike" cap="none" dirty="0" smtClean="0">
                <a:solidFill>
                  <a:srgbClr val="000000"/>
                </a:solidFill>
                <a:effectLst/>
                <a:latin typeface="Arial"/>
                <a:ea typeface="Arial"/>
                <a:cs typeface="Arial"/>
                <a:sym typeface="Arial"/>
              </a:rPr>
              <a:t>At the end we have a document that does not mean anything to us but is representative of the sampled document with 50% food related words, 25% tech related words, and 25% animal related words. </a:t>
            </a:r>
          </a:p>
          <a:p>
            <a:pPr lvl="0"/>
            <a:r>
              <a:rPr lang="en-US" sz="1100" b="0" i="0" u="none" strike="noStrike" cap="none" dirty="0" smtClean="0">
                <a:solidFill>
                  <a:srgbClr val="000000"/>
                </a:solidFill>
                <a:effectLst/>
                <a:latin typeface="Arial"/>
                <a:ea typeface="Arial"/>
                <a:cs typeface="Arial"/>
                <a:sym typeface="Arial"/>
              </a:rPr>
              <a:t>So why is this important? This is important because if we assume that documents are generated this way then we can reverse engineer the process and use the topic-word distributions to calculate a probability that a word belongs to each topic.</a:t>
            </a:r>
          </a:p>
          <a:p>
            <a:pPr lvl="0"/>
            <a:r>
              <a:rPr lang="en-US" sz="1100" b="0" i="0" u="none" strike="noStrike" cap="none" dirty="0" smtClean="0">
                <a:solidFill>
                  <a:srgbClr val="000000"/>
                </a:solidFill>
                <a:effectLst/>
                <a:latin typeface="Arial"/>
                <a:ea typeface="Arial"/>
                <a:cs typeface="Arial"/>
                <a:sym typeface="Arial"/>
              </a:rPr>
              <a:t>Let’s take robot for example.</a:t>
            </a:r>
          </a:p>
          <a:p>
            <a:pPr lvl="0"/>
            <a:r>
              <a:rPr lang="en-US" sz="1100" b="0" i="0" u="none" strike="noStrike" cap="none" dirty="0" smtClean="0">
                <a:solidFill>
                  <a:srgbClr val="000000"/>
                </a:solidFill>
                <a:effectLst/>
                <a:latin typeface="Arial"/>
                <a:ea typeface="Arial"/>
                <a:cs typeface="Arial"/>
                <a:sym typeface="Arial"/>
              </a:rPr>
              <a:t>If you had a document that was a single word, robot, this document would be classified as 50% about technology and 17% about animals. We can use this same process to calculate the topic mixture of a document with multiple keywords allowing us to identify similar or prominent topics for each document. </a:t>
            </a:r>
          </a:p>
          <a:p>
            <a:pPr lvl="0"/>
            <a:r>
              <a:rPr lang="en-US" sz="1100" b="0" i="0" u="none" strike="noStrike" cap="none" dirty="0" smtClean="0">
                <a:solidFill>
                  <a:srgbClr val="000000"/>
                </a:solidFill>
                <a:effectLst/>
                <a:latin typeface="Arial"/>
                <a:ea typeface="Arial"/>
                <a:cs typeface="Arial"/>
                <a:sym typeface="Arial"/>
              </a:rPr>
              <a:t>So now I will turn it over to Minet who will discuss how to actually use LDA.</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abe95be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abe95be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aseline="0" dirty="0" smtClean="0"/>
              <a:t>Here we have an example of a document that has unstructured text (non-tabular data with no predefined schema). </a:t>
            </a:r>
          </a:p>
          <a:p>
            <a:endParaRPr lang="en-US" baseline="0" dirty="0" smtClean="0"/>
          </a:p>
          <a:p>
            <a:r>
              <a:rPr lang="en-US" baseline="0" dirty="0" smtClean="0"/>
              <a:t>So we have to start parsing the document for keywords or tokens (a specific word in the document), and now we are ready to start pre-processing. We need to convert everything to lower case, and replace acronyms. </a:t>
            </a:r>
          </a:p>
          <a:p>
            <a:endParaRPr lang="en-US" baseline="0" dirty="0" smtClean="0"/>
          </a:p>
          <a:p>
            <a:r>
              <a:rPr lang="en-US" baseline="0" dirty="0" smtClean="0"/>
              <a:t>Now do we want to count every word? Some words don’t add much meaning as they are commonly used. So lets remove what we call stop words, such as “the”, “a”, “an”, “in”. Essentially, prepositions (on, after), determiners (a, the, every), conjunctions (and, but, if). </a:t>
            </a:r>
          </a:p>
          <a:p>
            <a:endParaRPr lang="en-US" baseline="0" dirty="0" smtClean="0"/>
          </a:p>
          <a:p>
            <a:r>
              <a:rPr lang="en-US" baseline="0" dirty="0" smtClean="0"/>
              <a:t>We also remove numbers, emails, punctuation marks, etc. Then we lemmatize, which means to reduce words to base form. E.g. studies -&gt; study. In other words it aims to remove inflectional endings of words and return the base of a word, known as lemma. </a:t>
            </a:r>
          </a:p>
          <a:p>
            <a:endParaRPr lang="en-US" baseline="0" dirty="0" smtClean="0"/>
          </a:p>
          <a:p>
            <a:r>
              <a:rPr lang="en-US" baseline="0" dirty="0" smtClean="0"/>
              <a:t>And finally stemming is a much more drastic version of lemmatizing, where algorithms cut off suffixes that can be found in inflected words. E.g. studies -&gt; </a:t>
            </a:r>
            <a:r>
              <a:rPr lang="en-US" baseline="0" dirty="0" err="1" smtClean="0"/>
              <a:t>studi</a:t>
            </a:r>
            <a:r>
              <a:rPr lang="en-US" baseline="0" dirty="0" smtClean="0"/>
              <a:t> (remove –</a:t>
            </a:r>
            <a:r>
              <a:rPr lang="en-US" baseline="0" dirty="0" err="1" smtClean="0"/>
              <a:t>es</a:t>
            </a:r>
            <a:r>
              <a:rPr lang="en-US" baseline="0" dirty="0" smtClean="0"/>
              <a:t>).  </a:t>
            </a:r>
          </a:p>
          <a:p>
            <a:endParaRPr lang="en-US" dirty="0" smtClean="0"/>
          </a:p>
          <a:p>
            <a:r>
              <a:rPr lang="en-US" dirty="0" smtClean="0"/>
              <a:t>Once our text is clean we can build the dictionary, where each document (row)</a:t>
            </a:r>
            <a:r>
              <a:rPr lang="en-US" baseline="0" dirty="0" smtClean="0"/>
              <a:t> is comprised of a set of terms (not tokens anymore). Your final product (corpus) will be a document vectorization, where for each document (row) you will have a set of terms (columns).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abe95be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abe95be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smtClean="0"/>
          </a:p>
          <a:p>
            <a:r>
              <a:rPr lang="en-US" baseline="0" dirty="0" smtClean="0"/>
              <a:t>What LDA does is it analyzes documents by creating a bag of words. So words that have a high probability of occurring together are grouped together are represented as topics. </a:t>
            </a:r>
          </a:p>
          <a:p>
            <a:endParaRPr lang="en-US" baseline="0" dirty="0" smtClean="0"/>
          </a:p>
          <a:p>
            <a:r>
              <a:rPr lang="en-US" dirty="0" smtClean="0"/>
              <a:t>So</a:t>
            </a:r>
            <a:r>
              <a:rPr lang="en-US" baseline="0" dirty="0" smtClean="0"/>
              <a:t>, the following document reads “Yesterday I saw a cat eating shrimp sushi outside a restaurant”, sushi and restaurant will be assigned to topic 1 “Food &amp; Dining”, where as cat and shrimp will be assigned to topic 2 “Animals. </a:t>
            </a:r>
          </a:p>
          <a:p>
            <a:endParaRPr lang="en-US" baseline="0" dirty="0" smtClean="0"/>
          </a:p>
          <a:p>
            <a:r>
              <a:rPr lang="en-US" baseline="0" dirty="0" smtClean="0"/>
              <a:t>Also, the size of the topic will be dependent on the number of terms found in the documents. So in this case, topic 1 was had a higher “food &amp; dining” term frequency than topic 2 “animals”. </a:t>
            </a:r>
            <a:endParaRPr lang="en-US" dirty="0" smtClean="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abe95be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abe95be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c3e5f588f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c3e5f588f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abe95be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abe95be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TF-IDF Matrix is not needed for LDA, however is</a:t>
            </a:r>
            <a:r>
              <a:rPr lang="en-US" baseline="0" dirty="0" smtClean="0"/>
              <a:t> needed for other text clustering </a:t>
            </a:r>
            <a:r>
              <a:rPr lang="en-US" baseline="0" smtClean="0"/>
              <a:t>algorithms such as k-means.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a:off x="434306" y="4736375"/>
            <a:ext cx="379800" cy="174600"/>
          </a:xfrm>
          <a:prstGeom prst="rect">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434300" y="4733625"/>
            <a:ext cx="364200" cy="174600"/>
          </a:xfrm>
          <a:prstGeom prst="rect">
            <a:avLst/>
          </a:prstGeom>
        </p:spPr>
        <p:txBody>
          <a:bodyPr spcFirstLastPara="1" wrap="square" lIns="91425" tIns="91425" rIns="91425" bIns="91425" anchor="ctr" anchorCtr="0">
            <a:noAutofit/>
          </a:bodyPr>
          <a:lstStyle>
            <a:lvl1pPr lvl="0" rtl="0">
              <a:buNone/>
              <a:defRPr sz="900">
                <a:solidFill>
                  <a:srgbClr val="F3F3F3"/>
                </a:solidFill>
              </a:defRPr>
            </a:lvl1pPr>
            <a:lvl2pPr lvl="1" rtl="0">
              <a:buNone/>
              <a:defRPr sz="900">
                <a:solidFill>
                  <a:srgbClr val="F3F3F3"/>
                </a:solidFill>
              </a:defRPr>
            </a:lvl2pPr>
            <a:lvl3pPr lvl="2" rtl="0">
              <a:buNone/>
              <a:defRPr sz="900">
                <a:solidFill>
                  <a:srgbClr val="F3F3F3"/>
                </a:solidFill>
              </a:defRPr>
            </a:lvl3pPr>
            <a:lvl4pPr lvl="3" rtl="0">
              <a:buNone/>
              <a:defRPr sz="900">
                <a:solidFill>
                  <a:srgbClr val="F3F3F3"/>
                </a:solidFill>
              </a:defRPr>
            </a:lvl4pPr>
            <a:lvl5pPr lvl="4" rtl="0">
              <a:buNone/>
              <a:defRPr sz="900">
                <a:solidFill>
                  <a:srgbClr val="F3F3F3"/>
                </a:solidFill>
              </a:defRPr>
            </a:lvl5pPr>
            <a:lvl6pPr lvl="5" rtl="0">
              <a:buNone/>
              <a:defRPr sz="900">
                <a:solidFill>
                  <a:srgbClr val="F3F3F3"/>
                </a:solidFill>
              </a:defRPr>
            </a:lvl6pPr>
            <a:lvl7pPr lvl="6" rtl="0">
              <a:buNone/>
              <a:defRPr sz="900">
                <a:solidFill>
                  <a:srgbClr val="F3F3F3"/>
                </a:solidFill>
              </a:defRPr>
            </a:lvl7pPr>
            <a:lvl8pPr lvl="7" rtl="0">
              <a:buNone/>
              <a:defRPr sz="900">
                <a:solidFill>
                  <a:srgbClr val="F3F3F3"/>
                </a:solidFill>
              </a:defRPr>
            </a:lvl8pPr>
            <a:lvl9pPr lvl="8" rtl="0">
              <a:buNone/>
              <a:defRPr sz="900">
                <a:solidFill>
                  <a:srgbClr val="F3F3F3"/>
                </a:solidFill>
              </a:defRPr>
            </a:lvl9pPr>
          </a:lstStyle>
          <a:p>
            <a:pPr marL="0" lvl="0" indent="0" algn="ctr" rtl="0">
              <a:spcBef>
                <a:spcPts val="0"/>
              </a:spcBef>
              <a:spcAft>
                <a:spcPts val="0"/>
              </a:spcAft>
              <a:buNone/>
            </a:pPr>
            <a:fld id="{00000000-1234-1234-1234-123412341234}" type="slidenum">
              <a:rPr lang="en-GB"/>
              <a:t>‹#›</a:t>
            </a:fld>
            <a:endParaRPr/>
          </a:p>
        </p:txBody>
      </p:sp>
      <p:sp>
        <p:nvSpPr>
          <p:cNvPr id="20" name="Google Shape;20;p4"/>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lstStyle>
            <a:lvl1pPr lvl="0" rt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1" name="Google Shape;21;p4"/>
          <p:cNvCxnSpPr/>
          <p:nvPr/>
        </p:nvCxnSpPr>
        <p:spPr>
          <a:xfrm>
            <a:off x="431850" y="751750"/>
            <a:ext cx="8280300" cy="0"/>
          </a:xfrm>
          <a:prstGeom prst="straightConnector1">
            <a:avLst/>
          </a:prstGeom>
          <a:noFill/>
          <a:ln w="9525" cap="flat" cmpd="sng">
            <a:solidFill>
              <a:srgbClr val="C6C5C5"/>
            </a:solidFill>
            <a:prstDash val="dot"/>
            <a:round/>
            <a:headEnd type="none" w="med" len="med"/>
            <a:tailEnd type="none" w="med" len="med"/>
          </a:ln>
        </p:spPr>
      </p:cxnSp>
      <p:cxnSp>
        <p:nvCxnSpPr>
          <p:cNvPr id="22" name="Google Shape;22;p4"/>
          <p:cNvCxnSpPr/>
          <p:nvPr/>
        </p:nvCxnSpPr>
        <p:spPr>
          <a:xfrm>
            <a:off x="431850" y="4741853"/>
            <a:ext cx="8280300" cy="0"/>
          </a:xfrm>
          <a:prstGeom prst="straightConnector1">
            <a:avLst/>
          </a:prstGeom>
          <a:noFill/>
          <a:ln w="9525" cap="flat" cmpd="sng">
            <a:solidFill>
              <a:srgbClr val="C6C5C5"/>
            </a:solidFill>
            <a:prstDash val="dot"/>
            <a:round/>
            <a:headEnd type="none" w="med" len="med"/>
            <a:tailEnd type="none" w="med" len="med"/>
          </a:ln>
        </p:spPr>
      </p:cxnSp>
      <p:sp>
        <p:nvSpPr>
          <p:cNvPr id="23" name="Google Shape;23;p4">
            <a:hlinkClick r:id="" action="ppaction://hlinkshowjump?jump=previousslide"/>
          </p:cNvPr>
          <p:cNvSpPr/>
          <p:nvPr/>
        </p:nvSpPr>
        <p:spPr>
          <a:xfrm rot="2700000">
            <a:off x="851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a:hlinkClick r:id="" action="ppaction://hlinkshowjump?jump=nextslide"/>
          </p:cNvPr>
          <p:cNvSpPr/>
          <p:nvPr/>
        </p:nvSpPr>
        <p:spPr>
          <a:xfrm rot="-8100000">
            <a:off x="863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p:nvPr/>
        </p:nvSpPr>
        <p:spPr>
          <a:xfrm>
            <a:off x="6903186" y="4685184"/>
            <a:ext cx="1532700" cy="174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900" dirty="0">
                <a:solidFill>
                  <a:srgbClr val="C6C5C5"/>
                </a:solidFill>
              </a:rPr>
              <a:t>BI Customer Analytics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cxnSp>
        <p:nvCxnSpPr>
          <p:cNvPr id="38" name="Google Shape;38;p6"/>
          <p:cNvCxnSpPr/>
          <p:nvPr/>
        </p:nvCxnSpPr>
        <p:spPr>
          <a:xfrm>
            <a:off x="431850" y="4741853"/>
            <a:ext cx="8280300" cy="0"/>
          </a:xfrm>
          <a:prstGeom prst="straightConnector1">
            <a:avLst/>
          </a:prstGeom>
          <a:noFill/>
          <a:ln w="9525" cap="flat" cmpd="sng">
            <a:solidFill>
              <a:srgbClr val="C6C5C5"/>
            </a:solidFill>
            <a:prstDash val="dot"/>
            <a:round/>
            <a:headEnd type="none" w="med" len="med"/>
            <a:tailEnd type="none" w="med" len="med"/>
          </a:ln>
        </p:spPr>
      </p:cxnSp>
      <p:sp>
        <p:nvSpPr>
          <p:cNvPr id="39" name="Google Shape;39;p6"/>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lstStyle>
            <a:lvl1pPr lv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40" name="Google Shape;40;p6"/>
          <p:cNvCxnSpPr/>
          <p:nvPr/>
        </p:nvCxnSpPr>
        <p:spPr>
          <a:xfrm>
            <a:off x="431850" y="751750"/>
            <a:ext cx="8280300" cy="0"/>
          </a:xfrm>
          <a:prstGeom prst="straightConnector1">
            <a:avLst/>
          </a:prstGeom>
          <a:noFill/>
          <a:ln w="9525" cap="flat" cmpd="sng">
            <a:solidFill>
              <a:srgbClr val="C6C5C5"/>
            </a:solidFill>
            <a:prstDash val="dot"/>
            <a:round/>
            <a:headEnd type="none" w="med" len="med"/>
            <a:tailEnd type="none" w="med" len="med"/>
          </a:ln>
        </p:spPr>
      </p:cxnSp>
      <p:sp>
        <p:nvSpPr>
          <p:cNvPr id="41" name="Google Shape;41;p6">
            <a:hlinkClick r:id="" action="ppaction://hlinkshowjump?jump=previousslide"/>
          </p:cNvPr>
          <p:cNvSpPr/>
          <p:nvPr/>
        </p:nvSpPr>
        <p:spPr>
          <a:xfrm rot="2700000">
            <a:off x="851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434306" y="4736375"/>
            <a:ext cx="379800" cy="174600"/>
          </a:xfrm>
          <a:prstGeom prst="rect">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a:hlinkClick r:id="" action="ppaction://hlinkshowjump?jump=nextslide"/>
          </p:cNvPr>
          <p:cNvSpPr/>
          <p:nvPr/>
        </p:nvSpPr>
        <p:spPr>
          <a:xfrm rot="-8100000">
            <a:off x="863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1" name="Google Shape;51;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2" name="Google Shape;52;p8"/>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5" name="Google Shape;55;p9"/>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9" name="Google Shape;59;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0" name="Google Shape;60;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10"/>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4" name="Google Shape;64;p11"/>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8" name="Google Shape;68;p12"/>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3"/>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402225" y="4703625"/>
            <a:ext cx="396300" cy="2046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dk2"/>
                </a:solidFill>
              </a:defRPr>
            </a:lvl1pPr>
            <a:lvl2pPr lvl="1" algn="ctr">
              <a:buNone/>
              <a:defRPr sz="1000">
                <a:solidFill>
                  <a:schemeClr val="dk2"/>
                </a:solidFill>
              </a:defRPr>
            </a:lvl2pPr>
            <a:lvl3pPr lvl="2" algn="ctr">
              <a:buNone/>
              <a:defRPr sz="1000">
                <a:solidFill>
                  <a:schemeClr val="dk2"/>
                </a:solidFill>
              </a:defRPr>
            </a:lvl3pPr>
            <a:lvl4pPr lvl="3" algn="ctr">
              <a:buNone/>
              <a:defRPr sz="1000">
                <a:solidFill>
                  <a:schemeClr val="dk2"/>
                </a:solidFill>
              </a:defRPr>
            </a:lvl4pPr>
            <a:lvl5pPr lvl="4" algn="ctr">
              <a:buNone/>
              <a:defRPr sz="1000">
                <a:solidFill>
                  <a:schemeClr val="dk2"/>
                </a:solidFill>
              </a:defRPr>
            </a:lvl5pPr>
            <a:lvl6pPr lvl="5" algn="ctr">
              <a:buNone/>
              <a:defRPr sz="1000">
                <a:solidFill>
                  <a:schemeClr val="dk2"/>
                </a:solidFill>
              </a:defRPr>
            </a:lvl6pPr>
            <a:lvl7pPr lvl="6" algn="ctr">
              <a:buNone/>
              <a:defRPr sz="1000">
                <a:solidFill>
                  <a:schemeClr val="dk2"/>
                </a:solidFill>
              </a:defRPr>
            </a:lvl7pPr>
            <a:lvl8pPr lvl="7" algn="ctr">
              <a:buNone/>
              <a:defRPr sz="1000">
                <a:solidFill>
                  <a:schemeClr val="dk2"/>
                </a:solidFill>
              </a:defRPr>
            </a:lvl8pPr>
            <a:lvl9pPr lvl="8" algn="ctr">
              <a:buNone/>
              <a:defRPr sz="1000">
                <a:solidFill>
                  <a:schemeClr val="dk2"/>
                </a:solidFill>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mailto:minetmucka@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mailto:taylorabartel@gmail.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hart" Target="../charts/chart1.xm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light-on-math-machine-learning-intuitive-guide-to-latent-dirichlet-allocation-437c8122015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7.xml"/><Relationship Id="rId7"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3.wmf"/><Relationship Id="rId4" Type="http://schemas.openxmlformats.org/officeDocument/2006/relationships/image" Target="../media/image24.png"/><Relationship Id="rId9"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43"/>
          <p:cNvSpPr txBox="1"/>
          <p:nvPr/>
        </p:nvSpPr>
        <p:spPr>
          <a:xfrm>
            <a:off x="1479900" y="2178950"/>
            <a:ext cx="61842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dirty="0">
                <a:solidFill>
                  <a:srgbClr val="425563"/>
                </a:solidFill>
                <a:latin typeface="Toyota Type" panose="020B0602020202020204" pitchFamily="34" charset="0"/>
                <a:ea typeface="Trebuchet MS"/>
                <a:cs typeface="Toyota Type" panose="020B0602020202020204" pitchFamily="34" charset="0"/>
                <a:sym typeface="Trebuchet MS"/>
              </a:rPr>
              <a:t>Minet Mucka Polsinelli</a:t>
            </a:r>
          </a:p>
          <a:p>
            <a:pPr marL="0" lvl="0" indent="0" algn="ctr" rtl="0">
              <a:spcBef>
                <a:spcPts val="0"/>
              </a:spcBef>
              <a:spcAft>
                <a:spcPts val="0"/>
              </a:spcAft>
              <a:buNone/>
            </a:pPr>
            <a:r>
              <a:rPr lang="en-GB" sz="2800" dirty="0">
                <a:solidFill>
                  <a:srgbClr val="425563"/>
                </a:solidFill>
                <a:latin typeface="Toyota Type" panose="020B0602020202020204" pitchFamily="34" charset="0"/>
                <a:ea typeface="Trebuchet MS"/>
                <a:cs typeface="Toyota Type" panose="020B0602020202020204" pitchFamily="34" charset="0"/>
                <a:sym typeface="Trebuchet MS"/>
              </a:rPr>
              <a:t>Taylor Bartel</a:t>
            </a:r>
            <a:endParaRPr sz="2800" dirty="0">
              <a:solidFill>
                <a:srgbClr val="425563"/>
              </a:solidFill>
              <a:latin typeface="Toyota Type" panose="020B0602020202020204" pitchFamily="34" charset="0"/>
              <a:ea typeface="Trebuchet MS"/>
              <a:cs typeface="Toyota Type" panose="020B0602020202020204" pitchFamily="34" charset="0"/>
              <a:sym typeface="Trebuchet MS"/>
            </a:endParaRPr>
          </a:p>
        </p:txBody>
      </p:sp>
      <p:sp>
        <p:nvSpPr>
          <p:cNvPr id="230" name="Google Shape;230;p43"/>
          <p:cNvSpPr txBox="1"/>
          <p:nvPr/>
        </p:nvSpPr>
        <p:spPr>
          <a:xfrm>
            <a:off x="858000" y="666750"/>
            <a:ext cx="7428000" cy="103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400" b="1" dirty="0">
                <a:solidFill>
                  <a:srgbClr val="425563"/>
                </a:solidFill>
                <a:latin typeface="Toyota Type" panose="020B0602020202020204" pitchFamily="34" charset="0"/>
                <a:ea typeface="Trebuchet MS"/>
                <a:cs typeface="Toyota Type" panose="020B0602020202020204" pitchFamily="34" charset="0"/>
                <a:sym typeface="Trebuchet MS"/>
              </a:rPr>
              <a:t>Topic Modeling with </a:t>
            </a:r>
          </a:p>
          <a:p>
            <a:pPr marL="0" lvl="0" indent="0" algn="ctr" rtl="0">
              <a:spcBef>
                <a:spcPts val="0"/>
              </a:spcBef>
              <a:spcAft>
                <a:spcPts val="0"/>
              </a:spcAft>
              <a:buNone/>
            </a:pPr>
            <a:r>
              <a:rPr lang="en-GB" sz="4400" b="1" dirty="0">
                <a:solidFill>
                  <a:srgbClr val="425563"/>
                </a:solidFill>
                <a:latin typeface="Toyota Type" panose="020B0602020202020204" pitchFamily="34" charset="0"/>
                <a:ea typeface="Trebuchet MS"/>
                <a:cs typeface="Toyota Type" panose="020B0602020202020204" pitchFamily="34" charset="0"/>
                <a:sym typeface="Trebuchet MS"/>
              </a:rPr>
              <a:t>Latent Dirichlet Allocation</a:t>
            </a:r>
            <a:endParaRPr sz="4400" b="1" dirty="0">
              <a:solidFill>
                <a:srgbClr val="425563"/>
              </a:solidFill>
              <a:latin typeface="Toyota Type" panose="020B0602020202020204" pitchFamily="34" charset="0"/>
              <a:ea typeface="Trebuchet MS"/>
              <a:cs typeface="Toyota Type" panose="020B0602020202020204" pitchFamily="34" charset="0"/>
              <a:sym typeface="Trebuchet MS"/>
            </a:endParaRPr>
          </a:p>
        </p:txBody>
      </p:sp>
      <p:sp>
        <p:nvSpPr>
          <p:cNvPr id="231" name="Google Shape;231;p43"/>
          <p:cNvSpPr txBox="1">
            <a:spLocks noGrp="1"/>
          </p:cNvSpPr>
          <p:nvPr>
            <p:ph type="sldNum" idx="12"/>
          </p:nvPr>
        </p:nvSpPr>
        <p:spPr>
          <a:xfrm>
            <a:off x="402225" y="4703625"/>
            <a:ext cx="396300" cy="2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a:t>
            </a:fld>
            <a:endParaRPr dirty="0"/>
          </a:p>
        </p:txBody>
      </p:sp>
      <p:cxnSp>
        <p:nvCxnSpPr>
          <p:cNvPr id="5" name="Straight Connector 4"/>
          <p:cNvCxnSpPr/>
          <p:nvPr/>
        </p:nvCxnSpPr>
        <p:spPr>
          <a:xfrm>
            <a:off x="457200" y="2114550"/>
            <a:ext cx="8229600" cy="0"/>
          </a:xfrm>
          <a:prstGeom prst="line">
            <a:avLst/>
          </a:prstGeom>
          <a:ln w="22225">
            <a:solidFill>
              <a:srgbClr val="AE535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9"/>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Thank you!</a:t>
            </a:r>
            <a:endParaRPr b="1" dirty="0">
              <a:solidFill>
                <a:srgbClr val="EE795B"/>
              </a:solidFill>
              <a:latin typeface="Trebuchet MS"/>
              <a:ea typeface="Trebuchet MS"/>
              <a:cs typeface="Trebuchet MS"/>
              <a:sym typeface="Trebuchet MS"/>
            </a:endParaRPr>
          </a:p>
        </p:txBody>
      </p:sp>
      <p:sp>
        <p:nvSpPr>
          <p:cNvPr id="412" name="Google Shape;412;p49"/>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10</a:t>
            </a:fld>
            <a:endParaRPr/>
          </a:p>
        </p:txBody>
      </p:sp>
      <p:sp>
        <p:nvSpPr>
          <p:cNvPr id="451" name="Google Shape;451;p49"/>
          <p:cNvSpPr txBox="1"/>
          <p:nvPr/>
        </p:nvSpPr>
        <p:spPr>
          <a:xfrm>
            <a:off x="288840" y="895350"/>
            <a:ext cx="2325075" cy="4949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999999"/>
                </a:solidFill>
                <a:hlinkClick r:id="rId3"/>
              </a:rPr>
              <a:t>minetmucka@gmail.com</a:t>
            </a:r>
            <a:endParaRPr lang="en-GB" dirty="0">
              <a:solidFill>
                <a:srgbClr val="999999"/>
              </a:solidFill>
            </a:endParaRPr>
          </a:p>
          <a:p>
            <a:pPr marL="0" lvl="0" indent="0" algn="l" rtl="0">
              <a:spcBef>
                <a:spcPts val="0"/>
              </a:spcBef>
              <a:spcAft>
                <a:spcPts val="0"/>
              </a:spcAft>
              <a:buNone/>
            </a:pPr>
            <a:r>
              <a:rPr lang="en-US" dirty="0">
                <a:solidFill>
                  <a:srgbClr val="999999"/>
                </a:solidFill>
                <a:hlinkClick r:id="rId4"/>
              </a:rPr>
              <a:t>taylorabartel@gmail.com</a:t>
            </a:r>
            <a:endParaRPr lang="en-US" dirty="0">
              <a:solidFill>
                <a:srgbClr val="999999"/>
              </a:solidFill>
            </a:endParaRPr>
          </a:p>
          <a:p>
            <a:pPr marL="0" lvl="0" indent="0" algn="l" rtl="0">
              <a:spcBef>
                <a:spcPts val="0"/>
              </a:spcBef>
              <a:spcAft>
                <a:spcPts val="0"/>
              </a:spcAft>
              <a:buNone/>
            </a:pPr>
            <a:endParaRPr lang="en-US" dirty="0">
              <a:solidFill>
                <a:srgbClr val="999999"/>
              </a:solidFill>
            </a:endParaRPr>
          </a:p>
        </p:txBody>
      </p:sp>
    </p:spTree>
    <p:extLst>
      <p:ext uri="{BB962C8B-B14F-4D97-AF65-F5344CB8AC3E}">
        <p14:creationId xmlns:p14="http://schemas.microsoft.com/office/powerpoint/2010/main" val="4109715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9"/>
          <p:cNvSpPr txBox="1">
            <a:spLocks noGrp="1"/>
          </p:cNvSpPr>
          <p:nvPr>
            <p:ph type="title"/>
          </p:nvPr>
        </p:nvSpPr>
        <p:spPr>
          <a:xfrm>
            <a:off x="211777" y="20955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Topic Modeling  </a:t>
            </a:r>
            <a:endParaRPr b="1" dirty="0">
              <a:solidFill>
                <a:srgbClr val="EE795B"/>
              </a:solidFill>
              <a:latin typeface="Trebuchet MS"/>
              <a:ea typeface="Trebuchet MS"/>
              <a:cs typeface="Trebuchet MS"/>
              <a:sym typeface="Trebuchet MS"/>
            </a:endParaRPr>
          </a:p>
        </p:txBody>
      </p:sp>
      <p:sp>
        <p:nvSpPr>
          <p:cNvPr id="412" name="Google Shape;412;p49"/>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a:p>
        </p:txBody>
      </p:sp>
      <p:sp>
        <p:nvSpPr>
          <p:cNvPr id="449" name="Google Shape;449;p49"/>
          <p:cNvSpPr/>
          <p:nvPr/>
        </p:nvSpPr>
        <p:spPr>
          <a:xfrm>
            <a:off x="5424925" y="2624600"/>
            <a:ext cx="104100" cy="104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9"/>
          <p:cNvSpPr/>
          <p:nvPr/>
        </p:nvSpPr>
        <p:spPr>
          <a:xfrm>
            <a:off x="8014875" y="2624600"/>
            <a:ext cx="104100" cy="104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9"/>
          <p:cNvSpPr txBox="1"/>
          <p:nvPr/>
        </p:nvSpPr>
        <p:spPr>
          <a:xfrm>
            <a:off x="5986544" y="1398242"/>
            <a:ext cx="27432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dirty="0">
                <a:solidFill>
                  <a:srgbClr val="999999"/>
                </a:solidFill>
              </a:rPr>
              <a:t>Top terms in LDA topic 18</a:t>
            </a:r>
            <a:endParaRPr sz="1200" dirty="0">
              <a:solidFill>
                <a:srgbClr val="999999"/>
              </a:solidFill>
            </a:endParaRPr>
          </a:p>
        </p:txBody>
      </p:sp>
      <p:sp>
        <p:nvSpPr>
          <p:cNvPr id="43" name="Google Shape;239;p44"/>
          <p:cNvSpPr txBox="1"/>
          <p:nvPr/>
        </p:nvSpPr>
        <p:spPr>
          <a:xfrm>
            <a:off x="176550" y="823733"/>
            <a:ext cx="5248375" cy="1782019"/>
          </a:xfrm>
          <a:prstGeom prst="rect">
            <a:avLst/>
          </a:prstGeom>
          <a:noFill/>
          <a:ln>
            <a:noFill/>
          </a:ln>
        </p:spPr>
        <p:txBody>
          <a:bodyPr spcFirstLastPara="1" wrap="square" lIns="91425" tIns="91425" rIns="91425" bIns="91425" anchor="ctr" anchorCtr="0">
            <a:noAutofit/>
          </a:bodyPr>
          <a:lstStyle/>
          <a:p>
            <a:pPr marL="285750" lvl="0" indent="-285750">
              <a:buSzPts val="1100"/>
              <a:buFont typeface="Arial" panose="020B0604020202020204" pitchFamily="34" charset="0"/>
              <a:buChar char="•"/>
            </a:pPr>
            <a:r>
              <a:rPr lang="en-US" sz="1200" dirty="0">
                <a:solidFill>
                  <a:srgbClr val="425563"/>
                </a:solidFill>
                <a:latin typeface="Toyota Type" panose="020B0602020202020204" pitchFamily="34" charset="0"/>
                <a:ea typeface="Trebuchet MS"/>
                <a:cs typeface="Toyota Type" panose="020B0602020202020204" pitchFamily="34" charset="0"/>
              </a:rPr>
              <a:t>Topic modeling is a natural language processing technique that uses </a:t>
            </a:r>
            <a:r>
              <a:rPr lang="en-US" sz="1200" b="1" dirty="0">
                <a:solidFill>
                  <a:srgbClr val="425563"/>
                </a:solidFill>
                <a:latin typeface="Toyota Type" panose="020B0602020202020204" pitchFamily="34" charset="0"/>
                <a:ea typeface="Trebuchet MS"/>
                <a:cs typeface="Toyota Type" panose="020B0602020202020204" pitchFamily="34" charset="0"/>
              </a:rPr>
              <a:t>hidden connections between words </a:t>
            </a:r>
            <a:r>
              <a:rPr lang="en-US" sz="1200" dirty="0">
                <a:solidFill>
                  <a:srgbClr val="425563"/>
                </a:solidFill>
                <a:latin typeface="Toyota Type" panose="020B0602020202020204" pitchFamily="34" charset="0"/>
                <a:ea typeface="Trebuchet MS"/>
                <a:cs typeface="Toyota Type" panose="020B0602020202020204" pitchFamily="34" charset="0"/>
              </a:rPr>
              <a:t>in a collection of documents (e.g. article, survey comment, call agent notes) to classify documents into topics based on semantic relationships</a:t>
            </a:r>
          </a:p>
          <a:p>
            <a:pPr marL="285750" lvl="0" indent="-285750">
              <a:buSzPts val="1100"/>
              <a:buFont typeface="Arial" panose="020B0604020202020204" pitchFamily="34" charset="0"/>
              <a:buChar char="•"/>
            </a:pPr>
            <a:endParaRPr lang="en-US" sz="1200" dirty="0">
              <a:solidFill>
                <a:srgbClr val="425563"/>
              </a:solidFill>
              <a:latin typeface="Toyota Type" panose="020B0602020202020204" pitchFamily="34" charset="0"/>
              <a:ea typeface="Trebuchet MS"/>
              <a:cs typeface="Toyota Type" panose="020B0602020202020204" pitchFamily="34" charset="0"/>
            </a:endParaRPr>
          </a:p>
          <a:p>
            <a:pPr marL="285750" indent="-285750">
              <a:buSzPts val="1100"/>
              <a:buFont typeface="Arial" panose="020B0604020202020204" pitchFamily="34" charset="0"/>
              <a:buChar char="•"/>
            </a:pPr>
            <a:r>
              <a:rPr lang="en-US" sz="1200" dirty="0">
                <a:solidFill>
                  <a:srgbClr val="425563"/>
                </a:solidFill>
                <a:latin typeface="Toyota Type" panose="020B0602020202020204" pitchFamily="34" charset="0"/>
                <a:ea typeface="Trebuchet MS"/>
                <a:cs typeface="Toyota Type" panose="020B0602020202020204" pitchFamily="34" charset="0"/>
                <a:sym typeface="Trebuchet MS"/>
              </a:rPr>
              <a:t>Topic </a:t>
            </a:r>
            <a:r>
              <a:rPr lang="en-US" sz="1200" dirty="0">
                <a:solidFill>
                  <a:srgbClr val="425563"/>
                </a:solidFill>
                <a:latin typeface="Toyota Type" panose="020B0602020202020204" pitchFamily="34" charset="0"/>
                <a:ea typeface="Trebuchet MS"/>
                <a:cs typeface="Toyota Type" panose="020B0602020202020204" pitchFamily="34" charset="0"/>
              </a:rPr>
              <a:t>modeling operates on the basic assumption that words that occur together frequently have a similar meaning, i.e. describe the same topic</a:t>
            </a:r>
          </a:p>
          <a:p>
            <a:pPr marL="285750" lvl="0" indent="-285750">
              <a:buSzPts val="1100"/>
              <a:buFont typeface="Arial" panose="020B0604020202020204" pitchFamily="34" charset="0"/>
              <a:buChar char="•"/>
            </a:pPr>
            <a:endParaRPr dirty="0">
              <a:solidFill>
                <a:srgbClr val="425563"/>
              </a:solidFill>
              <a:latin typeface="Toyota Type" panose="020B0602020202020204" pitchFamily="34" charset="0"/>
              <a:ea typeface="Trebuchet MS"/>
              <a:cs typeface="Toyota Type" panose="020B0602020202020204" pitchFamily="34" charset="0"/>
              <a:sym typeface="Trebuchet MS"/>
            </a:endParaRPr>
          </a:p>
        </p:txBody>
      </p:sp>
      <p:graphicFrame>
        <p:nvGraphicFramePr>
          <p:cNvPr id="44" name="Chart 43"/>
          <p:cNvGraphicFramePr>
            <a:graphicFrameLocks/>
          </p:cNvGraphicFramePr>
          <p:nvPr>
            <p:extLst>
              <p:ext uri="{D42A27DB-BD31-4B8C-83A1-F6EECF244321}">
                <p14:modId xmlns:p14="http://schemas.microsoft.com/office/powerpoint/2010/main" val="1582394054"/>
              </p:ext>
            </p:extLst>
          </p:nvPr>
        </p:nvGraphicFramePr>
        <p:xfrm>
          <a:off x="1066800" y="2728700"/>
          <a:ext cx="3124199" cy="1938547"/>
        </p:xfrm>
        <a:graphic>
          <a:graphicData uri="http://schemas.openxmlformats.org/drawingml/2006/chart">
            <c:chart xmlns:c="http://schemas.openxmlformats.org/drawingml/2006/chart" xmlns:r="http://schemas.openxmlformats.org/officeDocument/2006/relationships" r:id="rId3"/>
          </a:graphicData>
        </a:graphic>
      </p:graphicFrame>
      <p:cxnSp>
        <p:nvCxnSpPr>
          <p:cNvPr id="45" name="Straight Connector 44">
            <a:extLst>
              <a:ext uri="{FF2B5EF4-FFF2-40B4-BE49-F238E27FC236}">
                <a16:creationId xmlns:a16="http://schemas.microsoft.com/office/drawing/2014/main" xmlns="" id="{FC6C8E0D-A0BC-479C-9866-5B5191F929A7}"/>
              </a:ext>
            </a:extLst>
          </p:cNvPr>
          <p:cNvCxnSpPr/>
          <p:nvPr/>
        </p:nvCxnSpPr>
        <p:spPr>
          <a:xfrm>
            <a:off x="5455109" y="871491"/>
            <a:ext cx="0" cy="3610318"/>
          </a:xfrm>
          <a:prstGeom prst="line">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C0CF8558-DD51-4EC0-851E-383B5A7698F2}"/>
              </a:ext>
            </a:extLst>
          </p:cNvPr>
          <p:cNvSpPr txBox="1"/>
          <p:nvPr/>
        </p:nvSpPr>
        <p:spPr>
          <a:xfrm>
            <a:off x="5952925" y="807994"/>
            <a:ext cx="2605679" cy="830997"/>
          </a:xfrm>
          <a:prstGeom prst="rect">
            <a:avLst/>
          </a:prstGeom>
          <a:noFill/>
        </p:spPr>
        <p:txBody>
          <a:bodyPr wrap="square" rtlCol="0">
            <a:spAutoFit/>
          </a:bodyPr>
          <a:lstStyle/>
          <a:p>
            <a:pPr lvl="0" algn="ctr"/>
            <a:r>
              <a:rPr lang="en-US" sz="1600" dirty="0">
                <a:solidFill>
                  <a:srgbClr val="566579"/>
                </a:solidFill>
              </a:rPr>
              <a:t>LDA Generated Topics Elon Musk’s Tweets</a:t>
            </a:r>
            <a:endParaRPr lang="en-GB" sz="1600" dirty="0">
              <a:solidFill>
                <a:srgbClr val="566579"/>
              </a:solidFill>
            </a:endParaRPr>
          </a:p>
          <a:p>
            <a:pPr algn="ctr"/>
            <a:endParaRPr lang="en-US" sz="1600"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999" y="1809750"/>
            <a:ext cx="2915279" cy="1693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5872" y="4405609"/>
            <a:ext cx="1571628" cy="23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3562350"/>
            <a:ext cx="2854272" cy="811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222" y="1343469"/>
            <a:ext cx="419405" cy="404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descr="C:\Users\muckam\Downloads\us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237715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muckam\Downloads\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6059" y="3237408"/>
            <a:ext cx="324942" cy="3249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uckam\Downloads\light-bulb.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26246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muckam\Downloads\rocket (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36" y="3991777"/>
            <a:ext cx="435894" cy="435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965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246683" y="20955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425563"/>
                </a:solidFill>
                <a:latin typeface="Toyota Type" panose="020B0602020202020204" pitchFamily="34" charset="0"/>
                <a:cs typeface="Toyota Type" panose="020B0602020202020204" pitchFamily="34" charset="0"/>
              </a:rPr>
              <a:t>Generative versus Discriminative</a:t>
            </a:r>
            <a:endParaRPr dirty="0">
              <a:solidFill>
                <a:srgbClr val="425563"/>
              </a:solidFill>
              <a:latin typeface="Toyota Type" panose="020B0602020202020204" pitchFamily="34" charset="0"/>
              <a:cs typeface="Toyota Type" panose="020B0602020202020204" pitchFamily="34" charset="0"/>
            </a:endParaRPr>
          </a:p>
        </p:txBody>
      </p:sp>
      <p:sp>
        <p:nvSpPr>
          <p:cNvPr id="238" name="Google Shape;238;p44"/>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a:t>
            </a:fld>
            <a:endParaRPr dirty="0"/>
          </a:p>
        </p:txBody>
      </p:sp>
      <p:sp>
        <p:nvSpPr>
          <p:cNvPr id="241" name="Google Shape;241;p44"/>
          <p:cNvSpPr txBox="1"/>
          <p:nvPr/>
        </p:nvSpPr>
        <p:spPr>
          <a:xfrm>
            <a:off x="261527" y="3284809"/>
            <a:ext cx="17835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rgbClr val="999999"/>
              </a:solidFill>
            </a:endParaRPr>
          </a:p>
        </p:txBody>
      </p:sp>
      <p:sp>
        <p:nvSpPr>
          <p:cNvPr id="244" name="Google Shape;244;p44"/>
          <p:cNvSpPr txBox="1"/>
          <p:nvPr/>
        </p:nvSpPr>
        <p:spPr>
          <a:xfrm>
            <a:off x="1958183" y="3320645"/>
            <a:ext cx="17835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rgbClr val="999999"/>
              </a:solidFill>
            </a:endParaRPr>
          </a:p>
        </p:txBody>
      </p:sp>
      <p:sp>
        <p:nvSpPr>
          <p:cNvPr id="255" name="Google Shape;255;p44"/>
          <p:cNvSpPr txBox="1"/>
          <p:nvPr/>
        </p:nvSpPr>
        <p:spPr>
          <a:xfrm>
            <a:off x="351395" y="716063"/>
            <a:ext cx="85206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999999"/>
                </a:solidFill>
              </a:rPr>
              <a:t>an important distinction</a:t>
            </a:r>
            <a:endParaRPr dirty="0">
              <a:solidFill>
                <a:srgbClr val="999999"/>
              </a:solidFill>
            </a:endParaRPr>
          </a:p>
        </p:txBody>
      </p:sp>
      <p:sp>
        <p:nvSpPr>
          <p:cNvPr id="58" name="Slide Number Placeholder 3">
            <a:extLst>
              <a:ext uri="{FF2B5EF4-FFF2-40B4-BE49-F238E27FC236}">
                <a16:creationId xmlns:a16="http://schemas.microsoft.com/office/drawing/2014/main" xmlns="" id="{B949C7A4-681D-4036-BF4E-0B7182C47719}"/>
              </a:ext>
            </a:extLst>
          </p:cNvPr>
          <p:cNvSpPr txBox="1">
            <a:spLocks/>
          </p:cNvSpPr>
          <p:nvPr/>
        </p:nvSpPr>
        <p:spPr>
          <a:xfrm>
            <a:off x="9404131" y="6490467"/>
            <a:ext cx="2743200" cy="3651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9pPr>
          </a:lstStyle>
          <a:p>
            <a:fld id="{20937087-C35C-A943-A04F-243BDAAE596C}" type="slidenum">
              <a:rPr lang="en-US" smtClean="0"/>
              <a:pPr/>
              <a:t>3</a:t>
            </a:fld>
            <a:endParaRPr lang="en-US"/>
          </a:p>
        </p:txBody>
      </p:sp>
      <p:sp>
        <p:nvSpPr>
          <p:cNvPr id="59" name="TextBox 58">
            <a:extLst>
              <a:ext uri="{FF2B5EF4-FFF2-40B4-BE49-F238E27FC236}">
                <a16:creationId xmlns:a16="http://schemas.microsoft.com/office/drawing/2014/main" xmlns="" id="{D872A778-4BDE-4B7E-AE0C-9AF26D930C3C}"/>
              </a:ext>
            </a:extLst>
          </p:cNvPr>
          <p:cNvSpPr txBox="1"/>
          <p:nvPr/>
        </p:nvSpPr>
        <p:spPr>
          <a:xfrm>
            <a:off x="261527" y="1072978"/>
            <a:ext cx="8363825" cy="276999"/>
          </a:xfrm>
          <a:prstGeom prst="rect">
            <a:avLst/>
          </a:prstGeom>
          <a:noFill/>
        </p:spPr>
        <p:txBody>
          <a:bodyPr wrap="square" rtlCol="0">
            <a:spAutoFit/>
          </a:bodyPr>
          <a:lstStyle/>
          <a:p>
            <a:r>
              <a:rPr lang="en-US" sz="1200" dirty="0">
                <a:solidFill>
                  <a:srgbClr val="425563"/>
                </a:solidFill>
              </a:rPr>
              <a:t>There are two types of machine learning in the world …</a:t>
            </a:r>
          </a:p>
        </p:txBody>
      </p:sp>
      <p:sp>
        <p:nvSpPr>
          <p:cNvPr id="60" name="Rectangle 59">
            <a:extLst>
              <a:ext uri="{FF2B5EF4-FFF2-40B4-BE49-F238E27FC236}">
                <a16:creationId xmlns:a16="http://schemas.microsoft.com/office/drawing/2014/main" xmlns="" id="{6B7F5675-EF09-4DA5-9790-F1187A00EECF}"/>
              </a:ext>
            </a:extLst>
          </p:cNvPr>
          <p:cNvSpPr/>
          <p:nvPr/>
        </p:nvSpPr>
        <p:spPr>
          <a:xfrm>
            <a:off x="5403253" y="885598"/>
            <a:ext cx="3257725" cy="1015663"/>
          </a:xfrm>
          <a:prstGeom prst="rect">
            <a:avLst/>
          </a:prstGeom>
          <a:solidFill>
            <a:schemeClr val="accent2"/>
          </a:solidFill>
        </p:spPr>
        <p:txBody>
          <a:bodyPr wrap="square">
            <a:spAutoFit/>
          </a:bodyPr>
          <a:lstStyle/>
          <a:p>
            <a:r>
              <a:rPr lang="en-US" sz="1200" b="1" dirty="0">
                <a:solidFill>
                  <a:schemeClr val="bg1"/>
                </a:solidFill>
                <a:latin typeface="Roboto"/>
              </a:rPr>
              <a:t>“Batman opens the present since he's a good guy. It contains a coupon for new parents, but is expired. This is a Joker joke.” </a:t>
            </a:r>
          </a:p>
          <a:p>
            <a:r>
              <a:rPr lang="en-US" sz="1200" dirty="0">
                <a:solidFill>
                  <a:schemeClr val="bg1"/>
                </a:solidFill>
                <a:latin typeface="Roboto"/>
              </a:rPr>
              <a:t>– AI Bot writing Batman Script</a:t>
            </a:r>
          </a:p>
        </p:txBody>
      </p:sp>
      <p:sp>
        <p:nvSpPr>
          <p:cNvPr id="61" name="TextBox 60">
            <a:extLst>
              <a:ext uri="{FF2B5EF4-FFF2-40B4-BE49-F238E27FC236}">
                <a16:creationId xmlns:a16="http://schemas.microsoft.com/office/drawing/2014/main" xmlns="" id="{118B3B55-5338-4E47-8C4D-331B53EEAB3A}"/>
              </a:ext>
            </a:extLst>
          </p:cNvPr>
          <p:cNvSpPr txBox="1"/>
          <p:nvPr/>
        </p:nvSpPr>
        <p:spPr>
          <a:xfrm>
            <a:off x="5624600" y="2008029"/>
            <a:ext cx="2491530" cy="307777"/>
          </a:xfrm>
          <a:prstGeom prst="rect">
            <a:avLst/>
          </a:prstGeom>
          <a:noFill/>
        </p:spPr>
        <p:txBody>
          <a:bodyPr wrap="square" rtlCol="0">
            <a:spAutoFit/>
          </a:bodyPr>
          <a:lstStyle/>
          <a:p>
            <a:pPr algn="ctr"/>
            <a:r>
              <a:rPr lang="en-US" b="1" dirty="0">
                <a:solidFill>
                  <a:srgbClr val="425563"/>
                </a:solidFill>
              </a:rPr>
              <a:t>Generative</a:t>
            </a:r>
          </a:p>
        </p:txBody>
      </p:sp>
      <p:sp>
        <p:nvSpPr>
          <p:cNvPr id="62" name="TextBox 61">
            <a:extLst>
              <a:ext uri="{FF2B5EF4-FFF2-40B4-BE49-F238E27FC236}">
                <a16:creationId xmlns:a16="http://schemas.microsoft.com/office/drawing/2014/main" xmlns="" id="{E4FAC8C0-271B-49DC-84AC-332F7D77F495}"/>
              </a:ext>
            </a:extLst>
          </p:cNvPr>
          <p:cNvSpPr txBox="1"/>
          <p:nvPr/>
        </p:nvSpPr>
        <p:spPr>
          <a:xfrm>
            <a:off x="5219503" y="2304436"/>
            <a:ext cx="3541480"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rgbClr val="425563"/>
                </a:solidFill>
              </a:rPr>
              <a:t>Does not require labels (Unsupervised)</a:t>
            </a:r>
          </a:p>
          <a:p>
            <a:pPr marL="285750" indent="-285750">
              <a:buFont typeface="Arial" panose="020B0604020202020204" pitchFamily="34" charset="0"/>
              <a:buChar char="•"/>
            </a:pPr>
            <a:r>
              <a:rPr lang="en-US" sz="1100" dirty="0">
                <a:solidFill>
                  <a:srgbClr val="425563"/>
                </a:solidFill>
              </a:rPr>
              <a:t>Requires user specified topic count</a:t>
            </a:r>
          </a:p>
          <a:p>
            <a:pPr marL="285750" indent="-285750">
              <a:buFont typeface="Arial" panose="020B0604020202020204" pitchFamily="34" charset="0"/>
              <a:buChar char="•"/>
            </a:pPr>
            <a:r>
              <a:rPr lang="en-US" sz="1100" dirty="0">
                <a:solidFill>
                  <a:srgbClr val="425563"/>
                </a:solidFill>
              </a:rPr>
              <a:t>Uses joint probability</a:t>
            </a:r>
          </a:p>
          <a:p>
            <a:pPr marL="285750" indent="-285750">
              <a:buFont typeface="Arial" panose="020B0604020202020204" pitchFamily="34" charset="0"/>
              <a:buChar char="•"/>
            </a:pPr>
            <a:r>
              <a:rPr lang="en-US" sz="1100" dirty="0">
                <a:solidFill>
                  <a:srgbClr val="425563"/>
                </a:solidFill>
              </a:rPr>
              <a:t>Requires more data </a:t>
            </a:r>
          </a:p>
        </p:txBody>
      </p:sp>
      <p:sp>
        <p:nvSpPr>
          <p:cNvPr id="63" name="TextBox 62">
            <a:extLst>
              <a:ext uri="{FF2B5EF4-FFF2-40B4-BE49-F238E27FC236}">
                <a16:creationId xmlns:a16="http://schemas.microsoft.com/office/drawing/2014/main" xmlns="" id="{7E3DF778-2D19-47D9-9D08-485E45186452}"/>
              </a:ext>
            </a:extLst>
          </p:cNvPr>
          <p:cNvSpPr txBox="1"/>
          <p:nvPr/>
        </p:nvSpPr>
        <p:spPr>
          <a:xfrm>
            <a:off x="261527" y="4172312"/>
            <a:ext cx="4639470" cy="461665"/>
          </a:xfrm>
          <a:prstGeom prst="rect">
            <a:avLst/>
          </a:prstGeom>
          <a:noFill/>
        </p:spPr>
        <p:txBody>
          <a:bodyPr wrap="square" rtlCol="0">
            <a:spAutoFit/>
          </a:bodyPr>
          <a:lstStyle/>
          <a:p>
            <a:r>
              <a:rPr lang="en-US" sz="1200" dirty="0">
                <a:solidFill>
                  <a:srgbClr val="425563"/>
                </a:solidFill>
              </a:rPr>
              <a:t>The benefit of using a generative approach is that you can let your data organize itself, allowing you to discover novel topics</a:t>
            </a:r>
          </a:p>
        </p:txBody>
      </p:sp>
      <p:sp>
        <p:nvSpPr>
          <p:cNvPr id="64" name="TextBox 63">
            <a:extLst>
              <a:ext uri="{FF2B5EF4-FFF2-40B4-BE49-F238E27FC236}">
                <a16:creationId xmlns:a16="http://schemas.microsoft.com/office/drawing/2014/main" xmlns="" id="{48DC8B4E-6859-40F6-AAC0-53E189B98CFC}"/>
              </a:ext>
            </a:extLst>
          </p:cNvPr>
          <p:cNvSpPr txBox="1"/>
          <p:nvPr/>
        </p:nvSpPr>
        <p:spPr>
          <a:xfrm>
            <a:off x="5671766" y="3159530"/>
            <a:ext cx="2866519" cy="461665"/>
          </a:xfrm>
          <a:prstGeom prst="rect">
            <a:avLst/>
          </a:prstGeom>
          <a:noFill/>
        </p:spPr>
        <p:txBody>
          <a:bodyPr wrap="square" rtlCol="0">
            <a:spAutoFit/>
          </a:bodyPr>
          <a:lstStyle/>
          <a:p>
            <a:r>
              <a:rPr lang="en-US" sz="1200" dirty="0">
                <a:solidFill>
                  <a:srgbClr val="CACAC8"/>
                </a:solidFill>
              </a:rPr>
              <a:t>Latent Dirichlet Allocation (LDA), </a:t>
            </a:r>
          </a:p>
          <a:p>
            <a:r>
              <a:rPr lang="en-US" sz="1200" dirty="0">
                <a:solidFill>
                  <a:srgbClr val="CACAC8"/>
                </a:solidFill>
              </a:rPr>
              <a:t>K-Means, Hierarchical Clustering</a:t>
            </a:r>
          </a:p>
        </p:txBody>
      </p:sp>
      <p:sp>
        <p:nvSpPr>
          <p:cNvPr id="65" name="TextBox 64">
            <a:extLst>
              <a:ext uri="{FF2B5EF4-FFF2-40B4-BE49-F238E27FC236}">
                <a16:creationId xmlns:a16="http://schemas.microsoft.com/office/drawing/2014/main" xmlns="" id="{E3DD9383-0748-4BAC-9CA1-53C37AA5794E}"/>
              </a:ext>
            </a:extLst>
          </p:cNvPr>
          <p:cNvSpPr txBox="1"/>
          <p:nvPr/>
        </p:nvSpPr>
        <p:spPr>
          <a:xfrm>
            <a:off x="457506" y="3792945"/>
            <a:ext cx="3197214" cy="276999"/>
          </a:xfrm>
          <a:prstGeom prst="rect">
            <a:avLst/>
          </a:prstGeom>
          <a:noFill/>
        </p:spPr>
        <p:txBody>
          <a:bodyPr wrap="square" rtlCol="0">
            <a:spAutoFit/>
          </a:bodyPr>
          <a:lstStyle/>
          <a:p>
            <a:r>
              <a:rPr lang="en-US" sz="1200" dirty="0">
                <a:solidFill>
                  <a:srgbClr val="CACAC8"/>
                </a:solidFill>
              </a:rPr>
              <a:t>Logistic Regression, KNN, Random Forest</a:t>
            </a:r>
          </a:p>
        </p:txBody>
      </p:sp>
      <p:sp>
        <p:nvSpPr>
          <p:cNvPr id="66" name="TextBox 65">
            <a:extLst>
              <a:ext uri="{FF2B5EF4-FFF2-40B4-BE49-F238E27FC236}">
                <a16:creationId xmlns:a16="http://schemas.microsoft.com/office/drawing/2014/main" xmlns="" id="{BD67678D-7208-470A-972B-FF6601E56CFF}"/>
              </a:ext>
            </a:extLst>
          </p:cNvPr>
          <p:cNvSpPr txBox="1"/>
          <p:nvPr/>
        </p:nvSpPr>
        <p:spPr>
          <a:xfrm>
            <a:off x="903617" y="2612365"/>
            <a:ext cx="2491530" cy="307777"/>
          </a:xfrm>
          <a:prstGeom prst="rect">
            <a:avLst/>
          </a:prstGeom>
          <a:noFill/>
        </p:spPr>
        <p:txBody>
          <a:bodyPr wrap="square" rtlCol="0">
            <a:spAutoFit/>
          </a:bodyPr>
          <a:lstStyle/>
          <a:p>
            <a:pPr algn="ctr"/>
            <a:r>
              <a:rPr lang="en-US" b="1" dirty="0">
                <a:solidFill>
                  <a:srgbClr val="425563"/>
                </a:solidFill>
              </a:rPr>
              <a:t>Discriminative</a:t>
            </a:r>
          </a:p>
        </p:txBody>
      </p:sp>
      <p:pic>
        <p:nvPicPr>
          <p:cNvPr id="67" name="Picture 4" descr="Image result for batman">
            <a:extLst>
              <a:ext uri="{FF2B5EF4-FFF2-40B4-BE49-F238E27FC236}">
                <a16:creationId xmlns:a16="http://schemas.microsoft.com/office/drawing/2014/main" xmlns="" id="{6F2B7EFB-4E52-45A9-9A41-07CB8DF4A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649" y="1405780"/>
            <a:ext cx="465768" cy="84685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Image result for bat">
            <a:extLst>
              <a:ext uri="{FF2B5EF4-FFF2-40B4-BE49-F238E27FC236}">
                <a16:creationId xmlns:a16="http://schemas.microsoft.com/office/drawing/2014/main" xmlns="" id="{CFEB3BA2-8639-4E7A-979C-A46C57EFFE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83" y="1503461"/>
            <a:ext cx="838046" cy="504568"/>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xmlns="" id="{DE9CE294-4188-43AF-8192-C593ABF36A15}"/>
              </a:ext>
            </a:extLst>
          </p:cNvPr>
          <p:cNvSpPr txBox="1"/>
          <p:nvPr/>
        </p:nvSpPr>
        <p:spPr>
          <a:xfrm>
            <a:off x="2080853" y="2318276"/>
            <a:ext cx="2109096" cy="276999"/>
          </a:xfrm>
          <a:prstGeom prst="rect">
            <a:avLst/>
          </a:prstGeom>
          <a:noFill/>
        </p:spPr>
        <p:txBody>
          <a:bodyPr wrap="square" rtlCol="0">
            <a:spAutoFit/>
          </a:bodyPr>
          <a:lstStyle/>
          <a:p>
            <a:pPr algn="ctr"/>
            <a:r>
              <a:rPr lang="en-US" sz="1200" dirty="0">
                <a:solidFill>
                  <a:srgbClr val="425563"/>
                </a:solidFill>
              </a:rPr>
              <a:t>This is a batman</a:t>
            </a:r>
          </a:p>
        </p:txBody>
      </p:sp>
      <p:sp>
        <p:nvSpPr>
          <p:cNvPr id="70" name="TextBox 69">
            <a:extLst>
              <a:ext uri="{FF2B5EF4-FFF2-40B4-BE49-F238E27FC236}">
                <a16:creationId xmlns:a16="http://schemas.microsoft.com/office/drawing/2014/main" xmlns="" id="{06E4195A-5DAF-484B-BE39-AE844DC52FA6}"/>
              </a:ext>
            </a:extLst>
          </p:cNvPr>
          <p:cNvSpPr txBox="1"/>
          <p:nvPr/>
        </p:nvSpPr>
        <p:spPr>
          <a:xfrm>
            <a:off x="308842" y="2315806"/>
            <a:ext cx="1729458" cy="276999"/>
          </a:xfrm>
          <a:prstGeom prst="rect">
            <a:avLst/>
          </a:prstGeom>
          <a:noFill/>
        </p:spPr>
        <p:txBody>
          <a:bodyPr wrap="square" rtlCol="0">
            <a:spAutoFit/>
          </a:bodyPr>
          <a:lstStyle/>
          <a:p>
            <a:pPr algn="ctr"/>
            <a:r>
              <a:rPr lang="en-US" sz="1200" dirty="0">
                <a:solidFill>
                  <a:srgbClr val="425563"/>
                </a:solidFill>
              </a:rPr>
              <a:t>This is a bat</a:t>
            </a:r>
          </a:p>
        </p:txBody>
      </p:sp>
      <p:cxnSp>
        <p:nvCxnSpPr>
          <p:cNvPr id="71" name="Straight Connector 70">
            <a:extLst>
              <a:ext uri="{FF2B5EF4-FFF2-40B4-BE49-F238E27FC236}">
                <a16:creationId xmlns:a16="http://schemas.microsoft.com/office/drawing/2014/main" xmlns="" id="{05231FF2-10B5-4CEC-A22B-7578CCD4132B}"/>
              </a:ext>
            </a:extLst>
          </p:cNvPr>
          <p:cNvCxnSpPr>
            <a:endCxn id="70" idx="3"/>
          </p:cNvCxnSpPr>
          <p:nvPr/>
        </p:nvCxnSpPr>
        <p:spPr>
          <a:xfrm>
            <a:off x="2038300" y="1310940"/>
            <a:ext cx="0" cy="1143366"/>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xmlns="" id="{DD5EF337-D44B-42C9-BF01-D7BEEEFEF3B4}"/>
              </a:ext>
            </a:extLst>
          </p:cNvPr>
          <p:cNvSpPr txBox="1"/>
          <p:nvPr/>
        </p:nvSpPr>
        <p:spPr>
          <a:xfrm>
            <a:off x="533400" y="2920142"/>
            <a:ext cx="3541480"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solidFill>
                  <a:srgbClr val="425563"/>
                </a:solidFill>
              </a:rPr>
              <a:t>Requires Labels (Supervised)</a:t>
            </a:r>
          </a:p>
          <a:p>
            <a:pPr marL="285750" indent="-285750">
              <a:buFont typeface="Arial" panose="020B0604020202020204" pitchFamily="34" charset="0"/>
              <a:buChar char="•"/>
            </a:pPr>
            <a:r>
              <a:rPr lang="en-US" sz="1100" dirty="0">
                <a:solidFill>
                  <a:srgbClr val="425563"/>
                </a:solidFill>
              </a:rPr>
              <a:t>Does not require a defined topic count</a:t>
            </a:r>
          </a:p>
          <a:p>
            <a:pPr marL="285750" indent="-285750">
              <a:buFont typeface="Arial" panose="020B0604020202020204" pitchFamily="34" charset="0"/>
              <a:buChar char="•"/>
            </a:pPr>
            <a:r>
              <a:rPr lang="en-US" sz="1100" dirty="0">
                <a:solidFill>
                  <a:srgbClr val="425563"/>
                </a:solidFill>
              </a:rPr>
              <a:t>Uses conditional probability</a:t>
            </a:r>
          </a:p>
          <a:p>
            <a:pPr marL="285750" indent="-285750">
              <a:buFont typeface="Arial" panose="020B0604020202020204" pitchFamily="34" charset="0"/>
              <a:buChar char="•"/>
            </a:pPr>
            <a:r>
              <a:rPr lang="en-US" sz="1100" dirty="0">
                <a:solidFill>
                  <a:srgbClr val="425563"/>
                </a:solidFill>
              </a:rPr>
              <a:t>Requires less data</a:t>
            </a:r>
          </a:p>
        </p:txBody>
      </p:sp>
      <p:pic>
        <p:nvPicPr>
          <p:cNvPr id="73" name="Picture 72">
            <a:extLst>
              <a:ext uri="{FF2B5EF4-FFF2-40B4-BE49-F238E27FC236}">
                <a16:creationId xmlns:a16="http://schemas.microsoft.com/office/drawing/2014/main" xmlns="" id="{9B858C3A-E1D3-4DDE-ACD2-3A217C617E08}"/>
              </a:ext>
            </a:extLst>
          </p:cNvPr>
          <p:cNvPicPr>
            <a:picLocks noChangeAspect="1"/>
          </p:cNvPicPr>
          <p:nvPr/>
        </p:nvPicPr>
        <p:blipFill>
          <a:blip r:embed="rId5"/>
          <a:stretch>
            <a:fillRect/>
          </a:stretch>
        </p:blipFill>
        <p:spPr>
          <a:xfrm>
            <a:off x="5822922" y="4369555"/>
            <a:ext cx="2437749" cy="358200"/>
          </a:xfrm>
          <a:prstGeom prst="rect">
            <a:avLst/>
          </a:prstGeom>
        </p:spPr>
      </p:pic>
      <p:pic>
        <p:nvPicPr>
          <p:cNvPr id="74" name="Picture 73">
            <a:extLst>
              <a:ext uri="{FF2B5EF4-FFF2-40B4-BE49-F238E27FC236}">
                <a16:creationId xmlns:a16="http://schemas.microsoft.com/office/drawing/2014/main" xmlns="" id="{88933C81-1462-469B-A779-3CF5F0FAB897}"/>
              </a:ext>
            </a:extLst>
          </p:cNvPr>
          <p:cNvPicPr>
            <a:picLocks noChangeAspect="1"/>
          </p:cNvPicPr>
          <p:nvPr/>
        </p:nvPicPr>
        <p:blipFill>
          <a:blip r:embed="rId6"/>
          <a:stretch>
            <a:fillRect/>
          </a:stretch>
        </p:blipFill>
        <p:spPr>
          <a:xfrm>
            <a:off x="5094396" y="4142972"/>
            <a:ext cx="1649524" cy="226583"/>
          </a:xfrm>
          <a:prstGeom prst="rect">
            <a:avLst/>
          </a:prstGeom>
        </p:spPr>
      </p:pic>
      <p:pic>
        <p:nvPicPr>
          <p:cNvPr id="75" name="Picture 74">
            <a:extLst>
              <a:ext uri="{FF2B5EF4-FFF2-40B4-BE49-F238E27FC236}">
                <a16:creationId xmlns:a16="http://schemas.microsoft.com/office/drawing/2014/main" xmlns="" id="{9C7E9C60-685A-4DD2-BD08-D9F4B98CBAEF}"/>
              </a:ext>
            </a:extLst>
          </p:cNvPr>
          <p:cNvPicPr>
            <a:picLocks noChangeAspect="1"/>
          </p:cNvPicPr>
          <p:nvPr/>
        </p:nvPicPr>
        <p:blipFill>
          <a:blip r:embed="rId7"/>
          <a:stretch>
            <a:fillRect/>
          </a:stretch>
        </p:blipFill>
        <p:spPr>
          <a:xfrm>
            <a:off x="6870365" y="4056994"/>
            <a:ext cx="1819275" cy="342900"/>
          </a:xfrm>
          <a:prstGeom prst="rect">
            <a:avLst/>
          </a:prstGeom>
        </p:spPr>
      </p:pic>
      <p:pic>
        <p:nvPicPr>
          <p:cNvPr id="76" name="Picture 75">
            <a:extLst>
              <a:ext uri="{FF2B5EF4-FFF2-40B4-BE49-F238E27FC236}">
                <a16:creationId xmlns:a16="http://schemas.microsoft.com/office/drawing/2014/main" xmlns="" id="{F1453703-7EB6-4EED-B318-4D0BD20B28DA}"/>
              </a:ext>
            </a:extLst>
          </p:cNvPr>
          <p:cNvPicPr>
            <a:picLocks noChangeAspect="1"/>
          </p:cNvPicPr>
          <p:nvPr/>
        </p:nvPicPr>
        <p:blipFill>
          <a:blip r:embed="rId8"/>
          <a:stretch>
            <a:fillRect/>
          </a:stretch>
        </p:blipFill>
        <p:spPr>
          <a:xfrm>
            <a:off x="5814016" y="3785141"/>
            <a:ext cx="2440112" cy="185079"/>
          </a:xfrm>
          <a:prstGeom prst="rect">
            <a:avLst/>
          </a:prstGeom>
        </p:spPr>
      </p:pic>
    </p:spTree>
    <p:extLst>
      <p:ext uri="{BB962C8B-B14F-4D97-AF65-F5344CB8AC3E}">
        <p14:creationId xmlns:p14="http://schemas.microsoft.com/office/powerpoint/2010/main" val="2537140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425563"/>
                </a:solidFill>
                <a:latin typeface="Toyota Type" panose="020B0602020202020204" pitchFamily="34" charset="0"/>
                <a:cs typeface="Toyota Type" panose="020B0602020202020204" pitchFamily="34" charset="0"/>
              </a:rPr>
              <a:t>Generative Document Creation</a:t>
            </a:r>
            <a:endParaRPr dirty="0">
              <a:solidFill>
                <a:srgbClr val="425563"/>
              </a:solidFill>
              <a:latin typeface="Toyota Type" panose="020B0602020202020204" pitchFamily="34" charset="0"/>
              <a:cs typeface="Toyota Type" panose="020B0602020202020204" pitchFamily="34" charset="0"/>
            </a:endParaRPr>
          </a:p>
        </p:txBody>
      </p:sp>
      <p:sp>
        <p:nvSpPr>
          <p:cNvPr id="238" name="Google Shape;238;p44"/>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dirty="0"/>
          </a:p>
        </p:txBody>
      </p:sp>
      <p:sp>
        <p:nvSpPr>
          <p:cNvPr id="255" name="Google Shape;255;p44"/>
          <p:cNvSpPr txBox="1"/>
          <p:nvPr/>
        </p:nvSpPr>
        <p:spPr>
          <a:xfrm>
            <a:off x="261527" y="781425"/>
            <a:ext cx="85206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999999"/>
                </a:solidFill>
              </a:rPr>
              <a:t>Using probability to discover latent topics and why LDA should stick to topic modeling</a:t>
            </a:r>
            <a:endParaRPr dirty="0">
              <a:solidFill>
                <a:srgbClr val="999999"/>
              </a:solidFill>
            </a:endParaRPr>
          </a:p>
        </p:txBody>
      </p:sp>
      <p:sp>
        <p:nvSpPr>
          <p:cNvPr id="38" name="TextBox 37">
            <a:extLst>
              <a:ext uri="{FF2B5EF4-FFF2-40B4-BE49-F238E27FC236}">
                <a16:creationId xmlns:a16="http://schemas.microsoft.com/office/drawing/2014/main" xmlns="" id="{3A457B29-9FC1-47A6-B420-D3A5A1ECEE98}"/>
              </a:ext>
            </a:extLst>
          </p:cNvPr>
          <p:cNvSpPr txBox="1"/>
          <p:nvPr/>
        </p:nvSpPr>
        <p:spPr>
          <a:xfrm>
            <a:off x="914400" y="4796352"/>
            <a:ext cx="7082372" cy="338554"/>
          </a:xfrm>
          <a:prstGeom prst="rect">
            <a:avLst/>
          </a:prstGeom>
          <a:noFill/>
        </p:spPr>
        <p:txBody>
          <a:bodyPr wrap="square" rtlCol="0">
            <a:spAutoFit/>
          </a:bodyPr>
          <a:lstStyle/>
          <a:p>
            <a:r>
              <a:rPr lang="en-US" sz="800" dirty="0">
                <a:solidFill>
                  <a:srgbClr val="CACAC8"/>
                </a:solidFill>
              </a:rPr>
              <a:t>Visualization Inspiration: Thushan Ganegedra</a:t>
            </a:r>
          </a:p>
          <a:p>
            <a:r>
              <a:rPr lang="en-US" sz="800" dirty="0">
                <a:solidFill>
                  <a:schemeClr val="accent5">
                    <a:lumMod val="50000"/>
                  </a:schemeClr>
                </a:solidFill>
                <a:hlinkClick r:id="rId3"/>
              </a:rPr>
              <a:t>https://towardsdatascience.com/light-on-math-machine-learning-intuitive-guide-to-latent-dirichlet-allocation-437c81220158</a:t>
            </a:r>
            <a:endParaRPr lang="en-US" sz="800" dirty="0">
              <a:solidFill>
                <a:schemeClr val="accent5">
                  <a:lumMod val="50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22418"/>
            <a:ext cx="6519284" cy="3466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9" name="Straight Connector 108">
            <a:extLst>
              <a:ext uri="{FF2B5EF4-FFF2-40B4-BE49-F238E27FC236}">
                <a16:creationId xmlns:a16="http://schemas.microsoft.com/office/drawing/2014/main" xmlns="" id="{126D45A9-5154-4D4A-B2B2-95D945E97235}"/>
              </a:ext>
            </a:extLst>
          </p:cNvPr>
          <p:cNvCxnSpPr/>
          <p:nvPr/>
        </p:nvCxnSpPr>
        <p:spPr>
          <a:xfrm>
            <a:off x="7329055" y="939675"/>
            <a:ext cx="0" cy="364948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1752" y="824947"/>
            <a:ext cx="81915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9911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425563"/>
                </a:solidFill>
                <a:latin typeface="Toyota Type" panose="020B0602020202020204" pitchFamily="34" charset="0"/>
                <a:cs typeface="Toyota Type" panose="020B0602020202020204" pitchFamily="34" charset="0"/>
              </a:rPr>
              <a:t>Data Preparation and Cleansing Steps</a:t>
            </a:r>
            <a:endParaRPr dirty="0">
              <a:solidFill>
                <a:srgbClr val="425563"/>
              </a:solidFill>
              <a:latin typeface="Toyota Type" panose="020B0602020202020204" pitchFamily="34" charset="0"/>
              <a:cs typeface="Toyota Type" panose="020B0602020202020204" pitchFamily="34" charset="0"/>
            </a:endParaRPr>
          </a:p>
        </p:txBody>
      </p:sp>
      <p:sp>
        <p:nvSpPr>
          <p:cNvPr id="238" name="Google Shape;238;p44"/>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a:t>
            </a:fld>
            <a:endParaRPr dirty="0"/>
          </a:p>
        </p:txBody>
      </p:sp>
      <p:sp>
        <p:nvSpPr>
          <p:cNvPr id="241" name="Google Shape;241;p44"/>
          <p:cNvSpPr txBox="1"/>
          <p:nvPr/>
        </p:nvSpPr>
        <p:spPr>
          <a:xfrm>
            <a:off x="261527" y="3284809"/>
            <a:ext cx="17835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rgbClr val="999999"/>
              </a:solidFill>
            </a:endParaRPr>
          </a:p>
        </p:txBody>
      </p:sp>
      <p:sp>
        <p:nvSpPr>
          <p:cNvPr id="255" name="Google Shape;255;p44"/>
          <p:cNvSpPr txBox="1"/>
          <p:nvPr/>
        </p:nvSpPr>
        <p:spPr>
          <a:xfrm>
            <a:off x="189525" y="781425"/>
            <a:ext cx="85206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721" y="4211739"/>
            <a:ext cx="2668079" cy="474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97647"/>
            <a:ext cx="3452995" cy="3551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953622"/>
            <a:ext cx="4327551" cy="3732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323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425563"/>
                </a:solidFill>
                <a:latin typeface="Toyota Type" panose="020B0602020202020204" pitchFamily="34" charset="0"/>
                <a:cs typeface="Toyota Type" panose="020B0602020202020204" pitchFamily="34" charset="0"/>
              </a:rPr>
              <a:t>How to create topics from documents</a:t>
            </a:r>
            <a:endParaRPr dirty="0">
              <a:solidFill>
                <a:srgbClr val="425563"/>
              </a:solidFill>
              <a:latin typeface="Toyota Type" panose="020B0602020202020204" pitchFamily="34" charset="0"/>
              <a:cs typeface="Toyota Type" panose="020B0602020202020204" pitchFamily="34" charset="0"/>
            </a:endParaRPr>
          </a:p>
        </p:txBody>
      </p:sp>
      <p:sp>
        <p:nvSpPr>
          <p:cNvPr id="238" name="Google Shape;238;p44"/>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dirty="0"/>
          </a:p>
        </p:txBody>
      </p:sp>
      <p:sp>
        <p:nvSpPr>
          <p:cNvPr id="241" name="Google Shape;241;p44"/>
          <p:cNvSpPr txBox="1"/>
          <p:nvPr/>
        </p:nvSpPr>
        <p:spPr>
          <a:xfrm>
            <a:off x="261527" y="3284809"/>
            <a:ext cx="17835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rgbClr val="999999"/>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96" y="990489"/>
            <a:ext cx="6397477" cy="3391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9" name="Straight Connector 38">
            <a:extLst>
              <a:ext uri="{FF2B5EF4-FFF2-40B4-BE49-F238E27FC236}">
                <a16:creationId xmlns:a16="http://schemas.microsoft.com/office/drawing/2014/main" xmlns="" id="{4CAA5955-9742-49E0-929E-13533D6B6994}"/>
              </a:ext>
            </a:extLst>
          </p:cNvPr>
          <p:cNvCxnSpPr>
            <a:cxnSpLocks/>
          </p:cNvCxnSpPr>
          <p:nvPr/>
        </p:nvCxnSpPr>
        <p:spPr>
          <a:xfrm>
            <a:off x="6553200" y="819150"/>
            <a:ext cx="0" cy="3733892"/>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2E73A7F0-D303-497E-AB50-2052C2F750E7}"/>
              </a:ext>
            </a:extLst>
          </p:cNvPr>
          <p:cNvSpPr/>
          <p:nvPr/>
        </p:nvSpPr>
        <p:spPr>
          <a:xfrm>
            <a:off x="6692660" y="1123950"/>
            <a:ext cx="2057400" cy="28643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a:solidFill>
                  <a:srgbClr val="425563"/>
                </a:solidFill>
              </a:rPr>
              <a:t>Underlying Assumptions</a:t>
            </a:r>
          </a:p>
          <a:p>
            <a:pPr algn="ctr"/>
            <a:endParaRPr lang="en-US" sz="1050" dirty="0">
              <a:solidFill>
                <a:srgbClr val="425563"/>
              </a:solidFill>
            </a:endParaRPr>
          </a:p>
          <a:p>
            <a:pPr marL="228600" indent="-228600">
              <a:buAutoNum type="arabicPeriod"/>
            </a:pPr>
            <a:r>
              <a:rPr lang="en-US" sz="1050" dirty="0">
                <a:solidFill>
                  <a:srgbClr val="425563"/>
                </a:solidFill>
              </a:rPr>
              <a:t>Every </a:t>
            </a:r>
            <a:r>
              <a:rPr lang="en-US" sz="1050" b="1" dirty="0">
                <a:solidFill>
                  <a:srgbClr val="425563"/>
                </a:solidFill>
              </a:rPr>
              <a:t>document</a:t>
            </a:r>
            <a:r>
              <a:rPr lang="en-US" sz="1050" dirty="0">
                <a:solidFill>
                  <a:srgbClr val="425563"/>
                </a:solidFill>
              </a:rPr>
              <a:t> is made up of a mixture of topics</a:t>
            </a:r>
          </a:p>
          <a:p>
            <a:pPr marL="228600" indent="-228600">
              <a:buAutoNum type="arabicPeriod"/>
            </a:pPr>
            <a:endParaRPr lang="en-US" sz="1050" dirty="0">
              <a:solidFill>
                <a:srgbClr val="425563"/>
              </a:solidFill>
            </a:endParaRPr>
          </a:p>
          <a:p>
            <a:pPr marL="228600" indent="-228600">
              <a:buAutoNum type="arabicPeriod"/>
            </a:pPr>
            <a:r>
              <a:rPr lang="en-US" sz="1050" dirty="0">
                <a:solidFill>
                  <a:srgbClr val="425563"/>
                </a:solidFill>
              </a:rPr>
              <a:t>Every </a:t>
            </a:r>
            <a:r>
              <a:rPr lang="en-US" sz="1050" b="1" dirty="0">
                <a:solidFill>
                  <a:srgbClr val="425563"/>
                </a:solidFill>
              </a:rPr>
              <a:t>topic</a:t>
            </a:r>
            <a:r>
              <a:rPr lang="en-US" sz="1050" dirty="0">
                <a:solidFill>
                  <a:srgbClr val="425563"/>
                </a:solidFill>
              </a:rPr>
              <a:t> is made up of a distribution of </a:t>
            </a:r>
            <a:r>
              <a:rPr lang="en-US" sz="1050" b="1" dirty="0">
                <a:solidFill>
                  <a:srgbClr val="425563"/>
                </a:solidFill>
              </a:rPr>
              <a:t>keywords</a:t>
            </a:r>
          </a:p>
          <a:p>
            <a:pPr marL="228600" indent="-228600">
              <a:buAutoNum type="arabicPeriod"/>
            </a:pPr>
            <a:endParaRPr lang="en-US" sz="1050" b="1" dirty="0">
              <a:solidFill>
                <a:srgbClr val="425563"/>
              </a:solidFill>
            </a:endParaRPr>
          </a:p>
          <a:p>
            <a:pPr marL="228600" indent="-228600">
              <a:buAutoNum type="arabicPeriod"/>
            </a:pPr>
            <a:r>
              <a:rPr lang="en-US" sz="1050" dirty="0">
                <a:solidFill>
                  <a:srgbClr val="425563"/>
                </a:solidFill>
              </a:rPr>
              <a:t>Every </a:t>
            </a:r>
            <a:r>
              <a:rPr lang="en-US" sz="1050" b="1" dirty="0">
                <a:solidFill>
                  <a:srgbClr val="425563"/>
                </a:solidFill>
              </a:rPr>
              <a:t>keyword</a:t>
            </a:r>
            <a:r>
              <a:rPr lang="en-US" sz="1050" dirty="0">
                <a:solidFill>
                  <a:srgbClr val="425563"/>
                </a:solidFill>
              </a:rPr>
              <a:t> has a probability of belonging to a </a:t>
            </a:r>
            <a:r>
              <a:rPr lang="en-US" sz="1050" b="1" dirty="0">
                <a:solidFill>
                  <a:srgbClr val="425563"/>
                </a:solidFill>
              </a:rPr>
              <a:t>topic</a:t>
            </a:r>
          </a:p>
          <a:p>
            <a:pPr marL="228600" indent="-228600">
              <a:buAutoNum type="arabicPeriod"/>
            </a:pPr>
            <a:endParaRPr lang="en-US" sz="1050" b="1" dirty="0">
              <a:solidFill>
                <a:srgbClr val="425563"/>
              </a:solidFill>
            </a:endParaRPr>
          </a:p>
          <a:p>
            <a:pPr marL="228600" indent="-228600">
              <a:buAutoNum type="arabicPeriod"/>
            </a:pPr>
            <a:r>
              <a:rPr lang="en-US" sz="1050" dirty="0">
                <a:solidFill>
                  <a:srgbClr val="425563"/>
                </a:solidFill>
              </a:rPr>
              <a:t>Given a </a:t>
            </a:r>
            <a:r>
              <a:rPr lang="en-US" sz="1050" b="1" dirty="0">
                <a:solidFill>
                  <a:srgbClr val="425563"/>
                </a:solidFill>
              </a:rPr>
              <a:t>document</a:t>
            </a:r>
            <a:r>
              <a:rPr lang="en-US" sz="1050" dirty="0">
                <a:solidFill>
                  <a:srgbClr val="425563"/>
                </a:solidFill>
              </a:rPr>
              <a:t>, we can classify the most likely </a:t>
            </a:r>
            <a:r>
              <a:rPr lang="en-US" sz="1050" b="1" dirty="0">
                <a:solidFill>
                  <a:srgbClr val="425563"/>
                </a:solidFill>
              </a:rPr>
              <a:t>topic</a:t>
            </a:r>
            <a:r>
              <a:rPr lang="en-US" sz="1050" dirty="0">
                <a:solidFill>
                  <a:srgbClr val="425563"/>
                </a:solidFill>
              </a:rPr>
              <a:t> by looking at the document </a:t>
            </a:r>
            <a:r>
              <a:rPr lang="en-US" sz="1050" b="1" dirty="0">
                <a:solidFill>
                  <a:srgbClr val="425563"/>
                </a:solidFill>
              </a:rPr>
              <a:t>keywords</a:t>
            </a:r>
          </a:p>
          <a:p>
            <a:pPr marL="228600" indent="-228600">
              <a:buAutoNum type="arabicPeriod"/>
            </a:pPr>
            <a:endParaRPr lang="en-US" sz="1400" dirty="0">
              <a:solidFill>
                <a:schemeClr val="tx1"/>
              </a:solidFill>
            </a:endParaRPr>
          </a:p>
        </p:txBody>
      </p:sp>
    </p:spTree>
    <p:extLst>
      <p:ext uri="{BB962C8B-B14F-4D97-AF65-F5344CB8AC3E}">
        <p14:creationId xmlns:p14="http://schemas.microsoft.com/office/powerpoint/2010/main" val="1154680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425563"/>
                </a:solidFill>
                <a:latin typeface="Toyota Type" panose="020B0602020202020204" pitchFamily="34" charset="0"/>
                <a:cs typeface="Toyota Type" panose="020B0602020202020204" pitchFamily="34" charset="0"/>
              </a:rPr>
              <a:t>Applications</a:t>
            </a:r>
            <a:endParaRPr dirty="0">
              <a:solidFill>
                <a:srgbClr val="425563"/>
              </a:solidFill>
              <a:latin typeface="Toyota Type" panose="020B0602020202020204" pitchFamily="34" charset="0"/>
              <a:cs typeface="Toyota Type" panose="020B0602020202020204" pitchFamily="34" charset="0"/>
            </a:endParaRPr>
          </a:p>
        </p:txBody>
      </p:sp>
      <p:sp>
        <p:nvSpPr>
          <p:cNvPr id="238" name="Google Shape;238;p44"/>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7</a:t>
            </a:fld>
            <a:endParaRPr dirty="0"/>
          </a:p>
        </p:txBody>
      </p:sp>
      <p:sp>
        <p:nvSpPr>
          <p:cNvPr id="241" name="Google Shape;241;p44"/>
          <p:cNvSpPr txBox="1"/>
          <p:nvPr/>
        </p:nvSpPr>
        <p:spPr>
          <a:xfrm>
            <a:off x="261527" y="3284809"/>
            <a:ext cx="17835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rgbClr val="999999"/>
              </a:solidFill>
            </a:endParaRPr>
          </a:p>
        </p:txBody>
      </p:sp>
      <p:sp>
        <p:nvSpPr>
          <p:cNvPr id="255" name="Google Shape;255;p44"/>
          <p:cNvSpPr txBox="1"/>
          <p:nvPr/>
        </p:nvSpPr>
        <p:spPr>
          <a:xfrm>
            <a:off x="189525" y="781425"/>
            <a:ext cx="85206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2" name="TextBox 1">
            <a:extLst>
              <a:ext uri="{FF2B5EF4-FFF2-40B4-BE49-F238E27FC236}">
                <a16:creationId xmlns:a16="http://schemas.microsoft.com/office/drawing/2014/main" xmlns="" id="{863CEEF1-6DCB-4CD2-9B8E-838E6AC399AB}"/>
              </a:ext>
            </a:extLst>
          </p:cNvPr>
          <p:cNvSpPr txBox="1"/>
          <p:nvPr/>
        </p:nvSpPr>
        <p:spPr>
          <a:xfrm>
            <a:off x="433875" y="918718"/>
            <a:ext cx="3756700" cy="2893100"/>
          </a:xfrm>
          <a:prstGeom prst="rect">
            <a:avLst/>
          </a:prstGeom>
          <a:noFill/>
        </p:spPr>
        <p:txBody>
          <a:bodyPr wrap="square" rtlCol="0">
            <a:spAutoFit/>
          </a:bodyPr>
          <a:lstStyle/>
          <a:p>
            <a:r>
              <a:rPr lang="en-US" dirty="0"/>
              <a:t>	Topic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Collaborative Filtering (NY times)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Or… to see what Elon Musk has 	been tweeting about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A picture containing object, drawing&#10;&#10;Description automatically generated">
            <a:extLst>
              <a:ext uri="{FF2B5EF4-FFF2-40B4-BE49-F238E27FC236}">
                <a16:creationId xmlns:a16="http://schemas.microsoft.com/office/drawing/2014/main" xmlns="" id="{801F00AA-70C2-44AB-9FA4-C427FDEE46A7}"/>
              </a:ext>
            </a:extLst>
          </p:cNvPr>
          <p:cNvPicPr>
            <a:picLocks noChangeAspect="1"/>
          </p:cNvPicPr>
          <p:nvPr/>
        </p:nvPicPr>
        <p:blipFill>
          <a:blip r:embed="rId4"/>
          <a:stretch>
            <a:fillRect/>
          </a:stretch>
        </p:blipFill>
        <p:spPr>
          <a:xfrm>
            <a:off x="541249" y="810559"/>
            <a:ext cx="609382" cy="609382"/>
          </a:xfrm>
          <a:prstGeom prst="rect">
            <a:avLst/>
          </a:prstGeom>
        </p:spPr>
      </p:pic>
      <p:pic>
        <p:nvPicPr>
          <p:cNvPr id="6" name="Picture 5" descr="A picture containing toy, sign&#10;&#10;Description automatically generated">
            <a:extLst>
              <a:ext uri="{FF2B5EF4-FFF2-40B4-BE49-F238E27FC236}">
                <a16:creationId xmlns:a16="http://schemas.microsoft.com/office/drawing/2014/main" xmlns="" id="{0FE656FA-6E8C-41AC-8CDA-2CEC941E929E}"/>
              </a:ext>
            </a:extLst>
          </p:cNvPr>
          <p:cNvPicPr>
            <a:picLocks noChangeAspect="1"/>
          </p:cNvPicPr>
          <p:nvPr/>
        </p:nvPicPr>
        <p:blipFill>
          <a:blip r:embed="rId5"/>
          <a:stretch>
            <a:fillRect/>
          </a:stretch>
        </p:blipFill>
        <p:spPr>
          <a:xfrm>
            <a:off x="512565" y="1852264"/>
            <a:ext cx="666750" cy="666750"/>
          </a:xfrm>
          <a:prstGeom prst="rect">
            <a:avLst/>
          </a:prstGeom>
        </p:spPr>
      </p:pic>
      <p:pic>
        <p:nvPicPr>
          <p:cNvPr id="7" name="Picture 6">
            <a:extLst>
              <a:ext uri="{FF2B5EF4-FFF2-40B4-BE49-F238E27FC236}">
                <a16:creationId xmlns:a16="http://schemas.microsoft.com/office/drawing/2014/main" xmlns="" id="{E4255660-BFFF-4C40-A714-CB44C3AE5BC3}"/>
              </a:ext>
            </a:extLst>
          </p:cNvPr>
          <p:cNvPicPr>
            <a:picLocks noChangeAspect="1"/>
          </p:cNvPicPr>
          <p:nvPr/>
        </p:nvPicPr>
        <p:blipFill>
          <a:blip r:embed="rId6"/>
          <a:stretch>
            <a:fillRect/>
          </a:stretch>
        </p:blipFill>
        <p:spPr>
          <a:xfrm>
            <a:off x="504945" y="2788790"/>
            <a:ext cx="766763" cy="801419"/>
          </a:xfrm>
          <a:prstGeom prst="rect">
            <a:avLst/>
          </a:prstGeom>
        </p:spPr>
      </p:pic>
      <p:graphicFrame>
        <p:nvGraphicFramePr>
          <p:cNvPr id="3" name="Object 2">
            <a:extLst>
              <a:ext uri="{FF2B5EF4-FFF2-40B4-BE49-F238E27FC236}">
                <a16:creationId xmlns:a16="http://schemas.microsoft.com/office/drawing/2014/main" xmlns="" id="{23C2C447-7053-414E-BA99-0BD9E8F0AD38}"/>
              </a:ext>
            </a:extLst>
          </p:cNvPr>
          <p:cNvGraphicFramePr>
            <a:graphicFrameLocks noChangeAspect="1"/>
          </p:cNvGraphicFramePr>
          <p:nvPr>
            <p:extLst>
              <p:ext uri="{D42A27DB-BD31-4B8C-83A1-F6EECF244321}">
                <p14:modId xmlns:p14="http://schemas.microsoft.com/office/powerpoint/2010/main" val="1124844702"/>
              </p:ext>
            </p:extLst>
          </p:nvPr>
        </p:nvGraphicFramePr>
        <p:xfrm>
          <a:off x="6885781" y="1525092"/>
          <a:ext cx="1216025" cy="533400"/>
        </p:xfrm>
        <a:graphic>
          <a:graphicData uri="http://schemas.openxmlformats.org/presentationml/2006/ole">
            <mc:AlternateContent xmlns:mc="http://schemas.openxmlformats.org/markup-compatibility/2006">
              <mc:Choice xmlns:v="urn:schemas-microsoft-com:vml" Requires="v">
                <p:oleObj spid="_x0000_s1046" name="Packager Shell Object" showAsIcon="1" r:id="rId7" imgW="1215360" imgH="532800" progId="Package">
                  <p:embed/>
                </p:oleObj>
              </mc:Choice>
              <mc:Fallback>
                <p:oleObj name="Packager Shell Object" showAsIcon="1" r:id="rId7" imgW="1215360" imgH="532800" progId="Package">
                  <p:embed/>
                  <p:pic>
                    <p:nvPicPr>
                      <p:cNvPr id="3" name="Object 2">
                        <a:extLst>
                          <a:ext uri="{FF2B5EF4-FFF2-40B4-BE49-F238E27FC236}">
                            <a16:creationId xmlns:a16="http://schemas.microsoft.com/office/drawing/2014/main" xmlns="" id="{23C2C447-7053-414E-BA99-0BD9E8F0AD38}"/>
                          </a:ext>
                        </a:extLst>
                      </p:cNvPr>
                      <p:cNvPicPr/>
                      <p:nvPr/>
                    </p:nvPicPr>
                    <p:blipFill>
                      <a:blip r:embed="rId8"/>
                      <a:stretch>
                        <a:fillRect/>
                      </a:stretch>
                    </p:blipFill>
                    <p:spPr>
                      <a:xfrm>
                        <a:off x="6885781" y="1525092"/>
                        <a:ext cx="1216025" cy="5334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xmlns="" id="{3AEDB93A-7A09-4EA0-BCB4-69E2FAEABB85}"/>
              </a:ext>
            </a:extLst>
          </p:cNvPr>
          <p:cNvGraphicFramePr>
            <a:graphicFrameLocks noChangeAspect="1"/>
          </p:cNvGraphicFramePr>
          <p:nvPr>
            <p:extLst>
              <p:ext uri="{D42A27DB-BD31-4B8C-83A1-F6EECF244321}">
                <p14:modId xmlns:p14="http://schemas.microsoft.com/office/powerpoint/2010/main" val="3983483727"/>
              </p:ext>
            </p:extLst>
          </p:nvPr>
        </p:nvGraphicFramePr>
        <p:xfrm>
          <a:off x="6248400" y="2788790"/>
          <a:ext cx="2490788" cy="533400"/>
        </p:xfrm>
        <a:graphic>
          <a:graphicData uri="http://schemas.openxmlformats.org/presentationml/2006/ole">
            <mc:AlternateContent xmlns:mc="http://schemas.openxmlformats.org/markup-compatibility/2006">
              <mc:Choice xmlns:v="urn:schemas-microsoft-com:vml" Requires="v">
                <p:oleObj spid="_x0000_s1047" name="Packager Shell Object" showAsIcon="1" r:id="rId9" imgW="2490120" imgH="532800" progId="Package">
                  <p:embed/>
                </p:oleObj>
              </mc:Choice>
              <mc:Fallback>
                <p:oleObj name="Packager Shell Object" showAsIcon="1" r:id="rId9" imgW="2490120" imgH="532800" progId="Package">
                  <p:embed/>
                  <p:pic>
                    <p:nvPicPr>
                      <p:cNvPr id="5" name="Object 4">
                        <a:extLst>
                          <a:ext uri="{FF2B5EF4-FFF2-40B4-BE49-F238E27FC236}">
                            <a16:creationId xmlns:a16="http://schemas.microsoft.com/office/drawing/2014/main" xmlns="" id="{3AEDB93A-7A09-4EA0-BCB4-69E2FAEABB85}"/>
                          </a:ext>
                        </a:extLst>
                      </p:cNvPr>
                      <p:cNvPicPr/>
                      <p:nvPr/>
                    </p:nvPicPr>
                    <p:blipFill>
                      <a:blip r:embed="rId10"/>
                      <a:stretch>
                        <a:fillRect/>
                      </a:stretch>
                    </p:blipFill>
                    <p:spPr>
                      <a:xfrm>
                        <a:off x="6248400" y="2788790"/>
                        <a:ext cx="2490788" cy="533400"/>
                      </a:xfrm>
                      <a:prstGeom prst="rect">
                        <a:avLst/>
                      </a:prstGeom>
                      <a:noFill/>
                    </p:spPr>
                  </p:pic>
                </p:oleObj>
              </mc:Fallback>
            </mc:AlternateContent>
          </a:graphicData>
        </a:graphic>
      </p:graphicFrame>
    </p:spTree>
    <p:extLst>
      <p:ext uri="{BB962C8B-B14F-4D97-AF65-F5344CB8AC3E}">
        <p14:creationId xmlns:p14="http://schemas.microsoft.com/office/powerpoint/2010/main" val="1933201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8"/>
          <p:cNvSpPr/>
          <p:nvPr/>
        </p:nvSpPr>
        <p:spPr>
          <a:xfrm>
            <a:off x="-7189" y="0"/>
            <a:ext cx="9144000" cy="5143500"/>
          </a:xfrm>
          <a:prstGeom prst="rect">
            <a:avLst/>
          </a:prstGeom>
          <a:solidFill>
            <a:srgbClr val="566579">
              <a:alpha val="857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0" name="Google Shape;390;p48"/>
          <p:cNvSpPr txBox="1"/>
          <p:nvPr/>
        </p:nvSpPr>
        <p:spPr>
          <a:xfrm>
            <a:off x="1759200" y="1052075"/>
            <a:ext cx="5625600" cy="12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350" b="1" dirty="0">
                <a:solidFill>
                  <a:srgbClr val="FFFFFF"/>
                </a:solidFill>
                <a:latin typeface="Trebuchet MS"/>
                <a:ea typeface="Trebuchet MS"/>
                <a:cs typeface="Trebuchet MS"/>
                <a:sym typeface="Trebuchet MS"/>
              </a:rPr>
              <a:t>Appendix</a:t>
            </a:r>
            <a:endParaRPr sz="3350" b="1" dirty="0">
              <a:solidFill>
                <a:srgbClr val="FFFFFF"/>
              </a:solidFill>
              <a:latin typeface="Trebuchet MS"/>
              <a:ea typeface="Trebuchet MS"/>
              <a:cs typeface="Trebuchet MS"/>
              <a:sym typeface="Trebuchet MS"/>
            </a:endParaRPr>
          </a:p>
        </p:txBody>
      </p:sp>
    </p:spTree>
    <p:extLst>
      <p:ext uri="{BB962C8B-B14F-4D97-AF65-F5344CB8AC3E}">
        <p14:creationId xmlns:p14="http://schemas.microsoft.com/office/powerpoint/2010/main" val="1857725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4"/>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425563"/>
                </a:solidFill>
                <a:latin typeface="Toyota Type" panose="020B0602020202020204" pitchFamily="34" charset="0"/>
                <a:cs typeface="Toyota Type" panose="020B0602020202020204" pitchFamily="34" charset="0"/>
              </a:rPr>
              <a:t>Going from Document Vectorization to TF-IDF Matrix</a:t>
            </a:r>
            <a:endParaRPr sz="2400" dirty="0">
              <a:solidFill>
                <a:srgbClr val="425563"/>
              </a:solidFill>
              <a:latin typeface="Toyota Type" panose="020B0602020202020204" pitchFamily="34" charset="0"/>
              <a:cs typeface="Toyota Type" panose="020B0602020202020204" pitchFamily="34" charset="0"/>
            </a:endParaRPr>
          </a:p>
        </p:txBody>
      </p:sp>
      <p:sp>
        <p:nvSpPr>
          <p:cNvPr id="238" name="Google Shape;238;p44"/>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dirty="0"/>
          </a:p>
        </p:txBody>
      </p:sp>
      <p:sp>
        <p:nvSpPr>
          <p:cNvPr id="241" name="Google Shape;241;p44"/>
          <p:cNvSpPr txBox="1"/>
          <p:nvPr/>
        </p:nvSpPr>
        <p:spPr>
          <a:xfrm>
            <a:off x="261527" y="3284809"/>
            <a:ext cx="17835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rgbClr val="999999"/>
              </a:solidFill>
            </a:endParaRPr>
          </a:p>
        </p:txBody>
      </p:sp>
      <p:sp>
        <p:nvSpPr>
          <p:cNvPr id="255" name="Google Shape;255;p44"/>
          <p:cNvSpPr txBox="1"/>
          <p:nvPr/>
        </p:nvSpPr>
        <p:spPr>
          <a:xfrm>
            <a:off x="189525" y="781425"/>
            <a:ext cx="85206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51" y="835554"/>
            <a:ext cx="7848600" cy="3878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175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1206</TotalTime>
  <Words>1438</Words>
  <Application>Microsoft Office PowerPoint</Application>
  <PresentationFormat>On-screen Show (16:9)</PresentationFormat>
  <Paragraphs>115</Paragraphs>
  <Slides>10</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Trebuchet MS</vt:lpstr>
      <vt:lpstr>Roboto</vt:lpstr>
      <vt:lpstr>Toyota Type</vt:lpstr>
      <vt:lpstr>Simple Light</vt:lpstr>
      <vt:lpstr>Packager Shell Object</vt:lpstr>
      <vt:lpstr>PowerPoint Presentation</vt:lpstr>
      <vt:lpstr>Topic Modeling  </vt:lpstr>
      <vt:lpstr>Generative versus Discriminative</vt:lpstr>
      <vt:lpstr>Generative Document Creation</vt:lpstr>
      <vt:lpstr>Data Preparation and Cleansing Steps</vt:lpstr>
      <vt:lpstr>How to create topics from documents</vt:lpstr>
      <vt:lpstr>Applications</vt:lpstr>
      <vt:lpstr>PowerPoint Presentation</vt:lpstr>
      <vt:lpstr>Going from Document Vectorization to TF-IDF Matrix</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Analytics Template</dc:title>
  <dc:creator>Alex Alperovich</dc:creator>
  <cp:lastModifiedBy>Toyota Financial Services</cp:lastModifiedBy>
  <cp:revision>48</cp:revision>
  <dcterms:modified xsi:type="dcterms:W3CDTF">2020-02-05T20:47:15Z</dcterms:modified>
</cp:coreProperties>
</file>