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59" r:id="rId8"/>
    <p:sldId id="260" r:id="rId9"/>
    <p:sldId id="270" r:id="rId10"/>
    <p:sldId id="261" r:id="rId11"/>
    <p:sldId id="269" r:id="rId12"/>
    <p:sldId id="262" r:id="rId13"/>
    <p:sldId id="271" r:id="rId14"/>
    <p:sldId id="272" r:id="rId15"/>
  </p:sldIdLst>
  <p:sldSz cx="9144000" cy="5143500"/>
  <p:notesSz cx="6858000" cy="9144000"/>
  <p:embeddedFontLst>
    <p:embeddedFont>
      <p:font typeface="Roboto" panose="02000000000000000000"/>
      <p:regular r:id="rId19"/>
    </p:embeddedFont>
    <p:embeddedFont>
      <p:font typeface="맑은 고딕" panose="020B0503020000020004" charset="-127"/>
      <p:regular r:id="rId20"/>
    </p:embeddedFont>
    <p:embeddedFont>
      <p:font typeface="맑은 고딕 Semilight" panose="020B0502040204020203" charset="-122"/>
      <p:regular r:id="rId21"/>
    </p:embeddedFont>
    <p:embeddedFont>
      <p:font typeface="Corbel Light" panose="020B0303020204020204" charset="0"/>
      <p:regular r:id="rId22"/>
      <p:italic r:id="rId23"/>
    </p:embeddedFont>
    <p:embeddedFont>
      <p:font typeface="Roboto Medium" panose="02000000000000000000"/>
      <p:regular r:id="rId24"/>
      <p:bold r:id="rId25"/>
      <p:boldItalic r:id="rId26"/>
    </p:embeddedFont>
    <p:embeddedFont>
      <p:font typeface="IBM Plex Sans KR Medium" panose="020B0603050203000203" charset="-127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19"/>
    <a:srgbClr val="C44000"/>
    <a:srgbClr val="B86300"/>
    <a:srgbClr val="D07500"/>
    <a:srgbClr val="15FF94"/>
    <a:srgbClr val="00B0F0"/>
    <a:srgbClr val="5A0382"/>
    <a:srgbClr val="C155FF"/>
    <a:srgbClr val="FFFF00"/>
    <a:srgbClr val="D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pos="3377"/>
        <p:guide pos="5405"/>
      </p:guideLst>
    </p:cSldViewPr>
  </p:slide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29T22:03:50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1020 2833,'0'23,"0"7,0-8,0 1,0-1,0-14,0 7,0-8,0 1,0-1,0 1,0-1,0 16,0-16,0 8,0-7,0-1,0 1,0-1,0-7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29T22:03:50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1980 3133,'7'0,"1"0,-1-7,1-1,-1 8,1-7,-1 7,1-8,-1 1,8 7,-7 0,-1 0,-7 7,8-7,-1 8,-7-1,8-7,-1 0,1 8,-8-1,7-7,1 0,-1 0,-7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29T22:03:50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2992 2848,'-7'15,"7"0,0-7,0 14,0-7,0 0,0 0,0 8,0-8,0-8,0 8,0 0,0-7,0-1,0 1,0-1,0 1,0-1,0 1,0-1,0 1,0-1,0 1,0-1,0-7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29T22:03:50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3270 3490,'-10'0,"10"-10,0 0,0 0,0-10,0 10,0 0,0 0,0 0,0 0,0 0,0 0,0 0,0 0,0 0,0 0,0 0,0-10,0 10,0 0,0 0,0 0,0-10,0 10,0 0,0 0,0 0,0 0,0-10,0 10,-10 0,10 0,0 0,0 0,0-10,0 10,0-10,-10 10,10 0,-10 0,10-10,0 10,-10 0,10 0,0 0,-10-10,10 10,0 0,-10 0,0 10,10-10,0 0,-10 0,10 0,0 0,-10 10,10-10,0 0,-10 10,10-20,0 10,-10 0,0 0,10 0,-20-10,10 10,10 0,-10 0,0 0,10 0,-10 0,0 0,0 10,10-10,-10 0,0 0,0 0,0 10,0-10,0 0,0 10,0-10,0 0,0 10,10-10,-10 10,0-10,-10 0,0 0,10 0,0 0,0 10,-10-10,10 0,0 10,0-10,0 0,0 10,0-10,-10 0,10 0,-10 10,-10 0,-40-20,10 0,0-10,-10 10,30 0,20 10,-30-10,50 10,-10 10,0-10,0 10,-30-10,-10-10,-20 20,10-30,-20 20,40 10,-20-10,20-10,20 10,0 10,10 0,0 0,-10 0,10 0,-10 0,0 0,0 0,0 0,0 0,10 0,-10 0,10 0,0 0,0 0,0 0,0 0,0 0,-10 0,10 0,-20 0,10 0,-10 0,20 0,-10 0,10 0,-20 0,20 0,0 0,0 0,0 0,0 0,0 0,0 0,-10 0,10 0,0 10,0-10,0 0,0 0,-10 10,10-10,-10 0,10 0,0 0,0 0,-10 0,0 10,10-10,0 0,0 10,0-10,-10 0,10 0,10 10,-10-10,0 10,0 0,0-10,0 0,10 10,-10 0,0-10,0 10,0-10,-10 10,20 0,-10-10,0 10,0-10,0 10,10 0,-10-10,0 0,0 10,10 0,-10-10,0 10,0-10,10 10,-10-10,0 10,-10 0,10 0,0 0,0 0,0-10,10 10,-10-10,0 0,10 10,-10-10,10 10,-10 0,0 0,0 10,0-10,0 10,0-20,10 10,-10-10,10 10,-10-10,10 10,-10 0,0 0,0 0,10 0,-10 0,0 0,10 0,-10-10,10 10,-10-10,10 10,-10 0,10 0,-10 0,0 0,10 0,-10-10,10 10,-10 0,10 0,-10 0,0 10,10-10,-10 0,10 0,0 0,-10 0,0 0,10 10,0-10,-10 0,0 0,10 0,-10 10,10-10,0 0,-20 10,20-10,-10 0,10 0,0 0,0 0,-10-10,10 10,0 0,-10 0,10 0,0 10,-10 0,0 0,10-10,0 0,0 0,0 0,0 0,-10 0,10 0,0 0,-10 0,10 0,0 0,0 0,0 0,0 0,0 0,-10 0,10 0,0 0,0 0,0 0,0 0,0 0,-10 0,10 0,0 0,0 0,0 0,0 0,-10 10,10-10,0 0,0 0,0 0,0 0,-10 0,10 0,0-10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29T22:03:50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1910 2240,'0'-10,"0"-10,0 0,0-10,0 0,0 10,0 10,0-10,0-10,0 20,0-10,0 0,0 10,0 0,0 0,0 0,0 0,0 0,0 0,0 0,0-10,0 0,0 10,10 0,-10-10,0 0,0 10,0 0,10 0,-10 0,0 0,0 0,-20 10,10 0,10 10,-10-10,0 0,0 10,10 0,-10-10,0 0,0 10,0-10,10 10,-10-10,0 0,-10 0,20 10,-10-10,-10 0,10 0,0 0,0 0,-10 0,0 0,10 0,-10 0,10 0,-10 0,-10 0,20-10,0 10,0-10,0 0,10 0,-10 0,0 0,10 0,0 0,0 0,-10 10,10-10,0 0,0 0,0 0,0-10,0 10,0 0,10 0,-10 0,10 0,0 0,-10 0,10 0,0 0,0 10,0-10,10 0,-10 10,0-10,0 10,0 0,0 0,0 0,0 0,0 0,10 0,0 0,-10 0,0 0,0 0,0 0,10 0,-10 10,0-10,-10 10,10-10,-10 10,0 0,10-10,0 10,10 0,-20 0,10-10,0 10,0 0,-10 0,10-10,-10 10,10 0,0 0,-10 0,0 0,10 0,-10 0,0 0,0 0,10 10,-10-10,0 0,0 0,0 0,10 0,-10 0,10-10,0 10,0-10,20 10,-20-10,10 0,-10 0,0 0,10 0,-10 0,0 20,0-20,20 0,-20 0,0 0,0 0,0 0,0 0,0 0,10 0,-20-10,10 0,10-10,-10 20,0-10,0 0,0 0,0 0,-10 0,0 0,0 0,0 0,0 0,0 0,0-10,0 10,0 0,0 0,0 0,0 0,0-10,-10 20,10-10,-20-10,10 10,0 0,10 0,-10 10,0 0,0-10,0 10,0 0,0-10,0 10,0 0,0 0,0 0,0 0,0 0,0 0,0 0,0 0,0 0,0 0,0 0,0 0,0 0,0 10,-10 0,0 0,10 0,0 0,0-10,10 10,-10-10,0 0,10 10,0 0,-10 0,10 0,-10 0,10 0,0 0,0 0,-10 0,10 0,0 0,0 0,0 0,0-10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29T22:03:50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1550 1670,'0'10,"10"-20,0 0,-10 0,10 10,-10-10,10 0,-10 0,10 0,0 10,0-10,0 10,0-10,0 0,0 0,0 10,-10-10,10 10,-10 10,0 0,0 0,0 10,0-10,0 0,0 0,0 0,0 0,0 0,-10-10,10 10,0 0,-10-10,10 10,-10 0,0 0,0 0,10 10,-10-20,10 10,0 0,0 0,0 0,-10 10,10-10,0 0,10-20,-10 0,10 0,0 0,-10 0,10 0,0 0,-10 0,10 0,0 0,0 0,0 0,0 0,-10 0,10-10,0 20,-10-10,0 0,10 10,-10-10,10 10,-10-10,10 10,-10-10,10 10,0 0,-10 10,0 0,0 10,0-10,0 10,0-10,0 10,0-10,0 0,0 0,0 0,0 0,0 0,10-10,0 0,-10-10,10 0,-10-10,10 10,0-10,0 20,-10-10,0 20,0 0,0 0,10 0,-10 0,0 0,10-10,0 0,0-10,-10 0,0 0,0 0,20 0,-20 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29T22:03:50"/>
    </inkml:context>
    <inkml:brush xml:id="br0">
      <inkml:brushProperty name="width" value="0.05292" units="cm"/>
      <inkml:brushProperty name="height" value="0.05292" units="cm"/>
      <inkml:brushProperty name="color" value="#2daf49"/>
      <inkml:brushProperty name="ignorePressure" value="0"/>
    </inkml:brush>
  </inkml:definitions>
  <inkml:trace contextRef="#ctx0" brushRef="#br0">1960 1670,'0'10,"0"0,0 0,0 0,0 0,0 0,0 10,10-20,0-10,-10 0,0 0,0 0,0 0,0 0,0 0,10 10,-10-10,0 0,10 10,-10-10,0 0,10 0,-10 0,10 0,0 0,-10 0,10 10,0 0,-10 20,0 0,10-10,-10 0,0 0,0 0,0 10,0 0,0-10,0 0,0 0,0 0,0 0,0 0,0 0,0 0,0 0,0 0,10-10,0-10,-10 0,10 0,0-10,0 10,-10 0,10-10,-10 10,10 0,-10 0,0 0,0 0,0 0,10 0,10-20,-20 20,0 0,10 10,-10-10,10 10,0-10,0 0,0 10,-10 10,0 0,0 0,0 0,0 0,0 10,0-10,0 0,0 0,0 0,0 0,0 0,0 0,0 0,0 0,0 0,0 0,0 0,0 0,0 0,0 0,-10-10,10 10,0 0,0 0,0-30,10 10,-10 0,0 0,10 0,-10 0,0 0,10 10,-10-10,0 0,0 0,0 0,0 0,10 10,-10-10,10 0,0 0,-10 0,0 20,-10 0,10 0,0 0,0 0,0 0,0 0,0 0,0-10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18194d2fc_4_1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18194d2fc_4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18194d2fc_0_7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18194d2fc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18194d2fc_0_7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18194d2fc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18194d2fc_0_7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18194d2fc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f9e470d_0_24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f9e470d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e470d_0_4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e470d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3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3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e470d_0_12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e470d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e470d_0_12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e470d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" name="Google Shape;76;p11"/>
          <p:cNvSpPr txBox="1"/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customXml" Target="../ink/ink4.xml"/><Relationship Id="rId7" Type="http://schemas.openxmlformats.org/officeDocument/2006/relationships/image" Target="../media/image19.png"/><Relationship Id="rId6" Type="http://schemas.openxmlformats.org/officeDocument/2006/relationships/customXml" Target="../ink/ink3.xml"/><Relationship Id="rId5" Type="http://schemas.openxmlformats.org/officeDocument/2006/relationships/image" Target="../media/image18.png"/><Relationship Id="rId4" Type="http://schemas.openxmlformats.org/officeDocument/2006/relationships/customXml" Target="../ink/ink2.xml"/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23.png"/><Relationship Id="rId14" Type="http://schemas.openxmlformats.org/officeDocument/2006/relationships/customXml" Target="../ink/ink7.xml"/><Relationship Id="rId13" Type="http://schemas.openxmlformats.org/officeDocument/2006/relationships/image" Target="../media/image22.png"/><Relationship Id="rId12" Type="http://schemas.openxmlformats.org/officeDocument/2006/relationships/customXml" Target="../ink/ink6.xml"/><Relationship Id="rId11" Type="http://schemas.openxmlformats.org/officeDocument/2006/relationships/image" Target="../media/image21.png"/><Relationship Id="rId10" Type="http://schemas.openxmlformats.org/officeDocument/2006/relationships/customXml" Target="../ink/ink5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40" y="1851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</a:rPr>
              <a:t>직진</a:t>
            </a:r>
            <a:endParaRPr lang="en-US" sz="36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6" name="Google Shape;86;p13"/>
          <p:cNvSpPr txBox="1"/>
          <p:nvPr>
            <p:ph type="subTitle" idx="1"/>
          </p:nvPr>
        </p:nvSpPr>
        <p:spPr>
          <a:xfrm>
            <a:off x="460940" y="2690541"/>
            <a:ext cx="82221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64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목적 없이 직진하고, 직진만하고, 직진하다가 또 직진만 하는,</a:t>
            </a:r>
            <a:endParaRPr sz="164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64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Simple is best 시뮬레이터</a:t>
            </a:r>
            <a:endParaRPr lang="en-US" sz="164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75985" y="4047490"/>
            <a:ext cx="2276475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ko-KR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struct </a:t>
            </a:r>
            <a:r>
              <a:rPr lang="ko-KR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팀</a:t>
            </a:r>
            <a:r>
              <a:rPr lang="en-US" altLang="ko-KR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: </a:t>
            </a:r>
            <a:r>
              <a:rPr lang="ko-KR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김효헌</a:t>
            </a:r>
            <a:r>
              <a:rPr lang="en-US" altLang="ko-KR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&amp; </a:t>
            </a:r>
            <a:r>
              <a:rPr lang="ko-KR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이기훈</a:t>
            </a:r>
            <a:endParaRPr lang="ko-KR" altLang="en-US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265500" y="84300"/>
            <a:ext cx="40452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</a:rPr>
              <a:t>Cobject</a:t>
            </a: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</a:endParaRPr>
          </a:p>
        </p:txBody>
      </p:sp>
      <p:sp>
        <p:nvSpPr>
          <p:cNvPr id="169" name="Google Shape;169;p19"/>
          <p:cNvSpPr txBox="1"/>
          <p:nvPr>
            <p:ph type="title"/>
          </p:nvPr>
        </p:nvSpPr>
        <p:spPr>
          <a:xfrm>
            <a:off x="4820500" y="118305"/>
            <a:ext cx="4045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IBM Plex Sans KR Medium" panose="020B0603050203000203" charset="-127"/>
              </a:rPr>
              <a:t>사용한 </a:t>
            </a:r>
            <a:r>
              <a:rPr 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Cobject </a:t>
            </a:r>
            <a:r>
              <a:rPr 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IBM Plex Sans KR Medium" panose="020B0603050203000203" charset="-127"/>
              </a:rPr>
              <a:t>유틸리티</a:t>
            </a:r>
            <a:endParaRPr lang="en-US" sz="2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IBM Plex Sans KR Medium" panose="020B0603050203000203" charset="-127"/>
            </a:endParaRPr>
          </a:p>
        </p:txBody>
      </p:sp>
      <p:sp>
        <p:nvSpPr>
          <p:cNvPr id="170" name="Google Shape;170;p19" title="ㅇㄷㅇㄷㅇㄷ"/>
          <p:cNvSpPr txBox="1"/>
          <p:nvPr/>
        </p:nvSpPr>
        <p:spPr>
          <a:xfrm>
            <a:off x="371400" y="762808"/>
            <a:ext cx="3833400" cy="198818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r="5400000" sx="99000" sy="99000" algn="ctr" rotWithShape="0">
              <a:schemeClr val="bg2">
                <a:lumMod val="50000"/>
                <a:alpha val="100000"/>
              </a:schemeClr>
            </a:outerShdw>
          </a:effectLst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“C” + “Object”의 합성어</a:t>
            </a:r>
            <a:endParaRPr sz="1300" b="1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배열과 문자열을 데이터로는 구분할 수가 없어 만들게 되었지만 현재는 여러 부가 유틸리티만 만들고 있다.</a:t>
            </a:r>
            <a:endParaRPr sz="130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이름 그대로 객체(struct) 기반이며 객체로 이루어져 있다.</a:t>
            </a:r>
            <a:endParaRPr lang="en-US" sz="130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1">
            <a:alphaModFix amt="90000"/>
          </a:blip>
          <a:stretch>
            <a:fillRect/>
          </a:stretch>
        </p:blipFill>
        <p:spPr>
          <a:xfrm>
            <a:off x="371400" y="2809350"/>
            <a:ext cx="3833400" cy="2199496"/>
          </a:xfrm>
          <a:prstGeom prst="rect">
            <a:avLst/>
          </a:prstGeom>
          <a:noFill/>
          <a:ln>
            <a:noFill/>
          </a:ln>
          <a:effectLst>
            <a:outerShdw blurRad="114300" dist="76200" dir="2700000" algn="bl" rotWithShape="0">
              <a:srgbClr val="000000">
                <a:alpha val="75000"/>
              </a:srgbClr>
            </a:outerShdw>
          </a:effectLst>
        </p:spPr>
      </p:pic>
      <p:sp>
        <p:nvSpPr>
          <p:cNvPr id="172" name="Google Shape;172;p19"/>
          <p:cNvSpPr txBox="1"/>
          <p:nvPr/>
        </p:nvSpPr>
        <p:spPr>
          <a:xfrm>
            <a:off x="4676950" y="929975"/>
            <a:ext cx="433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 Semilight" panose="020B0502040204020203" charset="-122"/>
              <a:ea typeface="맑은 고딕 Semilight" panose="020B0502040204020203" charset="-122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4933075" y="774100"/>
            <a:ext cx="3856421" cy="1965600"/>
          </a:xfrm>
          <a:prstGeom prst="rect">
            <a:avLst/>
          </a:prstGeom>
          <a:noFill/>
          <a:ln>
            <a:noFill/>
          </a:ln>
          <a:effectLst>
            <a:outerShdw blurRad="114300" dist="76200" dir="2700000" algn="bl" rotWithShape="0">
              <a:srgbClr val="000000">
                <a:alpha val="75000"/>
              </a:srgbClr>
            </a:outerShdw>
          </a:effectLst>
        </p:spPr>
      </p:pic>
      <p:pic>
        <p:nvPicPr>
          <p:cNvPr id="174" name="Google Shape;174;p19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4860402" y="3399830"/>
            <a:ext cx="4076700" cy="1581150"/>
          </a:xfrm>
          <a:prstGeom prst="rect">
            <a:avLst/>
          </a:prstGeom>
          <a:noFill/>
          <a:ln>
            <a:noFill/>
          </a:ln>
          <a:effectLst>
            <a:outerShdw blurRad="114300" dist="76200" dir="2700000" algn="bl" rotWithShape="0">
              <a:srgbClr val="000000">
                <a:alpha val="7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4392295" y="2914650"/>
            <a:ext cx="4751070" cy="321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564255" y="2296795"/>
            <a:ext cx="211074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시연</a:t>
            </a:r>
            <a:r>
              <a:rPr lang="en-US" altLang="ko-KR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 </a:t>
            </a:r>
            <a:r>
              <a:rPr lang="ko-KR" alt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및</a:t>
            </a:r>
            <a:r>
              <a:rPr lang="en-US" altLang="ko-KR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 </a:t>
            </a:r>
            <a:r>
              <a:rPr lang="ko-KR" alt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영상</a:t>
            </a:r>
            <a:r>
              <a:rPr lang="en-US" altLang="ko-KR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!</a:t>
            </a:r>
            <a:endParaRPr lang="en-US" altLang="ko-KR" sz="24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29485"/>
            <a:ext cx="2533650" cy="29140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647700" y="1798955"/>
              <a:ext cx="635" cy="1625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647700" y="1798955"/>
                <a:ext cx="635" cy="162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Ink 8"/>
              <p14:cNvContentPartPr/>
              <p14:nvPr/>
            </p14:nvContentPartPr>
            <p14:xfrm>
              <a:off x="1257300" y="1965960"/>
              <a:ext cx="100330" cy="241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1257300" y="1965960"/>
                <a:ext cx="100330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Ink 10"/>
              <p14:cNvContentPartPr/>
              <p14:nvPr/>
            </p14:nvContentPartPr>
            <p14:xfrm>
              <a:off x="1895475" y="1808480"/>
              <a:ext cx="5080" cy="17208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7"/>
            </p:blipFill>
            <p:spPr>
              <a:xfrm>
                <a:off x="1895475" y="1808480"/>
                <a:ext cx="5080" cy="172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7" name="Ink 16"/>
              <p14:cNvContentPartPr/>
              <p14:nvPr/>
            </p14:nvContentPartPr>
            <p14:xfrm>
              <a:off x="222250" y="1416050"/>
              <a:ext cx="1854835" cy="8070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9"/>
            </p:blipFill>
            <p:spPr>
              <a:xfrm>
                <a:off x="222250" y="1416050"/>
                <a:ext cx="1854835" cy="807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8" name="Ink 17"/>
              <p14:cNvContentPartPr/>
              <p14:nvPr/>
            </p14:nvContentPartPr>
            <p14:xfrm>
              <a:off x="971550" y="984250"/>
              <a:ext cx="495935" cy="43878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1"/>
            </p:blipFill>
            <p:spPr>
              <a:xfrm>
                <a:off x="971550" y="984250"/>
                <a:ext cx="495935" cy="438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9" name="Ink 18"/>
              <p14:cNvContentPartPr/>
              <p14:nvPr/>
            </p14:nvContentPartPr>
            <p14:xfrm>
              <a:off x="984250" y="990600"/>
              <a:ext cx="222885" cy="1720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3"/>
            </p:blipFill>
            <p:spPr>
              <a:xfrm>
                <a:off x="984250" y="990600"/>
                <a:ext cx="222885" cy="172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0" name="Ink 19"/>
              <p14:cNvContentPartPr/>
              <p14:nvPr/>
            </p14:nvContentPartPr>
            <p14:xfrm>
              <a:off x="1244600" y="996950"/>
              <a:ext cx="191135" cy="1593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5"/>
            </p:blipFill>
            <p:spPr>
              <a:xfrm>
                <a:off x="1244600" y="996950"/>
                <a:ext cx="191135" cy="1593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463165" y="2175510"/>
            <a:ext cx="4217035" cy="67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발표</a:t>
            </a:r>
            <a:r>
              <a:rPr lang="en-US" altLang="ko-KR" sz="3200" b="1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 </a:t>
            </a:r>
            <a:r>
              <a:rPr lang="ko-KR" altLang="en-US" sz="3200" b="1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끝</a:t>
            </a:r>
            <a:r>
              <a:rPr lang="en-US" altLang="ko-KR" sz="3200" b="1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!  </a:t>
            </a:r>
            <a:r>
              <a:rPr lang="ko-KR" altLang="en-US" sz="3200" b="1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감사합니다</a:t>
            </a:r>
            <a:endParaRPr lang="ko-KR" altLang="en-US" sz="3200" b="1">
              <a:ln w="3175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755450" y="914165"/>
            <a:ext cx="3822300" cy="309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목차</a:t>
            </a:r>
            <a:endParaRPr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 panose="02000000000000000000"/>
              <a:buAutoNum type="arabicPeriod"/>
            </a:pPr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핵심 구성 요소</a:t>
            </a:r>
            <a:endParaRPr lang="en-US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 panose="02000000000000000000"/>
              <a:buAutoNum type="arabicPeriod"/>
            </a:pPr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UI </a:t>
            </a:r>
            <a:r>
              <a:rPr lang="ko-KR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설명</a:t>
            </a:r>
            <a:endParaRPr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 panose="02000000000000000000"/>
              <a:buAutoNum type="arabicPeriod"/>
            </a:pPr>
            <a:r>
              <a:rPr lang="ko-KR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코드</a:t>
            </a:r>
            <a:r>
              <a:rPr lang="en-US" altLang="ko-KR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 </a:t>
            </a:r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구조 설명</a:t>
            </a:r>
            <a:endParaRPr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 panose="02000000000000000000"/>
              <a:buAutoNum type="arabicPeriod"/>
            </a:pPr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원근감 효과</a:t>
            </a:r>
            <a:endParaRPr lang="en-US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 panose="02000000000000000000"/>
              <a:buAutoNum type="arabicPeriod"/>
            </a:pPr>
            <a:r>
              <a:rPr lang="ko-KR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선택</a:t>
            </a:r>
            <a:r>
              <a:rPr lang="en-US" altLang="ko-KR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 </a:t>
            </a:r>
            <a:r>
              <a:rPr lang="ko-KR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박스</a:t>
            </a:r>
            <a:r>
              <a:rPr lang="en-US" altLang="ko-KR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 </a:t>
            </a:r>
            <a:r>
              <a:rPr lang="ko-KR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애니메이션</a:t>
            </a:r>
            <a:endParaRPr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 panose="02000000000000000000"/>
              <a:buAutoNum type="arabicPeriod"/>
            </a:pPr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객체 사용 및 활용</a:t>
            </a:r>
            <a:endParaRPr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 panose="02000000000000000000"/>
              <a:buAutoNum type="arabicPeriod"/>
            </a:pPr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Cobject </a:t>
            </a:r>
            <a:endParaRPr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 panose="02000000000000000000"/>
              <a:buAutoNum type="arabicPeriod"/>
            </a:pPr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플레이 영상 OR </a:t>
            </a:r>
            <a:r>
              <a:rPr lang="ko-KR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프로그램</a:t>
            </a:r>
            <a:r>
              <a:rPr lang="en-US" altLang="ko-KR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 </a:t>
            </a:r>
            <a:r>
              <a:rPr lang="ko-KR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  <a:sym typeface="Roboto" panose="02000000000000000000"/>
              </a:rPr>
              <a:t>시연</a:t>
            </a:r>
            <a:endParaRPr lang="ko-KR" altLang="en-US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핵심 구성 요소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431925" y="1992448"/>
            <a:ext cx="2628925" cy="2652151"/>
            <a:chOff x="431925" y="1304875"/>
            <a:chExt cx="2628925" cy="34164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 Semilight" panose="020B0502040204020203" charset="-122"/>
                <a:ea typeface="맑은 고딕 Semilight" panose="020B0502040204020203" charset="-122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 Semilight" panose="020B0502040204020203" charset="-122"/>
                <a:ea typeface="맑은 고딕 Semilight" panose="020B0502040204020203" charset="-122"/>
              </a:endParaRPr>
            </a:p>
          </p:txBody>
        </p:sp>
      </p:grpSp>
      <p:sp>
        <p:nvSpPr>
          <p:cNvPr id="100" name="Google Shape;100;p15"/>
          <p:cNvSpPr txBox="1"/>
          <p:nvPr>
            <p:ph type="body" idx="4294967295"/>
          </p:nvPr>
        </p:nvSpPr>
        <p:spPr>
          <a:xfrm>
            <a:off x="506425" y="1992565"/>
            <a:ext cx="2494500" cy="3582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 Light" panose="020B0303020204020204" charset="0"/>
                <a:ea typeface="맑은 고딕 Semilight" panose="020B0502040204020203" charset="-122"/>
                <a:cs typeface="Corbel Light" panose="020B0303020204020204" charset="0"/>
              </a:rPr>
              <a:t>Text Graphic Library</a:t>
            </a:r>
            <a:endParaRPr lang="en-US" sz="1400">
              <a:solidFill>
                <a:schemeClr val="lt1"/>
              </a:solidFill>
              <a:latin typeface="Corbel Light" panose="020B0303020204020204" charset="0"/>
              <a:ea typeface="맑은 고딕 Semilight" panose="020B0502040204020203" charset="-122"/>
              <a:cs typeface="Corbel Light" panose="020B0303020204020204" charset="0"/>
            </a:endParaRPr>
          </a:p>
        </p:txBody>
      </p:sp>
      <p:sp>
        <p:nvSpPr>
          <p:cNvPr id="101" name="Google Shape;101;p15"/>
          <p:cNvSpPr txBox="1"/>
          <p:nvPr>
            <p:ph type="body" idx="4294967295"/>
          </p:nvPr>
        </p:nvSpPr>
        <p:spPr>
          <a:xfrm>
            <a:off x="508325" y="2416027"/>
            <a:ext cx="2478600" cy="2170200"/>
          </a:xfrm>
          <a:prstGeom prst="rect">
            <a:avLst/>
          </a:prstGeom>
          <a:effectLst>
            <a:glow rad="50800">
              <a:schemeClr val="accent1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간단한 디스플레이 라이브러리.</a:t>
            </a:r>
            <a:endParaRPr sz="1000">
              <a:ln w="0" cmpd="dbl">
                <a:noFill/>
                <a:prstDash val="sysDash"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1학기 프로젝트.</a:t>
            </a:r>
            <a:endParaRPr sz="1000">
              <a:ln w="0" cmpd="dbl">
                <a:noFill/>
                <a:prstDash val="sysDash"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altLang="en-US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디스플레이</a:t>
            </a:r>
            <a:r>
              <a:rPr lang="en-US" altLang="ko-KR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제어</a:t>
            </a:r>
            <a:r>
              <a:rPr lang="en-US" altLang="ko-KR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및</a:t>
            </a:r>
            <a:r>
              <a:rPr lang="en-US" altLang="ko-KR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그래픽</a:t>
            </a:r>
            <a:r>
              <a:rPr lang="en-US" altLang="ko-KR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관련</a:t>
            </a:r>
            <a:r>
              <a:rPr lang="en-US" altLang="ko-KR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요소</a:t>
            </a:r>
            <a:r>
              <a:rPr lang="en-US" altLang="ko-KR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제공</a:t>
            </a:r>
            <a:r>
              <a:rPr lang="en-US" altLang="ko-KR" sz="1000">
                <a:ln w="0" cmpd="dbl">
                  <a:noFill/>
                  <a:prstDash val="sysDash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.</a:t>
            </a:r>
            <a:endParaRPr lang="en-US" altLang="ko-KR" sz="1000">
              <a:ln w="0" cmpd="dbl">
                <a:noFill/>
                <a:prstDash val="sysDash"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3320450" y="1992448"/>
            <a:ext cx="2632500" cy="2652151"/>
            <a:chOff x="3320450" y="1304875"/>
            <a:chExt cx="2632500" cy="3416400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 Semilight" panose="020B0502040204020203" charset="-122"/>
                <a:ea typeface="맑은 고딕 Semilight" panose="020B0502040204020203" charset="-122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 Semilight" panose="020B0502040204020203" charset="-122"/>
                <a:ea typeface="맑은 고딕 Semilight" panose="020B0502040204020203" charset="-122"/>
              </a:endParaRPr>
            </a:p>
          </p:txBody>
        </p:sp>
      </p:grpSp>
      <p:sp>
        <p:nvSpPr>
          <p:cNvPr id="105" name="Google Shape;105;p15"/>
          <p:cNvSpPr txBox="1"/>
          <p:nvPr>
            <p:ph type="body" idx="4294967295"/>
          </p:nvPr>
        </p:nvSpPr>
        <p:spPr>
          <a:xfrm>
            <a:off x="3389450" y="1992565"/>
            <a:ext cx="24945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 Light" panose="020B0303020204020204" charset="0"/>
                <a:ea typeface="맑은 고딕 Semilight" panose="020B0502040204020203" charset="-122"/>
                <a:cs typeface="Corbel Light" panose="020B0303020204020204" charset="0"/>
              </a:rPr>
              <a:t>Straight Game pkg</a:t>
            </a:r>
            <a:endParaRPr lang="en-US" sz="1400">
              <a:solidFill>
                <a:schemeClr val="lt1"/>
              </a:solidFill>
              <a:latin typeface="Corbel Light" panose="020B0303020204020204" charset="0"/>
              <a:ea typeface="맑은 고딕 Semilight" panose="020B0502040204020203" charset="-122"/>
              <a:cs typeface="Corbel Light" panose="020B0303020204020204" charset="0"/>
            </a:endParaRPr>
          </a:p>
        </p:txBody>
      </p:sp>
      <p:sp>
        <p:nvSpPr>
          <p:cNvPr id="106" name="Google Shape;106;p15"/>
          <p:cNvSpPr txBox="1"/>
          <p:nvPr>
            <p:ph type="body" idx="4294967295"/>
          </p:nvPr>
        </p:nvSpPr>
        <p:spPr>
          <a:xfrm>
            <a:off x="3396775" y="2416027"/>
            <a:ext cx="24786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게임을 구성하는 각종 코드들의 총 집합체.</a:t>
            </a:r>
            <a:endParaRPr sz="100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게임 내의 모든 그래픽, 출력, 기본 인터페이스를 위한 객체, 함수들이 있음.</a:t>
            </a:r>
            <a:endParaRPr lang="en-US" sz="100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6212550" y="1992448"/>
            <a:ext cx="2632500" cy="2652151"/>
            <a:chOff x="6212550" y="1304875"/>
            <a:chExt cx="2632500" cy="3416400"/>
          </a:xfrm>
        </p:grpSpPr>
        <p:sp>
          <p:nvSpPr>
            <p:cNvPr id="108" name="Google Shape;108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 Semilight" panose="020B0502040204020203" charset="-122"/>
                <a:ea typeface="맑은 고딕 Semilight" panose="020B0502040204020203" charset="-122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 Semilight" panose="020B0502040204020203" charset="-122"/>
                <a:ea typeface="맑은 고딕 Semilight" panose="020B0502040204020203" charset="-122"/>
              </a:endParaRPr>
            </a:p>
          </p:txBody>
        </p:sp>
      </p:grpSp>
      <p:sp>
        <p:nvSpPr>
          <p:cNvPr id="110" name="Google Shape;110;p15"/>
          <p:cNvSpPr txBox="1"/>
          <p:nvPr>
            <p:ph type="body" idx="4294967295"/>
          </p:nvPr>
        </p:nvSpPr>
        <p:spPr>
          <a:xfrm>
            <a:off x="6272475" y="1992565"/>
            <a:ext cx="24945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 Light" panose="020B0303020204020204" charset="0"/>
                <a:ea typeface="맑은 고딕 Semilight" panose="020B0502040204020203" charset="-122"/>
                <a:cs typeface="Corbel Light" panose="020B0303020204020204" charset="0"/>
              </a:rPr>
              <a:t>Cobject Library</a:t>
            </a:r>
            <a:endParaRPr lang="en-US" sz="1400">
              <a:solidFill>
                <a:schemeClr val="lt1"/>
              </a:solidFill>
              <a:latin typeface="Corbel Light" panose="020B0303020204020204" charset="0"/>
              <a:ea typeface="맑은 고딕 Semilight" panose="020B0502040204020203" charset="-122"/>
              <a:cs typeface="Corbel Light" panose="020B0303020204020204" charset="0"/>
            </a:endParaRPr>
          </a:p>
        </p:txBody>
      </p:sp>
      <p:sp>
        <p:nvSpPr>
          <p:cNvPr id="111" name="Google Shape;111;p15"/>
          <p:cNvSpPr txBox="1"/>
          <p:nvPr>
            <p:ph type="body" idx="4294967295"/>
          </p:nvPr>
        </p:nvSpPr>
        <p:spPr>
          <a:xfrm>
            <a:off x="6286400" y="2416027"/>
            <a:ext cx="24786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타입 확장 라이브러리.</a:t>
            </a:r>
            <a:endParaRPr sz="100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배열 데이터와 문자열 데이터가 구분이 안되어 만들게 되었음.</a:t>
            </a:r>
            <a:endParaRPr sz="100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JS를 모방하려는 의지를 가지고 만든 라이브러리.</a:t>
            </a:r>
            <a:endParaRPr sz="100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undefined, null 있음.</a:t>
            </a:r>
            <a:endParaRPr sz="100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(본 프로젝트에서는 부가적인 유틸리티 일부만 사용됨)</a:t>
            </a:r>
            <a:endParaRPr lang="en-US" sz="100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389450" y="941600"/>
            <a:ext cx="2494500" cy="358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“직진”</a:t>
            </a:r>
            <a:endParaRPr lang="en-US" sz="1500">
              <a:ln w="3175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cxnSp>
        <p:nvCxnSpPr>
          <p:cNvPr id="113" name="Google Shape;113;p15"/>
          <p:cNvCxnSpPr>
            <a:stCxn id="112" idx="2"/>
            <a:endCxn id="105" idx="0"/>
          </p:cNvCxnSpPr>
          <p:nvPr/>
        </p:nvCxnSpPr>
        <p:spPr>
          <a:xfrm>
            <a:off x="4636700" y="1299800"/>
            <a:ext cx="0" cy="69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1753675" y="1610932"/>
            <a:ext cx="576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5"/>
          <p:cNvCxnSpPr>
            <a:stCxn id="100" idx="0"/>
          </p:cNvCxnSpPr>
          <p:nvPr/>
        </p:nvCxnSpPr>
        <p:spPr>
          <a:xfrm rot="10800000">
            <a:off x="1753675" y="1601065"/>
            <a:ext cx="0" cy="39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5"/>
          <p:cNvCxnSpPr/>
          <p:nvPr/>
        </p:nvCxnSpPr>
        <p:spPr>
          <a:xfrm rot="10800000">
            <a:off x="7519725" y="1601065"/>
            <a:ext cx="0" cy="39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941705"/>
            <a:ext cx="7670800" cy="4094480"/>
          </a:xfrm>
          <a:prstGeom prst="rect">
            <a:avLst/>
          </a:prstGeom>
        </p:spPr>
      </p:pic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UI 설명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4145650" y="4645200"/>
            <a:ext cx="1802400" cy="227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타겟 프레임, 현재 프레임 정보</a:t>
            </a:r>
            <a:endParaRPr lang="en-US" sz="90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cxnSp>
        <p:nvCxnSpPr>
          <p:cNvPr id="182" name="Google Shape;182;p20"/>
          <p:cNvCxnSpPr>
            <a:stCxn id="181" idx="1"/>
          </p:cNvCxnSpPr>
          <p:nvPr/>
        </p:nvCxnSpPr>
        <p:spPr>
          <a:xfrm flipH="1">
            <a:off x="3707765" y="4758690"/>
            <a:ext cx="438150" cy="11684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20"/>
          <p:cNvSpPr/>
          <p:nvPr/>
        </p:nvSpPr>
        <p:spPr>
          <a:xfrm>
            <a:off x="3266440" y="4250690"/>
            <a:ext cx="1191260" cy="22733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</a:rPr>
              <a:t>프로젝트</a:t>
            </a:r>
            <a:r>
              <a:rPr lang="en-US" altLang="ko-KR" sz="9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sz="9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</a:rPr>
              <a:t>개발자</a:t>
            </a:r>
            <a:endParaRPr lang="en-US" sz="90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184" name="Google Shape;184;p20"/>
          <p:cNvCxnSpPr>
            <a:stCxn id="183" idx="1"/>
          </p:cNvCxnSpPr>
          <p:nvPr/>
        </p:nvCxnSpPr>
        <p:spPr>
          <a:xfrm flipH="1">
            <a:off x="2592070" y="4364355"/>
            <a:ext cx="674370" cy="295275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20"/>
          <p:cNvSpPr/>
          <p:nvPr/>
        </p:nvSpPr>
        <p:spPr>
          <a:xfrm>
            <a:off x="3759500" y="1668750"/>
            <a:ext cx="1382700" cy="566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</a:rPr>
              <a:t>메뉴</a:t>
            </a:r>
            <a:endParaRPr sz="90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-US" sz="9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</a:rPr>
              <a:t>시작</a:t>
            </a:r>
            <a:endParaRPr sz="90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-US" sz="9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</a:rPr>
              <a:t>종료</a:t>
            </a:r>
            <a:endParaRPr lang="en-US" sz="90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186" name="Google Shape;186;p20"/>
          <p:cNvCxnSpPr>
            <a:stCxn id="185" idx="3"/>
          </p:cNvCxnSpPr>
          <p:nvPr/>
        </p:nvCxnSpPr>
        <p:spPr>
          <a:xfrm>
            <a:off x="5141595" y="1951355"/>
            <a:ext cx="438150" cy="836295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87" name="Google Shape;187;p20"/>
          <p:cNvSpPr/>
          <p:nvPr/>
        </p:nvSpPr>
        <p:spPr>
          <a:xfrm>
            <a:off x="3526155" y="401320"/>
            <a:ext cx="2091690" cy="238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디스플레이 &amp; “직진” </a:t>
            </a:r>
            <a:r>
              <a:rPr lang="ko-KR" altLang="en-US" sz="9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메인</a:t>
            </a:r>
            <a:r>
              <a:rPr lang="en-US" altLang="ko-KR" sz="9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9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액티비티</a:t>
            </a:r>
            <a:endParaRPr lang="ko-KR" altLang="en-US" sz="90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cxnSp>
        <p:nvCxnSpPr>
          <p:cNvPr id="188" name="Google Shape;188;p20"/>
          <p:cNvCxnSpPr>
            <a:stCxn id="187" idx="2"/>
            <a:endCxn id="180" idx="0"/>
          </p:cNvCxnSpPr>
          <p:nvPr/>
        </p:nvCxnSpPr>
        <p:spPr>
          <a:xfrm>
            <a:off x="4572000" y="639200"/>
            <a:ext cx="0" cy="30226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코드</a:t>
            </a:r>
            <a:r>
              <a:rPr lang="en-US" altLang="ko-KR" sz="27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en-US" sz="27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구조 설명</a:t>
            </a:r>
            <a:endParaRPr lang="en-US" sz="27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345576" y="887733"/>
            <a:ext cx="3813055" cy="4016199"/>
            <a:chOff x="506300" y="1048600"/>
            <a:chExt cx="3499500" cy="3770725"/>
          </a:xfrm>
          <a:effectLst/>
        </p:grpSpPr>
        <p:sp>
          <p:nvSpPr>
            <p:cNvPr id="123" name="Google Shape;123;p16"/>
            <p:cNvSpPr/>
            <p:nvPr/>
          </p:nvSpPr>
          <p:spPr>
            <a:xfrm>
              <a:off x="506600" y="1048625"/>
              <a:ext cx="3499200" cy="37707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06300" y="1048600"/>
              <a:ext cx="3499200" cy="347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2012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맑은 고딕 Semilight" panose="020B0502040204020203" charset="-122"/>
                  <a:ea typeface="맑은 고딕 Semilight" panose="020B0502040204020203" charset="-122"/>
                  <a:cs typeface="맑은 고딕 Semilight" panose="020B0502040204020203" charset="-122"/>
                </a:rPr>
                <a:t>메인 메뉴 </a:t>
              </a:r>
              <a:r>
                <a:rPr lang="ko-KR" altLang="en-US" sz="11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맑은 고딕 Semilight" panose="020B0502040204020203" charset="-122"/>
                  <a:ea typeface="맑은 고딕 Semilight" panose="020B0502040204020203" charset="-122"/>
                  <a:cs typeface="맑은 고딕 Semilight" panose="020B0502040204020203" charset="-122"/>
                </a:rPr>
                <a:t>액티비티</a:t>
              </a:r>
              <a:endParaRPr lang="ko-KR" altLang="en-US" sz="11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endParaRPr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460100" y="1311099"/>
            <a:ext cx="3588300" cy="1119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게임 그래픽 계산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460100" y="2472450"/>
            <a:ext cx="3588300" cy="1119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디스플레이 버퍼 그리기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460100" y="3654118"/>
            <a:ext cx="3588300" cy="34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디스플레이 버퍼 콘솔 출력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460100" y="4064143"/>
            <a:ext cx="3588300" cy="34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지나가는 오브젝트 추가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460100" y="4474168"/>
            <a:ext cx="3588300" cy="34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키보드 입력 감지 및 처리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53150" y="1614753"/>
            <a:ext cx="3402300" cy="347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지나가는 오브젝트 좌표 업데이트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553150" y="2020028"/>
            <a:ext cx="3402300" cy="347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선택 박스 애니메이션 업데이트 및 선택 박스 상태 받아오기</a:t>
            </a:r>
            <a:endParaRPr lang="en-US" sz="9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553150" y="2772965"/>
            <a:ext cx="3402300" cy="347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지나가는 오브젝트, 길, 정보 등 그리기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53150" y="3178240"/>
            <a:ext cx="3402300" cy="347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선택 박스 그리기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grpSp>
        <p:nvGrpSpPr>
          <p:cNvPr id="134" name="Google Shape;134;p16"/>
          <p:cNvGrpSpPr/>
          <p:nvPr/>
        </p:nvGrpSpPr>
        <p:grpSpPr>
          <a:xfrm>
            <a:off x="4985365" y="887733"/>
            <a:ext cx="3813055" cy="4016199"/>
            <a:chOff x="506300" y="1048600"/>
            <a:chExt cx="3499500" cy="3770725"/>
          </a:xfrm>
          <a:effectLst/>
        </p:grpSpPr>
        <p:sp>
          <p:nvSpPr>
            <p:cNvPr id="135" name="Google Shape;135;p16"/>
            <p:cNvSpPr/>
            <p:nvPr/>
          </p:nvSpPr>
          <p:spPr>
            <a:xfrm>
              <a:off x="506600" y="1048625"/>
              <a:ext cx="3499200" cy="37707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506300" y="1048600"/>
              <a:ext cx="3499200" cy="347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2012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맑은 고딕 Semilight" panose="020B0502040204020203" charset="-122"/>
                  <a:ea typeface="맑은 고딕 Semilight" panose="020B0502040204020203" charset="-122"/>
                  <a:cs typeface="맑은 고딕 Semilight" panose="020B0502040204020203" charset="-122"/>
                </a:rPr>
                <a:t>게임 플레이 </a:t>
              </a:r>
              <a:r>
                <a:rPr lang="ko-KR" altLang="en-US" sz="11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맑은 고딕 Semilight" panose="020B0502040204020203" charset="-122"/>
                  <a:ea typeface="맑은 고딕 Semilight" panose="020B0502040204020203" charset="-122"/>
                  <a:cs typeface="맑은 고딕 Semilight" panose="020B0502040204020203" charset="-122"/>
                </a:rPr>
                <a:t>액티비티</a:t>
              </a:r>
              <a:endParaRPr lang="ko-KR" altLang="en-US" sz="11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endParaRPr>
            </a:p>
          </p:txBody>
        </p:sp>
      </p:grpSp>
      <p:sp>
        <p:nvSpPr>
          <p:cNvPr id="137" name="Google Shape;137;p16"/>
          <p:cNvSpPr/>
          <p:nvPr/>
        </p:nvSpPr>
        <p:spPr>
          <a:xfrm>
            <a:off x="5099900" y="1311100"/>
            <a:ext cx="3588300" cy="70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ighlight>
                  <a:srgbClr val="FF0000"/>
                </a:highligh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직진키 입력 시</a:t>
            </a: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게임 그래픽 계산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5099889" y="2066029"/>
            <a:ext cx="3588300" cy="1119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디스플레이 버퍼 그리기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5099889" y="3233188"/>
            <a:ext cx="3588300" cy="34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디스플레이 버퍼 콘솔 출력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099889" y="3643213"/>
            <a:ext cx="3588300" cy="34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ighlight>
                  <a:srgbClr val="FF0000"/>
                </a:highligh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직진키 입력 시</a:t>
            </a: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지나가는 오브젝트 추가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099889" y="4053238"/>
            <a:ext cx="3588300" cy="34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키보드 입력 감지 및 처리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5192939" y="1614753"/>
            <a:ext cx="3402300" cy="347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지나가는 오브젝트 좌표 업데이트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193030" y="2366645"/>
            <a:ext cx="3402330" cy="347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지나가는 오브젝트, 길, 정보 등 그리기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5192939" y="2771819"/>
            <a:ext cx="3402300" cy="347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선택 박스 그리기 (디스플레이 테두리에 포커스)</a:t>
            </a:r>
            <a:endParaRPr lang="en-US" sz="1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265500" y="54658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원근감 효과</a:t>
            </a:r>
            <a:endParaRPr 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sp>
        <p:nvSpPr>
          <p:cNvPr id="150" name="Google Shape;150;p17"/>
          <p:cNvSpPr txBox="1"/>
          <p:nvPr>
            <p:ph type="subTitle" idx="1"/>
          </p:nvPr>
        </p:nvSpPr>
        <p:spPr>
          <a:xfrm>
            <a:off x="135860" y="2372575"/>
            <a:ext cx="4358100" cy="15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Step1. 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한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칸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이동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후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타이머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설정</a:t>
            </a:r>
            <a:r>
              <a:rPr 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.</a:t>
            </a:r>
            <a:endParaRPr sz="1200" b="1">
              <a:ln>
                <a:noFill/>
              </a:ln>
              <a:pattFill prst="dk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Roboto Medium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Step2. 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타이머가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완료되었다면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다음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타이머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설정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시에는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방금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전보다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작은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시간으로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타이머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설정하도록</a:t>
            </a:r>
            <a:r>
              <a:rPr lang="en-US" altLang="ko-KR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함</a:t>
            </a:r>
            <a:r>
              <a:rPr 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.</a:t>
            </a:r>
            <a:endParaRPr sz="1200" b="1">
              <a:ln>
                <a:noFill/>
              </a:ln>
              <a:pattFill prst="dk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Roboto Medium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Step3.  Step1부터 다시 반복.</a:t>
            </a:r>
            <a:endParaRPr sz="1200" b="1">
              <a:ln>
                <a:noFill/>
              </a:ln>
              <a:pattFill prst="dk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Roboto Medium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200" b="1">
              <a:ln>
                <a:noFill/>
              </a:ln>
              <a:pattFill prst="dk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Roboto Medium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result : 점점 빠르게 움직이면서 유사 원근감 효과</a:t>
            </a:r>
            <a:r>
              <a:rPr lang="ko-KR" alt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를</a:t>
            </a:r>
            <a:r>
              <a:rPr lang="en-US" sz="1200" b="1">
                <a:ln>
                  <a:noFill/>
                </a:ln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Roboto Medium" panose="02000000000000000000"/>
              </a:rPr>
              <a:t> 주게 됨!</a:t>
            </a:r>
            <a:endParaRPr lang="en-US" sz="1200" b="1">
              <a:ln>
                <a:noFill/>
              </a:ln>
              <a:pattFill prst="dk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Roboto Medium" panose="02000000000000000000"/>
            </a:endParaRPr>
          </a:p>
        </p:txBody>
      </p:sp>
      <p:sp>
        <p:nvSpPr>
          <p:cNvPr id="151" name="Google Shape;151;p17"/>
          <p:cNvSpPr txBox="1"/>
          <p:nvPr>
            <p:ph type="body" idx="2"/>
          </p:nvPr>
        </p:nvSpPr>
        <p:spPr>
          <a:xfrm>
            <a:off x="4939500" y="84104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수학을 전혀 사용하지 않고 오직 노가다 무차별 대입과 테스트로 구현!</a:t>
            </a:r>
            <a:endParaRPr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(원근감 어색한 건 안 비밀)</a:t>
            </a:r>
            <a:endParaRPr lang="en-US" sz="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467995" y="303530"/>
            <a:ext cx="3563620" cy="6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선택</a:t>
            </a:r>
            <a:r>
              <a:rPr lang="en-US" altLang="ko-KR" sz="24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박스</a:t>
            </a:r>
            <a:r>
              <a:rPr lang="en-US" altLang="ko-KR" sz="24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애니메이션</a:t>
            </a:r>
            <a:endParaRPr lang="ko-KR" altLang="en-US" sz="240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334635" y="563880"/>
            <a:ext cx="1318895" cy="2997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첫번째</a:t>
            </a:r>
            <a:r>
              <a:rPr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점의</a:t>
            </a:r>
            <a:r>
              <a:rPr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좌표</a:t>
            </a:r>
            <a:endParaRPr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">
            <a:alphaModFix amt="90000"/>
          </a:blip>
          <a:stretch>
            <a:fillRect/>
          </a:stretch>
        </p:blipFill>
        <p:spPr>
          <a:xfrm>
            <a:off x="5328285" y="1096010"/>
            <a:ext cx="3190875" cy="3286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grpSp>
        <p:nvGrpSpPr>
          <p:cNvPr id="14" name="Group 13"/>
          <p:cNvGrpSpPr/>
          <p:nvPr/>
        </p:nvGrpSpPr>
        <p:grpSpPr>
          <a:xfrm rot="0">
            <a:off x="5309870" y="1203325"/>
            <a:ext cx="3088640" cy="1174115"/>
            <a:chOff x="7841" y="1531"/>
            <a:chExt cx="4864" cy="1849"/>
          </a:xfrm>
        </p:grpSpPr>
        <p:sp>
          <p:nvSpPr>
            <p:cNvPr id="8" name="Multiply 7"/>
            <p:cNvSpPr/>
            <p:nvPr/>
          </p:nvSpPr>
          <p:spPr>
            <a:xfrm>
              <a:off x="7841" y="3040"/>
              <a:ext cx="340" cy="3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027" y="3211"/>
              <a:ext cx="467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8025" y="1531"/>
              <a:ext cx="0" cy="16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0800000">
            <a:off x="5426710" y="1096010"/>
            <a:ext cx="3088640" cy="1174115"/>
            <a:chOff x="7841" y="1531"/>
            <a:chExt cx="4864" cy="1849"/>
          </a:xfrm>
          <a:solidFill>
            <a:srgbClr val="FFFF00"/>
          </a:solidFill>
        </p:grpSpPr>
        <p:sp>
          <p:nvSpPr>
            <p:cNvPr id="17" name="Multiply 16"/>
            <p:cNvSpPr/>
            <p:nvPr/>
          </p:nvSpPr>
          <p:spPr>
            <a:xfrm>
              <a:off x="7841" y="3040"/>
              <a:ext cx="340" cy="340"/>
            </a:xfrm>
            <a:prstGeom prst="mathMultipl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027" y="3211"/>
              <a:ext cx="4678" cy="0"/>
            </a:xfrm>
            <a:prstGeom prst="line">
              <a:avLst/>
            </a:prstGeom>
            <a:grpFill/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025" y="1531"/>
              <a:ext cx="0" cy="1664"/>
            </a:xfrm>
            <a:prstGeom prst="line">
              <a:avLst/>
            </a:prstGeom>
            <a:grpFill/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s 19"/>
          <p:cNvSpPr/>
          <p:nvPr/>
        </p:nvSpPr>
        <p:spPr>
          <a:xfrm>
            <a:off x="7196455" y="563880"/>
            <a:ext cx="1318895" cy="2997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두번째</a:t>
            </a:r>
            <a:r>
              <a:rPr lang="en-US" altLang="ko-KR" sz="1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점의</a:t>
            </a:r>
            <a:r>
              <a:rPr lang="en-US" altLang="ko-KR" sz="1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좌표</a:t>
            </a:r>
            <a:endParaRPr lang="ko-KR" altLang="en-US" sz="10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grpSp>
        <p:nvGrpSpPr>
          <p:cNvPr id="26" name="Group 25"/>
          <p:cNvGrpSpPr/>
          <p:nvPr/>
        </p:nvGrpSpPr>
        <p:grpSpPr>
          <a:xfrm rot="0">
            <a:off x="5330825" y="3183255"/>
            <a:ext cx="2350135" cy="1174115"/>
            <a:chOff x="7841" y="1531"/>
            <a:chExt cx="4864" cy="1849"/>
          </a:xfrm>
        </p:grpSpPr>
        <p:sp>
          <p:nvSpPr>
            <p:cNvPr id="27" name="Multiply 26"/>
            <p:cNvSpPr/>
            <p:nvPr/>
          </p:nvSpPr>
          <p:spPr>
            <a:xfrm>
              <a:off x="7841" y="3040"/>
              <a:ext cx="340" cy="3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027" y="3211"/>
              <a:ext cx="467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025" y="1531"/>
              <a:ext cx="0" cy="16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800000">
            <a:off x="5447665" y="3075940"/>
            <a:ext cx="2350135" cy="1174115"/>
            <a:chOff x="7841" y="1531"/>
            <a:chExt cx="4864" cy="1849"/>
          </a:xfrm>
          <a:solidFill>
            <a:srgbClr val="FFFF00"/>
          </a:solidFill>
        </p:grpSpPr>
        <p:sp>
          <p:nvSpPr>
            <p:cNvPr id="31" name="Multiply 30"/>
            <p:cNvSpPr/>
            <p:nvPr/>
          </p:nvSpPr>
          <p:spPr>
            <a:xfrm>
              <a:off x="7841" y="3040"/>
              <a:ext cx="340" cy="340"/>
            </a:xfrm>
            <a:prstGeom prst="mathMultipl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027" y="3211"/>
              <a:ext cx="4678" cy="0"/>
            </a:xfrm>
            <a:prstGeom prst="line">
              <a:avLst/>
            </a:prstGeom>
            <a:grpFill/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025" y="1531"/>
              <a:ext cx="0" cy="1664"/>
            </a:xfrm>
            <a:prstGeom prst="line">
              <a:avLst/>
            </a:prstGeom>
            <a:grpFill/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ight Arrow 33"/>
          <p:cNvSpPr/>
          <p:nvPr/>
        </p:nvSpPr>
        <p:spPr>
          <a:xfrm>
            <a:off x="4104005" y="2062480"/>
            <a:ext cx="1176020" cy="413385"/>
          </a:xfrm>
          <a:prstGeom prst="rightArrow">
            <a:avLst/>
          </a:prstGeom>
          <a:solidFill>
            <a:srgbClr val="00B050"/>
          </a:solidFill>
          <a:ln w="19050">
            <a:solidFill>
              <a:srgbClr val="13742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출발좌표</a:t>
            </a:r>
            <a:endParaRPr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120890" y="997585"/>
            <a:ext cx="1176020" cy="413385"/>
          </a:xfrm>
          <a:prstGeom prst="rightArrow">
            <a:avLst/>
          </a:prstGeom>
          <a:solidFill>
            <a:srgbClr val="00B0F0"/>
          </a:solidFill>
          <a:ln w="19050">
            <a:solidFill>
              <a:srgbClr val="0945A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출발좌표</a:t>
            </a:r>
            <a:endParaRPr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179570" y="4042410"/>
            <a:ext cx="1176020" cy="413385"/>
          </a:xfrm>
          <a:prstGeom prst="rightArrow">
            <a:avLst/>
          </a:prstGeom>
          <a:solidFill>
            <a:srgbClr val="C155FF"/>
          </a:solidFill>
          <a:ln w="19050">
            <a:solidFill>
              <a:srgbClr val="5A038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도착좌표</a:t>
            </a:r>
            <a:endParaRPr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6414135" y="2977515"/>
            <a:ext cx="1176020" cy="413385"/>
          </a:xfrm>
          <a:prstGeom prst="rightArrow">
            <a:avLst/>
          </a:prstGeom>
          <a:solidFill>
            <a:srgbClr val="FF6519"/>
          </a:solidFill>
          <a:ln w="19050">
            <a:solidFill>
              <a:srgbClr val="C44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도착좌표</a:t>
            </a:r>
            <a:endParaRPr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96240" y="1132205"/>
            <a:ext cx="3023870" cy="3746500"/>
            <a:chOff x="624" y="1783"/>
            <a:chExt cx="4334" cy="5370"/>
          </a:xfrm>
        </p:grpSpPr>
        <p:pic>
          <p:nvPicPr>
            <p:cNvPr id="1" name="Picture 0"/>
            <p:cNvPicPr>
              <a:picLocks noChangeAspect="1"/>
            </p:cNvPicPr>
            <p:nvPr/>
          </p:nvPicPr>
          <p:blipFill>
            <a:blip r:embed="rId2">
              <a:alphaModFix amt="90000"/>
            </a:blip>
            <a:stretch>
              <a:fillRect/>
            </a:stretch>
          </p:blipFill>
          <p:spPr>
            <a:xfrm>
              <a:off x="624" y="1783"/>
              <a:ext cx="4335" cy="53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pic>
        <p:sp>
          <p:nvSpPr>
            <p:cNvPr id="21" name="Rectangles 20"/>
            <p:cNvSpPr/>
            <p:nvPr/>
          </p:nvSpPr>
          <p:spPr>
            <a:xfrm>
              <a:off x="680" y="2311"/>
              <a:ext cx="3005" cy="23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680" y="4674"/>
              <a:ext cx="3005" cy="2381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078" y="2769"/>
              <a:ext cx="2267" cy="1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77" y="3951"/>
              <a:ext cx="2267" cy="1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77" y="5129"/>
              <a:ext cx="2267" cy="1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77" y="6313"/>
              <a:ext cx="2267" cy="1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078" y="3008"/>
              <a:ext cx="2088" cy="10"/>
            </a:xfrm>
            <a:prstGeom prst="line">
              <a:avLst/>
            </a:prstGeom>
            <a:ln w="12700">
              <a:solidFill>
                <a:srgbClr val="C15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77" y="4190"/>
              <a:ext cx="2088" cy="10"/>
            </a:xfrm>
            <a:prstGeom prst="line">
              <a:avLst/>
            </a:prstGeom>
            <a:ln w="12700">
              <a:solidFill>
                <a:srgbClr val="C15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077" y="5368"/>
              <a:ext cx="2088" cy="10"/>
            </a:xfrm>
            <a:prstGeom prst="line">
              <a:avLst/>
            </a:prstGeom>
            <a:ln w="12700">
              <a:solidFill>
                <a:srgbClr val="FF65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77" y="6552"/>
              <a:ext cx="2088" cy="10"/>
            </a:xfrm>
            <a:prstGeom prst="line">
              <a:avLst/>
            </a:prstGeom>
            <a:ln w="12700">
              <a:solidFill>
                <a:srgbClr val="FF65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266280" y="447475"/>
            <a:ext cx="4045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객체 </a:t>
            </a:r>
            <a:r>
              <a:rPr lang="ko-KR" altLang="en-US" sz="280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사용</a:t>
            </a:r>
            <a:r>
              <a:rPr lang="en-US" altLang="ko-KR" sz="280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280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및</a:t>
            </a:r>
            <a:r>
              <a:rPr lang="en-US" altLang="ko-KR" sz="280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280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활용</a:t>
            </a:r>
            <a:endParaRPr lang="ko-KR" altLang="en-US" sz="280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1">
            <a:alphaModFix amt="90000"/>
          </a:blip>
          <a:stretch>
            <a:fillRect/>
          </a:stretch>
        </p:blipFill>
        <p:spPr>
          <a:xfrm>
            <a:off x="4676163" y="1015215"/>
            <a:ext cx="4333875" cy="514350"/>
          </a:xfrm>
          <a:prstGeom prst="rect">
            <a:avLst/>
          </a:prstGeom>
          <a:noFill/>
          <a:ln>
            <a:noFill/>
          </a:ln>
          <a:effectLst>
            <a:outerShdw blurRad="71438" dist="95250" dir="2640000" algn="bl" rotWithShape="0">
              <a:srgbClr val="000000">
                <a:alpha val="50000"/>
              </a:srgbClr>
            </a:outerShdw>
            <a:softEdge rad="12700"/>
          </a:effectLst>
        </p:spPr>
      </p:pic>
      <p:sp>
        <p:nvSpPr>
          <p:cNvPr id="159" name="Google Shape;159;p18"/>
          <p:cNvSpPr/>
          <p:nvPr/>
        </p:nvSpPr>
        <p:spPr>
          <a:xfrm>
            <a:off x="4670150" y="529930"/>
            <a:ext cx="4345800" cy="465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오브젝트 객체 생성자 함수로 오브젝트를 만들고 그 오브젝트 객체를 오브젝트 추가 함수에게 복사</a:t>
            </a:r>
            <a:endParaRPr lang="en-US" sz="1100"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4670213" y="2021040"/>
            <a:ext cx="4345800" cy="465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오브젝트 타임라인 정보 객체를 배열로 저장해서 사용</a:t>
            </a:r>
            <a:endParaRPr sz="1100">
              <a:ln w="28575" cmpd="dbl">
                <a:noFill/>
                <a:prstDash val="solid"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(JSON 형태로도 사용이 가능)</a:t>
            </a:r>
            <a:endParaRPr lang="en-US" sz="1100">
              <a:ln w="28575" cmpd="dbl">
                <a:noFill/>
                <a:prstDash val="solid"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5125387" y="2486940"/>
            <a:ext cx="3435475" cy="2276125"/>
          </a:xfrm>
          <a:prstGeom prst="rect">
            <a:avLst/>
          </a:prstGeom>
          <a:noFill/>
          <a:ln>
            <a:noFill/>
          </a:ln>
          <a:effectLst>
            <a:outerShdw blurRad="71438" dist="95250" dir="2640000" algn="bl" rotWithShape="0">
              <a:srgbClr val="000000">
                <a:alpha val="50000"/>
              </a:srgbClr>
            </a:outerShdw>
            <a:softEdge rad="12700"/>
          </a:effectLst>
        </p:spPr>
      </p:pic>
      <p:pic>
        <p:nvPicPr>
          <p:cNvPr id="162" name="Google Shape;162;p18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819060" y="1806150"/>
            <a:ext cx="2939350" cy="2582800"/>
          </a:xfrm>
          <a:prstGeom prst="rect">
            <a:avLst/>
          </a:prstGeom>
          <a:noFill/>
          <a:ln>
            <a:noFill/>
          </a:ln>
          <a:effectLst>
            <a:outerShdw blurRad="71438" dist="95250" dir="2640000" algn="bl" rotWithShape="0">
              <a:srgbClr val="000000">
                <a:alpha val="50000"/>
              </a:srgbClr>
            </a:outerShdw>
            <a:softEdge rad="12700"/>
          </a:effectLst>
        </p:spPr>
      </p:pic>
      <p:sp>
        <p:nvSpPr>
          <p:cNvPr id="163" name="Google Shape;163;p18"/>
          <p:cNvSpPr/>
          <p:nvPr/>
        </p:nvSpPr>
        <p:spPr>
          <a:xfrm>
            <a:off x="584200" y="1423035"/>
            <a:ext cx="3409950" cy="36322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지나가는 오브젝트 구조체(객체)를 </a:t>
            </a: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정의</a:t>
            </a:r>
            <a:endParaRPr lang="ko-KR" altLang="en-US" sz="110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4691168" y="171285"/>
            <a:ext cx="4345800" cy="465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“</a:t>
            </a:r>
            <a:r>
              <a:rPr lang="ko-KR" altLang="en-US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직진</a:t>
            </a:r>
            <a:r>
              <a:rPr lang="en-US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” </a:t>
            </a:r>
            <a:r>
              <a:rPr lang="ko-KR" altLang="en-US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게임</a:t>
            </a:r>
            <a:r>
              <a:rPr lang="en-US" altLang="ko-KR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오브젝트</a:t>
            </a:r>
            <a:r>
              <a:rPr lang="en-US" altLang="ko-KR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정의</a:t>
            </a:r>
            <a:r>
              <a:rPr lang="en-US" altLang="ko-KR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(</a:t>
            </a:r>
            <a:r>
              <a:rPr lang="ko-KR" altLang="en-US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일부</a:t>
            </a:r>
            <a:r>
              <a:rPr lang="en-US" altLang="ko-KR" sz="1100">
                <a:ln w="28575" cmpd="dbl">
                  <a:noFill/>
                  <a:prstDash val="solid"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)</a:t>
            </a:r>
            <a:endParaRPr lang="en-US" altLang="ko-KR" sz="1100">
              <a:ln w="28575" cmpd="dbl">
                <a:noFill/>
                <a:prstDash val="solid"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434975" y="263525"/>
            <a:ext cx="3713480" cy="32956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키보드</a:t>
            </a:r>
            <a:r>
              <a:rPr lang="en-US" altLang="ko-KR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입력값</a:t>
            </a:r>
            <a:r>
              <a:rPr lang="en-US" altLang="ko-KR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저장</a:t>
            </a:r>
            <a:r>
              <a:rPr lang="en-US" altLang="ko-KR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변수</a:t>
            </a:r>
            <a:r>
              <a:rPr lang="en-US" altLang="ko-KR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선언</a:t>
            </a:r>
            <a:endParaRPr lang="ko-KR" altLang="en-US" sz="110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90000"/>
          </a:blip>
          <a:stretch>
            <a:fillRect/>
          </a:stretch>
        </p:blipFill>
        <p:spPr>
          <a:xfrm>
            <a:off x="612140" y="636905"/>
            <a:ext cx="3357880" cy="955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773430" y="2101215"/>
            <a:ext cx="3037840" cy="1088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7" name="Google Shape;163;p18"/>
          <p:cNvSpPr/>
          <p:nvPr/>
        </p:nvSpPr>
        <p:spPr>
          <a:xfrm>
            <a:off x="431800" y="1731645"/>
            <a:ext cx="3713480" cy="32956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키보드</a:t>
            </a:r>
            <a:r>
              <a:rPr lang="en-US" altLang="ko-KR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입력값</a:t>
            </a:r>
            <a:r>
              <a:rPr lang="en-US" altLang="ko-KR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저장</a:t>
            </a:r>
            <a:r>
              <a:rPr lang="en-US" altLang="ko-KR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변수에</a:t>
            </a:r>
            <a:r>
              <a:rPr lang="en-US" altLang="ko-KR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값</a:t>
            </a:r>
            <a:r>
              <a:rPr lang="en-US" altLang="ko-KR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대입</a:t>
            </a:r>
            <a:endParaRPr lang="en-US" altLang="ko-KR" sz="110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4679950" y="2426335"/>
            <a:ext cx="4345940" cy="3841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“</a:t>
            </a:r>
            <a:r>
              <a:rPr lang="ko-KR" altLang="en-US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직진</a:t>
            </a:r>
            <a:r>
              <a:rPr lang="en-US" altLang="ko-KR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” </a:t>
            </a:r>
            <a:r>
              <a:rPr lang="ko-KR" altLang="en-US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게임</a:t>
            </a:r>
            <a:r>
              <a:rPr lang="en-US" altLang="ko-KR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오브젝트</a:t>
            </a:r>
            <a:r>
              <a:rPr lang="en-US" altLang="ko-KR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선언</a:t>
            </a:r>
            <a:r>
              <a:rPr lang="en-US" altLang="ko-KR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및</a:t>
            </a:r>
            <a:r>
              <a:rPr lang="en-US" altLang="ko-KR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초기화</a:t>
            </a:r>
            <a:endParaRPr lang="ko-KR" altLang="en-US" sz="1100"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4972050" y="2839720"/>
            <a:ext cx="3762375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4608195" y="664210"/>
            <a:ext cx="4505325" cy="154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431800" y="3754755"/>
            <a:ext cx="3705225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18" name="Google Shape;163;p18"/>
          <p:cNvSpPr/>
          <p:nvPr/>
        </p:nvSpPr>
        <p:spPr>
          <a:xfrm>
            <a:off x="431800" y="3402330"/>
            <a:ext cx="3713480" cy="32956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추가</a:t>
            </a:r>
            <a:r>
              <a:rPr lang="en-US" altLang="ko-KR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 </a:t>
            </a:r>
            <a:r>
              <a:rPr lang="ko-KR" altLang="en-US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설명</a:t>
            </a:r>
            <a:r>
              <a:rPr lang="en-US" altLang="ko-KR" sz="11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charset="-122"/>
                <a:ea typeface="맑은 고딕 Semilight" panose="020B0502040204020203" charset="-122"/>
                <a:cs typeface="맑은 고딕 Semilight" panose="020B0502040204020203" charset="-122"/>
              </a:rPr>
              <a:t>!</a:t>
            </a:r>
            <a:endParaRPr lang="en-US" altLang="ko-KR" sz="110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charset="-122"/>
              <a:ea typeface="맑은 고딕 Semilight" panose="020B0502040204020203" charset="-122"/>
              <a:cs typeface="맑은 고딕 Semilight" panose="020B0502040204020203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WPS Presentation</Application>
  <PresentationFormat/>
  <Paragraphs>151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Roboto</vt:lpstr>
      <vt:lpstr>맑은 고딕</vt:lpstr>
      <vt:lpstr>맑은 고딕 Semilight</vt:lpstr>
      <vt:lpstr>Corbel Light</vt:lpstr>
      <vt:lpstr>Roboto Medium</vt:lpstr>
      <vt:lpstr>IBM Plex Sans KR Medium</vt:lpstr>
      <vt:lpstr>Microsoft YaHei</vt:lpstr>
      <vt:lpstr>Arial Unicode MS</vt:lpstr>
      <vt:lpstr>Geometric</vt:lpstr>
      <vt:lpstr>직진</vt:lpstr>
      <vt:lpstr>PowerPoint 演示文稿</vt:lpstr>
      <vt:lpstr>핵심 구성 요소</vt:lpstr>
      <vt:lpstr>UI 설명</vt:lpstr>
      <vt:lpstr>코드 구조 설명</vt:lpstr>
      <vt:lpstr>원근감 효과</vt:lpstr>
      <vt:lpstr>선택 박스 애니메이션</vt:lpstr>
      <vt:lpstr>객체 사용 및 활용</vt:lpstr>
      <vt:lpstr>PowerPoint 演示文稿</vt:lpstr>
      <vt:lpstr>사용한 Cobject 유틸리티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직진</dc:title>
  <dc:creator/>
  <cp:lastModifiedBy>iDSLR</cp:lastModifiedBy>
  <cp:revision>17</cp:revision>
  <dcterms:created xsi:type="dcterms:W3CDTF">2022-11-27T13:00:00Z</dcterms:created>
  <dcterms:modified xsi:type="dcterms:W3CDTF">2022-11-29T13:03:50Z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087100A168A24EBDAA2801D2F73E0FFE</vt:lpwstr>
  </property>
  <property fmtid="{D5CDD505-2E9C-101B-9397-08002B2CF9AE}" pid="3" name="KSOProductBuildVer">
    <vt:lpwstr>1033-11.2.0.11417</vt:lpwstr>
  </property>
</Properties>
</file>