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3" r:id="rId6"/>
    <p:sldId id="269" r:id="rId7"/>
    <p:sldId id="270" r:id="rId8"/>
    <p:sldId id="260" r:id="rId9"/>
    <p:sldId id="259" r:id="rId10"/>
    <p:sldId id="261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Без стил, без мрежа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72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73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023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278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21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25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460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333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2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46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5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00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47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8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34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58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F5A4983-276F-4F46-9475-55BC789A6076}" type="datetimeFigureOut">
              <a:rPr lang="ru-RU" smtClean="0"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B82C86-A73D-4744-BB52-070D81CDF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6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6B8A33-A1EC-4C86-9CC3-FA8FE13E8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342" y="2174393"/>
            <a:ext cx="8689976" cy="2509213"/>
          </a:xfrm>
        </p:spPr>
        <p:txBody>
          <a:bodyPr>
            <a:normAutofit/>
          </a:bodyPr>
          <a:lstStyle/>
          <a:p>
            <a:r>
              <a:rPr lang="ru-RU" sz="4600" dirty="0"/>
              <a:t>Визуализация кристалла кварца при помощи метода трассировки лучей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633E884-285D-4DDA-B1B9-51D1FF1AC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59" y="4808989"/>
            <a:ext cx="8689976" cy="13715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Студент: </a:t>
            </a:r>
            <a:r>
              <a:rPr lang="ru-RU" dirty="0" err="1"/>
              <a:t>Миневска</a:t>
            </a:r>
            <a:r>
              <a:rPr lang="ru-RU" dirty="0"/>
              <a:t> А.С.</a:t>
            </a:r>
          </a:p>
          <a:p>
            <a:pPr algn="l"/>
            <a:r>
              <a:rPr lang="ru-RU" dirty="0"/>
              <a:t>Группа: ИУ7И-66Б</a:t>
            </a:r>
          </a:p>
          <a:p>
            <a:pPr algn="l"/>
            <a:r>
              <a:rPr lang="ru-RU" dirty="0"/>
              <a:t>Руководитель курсового проекта: Строганов Ю.В.</a:t>
            </a:r>
          </a:p>
          <a:p>
            <a:pPr algn="l"/>
            <a:endParaRPr lang="ru-RU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44371650-F620-434E-AFD0-3142DBE5390D}"/>
              </a:ext>
            </a:extLst>
          </p:cNvPr>
          <p:cNvSpPr txBox="1"/>
          <p:nvPr/>
        </p:nvSpPr>
        <p:spPr>
          <a:xfrm>
            <a:off x="2002682" y="2174393"/>
            <a:ext cx="692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err="1"/>
              <a:t>Курсовой</a:t>
            </a:r>
            <a:r>
              <a:rPr lang="bg-BG" dirty="0"/>
              <a:t> проект по </a:t>
            </a:r>
            <a:r>
              <a:rPr lang="bg-BG" dirty="0" err="1"/>
              <a:t>курсу</a:t>
            </a:r>
            <a:r>
              <a:rPr lang="bg-BG" dirty="0"/>
              <a:t> ‹‹</a:t>
            </a:r>
            <a:r>
              <a:rPr lang="bg-BG" dirty="0" err="1"/>
              <a:t>Компьютерная</a:t>
            </a:r>
            <a:r>
              <a:rPr lang="bg-BG" dirty="0"/>
              <a:t> графика›› на </a:t>
            </a:r>
            <a:r>
              <a:rPr lang="bg-BG" dirty="0" err="1"/>
              <a:t>тему</a:t>
            </a:r>
            <a:r>
              <a:rPr lang="bg-BG" dirty="0"/>
              <a:t>: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35156C-DCEB-4886-B898-2F5D528D5838}"/>
              </a:ext>
            </a:extLst>
          </p:cNvPr>
          <p:cNvSpPr txBox="1"/>
          <p:nvPr/>
        </p:nvSpPr>
        <p:spPr>
          <a:xfrm>
            <a:off x="5184396" y="134224"/>
            <a:ext cx="6694415" cy="18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ru-RU" sz="1400" dirty="0">
                <a:latin typeface="Century Schoolbook (Заглавия)"/>
              </a:rPr>
              <a:t>Министерство науки и высшего образования Российской Федерации</a:t>
            </a:r>
            <a:br>
              <a:rPr lang="en-US" sz="1400" dirty="0">
                <a:latin typeface="Century Schoolbook (Заглавия)"/>
              </a:rPr>
            </a:br>
            <a:r>
              <a:rPr lang="ru-RU" sz="1400" dirty="0">
                <a:latin typeface="Century Schoolbook (Заглавия)"/>
              </a:rPr>
              <a:t>Федеральное государственное бюджетное образовательное учреждение </a:t>
            </a:r>
            <a:br>
              <a:rPr lang="en-US" sz="1400" dirty="0">
                <a:latin typeface="Century Schoolbook (Заглавия)"/>
              </a:rPr>
            </a:br>
            <a:r>
              <a:rPr lang="ru-RU" sz="1400" dirty="0">
                <a:latin typeface="Century Schoolbook (Заглавия)"/>
              </a:rPr>
              <a:t>высшего образования</a:t>
            </a:r>
            <a:br>
              <a:rPr lang="en-US" sz="1400" dirty="0">
                <a:latin typeface="Century Schoolbook (Заглавия)"/>
              </a:rPr>
            </a:br>
            <a:r>
              <a:rPr lang="ru-RU" sz="1400" dirty="0">
                <a:latin typeface="Century Schoolbook (Заглавия)"/>
              </a:rPr>
              <a:t>«Московский государственный технический университет</a:t>
            </a:r>
            <a:br>
              <a:rPr lang="en-US" sz="1400" dirty="0">
                <a:latin typeface="Century Schoolbook (Заглавия)"/>
              </a:rPr>
            </a:br>
            <a:r>
              <a:rPr lang="ru-RU" sz="1400" dirty="0">
                <a:latin typeface="Century Schoolbook (Заглавия)"/>
              </a:rPr>
              <a:t>имени Н.Э. Баумана</a:t>
            </a:r>
            <a:br>
              <a:rPr lang="en-US" sz="1400" dirty="0">
                <a:latin typeface="Century Schoolbook (Заглавия)"/>
              </a:rPr>
            </a:br>
            <a:r>
              <a:rPr lang="ru-RU" sz="1400" dirty="0">
                <a:latin typeface="Century Schoolbook (Заглавия)"/>
              </a:rPr>
              <a:t>(национальный исследовательский университет)»</a:t>
            </a:r>
            <a:br>
              <a:rPr lang="en-US" sz="1400" dirty="0">
                <a:latin typeface="Century Schoolbook (Заглавия)"/>
              </a:rPr>
            </a:br>
            <a:r>
              <a:rPr lang="ru-RU" sz="1400" dirty="0">
                <a:latin typeface="Century Schoolbook (Заглавия)"/>
              </a:rPr>
              <a:t>(МГТУ им. Н.Э. Баумана)</a:t>
            </a:r>
            <a:endParaRPr lang="en-US" sz="1400" dirty="0">
              <a:latin typeface="Century Schoolbook (Заглавия)"/>
              <a:ea typeface="Times New Roman"/>
              <a:cs typeface="Times New Roman"/>
            </a:endParaRPr>
          </a:p>
        </p:txBody>
      </p:sp>
      <p:pic>
        <p:nvPicPr>
          <p:cNvPr id="6" name="Картина 31" descr="Описание: Gerb-BMSTU_01">
            <a:extLst>
              <a:ext uri="{FF2B5EF4-FFF2-40B4-BE49-F238E27FC236}">
                <a16:creationId xmlns:a16="http://schemas.microsoft.com/office/drawing/2014/main" id="{D48852B6-988E-42EF-BE4D-7804278E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0" y="446869"/>
            <a:ext cx="949448" cy="10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1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AD04A03-8502-48FB-9667-EC3954E0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геометрических объектов на сцене</a:t>
            </a: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8DCB24F4-11B6-4188-ADE1-FA1863522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003869"/>
              </p:ext>
            </p:extLst>
          </p:nvPr>
        </p:nvGraphicFramePr>
        <p:xfrm>
          <a:off x="1107347" y="2273417"/>
          <a:ext cx="8674216" cy="353528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99018">
                  <a:extLst>
                    <a:ext uri="{9D8B030D-6E8A-4147-A177-3AD203B41FA5}">
                      <a16:colId xmlns:a16="http://schemas.microsoft.com/office/drawing/2014/main" val="2906521399"/>
                    </a:ext>
                  </a:extLst>
                </a:gridCol>
                <a:gridCol w="2891405">
                  <a:extLst>
                    <a:ext uri="{9D8B030D-6E8A-4147-A177-3AD203B41FA5}">
                      <a16:colId xmlns:a16="http://schemas.microsoft.com/office/drawing/2014/main" val="2700229729"/>
                    </a:ext>
                  </a:extLst>
                </a:gridCol>
                <a:gridCol w="3083793">
                  <a:extLst>
                    <a:ext uri="{9D8B030D-6E8A-4147-A177-3AD203B41FA5}">
                      <a16:colId xmlns:a16="http://schemas.microsoft.com/office/drawing/2014/main" val="3289313257"/>
                    </a:ext>
                  </a:extLst>
                </a:gridCol>
              </a:tblGrid>
              <a:tr h="2104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cap="all" baseline="0" dirty="0">
                          <a:effectLst/>
                        </a:rPr>
                        <a:t>название</a:t>
                      </a:r>
                      <a:endParaRPr lang="ru-RU" sz="1100" cap="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cap="all" baseline="0">
                          <a:effectLst/>
                        </a:rPr>
                        <a:t>положение</a:t>
                      </a:r>
                      <a:endParaRPr lang="ru-RU" sz="1100" cap="all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cap="all" baseline="0" dirty="0">
                          <a:effectLst/>
                        </a:rPr>
                        <a:t>параметры</a:t>
                      </a:r>
                      <a:endParaRPr lang="ru-RU" sz="1100" cap="all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168158"/>
                  </a:ext>
                </a:extLst>
              </a:tr>
              <a:tr h="8274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Кристал кварца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Задается его центром. При создании он всегда направлен вдоль оси </a:t>
                      </a:r>
                      <a:r>
                        <a:rPr lang="en-US" sz="1100" dirty="0">
                          <a:effectLst/>
                        </a:rPr>
                        <a:t>Oz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Задаются его радиусом (</a:t>
                      </a:r>
                      <a:r>
                        <a:rPr lang="en-US" sz="1100">
                          <a:effectLst/>
                        </a:rPr>
                        <a:t>R</a:t>
                      </a:r>
                      <a:r>
                        <a:rPr lang="ru-RU" sz="1100">
                          <a:effectLst/>
                        </a:rPr>
                        <a:t>), высотой и широтой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/>
                </a:tc>
                <a:extLst>
                  <a:ext uri="{0D108BD9-81ED-4DB2-BD59-A6C34878D82A}">
                    <a16:rowId xmlns:a16="http://schemas.microsoft.com/office/drawing/2014/main" val="3823465769"/>
                  </a:ext>
                </a:extLst>
              </a:tr>
              <a:tr h="8274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Треугольник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Задается при помощи его вершинами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Задаются его вершинами </a:t>
                      </a:r>
                      <a:r>
                        <a:rPr lang="en-US" sz="1100">
                          <a:effectLst/>
                        </a:rPr>
                        <a:t>A</a:t>
                      </a:r>
                      <a:r>
                        <a:rPr lang="ru-RU" sz="1100">
                          <a:effectLst/>
                        </a:rPr>
                        <a:t>, </a:t>
                      </a:r>
                      <a:r>
                        <a:rPr lang="en-US" sz="1100">
                          <a:effectLst/>
                        </a:rPr>
                        <a:t>B </a:t>
                      </a:r>
                      <a:r>
                        <a:rPr lang="ru-RU" sz="1100">
                          <a:effectLst/>
                        </a:rPr>
                        <a:t>и </a:t>
                      </a:r>
                      <a:r>
                        <a:rPr lang="en-US" sz="1100">
                          <a:effectLst/>
                        </a:rPr>
                        <a:t>C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/>
                </a:tc>
                <a:extLst>
                  <a:ext uri="{0D108BD9-81ED-4DB2-BD59-A6C34878D82A}">
                    <a16:rowId xmlns:a16="http://schemas.microsoft.com/office/drawing/2014/main" val="3039270956"/>
                  </a:ext>
                </a:extLst>
              </a:tr>
              <a:tr h="8274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Прямоугольник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Задается при помощи 3х вершин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Задаются его вершинами A, B и C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/>
                </a:tc>
                <a:extLst>
                  <a:ext uri="{0D108BD9-81ED-4DB2-BD59-A6C34878D82A}">
                    <a16:rowId xmlns:a16="http://schemas.microsoft.com/office/drawing/2014/main" val="1316630057"/>
                  </a:ext>
                </a:extLst>
              </a:tr>
              <a:tr h="8274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Правильный многоугольник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Задается его центром. При создании он всегда направлен вдоль оси Oz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Задаются его радиусом (R), и количество ребер.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612" marR="55612" marT="0" marB="0"/>
                </a:tc>
                <a:extLst>
                  <a:ext uri="{0D108BD9-81ED-4DB2-BD59-A6C34878D82A}">
                    <a16:rowId xmlns:a16="http://schemas.microsoft.com/office/drawing/2014/main" val="395433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2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316679-32D7-4EF6-8A31-968ACC52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18" y="383626"/>
            <a:ext cx="10411363" cy="908279"/>
          </a:xfrm>
        </p:spPr>
        <p:txBody>
          <a:bodyPr/>
          <a:lstStyle/>
          <a:p>
            <a:r>
              <a:rPr lang="ru-RU" dirty="0"/>
              <a:t>Диаграммы классов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8FC18FA-63EA-4803-B5E1-449E207B15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15" y="1493240"/>
            <a:ext cx="5557691" cy="5218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81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488B2-6A16-4894-B8DE-2FCF48DD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 программы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35ED8228-F0F0-4A17-8EF0-A0FCFE5C795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t="8098" r="4379" b="4110"/>
          <a:stretch/>
        </p:blipFill>
        <p:spPr bwMode="auto">
          <a:xfrm>
            <a:off x="402672" y="2388592"/>
            <a:ext cx="3447762" cy="305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3B8202C-6489-472A-8122-5A27AFCE586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6309" r="4425" b="4133"/>
          <a:stretch/>
        </p:blipFill>
        <p:spPr bwMode="auto">
          <a:xfrm>
            <a:off x="4219776" y="2063691"/>
            <a:ext cx="3447762" cy="359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DCD1810-A8E7-4F7D-AFB3-50227DB078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43" y="2063691"/>
            <a:ext cx="3685041" cy="369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7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875A52-6D98-42B3-B771-F9E87137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проведённого эксперимента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613812-05AC-4EF6-8F33-4EDAF37D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81200"/>
            <a:ext cx="10364452" cy="76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cap="none" dirty="0"/>
              <a:t>Для исследования временных характеристик программы использовался компьютер на базе четырехъядерного процессора </a:t>
            </a:r>
            <a:r>
              <a:rPr lang="ru-RU" sz="1600" cap="none" dirty="0" err="1"/>
              <a:t>Intel</a:t>
            </a:r>
            <a:r>
              <a:rPr lang="ru-RU" sz="1600" cap="none" dirty="0"/>
              <a:t> </a:t>
            </a:r>
            <a:r>
              <a:rPr lang="ru-RU" sz="1600" cap="none" dirty="0" err="1"/>
              <a:t>Core</a:t>
            </a:r>
            <a:r>
              <a:rPr lang="ru-RU" sz="1600" cap="none" dirty="0"/>
              <a:t> i5 частотой 3.5 ГГц с 8 ГБ оперативной памяти. 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2856868-5BA8-4DDD-935E-E10D5EF5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61" y="2743201"/>
            <a:ext cx="3114869" cy="3411905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EEE50FF-30E7-491A-AEAE-8818560D87C3}"/>
              </a:ext>
            </a:extLst>
          </p:cNvPr>
          <p:cNvSpPr txBox="1"/>
          <p:nvPr/>
        </p:nvSpPr>
        <p:spPr>
          <a:xfrm>
            <a:off x="1057013" y="6239483"/>
            <a:ext cx="4613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График зависимости времени работы программы от количества визуализируемых объектов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10C082E-B175-4BF8-8CDD-D9166024EA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25" y="2705451"/>
            <a:ext cx="3800475" cy="3343910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569E2048-ED3F-45D1-9334-8A9C5F7B9A99}"/>
              </a:ext>
            </a:extLst>
          </p:cNvPr>
          <p:cNvSpPr txBox="1"/>
          <p:nvPr/>
        </p:nvSpPr>
        <p:spPr>
          <a:xfrm>
            <a:off x="6493079" y="6155106"/>
            <a:ext cx="441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График зависимости времени выполнения программы от количества стеклянных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139398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F71BC0-41B7-45F9-8972-E4BCE9A6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69D7371-C71B-4B56-9C13-B3E72C5B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34" y="1952709"/>
            <a:ext cx="11501932" cy="4286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cap="none" dirty="0"/>
              <a:t>В ходе выполнения работы была изучена предметная область, произведен сравнительный анализ алгоритмов растеризации с учетом этой области, а также выбран и реализован алгоритм трассировки лучей. Для данного алгоритма были реализованы такие эффекты как:</a:t>
            </a:r>
          </a:p>
          <a:p>
            <a:pPr lvl="0"/>
            <a:r>
              <a:rPr lang="ru-RU" cap="none" dirty="0"/>
              <a:t>диффузное отражение света;</a:t>
            </a:r>
          </a:p>
          <a:p>
            <a:pPr lvl="0"/>
            <a:r>
              <a:rPr lang="ru-RU" cap="none" dirty="0" err="1"/>
              <a:t>блекс</a:t>
            </a:r>
            <a:r>
              <a:rPr lang="ru-RU" cap="none" dirty="0"/>
              <a:t> объектов;</a:t>
            </a:r>
          </a:p>
          <a:p>
            <a:pPr lvl="0"/>
            <a:r>
              <a:rPr lang="ru-RU" cap="none" dirty="0"/>
              <a:t>зеркальное отражение;</a:t>
            </a:r>
          </a:p>
          <a:p>
            <a:pPr lvl="0"/>
            <a:r>
              <a:rPr lang="ru-RU" cap="none" dirty="0"/>
              <a:t>прозрачность объектов;</a:t>
            </a:r>
          </a:p>
          <a:p>
            <a:pPr lvl="0"/>
            <a:r>
              <a:rPr lang="ru-RU" cap="none" dirty="0"/>
              <a:t>тени, в том числе тени частично прозрачных объектов;</a:t>
            </a:r>
          </a:p>
          <a:p>
            <a:pPr marL="0" indent="0">
              <a:buNone/>
            </a:pPr>
            <a:r>
              <a:rPr lang="ru-RU" cap="none" dirty="0"/>
              <a:t>С помощью этого алгоритма модель кристалла кварца (Аметист)</a:t>
            </a:r>
          </a:p>
          <a:p>
            <a:pPr marL="0" indent="0">
              <a:buNone/>
            </a:pPr>
            <a:r>
              <a:rPr lang="ru-RU" cap="none" dirty="0"/>
              <a:t>Были сделаны следующие выводы:</a:t>
            </a:r>
          </a:p>
          <a:p>
            <a:pPr marL="0" indent="0">
              <a:buNone/>
            </a:pPr>
            <a:r>
              <a:rPr lang="ru-RU" cap="none" dirty="0"/>
              <a:t>Алгоритм трассировки лучей является хорошем решением, если потребителю важно качество изображения, однако он является очень трудоемким, в связи с чем, без аппаратной поддержки, не способен выдавать результат в реальном времени без задержек при достаточной сложности выводимых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25220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21D7024-99F8-4D3F-9099-D55DE1B4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3278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F1E30D-0E15-4AFB-83C3-53FBFDCB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практики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BF0F8A89-A4B8-4761-B3DB-0EE160EA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cap="none" dirty="0"/>
              <a:t>Целью данной работы является изучение существующих алгоритмов растеризации, их сравнительный анализ и реализация одного из них, а также демонстрация его возможностей на примере модели кристалла кварца.</a:t>
            </a:r>
          </a:p>
        </p:txBody>
      </p:sp>
    </p:spTree>
    <p:extLst>
      <p:ext uri="{BB962C8B-B14F-4D97-AF65-F5344CB8AC3E}">
        <p14:creationId xmlns:p14="http://schemas.microsoft.com/office/powerpoint/2010/main" val="398321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2AEA9F-04BD-4FE4-83D4-259BBAFC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Задачи работы</a:t>
            </a:r>
            <a:endParaRPr lang="ru-RU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56B41A4-4A12-4623-A727-507CE856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706536"/>
          </a:xfrm>
        </p:spPr>
        <p:txBody>
          <a:bodyPr>
            <a:normAutofit/>
          </a:bodyPr>
          <a:lstStyle/>
          <a:p>
            <a:r>
              <a:rPr lang="ru-RU" cap="none" dirty="0"/>
              <a:t>Изучить предметную область</a:t>
            </a:r>
          </a:p>
          <a:p>
            <a:r>
              <a:rPr lang="ru-RU" cap="none" dirty="0"/>
              <a:t>Изучить и сравнить существующие алгоритмы растеризации, выбрать один алгоритм для построения – трассировка лучей</a:t>
            </a:r>
          </a:p>
          <a:p>
            <a:r>
              <a:rPr lang="ru-RU" cap="none" dirty="0"/>
              <a:t>Реализовать данный алгоритм</a:t>
            </a:r>
          </a:p>
          <a:p>
            <a:r>
              <a:rPr lang="ru-RU" cap="none" dirty="0"/>
              <a:t>Разработать программу визуализации кристалла кварца из заданного набора методом трассировки лучей. В программе должны быть учтены освещенность, тип поверхности объектов, должны быть визуализированы тени и блики.</a:t>
            </a:r>
          </a:p>
        </p:txBody>
      </p:sp>
    </p:spTree>
    <p:extLst>
      <p:ext uri="{BB962C8B-B14F-4D97-AF65-F5344CB8AC3E}">
        <p14:creationId xmlns:p14="http://schemas.microsoft.com/office/powerpoint/2010/main" val="15119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B891EB-18A1-4D09-8C6E-7ADF90A2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визуальных характеристик полученных разными алгоритмами</a:t>
            </a:r>
          </a:p>
        </p:txBody>
      </p:sp>
      <p:pic>
        <p:nvPicPr>
          <p:cNvPr id="4" name="Рисунок 8">
            <a:extLst>
              <a:ext uri="{FF2B5EF4-FFF2-40B4-BE49-F238E27FC236}">
                <a16:creationId xmlns:a16="http://schemas.microsoft.com/office/drawing/2014/main" id="{8C9713C5-AE08-4CFB-9F93-AA0FDBAF0AD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8" b="7119"/>
          <a:stretch/>
        </p:blipFill>
        <p:spPr bwMode="auto">
          <a:xfrm>
            <a:off x="321428" y="2655850"/>
            <a:ext cx="3394895" cy="17651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9">
            <a:extLst>
              <a:ext uri="{FF2B5EF4-FFF2-40B4-BE49-F238E27FC236}">
                <a16:creationId xmlns:a16="http://schemas.microsoft.com/office/drawing/2014/main" id="{248CA2A7-FD12-4BDD-97CC-F43E32C57C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01" y="2429713"/>
            <a:ext cx="2502497" cy="2213594"/>
          </a:xfrm>
          <a:prstGeom prst="rect">
            <a:avLst/>
          </a:prstGeom>
        </p:spPr>
      </p:pic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08BEF619-9EAF-49C9-AF96-5D467261F37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9" b="6205"/>
          <a:stretch/>
        </p:blipFill>
        <p:spPr bwMode="auto">
          <a:xfrm>
            <a:off x="7329774" y="2718947"/>
            <a:ext cx="4053205" cy="1635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70B709D2-B51A-434D-AB50-F4400B68DF47}"/>
              </a:ext>
            </a:extLst>
          </p:cNvPr>
          <p:cNvSpPr txBox="1"/>
          <p:nvPr/>
        </p:nvSpPr>
        <p:spPr>
          <a:xfrm>
            <a:off x="321428" y="4643307"/>
            <a:ext cx="3394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Изображения, полученные трассировкой лучей (слева) и трассировкой пути (справа)</a:t>
            </a: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5374328F-DB8D-48D5-8997-C7A321883171}"/>
              </a:ext>
            </a:extLst>
          </p:cNvPr>
          <p:cNvSpPr txBox="1"/>
          <p:nvPr/>
        </p:nvSpPr>
        <p:spPr>
          <a:xfrm>
            <a:off x="4454554" y="4857226"/>
            <a:ext cx="2801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Шум на изображении в зависимости от количества случайных лучей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0483FB9A-469C-4F40-8882-AF17D26ED5DD}"/>
              </a:ext>
            </a:extLst>
          </p:cNvPr>
          <p:cNvSpPr txBox="1"/>
          <p:nvPr/>
        </p:nvSpPr>
        <p:spPr>
          <a:xfrm>
            <a:off x="7541703" y="4857226"/>
            <a:ext cx="384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/>
              <a:t>Изображение, полученное алгоритмом бросания лучей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5009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7FB5ED-E56D-4309-BEAF-2298722C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50892"/>
          </a:xfrm>
        </p:spPr>
        <p:txBody>
          <a:bodyPr/>
          <a:lstStyle/>
          <a:p>
            <a:r>
              <a:rPr lang="ru-RU" dirty="0"/>
              <a:t>Сравнительный анализ алгоритмов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4033E60-41D0-4D02-9E16-DFAC5D133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603687"/>
              </p:ext>
            </p:extLst>
          </p:nvPr>
        </p:nvGraphicFramePr>
        <p:xfrm>
          <a:off x="500192" y="1454567"/>
          <a:ext cx="11493619" cy="51206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311936">
                  <a:extLst>
                    <a:ext uri="{9D8B030D-6E8A-4147-A177-3AD203B41FA5}">
                      <a16:colId xmlns:a16="http://schemas.microsoft.com/office/drawing/2014/main" val="1335100875"/>
                    </a:ext>
                  </a:extLst>
                </a:gridCol>
                <a:gridCol w="4019935">
                  <a:extLst>
                    <a:ext uri="{9D8B030D-6E8A-4147-A177-3AD203B41FA5}">
                      <a16:colId xmlns:a16="http://schemas.microsoft.com/office/drawing/2014/main" val="3472714566"/>
                    </a:ext>
                  </a:extLst>
                </a:gridCol>
                <a:gridCol w="5161748">
                  <a:extLst>
                    <a:ext uri="{9D8B030D-6E8A-4147-A177-3AD203B41FA5}">
                      <a16:colId xmlns:a16="http://schemas.microsoft.com/office/drawing/2014/main" val="498542806"/>
                    </a:ext>
                  </a:extLst>
                </a:gridCol>
              </a:tblGrid>
              <a:tr h="346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dirty="0"/>
                        <a:t>Алгоритм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dirty="0"/>
                        <a:t>Плюсы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dirty="0"/>
                        <a:t>Минусы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98626"/>
                  </a:ext>
                </a:extLst>
              </a:tr>
              <a:tr h="8574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dirty="0"/>
                        <a:t>Алгоритм</a:t>
                      </a:r>
                      <a:r>
                        <a:rPr lang="ru-RU" baseline="0" dirty="0"/>
                        <a:t> Робертса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ru-RU" dirty="0"/>
                        <a:t>Точность</a:t>
                      </a:r>
                    </a:p>
                    <a:p>
                      <a:r>
                        <a:rPr lang="ru-RU" dirty="0"/>
                        <a:t>Скорость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ru-RU" dirty="0"/>
                        <a:t>Невозможность отображения</a:t>
                      </a:r>
                      <a:r>
                        <a:rPr lang="ru-RU" baseline="0" dirty="0"/>
                        <a:t> теней, отражений и прозрачности объектов</a:t>
                      </a:r>
                    </a:p>
                    <a:p>
                      <a:r>
                        <a:rPr lang="ru-RU" dirty="0"/>
                        <a:t>Невозможность передачи перспективы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71914"/>
                  </a:ext>
                </a:extLst>
              </a:tr>
              <a:tr h="11146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dirty="0"/>
                        <a:t>Алгоритм художника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ru-RU" dirty="0"/>
                        <a:t>Скорость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ru-RU" dirty="0"/>
                        <a:t>Многократная</a:t>
                      </a:r>
                      <a:r>
                        <a:rPr lang="ru-RU" baseline="0" dirty="0"/>
                        <a:t> перерисовка участков изображения, сложность </a:t>
                      </a:r>
                      <a:r>
                        <a:rPr lang="ru-RU" dirty="0"/>
                        <a:t>отображения</a:t>
                      </a:r>
                      <a:r>
                        <a:rPr lang="ru-RU" baseline="0" dirty="0"/>
                        <a:t> теней, отражений и прозрачности объектов</a:t>
                      </a:r>
                    </a:p>
                    <a:p>
                      <a:r>
                        <a:rPr lang="ru-RU" baseline="0" dirty="0"/>
                        <a:t>Сложность передачи перспектиы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14177"/>
                  </a:ext>
                </a:extLst>
              </a:tr>
              <a:tr h="8574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dirty="0"/>
                        <a:t>Алгоритм </a:t>
                      </a:r>
                      <a:r>
                        <a:rPr lang="en-US" dirty="0"/>
                        <a:t>Z-</a:t>
                      </a:r>
                      <a:r>
                        <a:rPr lang="ru-RU" dirty="0"/>
                        <a:t>буфера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ru-RU" dirty="0"/>
                        <a:t>Скорость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Сложность </a:t>
                      </a:r>
                      <a:r>
                        <a:rPr lang="ru-RU" dirty="0"/>
                        <a:t>отображения</a:t>
                      </a:r>
                      <a:r>
                        <a:rPr lang="ru-RU" baseline="0" dirty="0"/>
                        <a:t> теней, отражений и прозрачности объектов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Сложность передачи перспективы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038470"/>
                  </a:ext>
                </a:extLst>
              </a:tr>
              <a:tr h="16291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ru-RU" dirty="0"/>
                        <a:t>Алгоритм</a:t>
                      </a:r>
                      <a:r>
                        <a:rPr lang="ru-RU" baseline="0" dirty="0"/>
                        <a:t> трассровки лучей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ru-RU" dirty="0"/>
                        <a:t>Фотореалистичность,</a:t>
                      </a:r>
                      <a:r>
                        <a:rPr lang="ru-RU" baseline="0" dirty="0"/>
                        <a:t> в том числе при отрисовке теней, отржений и прозрачных объектов</a:t>
                      </a:r>
                    </a:p>
                    <a:p>
                      <a:r>
                        <a:rPr lang="ru-RU" baseline="0" dirty="0"/>
                        <a:t>Отсутствие привязок к системам координат</a:t>
                      </a:r>
                    </a:p>
                    <a:p>
                      <a:r>
                        <a:rPr lang="ru-RU" baseline="0" dirty="0"/>
                        <a:t>Правильная передача перспективы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ru-RU" dirty="0"/>
                        <a:t>Очень низкая</a:t>
                      </a:r>
                      <a:r>
                        <a:rPr lang="ru-RU" baseline="0" dirty="0"/>
                        <a:t> скорость работы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0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1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16CAD5-C00E-494F-9CEB-F516919F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Трассировка лучей</a:t>
            </a:r>
          </a:p>
        </p:txBody>
      </p:sp>
      <p:pic>
        <p:nvPicPr>
          <p:cNvPr id="4" name="Контейнер за съдържание 3" descr="C:\Users\elena\Desktop\Untitled.png">
            <a:extLst>
              <a:ext uri="{FF2B5EF4-FFF2-40B4-BE49-F238E27FC236}">
                <a16:creationId xmlns:a16="http://schemas.microsoft.com/office/drawing/2014/main" id="{B8EBE6A1-16A9-451D-95A6-5CDDDDD1C2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075" y="2440553"/>
            <a:ext cx="5125165" cy="3277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8B0F064-1D8F-4584-8950-E0D0D7957B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3" y="882111"/>
            <a:ext cx="4694541" cy="5845859"/>
          </a:xfrm>
          <a:prstGeom prst="rect">
            <a:avLst/>
          </a:prstGeom>
        </p:spPr>
      </p:pic>
      <p:pic>
        <p:nvPicPr>
          <p:cNvPr id="5" name="Рисунок 26">
            <a:extLst>
              <a:ext uri="{FF2B5EF4-FFF2-40B4-BE49-F238E27FC236}">
                <a16:creationId xmlns:a16="http://schemas.microsoft.com/office/drawing/2014/main" id="{97FCE676-239B-4F81-8182-91026D9E17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56" y="555770"/>
            <a:ext cx="4701540" cy="6172200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65B9A7-F37A-4D86-96E3-3BEC76C6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15" y="175997"/>
            <a:ext cx="9952765" cy="379773"/>
          </a:xfrm>
        </p:spPr>
        <p:txBody>
          <a:bodyPr>
            <a:normAutofit/>
          </a:bodyPr>
          <a:lstStyle/>
          <a:p>
            <a:r>
              <a:rPr lang="ru-RU" sz="1600" dirty="0"/>
              <a:t>Схема алгоритма трассирования луча </a:t>
            </a:r>
          </a:p>
        </p:txBody>
      </p:sp>
    </p:spTree>
    <p:extLst>
      <p:ext uri="{BB962C8B-B14F-4D97-AF65-F5344CB8AC3E}">
        <p14:creationId xmlns:p14="http://schemas.microsoft.com/office/powerpoint/2010/main" val="163768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0B166B-CAD5-4689-AB05-20C66D44F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74" y="2350316"/>
            <a:ext cx="10364452" cy="3211586"/>
          </a:xfrm>
        </p:spPr>
        <p:txBody>
          <a:bodyPr/>
          <a:lstStyle/>
          <a:p>
            <a:pPr marL="0" indent="0">
              <a:buNone/>
            </a:pPr>
            <a:r>
              <a:rPr lang="ru-RU" cap="none" dirty="0"/>
              <a:t>В работе реализованы алгоритмы нахождения точки пересечения луча со следующими геометрическими объектами:</a:t>
            </a:r>
          </a:p>
          <a:p>
            <a:r>
              <a:rPr lang="ru-RU" cap="none" dirty="0"/>
              <a:t>Прямоугольник</a:t>
            </a:r>
          </a:p>
          <a:p>
            <a:r>
              <a:rPr lang="ru-RU" cap="none" dirty="0"/>
              <a:t>Правильный многоугольник</a:t>
            </a:r>
          </a:p>
          <a:p>
            <a:r>
              <a:rPr lang="ru-RU" cap="none" dirty="0"/>
              <a:t>Треугольник</a:t>
            </a:r>
          </a:p>
          <a:p>
            <a:r>
              <a:rPr lang="ru-RU" cap="none" dirty="0"/>
              <a:t>Кристалл кварца</a:t>
            </a:r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3A967791-3631-4BEE-9B1B-D9411287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dirty="0"/>
              <a:t>Построение модели (1)</a:t>
            </a:r>
          </a:p>
        </p:txBody>
      </p:sp>
    </p:spTree>
    <p:extLst>
      <p:ext uri="{BB962C8B-B14F-4D97-AF65-F5344CB8AC3E}">
        <p14:creationId xmlns:p14="http://schemas.microsoft.com/office/powerpoint/2010/main" val="330790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A866A4-F7FB-4CAA-B534-A10E8067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119827" cy="1596177"/>
          </a:xfrm>
        </p:spPr>
        <p:txBody>
          <a:bodyPr/>
          <a:lstStyle/>
          <a:p>
            <a:r>
              <a:rPr lang="ru-RU" dirty="0"/>
              <a:t>Построение модели (2)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A1ED7A8-9B62-4347-AE1A-2158F838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cap="none" dirty="0"/>
              <a:t>Аметист можно разбить условно на несколько частей</a:t>
            </a:r>
          </a:p>
          <a:p>
            <a:r>
              <a:rPr lang="ru-RU" cap="none" dirty="0"/>
              <a:t>Нижнее основание – правильный шестиугольник</a:t>
            </a:r>
          </a:p>
          <a:p>
            <a:r>
              <a:rPr lang="ru-RU" cap="none" dirty="0"/>
              <a:t>Боковая поверхность – 6 прямоугольников</a:t>
            </a:r>
          </a:p>
          <a:p>
            <a:r>
              <a:rPr lang="ru-RU" cap="none" dirty="0"/>
              <a:t>Верхушка – 6 треугольника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5871E037-118D-45BB-AE47-45C4FD2C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02" y="1646545"/>
            <a:ext cx="1814595" cy="2015325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B8EE30B-CBD5-4762-9652-BFBCC6E99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602" y="3849357"/>
            <a:ext cx="1814594" cy="28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6593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чица">
  <a:themeElements>
    <a:clrScheme name="Капчица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чиц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чица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Капчица</Template>
  <TotalTime>103</TotalTime>
  <Words>597</Words>
  <Application>Microsoft Office PowerPoint</Application>
  <PresentationFormat>Широк екран</PresentationFormat>
  <Paragraphs>85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 (Заглавия)</vt:lpstr>
      <vt:lpstr>Tw Cen MT</vt:lpstr>
      <vt:lpstr>Капчица</vt:lpstr>
      <vt:lpstr>Визуализация кристалла кварца при помощи метода трассировки лучей</vt:lpstr>
      <vt:lpstr>Цель практики</vt:lpstr>
      <vt:lpstr>Задачи работы</vt:lpstr>
      <vt:lpstr>Сравнение визуальных характеристик полученных разными алгоритмами</vt:lpstr>
      <vt:lpstr>Сравнительный анализ алгоритмов</vt:lpstr>
      <vt:lpstr>Трассировка лучей</vt:lpstr>
      <vt:lpstr>Схема алгоритма трассирования луча </vt:lpstr>
      <vt:lpstr>Построение модели (1)</vt:lpstr>
      <vt:lpstr>Построение модели (2)</vt:lpstr>
      <vt:lpstr>Задание геометрических объектов на сцене</vt:lpstr>
      <vt:lpstr>Диаграммы классов</vt:lpstr>
      <vt:lpstr>Примеры работы программы</vt:lpstr>
      <vt:lpstr>Результаты проведённого эксперимента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кристалла кварца при помощи метода трассировки лучей</dc:title>
  <dc:creator>Kostadin Almishev</dc:creator>
  <cp:lastModifiedBy>Kostadin Almishev</cp:lastModifiedBy>
  <cp:revision>9</cp:revision>
  <dcterms:created xsi:type="dcterms:W3CDTF">2020-04-29T13:52:16Z</dcterms:created>
  <dcterms:modified xsi:type="dcterms:W3CDTF">2020-04-29T15:35:41Z</dcterms:modified>
</cp:coreProperties>
</file>