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7fa68da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7fa68da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7fa68da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7fa68da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6fe7e546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6fe7e54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fixed adjustment cost is only paid when there is an actual adjustment (x different from 0) and depends on the current capital stock.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7fb058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7fb058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fixed adjustment cost is only paid when there is an actual adjustment (x different from 0) and depends on the current capital stock.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7fb058e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7fb058e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7fb058ef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7fb058ef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7fb058ef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7fb058ef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7fb058ef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7fb058ef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R, delta, alpha, theta: based on literature (empirical and theoretical).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others are chosen such that the computed statistics match their observed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7fb058efe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7fb058ef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 such that the equilibrium w is 3, WLG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fb058efe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fb058ef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in US manufacturing sector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fe7e54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fe7e54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6fe7e54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6fe7e54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73de2c7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73de2c7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73de2c7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73de2c7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73de2c77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73de2c7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73de2c7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73de2c7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6fe7e546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6fe7e546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with Campbell (1998) and Lee &amp; Mukoyama (2012)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cut-off for the signal q is smaller when the industry grows. Less productive firms enter as well. Productivity correlates positively with size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73de2c7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73de2c7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aggregate productivity shock generates: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73de2c7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73de2c7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73de2c77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73de2c77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(DON’T READ THIS: FINDINGS FROM FIGURES 9 AND 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size of entrants relative to incumbents declines on average </a:t>
            </a:r>
            <a:r>
              <a:rPr lang="en"/>
              <a:t>because</a:t>
            </a:r>
            <a:r>
              <a:rPr lang="en"/>
              <a:t> there are more (smaller) firms entering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size of exiters relative to non-exiters increases because there are more non-exiters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73de2c7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73de2c7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7fa68da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7fa68da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7fb058e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7fb058e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-Generate the idiosyncratic, stochastic grids, and the transition matrix. Adapt code from Macro 1. Note we are using Numpy and not IMSL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-mean of idiosyncratic shock, mean of stochastic discount factor, autocorrelation for idiosyncratic, autocorrelation for stochastic, standard deviations for idiosyncratic and stochastic, grid of values for covariances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 ztrans transition matrix from the stochastic and idiosyncratic grids, run 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McGrattan capital grid to then compute adjustment costs and the labor array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6fe7e54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6fe7e54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-Capital grid, idiosyncratic shock grid, adjustment cost, </a:t>
            </a:r>
            <a:r>
              <a:rPr lang="en"/>
              <a:t>transition</a:t>
            </a:r>
            <a:r>
              <a:rPr lang="en"/>
              <a:t> function for idiosyncratic shock, value function guess, labor demand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-Value function, capital policy function, exit probability, and the operation cost exit threshold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-VFI code can be repurposed to use the 2 AR(1) processes instead (use numpy gamma and error functions). Get exit probabilities and cutoff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scipy in python instead of IMSL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7fb058ef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7fb058ef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-Using SCipy interpolation (bspline) instead of BSNAK and BSINT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7fb058ef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7fb058ef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-Note that much of the code is reusable from the stationary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main difference is that now we have to forecast wages in order to make decisions. Krusell Smith 1998 allows us to do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-Here, our c</a:t>
            </a:r>
            <a:r>
              <a:rPr baseline="-25000" lang="en"/>
              <a:t>f</a:t>
            </a:r>
            <a:r>
              <a:rPr baseline="30000" lang="en"/>
              <a:t>* </a:t>
            </a:r>
            <a:r>
              <a:rPr lang="en"/>
              <a:t>is the value that makes the firm indifferent between exiting and continuing to invest optimally; our H,J,G distributions are the idiosyncratic, wage, and aggregate respectively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Python mp (multiprocessing) to speed up calculation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7fb058e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7fb058e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bi-dimensional cubic spline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7fb058efe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7fb058ef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-This new simple model is driven entirely by z</a:t>
            </a:r>
            <a:r>
              <a:rPr baseline="-25000" lang="en"/>
              <a:t>t</a:t>
            </a:r>
            <a:r>
              <a:rPr lang="en"/>
              <a:t>. The gamma t is measure of firms idiosyncratic productivity normed by the integral; L</a:t>
            </a:r>
            <a:r>
              <a:rPr baseline="-25000" lang="en"/>
              <a:t>t</a:t>
            </a:r>
            <a:r>
              <a:rPr lang="en"/>
              <a:t> is aggregate employment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-Compare this model to the model with entry and exit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-This code from Haltiwanger decomposes growth in TFP into 5 components: 1. Changes in productivity for continuing plants, 2. Changes in output share amongst continuing plants, 3.covariance, 4. Entry, 5. Exit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6fe7e54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6fe7e54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Or can we add a constrained capacity for the input supply?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6fe7e54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6fe7e54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7fa68da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7fa68da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7fa68da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7fa68da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7fa68da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7fa68da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7fa68da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7fa68da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7fa68da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7fa68da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Entry, Exit, Firm Dynamics, and Aggregate Fluctuations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82"/>
            <a:ext cx="48705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Clementi and Palazzo (2016)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Bodnar, Ella Walling, Milton Bronstein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Prospective Firm Value Function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aggregate state </a:t>
            </a:r>
            <a:r>
              <a:rPr lang="en" sz="1900"/>
              <a:t>λ, the value of a prospective firm with a signal q is: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r>
              <a:rPr lang="en" sz="1900"/>
              <a:t>V</a:t>
            </a:r>
            <a:r>
              <a:rPr baseline="-25000" lang="en" sz="1900"/>
              <a:t>e</a:t>
            </a:r>
            <a:r>
              <a:rPr lang="en" sz="1900"/>
              <a:t> (λ, q) = max</a:t>
            </a:r>
            <a:r>
              <a:rPr baseline="-25000" lang="en" sz="1900"/>
              <a:t>k’</a:t>
            </a:r>
            <a:r>
              <a:rPr lang="en" sz="1900"/>
              <a:t> − k’ + 1 ⁄ R∫ </a:t>
            </a:r>
            <a:r>
              <a:rPr baseline="-25000" lang="en" sz="1900"/>
              <a:t>Λ</a:t>
            </a:r>
            <a:r>
              <a:rPr lang="en" sz="1900"/>
              <a:t> ∫ </a:t>
            </a:r>
            <a:r>
              <a:rPr baseline="-25000" lang="en" sz="1900"/>
              <a:t>ℜ</a:t>
            </a:r>
            <a:r>
              <a:rPr lang="en" sz="1900"/>
              <a:t> V(λ′, k′,s′) dH(s′|s) dJ(λ′|λ)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Note that a prospective firm will invest and start operating if and only if   V</a:t>
            </a:r>
            <a:r>
              <a:rPr baseline="-25000" lang="en" sz="1900"/>
              <a:t>e</a:t>
            </a:r>
            <a:r>
              <a:rPr lang="en" sz="1900"/>
              <a:t> (λ, q) ≥ c</a:t>
            </a:r>
            <a:r>
              <a:rPr baseline="-25000" lang="en" sz="1900"/>
              <a:t>e</a:t>
            </a:r>
            <a:endParaRPr baseline="-25000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Recursive Competitive Equilibrium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lang="en" sz="1900"/>
              <a:t>𝚪</a:t>
            </a:r>
            <a:r>
              <a:rPr baseline="-25000" lang="en" sz="1900"/>
              <a:t>0</a:t>
            </a:r>
            <a:r>
              <a:rPr lang="en" sz="1900"/>
              <a:t>, a recursive competitive equilibrium is defined by: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(i) Value functions V(λ, k, s), Ṽ (λ, k,s), and V</a:t>
            </a:r>
            <a:r>
              <a:rPr baseline="-25000" lang="en" sz="1900"/>
              <a:t>e</a:t>
            </a:r>
            <a:r>
              <a:rPr lang="en" sz="1900"/>
              <a:t> (λ, q)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(ii) Policy functions x(λ, k, s), l(λ, k, s), and k’(λ, q)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(iii) Bounded sequences of wages {w</a:t>
            </a:r>
            <a:r>
              <a:rPr baseline="-25000" lang="en" sz="1900"/>
              <a:t>t</a:t>
            </a:r>
            <a:r>
              <a:rPr lang="en" sz="1900"/>
              <a:t>}</a:t>
            </a:r>
            <a:r>
              <a:rPr baseline="30000" lang="en" sz="1900"/>
              <a:t>∞</a:t>
            </a:r>
            <a:r>
              <a:rPr baseline="-25000" lang="en" sz="1900"/>
              <a:t>t=0</a:t>
            </a:r>
            <a:endParaRPr baseline="-25000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Incumbents’ measures {𝚪</a:t>
            </a:r>
            <a:r>
              <a:rPr baseline="-25000" lang="en" sz="1900"/>
              <a:t>t</a:t>
            </a:r>
            <a:r>
              <a:rPr lang="en" sz="1900"/>
              <a:t>}</a:t>
            </a:r>
            <a:r>
              <a:rPr baseline="30000" lang="en" sz="1900"/>
              <a:t>∞</a:t>
            </a:r>
            <a:r>
              <a:rPr baseline="-25000" lang="en" sz="1900"/>
              <a:t>t=1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Entrants’ measures {ɛ</a:t>
            </a:r>
            <a:r>
              <a:rPr baseline="-25000" lang="en" sz="1900"/>
              <a:t>t</a:t>
            </a:r>
            <a:r>
              <a:rPr lang="en" sz="1900"/>
              <a:t>}</a:t>
            </a:r>
            <a:r>
              <a:rPr baseline="30000" lang="en" sz="1900"/>
              <a:t>∞</a:t>
            </a:r>
            <a:r>
              <a:rPr baseline="-25000" lang="en" sz="1900"/>
              <a:t>t=1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Basically everyone solves their optimization problems and all markets clear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Stationary Case: functional forms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aggregate shocks (σ</a:t>
            </a:r>
            <a:r>
              <a:rPr baseline="-25000" lang="en"/>
              <a:t>z</a:t>
            </a:r>
            <a:r>
              <a:rPr lang="en"/>
              <a:t>=0</a:t>
            </a:r>
            <a:r>
              <a:rPr lang="en"/>
              <a:t>). Only the idiosyncratic ones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period shock (t=1): </a:t>
            </a:r>
            <a:r>
              <a:rPr lang="en"/>
              <a:t>log(s)= ρ</a:t>
            </a:r>
            <a:r>
              <a:rPr baseline="-25000" lang="en"/>
              <a:t>s</a:t>
            </a:r>
            <a:r>
              <a:rPr lang="en"/>
              <a:t> log(q) + σ</a:t>
            </a:r>
            <a:r>
              <a:rPr baseline="-25000" lang="en"/>
              <a:t>s</a:t>
            </a:r>
            <a:r>
              <a:rPr lang="en"/>
              <a:t> 𝜂,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𝜂~N(0,1)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aggregate variables converge to </a:t>
            </a:r>
            <a:r>
              <a:rPr lang="en"/>
              <a:t>constants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Stationary Case: functional forms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Investment adjustment costs: g(x,k) = ꭕ(x)c</a:t>
            </a:r>
            <a:r>
              <a:rPr baseline="-25000" lang="en"/>
              <a:t>0</a:t>
            </a:r>
            <a:r>
              <a:rPr lang="en"/>
              <a:t>k + c</a:t>
            </a:r>
            <a:r>
              <a:rPr baseline="-25000" lang="en"/>
              <a:t>1</a:t>
            </a:r>
            <a:r>
              <a:rPr lang="en"/>
              <a:t>(x/k)</a:t>
            </a:r>
            <a:r>
              <a:rPr baseline="30000" lang="en"/>
              <a:t>2</a:t>
            </a:r>
            <a:r>
              <a:rPr lang="en"/>
              <a:t>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c0, c1 ≥ 0 and ꭕ(0) = 0 and ꭕ(x) = 1 for x≠0</a:t>
            </a:r>
            <a:r>
              <a:rPr baseline="-25000"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Productivity signal (q) follows Pareto distribution such that: Q(q) = (</a:t>
            </a:r>
            <a:r>
              <a:rPr lang="en" u="sng"/>
              <a:t>q</a:t>
            </a:r>
            <a:r>
              <a:rPr lang="en"/>
              <a:t>/q)</a:t>
            </a:r>
            <a:r>
              <a:rPr baseline="30000" lang="en"/>
              <a:t>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q ≥ </a:t>
            </a:r>
            <a:r>
              <a:rPr lang="en" u="sng"/>
              <a:t>q</a:t>
            </a:r>
            <a:r>
              <a:rPr lang="en"/>
              <a:t> ≥ 0 and 𝜁 &gt; 1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Operating costs (c</a:t>
            </a:r>
            <a:r>
              <a:rPr baseline="-25000" lang="en"/>
              <a:t>f</a:t>
            </a:r>
            <a:r>
              <a:rPr lang="en"/>
              <a:t>) distribution G is log-normal with μ</a:t>
            </a:r>
            <a:r>
              <a:rPr baseline="-25000" lang="en"/>
              <a:t>cf</a:t>
            </a:r>
            <a:r>
              <a:rPr lang="en"/>
              <a:t> and σ</a:t>
            </a:r>
            <a:r>
              <a:rPr baseline="-25000" lang="en"/>
              <a:t>cf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Stationary Case: entry, investment, and exit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900"/>
              <a:t>V(λ, k, s) </a:t>
            </a:r>
            <a:r>
              <a:rPr lang="en"/>
              <a:t> is weakly increasing in 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incumbent’s value may increase with the idiosyncratic shock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distribution</a:t>
            </a:r>
            <a:r>
              <a:rPr lang="en"/>
              <a:t> H(s’|q) is decreasing in q.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greater signal today leads to a distribution around higher shocks tomorrow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900"/>
              <a:t>V</a:t>
            </a:r>
            <a:r>
              <a:rPr baseline="-25000" lang="en" sz="1900"/>
              <a:t>e</a:t>
            </a:r>
            <a:r>
              <a:rPr lang="en" sz="1900"/>
              <a:t> (λ, q)</a:t>
            </a:r>
            <a:r>
              <a:rPr lang="en"/>
              <a:t> is strictly increasing in q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entrant’s value increases with the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Thus, there is a cut-off q*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firm outside the market observing a signal q ≥ q* will enter because they are optimist about their productivity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Stationary Case: entry, investment, and exit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425" y="1152425"/>
            <a:ext cx="463514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Stationary Case: entry, investment, and exit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Entrants with greater signals make greater investments and start with greater capital (k)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Incumbents draw their cost (c</a:t>
            </a:r>
            <a:r>
              <a:rPr baseline="-25000" lang="en"/>
              <a:t>f</a:t>
            </a:r>
            <a:r>
              <a:rPr lang="en"/>
              <a:t>) and exit if V</a:t>
            </a:r>
            <a:r>
              <a:rPr baseline="-25000" lang="en"/>
              <a:t>x</a:t>
            </a:r>
            <a:r>
              <a:rPr lang="en"/>
              <a:t>(k) &gt; </a:t>
            </a:r>
            <a:r>
              <a:rPr lang="en" sz="1900"/>
              <a:t>Ṽ (λ, k,s) -c</a:t>
            </a:r>
            <a:r>
              <a:rPr baseline="-25000" lang="en" sz="1900"/>
              <a:t>f</a:t>
            </a:r>
            <a:endParaRPr sz="1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Findings (figure 3):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Exit probability is decreasing in idiosyncratic shock as the value of staying is increasing in such shock while the exit value is not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Increasing the capital stock has a greater impact on the value of staying than in the value of exit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Survival (staying) probability is increasing in k and 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Stationary Case: calibration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63" y="1152425"/>
            <a:ext cx="539086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Stationary Case: calibration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00" y="1209675"/>
            <a:ext cx="60483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311700" y="3632475"/>
            <a:ext cx="74700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Parameters are chosen based on literature and in order to match these statistics with the observed ones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Arbitrary M. But a greater value increases equilibrium wage and, hence, reduce the firms size. Then, higher exit and entry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Set c</a:t>
            </a:r>
            <a:r>
              <a:rPr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equal to the average operating cost c</a:t>
            </a:r>
            <a:r>
              <a:rPr baseline="-25000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Stationary Case: firm dynamics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Initially, exit rate decreases sharply at the and remains stable. Older firms are less likely to leave because their productivity and value are higher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Firms with low k and high productivity are less likely to exit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the age, bigger firms have higher productivity and show smaller growth in labor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the size, firms with smaller k and higher s (on average, older) will grow faster then the opposite (on average, younger) as s determines the optimal 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the capital, firms with higher s will grow while the others will shrink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role of entry and exit of firms on aggregate productivity shocks?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propagate the effects of such shocks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Assumptions: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Demand for firms’ product and supply for their input are infinitely elastic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Labor supply has finite elasticity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Exit risk is decreases with 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Employment growth decreases with size and 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Entry rate is procyclical and output rate is counter-cyclical (with respect to output)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mechanics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66325"/>
            <a:ext cx="85206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Aggegate productivity shocks z affect every firm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Equilibrium wage (w) at time t satisfies: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3875"/>
            <a:ext cx="8839200" cy="104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74345"/>
            <a:ext cx="4260300" cy="793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656325" y="3481675"/>
            <a:ext cx="2725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293600" y="4068825"/>
            <a:ext cx="8520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depends on aggregate shocks as well as a function of idiosyncratic shocks and capital in the distribution of incumbent firms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mechanics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266325"/>
            <a:ext cx="85206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Krussell &amp; Smith (1998), the author affirm that 𝛀</a:t>
            </a:r>
            <a:r>
              <a:rPr baseline="-25000" lang="en"/>
              <a:t>t+1</a:t>
            </a:r>
            <a:r>
              <a:rPr lang="en"/>
              <a:t> depends on </a:t>
            </a:r>
            <a:r>
              <a:rPr lang="en"/>
              <a:t>𝛀</a:t>
            </a:r>
            <a:r>
              <a:rPr baseline="-25000" lang="en"/>
              <a:t>t</a:t>
            </a:r>
            <a:r>
              <a:rPr lang="en"/>
              <a:t> and z</a:t>
            </a:r>
            <a:r>
              <a:rPr baseline="-25000" lang="en"/>
              <a:t>t+1</a:t>
            </a:r>
            <a:r>
              <a:rPr lang="en"/>
              <a:t> and boil equation (1) down to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0625"/>
            <a:ext cx="8839200" cy="69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311825" y="3179725"/>
            <a:ext cx="8520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 E(</a:t>
            </a: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ɛ</a:t>
            </a:r>
            <a:r>
              <a:rPr baseline="-25000"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t+1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)=0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311700" y="3827850"/>
            <a:ext cx="8520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That is, firms forecast the equilibrium wage depending on its current value and the aggregate productivity shocks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calibration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3985725"/>
            <a:ext cx="85206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Parameters targeted to these statistics observed in the US non-farm private sector (1947-2008)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88" y="1022525"/>
            <a:ext cx="5192624" cy="27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calibration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a result, firms forecast the equilibrium wage as follows:</a:t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log(w</a:t>
            </a:r>
            <a:r>
              <a:rPr baseline="-25000" lang="en"/>
              <a:t>t+1</a:t>
            </a:r>
            <a:r>
              <a:rPr lang="en"/>
              <a:t>) = 0.38385 + 0.65105 log(w</a:t>
            </a:r>
            <a:r>
              <a:rPr baseline="-25000" lang="en"/>
              <a:t>t</a:t>
            </a:r>
            <a:r>
              <a:rPr lang="en"/>
              <a:t>) + 0.53075 log(z</a:t>
            </a:r>
            <a:r>
              <a:rPr baseline="-25000" lang="en"/>
              <a:t>t+1</a:t>
            </a:r>
            <a:r>
              <a:rPr lang="en"/>
              <a:t>) - 0.21508 </a:t>
            </a:r>
            <a:r>
              <a:rPr lang="en"/>
              <a:t>log(z</a:t>
            </a:r>
            <a:r>
              <a:rPr baseline="-25000" lang="en"/>
              <a:t>t</a:t>
            </a:r>
            <a:r>
              <a:rPr lang="en"/>
              <a:t>) + </a:t>
            </a:r>
            <a:r>
              <a:rPr lang="en" sz="1900"/>
              <a:t>ɛ</a:t>
            </a:r>
            <a:r>
              <a:rPr baseline="-25000" lang="en" sz="1900"/>
              <a:t>t+1</a:t>
            </a:r>
            <a:endParaRPr baseline="-25000" sz="1900"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Wage is persistent but it reverts to its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positive aggregate shock increases the demand for labor, hence the equilibrium wage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past positive shock makes firm expect a smaller one for the current time period. Thus, the demand for labor and the wage decrease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entry and exit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3952500"/>
            <a:ext cx="85206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firm solves their problem and makes their choice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Potential entrants enter if they observe a signal q is greater than the threshold (increasing in w and decreasing in z)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incumbents, their probability of staying is </a:t>
            </a:r>
            <a:r>
              <a:rPr lang="en"/>
              <a:t>decreasing in w and increasing in z (conditional on their capital and idiosyncratic shock)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827" y="1171713"/>
            <a:ext cx="5158340" cy="28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results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2571750"/>
            <a:ext cx="85206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hile the industry grows, m</a:t>
            </a:r>
            <a:r>
              <a:rPr lang="en"/>
              <a:t>ore firms enter and less firms exit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Additionally, e</a:t>
            </a:r>
            <a:r>
              <a:rPr lang="en"/>
              <a:t>ntrant firms are smaller. Firms with smaller s will enter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Exiter firms are smaller as well. During expansion, there is a higher value for staying for every firm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75" y="1152426"/>
            <a:ext cx="7076250" cy="11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results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112" y="1152425"/>
            <a:ext cx="5567774" cy="37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results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325" y="1152425"/>
            <a:ext cx="5463350" cy="38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Fluctuations: results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Wage, output, and labor follow a similar path to </a:t>
            </a:r>
            <a:r>
              <a:rPr lang="en"/>
              <a:t>productivity. Incumbent firms hire more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rate of entry increases sharply in response to shock and decreases as the effects of shock wear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the same time, the exit rate decreases sharply and starts increasing afterwards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Therefore, the shock increases the number of firms in the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average idiosyncratic shock for both entrants and exiters also decreases (lower threshold for the signal and higher value of staying)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dynamics (counterfactual)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3610600"/>
            <a:ext cx="85206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there was no entry and exit, aggregate shocks would be less persistent.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Output still reverts to its mean, but more slowly than in this counterfactual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As entrants become more productive, the reallocation of output favors them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325" y="1000850"/>
            <a:ext cx="4016481" cy="26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395" y="1152425"/>
            <a:ext cx="5453216" cy="36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Replication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Tauchen 1986 method and np.leggauss to approximate the 2 AR(1)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-Take in parameters calibrated in other papers (µ</a:t>
            </a:r>
            <a:r>
              <a:rPr lang="en"/>
              <a:t>_z,</a:t>
            </a:r>
            <a:r>
              <a:rPr lang="en"/>
              <a:t>µ_m, ρ_z, ρ_m,σ_z,σ_m)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-Generate capital grid as done by McGrattan 1999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Replication part 2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Perform VFI on incumbent (kgrid, zgrid, adj, ztrans, vgi, labor) to get desired values(vf, kpol,eprob,etastar)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 signal grid and transition matrix from signal to shock from idiosyncratic grid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 this grid to calculate conditional distribution of idiosyncratic shock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Replication part 3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879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-Compute </a:t>
            </a:r>
            <a:r>
              <a:rPr lang="en"/>
              <a:t>entry</a:t>
            </a:r>
            <a:r>
              <a:rPr lang="en"/>
              <a:t> threshold using interpolation, compute mass on threshold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-Compute distribution of entrants using conditional expectation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-Simulate until equilibrium wage is reached to get stationary distribution, compute summary statistics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 Replication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-Guess values of wage forecast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-Modify bellman optimization code to also include wage grid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-Revise according 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Process on the right</a:t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050" y="2043225"/>
            <a:ext cx="6024949" cy="2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Fluctuations Replication part 2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-Modify the ‘entry problem’ over triplets instead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-Equate labor demand and supply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-Simulate and run the Krusell Smith 1998 regression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Impulse Response and Decomposition Replication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-Simulate simple model without entry or exit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 code from Haltiwanger 1997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25" y="1266325"/>
            <a:ext cx="3965775" cy="7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75" y="2183509"/>
            <a:ext cx="9144000" cy="212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the model, the authors normalize the output price into 1. What if the demand is not infinitely elastic? What if</a:t>
            </a:r>
            <a:r>
              <a:rPr lang="en"/>
              <a:t> the output price was endogenous?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Here, entrants only choose their initial investment. What if we let entrants hire labor besides the capital stock (as incumbents do)?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if firms faced any capacity constraint? They could play a role as a limit</a:t>
            </a:r>
            <a:r>
              <a:rPr lang="en"/>
              <a:t> investments for entrants and capital adjustment for incumbents (per period)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Existing Firms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At time t, a positive number of firms produce a homogeneous good</a:t>
            </a:r>
            <a:endParaRPr sz="19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With production function y</a:t>
            </a:r>
            <a:r>
              <a:rPr baseline="-25000" lang="en" sz="1800"/>
              <a:t>t</a:t>
            </a:r>
            <a:r>
              <a:rPr lang="en" sz="1800"/>
              <a:t> = z</a:t>
            </a:r>
            <a:r>
              <a:rPr baseline="-25000" lang="en" sz="1800"/>
              <a:t>t</a:t>
            </a:r>
            <a:r>
              <a:rPr lang="en" sz="1800"/>
              <a:t>s</a:t>
            </a:r>
            <a:r>
              <a:rPr baseline="-25000" lang="en" sz="1800"/>
              <a:t>t</a:t>
            </a:r>
            <a:r>
              <a:rPr lang="en" sz="1800"/>
              <a:t>(k</a:t>
            </a:r>
            <a:r>
              <a:rPr baseline="-25000" lang="en" sz="1800"/>
              <a:t>t</a:t>
            </a:r>
            <a:r>
              <a:rPr baseline="30000" lang="en" sz="1800"/>
              <a:t>α</a:t>
            </a:r>
            <a:r>
              <a:rPr lang="en" sz="1800"/>
              <a:t> l</a:t>
            </a:r>
            <a:r>
              <a:rPr baseline="-25000" lang="en" sz="1800"/>
              <a:t>t</a:t>
            </a:r>
            <a:r>
              <a:rPr baseline="30000" lang="en" sz="1800"/>
              <a:t>1−α</a:t>
            </a:r>
            <a:r>
              <a:rPr lang="en" sz="1800"/>
              <a:t> )</a:t>
            </a:r>
            <a:r>
              <a:rPr baseline="30000" lang="en" sz="1800"/>
              <a:t>θ</a:t>
            </a:r>
            <a:r>
              <a:rPr lang="en" sz="1800"/>
              <a:t> , with α, θ ∈ (0, 1)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k</a:t>
            </a:r>
            <a:r>
              <a:rPr baseline="-25000" lang="en"/>
              <a:t>t  </a:t>
            </a:r>
            <a:r>
              <a:rPr lang="en"/>
              <a:t>is capital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Adjusting k</a:t>
            </a:r>
            <a:r>
              <a:rPr baseline="-25000" lang="en" sz="1800"/>
              <a:t>t </a:t>
            </a:r>
            <a:r>
              <a:rPr lang="en" sz="1800"/>
              <a:t> by x incurs a cost g(x, k)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Capital depreciates at rate 𝛅 ∈ (0, 1)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</a:t>
            </a:r>
            <a:r>
              <a:rPr baseline="-25000" lang="en"/>
              <a:t>t </a:t>
            </a:r>
            <a:r>
              <a:rPr lang="en"/>
              <a:t>is labor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Firms hire labor at wage rate w</a:t>
            </a:r>
            <a:r>
              <a:rPr baseline="-25000" lang="en" sz="1800"/>
              <a:t>t</a:t>
            </a:r>
            <a:endParaRPr baseline="-2500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Labor supply is given by function L</a:t>
            </a:r>
            <a:r>
              <a:rPr baseline="-25000" lang="en" sz="1800"/>
              <a:t>s</a:t>
            </a:r>
            <a:r>
              <a:rPr lang="en" sz="1800"/>
              <a:t>(w) = w</a:t>
            </a:r>
            <a:r>
              <a:rPr baseline="30000" lang="en" sz="1800"/>
              <a:t>𝛾</a:t>
            </a:r>
            <a:r>
              <a:rPr lang="en" sz="1800"/>
              <a:t>, 𝛾 &gt; 0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Existing Firms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</a:t>
            </a:r>
            <a:r>
              <a:rPr baseline="-25000" lang="en"/>
              <a:t>t</a:t>
            </a:r>
            <a:r>
              <a:rPr lang="en"/>
              <a:t> represents aggregate random disturbances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Driven by stochastic process log(z</a:t>
            </a:r>
            <a:r>
              <a:rPr baseline="-25000" lang="en" sz="1800"/>
              <a:t>t+1</a:t>
            </a:r>
            <a:r>
              <a:rPr lang="en" sz="1800"/>
              <a:t>)= ρ</a:t>
            </a:r>
            <a:r>
              <a:rPr baseline="-25000" lang="en" sz="1800"/>
              <a:t>z</a:t>
            </a:r>
            <a:r>
              <a:rPr lang="en" sz="1800"/>
              <a:t> log(z</a:t>
            </a:r>
            <a:r>
              <a:rPr baseline="-25000" lang="en" sz="1800"/>
              <a:t>t</a:t>
            </a:r>
            <a:r>
              <a:rPr lang="en" sz="1800"/>
              <a:t>) + σ</a:t>
            </a:r>
            <a:r>
              <a:rPr baseline="-25000" lang="en" sz="1800"/>
              <a:t>z</a:t>
            </a:r>
            <a:r>
              <a:rPr lang="en" sz="1800"/>
              <a:t> ε</a:t>
            </a:r>
            <a:r>
              <a:rPr baseline="-25000" lang="en" sz="1800"/>
              <a:t>z, t+1</a:t>
            </a:r>
            <a:r>
              <a:rPr lang="en" sz="1800"/>
              <a:t> where           ε</a:t>
            </a:r>
            <a:r>
              <a:rPr baseline="-25000" lang="en" sz="1800"/>
              <a:t>z, t+1</a:t>
            </a:r>
            <a:r>
              <a:rPr lang="en" sz="1800"/>
              <a:t> ~ N(0,1)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baseline="-25000" lang="en"/>
              <a:t>t</a:t>
            </a:r>
            <a:r>
              <a:rPr lang="en"/>
              <a:t> represents idiosyncratic random disturbances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Driven by dynamic process log(s</a:t>
            </a:r>
            <a:r>
              <a:rPr baseline="-25000" lang="en" sz="1800"/>
              <a:t>t+1</a:t>
            </a:r>
            <a:r>
              <a:rPr lang="en" sz="1800"/>
              <a:t>)= ρ</a:t>
            </a:r>
            <a:r>
              <a:rPr baseline="-25000" lang="en" sz="1800"/>
              <a:t>s</a:t>
            </a:r>
            <a:r>
              <a:rPr lang="en" sz="1800"/>
              <a:t> log(s</a:t>
            </a:r>
            <a:r>
              <a:rPr baseline="-25000" lang="en" sz="1800"/>
              <a:t>t</a:t>
            </a:r>
            <a:r>
              <a:rPr lang="en" sz="1800"/>
              <a:t>) + σ</a:t>
            </a:r>
            <a:r>
              <a:rPr baseline="-25000" lang="en" sz="1800"/>
              <a:t>s</a:t>
            </a:r>
            <a:r>
              <a:rPr lang="en" sz="1800"/>
              <a:t> ε</a:t>
            </a:r>
            <a:r>
              <a:rPr baseline="-25000" lang="en" sz="1800"/>
              <a:t>s, t+1</a:t>
            </a:r>
            <a:r>
              <a:rPr lang="en" sz="1800"/>
              <a:t> where             ε</a:t>
            </a:r>
            <a:r>
              <a:rPr baseline="-25000" lang="en" sz="1800"/>
              <a:t>s, t+1</a:t>
            </a:r>
            <a:r>
              <a:rPr lang="en" sz="1800"/>
              <a:t> ~ N(0,1)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Conditional distribution of s</a:t>
            </a:r>
            <a:r>
              <a:rPr baseline="-25000" lang="en" sz="1800"/>
              <a:t>t+1</a:t>
            </a:r>
            <a:r>
              <a:rPr lang="en" sz="1800"/>
              <a:t>: H(s</a:t>
            </a:r>
            <a:r>
              <a:rPr baseline="-25000" lang="en" sz="1800"/>
              <a:t>t+1</a:t>
            </a:r>
            <a:r>
              <a:rPr lang="en" sz="1800"/>
              <a:t>|s</a:t>
            </a:r>
            <a:r>
              <a:rPr baseline="-25000" lang="en" sz="1800"/>
              <a:t>t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Existing Firms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all t </a:t>
            </a:r>
            <a:r>
              <a:rPr lang="en" sz="1900"/>
              <a:t>≥ 0, the distribution of firms over the two dimensions of heterogeneity is denoted by 𝚪</a:t>
            </a:r>
            <a:r>
              <a:rPr baseline="-25000" lang="en" sz="1900"/>
              <a:t>t</a:t>
            </a:r>
            <a:r>
              <a:rPr lang="en" sz="1900"/>
              <a:t>(k,s)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λ</a:t>
            </a:r>
            <a:r>
              <a:rPr baseline="-25000" lang="en" sz="1900"/>
              <a:t>t</a:t>
            </a:r>
            <a:r>
              <a:rPr baseline="-25000" lang="en" sz="1900"/>
              <a:t> </a:t>
            </a:r>
            <a:r>
              <a:rPr lang="en" sz="1900"/>
              <a:t>∈ Λ is the vector of aggregate state variables with transition operator J(</a:t>
            </a:r>
            <a:r>
              <a:rPr lang="en" sz="1900"/>
              <a:t>λ</a:t>
            </a:r>
            <a:r>
              <a:rPr baseline="-25000" lang="en" sz="1900"/>
              <a:t>t+1</a:t>
            </a:r>
            <a:r>
              <a:rPr lang="en" sz="1900"/>
              <a:t>|λ</a:t>
            </a:r>
            <a:r>
              <a:rPr baseline="-25000" lang="en" sz="1900"/>
              <a:t>t</a:t>
            </a:r>
            <a:r>
              <a:rPr lang="en" sz="1900"/>
              <a:t>)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Existing Firms Optimization Problem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Aggregate state </a:t>
            </a:r>
            <a:r>
              <a:rPr lang="en" sz="1900"/>
              <a:t>λ, capital k, and idiosyncratic productivity s are given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 firm maximizes profit through the following static problem: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π(λ, k, s) = max</a:t>
            </a:r>
            <a:r>
              <a:rPr baseline="-25000" lang="en" sz="1900"/>
              <a:t>l</a:t>
            </a:r>
            <a:r>
              <a:rPr lang="en" sz="1900"/>
              <a:t>sz[k</a:t>
            </a:r>
            <a:r>
              <a:rPr baseline="30000" lang="en" sz="1900"/>
              <a:t>𝛼</a:t>
            </a:r>
            <a:r>
              <a:rPr lang="en" sz="1900"/>
              <a:t>l</a:t>
            </a:r>
            <a:r>
              <a:rPr baseline="30000" lang="en" sz="1900"/>
              <a:t>1-</a:t>
            </a:r>
            <a:r>
              <a:rPr baseline="30000" lang="en" sz="1900"/>
              <a:t>𝛼</a:t>
            </a:r>
            <a:r>
              <a:rPr lang="en" sz="1900"/>
              <a:t>] - wl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Upon exiting the market, a firm receives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V</a:t>
            </a:r>
            <a:r>
              <a:rPr baseline="-25000" lang="en" sz="1900"/>
              <a:t>x</a:t>
            </a:r>
            <a:r>
              <a:rPr lang="en" sz="1900"/>
              <a:t>(k) = k(1-</a:t>
            </a:r>
            <a:r>
              <a:rPr lang="en"/>
              <a:t>𝛅) - g[-k(1-𝛅), k]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lang="en" sz="1400"/>
              <a:t>[undepreciated portion of capital] - [net adjustment cost of dismantling]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Existing Firms Optimization Problem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previous two equations, the start of period value for an existing firm is given by V</a:t>
            </a:r>
            <a:r>
              <a:rPr lang="en" sz="1900"/>
              <a:t>(λ, k, s), which solves the following functional equation: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V(λ, k, s) = π(λ, k, s) + ∫ max {V</a:t>
            </a:r>
            <a:r>
              <a:rPr baseline="-25000" lang="en" sz="1900"/>
              <a:t>x</a:t>
            </a:r>
            <a:r>
              <a:rPr lang="en" sz="1900"/>
              <a:t>(k), Ṽ (λ, k,s) − c</a:t>
            </a:r>
            <a:r>
              <a:rPr baseline="-25000" lang="en" sz="1900"/>
              <a:t>f</a:t>
            </a:r>
            <a:r>
              <a:rPr lang="en" sz="1900"/>
              <a:t>} dG(c</a:t>
            </a:r>
            <a:r>
              <a:rPr baseline="-25000" lang="en" sz="1900"/>
              <a:t>f </a:t>
            </a:r>
            <a:r>
              <a:rPr lang="en" sz="1900"/>
              <a:t>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where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Ṽ (λ, k,s) = max</a:t>
            </a:r>
            <a:r>
              <a:rPr baseline="-25000" lang="en" sz="1900"/>
              <a:t>x</a:t>
            </a:r>
            <a:r>
              <a:rPr lang="en" sz="1900"/>
              <a:t> −x − g(x, k ) +1 ⁄ R∫ </a:t>
            </a:r>
            <a:r>
              <a:rPr baseline="-25000" lang="en" sz="1900"/>
              <a:t>Λ</a:t>
            </a:r>
            <a:r>
              <a:rPr lang="en" sz="1900"/>
              <a:t> ∫ </a:t>
            </a:r>
            <a:r>
              <a:rPr baseline="-25000" lang="en" sz="1900"/>
              <a:t>ℜ</a:t>
            </a:r>
            <a:r>
              <a:rPr lang="en" sz="1900"/>
              <a:t> V(λ′, k′,s′) dH(s′|s) dJ(λ′|λ)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such that k’ = k(1-</a:t>
            </a:r>
            <a:r>
              <a:rPr lang="en"/>
              <a:t>𝛅) +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note that after leaving the market firms cannot re-enter at a later stage and repossess their undepreciated capital stock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Model: Prospective Firms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period there is a constant number of prospective firms M &gt;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Receives a signal q about their prospective productivity, where q ~ Q(q)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Conditional on entry, the </a:t>
            </a:r>
            <a:r>
              <a:rPr lang="en"/>
              <a:t>distribution</a:t>
            </a:r>
            <a:r>
              <a:rPr lang="en"/>
              <a:t> of idiosyncratic shock in the first period, s’, is H(s’|q)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H(s’|q) is strictly decreasing in 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firms that decide to enter the market will incur entry cost c</a:t>
            </a:r>
            <a:r>
              <a:rPr baseline="-25000" lang="en"/>
              <a:t>e</a:t>
            </a:r>
            <a:r>
              <a:rPr lang="en"/>
              <a:t> &gt; 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