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8" r:id="rId3"/>
    <p:sldId id="257" r:id="rId4"/>
    <p:sldId id="256" r:id="rId5"/>
  </p:sldIdLst>
  <p:sldSz cx="9144000" cy="5143500" type="screen16x9"/>
  <p:notesSz cx="6864350" cy="999648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8EB4E3"/>
    <a:srgbClr val="CCCCFF"/>
    <a:srgbClr val="7F7F7F"/>
    <a:srgbClr val="353B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62" autoAdjust="0"/>
    <p:restoredTop sz="92079" autoAdjust="0"/>
  </p:normalViewPr>
  <p:slideViewPr>
    <p:cSldViewPr>
      <p:cViewPr varScale="1">
        <p:scale>
          <a:sx n="113" d="100"/>
          <a:sy n="113" d="100"/>
        </p:scale>
        <p:origin x="84" y="4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0063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7788" y="0"/>
            <a:ext cx="2974975" cy="500063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1557DCE8-7530-4A8E-AE28-DECA28BA3704}" type="datetimeFigureOut">
              <a:rPr lang="ko-KR" altLang="en-US"/>
              <a:pPr>
                <a:defRPr/>
              </a:pPr>
              <a:t>2023-09-13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013" y="749300"/>
            <a:ext cx="6664325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48213"/>
            <a:ext cx="5492750" cy="4498975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838"/>
            <a:ext cx="2974975" cy="500062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7788" y="9494838"/>
            <a:ext cx="2974975" cy="500062"/>
          </a:xfrm>
          <a:prstGeom prst="rect">
            <a:avLst/>
          </a:prstGeom>
        </p:spPr>
        <p:txBody>
          <a:bodyPr vert="horz" wrap="square" lIns="96341" tIns="48171" rIns="96341" bIns="48171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 smtClean="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468448BE-3F10-4DDC-B098-1D912AE0EF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442103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342566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0" r:id="rId2"/>
  </p:sldLayoutIdLst>
  <p:transition spd="slow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localhost:8000/phonebook4/writ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791580" y="164155"/>
            <a:ext cx="1358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 b="1" dirty="0" smtClean="0">
                <a:latin typeface="+mn-ea"/>
                <a:ea typeface="+mn-ea"/>
              </a:rPr>
              <a:t>클라이언트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 algn="ctr" eaLnBrk="1" latinLnBrk="1" hangingPunct="1">
              <a:defRPr/>
            </a:pPr>
            <a:r>
              <a:rPr lang="ko-KR" altLang="en-US" sz="1600" b="1" dirty="0" smtClean="0">
                <a:latin typeface="+mn-ea"/>
                <a:ea typeface="+mn-ea"/>
              </a:rPr>
              <a:t>정우성</a:t>
            </a:r>
            <a:r>
              <a:rPr lang="en-US" altLang="ko-KR" sz="1600" b="1" dirty="0" smtClean="0">
                <a:latin typeface="+mn-ea"/>
                <a:ea typeface="+mn-ea"/>
              </a:rPr>
              <a:t>(</a:t>
            </a:r>
            <a:r>
              <a:rPr lang="ko-KR" altLang="en-US" sz="1600" b="1" dirty="0" smtClean="0">
                <a:latin typeface="+mn-ea"/>
                <a:ea typeface="+mn-ea"/>
              </a:rPr>
              <a:t>미국</a:t>
            </a:r>
            <a:r>
              <a:rPr lang="en-US" altLang="ko-KR" sz="1600" b="1" dirty="0" smtClean="0">
                <a:latin typeface="+mn-ea"/>
                <a:ea typeface="+mn-ea"/>
              </a:rPr>
              <a:t>)</a:t>
            </a:r>
          </a:p>
        </p:txBody>
      </p:sp>
      <p:pic>
        <p:nvPicPr>
          <p:cNvPr id="3" name="Picture 30" descr="컴퓨터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10" y="139700"/>
            <a:ext cx="693953" cy="47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6696236" y="168388"/>
            <a:ext cx="1183162" cy="535238"/>
            <a:chOff x="4912597" y="1081920"/>
            <a:chExt cx="1183162" cy="535238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5148064" y="1081920"/>
              <a:ext cx="94769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ko-KR" altLang="en-US" sz="1200" b="1" dirty="0" smtClean="0">
                  <a:latin typeface="+mn-ea"/>
                  <a:ea typeface="+mn-ea"/>
                </a:rPr>
                <a:t>서버</a:t>
              </a:r>
              <a:endParaRPr lang="en-US" altLang="ko-KR" sz="1200" b="1" dirty="0" smtClean="0">
                <a:latin typeface="+mn-ea"/>
                <a:ea typeface="+mn-ea"/>
              </a:endParaRPr>
            </a:p>
            <a:p>
              <a:pPr algn="ctr" eaLnBrk="1" latinLnBrk="1" hangingPunct="1">
                <a:defRPr/>
              </a:pPr>
              <a:r>
                <a:rPr lang="en-US" altLang="ko-KR" sz="1600" b="1" dirty="0" smtClean="0">
                  <a:latin typeface="+mn-ea"/>
                  <a:ea typeface="+mn-ea"/>
                </a:rPr>
                <a:t>(</a:t>
              </a:r>
              <a:r>
                <a:rPr lang="ko-KR" altLang="en-US" sz="1600" b="1" dirty="0" smtClean="0">
                  <a:latin typeface="+mn-ea"/>
                  <a:ea typeface="+mn-ea"/>
                </a:rPr>
                <a:t>천호동</a:t>
              </a:r>
              <a:r>
                <a:rPr lang="en-US" altLang="ko-KR" sz="1600" b="1" dirty="0" smtClean="0">
                  <a:latin typeface="+mn-ea"/>
                  <a:ea typeface="+mn-ea"/>
                </a:rPr>
                <a:t>)</a:t>
              </a:r>
            </a:p>
          </p:txBody>
        </p:sp>
        <p:pic>
          <p:nvPicPr>
            <p:cNvPr id="8" name="Picture 9" descr="서버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2597" y="1081920"/>
              <a:ext cx="364324" cy="535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직사각형 8"/>
          <p:cNvSpPr/>
          <p:nvPr/>
        </p:nvSpPr>
        <p:spPr bwMode="auto">
          <a:xfrm>
            <a:off x="6696236" y="687374"/>
            <a:ext cx="4038600" cy="312901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60434" y="924838"/>
            <a:ext cx="540060" cy="189158"/>
          </a:xfrm>
          <a:prstGeom prst="rect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073900" y="989406"/>
            <a:ext cx="3492978" cy="226642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phonebook4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84268" y="922903"/>
            <a:ext cx="3645807" cy="244645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9539948" y="715277"/>
            <a:ext cx="1090127" cy="324000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 smtClean="0">
                <a:latin typeface="+mn-ea"/>
                <a:ea typeface="+mn-ea"/>
              </a:rPr>
              <a:t>tomcat-9.0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9" name="직사각형 7"/>
          <p:cNvSpPr>
            <a:spLocks noChangeArrowheads="1"/>
          </p:cNvSpPr>
          <p:nvPr/>
        </p:nvSpPr>
        <p:spPr bwMode="auto">
          <a:xfrm>
            <a:off x="190710" y="693940"/>
            <a:ext cx="3679960" cy="9048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hlinkClick r:id="rId4"/>
              </a:rPr>
              <a:t>http://</a:t>
            </a:r>
            <a:r>
              <a:rPr lang="en-US" altLang="ko-KR" sz="1100" dirty="0" smtClean="0">
                <a:hlinkClick r:id="rId4"/>
              </a:rPr>
              <a:t>localhost:8000/phonebook4/write</a:t>
            </a:r>
            <a:r>
              <a:rPr lang="en-US" altLang="ko-KR" sz="1100" dirty="0" smtClean="0"/>
              <a:t>?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/>
              <a:t>name=</a:t>
            </a:r>
            <a:r>
              <a:rPr lang="ko-KR" altLang="en-US" sz="1100" dirty="0" smtClean="0"/>
              <a:t>정우성</a:t>
            </a:r>
            <a:r>
              <a:rPr lang="en-US" altLang="ko-KR" sz="1100" dirty="0" smtClean="0"/>
              <a:t>&amp;</a:t>
            </a:r>
            <a:r>
              <a:rPr lang="en-US" altLang="ko-KR" sz="1100" dirty="0" err="1" smtClean="0"/>
              <a:t>hp</a:t>
            </a:r>
            <a:r>
              <a:rPr lang="en-US" altLang="ko-KR" sz="1100" dirty="0" smtClean="0"/>
              <a:t>=010-111-111&amp;company=02-222-2222</a:t>
            </a:r>
          </a:p>
          <a:p>
            <a:pPr eaLnBrk="1" hangingPunct="1">
              <a:lnSpc>
                <a:spcPct val="120000"/>
              </a:lnSpc>
              <a:defRPr/>
            </a:pPr>
            <a:endParaRPr lang="ko-KR" altLang="en-US" sz="1100" b="1" dirty="0">
              <a:solidFill>
                <a:srgbClr val="00B050"/>
              </a:solidFill>
            </a:endParaRPr>
          </a:p>
        </p:txBody>
      </p:sp>
      <p:grpSp>
        <p:nvGrpSpPr>
          <p:cNvPr id="29" name="그룹 46"/>
          <p:cNvGrpSpPr>
            <a:grpSpLocks/>
          </p:cNvGrpSpPr>
          <p:nvPr/>
        </p:nvGrpSpPr>
        <p:grpSpPr bwMode="auto">
          <a:xfrm>
            <a:off x="3870670" y="2146314"/>
            <a:ext cx="1371601" cy="990600"/>
            <a:chOff x="3959932" y="626852"/>
            <a:chExt cx="1371309" cy="990013"/>
          </a:xfrm>
        </p:grpSpPr>
        <p:sp>
          <p:nvSpPr>
            <p:cNvPr id="30" name="직사각형 29"/>
            <p:cNvSpPr/>
            <p:nvPr/>
          </p:nvSpPr>
          <p:spPr>
            <a:xfrm>
              <a:off x="4032942" y="877528"/>
              <a:ext cx="1298299" cy="7393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31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grpSp>
        <p:nvGrpSpPr>
          <p:cNvPr id="34" name="그룹 6"/>
          <p:cNvGrpSpPr>
            <a:grpSpLocks/>
          </p:cNvGrpSpPr>
          <p:nvPr/>
        </p:nvGrpSpPr>
        <p:grpSpPr bwMode="auto">
          <a:xfrm>
            <a:off x="3889376" y="632879"/>
            <a:ext cx="1441451" cy="1820485"/>
            <a:chOff x="4496160" y="613461"/>
            <a:chExt cx="1439854" cy="1818439"/>
          </a:xfrm>
        </p:grpSpPr>
        <p:sp>
          <p:nvSpPr>
            <p:cNvPr id="35" name="직사각형 34"/>
            <p:cNvSpPr/>
            <p:nvPr/>
          </p:nvSpPr>
          <p:spPr>
            <a:xfrm>
              <a:off x="4569105" y="864004"/>
              <a:ext cx="1366909" cy="15678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ko-KR" altLang="en-US" sz="900" dirty="0" err="1">
                  <a:solidFill>
                    <a:srgbClr val="222222"/>
                  </a:solidFill>
                  <a:latin typeface="+mn-ea"/>
                  <a:ea typeface="+mn-ea"/>
                </a:rPr>
                <a:t>파라미터</a:t>
              </a:r>
              <a:r>
                <a:rPr lang="en-US" altLang="ko-KR" sz="900" dirty="0" smtClean="0">
                  <a:solidFill>
                    <a:srgbClr val="222222"/>
                  </a:solidFill>
                  <a:latin typeface="+mn-ea"/>
                  <a:ea typeface="+mn-ea"/>
                </a:rPr>
                <a:t>: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900" dirty="0"/>
                <a:t>name=</a:t>
              </a:r>
              <a:r>
                <a:rPr lang="ko-KR" altLang="en-US" sz="900" dirty="0"/>
                <a:t>정우성</a:t>
              </a:r>
              <a:r>
                <a:rPr lang="en-US" altLang="ko-KR" sz="900" dirty="0"/>
                <a:t>&amp;</a:t>
              </a:r>
              <a:r>
                <a:rPr lang="en-US" altLang="ko-KR" sz="900" dirty="0" err="1"/>
                <a:t>hp</a:t>
              </a:r>
              <a:r>
                <a:rPr lang="en-US" altLang="ko-KR" sz="900" dirty="0"/>
                <a:t>=010-111-111&amp;company=02-222-2222</a:t>
              </a:r>
            </a:p>
            <a:p>
              <a:pPr>
                <a:defRPr/>
              </a:pPr>
              <a:endParaRPr lang="en-US" altLang="ko-KR" sz="900" dirty="0" smtClean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body</a:t>
              </a:r>
            </a:p>
          </p:txBody>
        </p:sp>
        <p:sp>
          <p:nvSpPr>
            <p:cNvPr id="36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690" cy="294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cxnSp>
        <p:nvCxnSpPr>
          <p:cNvPr id="41" name="직선 화살표 연결선 40"/>
          <p:cNvCxnSpPr/>
          <p:nvPr/>
        </p:nvCxnSpPr>
        <p:spPr bwMode="auto">
          <a:xfrm>
            <a:off x="3671094" y="842053"/>
            <a:ext cx="2993293" cy="44361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 bwMode="auto">
          <a:xfrm flipV="1">
            <a:off x="2670808" y="2169729"/>
            <a:ext cx="4059656" cy="119963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7787370" y="1446986"/>
            <a:ext cx="1230312" cy="757237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/main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8450522" y="2069932"/>
            <a:ext cx="717550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*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  <p:cxnSp>
        <p:nvCxnSpPr>
          <p:cNvPr id="50" name="직선 화살표 연결선 49"/>
          <p:cNvCxnSpPr/>
          <p:nvPr/>
        </p:nvCxnSpPr>
        <p:spPr bwMode="auto">
          <a:xfrm>
            <a:off x="8413593" y="1984030"/>
            <a:ext cx="5080" cy="51209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 bwMode="auto">
          <a:xfrm>
            <a:off x="7512271" y="1271172"/>
            <a:ext cx="1800225" cy="3508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MainContoller</a:t>
            </a:r>
            <a:r>
              <a:rPr lang="en-US" altLang="ko-KR" sz="1200" b="1" dirty="0" smtClean="0">
                <a:latin typeface="+mn-ea"/>
                <a:ea typeface="+mn-ea"/>
              </a:rPr>
              <a:t>(servlet</a:t>
            </a:r>
            <a:r>
              <a:rPr lang="en-US" altLang="ko-KR" sz="1200" b="1" dirty="0">
                <a:latin typeface="+mn-ea"/>
                <a:ea typeface="+mn-ea"/>
              </a:rPr>
              <a:t>)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  <a:endParaRPr lang="en-US" altLang="ko-KR" sz="12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134" y="1210594"/>
            <a:ext cx="3416510" cy="1950258"/>
          </a:xfrm>
          <a:prstGeom prst="rect">
            <a:avLst/>
          </a:prstGeom>
        </p:spPr>
      </p:pic>
      <p:sp>
        <p:nvSpPr>
          <p:cNvPr id="48" name="모서리가 둥근 직사각형 47"/>
          <p:cNvSpPr/>
          <p:nvPr/>
        </p:nvSpPr>
        <p:spPr>
          <a:xfrm>
            <a:off x="7623960" y="2696181"/>
            <a:ext cx="1148109" cy="386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 smtClean="0">
                <a:solidFill>
                  <a:schemeClr val="tx1"/>
                </a:solidFill>
                <a:latin typeface="+mn-ea"/>
              </a:rPr>
              <a:t>writeForm.jsp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3641992" y="4376084"/>
            <a:ext cx="1553630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600" b="1" dirty="0" smtClean="0">
                <a:latin typeface="+mn-ea"/>
                <a:ea typeface="+mn-ea"/>
              </a:rPr>
              <a:t>web.xml</a:t>
            </a:r>
          </a:p>
          <a:p>
            <a:pPr algn="ctr" eaLnBrk="1" latinLnBrk="1" hangingPunct="1">
              <a:defRPr/>
            </a:pPr>
            <a:endParaRPr lang="en-US" altLang="ko-KR" sz="1200" b="1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050" b="1" dirty="0" smtClean="0">
                <a:latin typeface="+mn-ea"/>
              </a:rPr>
              <a:t>sping-servlet.xml</a:t>
            </a:r>
            <a:r>
              <a:rPr lang="ko-KR" altLang="en-US" sz="1050" b="1" dirty="0" smtClean="0">
                <a:latin typeface="+mn-ea"/>
              </a:rPr>
              <a:t>세팅</a:t>
            </a:r>
            <a:endParaRPr lang="en-US" altLang="ko-KR" sz="105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050" b="1" dirty="0" smtClean="0">
                <a:latin typeface="+mn-ea"/>
              </a:rPr>
              <a:t>DS </a:t>
            </a:r>
            <a:r>
              <a:rPr lang="ko-KR" altLang="en-US" sz="1050" b="1" dirty="0" smtClean="0">
                <a:latin typeface="+mn-ea"/>
              </a:rPr>
              <a:t>등록</a:t>
            </a:r>
            <a:endParaRPr lang="en-US" altLang="ko-KR" sz="1050" b="1" dirty="0" smtClean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105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ko-KR" altLang="en-US" sz="1050" b="1" dirty="0" err="1" smtClean="0">
                <a:latin typeface="+mn-ea"/>
              </a:rPr>
              <a:t>한글처리</a:t>
            </a:r>
            <a:endParaRPr lang="en-US" altLang="ko-KR" sz="1050" b="1" dirty="0">
              <a:latin typeface="+mn-ea"/>
            </a:endParaRPr>
          </a:p>
        </p:txBody>
      </p:sp>
      <p:cxnSp>
        <p:nvCxnSpPr>
          <p:cNvPr id="32" name="꺾인 연결선 31"/>
          <p:cNvCxnSpPr>
            <a:stCxn id="35" idx="3"/>
            <a:endCxn id="37" idx="1"/>
          </p:cNvCxnSpPr>
          <p:nvPr/>
        </p:nvCxnSpPr>
        <p:spPr>
          <a:xfrm>
            <a:off x="5330826" y="1253592"/>
            <a:ext cx="1809043" cy="1392385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endCxn id="30" idx="3"/>
          </p:cNvCxnSpPr>
          <p:nvPr/>
        </p:nvCxnSpPr>
        <p:spPr>
          <a:xfrm rot="10800000" flipV="1">
            <a:off x="5242272" y="2241123"/>
            <a:ext cx="1031521" cy="525903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 bwMode="auto">
          <a:xfrm>
            <a:off x="1257303" y="4373746"/>
            <a:ext cx="2165978" cy="16542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maven  (</a:t>
            </a:r>
            <a:r>
              <a:rPr lang="ko-KR" altLang="en-US" sz="1200" b="1" dirty="0" smtClean="0">
                <a:latin typeface="+mn-ea"/>
                <a:ea typeface="+mn-ea"/>
              </a:rPr>
              <a:t>다운로드관리</a:t>
            </a:r>
            <a:r>
              <a:rPr lang="en-US" altLang="ko-KR" sz="1200" b="1" dirty="0" smtClean="0">
                <a:latin typeface="+mn-ea"/>
                <a:ea typeface="+mn-ea"/>
              </a:rPr>
              <a:t>)</a:t>
            </a:r>
          </a:p>
          <a:p>
            <a:pPr algn="ctr" eaLnBrk="1" latinLnBrk="1" hangingPunct="1">
              <a:defRPr/>
            </a:pPr>
            <a:r>
              <a:rPr lang="en-US" altLang="ko-KR" sz="1600" b="1" dirty="0" smtClean="0">
                <a:latin typeface="+mn-ea"/>
                <a:ea typeface="+mn-ea"/>
              </a:rPr>
              <a:t>pom.xml</a:t>
            </a:r>
          </a:p>
          <a:p>
            <a:pPr eaLnBrk="1" latinLnBrk="1" hangingPunct="1">
              <a:defRPr/>
            </a:pPr>
            <a:r>
              <a:rPr lang="en-US" altLang="ko-KR" sz="1050" b="1" dirty="0">
                <a:latin typeface="+mn-ea"/>
              </a:rPr>
              <a:t>&lt;!-- spring container(core) --&gt;</a:t>
            </a:r>
          </a:p>
          <a:p>
            <a:pPr eaLnBrk="1" latinLnBrk="1" hangingPunct="1">
              <a:defRPr/>
            </a:pPr>
            <a:r>
              <a:rPr lang="en-US" altLang="ko-KR" sz="1050" b="1" dirty="0">
                <a:latin typeface="+mn-ea"/>
              </a:rPr>
              <a:t>&lt;!-- Spring Web --&gt;</a:t>
            </a:r>
          </a:p>
          <a:p>
            <a:pPr eaLnBrk="1" latinLnBrk="1" hangingPunct="1">
              <a:defRPr/>
            </a:pPr>
            <a:r>
              <a:rPr lang="en-US" altLang="ko-KR" sz="1050" b="1" dirty="0">
                <a:latin typeface="+mn-ea"/>
              </a:rPr>
              <a:t>&lt;!-- Spring MVC </a:t>
            </a:r>
            <a:r>
              <a:rPr lang="en-US" altLang="ko-KR" sz="1050" b="1" dirty="0" smtClean="0">
                <a:latin typeface="+mn-ea"/>
              </a:rPr>
              <a:t>--&gt;</a:t>
            </a:r>
          </a:p>
          <a:p>
            <a:pPr eaLnBrk="1" latinLnBrk="1" hangingPunct="1">
              <a:defRPr/>
            </a:pPr>
            <a:r>
              <a:rPr lang="en-US" altLang="ko-KR" sz="1050" b="1" dirty="0"/>
              <a:t>&lt;!-- Oracle JDBC --&gt;</a:t>
            </a:r>
          </a:p>
          <a:p>
            <a:pPr eaLnBrk="1" latinLnBrk="1" hangingPunct="1">
              <a:defRPr/>
            </a:pPr>
            <a:r>
              <a:rPr lang="en-US" altLang="ko-KR" sz="1050" b="1" dirty="0"/>
              <a:t>&lt;!-- </a:t>
            </a:r>
            <a:r>
              <a:rPr lang="en-US" altLang="ko-KR" sz="1050" b="1" dirty="0" err="1"/>
              <a:t>jstl</a:t>
            </a:r>
            <a:r>
              <a:rPr lang="en-US" altLang="ko-KR" sz="1050" b="1" dirty="0"/>
              <a:t> --&gt;</a:t>
            </a:r>
          </a:p>
          <a:p>
            <a:pPr eaLnBrk="1" latinLnBrk="1" hangingPunct="1">
              <a:defRPr/>
            </a:pPr>
            <a:endParaRPr lang="en-US" altLang="ko-KR" sz="1050" b="1" dirty="0" smtClean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1050" b="1" dirty="0" smtClean="0">
              <a:latin typeface="+mn-ea"/>
            </a:endParaRP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9610410" y="1370050"/>
            <a:ext cx="2178205" cy="1398389"/>
          </a:xfrm>
          <a:prstGeom prst="roundRect">
            <a:avLst>
              <a:gd name="adj" fmla="val 2854"/>
            </a:avLst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@Controller</a:t>
            </a:r>
          </a:p>
          <a:p>
            <a:pPr algn="ctr"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PhoneController</a:t>
            </a:r>
            <a:endParaRPr lang="en-US" altLang="ko-KR" sz="1200" b="1" dirty="0" smtClean="0">
              <a:latin typeface="+mn-ea"/>
            </a:endParaRPr>
          </a:p>
          <a:p>
            <a:pPr algn="ctr" eaLnBrk="1" latinLnBrk="1" hangingPunct="1">
              <a:defRPr/>
            </a:pPr>
            <a:endParaRPr lang="en-US" altLang="ko-KR" sz="1200" b="1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/</a:t>
            </a:r>
            <a:r>
              <a:rPr lang="en-US" altLang="ko-KR" sz="1200" b="1" dirty="0" err="1" smtClean="0">
                <a:latin typeface="+mn-ea"/>
              </a:rPr>
              <a:t>writeForm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pblic</a:t>
            </a:r>
            <a:r>
              <a:rPr lang="en-US" altLang="ko-KR" sz="1200" b="1" dirty="0" smtClean="0">
                <a:latin typeface="+mn-ea"/>
              </a:rPr>
              <a:t> String write(){</a:t>
            </a:r>
          </a:p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}</a:t>
            </a:r>
          </a:p>
          <a:p>
            <a:pPr algn="ctr" eaLnBrk="1" latinLnBrk="1" hangingPunct="1">
              <a:defRPr/>
            </a:pP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11893377" y="756341"/>
            <a:ext cx="2128895" cy="466130"/>
          </a:xfrm>
          <a:prstGeom prst="roundRect">
            <a:avLst>
              <a:gd name="adj" fmla="val 2854"/>
            </a:avLst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MainController</a:t>
            </a:r>
            <a:endParaRPr lang="en-US" altLang="ko-KR" sz="120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/main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11893377" y="1329519"/>
            <a:ext cx="2128896" cy="839033"/>
          </a:xfrm>
          <a:prstGeom prst="roundRect">
            <a:avLst>
              <a:gd name="adj" fmla="val 2854"/>
            </a:avLst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GuestbookController</a:t>
            </a:r>
            <a:endParaRPr lang="en-US" altLang="ko-KR" sz="120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/</a:t>
            </a:r>
            <a:r>
              <a:rPr lang="en-US" altLang="ko-KR" sz="1200" b="1" dirty="0" err="1" smtClean="0">
                <a:latin typeface="+mn-ea"/>
                <a:ea typeface="+mn-ea"/>
              </a:rPr>
              <a:t>gbc</a:t>
            </a:r>
            <a:r>
              <a:rPr lang="en-US" altLang="ko-KR" sz="1200" b="1" dirty="0" smtClean="0">
                <a:latin typeface="+mn-ea"/>
                <a:ea typeface="+mn-ea"/>
              </a:rPr>
              <a:t>/</a:t>
            </a:r>
            <a:r>
              <a:rPr lang="en-US" altLang="ko-KR" sz="1200" b="1" dirty="0" err="1" smtClean="0">
                <a:latin typeface="+mn-ea"/>
                <a:ea typeface="+mn-ea"/>
              </a:rPr>
              <a:t>addList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/</a:t>
            </a:r>
            <a:r>
              <a:rPr lang="en-US" altLang="ko-KR" sz="1200" b="1" dirty="0" err="1" smtClean="0">
                <a:latin typeface="+mn-ea"/>
              </a:rPr>
              <a:t>gbc</a:t>
            </a:r>
            <a:r>
              <a:rPr lang="en-US" altLang="ko-KR" sz="1200" b="1" dirty="0" smtClean="0">
                <a:latin typeface="+mn-ea"/>
              </a:rPr>
              <a:t>/</a:t>
            </a:r>
            <a:r>
              <a:rPr lang="en-US" altLang="ko-KR" sz="1200" b="1" dirty="0" err="1" smtClean="0">
                <a:latin typeface="+mn-ea"/>
              </a:rPr>
              <a:t>deleteForm</a:t>
            </a:r>
            <a:endParaRPr lang="en-US" altLang="ko-KR" sz="120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/</a:t>
            </a:r>
            <a:r>
              <a:rPr lang="en-US" altLang="ko-KR" sz="1200" b="1" dirty="0" err="1" smtClean="0">
                <a:latin typeface="+mn-ea"/>
                <a:ea typeface="+mn-ea"/>
              </a:rPr>
              <a:t>gbc</a:t>
            </a:r>
            <a:r>
              <a:rPr lang="en-US" altLang="ko-KR" sz="1200" b="1" dirty="0" smtClean="0">
                <a:latin typeface="+mn-ea"/>
                <a:ea typeface="+mn-ea"/>
              </a:rPr>
              <a:t>/delete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11893377" y="2275600"/>
            <a:ext cx="2128896" cy="1584841"/>
          </a:xfrm>
          <a:prstGeom prst="roundRect">
            <a:avLst>
              <a:gd name="adj" fmla="val 2854"/>
            </a:avLst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UserController</a:t>
            </a:r>
            <a:endParaRPr lang="en-US" altLang="ko-KR" sz="120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/user/</a:t>
            </a:r>
            <a:r>
              <a:rPr lang="en-US" altLang="ko-KR" sz="1200" b="1" dirty="0" err="1" smtClean="0">
                <a:latin typeface="+mn-ea"/>
                <a:ea typeface="+mn-ea"/>
              </a:rPr>
              <a:t>joinForm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/user/join</a:t>
            </a: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/user/</a:t>
            </a:r>
            <a:r>
              <a:rPr lang="en-US" altLang="ko-KR" sz="1200" b="1" dirty="0" err="1" smtClean="0">
                <a:latin typeface="+mn-ea"/>
                <a:ea typeface="+mn-ea"/>
              </a:rPr>
              <a:t>joinOk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/user/</a:t>
            </a:r>
            <a:r>
              <a:rPr lang="en-US" altLang="ko-KR" sz="1200" b="1" dirty="0" err="1" smtClean="0">
                <a:latin typeface="+mn-ea"/>
              </a:rPr>
              <a:t>loginForm</a:t>
            </a:r>
            <a:endParaRPr lang="en-US" altLang="ko-KR" sz="120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/user/login</a:t>
            </a:r>
            <a:endParaRPr lang="en-US" altLang="ko-KR" sz="120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/user/</a:t>
            </a:r>
            <a:r>
              <a:rPr lang="en-US" altLang="ko-KR" sz="1200" b="1" dirty="0" err="1" smtClean="0">
                <a:latin typeface="+mn-ea"/>
                <a:ea typeface="+mn-ea"/>
              </a:rPr>
              <a:t>updateForm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/user/update</a:t>
            </a:r>
            <a:endParaRPr lang="en-US" altLang="ko-KR" sz="1200" b="1" dirty="0" smtClean="0">
              <a:latin typeface="+mn-ea"/>
              <a:ea typeface="+mn-ea"/>
            </a:endParaRPr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11893377" y="3967489"/>
            <a:ext cx="2200904" cy="1584841"/>
          </a:xfrm>
          <a:prstGeom prst="roundRect">
            <a:avLst>
              <a:gd name="adj" fmla="val 2854"/>
            </a:avLst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BoardController</a:t>
            </a:r>
            <a:endParaRPr lang="en-US" altLang="ko-KR" sz="120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/board/list</a:t>
            </a: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/board/</a:t>
            </a:r>
            <a:r>
              <a:rPr lang="en-US" altLang="ko-KR" sz="1200" b="1" dirty="0" err="1" smtClean="0">
                <a:latin typeface="+mn-ea"/>
              </a:rPr>
              <a:t>writeForm</a:t>
            </a:r>
            <a:endParaRPr lang="en-US" altLang="ko-KR" sz="12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/</a:t>
            </a:r>
            <a:r>
              <a:rPr lang="en-US" altLang="ko-KR" sz="1200" b="1" dirty="0" smtClean="0">
                <a:latin typeface="+mn-ea"/>
              </a:rPr>
              <a:t>board/write</a:t>
            </a:r>
            <a:endParaRPr lang="en-US" altLang="ko-KR" sz="12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/</a:t>
            </a:r>
            <a:r>
              <a:rPr lang="en-US" altLang="ko-KR" sz="1200" b="1" dirty="0" smtClean="0">
                <a:latin typeface="+mn-ea"/>
              </a:rPr>
              <a:t>board/delete</a:t>
            </a:r>
            <a:endParaRPr lang="en-US" altLang="ko-KR" sz="12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/</a:t>
            </a:r>
            <a:r>
              <a:rPr lang="en-US" altLang="ko-KR" sz="1200" b="1" dirty="0" smtClean="0">
                <a:latin typeface="+mn-ea"/>
              </a:rPr>
              <a:t>board/read</a:t>
            </a:r>
            <a:endParaRPr lang="en-US" altLang="ko-KR" sz="12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/board/</a:t>
            </a:r>
            <a:r>
              <a:rPr lang="en-US" altLang="ko-KR" sz="1200" b="1" dirty="0" err="1" smtClean="0">
                <a:latin typeface="+mn-ea"/>
              </a:rPr>
              <a:t>updateForm</a:t>
            </a:r>
            <a:endParaRPr lang="en-US" altLang="ko-KR" sz="12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/</a:t>
            </a:r>
            <a:r>
              <a:rPr lang="en-US" altLang="ko-KR" sz="1200" b="1" dirty="0" smtClean="0">
                <a:latin typeface="+mn-ea"/>
              </a:rPr>
              <a:t>board/update</a:t>
            </a:r>
            <a:endParaRPr lang="en-US" altLang="ko-KR" sz="1200" b="1" dirty="0" smtClean="0">
              <a:latin typeface="+mn-ea"/>
              <a:ea typeface="+mn-ea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5294225" y="4376084"/>
            <a:ext cx="2635258" cy="846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600" b="1" dirty="0" smtClean="0">
                <a:latin typeface="+mn-ea"/>
                <a:ea typeface="+mn-ea"/>
              </a:rPr>
              <a:t>spring-servlet.xml</a:t>
            </a:r>
          </a:p>
          <a:p>
            <a:pPr algn="ctr" eaLnBrk="1" latinLnBrk="1" hangingPunct="1">
              <a:defRPr/>
            </a:pPr>
            <a:endParaRPr lang="en-US" altLang="ko-KR" sz="1200" b="1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050" b="1" dirty="0" smtClean="0">
                <a:latin typeface="+mn-ea"/>
              </a:rPr>
              <a:t>controller</a:t>
            </a:r>
            <a:r>
              <a:rPr lang="ko-KR" altLang="en-US" sz="1050" b="1" dirty="0" err="1" smtClean="0">
                <a:latin typeface="+mn-ea"/>
              </a:rPr>
              <a:t>등록관련</a:t>
            </a:r>
            <a:r>
              <a:rPr lang="ko-KR" altLang="en-US" sz="1050" b="1" dirty="0" smtClean="0">
                <a:latin typeface="+mn-ea"/>
              </a:rPr>
              <a:t> 설정</a:t>
            </a:r>
            <a:r>
              <a:rPr lang="en-US" altLang="ko-KR" sz="1050" b="1" dirty="0" smtClean="0">
                <a:latin typeface="+mn-ea"/>
              </a:rPr>
              <a:t>(HM)</a:t>
            </a:r>
          </a:p>
          <a:p>
            <a:pPr eaLnBrk="1" latinLnBrk="1" hangingPunct="1">
              <a:defRPr/>
            </a:pPr>
            <a:r>
              <a:rPr lang="en-US" altLang="ko-KR" sz="1050" b="1" dirty="0" err="1" smtClean="0">
                <a:solidFill>
                  <a:srgbClr val="FF0000"/>
                </a:solidFill>
                <a:latin typeface="+mn-ea"/>
              </a:rPr>
              <a:t>com.javaex.contorller</a:t>
            </a:r>
            <a:endParaRPr lang="en-US" altLang="ko-KR" sz="105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7970335" y="-472514"/>
            <a:ext cx="392304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600" b="1" dirty="0" smtClean="0">
                <a:latin typeface="+mn-ea"/>
                <a:ea typeface="+mn-ea"/>
              </a:rPr>
              <a:t>HM</a:t>
            </a:r>
          </a:p>
          <a:p>
            <a:pPr eaLnBrk="1" latinLnBrk="1" hangingPunct="1">
              <a:defRPr/>
            </a:pPr>
            <a:r>
              <a:rPr lang="en-US" altLang="ko-KR" sz="1200" dirty="0" smtClean="0"/>
              <a:t>/list </a:t>
            </a:r>
            <a:r>
              <a:rPr lang="en-US" altLang="ko-KR" sz="1200" dirty="0" smtClean="0">
                <a:sym typeface="Wingdings" panose="05000000000000000000" pitchFamily="2" charset="2"/>
              </a:rPr>
              <a:t>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PhoneController.</a:t>
            </a:r>
            <a:r>
              <a:rPr lang="en-US" altLang="ko-KR" sz="1200" dirty="0" err="1" smtClean="0"/>
              <a:t>list</a:t>
            </a:r>
            <a:r>
              <a:rPr lang="en-US" altLang="ko-KR" sz="1200" dirty="0" smtClean="0"/>
              <a:t>()  GET, POST</a:t>
            </a:r>
          </a:p>
          <a:p>
            <a:pPr eaLnBrk="1" latinLnBrk="1" hangingPunct="1">
              <a:defRPr/>
            </a:pP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writeForm</a:t>
            </a:r>
            <a:r>
              <a:rPr lang="en-US" altLang="ko-KR" sz="1200" dirty="0" smtClean="0"/>
              <a:t> </a:t>
            </a:r>
            <a:r>
              <a:rPr lang="en-US" altLang="ko-KR" sz="1200" dirty="0">
                <a:sym typeface="Wingdings" panose="05000000000000000000" pitchFamily="2" charset="2"/>
              </a:rPr>
              <a:t>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PhoneController.</a:t>
            </a:r>
            <a:r>
              <a:rPr lang="en-US" altLang="ko-KR" sz="1200" dirty="0" err="1">
                <a:sym typeface="Wingdings" panose="05000000000000000000" pitchFamily="2" charset="2"/>
              </a:rPr>
              <a:t>w</a:t>
            </a:r>
            <a:r>
              <a:rPr lang="en-US" altLang="ko-KR" sz="1200" dirty="0" err="1" smtClean="0"/>
              <a:t>riteForm</a:t>
            </a:r>
            <a:r>
              <a:rPr lang="en-US" altLang="ko-KR" sz="1200" dirty="0" smtClean="0"/>
              <a:t>()  </a:t>
            </a:r>
            <a:r>
              <a:rPr lang="en-US" altLang="ko-KR" sz="1200" dirty="0"/>
              <a:t>GET, POST</a:t>
            </a:r>
          </a:p>
          <a:p>
            <a:pPr eaLnBrk="1" latinLnBrk="1" hangingPunct="1">
              <a:defRPr/>
            </a:pPr>
            <a:r>
              <a:rPr lang="en-US" altLang="ko-KR" sz="1200" dirty="0" smtClean="0"/>
              <a:t>/write </a:t>
            </a:r>
            <a:r>
              <a:rPr lang="en-US" altLang="ko-KR" sz="1200" dirty="0" smtClean="0">
                <a:sym typeface="Wingdings" panose="05000000000000000000" pitchFamily="2" charset="2"/>
              </a:rPr>
              <a:t>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PhoneController.write</a:t>
            </a:r>
            <a:r>
              <a:rPr lang="en-US" altLang="ko-KR" sz="1200" smtClean="0">
                <a:sym typeface="Wingdings" panose="05000000000000000000" pitchFamily="2" charset="2"/>
              </a:rPr>
              <a:t>() GET,  POST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 algn="ctr" eaLnBrk="1" latinLnBrk="1" hangingPunct="1">
              <a:defRPr/>
            </a:pP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273793" y="0"/>
            <a:ext cx="1445555" cy="1984030"/>
          </a:xfrm>
          <a:prstGeom prst="roundRect">
            <a:avLst>
              <a:gd name="adj" fmla="val 16204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name=</a:t>
            </a:r>
            <a:r>
              <a:rPr lang="ko-KR" altLang="en-US" sz="1000" dirty="0" smtClean="0">
                <a:solidFill>
                  <a:schemeClr val="tx1"/>
                </a:solidFill>
              </a:rPr>
              <a:t>정우성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1000" dirty="0" err="1" smtClean="0">
                <a:solidFill>
                  <a:schemeClr val="tx1"/>
                </a:solidFill>
              </a:rPr>
              <a:t>hp</a:t>
            </a:r>
            <a:r>
              <a:rPr lang="en-US" altLang="ko-KR" sz="1000" dirty="0" smtClean="0">
                <a:solidFill>
                  <a:schemeClr val="tx1"/>
                </a:solidFill>
              </a:rPr>
              <a:t>=010-111-111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</a:rPr>
              <a:t>company=02-222-2222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어튜리뷰트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174103" y="2206402"/>
            <a:ext cx="630238" cy="352425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14192884" y="756341"/>
            <a:ext cx="2128895" cy="466130"/>
          </a:xfrm>
          <a:prstGeom prst="roundRect">
            <a:avLst>
              <a:gd name="adj" fmla="val 2854"/>
            </a:avLst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MainController</a:t>
            </a:r>
            <a:endParaRPr lang="en-US" altLang="ko-KR" sz="120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/main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14192884" y="1329519"/>
            <a:ext cx="2128896" cy="839033"/>
          </a:xfrm>
          <a:prstGeom prst="roundRect">
            <a:avLst>
              <a:gd name="adj" fmla="val 2854"/>
            </a:avLst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GuestbookController</a:t>
            </a:r>
            <a:endParaRPr lang="en-US" altLang="ko-KR" sz="120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/</a:t>
            </a:r>
            <a:r>
              <a:rPr lang="en-US" altLang="ko-KR" sz="1200" b="1" dirty="0" err="1" smtClean="0">
                <a:latin typeface="+mn-ea"/>
                <a:ea typeface="+mn-ea"/>
              </a:rPr>
              <a:t>gbc?action</a:t>
            </a:r>
            <a:r>
              <a:rPr lang="en-US" altLang="ko-KR" sz="1200" b="1" dirty="0" smtClean="0">
                <a:latin typeface="+mn-ea"/>
                <a:ea typeface="+mn-ea"/>
              </a:rPr>
              <a:t>=</a:t>
            </a:r>
            <a:r>
              <a:rPr lang="en-US" altLang="ko-KR" sz="1200" b="1" dirty="0" err="1" smtClean="0">
                <a:latin typeface="+mn-ea"/>
                <a:ea typeface="+mn-ea"/>
              </a:rPr>
              <a:t>addList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/</a:t>
            </a:r>
            <a:r>
              <a:rPr lang="en-US" altLang="ko-KR" sz="1200" b="1" dirty="0" err="1" smtClean="0">
                <a:latin typeface="+mn-ea"/>
              </a:rPr>
              <a:t>gbc?action</a:t>
            </a:r>
            <a:r>
              <a:rPr lang="en-US" altLang="ko-KR" sz="1200" b="1" dirty="0" smtClean="0">
                <a:latin typeface="+mn-ea"/>
              </a:rPr>
              <a:t>=</a:t>
            </a:r>
            <a:r>
              <a:rPr lang="en-US" altLang="ko-KR" sz="1200" b="1" dirty="0" err="1" smtClean="0">
                <a:latin typeface="+mn-ea"/>
              </a:rPr>
              <a:t>deleteForm</a:t>
            </a:r>
            <a:endParaRPr lang="en-US" altLang="ko-KR" sz="120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/</a:t>
            </a:r>
            <a:r>
              <a:rPr lang="en-US" altLang="ko-KR" sz="1200" b="1" dirty="0" err="1" smtClean="0">
                <a:latin typeface="+mn-ea"/>
                <a:ea typeface="+mn-ea"/>
              </a:rPr>
              <a:t>gbc?action</a:t>
            </a:r>
            <a:r>
              <a:rPr lang="en-US" altLang="ko-KR" sz="1200" b="1" dirty="0" smtClean="0">
                <a:latin typeface="+mn-ea"/>
                <a:ea typeface="+mn-ea"/>
              </a:rPr>
              <a:t>=delete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14192884" y="2275600"/>
            <a:ext cx="2128896" cy="1584841"/>
          </a:xfrm>
          <a:prstGeom prst="roundRect">
            <a:avLst>
              <a:gd name="adj" fmla="val 2854"/>
            </a:avLst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UserController</a:t>
            </a:r>
            <a:endParaRPr lang="en-US" altLang="ko-KR" sz="120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/</a:t>
            </a:r>
            <a:r>
              <a:rPr lang="en-US" altLang="ko-KR" sz="1200" b="1" dirty="0" err="1" smtClean="0">
                <a:latin typeface="+mn-ea"/>
                <a:ea typeface="+mn-ea"/>
              </a:rPr>
              <a:t>user?action</a:t>
            </a:r>
            <a:r>
              <a:rPr lang="en-US" altLang="ko-KR" sz="1200" b="1" dirty="0" smtClean="0">
                <a:latin typeface="+mn-ea"/>
                <a:ea typeface="+mn-ea"/>
              </a:rPr>
              <a:t>=</a:t>
            </a:r>
            <a:r>
              <a:rPr lang="en-US" altLang="ko-KR" sz="1200" b="1" dirty="0" err="1" smtClean="0">
                <a:latin typeface="+mn-ea"/>
                <a:ea typeface="+mn-ea"/>
              </a:rPr>
              <a:t>joinForm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/</a:t>
            </a:r>
            <a:r>
              <a:rPr lang="en-US" altLang="ko-KR" sz="1200" b="1" dirty="0" err="1" smtClean="0">
                <a:latin typeface="+mn-ea"/>
              </a:rPr>
              <a:t>user?action</a:t>
            </a:r>
            <a:r>
              <a:rPr lang="en-US" altLang="ko-KR" sz="1200" b="1" dirty="0" smtClean="0">
                <a:latin typeface="+mn-ea"/>
              </a:rPr>
              <a:t>=join</a:t>
            </a: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/</a:t>
            </a:r>
            <a:r>
              <a:rPr lang="en-US" altLang="ko-KR" sz="1200" b="1" dirty="0" err="1" smtClean="0">
                <a:latin typeface="+mn-ea"/>
                <a:ea typeface="+mn-ea"/>
              </a:rPr>
              <a:t>user?action</a:t>
            </a:r>
            <a:r>
              <a:rPr lang="en-US" altLang="ko-KR" sz="1200" b="1" dirty="0" smtClean="0">
                <a:latin typeface="+mn-ea"/>
                <a:ea typeface="+mn-ea"/>
              </a:rPr>
              <a:t>=</a:t>
            </a:r>
            <a:r>
              <a:rPr lang="en-US" altLang="ko-KR" sz="1200" b="1" dirty="0" err="1" smtClean="0">
                <a:latin typeface="+mn-ea"/>
                <a:ea typeface="+mn-ea"/>
              </a:rPr>
              <a:t>joinOk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/</a:t>
            </a:r>
            <a:r>
              <a:rPr lang="en-US" altLang="ko-KR" sz="1200" b="1" dirty="0" err="1" smtClean="0">
                <a:latin typeface="+mn-ea"/>
              </a:rPr>
              <a:t>user?action</a:t>
            </a:r>
            <a:r>
              <a:rPr lang="en-US" altLang="ko-KR" sz="1200" b="1" dirty="0" smtClean="0">
                <a:latin typeface="+mn-ea"/>
              </a:rPr>
              <a:t>=</a:t>
            </a:r>
            <a:r>
              <a:rPr lang="en-US" altLang="ko-KR" sz="1200" b="1" dirty="0" err="1" smtClean="0">
                <a:latin typeface="+mn-ea"/>
              </a:rPr>
              <a:t>loginForm</a:t>
            </a:r>
            <a:endParaRPr lang="en-US" altLang="ko-KR" sz="120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/</a:t>
            </a:r>
            <a:r>
              <a:rPr lang="en-US" altLang="ko-KR" sz="1200" b="1" dirty="0" err="1" smtClean="0">
                <a:latin typeface="+mn-ea"/>
                <a:ea typeface="+mn-ea"/>
              </a:rPr>
              <a:t>user?action</a:t>
            </a:r>
            <a:r>
              <a:rPr lang="en-US" altLang="ko-KR" sz="1200" b="1" dirty="0" smtClean="0">
                <a:latin typeface="+mn-ea"/>
                <a:ea typeface="+mn-ea"/>
              </a:rPr>
              <a:t>=login</a:t>
            </a:r>
            <a:endParaRPr lang="en-US" altLang="ko-KR" sz="120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/</a:t>
            </a:r>
            <a:r>
              <a:rPr lang="en-US" altLang="ko-KR" sz="1200" b="1" dirty="0" err="1" smtClean="0">
                <a:latin typeface="+mn-ea"/>
                <a:ea typeface="+mn-ea"/>
              </a:rPr>
              <a:t>user?action</a:t>
            </a:r>
            <a:r>
              <a:rPr lang="en-US" altLang="ko-KR" sz="1200" b="1" dirty="0" smtClean="0">
                <a:latin typeface="+mn-ea"/>
                <a:ea typeface="+mn-ea"/>
              </a:rPr>
              <a:t>=</a:t>
            </a:r>
            <a:r>
              <a:rPr lang="en-US" altLang="ko-KR" sz="1200" b="1" dirty="0" err="1" smtClean="0">
                <a:latin typeface="+mn-ea"/>
                <a:ea typeface="+mn-ea"/>
              </a:rPr>
              <a:t>updateForm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/</a:t>
            </a:r>
            <a:r>
              <a:rPr lang="en-US" altLang="ko-KR" sz="1200" b="1" dirty="0" err="1" smtClean="0">
                <a:latin typeface="+mn-ea"/>
              </a:rPr>
              <a:t>user?action</a:t>
            </a:r>
            <a:r>
              <a:rPr lang="en-US" altLang="ko-KR" sz="1200" b="1" dirty="0" smtClean="0">
                <a:latin typeface="+mn-ea"/>
              </a:rPr>
              <a:t>=update</a:t>
            </a:r>
            <a:endParaRPr lang="en-US" altLang="ko-KR" sz="1200" b="1" dirty="0" smtClean="0">
              <a:latin typeface="+mn-ea"/>
              <a:ea typeface="+mn-ea"/>
            </a:endParaRPr>
          </a:p>
        </p:txBody>
      </p:sp>
      <p:sp>
        <p:nvSpPr>
          <p:cNvPr id="60" name="모서리가 둥근 직사각형 59"/>
          <p:cNvSpPr/>
          <p:nvPr/>
        </p:nvSpPr>
        <p:spPr bwMode="auto">
          <a:xfrm>
            <a:off x="14192884" y="3967489"/>
            <a:ext cx="2200904" cy="1771293"/>
          </a:xfrm>
          <a:prstGeom prst="roundRect">
            <a:avLst>
              <a:gd name="adj" fmla="val 2854"/>
            </a:avLst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BoardController</a:t>
            </a:r>
            <a:endParaRPr lang="en-US" altLang="ko-KR" sz="120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/</a:t>
            </a:r>
            <a:r>
              <a:rPr lang="en-US" altLang="ko-KR" sz="1200" b="1" dirty="0" err="1" smtClean="0">
                <a:latin typeface="+mn-ea"/>
                <a:ea typeface="+mn-ea"/>
              </a:rPr>
              <a:t>board?action</a:t>
            </a:r>
            <a:r>
              <a:rPr lang="en-US" altLang="ko-KR" sz="1200" b="1" dirty="0" smtClean="0">
                <a:latin typeface="+mn-ea"/>
                <a:ea typeface="+mn-ea"/>
              </a:rPr>
              <a:t>=list</a:t>
            </a: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/</a:t>
            </a:r>
            <a:r>
              <a:rPr lang="en-US" altLang="ko-KR" sz="1200" b="1" dirty="0" err="1" smtClean="0">
                <a:latin typeface="+mn-ea"/>
              </a:rPr>
              <a:t>board?action</a:t>
            </a:r>
            <a:r>
              <a:rPr lang="en-US" altLang="ko-KR" sz="1200" b="1" dirty="0" smtClean="0">
                <a:latin typeface="+mn-ea"/>
              </a:rPr>
              <a:t>=</a:t>
            </a:r>
            <a:r>
              <a:rPr lang="en-US" altLang="ko-KR" sz="1200" b="1" dirty="0" err="1" smtClean="0">
                <a:latin typeface="+mn-ea"/>
              </a:rPr>
              <a:t>writeForm</a:t>
            </a:r>
            <a:endParaRPr lang="en-US" altLang="ko-KR" sz="12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/</a:t>
            </a:r>
            <a:r>
              <a:rPr lang="en-US" altLang="ko-KR" sz="1200" b="1" dirty="0" err="1" smtClean="0">
                <a:latin typeface="+mn-ea"/>
              </a:rPr>
              <a:t>board?action</a:t>
            </a:r>
            <a:r>
              <a:rPr lang="en-US" altLang="ko-KR" sz="1200" b="1" dirty="0" smtClean="0">
                <a:latin typeface="+mn-ea"/>
              </a:rPr>
              <a:t>=write</a:t>
            </a:r>
            <a:endParaRPr lang="en-US" altLang="ko-KR" sz="12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/</a:t>
            </a:r>
            <a:r>
              <a:rPr lang="en-US" altLang="ko-KR" sz="1200" b="1" dirty="0" err="1" smtClean="0">
                <a:latin typeface="+mn-ea"/>
              </a:rPr>
              <a:t>board?action</a:t>
            </a:r>
            <a:r>
              <a:rPr lang="en-US" altLang="ko-KR" sz="1200" b="1" dirty="0" smtClean="0">
                <a:latin typeface="+mn-ea"/>
              </a:rPr>
              <a:t>=delete</a:t>
            </a:r>
            <a:endParaRPr lang="en-US" altLang="ko-KR" sz="12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/</a:t>
            </a:r>
            <a:r>
              <a:rPr lang="en-US" altLang="ko-KR" sz="1200" b="1" dirty="0" err="1" smtClean="0">
                <a:latin typeface="+mn-ea"/>
              </a:rPr>
              <a:t>board?action</a:t>
            </a:r>
            <a:r>
              <a:rPr lang="en-US" altLang="ko-KR" sz="1200" b="1" dirty="0" smtClean="0">
                <a:latin typeface="+mn-ea"/>
              </a:rPr>
              <a:t>=read</a:t>
            </a:r>
            <a:endParaRPr lang="en-US" altLang="ko-KR" sz="12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/</a:t>
            </a:r>
            <a:r>
              <a:rPr lang="en-US" altLang="ko-KR" sz="1200" b="1" dirty="0" err="1" smtClean="0">
                <a:latin typeface="+mn-ea"/>
              </a:rPr>
              <a:t>board?action</a:t>
            </a:r>
            <a:r>
              <a:rPr lang="en-US" altLang="ko-KR" sz="1200" b="1" dirty="0" smtClean="0">
                <a:latin typeface="+mn-ea"/>
              </a:rPr>
              <a:t>=</a:t>
            </a:r>
            <a:r>
              <a:rPr lang="en-US" altLang="ko-KR" sz="1200" b="1" dirty="0" err="1" smtClean="0">
                <a:latin typeface="+mn-ea"/>
              </a:rPr>
              <a:t>updateForm</a:t>
            </a:r>
            <a:endParaRPr lang="en-US" altLang="ko-KR" sz="12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/</a:t>
            </a:r>
            <a:r>
              <a:rPr lang="en-US" altLang="ko-KR" sz="1200" b="1" dirty="0" err="1" smtClean="0">
                <a:latin typeface="+mn-ea"/>
              </a:rPr>
              <a:t>board?action</a:t>
            </a:r>
            <a:r>
              <a:rPr lang="en-US" altLang="ko-KR" sz="1200" b="1" dirty="0" smtClean="0">
                <a:latin typeface="+mn-ea"/>
              </a:rPr>
              <a:t>=update</a:t>
            </a:r>
            <a:endParaRPr lang="en-US" altLang="ko-KR" sz="1200" b="1" dirty="0" smtClean="0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81081" y="5415616"/>
            <a:ext cx="225865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Model And View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model "</a:t>
            </a:r>
            <a:r>
              <a:rPr lang="en-US" altLang="ko-KR" sz="1200" dirty="0" err="1" smtClean="0">
                <a:latin typeface="+mn-ea"/>
                <a:ea typeface="+mn-ea"/>
              </a:rPr>
              <a:t>personList</a:t>
            </a:r>
            <a:r>
              <a:rPr lang="en-US" altLang="ko-KR" sz="1200" dirty="0" smtClean="0">
                <a:latin typeface="+mn-ea"/>
                <a:ea typeface="+mn-ea"/>
              </a:rPr>
              <a:t>"   0x999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return "/WEB-INF/</a:t>
            </a:r>
            <a:r>
              <a:rPr lang="en-US" altLang="ko-KR" sz="1200" dirty="0" err="1" smtClean="0">
                <a:latin typeface="+mn-ea"/>
                <a:ea typeface="+mn-ea"/>
              </a:rPr>
              <a:t>list.jsp</a:t>
            </a:r>
            <a:r>
              <a:rPr lang="en-US" altLang="ko-KR" sz="1200" dirty="0" smtClean="0">
                <a:latin typeface="+mn-ea"/>
                <a:ea typeface="+mn-ea"/>
              </a:rPr>
              <a:t>"</a:t>
            </a:r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096" y="2155196"/>
            <a:ext cx="1247775" cy="21782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1" name="직사각형 60"/>
          <p:cNvSpPr/>
          <p:nvPr/>
        </p:nvSpPr>
        <p:spPr>
          <a:xfrm>
            <a:off x="572015" y="4416935"/>
            <a:ext cx="493965" cy="271471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45749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791580" y="164155"/>
            <a:ext cx="1358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 b="1" dirty="0" smtClean="0">
                <a:latin typeface="+mn-ea"/>
                <a:ea typeface="+mn-ea"/>
              </a:rPr>
              <a:t>클라이언트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 algn="ctr" eaLnBrk="1" latinLnBrk="1" hangingPunct="1">
              <a:defRPr/>
            </a:pPr>
            <a:r>
              <a:rPr lang="ko-KR" altLang="en-US" sz="1600" b="1" dirty="0" smtClean="0">
                <a:latin typeface="+mn-ea"/>
                <a:ea typeface="+mn-ea"/>
              </a:rPr>
              <a:t>정우성</a:t>
            </a:r>
            <a:r>
              <a:rPr lang="en-US" altLang="ko-KR" sz="1600" b="1" dirty="0" smtClean="0">
                <a:latin typeface="+mn-ea"/>
                <a:ea typeface="+mn-ea"/>
              </a:rPr>
              <a:t>(</a:t>
            </a:r>
            <a:r>
              <a:rPr lang="ko-KR" altLang="en-US" sz="1600" b="1" dirty="0" smtClean="0">
                <a:latin typeface="+mn-ea"/>
                <a:ea typeface="+mn-ea"/>
              </a:rPr>
              <a:t>미국</a:t>
            </a:r>
            <a:r>
              <a:rPr lang="en-US" altLang="ko-KR" sz="1600" b="1" dirty="0" smtClean="0">
                <a:latin typeface="+mn-ea"/>
                <a:ea typeface="+mn-ea"/>
              </a:rPr>
              <a:t>)</a:t>
            </a:r>
          </a:p>
        </p:txBody>
      </p:sp>
      <p:pic>
        <p:nvPicPr>
          <p:cNvPr id="3" name="Picture 30" descr="컴퓨터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10" y="139700"/>
            <a:ext cx="693953" cy="47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6696236" y="168388"/>
            <a:ext cx="1183162" cy="535238"/>
            <a:chOff x="4912597" y="1081920"/>
            <a:chExt cx="1183162" cy="535238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5148064" y="1081920"/>
              <a:ext cx="94769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ko-KR" altLang="en-US" sz="1200" b="1" dirty="0" smtClean="0">
                  <a:latin typeface="+mn-ea"/>
                  <a:ea typeface="+mn-ea"/>
                </a:rPr>
                <a:t>서버</a:t>
              </a:r>
              <a:endParaRPr lang="en-US" altLang="ko-KR" sz="1200" b="1" dirty="0" smtClean="0">
                <a:latin typeface="+mn-ea"/>
                <a:ea typeface="+mn-ea"/>
              </a:endParaRPr>
            </a:p>
            <a:p>
              <a:pPr algn="ctr" eaLnBrk="1" latinLnBrk="1" hangingPunct="1">
                <a:defRPr/>
              </a:pPr>
              <a:r>
                <a:rPr lang="en-US" altLang="ko-KR" sz="1600" b="1" dirty="0" smtClean="0">
                  <a:latin typeface="+mn-ea"/>
                  <a:ea typeface="+mn-ea"/>
                </a:rPr>
                <a:t>(</a:t>
              </a:r>
              <a:r>
                <a:rPr lang="ko-KR" altLang="en-US" sz="1600" b="1" dirty="0" smtClean="0">
                  <a:latin typeface="+mn-ea"/>
                  <a:ea typeface="+mn-ea"/>
                </a:rPr>
                <a:t>천호동</a:t>
              </a:r>
              <a:r>
                <a:rPr lang="en-US" altLang="ko-KR" sz="1600" b="1" dirty="0" smtClean="0">
                  <a:latin typeface="+mn-ea"/>
                  <a:ea typeface="+mn-ea"/>
                </a:rPr>
                <a:t>)</a:t>
              </a:r>
            </a:p>
          </p:txBody>
        </p:sp>
        <p:pic>
          <p:nvPicPr>
            <p:cNvPr id="8" name="Picture 9" descr="서버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2597" y="1081920"/>
              <a:ext cx="364324" cy="535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직사각형 8"/>
          <p:cNvSpPr/>
          <p:nvPr/>
        </p:nvSpPr>
        <p:spPr bwMode="auto">
          <a:xfrm>
            <a:off x="6696236" y="687374"/>
            <a:ext cx="4038600" cy="312901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60434" y="924838"/>
            <a:ext cx="540060" cy="189158"/>
          </a:xfrm>
          <a:prstGeom prst="rect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073900" y="989406"/>
            <a:ext cx="3492978" cy="226642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phonebook4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84268" y="922903"/>
            <a:ext cx="3645807" cy="244645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9539948" y="715277"/>
            <a:ext cx="1090127" cy="324000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 smtClean="0">
                <a:latin typeface="+mn-ea"/>
                <a:ea typeface="+mn-ea"/>
              </a:rPr>
              <a:t>tomcat-9.0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9" name="직사각형 7"/>
          <p:cNvSpPr>
            <a:spLocks noChangeArrowheads="1"/>
          </p:cNvSpPr>
          <p:nvPr/>
        </p:nvSpPr>
        <p:spPr bwMode="auto">
          <a:xfrm>
            <a:off x="190710" y="693940"/>
            <a:ext cx="3413125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</a:t>
            </a:r>
            <a:r>
              <a:rPr lang="en-US" altLang="ko-KR" sz="1100" dirty="0" smtClean="0"/>
              <a:t>localhost:8000/phonebook4/writeForm</a:t>
            </a:r>
            <a:endParaRPr lang="ko-KR" altLang="en-US" sz="1100" b="1" dirty="0">
              <a:solidFill>
                <a:srgbClr val="00B050"/>
              </a:solidFill>
            </a:endParaRPr>
          </a:p>
        </p:txBody>
      </p:sp>
      <p:grpSp>
        <p:nvGrpSpPr>
          <p:cNvPr id="29" name="그룹 46"/>
          <p:cNvGrpSpPr>
            <a:grpSpLocks/>
          </p:cNvGrpSpPr>
          <p:nvPr/>
        </p:nvGrpSpPr>
        <p:grpSpPr bwMode="auto">
          <a:xfrm>
            <a:off x="3870670" y="2146314"/>
            <a:ext cx="1371601" cy="990600"/>
            <a:chOff x="3959932" y="626852"/>
            <a:chExt cx="1371309" cy="990013"/>
          </a:xfrm>
        </p:grpSpPr>
        <p:sp>
          <p:nvSpPr>
            <p:cNvPr id="30" name="직사각형 29"/>
            <p:cNvSpPr/>
            <p:nvPr/>
          </p:nvSpPr>
          <p:spPr>
            <a:xfrm>
              <a:off x="4032942" y="877528"/>
              <a:ext cx="1298299" cy="7393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31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grpSp>
        <p:nvGrpSpPr>
          <p:cNvPr id="34" name="그룹 6"/>
          <p:cNvGrpSpPr>
            <a:grpSpLocks/>
          </p:cNvGrpSpPr>
          <p:nvPr/>
        </p:nvGrpSpPr>
        <p:grpSpPr bwMode="auto">
          <a:xfrm>
            <a:off x="3889376" y="632879"/>
            <a:ext cx="1441450" cy="990600"/>
            <a:chOff x="4496160" y="613461"/>
            <a:chExt cx="1439853" cy="989488"/>
          </a:xfrm>
        </p:grpSpPr>
        <p:sp>
          <p:nvSpPr>
            <p:cNvPr id="35" name="직사각형 34"/>
            <p:cNvSpPr/>
            <p:nvPr/>
          </p:nvSpPr>
          <p:spPr>
            <a:xfrm>
              <a:off x="4569104" y="864004"/>
              <a:ext cx="1366909" cy="7389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ko-KR" altLang="en-US" sz="900" dirty="0" err="1">
                  <a:solidFill>
                    <a:srgbClr val="222222"/>
                  </a:solidFill>
                  <a:latin typeface="+mn-ea"/>
                  <a:ea typeface="+mn-ea"/>
                </a:rPr>
                <a:t>파라미터</a:t>
              </a:r>
              <a:r>
                <a:rPr lang="en-US" altLang="ko-KR" sz="900" dirty="0">
                  <a:solidFill>
                    <a:srgbClr val="222222"/>
                  </a:solidFill>
                  <a:latin typeface="+mn-ea"/>
                  <a:ea typeface="+mn-ea"/>
                </a:rPr>
                <a:t>: </a:t>
              </a:r>
              <a:r>
                <a:rPr lang="en-US" altLang="ko-KR" sz="900" b="1" dirty="0">
                  <a:solidFill>
                    <a:srgbClr val="00B050"/>
                  </a:solidFill>
                  <a:latin typeface="+mn-ea"/>
                  <a:ea typeface="+mn-ea"/>
                </a:rPr>
                <a:t>action</a:t>
              </a:r>
              <a:r>
                <a:rPr lang="en-US" altLang="ko-KR" sz="900" b="1" dirty="0" smtClean="0">
                  <a:solidFill>
                    <a:srgbClr val="00B050"/>
                  </a:solidFill>
                  <a:latin typeface="+mn-ea"/>
                  <a:ea typeface="+mn-ea"/>
                </a:rPr>
                <a:t>=???</a:t>
              </a: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body</a:t>
              </a:r>
            </a:p>
          </p:txBody>
        </p:sp>
        <p:sp>
          <p:nvSpPr>
            <p:cNvPr id="36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690" cy="294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cxnSp>
        <p:nvCxnSpPr>
          <p:cNvPr id="41" name="직선 화살표 연결선 40"/>
          <p:cNvCxnSpPr/>
          <p:nvPr/>
        </p:nvCxnSpPr>
        <p:spPr bwMode="auto">
          <a:xfrm>
            <a:off x="3671094" y="842053"/>
            <a:ext cx="2993293" cy="44361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 bwMode="auto">
          <a:xfrm flipV="1">
            <a:off x="2670808" y="2169729"/>
            <a:ext cx="4059656" cy="119963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7787370" y="1446986"/>
            <a:ext cx="1230312" cy="757237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/main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8450522" y="2069932"/>
            <a:ext cx="717550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*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  <p:cxnSp>
        <p:nvCxnSpPr>
          <p:cNvPr id="50" name="직선 화살표 연결선 49"/>
          <p:cNvCxnSpPr/>
          <p:nvPr/>
        </p:nvCxnSpPr>
        <p:spPr bwMode="auto">
          <a:xfrm>
            <a:off x="8413593" y="1984030"/>
            <a:ext cx="5080" cy="51209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 bwMode="auto">
          <a:xfrm>
            <a:off x="7512271" y="1271172"/>
            <a:ext cx="1800225" cy="3508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MainContoller</a:t>
            </a:r>
            <a:r>
              <a:rPr lang="en-US" altLang="ko-KR" sz="1200" b="1" dirty="0" smtClean="0">
                <a:latin typeface="+mn-ea"/>
                <a:ea typeface="+mn-ea"/>
              </a:rPr>
              <a:t>(servlet</a:t>
            </a:r>
            <a:r>
              <a:rPr lang="en-US" altLang="ko-KR" sz="1200" b="1" dirty="0">
                <a:latin typeface="+mn-ea"/>
                <a:ea typeface="+mn-ea"/>
              </a:rPr>
              <a:t>)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  <a:endParaRPr lang="en-US" altLang="ko-KR" sz="12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134" y="1210594"/>
            <a:ext cx="3416510" cy="1950258"/>
          </a:xfrm>
          <a:prstGeom prst="rect">
            <a:avLst/>
          </a:prstGeom>
        </p:spPr>
      </p:pic>
      <p:sp>
        <p:nvSpPr>
          <p:cNvPr id="48" name="모서리가 둥근 직사각형 47"/>
          <p:cNvSpPr/>
          <p:nvPr/>
        </p:nvSpPr>
        <p:spPr>
          <a:xfrm>
            <a:off x="7623960" y="2696181"/>
            <a:ext cx="1148109" cy="386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 smtClean="0">
                <a:solidFill>
                  <a:schemeClr val="tx1"/>
                </a:solidFill>
                <a:latin typeface="+mn-ea"/>
              </a:rPr>
              <a:t>writeForm.jsp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3641992" y="4376084"/>
            <a:ext cx="1553630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600" b="1" dirty="0" smtClean="0">
                <a:latin typeface="+mn-ea"/>
                <a:ea typeface="+mn-ea"/>
              </a:rPr>
              <a:t>web.xml</a:t>
            </a:r>
          </a:p>
          <a:p>
            <a:pPr algn="ctr" eaLnBrk="1" latinLnBrk="1" hangingPunct="1">
              <a:defRPr/>
            </a:pPr>
            <a:endParaRPr lang="en-US" altLang="ko-KR" sz="1200" b="1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050" b="1" dirty="0" smtClean="0">
                <a:latin typeface="+mn-ea"/>
              </a:rPr>
              <a:t>sping-servlet.xml</a:t>
            </a:r>
            <a:r>
              <a:rPr lang="ko-KR" altLang="en-US" sz="1050" b="1" dirty="0" smtClean="0">
                <a:latin typeface="+mn-ea"/>
              </a:rPr>
              <a:t>세팅</a:t>
            </a:r>
            <a:endParaRPr lang="en-US" altLang="ko-KR" sz="105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050" b="1" dirty="0" smtClean="0">
                <a:latin typeface="+mn-ea"/>
              </a:rPr>
              <a:t>DS </a:t>
            </a:r>
            <a:r>
              <a:rPr lang="ko-KR" altLang="en-US" sz="1050" b="1" dirty="0" smtClean="0">
                <a:latin typeface="+mn-ea"/>
              </a:rPr>
              <a:t>등록</a:t>
            </a:r>
            <a:endParaRPr lang="en-US" altLang="ko-KR" sz="1050" b="1" dirty="0" smtClean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105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ko-KR" altLang="en-US" sz="1050" b="1" dirty="0" err="1" smtClean="0">
                <a:latin typeface="+mn-ea"/>
              </a:rPr>
              <a:t>한글처리</a:t>
            </a:r>
            <a:endParaRPr lang="en-US" altLang="ko-KR" sz="1050" b="1" dirty="0">
              <a:latin typeface="+mn-ea"/>
            </a:endParaRPr>
          </a:p>
        </p:txBody>
      </p:sp>
      <p:cxnSp>
        <p:nvCxnSpPr>
          <p:cNvPr id="32" name="꺾인 연결선 31"/>
          <p:cNvCxnSpPr>
            <a:stCxn id="35" idx="3"/>
            <a:endCxn id="37" idx="1"/>
          </p:cNvCxnSpPr>
          <p:nvPr/>
        </p:nvCxnSpPr>
        <p:spPr>
          <a:xfrm>
            <a:off x="5330826" y="1253592"/>
            <a:ext cx="1809043" cy="1392385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endCxn id="30" idx="3"/>
          </p:cNvCxnSpPr>
          <p:nvPr/>
        </p:nvCxnSpPr>
        <p:spPr>
          <a:xfrm rot="10800000" flipV="1">
            <a:off x="5242272" y="2241123"/>
            <a:ext cx="1031521" cy="525903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 bwMode="auto">
          <a:xfrm>
            <a:off x="1257303" y="4373746"/>
            <a:ext cx="2165978" cy="16542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maven  (</a:t>
            </a:r>
            <a:r>
              <a:rPr lang="ko-KR" altLang="en-US" sz="1200" b="1" dirty="0" smtClean="0">
                <a:latin typeface="+mn-ea"/>
                <a:ea typeface="+mn-ea"/>
              </a:rPr>
              <a:t>다운로드관리</a:t>
            </a:r>
            <a:r>
              <a:rPr lang="en-US" altLang="ko-KR" sz="1200" b="1" dirty="0" smtClean="0">
                <a:latin typeface="+mn-ea"/>
                <a:ea typeface="+mn-ea"/>
              </a:rPr>
              <a:t>)</a:t>
            </a:r>
          </a:p>
          <a:p>
            <a:pPr algn="ctr" eaLnBrk="1" latinLnBrk="1" hangingPunct="1">
              <a:defRPr/>
            </a:pPr>
            <a:r>
              <a:rPr lang="en-US" altLang="ko-KR" sz="1600" b="1" dirty="0" smtClean="0">
                <a:latin typeface="+mn-ea"/>
                <a:ea typeface="+mn-ea"/>
              </a:rPr>
              <a:t>pom.xml</a:t>
            </a:r>
          </a:p>
          <a:p>
            <a:pPr eaLnBrk="1" latinLnBrk="1" hangingPunct="1">
              <a:defRPr/>
            </a:pPr>
            <a:r>
              <a:rPr lang="en-US" altLang="ko-KR" sz="1050" b="1" dirty="0">
                <a:latin typeface="+mn-ea"/>
              </a:rPr>
              <a:t>&lt;!-- spring container(core) --&gt;</a:t>
            </a:r>
          </a:p>
          <a:p>
            <a:pPr eaLnBrk="1" latinLnBrk="1" hangingPunct="1">
              <a:defRPr/>
            </a:pPr>
            <a:r>
              <a:rPr lang="en-US" altLang="ko-KR" sz="1050" b="1" dirty="0">
                <a:latin typeface="+mn-ea"/>
              </a:rPr>
              <a:t>&lt;!-- Spring Web --&gt;</a:t>
            </a:r>
          </a:p>
          <a:p>
            <a:pPr eaLnBrk="1" latinLnBrk="1" hangingPunct="1">
              <a:defRPr/>
            </a:pPr>
            <a:r>
              <a:rPr lang="en-US" altLang="ko-KR" sz="1050" b="1" dirty="0">
                <a:latin typeface="+mn-ea"/>
              </a:rPr>
              <a:t>&lt;!-- Spring MVC </a:t>
            </a:r>
            <a:r>
              <a:rPr lang="en-US" altLang="ko-KR" sz="1050" b="1" dirty="0" smtClean="0">
                <a:latin typeface="+mn-ea"/>
              </a:rPr>
              <a:t>--&gt;</a:t>
            </a:r>
          </a:p>
          <a:p>
            <a:pPr eaLnBrk="1" latinLnBrk="1" hangingPunct="1">
              <a:defRPr/>
            </a:pPr>
            <a:r>
              <a:rPr lang="en-US" altLang="ko-KR" sz="1050" b="1" dirty="0"/>
              <a:t>&lt;!-- Oracle JDBC --&gt;</a:t>
            </a:r>
          </a:p>
          <a:p>
            <a:pPr eaLnBrk="1" latinLnBrk="1" hangingPunct="1">
              <a:defRPr/>
            </a:pPr>
            <a:r>
              <a:rPr lang="en-US" altLang="ko-KR" sz="1050" b="1" dirty="0"/>
              <a:t>&lt;!-- </a:t>
            </a:r>
            <a:r>
              <a:rPr lang="en-US" altLang="ko-KR" sz="1050" b="1" dirty="0" err="1"/>
              <a:t>jstl</a:t>
            </a:r>
            <a:r>
              <a:rPr lang="en-US" altLang="ko-KR" sz="1050" b="1" dirty="0"/>
              <a:t> --&gt;</a:t>
            </a:r>
          </a:p>
          <a:p>
            <a:pPr eaLnBrk="1" latinLnBrk="1" hangingPunct="1">
              <a:defRPr/>
            </a:pPr>
            <a:endParaRPr lang="en-US" altLang="ko-KR" sz="1050" b="1" dirty="0" smtClean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1050" b="1" dirty="0" smtClean="0">
              <a:latin typeface="+mn-ea"/>
            </a:endParaRP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9610410" y="1370050"/>
            <a:ext cx="2178205" cy="1398389"/>
          </a:xfrm>
          <a:prstGeom prst="roundRect">
            <a:avLst>
              <a:gd name="adj" fmla="val 2854"/>
            </a:avLst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@Controller</a:t>
            </a:r>
          </a:p>
          <a:p>
            <a:pPr algn="ctr"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PhoneController</a:t>
            </a:r>
            <a:endParaRPr lang="en-US" altLang="ko-KR" sz="1200" b="1" dirty="0" smtClean="0">
              <a:latin typeface="+mn-ea"/>
            </a:endParaRPr>
          </a:p>
          <a:p>
            <a:pPr algn="ctr" eaLnBrk="1" latinLnBrk="1" hangingPunct="1">
              <a:defRPr/>
            </a:pPr>
            <a:endParaRPr lang="en-US" altLang="ko-KR" sz="1200" b="1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/</a:t>
            </a:r>
            <a:r>
              <a:rPr lang="en-US" altLang="ko-KR" sz="1200" b="1" dirty="0" err="1" smtClean="0">
                <a:latin typeface="+mn-ea"/>
              </a:rPr>
              <a:t>writeForm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pblic</a:t>
            </a:r>
            <a:r>
              <a:rPr lang="en-US" altLang="ko-KR" sz="1200" b="1" dirty="0" smtClean="0">
                <a:latin typeface="+mn-ea"/>
              </a:rPr>
              <a:t> String </a:t>
            </a:r>
            <a:r>
              <a:rPr lang="en-US" altLang="ko-KR" sz="1200" b="1" dirty="0" err="1" smtClean="0">
                <a:latin typeface="+mn-ea"/>
              </a:rPr>
              <a:t>writeForm</a:t>
            </a:r>
            <a:r>
              <a:rPr lang="en-US" altLang="ko-KR" sz="1200" b="1" dirty="0" smtClean="0">
                <a:latin typeface="+mn-ea"/>
              </a:rPr>
              <a:t>(){</a:t>
            </a:r>
          </a:p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}</a:t>
            </a:r>
          </a:p>
          <a:p>
            <a:pPr algn="ctr" eaLnBrk="1" latinLnBrk="1" hangingPunct="1">
              <a:defRPr/>
            </a:pP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5294225" y="4376084"/>
            <a:ext cx="2635258" cy="846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600" b="1" dirty="0" smtClean="0">
                <a:latin typeface="+mn-ea"/>
                <a:ea typeface="+mn-ea"/>
              </a:rPr>
              <a:t>spring-servlet.xml</a:t>
            </a:r>
          </a:p>
          <a:p>
            <a:pPr algn="ctr" eaLnBrk="1" latinLnBrk="1" hangingPunct="1">
              <a:defRPr/>
            </a:pPr>
            <a:endParaRPr lang="en-US" altLang="ko-KR" sz="1200" b="1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050" b="1" dirty="0" smtClean="0">
                <a:latin typeface="+mn-ea"/>
              </a:rPr>
              <a:t>controller</a:t>
            </a:r>
            <a:r>
              <a:rPr lang="ko-KR" altLang="en-US" sz="1050" b="1" dirty="0" err="1" smtClean="0">
                <a:latin typeface="+mn-ea"/>
              </a:rPr>
              <a:t>등록관련</a:t>
            </a:r>
            <a:r>
              <a:rPr lang="ko-KR" altLang="en-US" sz="1050" b="1" dirty="0" smtClean="0">
                <a:latin typeface="+mn-ea"/>
              </a:rPr>
              <a:t> 설정</a:t>
            </a:r>
            <a:r>
              <a:rPr lang="en-US" altLang="ko-KR" sz="1050" b="1" dirty="0" smtClean="0">
                <a:latin typeface="+mn-ea"/>
              </a:rPr>
              <a:t>(HM)</a:t>
            </a:r>
          </a:p>
          <a:p>
            <a:pPr eaLnBrk="1" latinLnBrk="1" hangingPunct="1">
              <a:defRPr/>
            </a:pPr>
            <a:r>
              <a:rPr lang="en-US" altLang="ko-KR" sz="1050" b="1" dirty="0" err="1" smtClean="0">
                <a:solidFill>
                  <a:srgbClr val="FF0000"/>
                </a:solidFill>
                <a:latin typeface="+mn-ea"/>
              </a:rPr>
              <a:t>com.javaex.contorller</a:t>
            </a:r>
            <a:endParaRPr lang="en-US" altLang="ko-KR" sz="105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7970335" y="-472514"/>
            <a:ext cx="4218466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600" b="1" dirty="0" smtClean="0">
                <a:latin typeface="+mn-ea"/>
                <a:ea typeface="+mn-ea"/>
              </a:rPr>
              <a:t>HM</a:t>
            </a:r>
          </a:p>
          <a:p>
            <a:pPr eaLnBrk="1" latinLnBrk="1" hangingPunct="1">
              <a:defRPr/>
            </a:pPr>
            <a:r>
              <a:rPr lang="en-US" altLang="ko-KR" sz="1200" dirty="0"/>
              <a:t>/list </a:t>
            </a:r>
            <a:r>
              <a:rPr lang="en-US" altLang="ko-KR" sz="1200" dirty="0">
                <a:sym typeface="Wingdings" panose="05000000000000000000" pitchFamily="2" charset="2"/>
              </a:rPr>
              <a:t></a:t>
            </a:r>
            <a:r>
              <a:rPr lang="en-US" altLang="ko-KR" sz="1200" dirty="0" err="1">
                <a:sym typeface="Wingdings" panose="05000000000000000000" pitchFamily="2" charset="2"/>
              </a:rPr>
              <a:t>PhoneController.</a:t>
            </a:r>
            <a:r>
              <a:rPr lang="en-US" altLang="ko-KR" sz="1200" dirty="0" err="1"/>
              <a:t>list</a:t>
            </a:r>
            <a:r>
              <a:rPr lang="en-US" altLang="ko-KR" sz="1200" dirty="0"/>
              <a:t>()  GET, POST</a:t>
            </a:r>
          </a:p>
          <a:p>
            <a:pPr eaLnBrk="1" latinLnBrk="1" hangingPunct="1">
              <a:defRPr/>
            </a:pPr>
            <a:r>
              <a:rPr lang="en-US" altLang="ko-KR" sz="1200" b="1" dirty="0" smtClean="0"/>
              <a:t>/</a:t>
            </a:r>
            <a:r>
              <a:rPr lang="en-US" altLang="ko-KR" sz="1200" b="1" dirty="0" err="1" smtClean="0"/>
              <a:t>writeForm</a:t>
            </a:r>
            <a:r>
              <a:rPr lang="en-US" altLang="ko-KR" sz="1200" b="1" dirty="0" smtClean="0"/>
              <a:t> 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</a:t>
            </a:r>
            <a:r>
              <a:rPr lang="en-US" altLang="ko-KR" sz="1200" b="1" dirty="0" err="1" smtClean="0">
                <a:sym typeface="Wingdings" panose="05000000000000000000" pitchFamily="2" charset="2"/>
              </a:rPr>
              <a:t>PhoneController.w</a:t>
            </a:r>
            <a:r>
              <a:rPr lang="en-US" altLang="ko-KR" sz="1200" b="1" dirty="0" err="1" smtClean="0"/>
              <a:t>riteForm</a:t>
            </a:r>
            <a:r>
              <a:rPr lang="en-US" altLang="ko-KR" sz="1200" b="1" dirty="0" smtClean="0"/>
              <a:t>()  GET, POST</a:t>
            </a:r>
          </a:p>
          <a:p>
            <a:pPr eaLnBrk="1" latinLnBrk="1" hangingPunct="1">
              <a:defRPr/>
            </a:pPr>
            <a:endParaRPr lang="en-US" altLang="ko-KR" sz="1200" b="1" dirty="0" smtClean="0">
              <a:latin typeface="+mn-ea"/>
              <a:ea typeface="+mn-ea"/>
            </a:endParaRPr>
          </a:p>
          <a:p>
            <a:pPr algn="ctr" eaLnBrk="1" latinLnBrk="1" hangingPunct="1">
              <a:defRPr/>
            </a:pP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120521" y="2478988"/>
            <a:ext cx="639763" cy="369888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154755" y="2860556"/>
            <a:ext cx="630238" cy="352425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78461" y="3255826"/>
            <a:ext cx="225865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Model And View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return "/WEB-INF/</a:t>
            </a:r>
            <a:r>
              <a:rPr lang="en-US" altLang="ko-KR" sz="1200" dirty="0" err="1" smtClean="0">
                <a:latin typeface="+mn-ea"/>
                <a:ea typeface="+mn-ea"/>
              </a:rPr>
              <a:t>write.jsp</a:t>
            </a:r>
            <a:r>
              <a:rPr lang="en-US" altLang="ko-KR" sz="1200" dirty="0" smtClean="0">
                <a:latin typeface="+mn-ea"/>
                <a:ea typeface="+mn-ea"/>
              </a:rPr>
              <a:t>"</a:t>
            </a:r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930" y="2294137"/>
            <a:ext cx="2297122" cy="15931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936217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791580" y="164155"/>
            <a:ext cx="1358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 b="1" dirty="0" smtClean="0">
                <a:latin typeface="+mn-ea"/>
                <a:ea typeface="+mn-ea"/>
              </a:rPr>
              <a:t>클라이언트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 algn="ctr" eaLnBrk="1" latinLnBrk="1" hangingPunct="1">
              <a:defRPr/>
            </a:pPr>
            <a:r>
              <a:rPr lang="ko-KR" altLang="en-US" sz="1600" b="1" dirty="0" smtClean="0">
                <a:latin typeface="+mn-ea"/>
                <a:ea typeface="+mn-ea"/>
              </a:rPr>
              <a:t>정우성</a:t>
            </a:r>
            <a:r>
              <a:rPr lang="en-US" altLang="ko-KR" sz="1600" b="1" dirty="0" smtClean="0">
                <a:latin typeface="+mn-ea"/>
                <a:ea typeface="+mn-ea"/>
              </a:rPr>
              <a:t>(</a:t>
            </a:r>
            <a:r>
              <a:rPr lang="ko-KR" altLang="en-US" sz="1600" b="1" dirty="0" smtClean="0">
                <a:latin typeface="+mn-ea"/>
                <a:ea typeface="+mn-ea"/>
              </a:rPr>
              <a:t>미국</a:t>
            </a:r>
            <a:r>
              <a:rPr lang="en-US" altLang="ko-KR" sz="1600" b="1" dirty="0" smtClean="0">
                <a:latin typeface="+mn-ea"/>
                <a:ea typeface="+mn-ea"/>
              </a:rPr>
              <a:t>)</a:t>
            </a:r>
          </a:p>
        </p:txBody>
      </p:sp>
      <p:pic>
        <p:nvPicPr>
          <p:cNvPr id="3" name="Picture 30" descr="컴퓨터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10" y="139700"/>
            <a:ext cx="693953" cy="47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6696236" y="168388"/>
            <a:ext cx="1183162" cy="535238"/>
            <a:chOff x="4912597" y="1081920"/>
            <a:chExt cx="1183162" cy="535238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5148064" y="1081920"/>
              <a:ext cx="94769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ko-KR" altLang="en-US" sz="1200" b="1" dirty="0" smtClean="0">
                  <a:latin typeface="+mn-ea"/>
                  <a:ea typeface="+mn-ea"/>
                </a:rPr>
                <a:t>서버</a:t>
              </a:r>
              <a:endParaRPr lang="en-US" altLang="ko-KR" sz="1200" b="1" dirty="0" smtClean="0">
                <a:latin typeface="+mn-ea"/>
                <a:ea typeface="+mn-ea"/>
              </a:endParaRPr>
            </a:p>
            <a:p>
              <a:pPr algn="ctr" eaLnBrk="1" latinLnBrk="1" hangingPunct="1">
                <a:defRPr/>
              </a:pPr>
              <a:r>
                <a:rPr lang="en-US" altLang="ko-KR" sz="1600" b="1" dirty="0" smtClean="0">
                  <a:latin typeface="+mn-ea"/>
                  <a:ea typeface="+mn-ea"/>
                </a:rPr>
                <a:t>(</a:t>
              </a:r>
              <a:r>
                <a:rPr lang="ko-KR" altLang="en-US" sz="1600" b="1" dirty="0" smtClean="0">
                  <a:latin typeface="+mn-ea"/>
                  <a:ea typeface="+mn-ea"/>
                </a:rPr>
                <a:t>천호동</a:t>
              </a:r>
              <a:r>
                <a:rPr lang="en-US" altLang="ko-KR" sz="1600" b="1" dirty="0" smtClean="0">
                  <a:latin typeface="+mn-ea"/>
                  <a:ea typeface="+mn-ea"/>
                </a:rPr>
                <a:t>)</a:t>
              </a:r>
            </a:p>
          </p:txBody>
        </p:sp>
        <p:pic>
          <p:nvPicPr>
            <p:cNvPr id="8" name="Picture 9" descr="서버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2597" y="1081920"/>
              <a:ext cx="364324" cy="535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직사각형 8"/>
          <p:cNvSpPr/>
          <p:nvPr/>
        </p:nvSpPr>
        <p:spPr bwMode="auto">
          <a:xfrm>
            <a:off x="6696236" y="687374"/>
            <a:ext cx="4038600" cy="312901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60434" y="924838"/>
            <a:ext cx="540060" cy="189158"/>
          </a:xfrm>
          <a:prstGeom prst="rect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073900" y="989406"/>
            <a:ext cx="3492978" cy="226642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phonebook4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84268" y="922903"/>
            <a:ext cx="3645807" cy="244645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9539948" y="715277"/>
            <a:ext cx="1090127" cy="324000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 smtClean="0">
                <a:latin typeface="+mn-ea"/>
                <a:ea typeface="+mn-ea"/>
              </a:rPr>
              <a:t>tomcat-9.0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9" name="직사각형 7"/>
          <p:cNvSpPr>
            <a:spLocks noChangeArrowheads="1"/>
          </p:cNvSpPr>
          <p:nvPr/>
        </p:nvSpPr>
        <p:spPr bwMode="auto">
          <a:xfrm>
            <a:off x="190710" y="693940"/>
            <a:ext cx="3413125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/>
              <a:t>http://</a:t>
            </a:r>
            <a:r>
              <a:rPr lang="en-US" altLang="ko-KR" sz="1100" dirty="0" smtClean="0"/>
              <a:t>localhost:8000/phonebook4/list</a:t>
            </a:r>
            <a:endParaRPr lang="ko-KR" altLang="en-US" sz="1100" b="1" dirty="0" smtClean="0">
              <a:solidFill>
                <a:srgbClr val="00B050"/>
              </a:solidFill>
            </a:endParaRPr>
          </a:p>
        </p:txBody>
      </p:sp>
      <p:grpSp>
        <p:nvGrpSpPr>
          <p:cNvPr id="29" name="그룹 46"/>
          <p:cNvGrpSpPr>
            <a:grpSpLocks/>
          </p:cNvGrpSpPr>
          <p:nvPr/>
        </p:nvGrpSpPr>
        <p:grpSpPr bwMode="auto">
          <a:xfrm>
            <a:off x="3870670" y="2146314"/>
            <a:ext cx="1371601" cy="990600"/>
            <a:chOff x="3959932" y="626852"/>
            <a:chExt cx="1371309" cy="990013"/>
          </a:xfrm>
        </p:grpSpPr>
        <p:sp>
          <p:nvSpPr>
            <p:cNvPr id="30" name="직사각형 29"/>
            <p:cNvSpPr/>
            <p:nvPr/>
          </p:nvSpPr>
          <p:spPr>
            <a:xfrm>
              <a:off x="4032942" y="877528"/>
              <a:ext cx="1298299" cy="7393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31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grpSp>
        <p:nvGrpSpPr>
          <p:cNvPr id="34" name="그룹 6"/>
          <p:cNvGrpSpPr>
            <a:grpSpLocks/>
          </p:cNvGrpSpPr>
          <p:nvPr/>
        </p:nvGrpSpPr>
        <p:grpSpPr bwMode="auto">
          <a:xfrm>
            <a:off x="3889376" y="632879"/>
            <a:ext cx="1441450" cy="990600"/>
            <a:chOff x="4496160" y="613461"/>
            <a:chExt cx="1439853" cy="989488"/>
          </a:xfrm>
        </p:grpSpPr>
        <p:sp>
          <p:nvSpPr>
            <p:cNvPr id="35" name="직사각형 34"/>
            <p:cNvSpPr/>
            <p:nvPr/>
          </p:nvSpPr>
          <p:spPr>
            <a:xfrm>
              <a:off x="4569104" y="864004"/>
              <a:ext cx="1366909" cy="7389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ko-KR" altLang="en-US" sz="900" dirty="0" err="1">
                  <a:solidFill>
                    <a:srgbClr val="222222"/>
                  </a:solidFill>
                  <a:latin typeface="+mn-ea"/>
                  <a:ea typeface="+mn-ea"/>
                </a:rPr>
                <a:t>파라미터</a:t>
              </a:r>
              <a:r>
                <a:rPr lang="en-US" altLang="ko-KR" sz="900" dirty="0">
                  <a:solidFill>
                    <a:srgbClr val="222222"/>
                  </a:solidFill>
                  <a:latin typeface="+mn-ea"/>
                  <a:ea typeface="+mn-ea"/>
                </a:rPr>
                <a:t>: </a:t>
              </a:r>
              <a:r>
                <a:rPr lang="en-US" altLang="ko-KR" sz="900" b="1" dirty="0">
                  <a:solidFill>
                    <a:srgbClr val="00B050"/>
                  </a:solidFill>
                  <a:latin typeface="+mn-ea"/>
                  <a:ea typeface="+mn-ea"/>
                </a:rPr>
                <a:t>action</a:t>
              </a:r>
              <a:r>
                <a:rPr lang="en-US" altLang="ko-KR" sz="900" b="1" dirty="0" smtClean="0">
                  <a:solidFill>
                    <a:srgbClr val="00B050"/>
                  </a:solidFill>
                  <a:latin typeface="+mn-ea"/>
                  <a:ea typeface="+mn-ea"/>
                </a:rPr>
                <a:t>=???</a:t>
              </a: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body</a:t>
              </a:r>
            </a:p>
          </p:txBody>
        </p:sp>
        <p:sp>
          <p:nvSpPr>
            <p:cNvPr id="36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690" cy="294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cxnSp>
        <p:nvCxnSpPr>
          <p:cNvPr id="41" name="직선 화살표 연결선 40"/>
          <p:cNvCxnSpPr/>
          <p:nvPr/>
        </p:nvCxnSpPr>
        <p:spPr bwMode="auto">
          <a:xfrm>
            <a:off x="3671094" y="842053"/>
            <a:ext cx="2993293" cy="44361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 bwMode="auto">
          <a:xfrm flipV="1">
            <a:off x="2670808" y="2169729"/>
            <a:ext cx="4059656" cy="119963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7787370" y="1446986"/>
            <a:ext cx="1230312" cy="757237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/main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8450522" y="2069932"/>
            <a:ext cx="717550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*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  <p:cxnSp>
        <p:nvCxnSpPr>
          <p:cNvPr id="50" name="직선 화살표 연결선 49"/>
          <p:cNvCxnSpPr/>
          <p:nvPr/>
        </p:nvCxnSpPr>
        <p:spPr bwMode="auto">
          <a:xfrm>
            <a:off x="8413593" y="1984030"/>
            <a:ext cx="5080" cy="51209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 bwMode="auto">
          <a:xfrm>
            <a:off x="7512271" y="1271172"/>
            <a:ext cx="1800225" cy="3508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MainContoller</a:t>
            </a:r>
            <a:r>
              <a:rPr lang="en-US" altLang="ko-KR" sz="1200" b="1" dirty="0" smtClean="0">
                <a:latin typeface="+mn-ea"/>
                <a:ea typeface="+mn-ea"/>
              </a:rPr>
              <a:t>(servlet</a:t>
            </a:r>
            <a:r>
              <a:rPr lang="en-US" altLang="ko-KR" sz="1200" b="1" dirty="0">
                <a:latin typeface="+mn-ea"/>
                <a:ea typeface="+mn-ea"/>
              </a:rPr>
              <a:t>)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  <a:endParaRPr lang="en-US" altLang="ko-KR" sz="12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134" y="1210594"/>
            <a:ext cx="3416510" cy="1950258"/>
          </a:xfrm>
          <a:prstGeom prst="rect">
            <a:avLst/>
          </a:prstGeom>
        </p:spPr>
      </p:pic>
      <p:sp>
        <p:nvSpPr>
          <p:cNvPr id="48" name="모서리가 둥근 직사각형 47"/>
          <p:cNvSpPr/>
          <p:nvPr/>
        </p:nvSpPr>
        <p:spPr>
          <a:xfrm>
            <a:off x="7623960" y="2696181"/>
            <a:ext cx="1063703" cy="386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 smtClean="0">
                <a:solidFill>
                  <a:schemeClr val="tx1"/>
                </a:solidFill>
                <a:latin typeface="+mn-ea"/>
              </a:rPr>
              <a:t>listjsp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5616116" y="4799276"/>
            <a:ext cx="1553630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600" b="1" dirty="0" smtClean="0">
                <a:latin typeface="+mn-ea"/>
                <a:ea typeface="+mn-ea"/>
              </a:rPr>
              <a:t>web.xml</a:t>
            </a:r>
          </a:p>
          <a:p>
            <a:pPr algn="ctr" eaLnBrk="1" latinLnBrk="1" hangingPunct="1">
              <a:defRPr/>
            </a:pPr>
            <a:endParaRPr lang="en-US" altLang="ko-KR" sz="1200" b="1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050" b="1" dirty="0" smtClean="0">
                <a:latin typeface="+mn-ea"/>
              </a:rPr>
              <a:t>sping-servlet.xml</a:t>
            </a:r>
            <a:r>
              <a:rPr lang="ko-KR" altLang="en-US" sz="1050" b="1" dirty="0" smtClean="0">
                <a:latin typeface="+mn-ea"/>
              </a:rPr>
              <a:t>세팅</a:t>
            </a:r>
            <a:endParaRPr lang="en-US" altLang="ko-KR" sz="105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050" b="1" dirty="0" smtClean="0">
                <a:latin typeface="+mn-ea"/>
              </a:rPr>
              <a:t>DS </a:t>
            </a:r>
            <a:r>
              <a:rPr lang="ko-KR" altLang="en-US" sz="1050" b="1" dirty="0" smtClean="0">
                <a:latin typeface="+mn-ea"/>
              </a:rPr>
              <a:t>등록</a:t>
            </a:r>
            <a:endParaRPr lang="en-US" altLang="ko-KR" sz="1050" b="1" dirty="0" smtClean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105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ko-KR" altLang="en-US" sz="1050" b="1" dirty="0" err="1" smtClean="0">
                <a:latin typeface="+mn-ea"/>
              </a:rPr>
              <a:t>한글처리</a:t>
            </a:r>
            <a:endParaRPr lang="en-US" altLang="ko-KR" sz="1050" b="1" dirty="0">
              <a:latin typeface="+mn-ea"/>
            </a:endParaRPr>
          </a:p>
        </p:txBody>
      </p:sp>
      <p:cxnSp>
        <p:nvCxnSpPr>
          <p:cNvPr id="32" name="꺾인 연결선 31"/>
          <p:cNvCxnSpPr>
            <a:stCxn id="35" idx="3"/>
            <a:endCxn id="37" idx="1"/>
          </p:cNvCxnSpPr>
          <p:nvPr/>
        </p:nvCxnSpPr>
        <p:spPr>
          <a:xfrm>
            <a:off x="5330826" y="1253592"/>
            <a:ext cx="1809043" cy="1392385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endCxn id="30" idx="3"/>
          </p:cNvCxnSpPr>
          <p:nvPr/>
        </p:nvCxnSpPr>
        <p:spPr>
          <a:xfrm rot="10800000" flipV="1">
            <a:off x="5242272" y="2241123"/>
            <a:ext cx="1031521" cy="525903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 bwMode="auto">
          <a:xfrm>
            <a:off x="7467023" y="4639516"/>
            <a:ext cx="2165978" cy="1007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maven  (</a:t>
            </a:r>
            <a:r>
              <a:rPr lang="ko-KR" altLang="en-US" sz="1200" b="1" dirty="0" smtClean="0">
                <a:latin typeface="+mn-ea"/>
                <a:ea typeface="+mn-ea"/>
              </a:rPr>
              <a:t>다운로드관리</a:t>
            </a:r>
            <a:r>
              <a:rPr lang="en-US" altLang="ko-KR" sz="1200" b="1" dirty="0" smtClean="0">
                <a:latin typeface="+mn-ea"/>
                <a:ea typeface="+mn-ea"/>
              </a:rPr>
              <a:t>)</a:t>
            </a:r>
          </a:p>
          <a:p>
            <a:pPr algn="ctr" eaLnBrk="1" latinLnBrk="1" hangingPunct="1">
              <a:defRPr/>
            </a:pPr>
            <a:r>
              <a:rPr lang="en-US" altLang="ko-KR" sz="1600" b="1" dirty="0" smtClean="0">
                <a:latin typeface="+mn-ea"/>
                <a:ea typeface="+mn-ea"/>
              </a:rPr>
              <a:t>pom.xml</a:t>
            </a:r>
          </a:p>
          <a:p>
            <a:pPr eaLnBrk="1" latinLnBrk="1" hangingPunct="1">
              <a:defRPr/>
            </a:pPr>
            <a:r>
              <a:rPr lang="en-US" altLang="ko-KR" sz="1050" b="1" dirty="0">
                <a:latin typeface="+mn-ea"/>
              </a:rPr>
              <a:t>&lt;!-- spring container(core) --&gt;</a:t>
            </a:r>
          </a:p>
          <a:p>
            <a:pPr eaLnBrk="1" latinLnBrk="1" hangingPunct="1">
              <a:defRPr/>
            </a:pPr>
            <a:r>
              <a:rPr lang="en-US" altLang="ko-KR" sz="1050" b="1" dirty="0">
                <a:latin typeface="+mn-ea"/>
              </a:rPr>
              <a:t>&lt;!-- Spring Web --&gt;</a:t>
            </a:r>
          </a:p>
          <a:p>
            <a:pPr eaLnBrk="1" latinLnBrk="1" hangingPunct="1">
              <a:defRPr/>
            </a:pPr>
            <a:r>
              <a:rPr lang="en-US" altLang="ko-KR" sz="1050" b="1" dirty="0">
                <a:latin typeface="+mn-ea"/>
              </a:rPr>
              <a:t>&lt;!-- Spring MVC --&gt;</a:t>
            </a:r>
            <a:endParaRPr lang="en-US" altLang="ko-KR" sz="1050" b="1" dirty="0" smtClean="0">
              <a:latin typeface="+mn-ea"/>
            </a:endParaRP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9610410" y="1370050"/>
            <a:ext cx="2178205" cy="1771293"/>
          </a:xfrm>
          <a:prstGeom prst="roundRect">
            <a:avLst>
              <a:gd name="adj" fmla="val 2854"/>
            </a:avLst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@Controller</a:t>
            </a:r>
          </a:p>
          <a:p>
            <a:pPr algn="ctr"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PhoneController</a:t>
            </a:r>
            <a:endParaRPr lang="en-US" altLang="ko-KR" sz="1200" b="1" dirty="0">
              <a:latin typeface="+mn-ea"/>
              <a:ea typeface="+mn-ea"/>
            </a:endParaRPr>
          </a:p>
          <a:p>
            <a:r>
              <a:rPr lang="en-US" altLang="ko-KR" sz="1050" b="1" dirty="0"/>
              <a:t>public</a:t>
            </a:r>
            <a:r>
              <a:rPr lang="en-US" altLang="ko-KR" sz="1050" dirty="0"/>
              <a:t> </a:t>
            </a:r>
            <a:r>
              <a:rPr lang="en-US" altLang="ko-KR" sz="1050" b="1" dirty="0"/>
              <a:t>void</a:t>
            </a:r>
            <a:r>
              <a:rPr lang="en-US" altLang="ko-KR" sz="1050" dirty="0"/>
              <a:t> </a:t>
            </a:r>
            <a:r>
              <a:rPr lang="en-US" altLang="ko-KR" sz="1050" dirty="0" smtClean="0"/>
              <a:t>list(Model model) </a:t>
            </a:r>
            <a:r>
              <a:rPr lang="en-US" altLang="ko-KR" sz="1050" dirty="0"/>
              <a:t>{</a:t>
            </a:r>
          </a:p>
          <a:p>
            <a:pPr eaLnBrk="1" latinLnBrk="1" hangingPunct="1">
              <a:defRPr/>
            </a:pPr>
            <a:r>
              <a:rPr lang="en-US" altLang="ko-KR" sz="1050" b="1" dirty="0" smtClean="0">
                <a:latin typeface="+mn-ea"/>
              </a:rPr>
              <a:t>}</a:t>
            </a:r>
          </a:p>
          <a:p>
            <a:pPr eaLnBrk="1" latinLnBrk="1" hangingPunct="1">
              <a:defRPr/>
            </a:pPr>
            <a:endParaRPr lang="en-US" altLang="ko-KR" sz="105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ko-KR" altLang="en-US" sz="1050" b="1" dirty="0" err="1" smtClean="0">
                <a:latin typeface="+mn-ea"/>
              </a:rPr>
              <a:t>등록폼</a:t>
            </a:r>
            <a:endParaRPr lang="en-US" altLang="ko-KR" sz="105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ko-KR" altLang="en-US" sz="1050" b="1" dirty="0" smtClean="0">
                <a:latin typeface="+mn-ea"/>
              </a:rPr>
              <a:t>등록</a:t>
            </a:r>
            <a:endParaRPr lang="en-US" altLang="ko-KR" sz="105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ko-KR" altLang="en-US" sz="1050" b="1" dirty="0" smtClean="0">
                <a:latin typeface="+mn-ea"/>
              </a:rPr>
              <a:t>삭제</a:t>
            </a:r>
            <a:endParaRPr lang="en-US" altLang="ko-KR" sz="105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ko-KR" altLang="en-US" sz="1050" b="1" dirty="0" err="1" smtClean="0">
                <a:latin typeface="+mn-ea"/>
              </a:rPr>
              <a:t>수정폼</a:t>
            </a:r>
            <a:endParaRPr lang="en-US" altLang="ko-KR" sz="105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ko-KR" altLang="en-US" sz="1050" b="1" dirty="0" smtClean="0">
                <a:latin typeface="+mn-ea"/>
              </a:rPr>
              <a:t>수정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11893377" y="756341"/>
            <a:ext cx="2128895" cy="466130"/>
          </a:xfrm>
          <a:prstGeom prst="roundRect">
            <a:avLst>
              <a:gd name="adj" fmla="val 2854"/>
            </a:avLst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MainController</a:t>
            </a:r>
            <a:endParaRPr lang="en-US" altLang="ko-KR" sz="120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/main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11893377" y="1329519"/>
            <a:ext cx="2128896" cy="839033"/>
          </a:xfrm>
          <a:prstGeom prst="roundRect">
            <a:avLst>
              <a:gd name="adj" fmla="val 2854"/>
            </a:avLst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GuestbookController</a:t>
            </a:r>
            <a:endParaRPr lang="en-US" altLang="ko-KR" sz="120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/</a:t>
            </a:r>
            <a:r>
              <a:rPr lang="en-US" altLang="ko-KR" sz="1200" b="1" dirty="0" err="1" smtClean="0">
                <a:latin typeface="+mn-ea"/>
                <a:ea typeface="+mn-ea"/>
              </a:rPr>
              <a:t>gbc</a:t>
            </a:r>
            <a:r>
              <a:rPr lang="en-US" altLang="ko-KR" sz="1200" b="1" dirty="0" smtClean="0">
                <a:latin typeface="+mn-ea"/>
                <a:ea typeface="+mn-ea"/>
              </a:rPr>
              <a:t>/</a:t>
            </a:r>
            <a:r>
              <a:rPr lang="en-US" altLang="ko-KR" sz="1200" b="1" dirty="0" err="1" smtClean="0">
                <a:latin typeface="+mn-ea"/>
                <a:ea typeface="+mn-ea"/>
              </a:rPr>
              <a:t>addList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/</a:t>
            </a:r>
            <a:r>
              <a:rPr lang="en-US" altLang="ko-KR" sz="1200" b="1" dirty="0" err="1" smtClean="0">
                <a:latin typeface="+mn-ea"/>
              </a:rPr>
              <a:t>gbc</a:t>
            </a:r>
            <a:r>
              <a:rPr lang="en-US" altLang="ko-KR" sz="1200" b="1" dirty="0" smtClean="0">
                <a:latin typeface="+mn-ea"/>
              </a:rPr>
              <a:t>/</a:t>
            </a:r>
            <a:r>
              <a:rPr lang="en-US" altLang="ko-KR" sz="1200" b="1" dirty="0" err="1" smtClean="0">
                <a:latin typeface="+mn-ea"/>
              </a:rPr>
              <a:t>deleteForm</a:t>
            </a:r>
            <a:endParaRPr lang="en-US" altLang="ko-KR" sz="120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/</a:t>
            </a:r>
            <a:r>
              <a:rPr lang="en-US" altLang="ko-KR" sz="1200" b="1" dirty="0" err="1" smtClean="0">
                <a:latin typeface="+mn-ea"/>
                <a:ea typeface="+mn-ea"/>
              </a:rPr>
              <a:t>gbc</a:t>
            </a:r>
            <a:r>
              <a:rPr lang="en-US" altLang="ko-KR" sz="1200" b="1" dirty="0" smtClean="0">
                <a:latin typeface="+mn-ea"/>
                <a:ea typeface="+mn-ea"/>
              </a:rPr>
              <a:t>/delete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11893377" y="2275600"/>
            <a:ext cx="2128896" cy="1584841"/>
          </a:xfrm>
          <a:prstGeom prst="roundRect">
            <a:avLst>
              <a:gd name="adj" fmla="val 2854"/>
            </a:avLst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UserController</a:t>
            </a:r>
            <a:endParaRPr lang="en-US" altLang="ko-KR" sz="120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/user/</a:t>
            </a:r>
            <a:r>
              <a:rPr lang="en-US" altLang="ko-KR" sz="1200" b="1" dirty="0" err="1" smtClean="0">
                <a:latin typeface="+mn-ea"/>
                <a:ea typeface="+mn-ea"/>
              </a:rPr>
              <a:t>joinForm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/user/join</a:t>
            </a: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/user/</a:t>
            </a:r>
            <a:r>
              <a:rPr lang="en-US" altLang="ko-KR" sz="1200" b="1" dirty="0" err="1" smtClean="0">
                <a:latin typeface="+mn-ea"/>
                <a:ea typeface="+mn-ea"/>
              </a:rPr>
              <a:t>joinOk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/user/</a:t>
            </a:r>
            <a:r>
              <a:rPr lang="en-US" altLang="ko-KR" sz="1200" b="1" dirty="0" err="1" smtClean="0">
                <a:latin typeface="+mn-ea"/>
              </a:rPr>
              <a:t>loginForm</a:t>
            </a:r>
            <a:endParaRPr lang="en-US" altLang="ko-KR" sz="120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/user/login</a:t>
            </a:r>
            <a:endParaRPr lang="en-US" altLang="ko-KR" sz="120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/user/</a:t>
            </a:r>
            <a:r>
              <a:rPr lang="en-US" altLang="ko-KR" sz="1200" b="1" dirty="0" err="1" smtClean="0">
                <a:latin typeface="+mn-ea"/>
                <a:ea typeface="+mn-ea"/>
              </a:rPr>
              <a:t>updateForm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/user/update</a:t>
            </a:r>
            <a:endParaRPr lang="en-US" altLang="ko-KR" sz="1200" b="1" dirty="0" smtClean="0">
              <a:latin typeface="+mn-ea"/>
              <a:ea typeface="+mn-ea"/>
            </a:endParaRPr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11893377" y="3967489"/>
            <a:ext cx="2200904" cy="1584841"/>
          </a:xfrm>
          <a:prstGeom prst="roundRect">
            <a:avLst>
              <a:gd name="adj" fmla="val 2854"/>
            </a:avLst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BoardController</a:t>
            </a:r>
            <a:endParaRPr lang="en-US" altLang="ko-KR" sz="120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/board/list</a:t>
            </a: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/board/</a:t>
            </a:r>
            <a:r>
              <a:rPr lang="en-US" altLang="ko-KR" sz="1200" b="1" dirty="0" err="1" smtClean="0">
                <a:latin typeface="+mn-ea"/>
              </a:rPr>
              <a:t>writeForm</a:t>
            </a:r>
            <a:endParaRPr lang="en-US" altLang="ko-KR" sz="12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/</a:t>
            </a:r>
            <a:r>
              <a:rPr lang="en-US" altLang="ko-KR" sz="1200" b="1" dirty="0" smtClean="0">
                <a:latin typeface="+mn-ea"/>
              </a:rPr>
              <a:t>board/write</a:t>
            </a:r>
            <a:endParaRPr lang="en-US" altLang="ko-KR" sz="12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/</a:t>
            </a:r>
            <a:r>
              <a:rPr lang="en-US" altLang="ko-KR" sz="1200" b="1" dirty="0" smtClean="0">
                <a:latin typeface="+mn-ea"/>
              </a:rPr>
              <a:t>board/delete</a:t>
            </a:r>
            <a:endParaRPr lang="en-US" altLang="ko-KR" sz="12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/</a:t>
            </a:r>
            <a:r>
              <a:rPr lang="en-US" altLang="ko-KR" sz="1200" b="1" dirty="0" smtClean="0">
                <a:latin typeface="+mn-ea"/>
              </a:rPr>
              <a:t>board/read</a:t>
            </a:r>
            <a:endParaRPr lang="en-US" altLang="ko-KR" sz="12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/board/</a:t>
            </a:r>
            <a:r>
              <a:rPr lang="en-US" altLang="ko-KR" sz="1200" b="1" dirty="0" err="1" smtClean="0">
                <a:latin typeface="+mn-ea"/>
              </a:rPr>
              <a:t>updateForm</a:t>
            </a:r>
            <a:endParaRPr lang="en-US" altLang="ko-KR" sz="12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/</a:t>
            </a:r>
            <a:r>
              <a:rPr lang="en-US" altLang="ko-KR" sz="1200" b="1" dirty="0" smtClean="0">
                <a:latin typeface="+mn-ea"/>
              </a:rPr>
              <a:t>board/update</a:t>
            </a:r>
            <a:endParaRPr lang="en-US" altLang="ko-KR" sz="1200" b="1" dirty="0" smtClean="0">
              <a:latin typeface="+mn-ea"/>
              <a:ea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676191" y="-198994"/>
            <a:ext cx="2501567" cy="573871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특정인터넷주소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요청</a:t>
            </a:r>
            <a:r>
              <a:rPr lang="en-US" altLang="ko-KR" sz="1200" dirty="0" smtClean="0">
                <a:solidFill>
                  <a:schemeClr val="tx1"/>
                </a:solidFill>
              </a:rPr>
              <a:t>)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일때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작동할메소드</a:t>
            </a:r>
            <a:r>
              <a:rPr lang="ko-KR" altLang="en-US" sz="1200" dirty="0" smtClean="0">
                <a:solidFill>
                  <a:schemeClr val="tx1"/>
                </a:solidFill>
              </a:rPr>
              <a:t>  리스트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2908223" y="4699249"/>
            <a:ext cx="2635258" cy="846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600" b="1" dirty="0" smtClean="0">
                <a:latin typeface="+mn-ea"/>
                <a:ea typeface="+mn-ea"/>
              </a:rPr>
              <a:t>spring-servlet.xml</a:t>
            </a:r>
          </a:p>
          <a:p>
            <a:pPr algn="ctr" eaLnBrk="1" latinLnBrk="1" hangingPunct="1">
              <a:defRPr/>
            </a:pPr>
            <a:endParaRPr lang="en-US" altLang="ko-KR" sz="1200" b="1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050" b="1" dirty="0" smtClean="0">
                <a:latin typeface="+mn-ea"/>
              </a:rPr>
              <a:t>controller</a:t>
            </a:r>
            <a:r>
              <a:rPr lang="ko-KR" altLang="en-US" sz="1050" b="1" dirty="0" err="1" smtClean="0">
                <a:latin typeface="+mn-ea"/>
              </a:rPr>
              <a:t>등록관련</a:t>
            </a:r>
            <a:r>
              <a:rPr lang="ko-KR" altLang="en-US" sz="1050" b="1" dirty="0" smtClean="0">
                <a:latin typeface="+mn-ea"/>
              </a:rPr>
              <a:t> 설정</a:t>
            </a:r>
            <a:r>
              <a:rPr lang="en-US" altLang="ko-KR" sz="1050" b="1" dirty="0" smtClean="0">
                <a:latin typeface="+mn-ea"/>
              </a:rPr>
              <a:t>(HM)</a:t>
            </a:r>
          </a:p>
          <a:p>
            <a:pPr eaLnBrk="1" latinLnBrk="1" hangingPunct="1">
              <a:defRPr/>
            </a:pPr>
            <a:r>
              <a:rPr lang="en-US" altLang="ko-KR" sz="1050" b="1" dirty="0" err="1" smtClean="0">
                <a:solidFill>
                  <a:srgbClr val="FF0000"/>
                </a:solidFill>
                <a:latin typeface="+mn-ea"/>
              </a:rPr>
              <a:t>com.javaex.contorller</a:t>
            </a:r>
            <a:endParaRPr lang="en-US" altLang="ko-KR" sz="105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7970335" y="-472514"/>
            <a:ext cx="3313790" cy="892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600" b="1" dirty="0" smtClean="0">
                <a:latin typeface="+mn-ea"/>
                <a:ea typeface="+mn-ea"/>
              </a:rPr>
              <a:t>HM</a:t>
            </a:r>
          </a:p>
          <a:p>
            <a:pPr eaLnBrk="1" latinLnBrk="1" hangingPunct="1">
              <a:defRPr/>
            </a:pPr>
            <a:r>
              <a:rPr lang="en-US" altLang="ko-KR" sz="1200" dirty="0" smtClean="0"/>
              <a:t>/list </a:t>
            </a:r>
            <a:r>
              <a:rPr lang="en-US" altLang="ko-KR" sz="1200" dirty="0" smtClean="0">
                <a:sym typeface="Wingdings" panose="05000000000000000000" pitchFamily="2" charset="2"/>
              </a:rPr>
              <a:t>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PhoneController.</a:t>
            </a:r>
            <a:r>
              <a:rPr lang="en-US" altLang="ko-KR" sz="1200" dirty="0" err="1" smtClean="0"/>
              <a:t>list</a:t>
            </a:r>
            <a:r>
              <a:rPr lang="en-US" altLang="ko-KR" sz="1200" dirty="0" smtClean="0"/>
              <a:t>()  GET, POST</a:t>
            </a:r>
            <a:endParaRPr lang="en-US" altLang="ko-KR" sz="1200" dirty="0"/>
          </a:p>
          <a:p>
            <a:pPr eaLnBrk="1" latinLnBrk="1" hangingPunct="1">
              <a:defRPr/>
            </a:pPr>
            <a:endParaRPr lang="en-US" altLang="ko-KR" sz="1200" b="1" dirty="0" smtClean="0">
              <a:latin typeface="+mn-ea"/>
              <a:ea typeface="+mn-ea"/>
            </a:endParaRPr>
          </a:p>
          <a:p>
            <a:pPr algn="ctr" eaLnBrk="1" latinLnBrk="1" hangingPunct="1">
              <a:defRPr/>
            </a:pP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139869" y="2461033"/>
            <a:ext cx="639763" cy="369888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174103" y="2842601"/>
            <a:ext cx="630238" cy="352425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14192884" y="756341"/>
            <a:ext cx="2128895" cy="466130"/>
          </a:xfrm>
          <a:prstGeom prst="roundRect">
            <a:avLst>
              <a:gd name="adj" fmla="val 2854"/>
            </a:avLst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MainController</a:t>
            </a:r>
            <a:endParaRPr lang="en-US" altLang="ko-KR" sz="120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/main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14192884" y="1329519"/>
            <a:ext cx="2128896" cy="839033"/>
          </a:xfrm>
          <a:prstGeom prst="roundRect">
            <a:avLst>
              <a:gd name="adj" fmla="val 2854"/>
            </a:avLst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GuestbookController</a:t>
            </a:r>
            <a:endParaRPr lang="en-US" altLang="ko-KR" sz="120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/</a:t>
            </a:r>
            <a:r>
              <a:rPr lang="en-US" altLang="ko-KR" sz="1200" b="1" dirty="0" err="1" smtClean="0">
                <a:latin typeface="+mn-ea"/>
                <a:ea typeface="+mn-ea"/>
              </a:rPr>
              <a:t>gbc?action</a:t>
            </a:r>
            <a:r>
              <a:rPr lang="en-US" altLang="ko-KR" sz="1200" b="1" dirty="0" smtClean="0">
                <a:latin typeface="+mn-ea"/>
                <a:ea typeface="+mn-ea"/>
              </a:rPr>
              <a:t>=</a:t>
            </a:r>
            <a:r>
              <a:rPr lang="en-US" altLang="ko-KR" sz="1200" b="1" dirty="0" err="1" smtClean="0">
                <a:latin typeface="+mn-ea"/>
                <a:ea typeface="+mn-ea"/>
              </a:rPr>
              <a:t>addList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/</a:t>
            </a:r>
            <a:r>
              <a:rPr lang="en-US" altLang="ko-KR" sz="1200" b="1" dirty="0" err="1" smtClean="0">
                <a:latin typeface="+mn-ea"/>
              </a:rPr>
              <a:t>gbc?action</a:t>
            </a:r>
            <a:r>
              <a:rPr lang="en-US" altLang="ko-KR" sz="1200" b="1" dirty="0" smtClean="0">
                <a:latin typeface="+mn-ea"/>
              </a:rPr>
              <a:t>=</a:t>
            </a:r>
            <a:r>
              <a:rPr lang="en-US" altLang="ko-KR" sz="1200" b="1" dirty="0" err="1" smtClean="0">
                <a:latin typeface="+mn-ea"/>
              </a:rPr>
              <a:t>deleteForm</a:t>
            </a:r>
            <a:endParaRPr lang="en-US" altLang="ko-KR" sz="120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/</a:t>
            </a:r>
            <a:r>
              <a:rPr lang="en-US" altLang="ko-KR" sz="1200" b="1" dirty="0" err="1" smtClean="0">
                <a:latin typeface="+mn-ea"/>
                <a:ea typeface="+mn-ea"/>
              </a:rPr>
              <a:t>gbc?action</a:t>
            </a:r>
            <a:r>
              <a:rPr lang="en-US" altLang="ko-KR" sz="1200" b="1" dirty="0" smtClean="0">
                <a:latin typeface="+mn-ea"/>
                <a:ea typeface="+mn-ea"/>
              </a:rPr>
              <a:t>=delete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14192884" y="2275600"/>
            <a:ext cx="2128896" cy="1584841"/>
          </a:xfrm>
          <a:prstGeom prst="roundRect">
            <a:avLst>
              <a:gd name="adj" fmla="val 2854"/>
            </a:avLst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UserController</a:t>
            </a:r>
            <a:endParaRPr lang="en-US" altLang="ko-KR" sz="120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/</a:t>
            </a:r>
            <a:r>
              <a:rPr lang="en-US" altLang="ko-KR" sz="1200" b="1" dirty="0" err="1" smtClean="0">
                <a:latin typeface="+mn-ea"/>
                <a:ea typeface="+mn-ea"/>
              </a:rPr>
              <a:t>user?action</a:t>
            </a:r>
            <a:r>
              <a:rPr lang="en-US" altLang="ko-KR" sz="1200" b="1" dirty="0" smtClean="0">
                <a:latin typeface="+mn-ea"/>
                <a:ea typeface="+mn-ea"/>
              </a:rPr>
              <a:t>=</a:t>
            </a:r>
            <a:r>
              <a:rPr lang="en-US" altLang="ko-KR" sz="1200" b="1" dirty="0" err="1" smtClean="0">
                <a:latin typeface="+mn-ea"/>
                <a:ea typeface="+mn-ea"/>
              </a:rPr>
              <a:t>joinForm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/</a:t>
            </a:r>
            <a:r>
              <a:rPr lang="en-US" altLang="ko-KR" sz="1200" b="1" dirty="0" err="1" smtClean="0">
                <a:latin typeface="+mn-ea"/>
              </a:rPr>
              <a:t>user?action</a:t>
            </a:r>
            <a:r>
              <a:rPr lang="en-US" altLang="ko-KR" sz="1200" b="1" dirty="0" smtClean="0">
                <a:latin typeface="+mn-ea"/>
              </a:rPr>
              <a:t>=join</a:t>
            </a: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/</a:t>
            </a:r>
            <a:r>
              <a:rPr lang="en-US" altLang="ko-KR" sz="1200" b="1" dirty="0" err="1" smtClean="0">
                <a:latin typeface="+mn-ea"/>
                <a:ea typeface="+mn-ea"/>
              </a:rPr>
              <a:t>user?action</a:t>
            </a:r>
            <a:r>
              <a:rPr lang="en-US" altLang="ko-KR" sz="1200" b="1" dirty="0" smtClean="0">
                <a:latin typeface="+mn-ea"/>
                <a:ea typeface="+mn-ea"/>
              </a:rPr>
              <a:t>=</a:t>
            </a:r>
            <a:r>
              <a:rPr lang="en-US" altLang="ko-KR" sz="1200" b="1" dirty="0" err="1" smtClean="0">
                <a:latin typeface="+mn-ea"/>
                <a:ea typeface="+mn-ea"/>
              </a:rPr>
              <a:t>joinOk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/</a:t>
            </a:r>
            <a:r>
              <a:rPr lang="en-US" altLang="ko-KR" sz="1200" b="1" dirty="0" err="1" smtClean="0">
                <a:latin typeface="+mn-ea"/>
              </a:rPr>
              <a:t>user?action</a:t>
            </a:r>
            <a:r>
              <a:rPr lang="en-US" altLang="ko-KR" sz="1200" b="1" dirty="0" smtClean="0">
                <a:latin typeface="+mn-ea"/>
              </a:rPr>
              <a:t>=</a:t>
            </a:r>
            <a:r>
              <a:rPr lang="en-US" altLang="ko-KR" sz="1200" b="1" dirty="0" err="1" smtClean="0">
                <a:latin typeface="+mn-ea"/>
              </a:rPr>
              <a:t>loginForm</a:t>
            </a:r>
            <a:endParaRPr lang="en-US" altLang="ko-KR" sz="120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/</a:t>
            </a:r>
            <a:r>
              <a:rPr lang="en-US" altLang="ko-KR" sz="1200" b="1" dirty="0" err="1" smtClean="0">
                <a:latin typeface="+mn-ea"/>
                <a:ea typeface="+mn-ea"/>
              </a:rPr>
              <a:t>user?action</a:t>
            </a:r>
            <a:r>
              <a:rPr lang="en-US" altLang="ko-KR" sz="1200" b="1" dirty="0" smtClean="0">
                <a:latin typeface="+mn-ea"/>
                <a:ea typeface="+mn-ea"/>
              </a:rPr>
              <a:t>=login</a:t>
            </a:r>
            <a:endParaRPr lang="en-US" altLang="ko-KR" sz="120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/</a:t>
            </a:r>
            <a:r>
              <a:rPr lang="en-US" altLang="ko-KR" sz="1200" b="1" dirty="0" err="1" smtClean="0">
                <a:latin typeface="+mn-ea"/>
                <a:ea typeface="+mn-ea"/>
              </a:rPr>
              <a:t>user?action</a:t>
            </a:r>
            <a:r>
              <a:rPr lang="en-US" altLang="ko-KR" sz="1200" b="1" dirty="0" smtClean="0">
                <a:latin typeface="+mn-ea"/>
                <a:ea typeface="+mn-ea"/>
              </a:rPr>
              <a:t>=</a:t>
            </a:r>
            <a:r>
              <a:rPr lang="en-US" altLang="ko-KR" sz="1200" b="1" dirty="0" err="1" smtClean="0">
                <a:latin typeface="+mn-ea"/>
                <a:ea typeface="+mn-ea"/>
              </a:rPr>
              <a:t>updateForm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/</a:t>
            </a:r>
            <a:r>
              <a:rPr lang="en-US" altLang="ko-KR" sz="1200" b="1" dirty="0" err="1" smtClean="0">
                <a:latin typeface="+mn-ea"/>
              </a:rPr>
              <a:t>user?action</a:t>
            </a:r>
            <a:r>
              <a:rPr lang="en-US" altLang="ko-KR" sz="1200" b="1" dirty="0" smtClean="0">
                <a:latin typeface="+mn-ea"/>
              </a:rPr>
              <a:t>=update</a:t>
            </a:r>
            <a:endParaRPr lang="en-US" altLang="ko-KR" sz="1200" b="1" dirty="0" smtClean="0">
              <a:latin typeface="+mn-ea"/>
              <a:ea typeface="+mn-ea"/>
            </a:endParaRPr>
          </a:p>
        </p:txBody>
      </p:sp>
      <p:sp>
        <p:nvSpPr>
          <p:cNvPr id="60" name="모서리가 둥근 직사각형 59"/>
          <p:cNvSpPr/>
          <p:nvPr/>
        </p:nvSpPr>
        <p:spPr bwMode="auto">
          <a:xfrm>
            <a:off x="14192884" y="3967489"/>
            <a:ext cx="2200904" cy="1771293"/>
          </a:xfrm>
          <a:prstGeom prst="roundRect">
            <a:avLst>
              <a:gd name="adj" fmla="val 2854"/>
            </a:avLst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BoardController</a:t>
            </a:r>
            <a:endParaRPr lang="en-US" altLang="ko-KR" sz="120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/</a:t>
            </a:r>
            <a:r>
              <a:rPr lang="en-US" altLang="ko-KR" sz="1200" b="1" dirty="0" err="1" smtClean="0">
                <a:latin typeface="+mn-ea"/>
                <a:ea typeface="+mn-ea"/>
              </a:rPr>
              <a:t>board?action</a:t>
            </a:r>
            <a:r>
              <a:rPr lang="en-US" altLang="ko-KR" sz="1200" b="1" dirty="0" smtClean="0">
                <a:latin typeface="+mn-ea"/>
                <a:ea typeface="+mn-ea"/>
              </a:rPr>
              <a:t>=list</a:t>
            </a: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/</a:t>
            </a:r>
            <a:r>
              <a:rPr lang="en-US" altLang="ko-KR" sz="1200" b="1" dirty="0" err="1" smtClean="0">
                <a:latin typeface="+mn-ea"/>
              </a:rPr>
              <a:t>board?action</a:t>
            </a:r>
            <a:r>
              <a:rPr lang="en-US" altLang="ko-KR" sz="1200" b="1" dirty="0" smtClean="0">
                <a:latin typeface="+mn-ea"/>
              </a:rPr>
              <a:t>=</a:t>
            </a:r>
            <a:r>
              <a:rPr lang="en-US" altLang="ko-KR" sz="1200" b="1" dirty="0" err="1" smtClean="0">
                <a:latin typeface="+mn-ea"/>
              </a:rPr>
              <a:t>writeForm</a:t>
            </a:r>
            <a:endParaRPr lang="en-US" altLang="ko-KR" sz="12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/</a:t>
            </a:r>
            <a:r>
              <a:rPr lang="en-US" altLang="ko-KR" sz="1200" b="1" dirty="0" err="1" smtClean="0">
                <a:latin typeface="+mn-ea"/>
              </a:rPr>
              <a:t>board?action</a:t>
            </a:r>
            <a:r>
              <a:rPr lang="en-US" altLang="ko-KR" sz="1200" b="1" dirty="0" smtClean="0">
                <a:latin typeface="+mn-ea"/>
              </a:rPr>
              <a:t>=write</a:t>
            </a:r>
            <a:endParaRPr lang="en-US" altLang="ko-KR" sz="12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/</a:t>
            </a:r>
            <a:r>
              <a:rPr lang="en-US" altLang="ko-KR" sz="1200" b="1" dirty="0" err="1" smtClean="0">
                <a:latin typeface="+mn-ea"/>
              </a:rPr>
              <a:t>board?action</a:t>
            </a:r>
            <a:r>
              <a:rPr lang="en-US" altLang="ko-KR" sz="1200" b="1" dirty="0" smtClean="0">
                <a:latin typeface="+mn-ea"/>
              </a:rPr>
              <a:t>=delete</a:t>
            </a:r>
            <a:endParaRPr lang="en-US" altLang="ko-KR" sz="12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/</a:t>
            </a:r>
            <a:r>
              <a:rPr lang="en-US" altLang="ko-KR" sz="1200" b="1" dirty="0" err="1" smtClean="0">
                <a:latin typeface="+mn-ea"/>
              </a:rPr>
              <a:t>board?action</a:t>
            </a:r>
            <a:r>
              <a:rPr lang="en-US" altLang="ko-KR" sz="1200" b="1" dirty="0" smtClean="0">
                <a:latin typeface="+mn-ea"/>
              </a:rPr>
              <a:t>=read</a:t>
            </a:r>
            <a:endParaRPr lang="en-US" altLang="ko-KR" sz="12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/</a:t>
            </a:r>
            <a:r>
              <a:rPr lang="en-US" altLang="ko-KR" sz="1200" b="1" dirty="0" err="1" smtClean="0">
                <a:latin typeface="+mn-ea"/>
              </a:rPr>
              <a:t>board?action</a:t>
            </a:r>
            <a:r>
              <a:rPr lang="en-US" altLang="ko-KR" sz="1200" b="1" dirty="0" smtClean="0">
                <a:latin typeface="+mn-ea"/>
              </a:rPr>
              <a:t>=</a:t>
            </a:r>
            <a:r>
              <a:rPr lang="en-US" altLang="ko-KR" sz="1200" b="1" dirty="0" err="1" smtClean="0">
                <a:latin typeface="+mn-ea"/>
              </a:rPr>
              <a:t>updateForm</a:t>
            </a:r>
            <a:endParaRPr lang="en-US" altLang="ko-KR" sz="12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/</a:t>
            </a:r>
            <a:r>
              <a:rPr lang="en-US" altLang="ko-KR" sz="1200" b="1" dirty="0" err="1" smtClean="0">
                <a:latin typeface="+mn-ea"/>
              </a:rPr>
              <a:t>board?action</a:t>
            </a:r>
            <a:r>
              <a:rPr lang="en-US" altLang="ko-KR" sz="1200" b="1" dirty="0" smtClean="0">
                <a:latin typeface="+mn-ea"/>
              </a:rPr>
              <a:t>=update</a:t>
            </a:r>
            <a:endParaRPr lang="en-US" altLang="ko-KR" sz="1200" b="1" dirty="0" smtClean="0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83943" y="3199724"/>
            <a:ext cx="225865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Model And View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model "</a:t>
            </a:r>
            <a:r>
              <a:rPr lang="en-US" altLang="ko-KR" sz="1200" dirty="0" err="1" smtClean="0">
                <a:latin typeface="+mn-ea"/>
                <a:ea typeface="+mn-ea"/>
              </a:rPr>
              <a:t>personList</a:t>
            </a:r>
            <a:r>
              <a:rPr lang="en-US" altLang="ko-KR" sz="1200" dirty="0" smtClean="0">
                <a:latin typeface="+mn-ea"/>
                <a:ea typeface="+mn-ea"/>
              </a:rPr>
              <a:t>"   0x999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return "/WEB-INF/</a:t>
            </a:r>
            <a:r>
              <a:rPr lang="en-US" altLang="ko-KR" sz="1200" dirty="0" err="1" smtClean="0">
                <a:latin typeface="+mn-ea"/>
                <a:ea typeface="+mn-ea"/>
              </a:rPr>
              <a:t>list.jsp</a:t>
            </a:r>
            <a:r>
              <a:rPr lang="en-US" altLang="ko-KR" sz="1200" dirty="0" smtClean="0">
                <a:latin typeface="+mn-ea"/>
                <a:ea typeface="+mn-ea"/>
              </a:rPr>
              <a:t>"</a:t>
            </a:r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085" y="1543567"/>
            <a:ext cx="1753690" cy="306139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8" name="직선 화살표 연결선 27"/>
          <p:cNvCxnSpPr/>
          <p:nvPr/>
        </p:nvCxnSpPr>
        <p:spPr>
          <a:xfrm flipH="1">
            <a:off x="8450522" y="2069932"/>
            <a:ext cx="1414066" cy="8618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79740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791580" y="164155"/>
            <a:ext cx="1358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 b="1" dirty="0" smtClean="0">
                <a:latin typeface="+mn-ea"/>
                <a:ea typeface="+mn-ea"/>
              </a:rPr>
              <a:t>클라이언트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 algn="ctr" eaLnBrk="1" latinLnBrk="1" hangingPunct="1">
              <a:defRPr/>
            </a:pPr>
            <a:r>
              <a:rPr lang="ko-KR" altLang="en-US" sz="1600" b="1" dirty="0" smtClean="0">
                <a:latin typeface="+mn-ea"/>
                <a:ea typeface="+mn-ea"/>
              </a:rPr>
              <a:t>정우성</a:t>
            </a:r>
            <a:r>
              <a:rPr lang="en-US" altLang="ko-KR" sz="1600" b="1" dirty="0" smtClean="0">
                <a:latin typeface="+mn-ea"/>
                <a:ea typeface="+mn-ea"/>
              </a:rPr>
              <a:t>(</a:t>
            </a:r>
            <a:r>
              <a:rPr lang="ko-KR" altLang="en-US" sz="1600" b="1" dirty="0" smtClean="0">
                <a:latin typeface="+mn-ea"/>
                <a:ea typeface="+mn-ea"/>
              </a:rPr>
              <a:t>미국</a:t>
            </a:r>
            <a:r>
              <a:rPr lang="en-US" altLang="ko-KR" sz="1600" b="1" dirty="0" smtClean="0">
                <a:latin typeface="+mn-ea"/>
                <a:ea typeface="+mn-ea"/>
              </a:rPr>
              <a:t>)</a:t>
            </a:r>
          </a:p>
        </p:txBody>
      </p:sp>
      <p:pic>
        <p:nvPicPr>
          <p:cNvPr id="3" name="Picture 30" descr="컴퓨터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10" y="139700"/>
            <a:ext cx="693953" cy="47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6696236" y="168388"/>
            <a:ext cx="1183162" cy="535238"/>
            <a:chOff x="4912597" y="1081920"/>
            <a:chExt cx="1183162" cy="535238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5148064" y="1081920"/>
              <a:ext cx="94769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ko-KR" altLang="en-US" sz="1200" b="1" dirty="0" smtClean="0">
                  <a:latin typeface="+mn-ea"/>
                  <a:ea typeface="+mn-ea"/>
                </a:rPr>
                <a:t>서버</a:t>
              </a:r>
              <a:endParaRPr lang="en-US" altLang="ko-KR" sz="1200" b="1" dirty="0" smtClean="0">
                <a:latin typeface="+mn-ea"/>
                <a:ea typeface="+mn-ea"/>
              </a:endParaRPr>
            </a:p>
            <a:p>
              <a:pPr algn="ctr" eaLnBrk="1" latinLnBrk="1" hangingPunct="1">
                <a:defRPr/>
              </a:pPr>
              <a:r>
                <a:rPr lang="en-US" altLang="ko-KR" sz="1600" b="1" dirty="0" smtClean="0">
                  <a:latin typeface="+mn-ea"/>
                  <a:ea typeface="+mn-ea"/>
                </a:rPr>
                <a:t>(</a:t>
              </a:r>
              <a:r>
                <a:rPr lang="ko-KR" altLang="en-US" sz="1600" b="1" dirty="0" smtClean="0">
                  <a:latin typeface="+mn-ea"/>
                  <a:ea typeface="+mn-ea"/>
                </a:rPr>
                <a:t>천호동</a:t>
              </a:r>
              <a:r>
                <a:rPr lang="en-US" altLang="ko-KR" sz="1600" b="1" dirty="0" smtClean="0">
                  <a:latin typeface="+mn-ea"/>
                  <a:ea typeface="+mn-ea"/>
                </a:rPr>
                <a:t>)</a:t>
              </a:r>
            </a:p>
          </p:txBody>
        </p:sp>
        <p:pic>
          <p:nvPicPr>
            <p:cNvPr id="8" name="Picture 9" descr="서버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2597" y="1081920"/>
              <a:ext cx="364324" cy="535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직사각형 8"/>
          <p:cNvSpPr/>
          <p:nvPr/>
        </p:nvSpPr>
        <p:spPr bwMode="auto">
          <a:xfrm>
            <a:off x="6696236" y="687374"/>
            <a:ext cx="4038600" cy="312901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60434" y="924838"/>
            <a:ext cx="540060" cy="189158"/>
          </a:xfrm>
          <a:prstGeom prst="rect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073900" y="989406"/>
            <a:ext cx="3492978" cy="226642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phonebook4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84268" y="922903"/>
            <a:ext cx="3645807" cy="244645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9539948" y="715277"/>
            <a:ext cx="1090127" cy="324000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 smtClean="0">
                <a:latin typeface="+mn-ea"/>
                <a:ea typeface="+mn-ea"/>
              </a:rPr>
              <a:t>tomcat-9.0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9" name="직사각형 7"/>
          <p:cNvSpPr>
            <a:spLocks noChangeArrowheads="1"/>
          </p:cNvSpPr>
          <p:nvPr/>
        </p:nvSpPr>
        <p:spPr bwMode="auto">
          <a:xfrm>
            <a:off x="190710" y="693940"/>
            <a:ext cx="3413125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/>
              <a:t>http://localhost:8000/mysite/main</a:t>
            </a:r>
            <a:endParaRPr lang="ko-KR" altLang="en-US" sz="1100" b="1" dirty="0" smtClean="0">
              <a:solidFill>
                <a:srgbClr val="00B050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/>
          <a:srcRect l="2480" t="11509" r="1730" b="3232"/>
          <a:stretch/>
        </p:blipFill>
        <p:spPr bwMode="auto">
          <a:xfrm>
            <a:off x="287524" y="2570053"/>
            <a:ext cx="2520950" cy="15986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29" name="그룹 46"/>
          <p:cNvGrpSpPr>
            <a:grpSpLocks/>
          </p:cNvGrpSpPr>
          <p:nvPr/>
        </p:nvGrpSpPr>
        <p:grpSpPr bwMode="auto">
          <a:xfrm>
            <a:off x="3870670" y="2146314"/>
            <a:ext cx="1371601" cy="990600"/>
            <a:chOff x="3959932" y="626852"/>
            <a:chExt cx="1371309" cy="990013"/>
          </a:xfrm>
        </p:grpSpPr>
        <p:sp>
          <p:nvSpPr>
            <p:cNvPr id="30" name="직사각형 29"/>
            <p:cNvSpPr/>
            <p:nvPr/>
          </p:nvSpPr>
          <p:spPr>
            <a:xfrm>
              <a:off x="4032942" y="877528"/>
              <a:ext cx="1298299" cy="7393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31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cxnSp>
        <p:nvCxnSpPr>
          <p:cNvPr id="32" name="꺾인 연결선 31"/>
          <p:cNvCxnSpPr>
            <a:stCxn id="35" idx="3"/>
            <a:endCxn id="37" idx="0"/>
          </p:cNvCxnSpPr>
          <p:nvPr/>
        </p:nvCxnSpPr>
        <p:spPr>
          <a:xfrm>
            <a:off x="5330826" y="1253592"/>
            <a:ext cx="2240936" cy="1131122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38" idx="1"/>
            <a:endCxn id="30" idx="3"/>
          </p:cNvCxnSpPr>
          <p:nvPr/>
        </p:nvCxnSpPr>
        <p:spPr>
          <a:xfrm rot="10800000">
            <a:off x="5242272" y="2767027"/>
            <a:ext cx="2014371" cy="216086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6"/>
          <p:cNvGrpSpPr>
            <a:grpSpLocks/>
          </p:cNvGrpSpPr>
          <p:nvPr/>
        </p:nvGrpSpPr>
        <p:grpSpPr bwMode="auto">
          <a:xfrm>
            <a:off x="3889376" y="632879"/>
            <a:ext cx="1441450" cy="990600"/>
            <a:chOff x="4496160" y="613461"/>
            <a:chExt cx="1439853" cy="989488"/>
          </a:xfrm>
        </p:grpSpPr>
        <p:sp>
          <p:nvSpPr>
            <p:cNvPr id="35" name="직사각형 34"/>
            <p:cNvSpPr/>
            <p:nvPr/>
          </p:nvSpPr>
          <p:spPr>
            <a:xfrm>
              <a:off x="4569104" y="864004"/>
              <a:ext cx="1366909" cy="7389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ko-KR" altLang="en-US" sz="900" dirty="0" err="1">
                  <a:solidFill>
                    <a:srgbClr val="222222"/>
                  </a:solidFill>
                  <a:latin typeface="+mn-ea"/>
                  <a:ea typeface="+mn-ea"/>
                </a:rPr>
                <a:t>파라미터</a:t>
              </a:r>
              <a:r>
                <a:rPr lang="en-US" altLang="ko-KR" sz="900" dirty="0">
                  <a:solidFill>
                    <a:srgbClr val="222222"/>
                  </a:solidFill>
                  <a:latin typeface="+mn-ea"/>
                  <a:ea typeface="+mn-ea"/>
                </a:rPr>
                <a:t>: </a:t>
              </a:r>
              <a:r>
                <a:rPr lang="en-US" altLang="ko-KR" sz="900" b="1" dirty="0">
                  <a:solidFill>
                    <a:srgbClr val="00B050"/>
                  </a:solidFill>
                  <a:latin typeface="+mn-ea"/>
                  <a:ea typeface="+mn-ea"/>
                </a:rPr>
                <a:t>action</a:t>
              </a:r>
              <a:r>
                <a:rPr lang="en-US" altLang="ko-KR" sz="900" b="1" dirty="0" smtClean="0">
                  <a:solidFill>
                    <a:srgbClr val="00B050"/>
                  </a:solidFill>
                  <a:latin typeface="+mn-ea"/>
                  <a:ea typeface="+mn-ea"/>
                </a:rPr>
                <a:t>=???</a:t>
              </a: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body</a:t>
              </a:r>
            </a:p>
          </p:txBody>
        </p:sp>
        <p:sp>
          <p:nvSpPr>
            <p:cNvPr id="36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690" cy="294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cxnSp>
        <p:nvCxnSpPr>
          <p:cNvPr id="41" name="직선 화살표 연결선 40"/>
          <p:cNvCxnSpPr/>
          <p:nvPr/>
        </p:nvCxnSpPr>
        <p:spPr bwMode="auto">
          <a:xfrm>
            <a:off x="3671094" y="842053"/>
            <a:ext cx="2993293" cy="44361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 bwMode="auto">
          <a:xfrm flipV="1">
            <a:off x="2670808" y="2169729"/>
            <a:ext cx="4059656" cy="119963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7787370" y="1446986"/>
            <a:ext cx="1230312" cy="757237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/main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7811900" y="2522900"/>
            <a:ext cx="1149350" cy="4175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 smtClean="0">
                <a:solidFill>
                  <a:schemeClr val="tx1"/>
                </a:solidFill>
                <a:latin typeface="+mn-ea"/>
              </a:rPr>
              <a:t>index.jsp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49" name="직사각형 48"/>
          <p:cNvSpPr/>
          <p:nvPr/>
        </p:nvSpPr>
        <p:spPr bwMode="auto">
          <a:xfrm>
            <a:off x="8450522" y="2069932"/>
            <a:ext cx="717550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*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  <p:cxnSp>
        <p:nvCxnSpPr>
          <p:cNvPr id="50" name="직선 화살표 연결선 49"/>
          <p:cNvCxnSpPr/>
          <p:nvPr/>
        </p:nvCxnSpPr>
        <p:spPr bwMode="auto">
          <a:xfrm>
            <a:off x="8413593" y="1984030"/>
            <a:ext cx="5080" cy="51209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 bwMode="auto">
          <a:xfrm>
            <a:off x="7512271" y="1271172"/>
            <a:ext cx="1800225" cy="3508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MainContoller</a:t>
            </a:r>
            <a:r>
              <a:rPr lang="en-US" altLang="ko-KR" sz="1200" b="1" dirty="0" smtClean="0">
                <a:latin typeface="+mn-ea"/>
                <a:ea typeface="+mn-ea"/>
              </a:rPr>
              <a:t>(servlet</a:t>
            </a:r>
            <a:r>
              <a:rPr lang="en-US" altLang="ko-KR" sz="1200" b="1" dirty="0">
                <a:latin typeface="+mn-ea"/>
                <a:ea typeface="+mn-ea"/>
              </a:rPr>
              <a:t>)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251880" y="2384714"/>
            <a:ext cx="639763" cy="369888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256642" y="2806900"/>
            <a:ext cx="630238" cy="352425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380312" y="1113996"/>
            <a:ext cx="2052228" cy="1248036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6205853" y="325432"/>
            <a:ext cx="79464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web.xml</a:t>
            </a:r>
            <a:endParaRPr lang="en-US" altLang="ko-KR" sz="16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9642554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bg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21818</TotalTime>
  <Words>595</Words>
  <Application>Microsoft Office PowerPoint</Application>
  <PresentationFormat>화면 슬라이드 쇼(16:9)</PresentationFormat>
  <Paragraphs>286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비트온라인(가제) 사ㅇ</dc:title>
  <dc:creator>remys</dc:creator>
  <cp:lastModifiedBy>cheoho-hi</cp:lastModifiedBy>
  <cp:revision>1022</cp:revision>
  <cp:lastPrinted>2017-02-20T04:01:18Z</cp:lastPrinted>
  <dcterms:created xsi:type="dcterms:W3CDTF">2017-02-15T05:41:07Z</dcterms:created>
  <dcterms:modified xsi:type="dcterms:W3CDTF">2023-09-13T04:11:07Z</dcterms:modified>
</cp:coreProperties>
</file>