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708" r:id="rId2"/>
    <p:sldId id="736" r:id="rId3"/>
    <p:sldId id="737" r:id="rId4"/>
    <p:sldId id="734" r:id="rId5"/>
    <p:sldId id="758" r:id="rId6"/>
    <p:sldId id="735" r:id="rId7"/>
    <p:sldId id="739" r:id="rId8"/>
    <p:sldId id="756" r:id="rId9"/>
    <p:sldId id="757" r:id="rId10"/>
    <p:sldId id="762" r:id="rId11"/>
    <p:sldId id="743" r:id="rId12"/>
    <p:sldId id="763" r:id="rId13"/>
    <p:sldId id="764" r:id="rId14"/>
    <p:sldId id="748" r:id="rId15"/>
    <p:sldId id="749" r:id="rId16"/>
    <p:sldId id="765" r:id="rId17"/>
    <p:sldId id="766" r:id="rId18"/>
    <p:sldId id="767" r:id="rId19"/>
    <p:sldId id="759" r:id="rId20"/>
    <p:sldId id="751" r:id="rId21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2" autoAdjust="0"/>
    <p:restoredTop sz="92079" autoAdjust="0"/>
  </p:normalViewPr>
  <p:slideViewPr>
    <p:cSldViewPr>
      <p:cViewPr varScale="1">
        <p:scale>
          <a:sx n="137" d="100"/>
          <a:sy n="137" d="100"/>
        </p:scale>
        <p:origin x="29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2AF95FB-D0C0-4C7E-84FC-A971E8409C27}" type="datetimeFigureOut">
              <a:rPr lang="ko-KR" altLang="en-US"/>
              <a:pPr>
                <a:defRPr/>
              </a:pPr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02FBF95-7FE2-4FE0-BF49-3C1CD5CFF9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B89E3E-8F49-46B2-B8A9-42B519D77BF6}" type="slidenum">
              <a:rPr kumimoji="0" lang="ko-KR" altLang="en-US" smtClean="0">
                <a:ea typeface="맑은 고딕" panose="020B0503020000020004" pitchFamily="50" charset="-127"/>
              </a:rPr>
              <a:pPr/>
              <a:t>11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647700" y="404813"/>
            <a:ext cx="8280400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599363" y="104775"/>
            <a:ext cx="1404937" cy="330200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200" spc="-1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200" spc="-15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7" y="214209"/>
            <a:ext cx="2742653" cy="36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14576"/>
            <a:ext cx="360000" cy="36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585310"/>
            <a:ext cx="7885112" cy="1872171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07437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3"/>
          <p:cNvSpPr>
            <a:spLocks noChangeArrowheads="1"/>
          </p:cNvSpPr>
          <p:nvPr userDrawn="1"/>
        </p:nvSpPr>
        <p:spPr bwMode="gray">
          <a:xfrm>
            <a:off x="0" y="1588"/>
            <a:ext cx="3600450" cy="5141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599892" y="437289"/>
            <a:ext cx="4465638" cy="283487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971550" indent="-514350">
              <a:lnSpc>
                <a:spcPct val="100000"/>
              </a:lnSpc>
              <a:buFont typeface="+mj-lt"/>
              <a:buAutoNum type="arabicPeriod"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371600" indent="-457200">
              <a:lnSpc>
                <a:spcPct val="100000"/>
              </a:lnSpc>
              <a:buFont typeface="+mj-lt"/>
              <a:buAutoNum type="arabicPeriod"/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8288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2860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59244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9750" y="592138"/>
            <a:ext cx="4500563" cy="1584325"/>
          </a:xfrm>
          <a:prstGeom prst="rect">
            <a:avLst/>
          </a:prstGeom>
        </p:spPr>
        <p:txBody>
          <a:bodyPr/>
          <a:lstStyle>
            <a:lvl1pPr marL="514350" indent="-5143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89357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0" r:id="rId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148263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b="1" dirty="0" smtClean="0">
                <a:latin typeface="+mn-ea"/>
                <a:ea typeface="+mn-ea"/>
              </a:rPr>
              <a:t>Model1 </a:t>
            </a:r>
            <a:r>
              <a:rPr lang="ko-KR" altLang="en-US" sz="1800" b="1" dirty="0" smtClean="0">
                <a:latin typeface="+mn-ea"/>
                <a:ea typeface="+mn-ea"/>
              </a:rPr>
              <a:t>방식</a:t>
            </a:r>
            <a:r>
              <a:rPr lang="en-US" altLang="ko-KR" sz="1800" b="1" dirty="0" smtClean="0">
                <a:latin typeface="+mn-ea"/>
                <a:ea typeface="+mn-ea"/>
              </a:rPr>
              <a:t>(phonebook, guestbook)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</a:rPr>
              <a:t>Model2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방식</a:t>
            </a:r>
            <a:r>
              <a:rPr lang="en-US" altLang="ko-KR" sz="1800" dirty="0" smtClean="0">
                <a:latin typeface="+mn-ea"/>
                <a:ea typeface="+mn-ea"/>
              </a:rPr>
              <a:t>(phonebook)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guestbook2 </a:t>
            </a:r>
            <a:r>
              <a:rPr lang="ko-KR" altLang="en-US" sz="1800" dirty="0">
                <a:latin typeface="+mn-ea"/>
                <a:ea typeface="+mn-ea"/>
              </a:rPr>
              <a:t>만들기 </a:t>
            </a:r>
            <a:r>
              <a:rPr lang="en-US" altLang="ko-KR" sz="1800" dirty="0">
                <a:latin typeface="+mn-ea"/>
                <a:ea typeface="+mn-ea"/>
              </a:rPr>
              <a:t>: Model </a:t>
            </a:r>
            <a:r>
              <a:rPr lang="en-US" altLang="ko-KR" sz="1800" dirty="0" smtClean="0">
                <a:latin typeface="+mn-ea"/>
                <a:ea typeface="+mn-ea"/>
              </a:rPr>
              <a:t>2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chapter05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phonebook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 bwMode="auto">
          <a:xfrm>
            <a:off x="712327" y="176808"/>
            <a:ext cx="287496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48789" y="176808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331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382127" y="548283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분석</a:t>
            </a:r>
            <a:r>
              <a:rPr lang="en-US" altLang="ko-KR" smtClean="0"/>
              <a:t>-</a:t>
            </a:r>
            <a:r>
              <a:rPr lang="ko-KR" altLang="en-US" smtClean="0"/>
              <a:t>리스트</a:t>
            </a:r>
          </a:p>
        </p:txBody>
      </p:sp>
      <p:grpSp>
        <p:nvGrpSpPr>
          <p:cNvPr id="13317" name="그룹 20"/>
          <p:cNvGrpSpPr>
            <a:grpSpLocks/>
          </p:cNvGrpSpPr>
          <p:nvPr/>
        </p:nvGrpSpPr>
        <p:grpSpPr bwMode="auto">
          <a:xfrm>
            <a:off x="5603414" y="843558"/>
            <a:ext cx="3506788" cy="2370137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/>
          <p:nvPr/>
        </p:nvCxnSpPr>
        <p:spPr bwMode="auto">
          <a:xfrm>
            <a:off x="3766677" y="1657180"/>
            <a:ext cx="2879725" cy="121604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 bwMode="auto">
          <a:xfrm>
            <a:off x="2687177" y="3045420"/>
            <a:ext cx="3055937" cy="2063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그룹 46"/>
          <p:cNvGrpSpPr>
            <a:grpSpLocks/>
          </p:cNvGrpSpPr>
          <p:nvPr/>
        </p:nvGrpSpPr>
        <p:grpSpPr bwMode="auto">
          <a:xfrm>
            <a:off x="3766677" y="3073995"/>
            <a:ext cx="1371600" cy="990600"/>
            <a:chOff x="3959932" y="626852"/>
            <a:chExt cx="1371308" cy="990014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0"/>
          </p:cNvCxnSpPr>
          <p:nvPr/>
        </p:nvCxnSpPr>
        <p:spPr>
          <a:xfrm flipV="1">
            <a:off x="5206539" y="1199507"/>
            <a:ext cx="1020764" cy="118714"/>
          </a:xfrm>
          <a:prstGeom prst="bentConnector4">
            <a:avLst>
              <a:gd name="adj1" fmla="val 17741"/>
              <a:gd name="adj2" fmla="val 504143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138277" y="2376700"/>
            <a:ext cx="691686" cy="131800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8033877" y="3578820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98927" y="1519833"/>
            <a:ext cx="1296987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375189" y="2210395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446627" y="2194520"/>
            <a:ext cx="0" cy="138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7833852" y="1367433"/>
            <a:ext cx="12969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836902" y="1049933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646402" y="2678708"/>
            <a:ext cx="1077912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7187739" y="23183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grpSp>
        <p:nvGrpSpPr>
          <p:cNvPr id="13331" name="그룹 6"/>
          <p:cNvGrpSpPr>
            <a:grpSpLocks/>
          </p:cNvGrpSpPr>
          <p:nvPr/>
        </p:nvGrpSpPr>
        <p:grpSpPr bwMode="auto">
          <a:xfrm>
            <a:off x="3766677" y="697508"/>
            <a:ext cx="1439862" cy="990600"/>
            <a:chOff x="4496160" y="613461"/>
            <a:chExt cx="1439853" cy="989488"/>
          </a:xfrm>
        </p:grpSpPr>
        <p:sp>
          <p:nvSpPr>
            <p:cNvPr id="60" name="직사각형 59"/>
            <p:cNvSpPr/>
            <p:nvPr/>
          </p:nvSpPr>
          <p:spPr>
            <a:xfrm>
              <a:off x="4569185" y="864004"/>
              <a:ext cx="1366828" cy="738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</a:rPr>
                <a:t>action=list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268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143164" y="1381720"/>
            <a:ext cx="1800225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574964" y="1526183"/>
            <a:ext cx="1158875" cy="757237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personList</a:t>
            </a: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insert</a:t>
            </a:r>
            <a:r>
              <a:rPr lang="ko-KR" altLang="en-US" sz="6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6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 flipH="1">
            <a:off x="7186152" y="2281833"/>
            <a:ext cx="1587" cy="3968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 bwMode="auto">
          <a:xfrm>
            <a:off x="7438564" y="1634133"/>
            <a:ext cx="487363" cy="2968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568719" y="1199507"/>
            <a:ext cx="1317168" cy="1065694"/>
          </a:xfrm>
          <a:prstGeom prst="roundRect">
            <a:avLst>
              <a:gd name="adj" fmla="val 20618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personList</a:t>
            </a:r>
            <a:r>
              <a:rPr lang="en-US" altLang="ko-KR" sz="1000" dirty="0" smtClean="0">
                <a:solidFill>
                  <a:schemeClr val="tx1"/>
                </a:solidFill>
              </a:rPr>
              <a:t>", 0x777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29963" y="2166403"/>
            <a:ext cx="964077" cy="420594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7"/>
          <p:cNvSpPr>
            <a:spLocks noChangeArrowheads="1"/>
          </p:cNvSpPr>
          <p:nvPr/>
        </p:nvSpPr>
        <p:spPr bwMode="auto">
          <a:xfrm>
            <a:off x="382127" y="1381720"/>
            <a:ext cx="3413125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http://localhost:8000/phonebook3/pbc?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action=list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pic>
        <p:nvPicPr>
          <p:cNvPr id="13339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418639" y="2065933"/>
            <a:ext cx="2257425" cy="24907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화살표 연결선 88"/>
          <p:cNvCxnSpPr/>
          <p:nvPr/>
        </p:nvCxnSpPr>
        <p:spPr bwMode="auto">
          <a:xfrm flipV="1">
            <a:off x="7536867" y="2248448"/>
            <a:ext cx="487363" cy="46641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7496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434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분석</a:t>
            </a:r>
            <a:r>
              <a:rPr lang="en-US" altLang="ko-KR" smtClean="0"/>
              <a:t>-</a:t>
            </a:r>
            <a:r>
              <a:rPr lang="ko-KR" altLang="en-US" smtClean="0"/>
              <a:t>리스트</a:t>
            </a:r>
            <a:r>
              <a:rPr lang="en-US" altLang="ko-KR" smtClean="0"/>
              <a:t>(</a:t>
            </a:r>
            <a:r>
              <a:rPr lang="ko-KR" altLang="en-US" smtClean="0"/>
              <a:t>포워드 설명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5508625" y="881063"/>
            <a:ext cx="3506788" cy="2370137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</p:cNvCxnSpPr>
          <p:nvPr/>
        </p:nvCxnSpPr>
        <p:spPr bwMode="auto">
          <a:xfrm>
            <a:off x="3700463" y="1495425"/>
            <a:ext cx="1951037" cy="4635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 bwMode="auto">
          <a:xfrm>
            <a:off x="2592388" y="3076575"/>
            <a:ext cx="3055937" cy="2698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4" name="그룹 46"/>
          <p:cNvGrpSpPr>
            <a:grpSpLocks/>
          </p:cNvGrpSpPr>
          <p:nvPr/>
        </p:nvGrpSpPr>
        <p:grpSpPr bwMode="auto">
          <a:xfrm>
            <a:off x="3959225" y="1995488"/>
            <a:ext cx="1371601" cy="990600"/>
            <a:chOff x="3959932" y="626852"/>
            <a:chExt cx="1371309" cy="990013"/>
          </a:xfrm>
        </p:grpSpPr>
        <p:sp>
          <p:nvSpPr>
            <p:cNvPr id="48" name="직사각형 47"/>
            <p:cNvSpPr/>
            <p:nvPr/>
          </p:nvSpPr>
          <p:spPr>
            <a:xfrm>
              <a:off x="4032942" y="877528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0"/>
          </p:cNvCxnSpPr>
          <p:nvPr/>
        </p:nvCxnSpPr>
        <p:spPr>
          <a:xfrm>
            <a:off x="5400675" y="1139825"/>
            <a:ext cx="787400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330825" y="2171700"/>
            <a:ext cx="536575" cy="44450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7939088" y="3616325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04138" y="1557338"/>
            <a:ext cx="1296987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280400" y="2247900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351838" y="2232025"/>
            <a:ext cx="0" cy="138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7739063" y="1404938"/>
            <a:ext cx="12969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87338" y="1347788"/>
            <a:ext cx="341312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http://localhost:8088/phonebook2/pbc?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action=list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087438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480175" y="2716213"/>
            <a:ext cx="1149350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6335713" y="2319338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pic>
        <p:nvPicPr>
          <p:cNvPr id="1435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328613" y="1958975"/>
            <a:ext cx="2257425" cy="24907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57" name="그룹 6"/>
          <p:cNvGrpSpPr>
            <a:grpSpLocks/>
          </p:cNvGrpSpPr>
          <p:nvPr/>
        </p:nvGrpSpPr>
        <p:grpSpPr bwMode="auto">
          <a:xfrm>
            <a:off x="3959225" y="519113"/>
            <a:ext cx="1441450" cy="990600"/>
            <a:chOff x="4496160" y="613461"/>
            <a:chExt cx="1439853" cy="989488"/>
          </a:xfrm>
        </p:grpSpPr>
        <p:sp>
          <p:nvSpPr>
            <p:cNvPr id="60" name="직사각형 59"/>
            <p:cNvSpPr/>
            <p:nvPr/>
          </p:nvSpPr>
          <p:spPr>
            <a:xfrm>
              <a:off x="4569104" y="864004"/>
              <a:ext cx="1366909" cy="738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  <a:latin typeface="+mn-ea"/>
                  <a:ea typeface="+mn-ea"/>
                </a:rPr>
                <a:t>action=list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048375" y="1419225"/>
            <a:ext cx="1800225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08738" y="1563688"/>
            <a:ext cx="1230312" cy="757237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personList</a:t>
            </a: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insert</a:t>
            </a:r>
            <a:r>
              <a:rPr lang="ko-KR" altLang="en-US" sz="6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6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 flipH="1">
            <a:off x="7054850" y="2319338"/>
            <a:ext cx="38100" cy="3968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 bwMode="auto">
          <a:xfrm>
            <a:off x="7380288" y="1851025"/>
            <a:ext cx="450850" cy="11747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867400" y="1600200"/>
            <a:ext cx="639763" cy="36988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67400" y="1995488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364" name="그룹 6"/>
          <p:cNvGrpSpPr>
            <a:grpSpLocks/>
          </p:cNvGrpSpPr>
          <p:nvPr/>
        </p:nvGrpSpPr>
        <p:grpSpPr bwMode="auto">
          <a:xfrm>
            <a:off x="3959225" y="3219450"/>
            <a:ext cx="1800225" cy="1128713"/>
            <a:chOff x="4496160" y="613461"/>
            <a:chExt cx="1799812" cy="1127987"/>
          </a:xfrm>
        </p:grpSpPr>
        <p:sp>
          <p:nvSpPr>
            <p:cNvPr id="84" name="직사각형 83"/>
            <p:cNvSpPr/>
            <p:nvPr/>
          </p:nvSpPr>
          <p:spPr>
            <a:xfrm>
              <a:off x="4569168" y="864125"/>
              <a:ext cx="1726804" cy="87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</a:rPr>
                <a:t>action=list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900" dirty="0" err="1">
                  <a:latin typeface="+mn-ea"/>
                  <a:ea typeface="+mn-ea"/>
                </a:rPr>
                <a:t>어트리뷰트</a:t>
              </a:r>
              <a:r>
                <a:rPr lang="en-US" altLang="ko-KR" sz="900" dirty="0">
                  <a:latin typeface="+mn-ea"/>
                  <a:ea typeface="+mn-ea"/>
                </a:rPr>
                <a:t>: “</a:t>
              </a:r>
              <a:r>
                <a:rPr lang="en-US" altLang="ko-KR" sz="900" dirty="0" err="1">
                  <a:latin typeface="+mn-ea"/>
                  <a:ea typeface="+mn-ea"/>
                </a:rPr>
                <a:t>pList</a:t>
              </a:r>
              <a:r>
                <a:rPr lang="en-US" altLang="ko-KR" sz="900" dirty="0">
                  <a:latin typeface="+mn-ea"/>
                  <a:ea typeface="+mn-ea"/>
                </a:rPr>
                <a:t>”, </a:t>
              </a:r>
              <a:r>
                <a:rPr lang="en-US" altLang="ko-KR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personList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5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32" cy="29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4365" name="그룹 46"/>
          <p:cNvGrpSpPr>
            <a:grpSpLocks/>
          </p:cNvGrpSpPr>
          <p:nvPr/>
        </p:nvGrpSpPr>
        <p:grpSpPr bwMode="auto">
          <a:xfrm>
            <a:off x="5976938" y="4048125"/>
            <a:ext cx="1406525" cy="990600"/>
            <a:chOff x="4391888" y="626852"/>
            <a:chExt cx="1406288" cy="990014"/>
          </a:xfrm>
        </p:grpSpPr>
        <p:sp>
          <p:nvSpPr>
            <p:cNvPr id="87" name="직사각형 86"/>
            <p:cNvSpPr/>
            <p:nvPr/>
          </p:nvSpPr>
          <p:spPr>
            <a:xfrm>
              <a:off x="4499820" y="877529"/>
              <a:ext cx="1298356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88" name="직사각형 7"/>
            <p:cNvSpPr>
              <a:spLocks noChangeArrowheads="1"/>
            </p:cNvSpPr>
            <p:nvPr/>
          </p:nvSpPr>
          <p:spPr bwMode="auto">
            <a:xfrm>
              <a:off x="4391888" y="626852"/>
              <a:ext cx="1220581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5867400" y="2589213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867400" y="2967038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꺾인 연결선 92"/>
          <p:cNvCxnSpPr>
            <a:endCxn id="90" idx="1"/>
          </p:cNvCxnSpPr>
          <p:nvPr/>
        </p:nvCxnSpPr>
        <p:spPr>
          <a:xfrm rot="5400000" flipH="1" flipV="1">
            <a:off x="5320507" y="2924969"/>
            <a:ext cx="698500" cy="395287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92" idx="2"/>
            <a:endCxn id="88" idx="0"/>
          </p:cNvCxnSpPr>
          <p:nvPr/>
        </p:nvCxnSpPr>
        <p:spPr>
          <a:xfrm rot="16200000" flipH="1">
            <a:off x="6020595" y="3482181"/>
            <a:ext cx="728662" cy="40322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2621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Model2 </a:t>
            </a:r>
            <a:r>
              <a:rPr lang="ko-KR" altLang="en-US" smtClean="0"/>
              <a:t>방식 장단점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638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9930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request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포워딩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데이터를 넣어서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390" name="직사각형 1"/>
          <p:cNvSpPr>
            <a:spLocks noChangeArrowheads="1"/>
          </p:cNvSpPr>
          <p:nvPr/>
        </p:nvSpPr>
        <p:spPr bwMode="auto">
          <a:xfrm>
            <a:off x="611188" y="987425"/>
            <a:ext cx="45720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//request</a:t>
            </a:r>
            <a:r>
              <a:rPr lang="ko-KR" altLang="en-US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데이터 추가</a:t>
            </a: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(Attribute)</a:t>
            </a:r>
            <a:endParaRPr lang="ko-KR" altLang="en-US" sz="1400" dirty="0">
              <a:solidFill>
                <a:srgbClr val="3F7F5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.setAttribute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pList</a:t>
            </a:r>
            <a:r>
              <a:rPr lang="en-US" altLang="ko-KR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personList</a:t>
            </a:r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400" dirty="0"/>
          </a:p>
        </p:txBody>
      </p:sp>
      <p:sp>
        <p:nvSpPr>
          <p:cNvPr id="16391" name="텍스트 개체 틀 4"/>
          <p:cNvSpPr txBox="1">
            <a:spLocks/>
          </p:cNvSpPr>
          <p:nvPr/>
        </p:nvSpPr>
        <p:spPr bwMode="auto">
          <a:xfrm>
            <a:off x="287338" y="3111500"/>
            <a:ext cx="799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266700" indent="-3651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447675" indent="-904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628650" indent="-904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맑은 고딕" panose="020B0503020000020004" pitchFamily="50" charset="-127"/>
              <a:buChar char="■"/>
            </a:pPr>
            <a:r>
              <a:rPr kumimoji="0" lang="en-US" altLang="ko-KR" sz="1600" b="1" dirty="0" err="1">
                <a:ea typeface="맑은 고딕" panose="020B0503020000020004" pitchFamily="50" charset="-127"/>
              </a:rPr>
              <a:t>forword</a:t>
            </a:r>
            <a:r>
              <a:rPr kumimoji="0" lang="en-US" altLang="ko-KR" sz="1600" b="1" dirty="0">
                <a:ea typeface="맑은 고딕" panose="020B0503020000020004" pitchFamily="50" charset="-127"/>
              </a:rPr>
              <a:t> </a:t>
            </a:r>
            <a:r>
              <a:rPr kumimoji="0" lang="ko-KR" altLang="en-US" sz="1600" b="1" dirty="0">
                <a:ea typeface="맑은 고딕" panose="020B0503020000020004" pitchFamily="50" charset="-127"/>
              </a:rPr>
              <a:t>방법</a:t>
            </a:r>
          </a:p>
        </p:txBody>
      </p:sp>
      <p:sp>
        <p:nvSpPr>
          <p:cNvPr id="16392" name="직사각형 18"/>
          <p:cNvSpPr>
            <a:spLocks noChangeArrowheads="1"/>
          </p:cNvSpPr>
          <p:nvPr/>
        </p:nvSpPr>
        <p:spPr bwMode="auto">
          <a:xfrm>
            <a:off x="576263" y="3471863"/>
            <a:ext cx="820896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400" u="sng" dirty="0" err="1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forword</a:t>
            </a:r>
            <a:r>
              <a:rPr lang="en-US" altLang="ko-KR" sz="1400" u="sng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u="sng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하는 방법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RequestDispatcher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.getRequestDispatcher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"/WEB-INF/</a:t>
            </a:r>
            <a:r>
              <a:rPr lang="en-US" altLang="ko-KR" sz="1400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list.jsp</a:t>
            </a:r>
            <a:r>
              <a:rPr lang="en-US" altLang="ko-KR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rd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.forward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400" dirty="0"/>
          </a:p>
        </p:txBody>
      </p:sp>
      <p:sp>
        <p:nvSpPr>
          <p:cNvPr id="20" name="텍스트 개체 틀 4"/>
          <p:cNvSpPr txBox="1">
            <a:spLocks/>
          </p:cNvSpPr>
          <p:nvPr/>
        </p:nvSpPr>
        <p:spPr bwMode="auto">
          <a:xfrm>
            <a:off x="647700" y="2195513"/>
            <a:ext cx="7596188" cy="581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kumimoji="0" lang="ko-KR" altLang="en-US" dirty="0" smtClean="0">
                <a:latin typeface="+mn-ea"/>
              </a:rPr>
              <a:t>*</a:t>
            </a:r>
            <a:r>
              <a:rPr kumimoji="0" lang="en-US" altLang="ko-KR" dirty="0" smtClean="0">
                <a:latin typeface="+mn-ea"/>
              </a:rPr>
              <a:t>parameter</a:t>
            </a:r>
            <a:r>
              <a:rPr kumimoji="0" lang="ko-KR" altLang="en-US" dirty="0" smtClean="0">
                <a:latin typeface="+mn-ea"/>
              </a:rPr>
              <a:t>영역에 임의로 데이터를 추가하여 사용할 수 없다</a:t>
            </a:r>
            <a:r>
              <a:rPr kumimoji="0" lang="en-US" altLang="ko-KR" dirty="0" smtClean="0">
                <a:latin typeface="+mn-ea"/>
              </a:rPr>
              <a:t>.(</a:t>
            </a:r>
            <a:r>
              <a:rPr kumimoji="0" lang="ko-KR" altLang="en-US" dirty="0" err="1" smtClean="0">
                <a:latin typeface="+mn-ea"/>
              </a:rPr>
              <a:t>요청시</a:t>
            </a:r>
            <a:r>
              <a:rPr kumimoji="0" lang="ko-KR" altLang="en-US" dirty="0" smtClean="0">
                <a:latin typeface="+mn-ea"/>
              </a:rPr>
              <a:t> </a:t>
            </a:r>
            <a:r>
              <a:rPr kumimoji="0" lang="en-US" altLang="ko-KR" dirty="0" smtClean="0">
                <a:latin typeface="+mn-ea"/>
              </a:rPr>
              <a:t>parameter</a:t>
            </a:r>
            <a:r>
              <a:rPr kumimoji="0" lang="ko-KR" altLang="en-US" dirty="0" smtClean="0">
                <a:latin typeface="+mn-ea"/>
              </a:rPr>
              <a:t>값은 결정됨</a:t>
            </a:r>
            <a:r>
              <a:rPr kumimoji="0" lang="en-US" altLang="ko-KR" dirty="0" smtClean="0">
                <a:latin typeface="+mn-ea"/>
              </a:rPr>
              <a:t>)</a:t>
            </a:r>
          </a:p>
          <a:p>
            <a:pPr marL="228600" lvl="1" indent="-228600">
              <a:buFont typeface="Arial" panose="020B0604020202020204" pitchFamily="34" charset="0"/>
              <a:buNone/>
              <a:defRPr/>
            </a:pPr>
            <a:r>
              <a:rPr kumimoji="0" lang="ko-KR" altLang="en-US" dirty="0" smtClean="0">
                <a:latin typeface="+mn-ea"/>
              </a:rPr>
              <a:t>*</a:t>
            </a:r>
            <a:r>
              <a:rPr kumimoji="0" lang="en-US" altLang="ko-KR" dirty="0" err="1" smtClean="0">
                <a:latin typeface="+mn-ea"/>
              </a:rPr>
              <a:t>prrameter</a:t>
            </a:r>
            <a:r>
              <a:rPr kumimoji="0" lang="ko-KR" altLang="en-US" dirty="0" smtClean="0">
                <a:latin typeface="+mn-ea"/>
              </a:rPr>
              <a:t>영역의 값과 </a:t>
            </a:r>
            <a:r>
              <a:rPr kumimoji="0" lang="en-US" altLang="ko-KR" dirty="0" smtClean="0">
                <a:latin typeface="+mn-ea"/>
              </a:rPr>
              <a:t>attribute</a:t>
            </a:r>
            <a:r>
              <a:rPr kumimoji="0" lang="ko-KR" altLang="en-US" dirty="0" smtClean="0">
                <a:latin typeface="+mn-ea"/>
              </a:rPr>
              <a:t>영역의 값을 구분하여 </a:t>
            </a:r>
            <a:r>
              <a:rPr kumimoji="0" lang="ko-KR" altLang="en-US" dirty="0" err="1" smtClean="0">
                <a:latin typeface="+mn-ea"/>
              </a:rPr>
              <a:t>사용할수</a:t>
            </a:r>
            <a:r>
              <a:rPr kumimoji="0" lang="ko-KR" altLang="en-US" dirty="0" smtClean="0">
                <a:latin typeface="+mn-ea"/>
              </a:rPr>
              <a:t> 있어야 한다</a:t>
            </a:r>
            <a:r>
              <a:rPr kumimoji="0" lang="en-US" altLang="ko-KR" dirty="0" smtClean="0">
                <a:latin typeface="+mn-ea"/>
              </a:rPr>
              <a:t>.</a:t>
            </a:r>
          </a:p>
        </p:txBody>
      </p:sp>
      <p:sp>
        <p:nvSpPr>
          <p:cNvPr id="16394" name="직사각형 4"/>
          <p:cNvSpPr>
            <a:spLocks noChangeArrowheads="1"/>
          </p:cNvSpPr>
          <p:nvPr/>
        </p:nvSpPr>
        <p:spPr bwMode="auto">
          <a:xfrm>
            <a:off x="611188" y="1563688"/>
            <a:ext cx="75977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//request</a:t>
            </a:r>
            <a:r>
              <a:rPr lang="ko-KR" altLang="en-US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데이터 사용</a:t>
            </a: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(Attribute)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List&lt;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personList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(List&lt;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&gt;)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request.getAttribute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pList</a:t>
            </a:r>
            <a:r>
              <a:rPr lang="en-US" altLang="ko-KR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76263" y="950913"/>
            <a:ext cx="8243887" cy="1873250"/>
          </a:xfrm>
          <a:prstGeom prst="roundRect">
            <a:avLst>
              <a:gd name="adj" fmla="val 2267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6263" y="3435350"/>
            <a:ext cx="8243887" cy="1584325"/>
          </a:xfrm>
          <a:prstGeom prst="roundRect">
            <a:avLst>
              <a:gd name="adj" fmla="val 2267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 bwMode="auto">
          <a:xfrm>
            <a:off x="647700" y="4300538"/>
            <a:ext cx="7596188" cy="6111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kumimoji="0" lang="ko-KR" altLang="en-US" dirty="0" smtClean="0">
                <a:latin typeface="+mn-ea"/>
              </a:rPr>
              <a:t>*</a:t>
            </a:r>
            <a:r>
              <a:rPr kumimoji="0" lang="en-US" altLang="ko-KR" dirty="0" smtClean="0">
                <a:latin typeface="+mn-ea"/>
              </a:rPr>
              <a:t>/WEB-INF </a:t>
            </a:r>
            <a:r>
              <a:rPr kumimoji="0" lang="ko-KR" altLang="en-US" dirty="0" smtClean="0">
                <a:latin typeface="+mn-ea"/>
              </a:rPr>
              <a:t>영역은 외부에서 접근할 수 없다</a:t>
            </a:r>
            <a:r>
              <a:rPr kumimoji="0" lang="en-US" altLang="ko-KR" dirty="0" smtClean="0">
                <a:latin typeface="+mn-ea"/>
              </a:rPr>
              <a:t>.(</a:t>
            </a:r>
            <a:r>
              <a:rPr kumimoji="0" lang="en-US" altLang="ko-KR" dirty="0" err="1" smtClean="0">
                <a:latin typeface="+mn-ea"/>
              </a:rPr>
              <a:t>url</a:t>
            </a:r>
            <a:r>
              <a:rPr kumimoji="0" lang="en-US" altLang="ko-KR" dirty="0" smtClean="0">
                <a:latin typeface="+mn-ea"/>
              </a:rPr>
              <a:t> </a:t>
            </a:r>
            <a:r>
              <a:rPr kumimoji="0" lang="ko-KR" altLang="en-US" dirty="0" smtClean="0">
                <a:latin typeface="+mn-ea"/>
              </a:rPr>
              <a:t>형식으로 접근할 수 없다</a:t>
            </a:r>
            <a:r>
              <a:rPr kumimoji="0" lang="en-US" altLang="ko-KR" dirty="0" smtClean="0">
                <a:latin typeface="+mn-ea"/>
              </a:rPr>
              <a:t>)</a:t>
            </a:r>
          </a:p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kumimoji="0" lang="ko-KR" altLang="en-US" dirty="0" smtClean="0">
                <a:latin typeface="+mn-ea"/>
              </a:rPr>
              <a:t>*모델</a:t>
            </a:r>
            <a:r>
              <a:rPr kumimoji="0" lang="en-US" altLang="ko-KR" dirty="0" smtClean="0">
                <a:latin typeface="+mn-ea"/>
              </a:rPr>
              <a:t>2</a:t>
            </a:r>
            <a:r>
              <a:rPr kumimoji="0" lang="ko-KR" altLang="en-US" dirty="0" smtClean="0">
                <a:latin typeface="+mn-ea"/>
              </a:rPr>
              <a:t>에서는 </a:t>
            </a:r>
            <a:r>
              <a:rPr kumimoji="0" lang="en-US" altLang="ko-KR" dirty="0" err="1" smtClean="0">
                <a:latin typeface="+mn-ea"/>
              </a:rPr>
              <a:t>jsp</a:t>
            </a:r>
            <a:r>
              <a:rPr kumimoji="0" lang="en-US" altLang="ko-KR" dirty="0" smtClean="0">
                <a:latin typeface="+mn-ea"/>
              </a:rPr>
              <a:t> </a:t>
            </a:r>
            <a:r>
              <a:rPr kumimoji="0" lang="ko-KR" altLang="en-US" dirty="0" smtClean="0">
                <a:latin typeface="+mn-ea"/>
              </a:rPr>
              <a:t>파일은 내부에서만 사용한다</a:t>
            </a:r>
            <a:r>
              <a:rPr kumimoji="0" lang="en-US" altLang="ko-KR" dirty="0" smtClean="0">
                <a:latin typeface="+mn-ea"/>
              </a:rPr>
              <a:t>.(</a:t>
            </a:r>
            <a:r>
              <a:rPr kumimoji="0" lang="ko-KR" altLang="en-US" dirty="0" smtClean="0">
                <a:latin typeface="+mn-ea"/>
              </a:rPr>
              <a:t>직접 요청 금지</a:t>
            </a:r>
            <a:r>
              <a:rPr kumimoji="0" lang="en-US" altLang="ko-KR" dirty="0" smtClean="0">
                <a:latin typeface="+mn-ea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2621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Model2 </a:t>
            </a:r>
            <a:r>
              <a:rPr lang="ko-KR" altLang="en-US" smtClean="0"/>
              <a:t>방식 장단점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7412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9930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redirect(</a:t>
            </a:r>
            <a:r>
              <a:rPr lang="ko-KR" altLang="en-US" smtClean="0"/>
              <a:t>리다이렉트</a:t>
            </a:r>
            <a:r>
              <a:rPr lang="en-US" altLang="ko-KR" smtClean="0"/>
              <a:t>) </a:t>
            </a:r>
            <a:r>
              <a:rPr lang="ko-KR" altLang="en-US" smtClean="0"/>
              <a:t>와 </a:t>
            </a:r>
            <a:r>
              <a:rPr lang="en-US" altLang="ko-KR" smtClean="0"/>
              <a:t>forword(</a:t>
            </a:r>
            <a:r>
              <a:rPr lang="ko-KR" altLang="en-US" smtClean="0"/>
              <a:t>포워드</a:t>
            </a:r>
            <a:r>
              <a:rPr lang="en-US" altLang="ko-KR" smtClean="0"/>
              <a:t>) stactic</a:t>
            </a:r>
            <a:r>
              <a:rPr lang="ko-KR" altLang="en-US" smtClean="0"/>
              <a:t>으로 사용</a:t>
            </a:r>
            <a:r>
              <a:rPr lang="en-US" altLang="ko-KR" smtClean="0"/>
              <a:t>(</a:t>
            </a:r>
            <a:r>
              <a:rPr lang="ko-KR" altLang="en-US" smtClean="0"/>
              <a:t>공통으로 사용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6263" y="950913"/>
            <a:ext cx="8243887" cy="3600450"/>
          </a:xfrm>
          <a:prstGeom prst="roundRect">
            <a:avLst>
              <a:gd name="adj" fmla="val 156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415" name="직사각형 2"/>
          <p:cNvSpPr>
            <a:spLocks noChangeArrowheads="1"/>
          </p:cNvSpPr>
          <p:nvPr/>
        </p:nvSpPr>
        <p:spPr bwMode="auto">
          <a:xfrm>
            <a:off x="719138" y="1058863"/>
            <a:ext cx="80660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WebUtil {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   //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포워드</a:t>
            </a:r>
          </a:p>
          <a:p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public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forword(HttpServletRequest </a:t>
            </a:r>
            <a:r>
              <a:rPr lang="en-US" altLang="ko-KR" sz="1200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HttpServletResponse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String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throws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ServletException, IOException {</a:t>
            </a:r>
          </a:p>
          <a:p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RequestDispatcher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.getRequestDispatcher(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rd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.forward(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   //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리다이랙트</a:t>
            </a:r>
          </a:p>
          <a:p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public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redirect(HttpServletRequest </a:t>
            </a:r>
            <a:r>
              <a:rPr lang="en-US" altLang="ko-KR" sz="1200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            HttpServletResponse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String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throws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IOException {</a:t>
            </a:r>
          </a:p>
          <a:p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response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.sendRedirect(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19"/>
          <a:stretch>
            <a:fillRect/>
          </a:stretch>
        </p:blipFill>
        <p:spPr bwMode="auto">
          <a:xfrm>
            <a:off x="390525" y="1038225"/>
            <a:ext cx="1492250" cy="1431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7496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8437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분석</a:t>
            </a:r>
            <a:r>
              <a:rPr lang="en-US" altLang="ko-KR" smtClean="0"/>
              <a:t>-</a:t>
            </a:r>
            <a:r>
              <a:rPr lang="ko-KR" altLang="en-US" smtClean="0"/>
              <a:t>메일등록폼</a:t>
            </a:r>
          </a:p>
        </p:txBody>
      </p:sp>
      <p:grpSp>
        <p:nvGrpSpPr>
          <p:cNvPr id="18438" name="그룹 6"/>
          <p:cNvGrpSpPr>
            <a:grpSpLocks/>
          </p:cNvGrpSpPr>
          <p:nvPr/>
        </p:nvGrpSpPr>
        <p:grpSpPr bwMode="auto">
          <a:xfrm>
            <a:off x="4021138" y="1023938"/>
            <a:ext cx="1371600" cy="820737"/>
            <a:chOff x="4496160" y="613461"/>
            <a:chExt cx="1371308" cy="820737"/>
          </a:xfrm>
        </p:grpSpPr>
        <p:sp>
          <p:nvSpPr>
            <p:cNvPr id="36" name="직사각형 35"/>
            <p:cNvSpPr/>
            <p:nvPr/>
          </p:nvSpPr>
          <p:spPr>
            <a:xfrm>
              <a:off x="4569169" y="864286"/>
              <a:ext cx="1298299" cy="569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8439" name="그룹 20"/>
          <p:cNvGrpSpPr>
            <a:grpSpLocks/>
          </p:cNvGrpSpPr>
          <p:nvPr/>
        </p:nvGrpSpPr>
        <p:grpSpPr bwMode="auto">
          <a:xfrm>
            <a:off x="5508625" y="881063"/>
            <a:ext cx="3506788" cy="2370137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6408738" y="1562100"/>
            <a:ext cx="1187450" cy="798513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wform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441" name="그룹 46"/>
          <p:cNvGrpSpPr>
            <a:grpSpLocks/>
          </p:cNvGrpSpPr>
          <p:nvPr/>
        </p:nvGrpSpPr>
        <p:grpSpPr bwMode="auto">
          <a:xfrm>
            <a:off x="3927475" y="3184525"/>
            <a:ext cx="1371600" cy="990600"/>
            <a:chOff x="3959932" y="626852"/>
            <a:chExt cx="1371308" cy="990014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5910263" y="1495540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b="1" dirty="0" err="1">
                <a:solidFill>
                  <a:srgbClr val="0070C0"/>
                </a:solidFill>
              </a:rPr>
              <a:t>wform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/>
          <p:cNvCxnSpPr>
            <a:stCxn id="36" idx="3"/>
            <a:endCxn id="50" idx="1"/>
          </p:cNvCxnSpPr>
          <p:nvPr/>
        </p:nvCxnSpPr>
        <p:spPr>
          <a:xfrm>
            <a:off x="5392738" y="1559719"/>
            <a:ext cx="517525" cy="12076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2" idx="1"/>
            <a:endCxn id="48" idx="3"/>
          </p:cNvCxnSpPr>
          <p:nvPr/>
        </p:nvCxnSpPr>
        <p:spPr>
          <a:xfrm rot="10800000" flipV="1">
            <a:off x="5299075" y="2132012"/>
            <a:ext cx="615950" cy="167322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7939088" y="3616325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818438" y="1557338"/>
            <a:ext cx="1054100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7739063" y="1404938"/>
            <a:ext cx="12969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087438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061075" y="1449388"/>
            <a:ext cx="1876425" cy="350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372225" y="2633663"/>
            <a:ext cx="1260475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57" name="직선 화살표 연결선 56"/>
          <p:cNvCxnSpPr>
            <a:stCxn id="8" idx="2"/>
            <a:endCxn id="45" idx="0"/>
          </p:cNvCxnSpPr>
          <p:nvPr/>
        </p:nvCxnSpPr>
        <p:spPr bwMode="auto">
          <a:xfrm>
            <a:off x="7002463" y="2360613"/>
            <a:ext cx="0" cy="27305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 bwMode="auto">
          <a:xfrm>
            <a:off x="6345238" y="2352675"/>
            <a:ext cx="646112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3" name="직선 화살표 연결선 42"/>
          <p:cNvCxnSpPr/>
          <p:nvPr/>
        </p:nvCxnSpPr>
        <p:spPr bwMode="auto">
          <a:xfrm>
            <a:off x="755650" y="2346325"/>
            <a:ext cx="4900613" cy="4127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395288" y="1958975"/>
            <a:ext cx="3671887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http://localhost:8088/phonebook2/pbc?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action=wform</a:t>
            </a:r>
            <a:endParaRPr lang="ko-KR" altLang="en-US" sz="1100" b="1" dirty="0" smtClean="0">
              <a:solidFill>
                <a:srgbClr val="0070C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 bwMode="auto">
          <a:xfrm flipV="1">
            <a:off x="2763838" y="2814638"/>
            <a:ext cx="2897187" cy="66516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56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468313" y="2525713"/>
            <a:ext cx="2284412" cy="24939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5915025" y="1946275"/>
            <a:ext cx="630238" cy="37147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818438" y="1443831"/>
            <a:ext cx="1338260" cy="11231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7840663" y="1233885"/>
            <a:ext cx="1282699" cy="12918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/>
          <p:cNvGrpSpPr>
            <a:grpSpLocks/>
          </p:cNvGrpSpPr>
          <p:nvPr/>
        </p:nvGrpSpPr>
        <p:grpSpPr bwMode="auto">
          <a:xfrm>
            <a:off x="5508625" y="1276350"/>
            <a:ext cx="3506788" cy="2335213"/>
            <a:chOff x="1871700" y="3439443"/>
            <a:chExt cx="2444661" cy="2331269"/>
          </a:xfrm>
        </p:grpSpPr>
        <p:sp>
          <p:nvSpPr>
            <p:cNvPr id="58" name="직사각형 57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6516688" y="2139950"/>
            <a:ext cx="1079500" cy="798513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insert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14243" y="2149930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009481" y="2556330"/>
            <a:ext cx="630237" cy="371475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/>
          <p:cNvSpPr/>
          <p:nvPr/>
        </p:nvSpPr>
        <p:spPr>
          <a:xfrm>
            <a:off x="7939088" y="3976688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46988" y="2103438"/>
            <a:ext cx="1260475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personInsert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8280400" y="2608263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8351838" y="2592388"/>
            <a:ext cx="0" cy="138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 bwMode="auto">
          <a:xfrm>
            <a:off x="7632700" y="1939925"/>
            <a:ext cx="1295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6742113" y="1447800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6061075" y="1995488"/>
            <a:ext cx="1876425" cy="350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cxnSp>
        <p:nvCxnSpPr>
          <p:cNvPr id="78" name="직선 화살표 연결선 77"/>
          <p:cNvCxnSpPr/>
          <p:nvPr/>
        </p:nvCxnSpPr>
        <p:spPr bwMode="auto">
          <a:xfrm flipV="1">
            <a:off x="7402513" y="2536825"/>
            <a:ext cx="409575" cy="79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94640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메일등록</a:t>
            </a:r>
            <a:r>
              <a:rPr lang="en-US" altLang="ko-KR" dirty="0" smtClean="0"/>
              <a:t>(post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53" name="꺾인 연결선 52"/>
          <p:cNvCxnSpPr>
            <a:stCxn id="82" idx="3"/>
            <a:endCxn id="65" idx="1"/>
          </p:cNvCxnSpPr>
          <p:nvPr/>
        </p:nvCxnSpPr>
        <p:spPr>
          <a:xfrm>
            <a:off x="5403850" y="1947069"/>
            <a:ext cx="610393" cy="38780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7" idx="1"/>
            <a:endCxn id="85" idx="3"/>
          </p:cNvCxnSpPr>
          <p:nvPr/>
        </p:nvCxnSpPr>
        <p:spPr>
          <a:xfrm rot="10800000" flipV="1">
            <a:off x="5330825" y="2742067"/>
            <a:ext cx="678656" cy="1041739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 bwMode="auto">
          <a:xfrm flipV="1">
            <a:off x="539750" y="2463800"/>
            <a:ext cx="5116513" cy="714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 bwMode="auto">
          <a:xfrm flipV="1">
            <a:off x="2408238" y="2814638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 bwMode="auto">
          <a:xfrm flipV="1">
            <a:off x="1155700" y="4616450"/>
            <a:ext cx="3024188" cy="127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76225" y="3154363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51" name="직사각형 7"/>
          <p:cNvSpPr>
            <a:spLocks noChangeArrowheads="1"/>
          </p:cNvSpPr>
          <p:nvPr/>
        </p:nvSpPr>
        <p:spPr bwMode="auto">
          <a:xfrm>
            <a:off x="325438" y="4400550"/>
            <a:ext cx="3454400" cy="29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</a:t>
            </a:r>
            <a:r>
              <a:rPr lang="en-US" altLang="ko-KR" sz="1100" dirty="0" smtClean="0"/>
              <a:t>localhost:8088/phonebook2/pbc?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action=list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92388" y="842963"/>
            <a:ext cx="66373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400" b="1" dirty="0" err="1">
                <a:solidFill>
                  <a:srgbClr val="0070C0"/>
                </a:solidFill>
                <a:latin typeface="+mn-ea"/>
                <a:ea typeface="+mn-ea"/>
              </a:rPr>
              <a:t>insert</a:t>
            </a:r>
            <a:r>
              <a:rPr lang="en-US" altLang="ko-KR" sz="1400" dirty="0" err="1">
                <a:latin typeface="+mn-ea"/>
                <a:ea typeface="+mn-ea"/>
              </a:rPr>
              <a:t>&amp;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name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=</a:t>
            </a:r>
            <a:r>
              <a:rPr lang="ko-KR" altLang="en-US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이효리</a:t>
            </a:r>
            <a:r>
              <a:rPr lang="en-US" altLang="ko-KR" sz="1400" dirty="0">
                <a:latin typeface="+mn-ea"/>
                <a:ea typeface="+mn-ea"/>
              </a:rPr>
              <a:t>&amp;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hp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=010-2222-2222</a:t>
            </a:r>
            <a:r>
              <a:rPr lang="en-US" altLang="ko-KR" sz="1400" dirty="0">
                <a:latin typeface="+mn-ea"/>
                <a:ea typeface="+mn-ea"/>
              </a:rPr>
              <a:t>&amp;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company=02-2222-2222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9482" name="그룹 6"/>
          <p:cNvGrpSpPr>
            <a:grpSpLocks/>
          </p:cNvGrpSpPr>
          <p:nvPr/>
        </p:nvGrpSpPr>
        <p:grpSpPr bwMode="auto">
          <a:xfrm>
            <a:off x="4032250" y="1311275"/>
            <a:ext cx="1371600" cy="1020763"/>
            <a:chOff x="4496160" y="613461"/>
            <a:chExt cx="1371308" cy="1021002"/>
          </a:xfrm>
        </p:grpSpPr>
        <p:sp>
          <p:nvSpPr>
            <p:cNvPr id="82" name="직사각형 81"/>
            <p:cNvSpPr/>
            <p:nvPr/>
          </p:nvSpPr>
          <p:spPr>
            <a:xfrm>
              <a:off x="4569169" y="864345"/>
              <a:ext cx="1298299" cy="770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8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/>
          <p:cNvGrpSpPr>
            <a:grpSpLocks/>
          </p:cNvGrpSpPr>
          <p:nvPr/>
        </p:nvGrpSpPr>
        <p:grpSpPr bwMode="auto">
          <a:xfrm>
            <a:off x="3959225" y="3148013"/>
            <a:ext cx="1371600" cy="1020762"/>
            <a:chOff x="3959932" y="313587"/>
            <a:chExt cx="1371308" cy="1020791"/>
          </a:xfrm>
        </p:grpSpPr>
        <p:sp>
          <p:nvSpPr>
            <p:cNvPr id="85" name="직사각형 84"/>
            <p:cNvSpPr/>
            <p:nvPr/>
          </p:nvSpPr>
          <p:spPr>
            <a:xfrm>
              <a:off x="4032941" y="564419"/>
              <a:ext cx="1298299" cy="7699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리다이렉트코드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86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 flipV="1">
            <a:off x="719572" y="1095375"/>
            <a:ext cx="1836204" cy="11207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7" y="1173617"/>
            <a:ext cx="2433546" cy="1741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직사각형 7"/>
          <p:cNvSpPr>
            <a:spLocks noChangeArrowheads="1"/>
          </p:cNvSpPr>
          <p:nvPr/>
        </p:nvSpPr>
        <p:spPr bwMode="auto">
          <a:xfrm>
            <a:off x="287338" y="1095375"/>
            <a:ext cx="266382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http://localhost:8088/phonebook2/pbc</a:t>
            </a:r>
            <a:endParaRPr lang="ko-KR" altLang="en-US" sz="1100" b="1" dirty="0" smtClean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547" y="2341493"/>
            <a:ext cx="941433" cy="1031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935596" y="1095375"/>
            <a:ext cx="1790187" cy="11969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67547" y="1971220"/>
            <a:ext cx="1532145" cy="36081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94640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ko-KR" altLang="en-US" dirty="0" smtClean="0"/>
              <a:t>삭제</a:t>
            </a:r>
            <a:endParaRPr lang="ko-KR" altLang="en-US" dirty="0" smtClean="0"/>
          </a:p>
        </p:txBody>
      </p:sp>
      <p:grpSp>
        <p:nvGrpSpPr>
          <p:cNvPr id="127" name="그룹 20"/>
          <p:cNvGrpSpPr>
            <a:grpSpLocks/>
          </p:cNvGrpSpPr>
          <p:nvPr/>
        </p:nvGrpSpPr>
        <p:grpSpPr bwMode="auto">
          <a:xfrm>
            <a:off x="5508625" y="1276350"/>
            <a:ext cx="3506788" cy="2335213"/>
            <a:chOff x="1871700" y="3439443"/>
            <a:chExt cx="2444661" cy="2331269"/>
          </a:xfrm>
        </p:grpSpPr>
        <p:sp>
          <p:nvSpPr>
            <p:cNvPr id="128" name="직사각형 127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모서리가 둥근 직사각형 130"/>
          <p:cNvSpPr/>
          <p:nvPr/>
        </p:nvSpPr>
        <p:spPr>
          <a:xfrm>
            <a:off x="6446838" y="2139950"/>
            <a:ext cx="1149350" cy="798513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014243" y="2149930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009481" y="2556330"/>
            <a:ext cx="630237" cy="371475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원통 133"/>
          <p:cNvSpPr/>
          <p:nvPr/>
        </p:nvSpPr>
        <p:spPr>
          <a:xfrm>
            <a:off x="7939088" y="3976688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7656512" y="2103438"/>
            <a:ext cx="1250952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personDe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lete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(3)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8280400" y="2608263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V="1">
            <a:off x="8351838" y="2592388"/>
            <a:ext cx="0" cy="138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 bwMode="auto">
          <a:xfrm>
            <a:off x="7661583" y="1875669"/>
            <a:ext cx="1295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139" name="TextBox 138"/>
          <p:cNvSpPr txBox="1"/>
          <p:nvPr/>
        </p:nvSpPr>
        <p:spPr bwMode="auto">
          <a:xfrm>
            <a:off x="6742113" y="1447800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0" name="TextBox 139"/>
          <p:cNvSpPr txBox="1"/>
          <p:nvPr/>
        </p:nvSpPr>
        <p:spPr bwMode="auto">
          <a:xfrm>
            <a:off x="6049169" y="1897856"/>
            <a:ext cx="1876425" cy="350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cxnSp>
        <p:nvCxnSpPr>
          <p:cNvPr id="141" name="직선 화살표 연결선 140"/>
          <p:cNvCxnSpPr/>
          <p:nvPr/>
        </p:nvCxnSpPr>
        <p:spPr bwMode="auto">
          <a:xfrm flipV="1">
            <a:off x="7391400" y="2519817"/>
            <a:ext cx="409575" cy="79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51" idx="3"/>
            <a:endCxn id="132" idx="1"/>
          </p:cNvCxnSpPr>
          <p:nvPr/>
        </p:nvCxnSpPr>
        <p:spPr>
          <a:xfrm>
            <a:off x="5242962" y="1912143"/>
            <a:ext cx="771281" cy="42273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133" idx="1"/>
            <a:endCxn id="154" idx="3"/>
          </p:cNvCxnSpPr>
          <p:nvPr/>
        </p:nvCxnSpPr>
        <p:spPr>
          <a:xfrm rot="10800000" flipV="1">
            <a:off x="5330825" y="2742067"/>
            <a:ext cx="678656" cy="1041739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 bwMode="auto">
          <a:xfrm flipV="1">
            <a:off x="539750" y="2463800"/>
            <a:ext cx="5116513" cy="714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 bwMode="auto">
          <a:xfrm flipV="1">
            <a:off x="2408238" y="2814638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 bwMode="auto">
          <a:xfrm flipV="1">
            <a:off x="1155700" y="4616450"/>
            <a:ext cx="3024188" cy="127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276225" y="3154363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48" name="직사각형 7"/>
          <p:cNvSpPr>
            <a:spLocks noChangeArrowheads="1"/>
          </p:cNvSpPr>
          <p:nvPr/>
        </p:nvSpPr>
        <p:spPr bwMode="auto">
          <a:xfrm>
            <a:off x="325438" y="4400550"/>
            <a:ext cx="3454400" cy="29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</a:t>
            </a:r>
            <a:r>
              <a:rPr lang="en-US" altLang="ko-KR" sz="1100" dirty="0" smtClean="0"/>
              <a:t>localhost:8088/phonebook2/pbc?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action=list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150" name="그룹 6"/>
          <p:cNvGrpSpPr>
            <a:grpSpLocks/>
          </p:cNvGrpSpPr>
          <p:nvPr/>
        </p:nvGrpSpPr>
        <p:grpSpPr bwMode="auto">
          <a:xfrm>
            <a:off x="3871362" y="1276349"/>
            <a:ext cx="1371600" cy="1020763"/>
            <a:chOff x="4496160" y="613461"/>
            <a:chExt cx="1371308" cy="1021002"/>
          </a:xfrm>
        </p:grpSpPr>
        <p:sp>
          <p:nvSpPr>
            <p:cNvPr id="151" name="직사각형 150"/>
            <p:cNvSpPr/>
            <p:nvPr/>
          </p:nvSpPr>
          <p:spPr>
            <a:xfrm>
              <a:off x="4569169" y="864345"/>
              <a:ext cx="1298299" cy="770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5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53" name="그룹 46"/>
          <p:cNvGrpSpPr>
            <a:grpSpLocks/>
          </p:cNvGrpSpPr>
          <p:nvPr/>
        </p:nvGrpSpPr>
        <p:grpSpPr bwMode="auto">
          <a:xfrm>
            <a:off x="3959225" y="3148013"/>
            <a:ext cx="1371600" cy="1020762"/>
            <a:chOff x="3959932" y="313587"/>
            <a:chExt cx="1371308" cy="1020791"/>
          </a:xfrm>
        </p:grpSpPr>
        <p:sp>
          <p:nvSpPr>
            <p:cNvPr id="154" name="직사각형 153"/>
            <p:cNvSpPr/>
            <p:nvPr/>
          </p:nvSpPr>
          <p:spPr>
            <a:xfrm>
              <a:off x="4032941" y="564419"/>
              <a:ext cx="1298299" cy="7699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리다이렉트코드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55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2" y="1022350"/>
            <a:ext cx="1077925" cy="1825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8" name="직사각형 7"/>
          <p:cNvSpPr>
            <a:spLocks noChangeArrowheads="1"/>
          </p:cNvSpPr>
          <p:nvPr/>
        </p:nvSpPr>
        <p:spPr bwMode="auto">
          <a:xfrm>
            <a:off x="287339" y="1095375"/>
            <a:ext cx="2664482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localhost:8088/phonebook2/pbc?</a:t>
            </a:r>
            <a:endParaRPr lang="ko-KR" altLang="en-US" sz="1100" b="1" dirty="0" smtClean="0">
              <a:solidFill>
                <a:srgbClr val="0070C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868321" y="1072535"/>
            <a:ext cx="1916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  <a:ea typeface="+mn-ea"/>
              </a:rPr>
              <a:t>delete&amp;</a:t>
            </a:r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id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=3</a:t>
            </a: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 rotWithShape="1">
          <a:blip r:embed="rId2"/>
          <a:srcRect t="51350" b="32871"/>
          <a:stretch/>
        </p:blipFill>
        <p:spPr>
          <a:xfrm>
            <a:off x="99884" y="1791322"/>
            <a:ext cx="1636498" cy="4372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1155700" y="1327151"/>
            <a:ext cx="2048534" cy="6828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46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94640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수정폼</a:t>
            </a:r>
            <a:endParaRPr lang="ko-KR" altLang="en-US" dirty="0" smtClean="0"/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5508625" y="1276350"/>
            <a:ext cx="3506788" cy="2335213"/>
            <a:chOff x="1871700" y="3439443"/>
            <a:chExt cx="2444661" cy="2331269"/>
          </a:xfrm>
        </p:grpSpPr>
        <p:sp>
          <p:nvSpPr>
            <p:cNvPr id="6" name="직사각형 5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6446838" y="2139950"/>
            <a:ext cx="1149350" cy="798513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editForm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14243" y="2061579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09481" y="2467979"/>
            <a:ext cx="630237" cy="371475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7939088" y="3976688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656512" y="2103438"/>
            <a:ext cx="1487488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personSelectOne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(3)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280400" y="2608263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8351838" y="2592388"/>
            <a:ext cx="0" cy="138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7661583" y="1875669"/>
            <a:ext cx="1295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6742113" y="1447800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049169" y="1809505"/>
            <a:ext cx="1876425" cy="350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 bwMode="auto">
          <a:xfrm flipV="1">
            <a:off x="7391400" y="2519817"/>
            <a:ext cx="409575" cy="79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28" idx="3"/>
            <a:endCxn id="10" idx="1"/>
          </p:cNvCxnSpPr>
          <p:nvPr/>
        </p:nvCxnSpPr>
        <p:spPr>
          <a:xfrm>
            <a:off x="5242962" y="1912143"/>
            <a:ext cx="771281" cy="3343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1" idx="1"/>
            <a:endCxn id="31" idx="3"/>
          </p:cNvCxnSpPr>
          <p:nvPr/>
        </p:nvCxnSpPr>
        <p:spPr>
          <a:xfrm rot="10800000" flipV="1">
            <a:off x="5330825" y="2653716"/>
            <a:ext cx="678656" cy="111445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 bwMode="auto">
          <a:xfrm flipV="1">
            <a:off x="539750" y="2463800"/>
            <a:ext cx="5116513" cy="714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 bwMode="auto">
          <a:xfrm flipV="1">
            <a:off x="1155700" y="4616450"/>
            <a:ext cx="3024188" cy="127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276225" y="3154363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26" name="직사각형 7"/>
          <p:cNvSpPr>
            <a:spLocks noChangeArrowheads="1"/>
          </p:cNvSpPr>
          <p:nvPr/>
        </p:nvSpPr>
        <p:spPr bwMode="auto">
          <a:xfrm>
            <a:off x="325438" y="4400550"/>
            <a:ext cx="3454400" cy="29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</a:t>
            </a:r>
            <a:r>
              <a:rPr lang="en-US" altLang="ko-KR" sz="1100" dirty="0" smtClean="0"/>
              <a:t>localhost:8088/phonebook2/pbc?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action=list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27" name="그룹 6"/>
          <p:cNvGrpSpPr>
            <a:grpSpLocks/>
          </p:cNvGrpSpPr>
          <p:nvPr/>
        </p:nvGrpSpPr>
        <p:grpSpPr bwMode="auto">
          <a:xfrm>
            <a:off x="3871362" y="1276349"/>
            <a:ext cx="1371600" cy="1020763"/>
            <a:chOff x="4496160" y="613461"/>
            <a:chExt cx="1371308" cy="1021002"/>
          </a:xfrm>
        </p:grpSpPr>
        <p:sp>
          <p:nvSpPr>
            <p:cNvPr id="28" name="직사각형 27"/>
            <p:cNvSpPr/>
            <p:nvPr/>
          </p:nvSpPr>
          <p:spPr>
            <a:xfrm>
              <a:off x="4569169" y="864345"/>
              <a:ext cx="1298299" cy="770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9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2" y="1022350"/>
            <a:ext cx="1077925" cy="1825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87339" y="1095375"/>
            <a:ext cx="2664482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localhost:8088/phonebook2/pbc?</a:t>
            </a:r>
            <a:endParaRPr lang="ko-KR" altLang="en-US" sz="1100" b="1" dirty="0" smtClean="0">
              <a:solidFill>
                <a:srgbClr val="0070C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68321" y="1072535"/>
            <a:ext cx="2160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  <a:ea typeface="+mn-ea"/>
              </a:rPr>
              <a:t>editForm&amp;</a:t>
            </a:r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id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=3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t="51350" b="32871"/>
          <a:stretch/>
        </p:blipFill>
        <p:spPr>
          <a:xfrm>
            <a:off x="99884" y="1791322"/>
            <a:ext cx="1636498" cy="4372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7" name="직선 화살표 연결선 36"/>
          <p:cNvCxnSpPr/>
          <p:nvPr/>
        </p:nvCxnSpPr>
        <p:spPr>
          <a:xfrm flipV="1">
            <a:off x="467544" y="1327152"/>
            <a:ext cx="2736690" cy="6685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6413995" y="3155535"/>
            <a:ext cx="1260475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editForm.jsp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40" name="직선 화살표 연결선 39"/>
          <p:cNvCxnSpPr>
            <a:endCxn id="39" idx="0"/>
          </p:cNvCxnSpPr>
          <p:nvPr/>
        </p:nvCxnSpPr>
        <p:spPr bwMode="auto">
          <a:xfrm>
            <a:off x="7044233" y="2882485"/>
            <a:ext cx="0" cy="27305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 bwMode="auto">
          <a:xfrm>
            <a:off x="6387008" y="2874547"/>
            <a:ext cx="646112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18562" y="3019822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13800" y="3426222"/>
            <a:ext cx="630237" cy="371475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 flipV="1">
            <a:off x="2408238" y="3569706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46"/>
          <p:cNvGrpSpPr>
            <a:grpSpLocks/>
          </p:cNvGrpSpPr>
          <p:nvPr/>
        </p:nvGrpSpPr>
        <p:grpSpPr bwMode="auto">
          <a:xfrm>
            <a:off x="3959225" y="3148013"/>
            <a:ext cx="1371600" cy="989489"/>
            <a:chOff x="3959932" y="313587"/>
            <a:chExt cx="1371308" cy="989517"/>
          </a:xfrm>
        </p:grpSpPr>
        <p:sp>
          <p:nvSpPr>
            <p:cNvPr id="31" name="직사각형 30"/>
            <p:cNvSpPr/>
            <p:nvPr/>
          </p:nvSpPr>
          <p:spPr>
            <a:xfrm>
              <a:off x="4032941" y="564419"/>
              <a:ext cx="1298299" cy="738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32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2981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94640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ko-KR" altLang="en-US" dirty="0" smtClean="0"/>
              <a:t>수정</a:t>
            </a:r>
            <a:endParaRPr lang="ko-KR" altLang="en-US" dirty="0" smtClean="0"/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5508625" y="1276350"/>
            <a:ext cx="3506788" cy="2335213"/>
            <a:chOff x="1871700" y="3439443"/>
            <a:chExt cx="2444661" cy="2331269"/>
          </a:xfrm>
        </p:grpSpPr>
        <p:sp>
          <p:nvSpPr>
            <p:cNvPr id="6" name="직사각형 5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6446838" y="2139950"/>
            <a:ext cx="1149350" cy="798513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14243" y="2149930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09481" y="2556330"/>
            <a:ext cx="630237" cy="371475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7939088" y="3976688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656511" y="2103438"/>
            <a:ext cx="1419225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personUpdate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280400" y="2608263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8351838" y="2592388"/>
            <a:ext cx="0" cy="138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7661583" y="1875669"/>
            <a:ext cx="1295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6742113" y="1447800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049169" y="1897856"/>
            <a:ext cx="1876425" cy="350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 bwMode="auto">
          <a:xfrm flipV="1">
            <a:off x="7391400" y="2519817"/>
            <a:ext cx="409575" cy="79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28" idx="3"/>
            <a:endCxn id="10" idx="1"/>
          </p:cNvCxnSpPr>
          <p:nvPr/>
        </p:nvCxnSpPr>
        <p:spPr>
          <a:xfrm>
            <a:off x="5242962" y="1912143"/>
            <a:ext cx="771281" cy="42273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1" idx="1"/>
            <a:endCxn id="31" idx="3"/>
          </p:cNvCxnSpPr>
          <p:nvPr/>
        </p:nvCxnSpPr>
        <p:spPr>
          <a:xfrm rot="10800000" flipV="1">
            <a:off x="5330825" y="2742067"/>
            <a:ext cx="678656" cy="1041739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 bwMode="auto">
          <a:xfrm flipV="1">
            <a:off x="539750" y="2463800"/>
            <a:ext cx="5116513" cy="714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 bwMode="auto">
          <a:xfrm flipV="1">
            <a:off x="2408238" y="2814638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 bwMode="auto">
          <a:xfrm flipV="1">
            <a:off x="1155700" y="4616450"/>
            <a:ext cx="3024188" cy="127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276225" y="3154363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26" name="직사각형 7"/>
          <p:cNvSpPr>
            <a:spLocks noChangeArrowheads="1"/>
          </p:cNvSpPr>
          <p:nvPr/>
        </p:nvSpPr>
        <p:spPr bwMode="auto">
          <a:xfrm>
            <a:off x="325438" y="4400550"/>
            <a:ext cx="3454400" cy="29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</a:t>
            </a:r>
            <a:r>
              <a:rPr lang="en-US" altLang="ko-KR" sz="1100" dirty="0" smtClean="0"/>
              <a:t>localhost:8088/phonebook2/pbc?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action=list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27" name="그룹 6"/>
          <p:cNvGrpSpPr>
            <a:grpSpLocks/>
          </p:cNvGrpSpPr>
          <p:nvPr/>
        </p:nvGrpSpPr>
        <p:grpSpPr bwMode="auto">
          <a:xfrm>
            <a:off x="3871362" y="1276349"/>
            <a:ext cx="1371600" cy="1020763"/>
            <a:chOff x="4496160" y="613461"/>
            <a:chExt cx="1371308" cy="1021002"/>
          </a:xfrm>
        </p:grpSpPr>
        <p:sp>
          <p:nvSpPr>
            <p:cNvPr id="28" name="직사각형 27"/>
            <p:cNvSpPr/>
            <p:nvPr/>
          </p:nvSpPr>
          <p:spPr>
            <a:xfrm>
              <a:off x="4569169" y="864345"/>
              <a:ext cx="1298299" cy="770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9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30" name="그룹 46"/>
          <p:cNvGrpSpPr>
            <a:grpSpLocks/>
          </p:cNvGrpSpPr>
          <p:nvPr/>
        </p:nvGrpSpPr>
        <p:grpSpPr bwMode="auto">
          <a:xfrm>
            <a:off x="3959225" y="3148013"/>
            <a:ext cx="1371600" cy="1020762"/>
            <a:chOff x="3959932" y="313587"/>
            <a:chExt cx="1371308" cy="1020791"/>
          </a:xfrm>
        </p:grpSpPr>
        <p:sp>
          <p:nvSpPr>
            <p:cNvPr id="31" name="직사각형 30"/>
            <p:cNvSpPr/>
            <p:nvPr/>
          </p:nvSpPr>
          <p:spPr>
            <a:xfrm>
              <a:off x="4032941" y="564419"/>
              <a:ext cx="1298299" cy="7699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리다이렉트코드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2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2" y="1022350"/>
            <a:ext cx="1077925" cy="1825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87339" y="1095375"/>
            <a:ext cx="2664482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localhost:8088/phonebook2/pbc?</a:t>
            </a:r>
            <a:endParaRPr lang="ko-KR" altLang="en-US" sz="1100" b="1" dirty="0" smtClean="0">
              <a:solidFill>
                <a:srgbClr val="0070C0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t="51350" b="32871"/>
          <a:stretch/>
        </p:blipFill>
        <p:spPr>
          <a:xfrm>
            <a:off x="99884" y="1791322"/>
            <a:ext cx="1636498" cy="4372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7" name="직선 화살표 연결선 36"/>
          <p:cNvCxnSpPr/>
          <p:nvPr/>
        </p:nvCxnSpPr>
        <p:spPr>
          <a:xfrm flipV="1">
            <a:off x="1155700" y="1327151"/>
            <a:ext cx="2048534" cy="6828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592388" y="842963"/>
            <a:ext cx="6491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  <a:ea typeface="+mn-ea"/>
              </a:rPr>
              <a:t>edit</a:t>
            </a:r>
            <a:r>
              <a:rPr lang="en-US" altLang="ko-KR" sz="1400" dirty="0" err="1" smtClean="0">
                <a:latin typeface="+mn-ea"/>
                <a:ea typeface="+mn-ea"/>
              </a:rPr>
              <a:t>&amp;</a:t>
            </a:r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name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=</a:t>
            </a:r>
            <a:r>
              <a:rPr lang="ko-KR" altLang="en-US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이효리</a:t>
            </a:r>
            <a:r>
              <a:rPr lang="en-US" altLang="ko-KR" sz="1400" dirty="0">
                <a:latin typeface="+mn-ea"/>
                <a:ea typeface="+mn-ea"/>
              </a:rPr>
              <a:t>&amp;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hp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=010-2222-2222</a:t>
            </a:r>
            <a:r>
              <a:rPr lang="en-US" altLang="ko-KR" sz="1400" dirty="0">
                <a:latin typeface="+mn-ea"/>
                <a:ea typeface="+mn-ea"/>
              </a:rPr>
              <a:t>&amp;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company=02-2222-2222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13555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148263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Model1 </a:t>
            </a:r>
            <a:r>
              <a:rPr lang="ko-KR" altLang="en-US" sz="1800" dirty="0" smtClean="0">
                <a:latin typeface="+mn-ea"/>
                <a:ea typeface="+mn-ea"/>
              </a:rPr>
              <a:t>방식</a:t>
            </a:r>
            <a:r>
              <a:rPr lang="en-US" altLang="ko-KR" sz="1800" dirty="0" smtClean="0">
                <a:latin typeface="+mn-ea"/>
                <a:ea typeface="+mn-ea"/>
              </a:rPr>
              <a:t>(phonebook, guestbook)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</a:rPr>
              <a:t>Model2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방식</a:t>
            </a:r>
            <a:r>
              <a:rPr lang="en-US" altLang="ko-KR" sz="1800" dirty="0" smtClean="0">
                <a:latin typeface="+mn-ea"/>
                <a:ea typeface="+mn-ea"/>
              </a:rPr>
              <a:t>(phonebook)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smtClean="0">
                <a:latin typeface="+mn-ea"/>
                <a:ea typeface="+mn-ea"/>
              </a:rPr>
              <a:t>guestbook2 </a:t>
            </a:r>
            <a:r>
              <a:rPr lang="ko-KR" altLang="en-US" sz="1800" b="1" dirty="0">
                <a:latin typeface="+mn-ea"/>
                <a:ea typeface="+mn-ea"/>
              </a:rPr>
              <a:t>만들기 </a:t>
            </a:r>
            <a:r>
              <a:rPr lang="en-US" altLang="ko-KR" sz="1800" b="1" dirty="0">
                <a:latin typeface="+mn-ea"/>
                <a:ea typeface="+mn-ea"/>
              </a:rPr>
              <a:t>: Model </a:t>
            </a:r>
            <a:r>
              <a:rPr lang="en-US" altLang="ko-KR" sz="1800" b="1" dirty="0" smtClean="0">
                <a:latin typeface="+mn-ea"/>
                <a:ea typeface="+mn-ea"/>
              </a:rPr>
              <a:t>2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chapter05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phonebook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082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 Model1 </a:t>
            </a:r>
            <a:r>
              <a:rPr lang="ko-KR" altLang="en-US" smtClean="0"/>
              <a:t>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512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172075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model1 </a:t>
            </a:r>
            <a:r>
              <a:rPr lang="ko-KR" altLang="en-US" smtClean="0"/>
              <a:t>방식</a:t>
            </a:r>
            <a:r>
              <a:rPr lang="en-US" altLang="ko-KR" smtClean="0"/>
              <a:t> : </a:t>
            </a:r>
            <a:r>
              <a:rPr lang="ko-KR" altLang="en-US" smtClean="0"/>
              <a:t>모든 요청을 </a:t>
            </a:r>
            <a:r>
              <a:rPr lang="ko-KR" altLang="en-US" sz="2000" smtClean="0">
                <a:solidFill>
                  <a:srgbClr val="FF0000"/>
                </a:solidFill>
              </a:rPr>
              <a:t>각각</a:t>
            </a:r>
            <a:r>
              <a:rPr lang="ko-KR" altLang="en-US" smtClean="0">
                <a:solidFill>
                  <a:srgbClr val="FF0000"/>
                </a:solidFill>
              </a:rPr>
              <a:t>의 </a:t>
            </a:r>
            <a:r>
              <a:rPr lang="en-US" altLang="ko-KR" smtClean="0">
                <a:solidFill>
                  <a:srgbClr val="FF0000"/>
                </a:solidFill>
              </a:rPr>
              <a:t>jsp</a:t>
            </a:r>
            <a:r>
              <a:rPr lang="ko-KR" altLang="en-US" smtClean="0"/>
              <a:t>에게 한다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5126" name="그룹 20"/>
          <p:cNvGrpSpPr>
            <a:grpSpLocks/>
          </p:cNvGrpSpPr>
          <p:nvPr/>
        </p:nvGrpSpPr>
        <p:grpSpPr bwMode="auto">
          <a:xfrm>
            <a:off x="4454525" y="1084263"/>
            <a:ext cx="3681413" cy="2493962"/>
            <a:chOff x="1871700" y="3405004"/>
            <a:chExt cx="2751168" cy="2489636"/>
          </a:xfrm>
        </p:grpSpPr>
        <p:sp>
          <p:nvSpPr>
            <p:cNvPr id="44" name="직사각형 43"/>
            <p:cNvSpPr/>
            <p:nvPr/>
          </p:nvSpPr>
          <p:spPr>
            <a:xfrm>
              <a:off x="1974914" y="3641131"/>
              <a:ext cx="2647954" cy="22535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71700" y="3405004"/>
              <a:ext cx="1242119" cy="277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49" name="원통 48"/>
          <p:cNvSpPr/>
          <p:nvPr/>
        </p:nvSpPr>
        <p:spPr>
          <a:xfrm>
            <a:off x="6821488" y="3808413"/>
            <a:ext cx="827087" cy="8064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719138" y="1439863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719138" y="2181225"/>
            <a:ext cx="865187" cy="649288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등록폼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719138" y="2963863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660900" y="1447800"/>
            <a:ext cx="3403600" cy="209073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54575" y="1554163"/>
            <a:ext cx="1235075" cy="5032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673850" y="1792288"/>
            <a:ext cx="1054100" cy="830262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 algn="ctr"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insert()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164388" y="2622550"/>
            <a:ext cx="0" cy="11731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272338" y="2622550"/>
            <a:ext cx="0" cy="11731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6" name="그룹 17"/>
          <p:cNvGrpSpPr>
            <a:grpSpLocks/>
          </p:cNvGrpSpPr>
          <p:nvPr/>
        </p:nvGrpSpPr>
        <p:grpSpPr bwMode="auto">
          <a:xfrm>
            <a:off x="6089650" y="1903413"/>
            <a:ext cx="601663" cy="182562"/>
            <a:chOff x="6090096" y="1903735"/>
            <a:chExt cx="600589" cy="182965"/>
          </a:xfrm>
        </p:grpSpPr>
        <p:cxnSp>
          <p:nvCxnSpPr>
            <p:cNvPr id="53" name="직선 화살표 연결선 52"/>
            <p:cNvCxnSpPr/>
            <p:nvPr/>
          </p:nvCxnSpPr>
          <p:spPr>
            <a:xfrm flipH="1" flipV="1">
              <a:off x="6105943" y="1903735"/>
              <a:ext cx="583157" cy="1081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6090096" y="1983285"/>
              <a:ext cx="600589" cy="10341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모서리가 둥근 직사각형 54"/>
          <p:cNvSpPr/>
          <p:nvPr/>
        </p:nvSpPr>
        <p:spPr>
          <a:xfrm>
            <a:off x="4854575" y="2260600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54575" y="2970213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insert.jsp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grpSp>
        <p:nvGrpSpPr>
          <p:cNvPr id="5139" name="그룹 67"/>
          <p:cNvGrpSpPr>
            <a:grpSpLocks/>
          </p:cNvGrpSpPr>
          <p:nvPr/>
        </p:nvGrpSpPr>
        <p:grpSpPr bwMode="auto">
          <a:xfrm rot="-2253320">
            <a:off x="6032500" y="2708275"/>
            <a:ext cx="849313" cy="182563"/>
            <a:chOff x="6090096" y="1903735"/>
            <a:chExt cx="600589" cy="182965"/>
          </a:xfrm>
        </p:grpSpPr>
        <p:cxnSp>
          <p:nvCxnSpPr>
            <p:cNvPr id="70" name="직선 화살표 연결선 69"/>
            <p:cNvCxnSpPr/>
            <p:nvPr/>
          </p:nvCxnSpPr>
          <p:spPr>
            <a:xfrm flipH="1" flipV="1">
              <a:off x="6105457" y="1903532"/>
              <a:ext cx="583750" cy="1081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6089555" y="1981051"/>
              <a:ext cx="600589" cy="10341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0" name="그룹 5154"/>
          <p:cNvGrpSpPr>
            <a:grpSpLocks/>
          </p:cNvGrpSpPr>
          <p:nvPr/>
        </p:nvGrpSpPr>
        <p:grpSpPr bwMode="auto">
          <a:xfrm>
            <a:off x="1560513" y="1439863"/>
            <a:ext cx="3294062" cy="696912"/>
            <a:chOff x="1559719" y="1515305"/>
            <a:chExt cx="3294131" cy="695852"/>
          </a:xfrm>
        </p:grpSpPr>
        <p:cxnSp>
          <p:nvCxnSpPr>
            <p:cNvPr id="77" name="직선 화살표 연결선 76"/>
            <p:cNvCxnSpPr/>
            <p:nvPr/>
          </p:nvCxnSpPr>
          <p:spPr bwMode="auto">
            <a:xfrm flipV="1">
              <a:off x="1559719" y="1917917"/>
              <a:ext cx="3294131" cy="1743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 bwMode="auto">
            <a:xfrm flipV="1">
              <a:off x="1566069" y="1792694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3" name="직사각형 5152"/>
            <p:cNvSpPr/>
            <p:nvPr/>
          </p:nvSpPr>
          <p:spPr>
            <a:xfrm>
              <a:off x="2448738" y="1515305"/>
              <a:ext cx="1103335" cy="313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399524" y="1897310"/>
              <a:ext cx="1292252" cy="313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141" name="그룹 86"/>
          <p:cNvGrpSpPr>
            <a:grpSpLocks/>
          </p:cNvGrpSpPr>
          <p:nvPr/>
        </p:nvGrpSpPr>
        <p:grpSpPr bwMode="auto">
          <a:xfrm>
            <a:off x="1560513" y="2174875"/>
            <a:ext cx="3294062" cy="695325"/>
            <a:chOff x="1559719" y="1515305"/>
            <a:chExt cx="3294131" cy="695852"/>
          </a:xfrm>
        </p:grpSpPr>
        <p:cxnSp>
          <p:nvCxnSpPr>
            <p:cNvPr id="88" name="직선 화살표 연결선 87"/>
            <p:cNvCxnSpPr/>
            <p:nvPr/>
          </p:nvCxnSpPr>
          <p:spPr bwMode="auto">
            <a:xfrm flipV="1">
              <a:off x="1559719" y="1917247"/>
              <a:ext cx="3294131" cy="1747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 bwMode="auto">
            <a:xfrm flipV="1">
              <a:off x="1566069" y="1793329"/>
              <a:ext cx="3287781" cy="127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2448738" y="1515305"/>
              <a:ext cx="1103335" cy="31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399524" y="1896594"/>
              <a:ext cx="1292252" cy="31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142" name="그룹 91"/>
          <p:cNvGrpSpPr>
            <a:grpSpLocks/>
          </p:cNvGrpSpPr>
          <p:nvPr/>
        </p:nvGrpSpPr>
        <p:grpSpPr bwMode="auto">
          <a:xfrm>
            <a:off x="1560513" y="2914650"/>
            <a:ext cx="3294062" cy="696913"/>
            <a:chOff x="1559719" y="1515305"/>
            <a:chExt cx="3294131" cy="695852"/>
          </a:xfrm>
        </p:grpSpPr>
        <p:cxnSp>
          <p:nvCxnSpPr>
            <p:cNvPr id="93" name="직선 화살표 연결선 92"/>
            <p:cNvCxnSpPr/>
            <p:nvPr/>
          </p:nvCxnSpPr>
          <p:spPr bwMode="auto">
            <a:xfrm flipV="1">
              <a:off x="1559719" y="1917916"/>
              <a:ext cx="3294131" cy="1743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 bwMode="auto">
            <a:xfrm flipV="1">
              <a:off x="1566069" y="1792695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2448738" y="1515305"/>
              <a:ext cx="1103335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399524" y="1897311"/>
              <a:ext cx="1292252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5895975" y="1279525"/>
            <a:ext cx="116046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6588125" y="1671638"/>
            <a:ext cx="12969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62255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guestbook2 </a:t>
            </a:r>
            <a:r>
              <a:rPr lang="ko-KR" altLang="en-US" smtClean="0"/>
              <a:t>모델</a:t>
            </a:r>
            <a:r>
              <a:rPr lang="en-US" altLang="ko-KR" smtClean="0"/>
              <a:t>2 </a:t>
            </a:r>
            <a:r>
              <a:rPr lang="ko-KR" altLang="en-US" smtClean="0"/>
              <a:t>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2150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172075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model2 </a:t>
            </a:r>
            <a:r>
              <a:rPr lang="ko-KR" altLang="en-US" smtClean="0"/>
              <a:t>방식</a:t>
            </a:r>
            <a:r>
              <a:rPr lang="en-US" altLang="ko-KR" smtClean="0"/>
              <a:t> : </a:t>
            </a:r>
            <a:r>
              <a:rPr lang="ko-KR" altLang="en-US" smtClean="0"/>
              <a:t>모든 요청을 </a:t>
            </a:r>
            <a:r>
              <a:rPr lang="en-US" altLang="ko-KR" sz="2000" smtClean="0">
                <a:solidFill>
                  <a:srgbClr val="FF0000"/>
                </a:solidFill>
              </a:rPr>
              <a:t>Controlle</a:t>
            </a:r>
            <a:r>
              <a:rPr lang="en-US" altLang="ko-KR" sz="2000" smtClean="0"/>
              <a:t>r </a:t>
            </a:r>
            <a:r>
              <a:rPr lang="ko-KR" altLang="en-US" smtClean="0"/>
              <a:t>에게 한다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21510" name="그룹 20"/>
          <p:cNvGrpSpPr>
            <a:grpSpLocks/>
          </p:cNvGrpSpPr>
          <p:nvPr/>
        </p:nvGrpSpPr>
        <p:grpSpPr bwMode="auto">
          <a:xfrm>
            <a:off x="4454525" y="1084263"/>
            <a:ext cx="3721100" cy="3333750"/>
            <a:chOff x="1871700" y="3405004"/>
            <a:chExt cx="2616783" cy="3210101"/>
          </a:xfrm>
        </p:grpSpPr>
        <p:sp>
          <p:nvSpPr>
            <p:cNvPr id="44" name="직사각형 43"/>
            <p:cNvSpPr/>
            <p:nvPr/>
          </p:nvSpPr>
          <p:spPr>
            <a:xfrm>
              <a:off x="1974407" y="3640411"/>
              <a:ext cx="2514077" cy="29746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71700" y="3405004"/>
              <a:ext cx="1241409" cy="2766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49" name="원통 48"/>
          <p:cNvSpPr/>
          <p:nvPr/>
        </p:nvSpPr>
        <p:spPr>
          <a:xfrm>
            <a:off x="6900863" y="4522788"/>
            <a:ext cx="827087" cy="503237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719138" y="1439863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sp>
        <p:nvSpPr>
          <p:cNvPr id="5153" name="직사각형 5152"/>
          <p:cNvSpPr/>
          <p:nvPr/>
        </p:nvSpPr>
        <p:spPr bwMode="auto">
          <a:xfrm rot="809534">
            <a:off x="2733675" y="2043113"/>
            <a:ext cx="1101725" cy="290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rgbClr val="00B050"/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478088" y="1485900"/>
            <a:ext cx="1243012" cy="29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4460875" y="2205038"/>
            <a:ext cx="1384300" cy="48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719138" y="2598738"/>
            <a:ext cx="865187" cy="64928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733675" y="2570163"/>
            <a:ext cx="1101725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rgbClr val="0070C0"/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1739900" y="2903538"/>
            <a:ext cx="2744788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)+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  <a:ea typeface="+mn-ea"/>
              </a:rPr>
              <a:t>리다이렉트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리스트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14375" y="4335463"/>
            <a:ext cx="863600" cy="64928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삭제폼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 rot="21118982">
            <a:off x="2322513" y="3259138"/>
            <a:ext cx="11017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 rot="20958846">
            <a:off x="1630363" y="3570288"/>
            <a:ext cx="2743200" cy="31432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)+</a:t>
            </a:r>
            <a:r>
              <a:rPr lang="ko-KR" altLang="en-US" sz="12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리다이렉트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리스트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2" name="직선 화살표 연결선 101"/>
          <p:cNvCxnSpPr/>
          <p:nvPr/>
        </p:nvCxnSpPr>
        <p:spPr bwMode="auto">
          <a:xfrm>
            <a:off x="1487488" y="3163888"/>
            <a:ext cx="441325" cy="2222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 bwMode="auto">
          <a:xfrm>
            <a:off x="4645025" y="1443038"/>
            <a:ext cx="3403600" cy="288766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54813" y="2414588"/>
            <a:ext cx="1054100" cy="830262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rgbClr val="00B050"/>
                </a:solidFill>
                <a:latin typeface="+mn-ea"/>
              </a:rPr>
              <a:t>getList</a:t>
            </a:r>
            <a:r>
              <a:rPr lang="en-US" altLang="ko-KR" sz="1100" b="1" dirty="0">
                <a:solidFill>
                  <a:srgbClr val="00B050"/>
                </a:solidFill>
                <a:latin typeface="+mn-ea"/>
              </a:rPr>
              <a:t>()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insert()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delete()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854575" y="2174875"/>
            <a:ext cx="1452563" cy="14525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rgbClr val="00B050"/>
                </a:solidFill>
                <a:latin typeface="+mn-ea"/>
              </a:rPr>
              <a:t>등록</a:t>
            </a:r>
            <a:r>
              <a:rPr lang="en-US" altLang="ko-KR" sz="1000" b="1" dirty="0">
                <a:solidFill>
                  <a:srgbClr val="00B050"/>
                </a:solidFill>
                <a:latin typeface="+mn-ea"/>
              </a:rPr>
              <a:t>+</a:t>
            </a:r>
            <a:r>
              <a:rPr lang="ko-KR" altLang="en-US" sz="1000" b="1" dirty="0">
                <a:solidFill>
                  <a:srgbClr val="00B050"/>
                </a:solidFill>
                <a:latin typeface="+mn-ea"/>
              </a:rPr>
              <a:t>리스트 </a:t>
            </a:r>
            <a:r>
              <a:rPr lang="ko-KR" altLang="en-US" sz="1000" b="1" dirty="0" err="1">
                <a:solidFill>
                  <a:srgbClr val="00B050"/>
                </a:solidFill>
                <a:latin typeface="+mn-ea"/>
              </a:rPr>
              <a:t>일때</a:t>
            </a:r>
            <a:r>
              <a:rPr lang="en-US" altLang="ko-KR" sz="1000" b="1" dirty="0">
                <a:solidFill>
                  <a:srgbClr val="00B050"/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rgbClr val="00B050"/>
                </a:solidFill>
                <a:latin typeface="+mn-ea"/>
              </a:rPr>
            </a:br>
            <a:r>
              <a:rPr lang="ko-KR" altLang="en-US" sz="1000" b="1" dirty="0">
                <a:solidFill>
                  <a:srgbClr val="0070C0"/>
                </a:solidFill>
                <a:latin typeface="+mn-ea"/>
              </a:rPr>
              <a:t>등록           </a:t>
            </a:r>
            <a:r>
              <a:rPr lang="ko-KR" altLang="en-US" sz="1000" b="1" dirty="0" err="1">
                <a:solidFill>
                  <a:srgbClr val="0070C0"/>
                </a:solidFill>
                <a:latin typeface="+mn-ea"/>
              </a:rPr>
              <a:t>일때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삭제           </a:t>
            </a:r>
            <a:r>
              <a:rPr lang="ko-KR" altLang="en-US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일때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1000" b="1" dirty="0" err="1">
                <a:solidFill>
                  <a:schemeClr val="accent4">
                    <a:lumMod val="75000"/>
                  </a:schemeClr>
                </a:solidFill>
                <a:latin typeface="+mn-ea"/>
              </a:rPr>
              <a:t>삭제폼</a:t>
            </a:r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       </a:t>
            </a:r>
            <a:r>
              <a:rPr lang="ko-KR" altLang="en-US" sz="1000" b="1" dirty="0" err="1">
                <a:solidFill>
                  <a:schemeClr val="accent4">
                    <a:lumMod val="75000"/>
                  </a:schemeClr>
                </a:solidFill>
                <a:latin typeface="+mn-ea"/>
              </a:rPr>
              <a:t>일때</a:t>
            </a:r>
            <a:endParaRPr lang="en-US" altLang="ko-KR" sz="1000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6489700" y="2312988"/>
            <a:ext cx="1685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GuestbookDao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99088" y="3740150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935538" y="1539875"/>
            <a:ext cx="1235075" cy="50323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addList.jsp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103" name="직선 화살표 연결선 102"/>
          <p:cNvCxnSpPr/>
          <p:nvPr/>
        </p:nvCxnSpPr>
        <p:spPr bwMode="auto">
          <a:xfrm>
            <a:off x="5929313" y="3403600"/>
            <a:ext cx="53975" cy="473075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 bwMode="auto">
          <a:xfrm>
            <a:off x="5892800" y="3471863"/>
            <a:ext cx="64611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rgbClr val="7030A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7221538" y="3244850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V="1">
            <a:off x="7329488" y="3244850"/>
            <a:ext cx="0" cy="1260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 bwMode="auto">
          <a:xfrm>
            <a:off x="1566863" y="1903413"/>
            <a:ext cx="3473450" cy="8064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72" idx="3"/>
          </p:cNvCxnSpPr>
          <p:nvPr/>
        </p:nvCxnSpPr>
        <p:spPr bwMode="auto">
          <a:xfrm flipH="1">
            <a:off x="1584325" y="1698625"/>
            <a:ext cx="3294063" cy="650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 bwMode="auto">
          <a:xfrm>
            <a:off x="1577975" y="2827338"/>
            <a:ext cx="3492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 bwMode="auto">
          <a:xfrm flipH="1" flipV="1">
            <a:off x="1566863" y="2935288"/>
            <a:ext cx="3503612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 bwMode="auto">
          <a:xfrm flipV="1">
            <a:off x="1576388" y="3114675"/>
            <a:ext cx="3465512" cy="636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 bwMode="auto">
          <a:xfrm flipH="1">
            <a:off x="1620838" y="3205163"/>
            <a:ext cx="3417887" cy="6477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 bwMode="auto">
          <a:xfrm>
            <a:off x="4592638" y="2141538"/>
            <a:ext cx="908050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903913" y="1282700"/>
            <a:ext cx="111125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guestbook2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 bwMode="auto">
          <a:xfrm>
            <a:off x="6065838" y="2686050"/>
            <a:ext cx="90011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5802313" y="2173288"/>
            <a:ext cx="646112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51" name="직선 화살표 연결선 50"/>
          <p:cNvCxnSpPr/>
          <p:nvPr/>
        </p:nvCxnSpPr>
        <p:spPr bwMode="auto">
          <a:xfrm>
            <a:off x="6065838" y="2851150"/>
            <a:ext cx="900112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 bwMode="auto">
          <a:xfrm>
            <a:off x="714375" y="3471863"/>
            <a:ext cx="863600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cxnSp>
        <p:nvCxnSpPr>
          <p:cNvPr id="61" name="직선 화살표 연결선 60"/>
          <p:cNvCxnSpPr/>
          <p:nvPr/>
        </p:nvCxnSpPr>
        <p:spPr bwMode="auto">
          <a:xfrm flipH="1" flipV="1">
            <a:off x="5710238" y="1963738"/>
            <a:ext cx="198437" cy="60325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 bwMode="auto">
          <a:xfrm>
            <a:off x="1479550" y="4051300"/>
            <a:ext cx="488950" cy="5238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 bwMode="auto">
          <a:xfrm rot="20408255">
            <a:off x="2322513" y="3902075"/>
            <a:ext cx="11017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rgbClr val="7030A0"/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7030A0"/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 rot="20958846">
            <a:off x="2354263" y="4445000"/>
            <a:ext cx="1293812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rgbClr val="7030A0"/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 bwMode="auto">
          <a:xfrm flipV="1">
            <a:off x="1576388" y="3371850"/>
            <a:ext cx="3570287" cy="12446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 bwMode="auto">
          <a:xfrm flipH="1">
            <a:off x="1620838" y="4003675"/>
            <a:ext cx="3778250" cy="71437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 bwMode="auto">
          <a:xfrm flipV="1">
            <a:off x="6084888" y="3001963"/>
            <a:ext cx="923925" cy="1095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73526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guestbook Model1 </a:t>
            </a:r>
            <a:r>
              <a:rPr lang="ko-KR" altLang="en-US" smtClean="0"/>
              <a:t>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614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172075" cy="4016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 smtClean="0"/>
              <a:t>model1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모든 요청을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각각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의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jsp</a:t>
            </a:r>
            <a:r>
              <a:rPr lang="ko-KR" altLang="en-US" dirty="0" smtClean="0"/>
              <a:t>에게 한다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6150" name="그룹 20"/>
          <p:cNvGrpSpPr>
            <a:grpSpLocks/>
          </p:cNvGrpSpPr>
          <p:nvPr/>
        </p:nvGrpSpPr>
        <p:grpSpPr bwMode="auto">
          <a:xfrm>
            <a:off x="4454525" y="1084263"/>
            <a:ext cx="3789363" cy="3333750"/>
            <a:chOff x="1871700" y="3405004"/>
            <a:chExt cx="2616783" cy="3327966"/>
          </a:xfrm>
        </p:grpSpPr>
        <p:sp>
          <p:nvSpPr>
            <p:cNvPr id="44" name="직사각형 43"/>
            <p:cNvSpPr/>
            <p:nvPr/>
          </p:nvSpPr>
          <p:spPr>
            <a:xfrm>
              <a:off x="1974749" y="3641131"/>
              <a:ext cx="2513734" cy="30918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71700" y="3405004"/>
              <a:ext cx="1242068" cy="277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72" name="모서리가 둥근 직사각형 71"/>
          <p:cNvSpPr/>
          <p:nvPr/>
        </p:nvSpPr>
        <p:spPr bwMode="auto">
          <a:xfrm>
            <a:off x="719138" y="1439863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등록폼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+</a:t>
            </a:r>
          </a:p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719138" y="2181225"/>
            <a:ext cx="865187" cy="649288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719138" y="2963863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>
                <a:solidFill>
                  <a:schemeClr val="tx1"/>
                </a:solidFill>
                <a:latin typeface="+mn-ea"/>
              </a:rPr>
              <a:t>삭제 폼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19138" y="3735388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삭제 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4660900" y="1447800"/>
            <a:ext cx="3403600" cy="28876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5895975" y="1279525"/>
            <a:ext cx="10922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guestbook1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9" name="원통 48"/>
          <p:cNvSpPr/>
          <p:nvPr/>
        </p:nvSpPr>
        <p:spPr>
          <a:xfrm>
            <a:off x="6900863" y="4578350"/>
            <a:ext cx="827087" cy="503238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245350" y="3244850"/>
            <a:ext cx="0" cy="1331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353300" y="3244850"/>
            <a:ext cx="0" cy="1331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754813" y="2414588"/>
            <a:ext cx="1054100" cy="830262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insert()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delete()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854575" y="2260600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add.jsp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6489700" y="2312988"/>
            <a:ext cx="1685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guestbookDao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54575" y="2970213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deleteForm.jsp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grpSp>
        <p:nvGrpSpPr>
          <p:cNvPr id="6164" name="그룹 5154"/>
          <p:cNvGrpSpPr>
            <a:grpSpLocks/>
          </p:cNvGrpSpPr>
          <p:nvPr/>
        </p:nvGrpSpPr>
        <p:grpSpPr bwMode="auto">
          <a:xfrm>
            <a:off x="1560513" y="1439863"/>
            <a:ext cx="3294062" cy="696912"/>
            <a:chOff x="1559719" y="1515305"/>
            <a:chExt cx="3294131" cy="695852"/>
          </a:xfrm>
        </p:grpSpPr>
        <p:cxnSp>
          <p:nvCxnSpPr>
            <p:cNvPr id="77" name="직선 화살표 연결선 76"/>
            <p:cNvCxnSpPr/>
            <p:nvPr/>
          </p:nvCxnSpPr>
          <p:spPr bwMode="auto">
            <a:xfrm flipV="1">
              <a:off x="1559719" y="1917917"/>
              <a:ext cx="3294131" cy="1743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 bwMode="auto">
            <a:xfrm flipV="1">
              <a:off x="1566069" y="1792694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3" name="직사각형 5152"/>
            <p:cNvSpPr/>
            <p:nvPr/>
          </p:nvSpPr>
          <p:spPr>
            <a:xfrm>
              <a:off x="2448738" y="1515305"/>
              <a:ext cx="1103335" cy="313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399524" y="1897310"/>
              <a:ext cx="1292252" cy="313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165" name="그룹 86"/>
          <p:cNvGrpSpPr>
            <a:grpSpLocks/>
          </p:cNvGrpSpPr>
          <p:nvPr/>
        </p:nvGrpSpPr>
        <p:grpSpPr bwMode="auto">
          <a:xfrm>
            <a:off x="1560513" y="2174875"/>
            <a:ext cx="3294062" cy="695325"/>
            <a:chOff x="1559719" y="1515305"/>
            <a:chExt cx="3294131" cy="695852"/>
          </a:xfrm>
        </p:grpSpPr>
        <p:cxnSp>
          <p:nvCxnSpPr>
            <p:cNvPr id="88" name="직선 화살표 연결선 87"/>
            <p:cNvCxnSpPr/>
            <p:nvPr/>
          </p:nvCxnSpPr>
          <p:spPr bwMode="auto">
            <a:xfrm flipV="1">
              <a:off x="1559719" y="1917247"/>
              <a:ext cx="3294131" cy="1747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 bwMode="auto">
            <a:xfrm flipV="1">
              <a:off x="1566069" y="1793329"/>
              <a:ext cx="3287781" cy="127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2448738" y="1515305"/>
              <a:ext cx="1103335" cy="31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399524" y="1896594"/>
              <a:ext cx="1292252" cy="31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166" name="그룹 91"/>
          <p:cNvGrpSpPr>
            <a:grpSpLocks/>
          </p:cNvGrpSpPr>
          <p:nvPr/>
        </p:nvGrpSpPr>
        <p:grpSpPr bwMode="auto">
          <a:xfrm>
            <a:off x="1560513" y="2914650"/>
            <a:ext cx="3294062" cy="696913"/>
            <a:chOff x="1559719" y="1515305"/>
            <a:chExt cx="3294131" cy="695852"/>
          </a:xfrm>
        </p:grpSpPr>
        <p:cxnSp>
          <p:nvCxnSpPr>
            <p:cNvPr id="93" name="직선 화살표 연결선 92"/>
            <p:cNvCxnSpPr/>
            <p:nvPr/>
          </p:nvCxnSpPr>
          <p:spPr bwMode="auto">
            <a:xfrm flipV="1">
              <a:off x="1559719" y="1917916"/>
              <a:ext cx="3294131" cy="1743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 bwMode="auto">
            <a:xfrm flipV="1">
              <a:off x="1566069" y="1792695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2448738" y="1515305"/>
              <a:ext cx="1103335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399524" y="1897311"/>
              <a:ext cx="1292252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4854575" y="3748088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delete.jsp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040438" y="1776413"/>
            <a:ext cx="755650" cy="647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6089650" y="1717675"/>
            <a:ext cx="811213" cy="696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54575" y="1554163"/>
            <a:ext cx="1235075" cy="5032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addList.jsp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6089650" y="2517775"/>
            <a:ext cx="684213" cy="2524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6089650" y="2436813"/>
            <a:ext cx="665163" cy="2524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089650" y="3198813"/>
            <a:ext cx="806450" cy="812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089650" y="3160713"/>
            <a:ext cx="754063" cy="769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75" name="그룹 91"/>
          <p:cNvGrpSpPr>
            <a:grpSpLocks/>
          </p:cNvGrpSpPr>
          <p:nvPr/>
        </p:nvGrpSpPr>
        <p:grpSpPr bwMode="auto">
          <a:xfrm>
            <a:off x="1560513" y="3686175"/>
            <a:ext cx="3294062" cy="696913"/>
            <a:chOff x="1559719" y="1515305"/>
            <a:chExt cx="3294131" cy="695852"/>
          </a:xfrm>
        </p:grpSpPr>
        <p:cxnSp>
          <p:nvCxnSpPr>
            <p:cNvPr id="74" name="직선 화살표 연결선 73"/>
            <p:cNvCxnSpPr/>
            <p:nvPr/>
          </p:nvCxnSpPr>
          <p:spPr bwMode="auto">
            <a:xfrm flipV="1">
              <a:off x="1559719" y="1917916"/>
              <a:ext cx="3294131" cy="1743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 bwMode="auto">
            <a:xfrm flipV="1">
              <a:off x="1566069" y="1792695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2448738" y="1515305"/>
              <a:ext cx="1103335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399524" y="1897311"/>
              <a:ext cx="1292252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2621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Model1 </a:t>
            </a:r>
            <a:r>
              <a:rPr lang="ko-KR" altLang="en-US" smtClean="0"/>
              <a:t>방식 장단점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7172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993062" cy="1157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model1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브라우저에서 요청이 들어오면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에서 받는다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 또는 다른 클래스</a:t>
            </a:r>
            <a:r>
              <a:rPr lang="en-US" altLang="ko-KR" dirty="0" smtClean="0"/>
              <a:t>(ex: dao) </a:t>
            </a:r>
            <a:r>
              <a:rPr lang="ko-KR" altLang="en-US" dirty="0" smtClean="0"/>
              <a:t>를 이용하여 작업을 처리한다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처리한 결과를 클라이언트에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38" name="Group 157"/>
          <p:cNvGraphicFramePr>
            <a:graphicFrameLocks noGrp="1"/>
          </p:cNvGraphicFramePr>
          <p:nvPr/>
        </p:nvGraphicFramePr>
        <p:xfrm>
          <a:off x="696913" y="1887538"/>
          <a:ext cx="7439025" cy="1908175"/>
        </p:xfrm>
        <a:graphic>
          <a:graphicData uri="http://schemas.openxmlformats.org/drawingml/2006/table">
            <a:tbl>
              <a:tblPr/>
              <a:tblGrid>
                <a:gridCol w="36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877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400300" algn="l"/>
                        </a:tabLst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장점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400300" algn="l"/>
                        </a:tabLst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단점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298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65151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65151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5151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구조가 단순하여 익히기가 쉽다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.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</a:b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5151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숙련된 개발자가 아니더라도 구현이 용이하다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1989" marR="71989" marT="72062" marB="720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5146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출력을 위한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뷰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코드와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로직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처리를 위한 자바 코드가 섞여 코드가 복잡하다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51460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코드에서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백엔드와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프론트엔드가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혼재되기 때문에 분업이 용이하지 않다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5146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코드가 복잡하고 유지보수가 어렵다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1989" marR="71989" marT="72062" marB="7206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148263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Model1 </a:t>
            </a:r>
            <a:r>
              <a:rPr lang="ko-KR" altLang="en-US" sz="1800" dirty="0" smtClean="0">
                <a:latin typeface="+mn-ea"/>
                <a:ea typeface="+mn-ea"/>
              </a:rPr>
              <a:t>방식</a:t>
            </a:r>
            <a:r>
              <a:rPr lang="en-US" altLang="ko-KR" sz="1800" dirty="0" smtClean="0">
                <a:latin typeface="+mn-ea"/>
                <a:ea typeface="+mn-ea"/>
              </a:rPr>
              <a:t>(phonebook, guestbook)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smtClean="0">
                <a:latin typeface="+mn-ea"/>
              </a:rPr>
              <a:t>Model2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방식</a:t>
            </a:r>
            <a:r>
              <a:rPr lang="en-US" altLang="ko-KR" sz="1800" b="1" dirty="0" smtClean="0">
                <a:latin typeface="+mn-ea"/>
                <a:ea typeface="+mn-ea"/>
              </a:rPr>
              <a:t>(phonebook)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guestbook2 </a:t>
            </a:r>
            <a:r>
              <a:rPr lang="ko-KR" altLang="en-US" sz="1800" dirty="0">
                <a:latin typeface="+mn-ea"/>
                <a:ea typeface="+mn-ea"/>
              </a:rPr>
              <a:t>만들기 </a:t>
            </a:r>
            <a:r>
              <a:rPr lang="en-US" altLang="ko-KR" sz="1800" dirty="0">
                <a:latin typeface="+mn-ea"/>
                <a:ea typeface="+mn-ea"/>
              </a:rPr>
              <a:t>: Model </a:t>
            </a:r>
            <a:r>
              <a:rPr lang="en-US" altLang="ko-KR" sz="1800" dirty="0" smtClean="0">
                <a:latin typeface="+mn-ea"/>
                <a:ea typeface="+mn-ea"/>
              </a:rPr>
              <a:t>2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chapter05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phonebook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2621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Model2 </a:t>
            </a:r>
            <a:r>
              <a:rPr lang="ko-KR" altLang="en-US" smtClean="0"/>
              <a:t>방식 장단점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922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993062" cy="1265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model2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요청이 들어오면 처리를 위한 흐름제어는 </a:t>
            </a:r>
            <a:r>
              <a:rPr lang="en-US" altLang="ko-KR" smtClean="0"/>
              <a:t>controller</a:t>
            </a:r>
            <a:r>
              <a:rPr lang="ko-KR" altLang="en-US" smtClean="0"/>
              <a:t>인 서블릿이 담당한다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요청처리에 필요한 로직은 서비스 클래스가 담당한다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요청결과는 </a:t>
            </a:r>
            <a:r>
              <a:rPr lang="en-US" altLang="ko-KR" smtClean="0"/>
              <a:t>view</a:t>
            </a:r>
            <a:r>
              <a:rPr lang="ko-KR" altLang="en-US" smtClean="0"/>
              <a:t>인 </a:t>
            </a:r>
            <a:r>
              <a:rPr lang="en-US" altLang="ko-KR" smtClean="0"/>
              <a:t>jsp</a:t>
            </a:r>
            <a:r>
              <a:rPr lang="ko-KR" altLang="en-US" smtClean="0"/>
              <a:t>를 통해 출력된다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38" name="Group 157"/>
          <p:cNvGraphicFramePr>
            <a:graphicFrameLocks noGrp="1"/>
          </p:cNvGraphicFramePr>
          <p:nvPr/>
        </p:nvGraphicFramePr>
        <p:xfrm>
          <a:off x="696913" y="1887538"/>
          <a:ext cx="7439025" cy="1908175"/>
        </p:xfrm>
        <a:graphic>
          <a:graphicData uri="http://schemas.openxmlformats.org/drawingml/2006/table">
            <a:tbl>
              <a:tblPr/>
              <a:tblGrid>
                <a:gridCol w="36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877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400300" algn="l"/>
                        </a:tabLst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장점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400300" algn="l"/>
                        </a:tabLst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단점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298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65151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65151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5151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출력을 위한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뷰코드와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로직처리를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 위한 자바 코드가 분리되어있다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5151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모델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에 비해 복잡하지 않다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5151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분업이 용이하다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1989" marR="71989" marT="72062" marB="720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5146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구조가 복잡하고 습득이 어렵고 작업량이 많다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51460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java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에 대한 깊은 이해가 필요하다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1989" marR="71989" marT="72062" marB="7206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0193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 Model2 </a:t>
            </a:r>
            <a:r>
              <a:rPr lang="ko-KR" altLang="en-US" smtClean="0"/>
              <a:t>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024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172075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model2 </a:t>
            </a:r>
            <a:r>
              <a:rPr lang="ko-KR" altLang="en-US" smtClean="0"/>
              <a:t>방식</a:t>
            </a:r>
            <a:r>
              <a:rPr lang="en-US" altLang="ko-KR" smtClean="0"/>
              <a:t> : </a:t>
            </a:r>
            <a:r>
              <a:rPr lang="ko-KR" altLang="en-US" smtClean="0"/>
              <a:t>모든 요청을 </a:t>
            </a:r>
            <a:r>
              <a:rPr lang="en-US" altLang="ko-KR" sz="2000" smtClean="0">
                <a:solidFill>
                  <a:srgbClr val="FF0000"/>
                </a:solidFill>
              </a:rPr>
              <a:t>Controller</a:t>
            </a:r>
            <a:r>
              <a:rPr lang="en-US" altLang="ko-KR" sz="2000" smtClean="0"/>
              <a:t> </a:t>
            </a:r>
            <a:r>
              <a:rPr lang="ko-KR" altLang="en-US" smtClean="0"/>
              <a:t>에게 한다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10246" name="그룹 20"/>
          <p:cNvGrpSpPr>
            <a:grpSpLocks/>
          </p:cNvGrpSpPr>
          <p:nvPr/>
        </p:nvGrpSpPr>
        <p:grpSpPr bwMode="auto">
          <a:xfrm>
            <a:off x="4454525" y="1084263"/>
            <a:ext cx="3862388" cy="3333750"/>
            <a:chOff x="1871700" y="3405004"/>
            <a:chExt cx="2616783" cy="3210101"/>
          </a:xfrm>
        </p:grpSpPr>
        <p:sp>
          <p:nvSpPr>
            <p:cNvPr id="44" name="직사각형 43"/>
            <p:cNvSpPr/>
            <p:nvPr/>
          </p:nvSpPr>
          <p:spPr>
            <a:xfrm>
              <a:off x="1973876" y="3640411"/>
              <a:ext cx="2514607" cy="29746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71700" y="3405004"/>
              <a:ext cx="1241170" cy="2766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49" name="원통 48"/>
          <p:cNvSpPr/>
          <p:nvPr/>
        </p:nvSpPr>
        <p:spPr>
          <a:xfrm>
            <a:off x="6900863" y="4451350"/>
            <a:ext cx="827087" cy="503238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719138" y="1439863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sp>
        <p:nvSpPr>
          <p:cNvPr id="5153" name="직사각형 5152"/>
          <p:cNvSpPr/>
          <p:nvPr/>
        </p:nvSpPr>
        <p:spPr bwMode="auto">
          <a:xfrm rot="809534">
            <a:off x="2733675" y="2043113"/>
            <a:ext cx="1101725" cy="290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rgbClr val="00B050"/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478088" y="1485900"/>
            <a:ext cx="1243012" cy="29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4460875" y="2205038"/>
            <a:ext cx="1384300" cy="48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719138" y="2598738"/>
            <a:ext cx="865187" cy="64928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733675" y="2627313"/>
            <a:ext cx="1101725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rgbClr val="0070C0"/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1739900" y="2946400"/>
            <a:ext cx="2744788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)+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  <a:ea typeface="+mn-ea"/>
              </a:rPr>
              <a:t>리다이렉트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리스트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57238" y="3552825"/>
            <a:ext cx="863600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등록폼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 rot="21118982">
            <a:off x="2322513" y="3302000"/>
            <a:ext cx="11017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335213" y="3921125"/>
            <a:ext cx="12922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2" name="직선 화살표 연결선 101"/>
          <p:cNvCxnSpPr/>
          <p:nvPr/>
        </p:nvCxnSpPr>
        <p:spPr bwMode="auto">
          <a:xfrm flipV="1">
            <a:off x="1530350" y="2490788"/>
            <a:ext cx="425450" cy="230187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 bwMode="auto">
          <a:xfrm>
            <a:off x="4645025" y="1385888"/>
            <a:ext cx="3563938" cy="288766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27825" y="2414588"/>
            <a:ext cx="1373188" cy="830262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rgbClr val="00B050"/>
                </a:solidFill>
                <a:latin typeface="+mn-ea"/>
              </a:rPr>
              <a:t>getPersonList</a:t>
            </a:r>
            <a:r>
              <a:rPr lang="en-US" altLang="ko-KR" sz="1100" b="1" dirty="0">
                <a:solidFill>
                  <a:srgbClr val="00B050"/>
                </a:solidFill>
                <a:latin typeface="+mn-ea"/>
              </a:rPr>
              <a:t>()</a:t>
            </a:r>
          </a:p>
          <a:p>
            <a:pPr algn="ctr">
              <a:defRPr/>
            </a:pPr>
            <a:endParaRPr lang="en-US" altLang="ko-KR" sz="1100" b="1" dirty="0">
              <a:solidFill>
                <a:srgbClr val="00B05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rgbClr val="0070C0"/>
                </a:solidFill>
                <a:latin typeface="+mn-ea"/>
              </a:rPr>
              <a:t>personInsert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()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854575" y="2260600"/>
            <a:ext cx="1235075" cy="12350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1100" b="1" dirty="0">
                <a:solidFill>
                  <a:srgbClr val="00B050"/>
                </a:solidFill>
                <a:latin typeface="+mn-ea"/>
              </a:rPr>
              <a:t>리스트 </a:t>
            </a:r>
            <a:r>
              <a:rPr lang="ko-KR" altLang="en-US" sz="1100" b="1" dirty="0" err="1">
                <a:solidFill>
                  <a:srgbClr val="00B050"/>
                </a:solidFill>
                <a:latin typeface="+mn-ea"/>
              </a:rPr>
              <a:t>일때</a:t>
            </a:r>
            <a:r>
              <a:rPr lang="en-US" altLang="ko-KR" sz="1100" b="1" dirty="0">
                <a:solidFill>
                  <a:srgbClr val="00B050"/>
                </a:solidFill>
                <a:latin typeface="+mn-ea"/>
              </a:rPr>
              <a:t/>
            </a:r>
            <a:br>
              <a:rPr lang="en-US" altLang="ko-KR" sz="1100" b="1" dirty="0">
                <a:solidFill>
                  <a:srgbClr val="00B050"/>
                </a:solidFill>
                <a:latin typeface="+mn-ea"/>
              </a:rPr>
            </a:br>
            <a:r>
              <a:rPr lang="ko-KR" altLang="en-US" sz="1100" b="1" dirty="0">
                <a:solidFill>
                  <a:srgbClr val="0070C0"/>
                </a:solidFill>
                <a:latin typeface="+mn-ea"/>
              </a:rPr>
              <a:t>등록    </a:t>
            </a:r>
            <a:r>
              <a:rPr lang="ko-KR" altLang="en-US" sz="1100" b="1" dirty="0" err="1">
                <a:solidFill>
                  <a:srgbClr val="0070C0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rgbClr val="0070C0"/>
              </a:solidFill>
              <a:latin typeface="+mn-ea"/>
            </a:endParaRPr>
          </a:p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11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등록폼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1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6767513" y="2259013"/>
            <a:ext cx="13239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62513" y="3727450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78388" y="1446213"/>
            <a:ext cx="1235075" cy="5032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54" name="직선 화살표 연결선 53"/>
          <p:cNvCxnSpPr/>
          <p:nvPr/>
        </p:nvCxnSpPr>
        <p:spPr bwMode="auto">
          <a:xfrm flipV="1">
            <a:off x="5892800" y="2690813"/>
            <a:ext cx="1019175" cy="4762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 bwMode="auto">
          <a:xfrm flipV="1">
            <a:off x="5673725" y="1958975"/>
            <a:ext cx="0" cy="66992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 bwMode="auto">
          <a:xfrm>
            <a:off x="5600700" y="2181225"/>
            <a:ext cx="646113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101" name="직선 화살표 연결선 100"/>
          <p:cNvCxnSpPr/>
          <p:nvPr/>
        </p:nvCxnSpPr>
        <p:spPr bwMode="auto">
          <a:xfrm>
            <a:off x="5851525" y="2974975"/>
            <a:ext cx="1060450" cy="2857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 bwMode="auto">
          <a:xfrm>
            <a:off x="5670550" y="3286125"/>
            <a:ext cx="0" cy="59055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 bwMode="auto">
          <a:xfrm>
            <a:off x="5600700" y="3413125"/>
            <a:ext cx="64611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7221538" y="3244850"/>
            <a:ext cx="0" cy="11731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V="1">
            <a:off x="7329488" y="3244850"/>
            <a:ext cx="0" cy="11731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 bwMode="auto">
          <a:xfrm>
            <a:off x="1566863" y="1903413"/>
            <a:ext cx="3473450" cy="8064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72" idx="3"/>
          </p:cNvCxnSpPr>
          <p:nvPr/>
        </p:nvCxnSpPr>
        <p:spPr bwMode="auto">
          <a:xfrm flipH="1">
            <a:off x="1584325" y="1698625"/>
            <a:ext cx="3294063" cy="650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 bwMode="auto">
          <a:xfrm>
            <a:off x="1577975" y="2884488"/>
            <a:ext cx="3492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 bwMode="auto">
          <a:xfrm flipH="1" flipV="1">
            <a:off x="1566863" y="2992438"/>
            <a:ext cx="3503612" cy="1428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 bwMode="auto">
          <a:xfrm flipV="1">
            <a:off x="1604963" y="3211513"/>
            <a:ext cx="3465512" cy="5461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57" idx="1"/>
          </p:cNvCxnSpPr>
          <p:nvPr/>
        </p:nvCxnSpPr>
        <p:spPr bwMode="auto">
          <a:xfrm flipH="1" flipV="1">
            <a:off x="1604963" y="3971925"/>
            <a:ext cx="3257550" cy="79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 bwMode="auto">
          <a:xfrm>
            <a:off x="4410075" y="2179638"/>
            <a:ext cx="1189038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6156325" y="1239838"/>
            <a:ext cx="116046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4679950" y="1671638"/>
            <a:ext cx="2020888" cy="22050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1511300" y="1635125"/>
            <a:ext cx="2020888" cy="2230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79725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127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개요</a:t>
            </a:r>
          </a:p>
        </p:txBody>
      </p:sp>
      <p:sp>
        <p:nvSpPr>
          <p:cNvPr id="34" name="타원 33"/>
          <p:cNvSpPr/>
          <p:nvPr/>
        </p:nvSpPr>
        <p:spPr bwMode="auto">
          <a:xfrm>
            <a:off x="7335838" y="2241550"/>
            <a:ext cx="1044575" cy="1004888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핸드폰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회사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37" name="꺾인 연결선 36"/>
          <p:cNvCxnSpPr>
            <a:stCxn id="9" idx="2"/>
          </p:cNvCxnSpPr>
          <p:nvPr/>
        </p:nvCxnSpPr>
        <p:spPr>
          <a:xfrm rot="16200000" flipH="1">
            <a:off x="3540919" y="1696244"/>
            <a:ext cx="361950" cy="4024312"/>
          </a:xfrm>
          <a:prstGeom prst="bentConnector3">
            <a:avLst>
              <a:gd name="adj1" fmla="val 202794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39863" y="3382963"/>
            <a:ext cx="539750" cy="1444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11450" y="1635125"/>
            <a:ext cx="323850" cy="123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/>
          <p:nvPr/>
        </p:nvCxnSpPr>
        <p:spPr>
          <a:xfrm flipV="1">
            <a:off x="4945063" y="2709863"/>
            <a:ext cx="2390775" cy="2174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4" idx="0"/>
          </p:cNvCxnSpPr>
          <p:nvPr/>
        </p:nvCxnSpPr>
        <p:spPr>
          <a:xfrm rot="16200000" flipV="1">
            <a:off x="4906963" y="-709613"/>
            <a:ext cx="603250" cy="5299075"/>
          </a:xfrm>
          <a:prstGeom prst="bentConnector3">
            <a:avLst>
              <a:gd name="adj1" fmla="val 171143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65" idx="1"/>
            <a:endCxn id="48" idx="0"/>
          </p:cNvCxnSpPr>
          <p:nvPr/>
        </p:nvCxnSpPr>
        <p:spPr>
          <a:xfrm rot="10800000">
            <a:off x="2873375" y="1635125"/>
            <a:ext cx="1806575" cy="1552575"/>
          </a:xfrm>
          <a:prstGeom prst="bentConnector4">
            <a:avLst>
              <a:gd name="adj1" fmla="val 30096"/>
              <a:gd name="adj2" fmla="val 114727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679950" y="3116263"/>
            <a:ext cx="539750" cy="1428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57725" y="2878138"/>
            <a:ext cx="287338" cy="165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280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4679950" y="1671638"/>
            <a:ext cx="2020888" cy="22050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1511300" y="1635125"/>
            <a:ext cx="2020888" cy="2230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2"/>
          <a:stretch>
            <a:fillRect/>
          </a:stretch>
        </p:blipFill>
        <p:spPr bwMode="auto">
          <a:xfrm>
            <a:off x="2879725" y="987425"/>
            <a:ext cx="2203450" cy="23971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539750" y="987425"/>
            <a:ext cx="2203450" cy="24034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2293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분석</a:t>
            </a:r>
            <a:r>
              <a:rPr lang="en-US" altLang="ko-KR" smtClean="0"/>
              <a:t>-DB</a:t>
            </a:r>
            <a:endParaRPr lang="ko-KR" altLang="en-US" smtClean="0"/>
          </a:p>
        </p:txBody>
      </p:sp>
      <p:grpSp>
        <p:nvGrpSpPr>
          <p:cNvPr id="12294" name="그룹 13"/>
          <p:cNvGrpSpPr>
            <a:grpSpLocks/>
          </p:cNvGrpSpPr>
          <p:nvPr/>
        </p:nvGrpSpPr>
        <p:grpSpPr bwMode="auto">
          <a:xfrm>
            <a:off x="395288" y="1801813"/>
            <a:ext cx="612775" cy="581025"/>
            <a:chOff x="1494264" y="2086940"/>
            <a:chExt cx="612068" cy="581039"/>
          </a:xfrm>
        </p:grpSpPr>
        <p:sp>
          <p:nvSpPr>
            <p:cNvPr id="11" name="TextBox 10"/>
            <p:cNvSpPr txBox="1"/>
            <p:nvPr/>
          </p:nvSpPr>
          <p:spPr>
            <a:xfrm>
              <a:off x="1494264" y="2213943"/>
              <a:ext cx="612068" cy="3683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+mn-ea"/>
                  <a:ea typeface="+mn-ea"/>
                  <a:sym typeface="Wingdings"/>
                </a:rPr>
                <a:t></a:t>
              </a:r>
              <a:endParaRPr lang="ko-KR" altLang="en-US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94264" y="2298082"/>
              <a:ext cx="612068" cy="3698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+mn-ea"/>
                  <a:ea typeface="+mn-ea"/>
                  <a:sym typeface="Wingdings"/>
                </a:rPr>
                <a:t></a:t>
              </a:r>
              <a:endParaRPr lang="ko-KR" altLang="en-US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94264" y="2086940"/>
              <a:ext cx="612068" cy="3698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+mn-ea"/>
                  <a:ea typeface="+mn-ea"/>
                  <a:sym typeface="Wingdings"/>
                </a:rPr>
                <a:t></a:t>
              </a:r>
              <a:endParaRPr lang="ko-KR" altLang="en-US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295" name="그룹 38"/>
          <p:cNvGrpSpPr>
            <a:grpSpLocks/>
          </p:cNvGrpSpPr>
          <p:nvPr/>
        </p:nvGrpSpPr>
        <p:grpSpPr bwMode="auto">
          <a:xfrm>
            <a:off x="3851275" y="2185988"/>
            <a:ext cx="611188" cy="635000"/>
            <a:chOff x="1494264" y="2101812"/>
            <a:chExt cx="612068" cy="634077"/>
          </a:xfrm>
        </p:grpSpPr>
        <p:sp>
          <p:nvSpPr>
            <p:cNvPr id="41" name="TextBox 40"/>
            <p:cNvSpPr txBox="1"/>
            <p:nvPr/>
          </p:nvSpPr>
          <p:spPr>
            <a:xfrm>
              <a:off x="1494264" y="2236553"/>
              <a:ext cx="612068" cy="369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+mn-ea"/>
                  <a:ea typeface="+mn-ea"/>
                  <a:sym typeface="Wingdings"/>
                </a:rPr>
                <a:t></a:t>
              </a:r>
              <a:endParaRPr lang="ko-KR" altLang="en-US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94264" y="2366539"/>
              <a:ext cx="612068" cy="369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+mn-ea"/>
                  <a:ea typeface="+mn-ea"/>
                  <a:sym typeface="Wingdings"/>
                </a:rPr>
                <a:t></a:t>
              </a:r>
              <a:endParaRPr lang="ko-KR" altLang="en-US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94264" y="2101812"/>
              <a:ext cx="612068" cy="3693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+mn-ea"/>
                  <a:ea typeface="+mn-ea"/>
                  <a:sym typeface="Wingdings"/>
                </a:rPr>
                <a:t></a:t>
              </a:r>
              <a:endParaRPr lang="ko-KR" altLang="en-US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296" name="제목 1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79725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329238" y="1233488"/>
          <a:ext cx="3708400" cy="16922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8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5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5987" marB="35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person_id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NULL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hp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company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148263" y="944563"/>
            <a:ext cx="116046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</a:rPr>
              <a:t>*</a:t>
            </a:r>
            <a:r>
              <a:rPr lang="ko-KR" altLang="en-US" sz="1400" dirty="0">
                <a:latin typeface="+mn-ea"/>
                <a:ea typeface="+mn-ea"/>
              </a:rPr>
              <a:t>테이블정보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19135</TotalTime>
  <Words>1140</Words>
  <Application>Microsoft Office PowerPoint</Application>
  <PresentationFormat>화면 슬라이드 쇼(16:9)</PresentationFormat>
  <Paragraphs>445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D2Coding</vt:lpstr>
      <vt:lpstr>HY견고딕</vt:lpstr>
      <vt:lpstr>굴림</vt:lpstr>
      <vt:lpstr>맑은 고딕</vt:lpstr>
      <vt:lpstr>Arial</vt:lpstr>
      <vt:lpstr>Courier New</vt:lpstr>
      <vt:lpstr>Times New Roman</vt:lpstr>
      <vt:lpstr>Wingdings</vt:lpstr>
      <vt:lpstr>Office 테마</vt:lpstr>
      <vt:lpstr>PowerPoint 프레젠테이션</vt:lpstr>
      <vt:lpstr>phonebook Model1 방식</vt:lpstr>
      <vt:lpstr>guestbook Model1 방식</vt:lpstr>
      <vt:lpstr>Model1 방식 장단점</vt:lpstr>
      <vt:lpstr>PowerPoint 프레젠테이션</vt:lpstr>
      <vt:lpstr>Model2 방식 장단점</vt:lpstr>
      <vt:lpstr>phonebook Model2 방식</vt:lpstr>
      <vt:lpstr>phonebook2 개요 및 분석</vt:lpstr>
      <vt:lpstr>phonebook2 개요 및 분석</vt:lpstr>
      <vt:lpstr>phonebook2 개요 및 분석</vt:lpstr>
      <vt:lpstr>phonebook2 개요 및 분석</vt:lpstr>
      <vt:lpstr>Model2 방식 장단점</vt:lpstr>
      <vt:lpstr>Model2 방식 장단점</vt:lpstr>
      <vt:lpstr>phonebook2 개요 및 분석</vt:lpstr>
      <vt:lpstr>phonebook2 개요 및 분석</vt:lpstr>
      <vt:lpstr>phonebook2 개요 및 분석</vt:lpstr>
      <vt:lpstr>phonebook2 개요 및 분석</vt:lpstr>
      <vt:lpstr>phonebook2 개요 및 분석</vt:lpstr>
      <vt:lpstr>PowerPoint 프레젠테이션</vt:lpstr>
      <vt:lpstr>guestbook2 모델2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cheoho-hi</cp:lastModifiedBy>
  <cp:revision>938</cp:revision>
  <cp:lastPrinted>2017-02-20T04:01:18Z</cp:lastPrinted>
  <dcterms:created xsi:type="dcterms:W3CDTF">2017-02-15T05:41:07Z</dcterms:created>
  <dcterms:modified xsi:type="dcterms:W3CDTF">2023-09-06T07:10:29Z</dcterms:modified>
</cp:coreProperties>
</file>