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275" r:id="rId3"/>
    <p:sldId id="260" r:id="rId4"/>
    <p:sldId id="267" r:id="rId5"/>
    <p:sldId id="264" r:id="rId6"/>
    <p:sldId id="269" r:id="rId7"/>
    <p:sldId id="262" r:id="rId8"/>
    <p:sldId id="268" r:id="rId9"/>
    <p:sldId id="271" r:id="rId10"/>
    <p:sldId id="272" r:id="rId11"/>
    <p:sldId id="273" r:id="rId12"/>
    <p:sldId id="27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004"/>
    <a:srgbClr val="A6B1D5"/>
    <a:srgbClr val="376E9D"/>
    <a:srgbClr val="0721A0"/>
    <a:srgbClr val="00B6FF"/>
    <a:srgbClr val="00BBFF"/>
    <a:srgbClr val="A51417"/>
    <a:srgbClr val="6C7373"/>
    <a:srgbClr val="E1E1E1"/>
    <a:srgbClr val="566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7" autoAdjust="0"/>
    <p:restoredTop sz="94609"/>
  </p:normalViewPr>
  <p:slideViewPr>
    <p:cSldViewPr snapToGrid="0" snapToObjects="1">
      <p:cViewPr varScale="1">
        <p:scale>
          <a:sx n="69" d="100"/>
          <a:sy n="69" d="100"/>
        </p:scale>
        <p:origin x="63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8782231" y="1843113"/>
            <a:ext cx="2775784" cy="277578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34311" y="4618897"/>
            <a:ext cx="4312590" cy="833225"/>
            <a:chOff x="837127" y="6051260"/>
            <a:chExt cx="3188773" cy="616095"/>
          </a:xfrm>
        </p:grpSpPr>
        <p:pic>
          <p:nvPicPr>
            <p:cNvPr id="8" name="Picture 2" descr="“bilibili logo png”的图片搜索结果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37004" r="9059" b="36734"/>
            <a:stretch/>
          </p:blipFill>
          <p:spPr bwMode="auto">
            <a:xfrm>
              <a:off x="837127" y="6120598"/>
              <a:ext cx="1335110" cy="44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itle Placeholder 1"/>
            <p:cNvSpPr txBox="1">
              <a:spLocks/>
            </p:cNvSpPr>
            <p:nvPr userDrawn="1"/>
          </p:nvSpPr>
          <p:spPr>
            <a:xfrm>
              <a:off x="2172237" y="6051260"/>
              <a:ext cx="1853663" cy="6160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rgbClr val="6C7373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zh-CN" altLang="en-US" sz="3200" b="1" baseline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不相识不打</a:t>
              </a:r>
              <a:endParaRPr lang="en-US" sz="32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椭圆 6"/>
          <p:cNvSpPr/>
          <p:nvPr userDrawn="1"/>
        </p:nvSpPr>
        <p:spPr>
          <a:xfrm>
            <a:off x="10738451" y="371921"/>
            <a:ext cx="1045717" cy="104571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椭圆 5"/>
          <p:cNvSpPr/>
          <p:nvPr userDrawn="1"/>
        </p:nvSpPr>
        <p:spPr>
          <a:xfrm>
            <a:off x="10738451" y="371921"/>
            <a:ext cx="1045717" cy="1045717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92627" y="6051260"/>
            <a:ext cx="3188773" cy="616095"/>
            <a:chOff x="837127" y="6051260"/>
            <a:chExt cx="3188773" cy="616095"/>
          </a:xfrm>
        </p:grpSpPr>
        <p:pic>
          <p:nvPicPr>
            <p:cNvPr id="1026" name="Picture 2" descr="“bilibili logo png”的图片搜索结果"/>
            <p:cNvPicPr>
              <a:picLocks noChangeAspect="1" noChangeArrowheads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37004" r="9059" b="36734"/>
            <a:stretch/>
          </p:blipFill>
          <p:spPr bwMode="auto">
            <a:xfrm>
              <a:off x="837127" y="6120598"/>
              <a:ext cx="1335110" cy="44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Placeholder 1"/>
            <p:cNvSpPr txBox="1">
              <a:spLocks/>
            </p:cNvSpPr>
            <p:nvPr userDrawn="1"/>
          </p:nvSpPr>
          <p:spPr>
            <a:xfrm>
              <a:off x="2172237" y="6051260"/>
              <a:ext cx="1853663" cy="6160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rgbClr val="6C7373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zh-CN" altLang="en-US" sz="2000" b="1" baseline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不相识不打</a:t>
              </a:r>
              <a:endParaRPr lang="en-US" sz="2000" b="1" baseline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70" r:id="rId7"/>
    <p:sldLayoutId id="214748365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7101589" cy="1217083"/>
          </a:xfrm>
        </p:spPr>
        <p:txBody>
          <a:bodyPr/>
          <a:lstStyle/>
          <a:p>
            <a:r>
              <a:rPr lang="en-US" altLang="zh-CN" sz="5400" dirty="0" smtClean="0"/>
              <a:t>PyTorch</a:t>
            </a:r>
            <a:r>
              <a:rPr lang="zh-CN" altLang="en-US" sz="5400" dirty="0" smtClean="0"/>
              <a:t>快速入门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NumPy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PyTorch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迭代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684697" y="1692694"/>
            <a:ext cx="6103233" cy="4070798"/>
            <a:chOff x="2081259" y="3158836"/>
            <a:chExt cx="3366654" cy="2396836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2081259" y="5403272"/>
              <a:ext cx="33666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2233659" y="3158836"/>
              <a:ext cx="0" cy="23968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椭圆 11"/>
          <p:cNvSpPr/>
          <p:nvPr/>
        </p:nvSpPr>
        <p:spPr>
          <a:xfrm>
            <a:off x="3498182" y="4323420"/>
            <a:ext cx="200931" cy="18824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3" name="椭圆 12"/>
          <p:cNvSpPr/>
          <p:nvPr/>
        </p:nvSpPr>
        <p:spPr>
          <a:xfrm>
            <a:off x="4261440" y="3885747"/>
            <a:ext cx="200931" cy="18824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椭圆 13"/>
          <p:cNvSpPr/>
          <p:nvPr/>
        </p:nvSpPr>
        <p:spPr>
          <a:xfrm>
            <a:off x="5220877" y="3798684"/>
            <a:ext cx="200931" cy="18824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5" name="椭圆 14"/>
          <p:cNvSpPr/>
          <p:nvPr/>
        </p:nvSpPr>
        <p:spPr>
          <a:xfrm>
            <a:off x="5966828" y="3186888"/>
            <a:ext cx="200931" cy="18824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6" name="椭圆 15"/>
          <p:cNvSpPr/>
          <p:nvPr/>
        </p:nvSpPr>
        <p:spPr>
          <a:xfrm>
            <a:off x="7294605" y="2948050"/>
            <a:ext cx="200931" cy="18824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18" name="直接连接符 17"/>
          <p:cNvCxnSpPr/>
          <p:nvPr/>
        </p:nvCxnSpPr>
        <p:spPr>
          <a:xfrm>
            <a:off x="2684695" y="3136296"/>
            <a:ext cx="5794288" cy="1703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684697" y="3650190"/>
            <a:ext cx="5586467" cy="445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2684695" y="2924225"/>
            <a:ext cx="5489487" cy="1607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2684695" y="3584472"/>
            <a:ext cx="5586469" cy="4116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7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r>
              <a:rPr lang="en-US" altLang="zh-CN" dirty="0" smtClean="0"/>
              <a:t>——Criterion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097195" y="1692694"/>
            <a:ext cx="6103235" cy="4070798"/>
            <a:chOff x="1097195" y="1692694"/>
            <a:chExt cx="6103235" cy="4070798"/>
          </a:xfrm>
        </p:grpSpPr>
        <p:grpSp>
          <p:nvGrpSpPr>
            <p:cNvPr id="19" name="组合 18"/>
            <p:cNvGrpSpPr/>
            <p:nvPr/>
          </p:nvGrpSpPr>
          <p:grpSpPr>
            <a:xfrm>
              <a:off x="1097195" y="1692694"/>
              <a:ext cx="6103235" cy="4070798"/>
              <a:chOff x="3009512" y="3006436"/>
              <a:chExt cx="3366655" cy="239683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3009513" y="3006436"/>
                <a:ext cx="3366654" cy="2396836"/>
                <a:chOff x="2081259" y="3158836"/>
                <a:chExt cx="3366654" cy="2396836"/>
              </a:xfrm>
            </p:grpSpPr>
            <p:cxnSp>
              <p:nvCxnSpPr>
                <p:cNvPr id="6" name="直接箭头连接符 5"/>
                <p:cNvCxnSpPr/>
                <p:nvPr/>
              </p:nvCxnSpPr>
              <p:spPr>
                <a:xfrm>
                  <a:off x="2081259" y="5403272"/>
                  <a:ext cx="336665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箭头连接符 7"/>
                <p:cNvCxnSpPr/>
                <p:nvPr/>
              </p:nvCxnSpPr>
              <p:spPr>
                <a:xfrm flipV="1">
                  <a:off x="2233659" y="3158836"/>
                  <a:ext cx="0" cy="23968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椭圆 11"/>
              <p:cNvSpPr/>
              <p:nvPr/>
            </p:nvSpPr>
            <p:spPr>
              <a:xfrm>
                <a:off x="3458246" y="4555375"/>
                <a:ext cx="110837" cy="11083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879273" y="4297679"/>
                <a:ext cx="110837" cy="11083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408516" y="4246417"/>
                <a:ext cx="110837" cy="11083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819996" y="3886199"/>
                <a:ext cx="110837" cy="11083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5552422" y="3745574"/>
                <a:ext cx="110837" cy="11083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3009512" y="3856411"/>
                <a:ext cx="3196234" cy="128582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 flipV="1">
              <a:off x="1097197" y="2924225"/>
              <a:ext cx="5489485" cy="17170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endCxn id="12" idx="0"/>
            </p:cNvCxnSpPr>
            <p:nvPr/>
          </p:nvCxnSpPr>
          <p:spPr>
            <a:xfrm>
              <a:off x="2011147" y="3477491"/>
              <a:ext cx="1" cy="845929"/>
            </a:xfrm>
            <a:prstGeom prst="line">
              <a:avLst/>
            </a:prstGeom>
            <a:ln>
              <a:solidFill>
                <a:schemeClr val="accent6"/>
              </a:solidFill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endCxn id="13" idx="0"/>
            </p:cNvCxnSpPr>
            <p:nvPr/>
          </p:nvCxnSpPr>
          <p:spPr>
            <a:xfrm flipH="1">
              <a:off x="2774406" y="3782749"/>
              <a:ext cx="6030" cy="102998"/>
            </a:xfrm>
            <a:prstGeom prst="line">
              <a:avLst/>
            </a:prstGeom>
            <a:ln>
              <a:solidFill>
                <a:schemeClr val="accent6"/>
              </a:solidFill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727812" y="3979853"/>
              <a:ext cx="1" cy="149235"/>
            </a:xfrm>
            <a:prstGeom prst="line">
              <a:avLst/>
            </a:prstGeom>
            <a:ln>
              <a:solidFill>
                <a:schemeClr val="accent6"/>
              </a:solidFill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4479793" y="3359967"/>
              <a:ext cx="362" cy="1057576"/>
            </a:xfrm>
            <a:prstGeom prst="line">
              <a:avLst/>
            </a:prstGeom>
            <a:ln>
              <a:solidFill>
                <a:schemeClr val="accent6"/>
              </a:solidFill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807932" y="3134824"/>
              <a:ext cx="0" cy="1785952"/>
            </a:xfrm>
            <a:prstGeom prst="line">
              <a:avLst/>
            </a:prstGeom>
            <a:ln>
              <a:solidFill>
                <a:schemeClr val="accent6"/>
              </a:solidFill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00342"/>
              </p:ext>
            </p:extLst>
          </p:nvPr>
        </p:nvGraphicFramePr>
        <p:xfrm>
          <a:off x="7867188" y="3148273"/>
          <a:ext cx="2720614" cy="1213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939600" imgH="419040" progId="Equation.DSMT4">
                  <p:embed/>
                </p:oleObj>
              </mc:Choice>
              <mc:Fallback>
                <p:oleObj name="Equation" r:id="rId3" imgW="939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67188" y="3148273"/>
                        <a:ext cx="2720614" cy="1213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65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转为优化问题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790401" y="2302290"/>
            <a:ext cx="5189283" cy="3461201"/>
            <a:chOff x="1097195" y="1692694"/>
            <a:chExt cx="6103235" cy="4070798"/>
          </a:xfrm>
        </p:grpSpPr>
        <p:grpSp>
          <p:nvGrpSpPr>
            <p:cNvPr id="19" name="组合 18"/>
            <p:cNvGrpSpPr/>
            <p:nvPr/>
          </p:nvGrpSpPr>
          <p:grpSpPr>
            <a:xfrm>
              <a:off x="1097195" y="1692694"/>
              <a:ext cx="6103235" cy="4070798"/>
              <a:chOff x="3009512" y="3006436"/>
              <a:chExt cx="3366655" cy="239683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3009513" y="3006436"/>
                <a:ext cx="3366654" cy="2396836"/>
                <a:chOff x="2081259" y="3158836"/>
                <a:chExt cx="3366654" cy="2396836"/>
              </a:xfrm>
            </p:grpSpPr>
            <p:cxnSp>
              <p:nvCxnSpPr>
                <p:cNvPr id="6" name="直接箭头连接符 5"/>
                <p:cNvCxnSpPr/>
                <p:nvPr/>
              </p:nvCxnSpPr>
              <p:spPr>
                <a:xfrm>
                  <a:off x="2081259" y="5403272"/>
                  <a:ext cx="336665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箭头连接符 7"/>
                <p:cNvCxnSpPr/>
                <p:nvPr/>
              </p:nvCxnSpPr>
              <p:spPr>
                <a:xfrm flipV="1">
                  <a:off x="2233659" y="3158836"/>
                  <a:ext cx="0" cy="23968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椭圆 11"/>
              <p:cNvSpPr/>
              <p:nvPr/>
            </p:nvSpPr>
            <p:spPr>
              <a:xfrm>
                <a:off x="3458246" y="4555375"/>
                <a:ext cx="110837" cy="11083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879273" y="4297679"/>
                <a:ext cx="110837" cy="11083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408516" y="4246417"/>
                <a:ext cx="110837" cy="11083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819996" y="3886199"/>
                <a:ext cx="110837" cy="11083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5552422" y="3745574"/>
                <a:ext cx="110837" cy="11083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3009512" y="3856411"/>
                <a:ext cx="3196234" cy="128582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6"/>
            <p:cNvCxnSpPr>
              <a:endCxn id="12" idx="0"/>
            </p:cNvCxnSpPr>
            <p:nvPr/>
          </p:nvCxnSpPr>
          <p:spPr>
            <a:xfrm>
              <a:off x="2011147" y="3477491"/>
              <a:ext cx="1" cy="845929"/>
            </a:xfrm>
            <a:prstGeom prst="line">
              <a:avLst/>
            </a:prstGeom>
            <a:ln>
              <a:solidFill>
                <a:schemeClr val="accent6"/>
              </a:solidFill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endCxn id="13" idx="0"/>
            </p:cNvCxnSpPr>
            <p:nvPr/>
          </p:nvCxnSpPr>
          <p:spPr>
            <a:xfrm flipH="1">
              <a:off x="2774406" y="3782749"/>
              <a:ext cx="6030" cy="102998"/>
            </a:xfrm>
            <a:prstGeom prst="line">
              <a:avLst/>
            </a:prstGeom>
            <a:ln>
              <a:solidFill>
                <a:schemeClr val="accent6"/>
              </a:solidFill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727812" y="3979853"/>
              <a:ext cx="1" cy="149235"/>
            </a:xfrm>
            <a:prstGeom prst="line">
              <a:avLst/>
            </a:prstGeom>
            <a:ln>
              <a:solidFill>
                <a:schemeClr val="accent6"/>
              </a:solidFill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4479793" y="3359967"/>
              <a:ext cx="362" cy="1057576"/>
            </a:xfrm>
            <a:prstGeom prst="line">
              <a:avLst/>
            </a:prstGeom>
            <a:ln>
              <a:solidFill>
                <a:schemeClr val="accent6"/>
              </a:solidFill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807932" y="3134824"/>
              <a:ext cx="0" cy="1785952"/>
            </a:xfrm>
            <a:prstGeom prst="line">
              <a:avLst/>
            </a:prstGeom>
            <a:ln>
              <a:solidFill>
                <a:schemeClr val="accent6"/>
              </a:solidFill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988903"/>
              </p:ext>
            </p:extLst>
          </p:nvPr>
        </p:nvGraphicFramePr>
        <p:xfrm>
          <a:off x="6738266" y="2992983"/>
          <a:ext cx="3609905" cy="1253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206360" imgH="419040" progId="Equation.DSMT4">
                  <p:embed/>
                </p:oleObj>
              </mc:Choice>
              <mc:Fallback>
                <p:oleObj name="Equation" r:id="rId3" imgW="1206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8266" y="2992983"/>
                        <a:ext cx="3609905" cy="1253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475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/>
              <a:t>PyTorch</a:t>
            </a:r>
            <a:r>
              <a:rPr lang="zh-CN" altLang="en-US" dirty="0" smtClean="0"/>
              <a:t>的训练流程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922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UP</a:t>
            </a:r>
            <a:r>
              <a:rPr lang="zh-CN" altLang="en-US" dirty="0" smtClean="0"/>
              <a:t>主</a:t>
            </a:r>
            <a:endParaRPr lang="en-US" altLang="zh-C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0619" y="1968500"/>
            <a:ext cx="7177381" cy="3429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/>
              <a:t>硕士在读，研二</a:t>
            </a:r>
            <a:endParaRPr lang="en-US" altLang="zh-CN" sz="3200" dirty="0" smtClean="0"/>
          </a:p>
          <a:p>
            <a:pPr>
              <a:spcBef>
                <a:spcPts val="1200"/>
              </a:spcBef>
            </a:pPr>
            <a:r>
              <a:rPr lang="zh-CN" altLang="en-US" sz="3200" dirty="0" smtClean="0"/>
              <a:t>研究方向是</a:t>
            </a:r>
            <a:r>
              <a:rPr lang="en-US" altLang="zh-CN" sz="3200" dirty="0" smtClean="0"/>
              <a:t>Efficient Neural Network, </a:t>
            </a:r>
            <a:r>
              <a:rPr lang="en-US" altLang="zh-CN" sz="3200" smtClean="0"/>
              <a:t>Federated Learning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88689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知识要点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0619" y="1968500"/>
            <a:ext cx="7177381" cy="3429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P</a:t>
            </a:r>
            <a:r>
              <a:rPr lang="en-US" sz="3200" dirty="0" smtClean="0"/>
              <a:t>rerequisite</a:t>
            </a:r>
          </a:p>
          <a:p>
            <a:pPr>
              <a:spcBef>
                <a:spcPts val="1200"/>
              </a:spcBef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、简要回顾</a:t>
            </a:r>
            <a:r>
              <a:rPr lang="en-US" altLang="zh-CN" sz="3200" dirty="0" smtClean="0"/>
              <a:t>Numpy</a:t>
            </a:r>
          </a:p>
          <a:p>
            <a:pPr>
              <a:spcBef>
                <a:spcPts val="1200"/>
              </a:spcBef>
            </a:pPr>
            <a:r>
              <a:rPr lang="en-US" altLang="zh-CN" sz="3200" dirty="0" smtClean="0"/>
              <a:t>3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PyTorch</a:t>
            </a:r>
            <a:r>
              <a:rPr lang="zh-CN" altLang="en-US" sz="3200" dirty="0" smtClean="0"/>
              <a:t>初步认识</a:t>
            </a:r>
            <a:endParaRPr lang="en-US" altLang="zh-CN" sz="3200" dirty="0" smtClean="0"/>
          </a:p>
          <a:p>
            <a:pPr>
              <a:spcBef>
                <a:spcPts val="1200"/>
              </a:spcBef>
            </a:pPr>
            <a:r>
              <a:rPr lang="en-US" altLang="zh-CN" sz="3200" dirty="0" smtClean="0"/>
              <a:t>4</a:t>
            </a:r>
            <a:r>
              <a:rPr lang="zh-CN" altLang="en-US" sz="3200" dirty="0" smtClean="0"/>
              <a:t>、一个线性回归</a:t>
            </a:r>
            <a:endParaRPr lang="en-US" altLang="zh-CN" sz="3200" dirty="0" smtClean="0"/>
          </a:p>
          <a:p>
            <a:pPr>
              <a:spcBef>
                <a:spcPts val="1200"/>
              </a:spcBef>
            </a:pPr>
            <a:r>
              <a:rPr lang="en-US" altLang="zh-CN" sz="3200" dirty="0" smtClean="0"/>
              <a:t>5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PyTorch</a:t>
            </a:r>
            <a:r>
              <a:rPr lang="zh-CN" altLang="en-US" sz="3200" dirty="0" smtClean="0"/>
              <a:t>的训练流程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55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Prerequisite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0619" y="1968500"/>
            <a:ext cx="7177381" cy="34290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1200"/>
              </a:spcBef>
            </a:pPr>
            <a:r>
              <a:rPr lang="zh-CN" altLang="en-US" sz="3200" dirty="0" smtClean="0"/>
              <a:t>必备知识：</a:t>
            </a:r>
            <a:endParaRPr lang="en-US" altLang="zh-CN" sz="3200" dirty="0" smtClean="0"/>
          </a:p>
          <a:p>
            <a:pPr lvl="1">
              <a:spcBef>
                <a:spcPts val="1200"/>
              </a:spcBef>
            </a:pPr>
            <a:r>
              <a:rPr lang="zh-CN" altLang="en-US" sz="2800" dirty="0" smtClean="0"/>
              <a:t>熟悉</a:t>
            </a:r>
            <a:r>
              <a:rPr lang="en-US" altLang="zh-CN" sz="2800" dirty="0"/>
              <a:t>P</a:t>
            </a:r>
            <a:r>
              <a:rPr lang="en-US" altLang="zh-CN" sz="2800" dirty="0" smtClean="0"/>
              <a:t>ython</a:t>
            </a:r>
            <a:r>
              <a:rPr lang="zh-CN" altLang="en-US" sz="2800" dirty="0" smtClean="0"/>
              <a:t>的基本语法，熟悉面向对象编程</a:t>
            </a:r>
            <a:endParaRPr lang="en-US" altLang="zh-CN" sz="2800" dirty="0" smtClean="0"/>
          </a:p>
          <a:p>
            <a:pPr lvl="1">
              <a:spcBef>
                <a:spcPts val="1200"/>
              </a:spcBef>
            </a:pPr>
            <a:r>
              <a:rPr lang="zh-CN" altLang="en-US" sz="2800" dirty="0"/>
              <a:t>熟悉</a:t>
            </a:r>
            <a:r>
              <a:rPr lang="zh-CN" altLang="en-US" sz="2800" dirty="0" smtClean="0"/>
              <a:t>基本的数据结构</a:t>
            </a:r>
            <a:endParaRPr lang="en-US" altLang="zh-CN" sz="2800" dirty="0" smtClean="0"/>
          </a:p>
          <a:p>
            <a:pPr lvl="1">
              <a:spcBef>
                <a:spcPts val="1200"/>
              </a:spcBef>
            </a:pPr>
            <a:r>
              <a:rPr lang="zh-CN" altLang="en-US" sz="2800" dirty="0" smtClean="0"/>
              <a:t>了解</a:t>
            </a:r>
            <a:r>
              <a:rPr lang="en-US" altLang="zh-CN" sz="2800" dirty="0" smtClean="0"/>
              <a:t>NumPy</a:t>
            </a:r>
            <a:r>
              <a:rPr lang="zh-CN" altLang="en-US" sz="2800" dirty="0" smtClean="0"/>
              <a:t>库的</a:t>
            </a:r>
            <a:r>
              <a:rPr lang="zh-CN" altLang="en-US" sz="2800" dirty="0"/>
              <a:t>基本</a:t>
            </a:r>
            <a:r>
              <a:rPr lang="zh-CN" altLang="en-US" sz="2800" dirty="0" smtClean="0"/>
              <a:t>用法</a:t>
            </a:r>
            <a:endParaRPr lang="en-US" altLang="zh-CN" sz="2800" dirty="0" smtClean="0"/>
          </a:p>
          <a:p>
            <a:pPr lvl="1">
              <a:spcBef>
                <a:spcPts val="1200"/>
              </a:spcBef>
            </a:pPr>
            <a:r>
              <a:rPr lang="zh-CN" altLang="en-US" sz="2800" dirty="0" smtClean="0"/>
              <a:t>理解梯度下降法</a:t>
            </a:r>
            <a:endParaRPr lang="en-US" altLang="zh-CN" sz="2800" dirty="0" smtClean="0"/>
          </a:p>
          <a:p>
            <a:pPr>
              <a:spcBef>
                <a:spcPts val="1200"/>
              </a:spcBef>
            </a:pPr>
            <a:r>
              <a:rPr lang="zh-CN" altLang="en-US" sz="3200" dirty="0" smtClean="0"/>
              <a:t>其它：</a:t>
            </a:r>
            <a:endParaRPr lang="en-US" altLang="zh-CN" sz="3200" dirty="0" smtClean="0"/>
          </a:p>
          <a:p>
            <a:pPr lvl="1">
              <a:spcBef>
                <a:spcPts val="1200"/>
              </a:spcBef>
            </a:pPr>
            <a:r>
              <a:rPr lang="zh-CN" altLang="en-US" sz="2800" dirty="0" smtClean="0"/>
              <a:t>会使用</a:t>
            </a:r>
            <a:r>
              <a:rPr lang="en-US" altLang="zh-CN" sz="2800" dirty="0" smtClean="0"/>
              <a:t>Keras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Tensorflow</a:t>
            </a:r>
            <a:r>
              <a:rPr lang="zh-CN" altLang="en-US" sz="2800" dirty="0" smtClean="0"/>
              <a:t>（最好）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3022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NumPy</a:t>
            </a:r>
            <a:r>
              <a:rPr lang="zh-CN" altLang="en-US" dirty="0" smtClean="0"/>
              <a:t>简单回顾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068782" y="2828493"/>
            <a:ext cx="1371600" cy="458353"/>
            <a:chOff x="2978727" y="2589648"/>
            <a:chExt cx="1371600" cy="458353"/>
          </a:xfrm>
        </p:grpSpPr>
        <p:sp>
          <p:nvSpPr>
            <p:cNvPr id="2" name="矩形 1"/>
            <p:cNvSpPr/>
            <p:nvPr/>
          </p:nvSpPr>
          <p:spPr>
            <a:xfrm>
              <a:off x="2978727" y="2590801"/>
              <a:ext cx="457200" cy="457200"/>
            </a:xfrm>
            <a:prstGeom prst="rect">
              <a:avLst/>
            </a:prstGeom>
            <a:solidFill>
              <a:srgbClr val="A6B1D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35927" y="2589648"/>
              <a:ext cx="457200" cy="457200"/>
            </a:xfrm>
            <a:prstGeom prst="rect">
              <a:avLst/>
            </a:prstGeom>
            <a:solidFill>
              <a:srgbClr val="A6B1D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93127" y="2589648"/>
              <a:ext cx="457200" cy="457200"/>
            </a:xfrm>
            <a:prstGeom prst="rect">
              <a:avLst/>
            </a:prstGeom>
            <a:solidFill>
              <a:srgbClr val="A6B1D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548745" y="2599316"/>
            <a:ext cx="1371600" cy="915553"/>
            <a:chOff x="5805054" y="1925205"/>
            <a:chExt cx="1371600" cy="915553"/>
          </a:xfrm>
        </p:grpSpPr>
        <p:sp>
          <p:nvSpPr>
            <p:cNvPr id="11" name="矩形 10"/>
            <p:cNvSpPr/>
            <p:nvPr/>
          </p:nvSpPr>
          <p:spPr>
            <a:xfrm>
              <a:off x="5805054" y="1926358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262254" y="1925205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19454" y="1925205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805054" y="2383558"/>
              <a:ext cx="457200" cy="4572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262254" y="2382405"/>
              <a:ext cx="457200" cy="4572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719454" y="2382405"/>
              <a:ext cx="457200" cy="4572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768278" y="2764128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EA80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rgbClr val="EA80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506690" y="2432773"/>
            <a:ext cx="1371600" cy="915553"/>
            <a:chOff x="5805054" y="1925205"/>
            <a:chExt cx="1371600" cy="915553"/>
          </a:xfrm>
        </p:grpSpPr>
        <p:sp>
          <p:nvSpPr>
            <p:cNvPr id="23" name="矩形 22"/>
            <p:cNvSpPr/>
            <p:nvPr/>
          </p:nvSpPr>
          <p:spPr>
            <a:xfrm>
              <a:off x="5805054" y="1926358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262254" y="1925205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19454" y="1925205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805054" y="2383558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262254" y="2382405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19454" y="2382405"/>
              <a:ext cx="457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201890" y="2742119"/>
            <a:ext cx="1371600" cy="915553"/>
            <a:chOff x="5805054" y="1925205"/>
            <a:chExt cx="1371600" cy="915553"/>
          </a:xfrm>
        </p:grpSpPr>
        <p:sp>
          <p:nvSpPr>
            <p:cNvPr id="30" name="矩形 29"/>
            <p:cNvSpPr/>
            <p:nvPr/>
          </p:nvSpPr>
          <p:spPr>
            <a:xfrm>
              <a:off x="5805054" y="1926358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262254" y="1925205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719454" y="1925205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805054" y="2383558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262254" y="2382405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19454" y="2382405"/>
              <a:ext cx="4572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Content Placeholder 4"/>
          <p:cNvSpPr txBox="1">
            <a:spLocks/>
          </p:cNvSpPr>
          <p:nvPr/>
        </p:nvSpPr>
        <p:spPr>
          <a:xfrm>
            <a:off x="1255995" y="3948256"/>
            <a:ext cx="1449681" cy="6319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Scalar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Content Placeholder 4"/>
          <p:cNvSpPr txBox="1">
            <a:spLocks/>
          </p:cNvSpPr>
          <p:nvPr/>
        </p:nvSpPr>
        <p:spPr>
          <a:xfrm>
            <a:off x="5531427" y="3948255"/>
            <a:ext cx="1449681" cy="6319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Matrix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Content Placeholder 4"/>
          <p:cNvSpPr txBox="1">
            <a:spLocks/>
          </p:cNvSpPr>
          <p:nvPr/>
        </p:nvSpPr>
        <p:spPr>
          <a:xfrm>
            <a:off x="3178464" y="3948254"/>
            <a:ext cx="1449681" cy="6319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Content Placeholder 4"/>
          <p:cNvSpPr txBox="1">
            <a:spLocks/>
          </p:cNvSpPr>
          <p:nvPr/>
        </p:nvSpPr>
        <p:spPr>
          <a:xfrm>
            <a:off x="8357178" y="3948254"/>
            <a:ext cx="1449681" cy="6319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Tensor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Content Placeholder 4"/>
          <p:cNvSpPr txBox="1">
            <a:spLocks/>
          </p:cNvSpPr>
          <p:nvPr/>
        </p:nvSpPr>
        <p:spPr>
          <a:xfrm>
            <a:off x="2550820" y="4896851"/>
            <a:ext cx="7126580" cy="8588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rgbClr val="6C737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zh-CN" sz="3200" dirty="0" smtClean="0"/>
              <a:t>NumPy</a:t>
            </a:r>
            <a:r>
              <a:rPr lang="zh-CN" altLang="en-US" sz="3200" dirty="0" smtClean="0"/>
              <a:t>中统称为</a:t>
            </a:r>
            <a:r>
              <a:rPr lang="en-US" altLang="zh-CN" sz="3200" dirty="0" err="1" smtClean="0"/>
              <a:t>ndarray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6753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NumPy</a:t>
            </a:r>
            <a:r>
              <a:rPr lang="zh-CN" altLang="en-US" dirty="0" smtClean="0"/>
              <a:t>简单回顾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649" y="2497424"/>
            <a:ext cx="5556042" cy="21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9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与</a:t>
            </a:r>
            <a:r>
              <a:rPr lang="en-US" altLang="zh-CN" dirty="0"/>
              <a:t>List</a:t>
            </a:r>
            <a:r>
              <a:rPr lang="zh-CN" altLang="en-US" dirty="0"/>
              <a:t>的区别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NumPy</a:t>
            </a:r>
            <a:r>
              <a:rPr lang="zh-CN" altLang="en-US" dirty="0" smtClean="0"/>
              <a:t>支持高维</a:t>
            </a:r>
            <a:r>
              <a:rPr lang="zh-CN" altLang="en-US" b="1" dirty="0" smtClean="0">
                <a:solidFill>
                  <a:srgbClr val="00BBFF"/>
                </a:solidFill>
              </a:rPr>
              <a:t>矩阵</a:t>
            </a:r>
            <a:r>
              <a:rPr lang="zh-CN" altLang="en-US" b="1" dirty="0">
                <a:solidFill>
                  <a:srgbClr val="00BBFF"/>
                </a:solidFill>
              </a:rPr>
              <a:t>运算</a:t>
            </a:r>
            <a:r>
              <a:rPr lang="zh-CN" altLang="en-US" dirty="0" smtClean="0"/>
              <a:t>，针对矩阵运算</a:t>
            </a:r>
            <a:r>
              <a:rPr lang="zh-CN" altLang="en-US" dirty="0"/>
              <a:t>提供大量的数学函数库。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List</a:t>
            </a:r>
            <a:r>
              <a:rPr lang="zh-CN" altLang="en-US" dirty="0"/>
              <a:t>是</a:t>
            </a:r>
            <a:r>
              <a:rPr lang="en-US" altLang="zh-CN" dirty="0" smtClean="0"/>
              <a:t>Python</a:t>
            </a:r>
            <a:r>
              <a:rPr lang="zh-CN" altLang="en-US" dirty="0"/>
              <a:t>自</a:t>
            </a:r>
            <a:r>
              <a:rPr lang="zh-CN" altLang="en-US" dirty="0" smtClean="0"/>
              <a:t>带的数据结构，</a:t>
            </a:r>
            <a:r>
              <a:rPr lang="zh-CN" altLang="en-US" b="1" dirty="0" smtClean="0">
                <a:solidFill>
                  <a:srgbClr val="00BBFF"/>
                </a:solidFill>
              </a:rPr>
              <a:t>灵活性强</a:t>
            </a:r>
            <a:r>
              <a:rPr lang="zh-CN" altLang="en-US" dirty="0" smtClean="0"/>
              <a:t>。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5" y="3441338"/>
            <a:ext cx="3789218" cy="14998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90" y="3299691"/>
            <a:ext cx="1888838" cy="18888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73128" y="3863182"/>
            <a:ext cx="12811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i="1" dirty="0">
                <a:solidFill>
                  <a:srgbClr val="376E9D"/>
                </a:solidFill>
                <a:latin typeface="Arial" charset="0"/>
                <a:ea typeface="Arial" charset="0"/>
                <a:cs typeface="Arial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12303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PyTorch</a:t>
            </a:r>
            <a:r>
              <a:rPr lang="zh-CN" altLang="en-US" dirty="0" smtClean="0"/>
              <a:t>是“更强大的</a:t>
            </a:r>
            <a:r>
              <a:rPr lang="en-US" altLang="zh-CN" dirty="0" smtClean="0"/>
              <a:t>NumPy</a:t>
            </a:r>
            <a:r>
              <a:rPr lang="zh-CN" altLang="en-US" dirty="0" smtClean="0"/>
              <a:t>”</a:t>
            </a:r>
            <a:endParaRPr lang="en-US" dirty="0"/>
          </a:p>
        </p:txBody>
      </p:sp>
      <p:pic>
        <p:nvPicPr>
          <p:cNvPr id="1026" name="Picture 2" descr="“pytorch png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701" y="2928793"/>
            <a:ext cx="5930263" cy="11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42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03646" y="1905001"/>
            <a:ext cx="8402354" cy="838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给定一组数据</a:t>
            </a:r>
            <a:r>
              <a:rPr lang="en-US" altLang="zh-CN" dirty="0" smtClean="0"/>
              <a:t>X,Y</a:t>
            </a:r>
            <a:r>
              <a:rPr lang="zh-CN" altLang="en-US" dirty="0" smtClean="0"/>
              <a:t>，求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Y=X*</a:t>
            </a:r>
            <a:r>
              <a:rPr lang="en-US" altLang="zh-CN" dirty="0" err="1" smtClean="0"/>
              <a:t>W+b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999203" y="2676366"/>
            <a:ext cx="4496105" cy="3107575"/>
            <a:chOff x="3009513" y="3006436"/>
            <a:chExt cx="3366654" cy="2396836"/>
          </a:xfrm>
        </p:grpSpPr>
        <p:grpSp>
          <p:nvGrpSpPr>
            <p:cNvPr id="11" name="组合 10"/>
            <p:cNvGrpSpPr/>
            <p:nvPr/>
          </p:nvGrpSpPr>
          <p:grpSpPr>
            <a:xfrm>
              <a:off x="3009513" y="3006436"/>
              <a:ext cx="3366654" cy="2396836"/>
              <a:chOff x="2081259" y="3158836"/>
              <a:chExt cx="3366654" cy="2396836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2081259" y="5403272"/>
                <a:ext cx="33666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2233659" y="3158836"/>
                <a:ext cx="0" cy="23968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椭圆 11"/>
            <p:cNvSpPr/>
            <p:nvPr/>
          </p:nvSpPr>
          <p:spPr>
            <a:xfrm>
              <a:off x="3458246" y="4555375"/>
              <a:ext cx="110837" cy="1108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" name="椭圆 12"/>
            <p:cNvSpPr/>
            <p:nvPr/>
          </p:nvSpPr>
          <p:spPr>
            <a:xfrm>
              <a:off x="3879273" y="4297679"/>
              <a:ext cx="110837" cy="1108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4" name="椭圆 13"/>
            <p:cNvSpPr/>
            <p:nvPr/>
          </p:nvSpPr>
          <p:spPr>
            <a:xfrm>
              <a:off x="4408516" y="4246417"/>
              <a:ext cx="110837" cy="1108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5" name="椭圆 14"/>
            <p:cNvSpPr/>
            <p:nvPr/>
          </p:nvSpPr>
          <p:spPr>
            <a:xfrm>
              <a:off x="4819996" y="3886199"/>
              <a:ext cx="110837" cy="1108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6" name="椭圆 15"/>
            <p:cNvSpPr/>
            <p:nvPr/>
          </p:nvSpPr>
          <p:spPr>
            <a:xfrm>
              <a:off x="5552422" y="3745574"/>
              <a:ext cx="110837" cy="1108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18" name="直接连接符 17"/>
            <p:cNvCxnSpPr/>
            <p:nvPr/>
          </p:nvCxnSpPr>
          <p:spPr>
            <a:xfrm flipV="1">
              <a:off x="3009513" y="3532909"/>
              <a:ext cx="2878669" cy="14824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00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191</Words>
  <Application>Microsoft Office PowerPoint</Application>
  <PresentationFormat>宽屏</PresentationFormat>
  <Paragraphs>59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华文新魏</vt:lpstr>
      <vt:lpstr>微软雅黑</vt:lpstr>
      <vt:lpstr>Arial</vt:lpstr>
      <vt:lpstr>Calibri</vt:lpstr>
      <vt:lpstr>Rockwell</vt:lpstr>
      <vt:lpstr>Times New Roman</vt:lpstr>
      <vt:lpstr>Wingdings</vt:lpstr>
      <vt:lpstr>Office Theme</vt:lpstr>
      <vt:lpstr>Equation</vt:lpstr>
      <vt:lpstr>PyTorch快速入门</vt:lpstr>
      <vt:lpstr>关于UP主</vt:lpstr>
      <vt:lpstr>知识要点</vt:lpstr>
      <vt:lpstr>Prerequisite</vt:lpstr>
      <vt:lpstr>NumPy简单回顾</vt:lpstr>
      <vt:lpstr>NumPy简单回顾</vt:lpstr>
      <vt:lpstr>NumPy与List的区别</vt:lpstr>
      <vt:lpstr>PyTorch是“更强大的NumPy”</vt:lpstr>
      <vt:lpstr>线性回归</vt:lpstr>
      <vt:lpstr>线性回归——迭代</vt:lpstr>
      <vt:lpstr>线性回归——Criterion</vt:lpstr>
      <vt:lpstr>转为优化问题</vt:lpstr>
      <vt:lpstr>PyTorch的训练流程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方彩燕</cp:lastModifiedBy>
  <cp:revision>81</cp:revision>
  <dcterms:created xsi:type="dcterms:W3CDTF">2013-07-09T17:46:55Z</dcterms:created>
  <dcterms:modified xsi:type="dcterms:W3CDTF">2020-01-30T05:59:39Z</dcterms:modified>
</cp:coreProperties>
</file>