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7" r:id="rId4"/>
    <p:sldId id="269" r:id="rId5"/>
    <p:sldId id="275" r:id="rId6"/>
    <p:sldId id="276" r:id="rId7"/>
    <p:sldId id="264" r:id="rId8"/>
    <p:sldId id="262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FF"/>
    <a:srgbClr val="376E9D"/>
    <a:srgbClr val="EA8004"/>
    <a:srgbClr val="A6B1D5"/>
    <a:srgbClr val="0721A0"/>
    <a:srgbClr val="00B6FF"/>
    <a:srgbClr val="00BBFF"/>
    <a:srgbClr val="A51417"/>
    <a:srgbClr val="6C7373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09"/>
  </p:normalViewPr>
  <p:slideViewPr>
    <p:cSldViewPr snapToGrid="0" snapToObjects="1">
      <p:cViewPr>
        <p:scale>
          <a:sx n="75" d="100"/>
          <a:sy n="75" d="100"/>
        </p:scale>
        <p:origin x="336" y="-1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AD09-9720-9047-BB14-484CD98DBB2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0D64-6F43-4C4D-BE6A-3F3482AA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8782231" y="1843113"/>
            <a:ext cx="2775784" cy="277578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34311" y="4618897"/>
            <a:ext cx="4312590" cy="833225"/>
            <a:chOff x="837127" y="6051260"/>
            <a:chExt cx="3188773" cy="616095"/>
          </a:xfrm>
        </p:grpSpPr>
        <p:pic>
          <p:nvPicPr>
            <p:cNvPr id="8" name="Picture 2" descr="“bilibili logo png”的图片搜索结果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37004" r="9059" b="36734"/>
            <a:stretch/>
          </p:blipFill>
          <p:spPr bwMode="auto">
            <a:xfrm>
              <a:off x="837127" y="6120598"/>
              <a:ext cx="1335110" cy="44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itle Placeholder 1"/>
            <p:cNvSpPr txBox="1">
              <a:spLocks/>
            </p:cNvSpPr>
            <p:nvPr userDrawn="1"/>
          </p:nvSpPr>
          <p:spPr>
            <a:xfrm>
              <a:off x="2172237" y="6051260"/>
              <a:ext cx="1853663" cy="6160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rgbClr val="6C7373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zh-CN" altLang="en-US" sz="3200" b="1" baseline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不相识不打</a:t>
              </a:r>
              <a:endParaRPr lang="en-US" sz="32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椭圆 6"/>
          <p:cNvSpPr/>
          <p:nvPr userDrawn="1"/>
        </p:nvSpPr>
        <p:spPr>
          <a:xfrm>
            <a:off x="10738451" y="371921"/>
            <a:ext cx="1045717" cy="104571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椭圆 5"/>
          <p:cNvSpPr/>
          <p:nvPr userDrawn="1"/>
        </p:nvSpPr>
        <p:spPr>
          <a:xfrm>
            <a:off x="10738451" y="371921"/>
            <a:ext cx="1045717" cy="1045717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92627" y="6051260"/>
            <a:ext cx="3188773" cy="616095"/>
            <a:chOff x="837127" y="6051260"/>
            <a:chExt cx="3188773" cy="616095"/>
          </a:xfrm>
        </p:grpSpPr>
        <p:pic>
          <p:nvPicPr>
            <p:cNvPr id="1026" name="Picture 2" descr="“bilibili logo png”的图片搜索结果"/>
            <p:cNvPicPr>
              <a:picLocks noChangeAspect="1" noChangeArrowheads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37004" r="9059" b="36734"/>
            <a:stretch/>
          </p:blipFill>
          <p:spPr bwMode="auto">
            <a:xfrm>
              <a:off x="837127" y="6120598"/>
              <a:ext cx="1335110" cy="44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Placeholder 1"/>
            <p:cNvSpPr txBox="1">
              <a:spLocks/>
            </p:cNvSpPr>
            <p:nvPr userDrawn="1"/>
          </p:nvSpPr>
          <p:spPr>
            <a:xfrm>
              <a:off x="2172237" y="6051260"/>
              <a:ext cx="1853663" cy="6160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rgbClr val="6C7373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zh-CN" altLang="en-US" sz="2000" b="1" baseline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不相识不打</a:t>
              </a:r>
              <a:endParaRPr lang="en-US" sz="2000" b="1" baseline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70" r:id="rId7"/>
    <p:sldLayoutId id="214748365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-y/Awesome-Pruning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13260183?p=15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7101589" cy="1217083"/>
          </a:xfrm>
        </p:spPr>
        <p:txBody>
          <a:bodyPr/>
          <a:lstStyle/>
          <a:p>
            <a:r>
              <a:rPr lang="zh-CN" altLang="en-US" sz="5400" dirty="0" smtClean="0"/>
              <a:t>神经网络剪枝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Neural Network Pruning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8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剪枝</a:t>
            </a:r>
            <a:r>
              <a:rPr lang="en-US" altLang="zh-CN" dirty="0" smtClean="0"/>
              <a:t>——CNN</a:t>
            </a:r>
            <a:endParaRPr lang="en-US" dirty="0"/>
          </a:p>
        </p:txBody>
      </p:sp>
      <p:sp>
        <p:nvSpPr>
          <p:cNvPr id="2" name="立方体 1"/>
          <p:cNvSpPr/>
          <p:nvPr/>
        </p:nvSpPr>
        <p:spPr>
          <a:xfrm>
            <a:off x="1481182" y="2836300"/>
            <a:ext cx="1867989" cy="1123406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4619844" y="2323742"/>
            <a:ext cx="1867989" cy="51255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4357860" y="2909911"/>
            <a:ext cx="1867989" cy="51255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4095877" y="3496080"/>
            <a:ext cx="1867989" cy="51255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3833894" y="4082250"/>
            <a:ext cx="1867989" cy="51255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6972555" y="2836300"/>
            <a:ext cx="1867989" cy="1123406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3252409" y="1491249"/>
            <a:ext cx="4898947" cy="5403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zh-CN" sz="3200" dirty="0"/>
              <a:t>f</a:t>
            </a:r>
            <a:r>
              <a:rPr lang="en-US" altLang="zh-CN" sz="3200" dirty="0" smtClean="0"/>
              <a:t>ilters of the </a:t>
            </a:r>
            <a:r>
              <a:rPr lang="en-US" altLang="zh-CN" sz="3200" dirty="0" err="1" smtClean="0"/>
              <a:t>i-th</a:t>
            </a:r>
            <a:r>
              <a:rPr lang="en-US" altLang="zh-CN" sz="3200" dirty="0" smtClean="0"/>
              <a:t> layer</a:t>
            </a:r>
            <a:endParaRPr lang="en-US" altLang="zh-CN" sz="3200" dirty="0" smtClean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1848300" y="2175376"/>
            <a:ext cx="1404109" cy="5403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zh-CN" sz="3200" dirty="0" smtClean="0"/>
              <a:t>input</a:t>
            </a:r>
            <a:endParaRPr lang="en-US" altLang="zh-CN" sz="3200" dirty="0" smtClean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7491636" y="2175376"/>
            <a:ext cx="1404109" cy="5403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zh-CN" sz="3200" dirty="0" smtClean="0"/>
              <a:t>output</a:t>
            </a:r>
            <a:endParaRPr lang="en-US" altLang="zh-CN" sz="3200" dirty="0" smtClean="0"/>
          </a:p>
        </p:txBody>
      </p:sp>
      <p:sp>
        <p:nvSpPr>
          <p:cNvPr id="17" name="立方体 16"/>
          <p:cNvSpPr/>
          <p:nvPr/>
        </p:nvSpPr>
        <p:spPr>
          <a:xfrm>
            <a:off x="4096640" y="3496080"/>
            <a:ext cx="1867989" cy="512558"/>
          </a:xfrm>
          <a:prstGeom prst="cub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7702445" y="2836300"/>
            <a:ext cx="775599" cy="1123406"/>
          </a:xfrm>
          <a:prstGeom prst="cube">
            <a:avLst>
              <a:gd name="adj" fmla="val 35885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8128000" y="2836300"/>
            <a:ext cx="712545" cy="1123406"/>
          </a:xfrm>
          <a:prstGeom prst="cube">
            <a:avLst>
              <a:gd name="adj" fmla="val 39243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3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最近的研究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2241515" y="3262868"/>
            <a:ext cx="77834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https://github.com/he-y/Awesome-Pruning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3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其他资源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374492" y="2970480"/>
            <a:ext cx="88983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https://www.bilibili.com/video/av13260183?p=15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5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知识要点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0619" y="2064753"/>
            <a:ext cx="7177381" cy="3429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P</a:t>
            </a:r>
            <a:r>
              <a:rPr lang="en-US" sz="3200" dirty="0" smtClean="0"/>
              <a:t>rerequisite</a:t>
            </a:r>
          </a:p>
          <a:p>
            <a:pPr>
              <a:spcBef>
                <a:spcPts val="1200"/>
              </a:spcBef>
            </a:pPr>
            <a:r>
              <a:rPr lang="en-US" altLang="zh-CN" sz="3200" dirty="0" smtClean="0"/>
              <a:t>2</a:t>
            </a:r>
            <a:r>
              <a:rPr lang="zh-CN" altLang="en-US" sz="3200" dirty="0" smtClean="0"/>
              <a:t>、</a:t>
            </a:r>
            <a:r>
              <a:rPr lang="en-US" altLang="zh-CN" sz="3200" dirty="0"/>
              <a:t>Intuition</a:t>
            </a:r>
            <a:endParaRPr lang="en-US" altLang="zh-CN" sz="3200" dirty="0" smtClean="0"/>
          </a:p>
          <a:p>
            <a:pPr>
              <a:spcBef>
                <a:spcPts val="1200"/>
              </a:spcBef>
            </a:pPr>
            <a:r>
              <a:rPr lang="en-US" altLang="zh-CN" sz="3200" dirty="0" smtClean="0"/>
              <a:t>3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MLP Pruning</a:t>
            </a:r>
          </a:p>
          <a:p>
            <a:pPr>
              <a:spcBef>
                <a:spcPts val="1200"/>
              </a:spcBef>
            </a:pPr>
            <a:r>
              <a:rPr lang="en-US" altLang="zh-CN" sz="3200" dirty="0" smtClean="0"/>
              <a:t>4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CNN </a:t>
            </a:r>
            <a:r>
              <a:rPr lang="en-US" altLang="zh-CN" sz="3200" dirty="0" smtClean="0"/>
              <a:t>Pruning</a:t>
            </a:r>
          </a:p>
          <a:p>
            <a:pPr>
              <a:spcBef>
                <a:spcPts val="1200"/>
              </a:spcBef>
            </a:pPr>
            <a:r>
              <a:rPr lang="en-US" altLang="zh-CN" sz="3200" dirty="0" smtClean="0"/>
              <a:t>5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Recent Research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0355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Prerequisite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7503" y="2221163"/>
            <a:ext cx="9322271" cy="3429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/>
              <a:t>必备知识：</a:t>
            </a:r>
            <a:endParaRPr lang="en-US" altLang="zh-CN" sz="3200" dirty="0" smtClean="0"/>
          </a:p>
          <a:p>
            <a:pPr lvl="1">
              <a:spcBef>
                <a:spcPts val="1200"/>
              </a:spcBef>
            </a:pPr>
            <a:r>
              <a:rPr lang="zh-CN" altLang="en-US" sz="2800" dirty="0" smtClean="0"/>
              <a:t>会使用</a:t>
            </a:r>
            <a:r>
              <a:rPr lang="en-US" altLang="zh-CN" sz="2800" dirty="0" smtClean="0"/>
              <a:t>PyTorch</a:t>
            </a:r>
            <a:r>
              <a:rPr lang="zh-CN" altLang="en-US" sz="2800" dirty="0" smtClean="0"/>
              <a:t>编写经典的</a:t>
            </a:r>
            <a:r>
              <a:rPr lang="en-US" altLang="zh-CN" sz="2800" dirty="0" smtClean="0"/>
              <a:t>CNN</a:t>
            </a:r>
            <a:r>
              <a:rPr lang="zh-CN" altLang="en-US" sz="2800" dirty="0" smtClean="0"/>
              <a:t>，并进行训练（上一节课有涉及）</a:t>
            </a:r>
            <a:endParaRPr lang="en-US" altLang="zh-CN" sz="2800" dirty="0" smtClean="0"/>
          </a:p>
          <a:p>
            <a:pPr lvl="1">
              <a:spcBef>
                <a:spcPts val="1200"/>
              </a:spcBef>
            </a:pPr>
            <a:r>
              <a:rPr lang="zh-CN" altLang="en-US" sz="2800" dirty="0" smtClean="0"/>
              <a:t>熟悉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的面向对象编程（略过）</a:t>
            </a:r>
            <a:endParaRPr lang="en-US" altLang="zh-CN" sz="2800" dirty="0" smtClean="0"/>
          </a:p>
          <a:p>
            <a:pPr lvl="1">
              <a:spcBef>
                <a:spcPts val="1200"/>
              </a:spcBef>
            </a:pPr>
            <a:r>
              <a:rPr lang="zh-CN" altLang="en-US" sz="2800" dirty="0" smtClean="0"/>
              <a:t>熟悉</a:t>
            </a:r>
            <a:r>
              <a:rPr lang="en-US" altLang="zh-CN" sz="2800" dirty="0" smtClean="0"/>
              <a:t>NumPy</a:t>
            </a:r>
            <a:r>
              <a:rPr lang="zh-CN" altLang="en-US" sz="2800" dirty="0" smtClean="0"/>
              <a:t>的用法（等会讲）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3022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剪枝</a:t>
            </a:r>
            <a:r>
              <a:rPr lang="en-US" altLang="zh-CN" dirty="0" smtClean="0"/>
              <a:t>——Intuition</a:t>
            </a:r>
            <a:endParaRPr lang="en-US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842137" y="4951558"/>
            <a:ext cx="4799544" cy="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201020" y="3472433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92540" y="312352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923063" y="4692209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384910" y="291318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245064" y="3877071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1720454" y="2989385"/>
            <a:ext cx="3305907" cy="2145323"/>
          </a:xfrm>
          <a:custGeom>
            <a:avLst/>
            <a:gdLst>
              <a:gd name="connsiteX0" fmla="*/ 0 w 3305907"/>
              <a:gd name="connsiteY0" fmla="*/ 2145323 h 2145323"/>
              <a:gd name="connsiteX1" fmla="*/ 445477 w 3305907"/>
              <a:gd name="connsiteY1" fmla="*/ 1277815 h 2145323"/>
              <a:gd name="connsiteX2" fmla="*/ 1230923 w 3305907"/>
              <a:gd name="connsiteY2" fmla="*/ 586153 h 2145323"/>
              <a:gd name="connsiteX3" fmla="*/ 2145323 w 3305907"/>
              <a:gd name="connsiteY3" fmla="*/ 199292 h 2145323"/>
              <a:gd name="connsiteX4" fmla="*/ 3305907 w 3305907"/>
              <a:gd name="connsiteY4" fmla="*/ 0 h 214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5907" h="2145323">
                <a:moveTo>
                  <a:pt x="0" y="2145323"/>
                </a:moveTo>
                <a:cubicBezTo>
                  <a:pt x="120161" y="1841500"/>
                  <a:pt x="240323" y="1537677"/>
                  <a:pt x="445477" y="1277815"/>
                </a:cubicBezTo>
                <a:cubicBezTo>
                  <a:pt x="650631" y="1017953"/>
                  <a:pt x="947615" y="765907"/>
                  <a:pt x="1230923" y="586153"/>
                </a:cubicBezTo>
                <a:cubicBezTo>
                  <a:pt x="1514231" y="406399"/>
                  <a:pt x="1799492" y="296984"/>
                  <a:pt x="2145323" y="199292"/>
                </a:cubicBezTo>
                <a:cubicBezTo>
                  <a:pt x="2491154" y="101600"/>
                  <a:pt x="2898530" y="50800"/>
                  <a:pt x="3305907" y="0"/>
                </a:cubicBezTo>
              </a:path>
            </a:pathLst>
          </a:custGeom>
          <a:noFill/>
          <a:ln w="19050">
            <a:solidFill>
              <a:srgbClr val="376E9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500553" y="2997792"/>
            <a:ext cx="3329354" cy="2078300"/>
          </a:xfrm>
          <a:custGeom>
            <a:avLst/>
            <a:gdLst>
              <a:gd name="connsiteX0" fmla="*/ 0 w 3329354"/>
              <a:gd name="connsiteY0" fmla="*/ 2078300 h 2078300"/>
              <a:gd name="connsiteX1" fmla="*/ 668216 w 3329354"/>
              <a:gd name="connsiteY1" fmla="*/ 1679716 h 2078300"/>
              <a:gd name="connsiteX2" fmla="*/ 867508 w 3329354"/>
              <a:gd name="connsiteY2" fmla="*/ 812208 h 2078300"/>
              <a:gd name="connsiteX3" fmla="*/ 1992923 w 3329354"/>
              <a:gd name="connsiteY3" fmla="*/ 542577 h 2078300"/>
              <a:gd name="connsiteX4" fmla="*/ 2579077 w 3329354"/>
              <a:gd name="connsiteY4" fmla="*/ 50208 h 2078300"/>
              <a:gd name="connsiteX5" fmla="*/ 3329354 w 3329354"/>
              <a:gd name="connsiteY5" fmla="*/ 15039 h 207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9354" h="2078300">
                <a:moveTo>
                  <a:pt x="0" y="2078300"/>
                </a:moveTo>
                <a:cubicBezTo>
                  <a:pt x="261815" y="1984515"/>
                  <a:pt x="523631" y="1890731"/>
                  <a:pt x="668216" y="1679716"/>
                </a:cubicBezTo>
                <a:cubicBezTo>
                  <a:pt x="812801" y="1468701"/>
                  <a:pt x="646723" y="1001731"/>
                  <a:pt x="867508" y="812208"/>
                </a:cubicBezTo>
                <a:cubicBezTo>
                  <a:pt x="1088293" y="622685"/>
                  <a:pt x="1707662" y="669577"/>
                  <a:pt x="1992923" y="542577"/>
                </a:cubicBezTo>
                <a:cubicBezTo>
                  <a:pt x="2278184" y="415577"/>
                  <a:pt x="2356339" y="138131"/>
                  <a:pt x="2579077" y="50208"/>
                </a:cubicBezTo>
                <a:cubicBezTo>
                  <a:pt x="2801816" y="-37715"/>
                  <a:pt x="3171093" y="16993"/>
                  <a:pt x="3329354" y="15039"/>
                </a:cubicBezTo>
              </a:path>
            </a:pathLst>
          </a:custGeom>
          <a:noFill/>
          <a:ln w="19050">
            <a:solidFill>
              <a:srgbClr val="EA8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1369676" y="2164350"/>
            <a:ext cx="0" cy="297035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682469"/>
              </p:ext>
            </p:extLst>
          </p:nvPr>
        </p:nvGraphicFramePr>
        <p:xfrm>
          <a:off x="7269163" y="3697288"/>
          <a:ext cx="24018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3" imgW="952200" imgH="203040" progId="Equation.DSMT4">
                  <p:embed/>
                </p:oleObj>
              </mc:Choice>
              <mc:Fallback>
                <p:oleObj name="Equation" r:id="rId3" imgW="952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69163" y="3697288"/>
                        <a:ext cx="2401887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467257"/>
              </p:ext>
            </p:extLst>
          </p:nvPr>
        </p:nvGraphicFramePr>
        <p:xfrm>
          <a:off x="5911850" y="2913063"/>
          <a:ext cx="49069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5" imgW="2158920" imgH="228600" progId="Equation.DSMT4">
                  <p:embed/>
                </p:oleObj>
              </mc:Choice>
              <mc:Fallback>
                <p:oleObj name="Equation" r:id="rId5" imgW="2158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11850" y="2913063"/>
                        <a:ext cx="4906963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连接符 27"/>
          <p:cNvCxnSpPr/>
          <p:nvPr/>
        </p:nvCxnSpPr>
        <p:spPr>
          <a:xfrm flipV="1">
            <a:off x="5882909" y="2989385"/>
            <a:ext cx="1497356" cy="443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7380265" y="2951285"/>
            <a:ext cx="1497356" cy="443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9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剪枝</a:t>
            </a:r>
            <a:r>
              <a:rPr lang="en-US" altLang="zh-CN" dirty="0" smtClean="0"/>
              <a:t>——MLP</a:t>
            </a:r>
            <a:endParaRPr lang="en-US" dirty="0"/>
          </a:p>
        </p:txBody>
      </p:sp>
      <p:grpSp>
        <p:nvGrpSpPr>
          <p:cNvPr id="87" name="组合 86"/>
          <p:cNvGrpSpPr/>
          <p:nvPr/>
        </p:nvGrpSpPr>
        <p:grpSpPr>
          <a:xfrm>
            <a:off x="1236785" y="2273849"/>
            <a:ext cx="2497016" cy="2386928"/>
            <a:chOff x="1453662" y="2490726"/>
            <a:chExt cx="2497016" cy="2386928"/>
          </a:xfrm>
        </p:grpSpPr>
        <p:sp>
          <p:nvSpPr>
            <p:cNvPr id="2" name="椭圆 1"/>
            <p:cNvSpPr/>
            <p:nvPr/>
          </p:nvSpPr>
          <p:spPr>
            <a:xfrm>
              <a:off x="1453662" y="3141784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453662" y="2490726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453662" y="3792842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453662" y="4443900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2485293" y="3141784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485293" y="2490726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485293" y="3792842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485293" y="4443900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516924" y="3520830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516924" y="2869772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516924" y="4171888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>
              <a:stCxn id="19" idx="6"/>
              <a:endCxn id="31" idx="2"/>
            </p:cNvCxnSpPr>
            <p:nvPr/>
          </p:nvCxnSpPr>
          <p:spPr>
            <a:xfrm>
              <a:off x="1887416" y="2707603"/>
              <a:ext cx="5978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9" idx="6"/>
              <a:endCxn id="33" idx="2"/>
            </p:cNvCxnSpPr>
            <p:nvPr/>
          </p:nvCxnSpPr>
          <p:spPr>
            <a:xfrm>
              <a:off x="1887416" y="2707603"/>
              <a:ext cx="597877" cy="195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9" idx="6"/>
              <a:endCxn id="30" idx="2"/>
            </p:cNvCxnSpPr>
            <p:nvPr/>
          </p:nvCxnSpPr>
          <p:spPr>
            <a:xfrm>
              <a:off x="1887416" y="2707603"/>
              <a:ext cx="597877" cy="651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9" idx="6"/>
              <a:endCxn id="32" idx="2"/>
            </p:cNvCxnSpPr>
            <p:nvPr/>
          </p:nvCxnSpPr>
          <p:spPr>
            <a:xfrm>
              <a:off x="1887416" y="2707603"/>
              <a:ext cx="597877" cy="1302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" idx="6"/>
              <a:endCxn id="31" idx="2"/>
            </p:cNvCxnSpPr>
            <p:nvPr/>
          </p:nvCxnSpPr>
          <p:spPr>
            <a:xfrm flipV="1">
              <a:off x="1887416" y="2707603"/>
              <a:ext cx="597877" cy="651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" idx="6"/>
              <a:endCxn id="30" idx="2"/>
            </p:cNvCxnSpPr>
            <p:nvPr/>
          </p:nvCxnSpPr>
          <p:spPr>
            <a:xfrm>
              <a:off x="1887416" y="3358661"/>
              <a:ext cx="5978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" idx="6"/>
              <a:endCxn id="32" idx="2"/>
            </p:cNvCxnSpPr>
            <p:nvPr/>
          </p:nvCxnSpPr>
          <p:spPr>
            <a:xfrm>
              <a:off x="1887416" y="3358661"/>
              <a:ext cx="597877" cy="651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2" idx="6"/>
              <a:endCxn id="33" idx="2"/>
            </p:cNvCxnSpPr>
            <p:nvPr/>
          </p:nvCxnSpPr>
          <p:spPr>
            <a:xfrm>
              <a:off x="1887416" y="3358661"/>
              <a:ext cx="597877" cy="1302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22" idx="6"/>
              <a:endCxn id="30" idx="2"/>
            </p:cNvCxnSpPr>
            <p:nvPr/>
          </p:nvCxnSpPr>
          <p:spPr>
            <a:xfrm flipV="1">
              <a:off x="1887416" y="3358661"/>
              <a:ext cx="597877" cy="651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22" idx="6"/>
              <a:endCxn id="32" idx="2"/>
            </p:cNvCxnSpPr>
            <p:nvPr/>
          </p:nvCxnSpPr>
          <p:spPr>
            <a:xfrm>
              <a:off x="1887416" y="4009719"/>
              <a:ext cx="5978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22" idx="6"/>
              <a:endCxn id="33" idx="2"/>
            </p:cNvCxnSpPr>
            <p:nvPr/>
          </p:nvCxnSpPr>
          <p:spPr>
            <a:xfrm>
              <a:off x="1887416" y="4009719"/>
              <a:ext cx="597877" cy="651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23" idx="6"/>
              <a:endCxn id="30" idx="2"/>
            </p:cNvCxnSpPr>
            <p:nvPr/>
          </p:nvCxnSpPr>
          <p:spPr>
            <a:xfrm flipV="1">
              <a:off x="1887416" y="3358661"/>
              <a:ext cx="597877" cy="1302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22" idx="6"/>
              <a:endCxn id="31" idx="2"/>
            </p:cNvCxnSpPr>
            <p:nvPr/>
          </p:nvCxnSpPr>
          <p:spPr>
            <a:xfrm flipV="1">
              <a:off x="1887416" y="2707603"/>
              <a:ext cx="597877" cy="1302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23" idx="6"/>
              <a:endCxn id="31" idx="2"/>
            </p:cNvCxnSpPr>
            <p:nvPr/>
          </p:nvCxnSpPr>
          <p:spPr>
            <a:xfrm flipV="1">
              <a:off x="1887416" y="2707603"/>
              <a:ext cx="597877" cy="195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23" idx="6"/>
              <a:endCxn id="32" idx="2"/>
            </p:cNvCxnSpPr>
            <p:nvPr/>
          </p:nvCxnSpPr>
          <p:spPr>
            <a:xfrm flipV="1">
              <a:off x="1887416" y="4009719"/>
              <a:ext cx="597877" cy="651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23" idx="6"/>
              <a:endCxn id="33" idx="2"/>
            </p:cNvCxnSpPr>
            <p:nvPr/>
          </p:nvCxnSpPr>
          <p:spPr>
            <a:xfrm>
              <a:off x="1887416" y="4660777"/>
              <a:ext cx="5978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31" idx="6"/>
              <a:endCxn id="34" idx="2"/>
            </p:cNvCxnSpPr>
            <p:nvPr/>
          </p:nvCxnSpPr>
          <p:spPr>
            <a:xfrm>
              <a:off x="2919047" y="2707603"/>
              <a:ext cx="597877" cy="1030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30" idx="6"/>
              <a:endCxn id="35" idx="2"/>
            </p:cNvCxnSpPr>
            <p:nvPr/>
          </p:nvCxnSpPr>
          <p:spPr>
            <a:xfrm flipV="1">
              <a:off x="2919047" y="3086649"/>
              <a:ext cx="597877" cy="272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32" idx="6"/>
              <a:endCxn id="35" idx="2"/>
            </p:cNvCxnSpPr>
            <p:nvPr/>
          </p:nvCxnSpPr>
          <p:spPr>
            <a:xfrm flipV="1">
              <a:off x="2919047" y="3086649"/>
              <a:ext cx="597877" cy="923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32" idx="6"/>
              <a:endCxn id="36" idx="2"/>
            </p:cNvCxnSpPr>
            <p:nvPr/>
          </p:nvCxnSpPr>
          <p:spPr>
            <a:xfrm>
              <a:off x="2919047" y="4009719"/>
              <a:ext cx="597877" cy="3790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31" idx="6"/>
              <a:endCxn id="36" idx="2"/>
            </p:cNvCxnSpPr>
            <p:nvPr/>
          </p:nvCxnSpPr>
          <p:spPr>
            <a:xfrm>
              <a:off x="2919047" y="2707603"/>
              <a:ext cx="597877" cy="1681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30" idx="6"/>
              <a:endCxn id="34" idx="2"/>
            </p:cNvCxnSpPr>
            <p:nvPr/>
          </p:nvCxnSpPr>
          <p:spPr>
            <a:xfrm>
              <a:off x="2919047" y="3358661"/>
              <a:ext cx="597877" cy="3790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30" idx="6"/>
              <a:endCxn id="36" idx="2"/>
            </p:cNvCxnSpPr>
            <p:nvPr/>
          </p:nvCxnSpPr>
          <p:spPr>
            <a:xfrm>
              <a:off x="2919047" y="3358661"/>
              <a:ext cx="597877" cy="1030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31" idx="6"/>
              <a:endCxn id="35" idx="2"/>
            </p:cNvCxnSpPr>
            <p:nvPr/>
          </p:nvCxnSpPr>
          <p:spPr>
            <a:xfrm>
              <a:off x="2919047" y="2707603"/>
              <a:ext cx="597877" cy="3790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33" idx="6"/>
              <a:endCxn id="36" idx="2"/>
            </p:cNvCxnSpPr>
            <p:nvPr/>
          </p:nvCxnSpPr>
          <p:spPr>
            <a:xfrm flipV="1">
              <a:off x="2919047" y="4388765"/>
              <a:ext cx="597877" cy="272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33" idx="6"/>
              <a:endCxn id="35" idx="2"/>
            </p:cNvCxnSpPr>
            <p:nvPr/>
          </p:nvCxnSpPr>
          <p:spPr>
            <a:xfrm flipV="1">
              <a:off x="2919047" y="3086649"/>
              <a:ext cx="597877" cy="1574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32" idx="6"/>
              <a:endCxn id="34" idx="2"/>
            </p:cNvCxnSpPr>
            <p:nvPr/>
          </p:nvCxnSpPr>
          <p:spPr>
            <a:xfrm flipV="1">
              <a:off x="2919047" y="3737707"/>
              <a:ext cx="597877" cy="272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26"/>
          <p:cNvGrpSpPr/>
          <p:nvPr/>
        </p:nvGrpSpPr>
        <p:grpSpPr>
          <a:xfrm>
            <a:off x="5923085" y="2273849"/>
            <a:ext cx="2497016" cy="2386928"/>
            <a:chOff x="5923085" y="2273849"/>
            <a:chExt cx="2497016" cy="2386928"/>
          </a:xfrm>
        </p:grpSpPr>
        <p:sp>
          <p:nvSpPr>
            <p:cNvPr id="89" name="椭圆 88"/>
            <p:cNvSpPr/>
            <p:nvPr/>
          </p:nvSpPr>
          <p:spPr>
            <a:xfrm>
              <a:off x="5923085" y="2924907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5923085" y="2273849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923085" y="3575965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5923085" y="4227023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6954716" y="2924907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6954716" y="2273849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954716" y="3575965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6954716" y="4227023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7986347" y="3303953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986347" y="2652895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7986347" y="3955011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连接符 99"/>
            <p:cNvCxnSpPr>
              <a:stCxn id="90" idx="6"/>
              <a:endCxn id="94" idx="2"/>
            </p:cNvCxnSpPr>
            <p:nvPr/>
          </p:nvCxnSpPr>
          <p:spPr>
            <a:xfrm>
              <a:off x="6356839" y="2490726"/>
              <a:ext cx="5978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0" idx="6"/>
              <a:endCxn id="93" idx="2"/>
            </p:cNvCxnSpPr>
            <p:nvPr/>
          </p:nvCxnSpPr>
          <p:spPr>
            <a:xfrm>
              <a:off x="6356839" y="2490726"/>
              <a:ext cx="597877" cy="651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0" idx="6"/>
              <a:endCxn id="95" idx="2"/>
            </p:cNvCxnSpPr>
            <p:nvPr/>
          </p:nvCxnSpPr>
          <p:spPr>
            <a:xfrm>
              <a:off x="6356839" y="2490726"/>
              <a:ext cx="597877" cy="1302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89" idx="6"/>
              <a:endCxn id="94" idx="2"/>
            </p:cNvCxnSpPr>
            <p:nvPr/>
          </p:nvCxnSpPr>
          <p:spPr>
            <a:xfrm flipV="1">
              <a:off x="6356839" y="2490726"/>
              <a:ext cx="597877" cy="651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89" idx="6"/>
              <a:endCxn id="96" idx="2"/>
            </p:cNvCxnSpPr>
            <p:nvPr/>
          </p:nvCxnSpPr>
          <p:spPr>
            <a:xfrm>
              <a:off x="6356839" y="3141784"/>
              <a:ext cx="597877" cy="1302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91" idx="6"/>
              <a:endCxn id="96" idx="2"/>
            </p:cNvCxnSpPr>
            <p:nvPr/>
          </p:nvCxnSpPr>
          <p:spPr>
            <a:xfrm>
              <a:off x="6356839" y="3792842"/>
              <a:ext cx="597877" cy="651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92" idx="6"/>
              <a:endCxn id="95" idx="2"/>
            </p:cNvCxnSpPr>
            <p:nvPr/>
          </p:nvCxnSpPr>
          <p:spPr>
            <a:xfrm flipV="1">
              <a:off x="6356839" y="3792842"/>
              <a:ext cx="597877" cy="651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94" idx="6"/>
              <a:endCxn id="97" idx="2"/>
            </p:cNvCxnSpPr>
            <p:nvPr/>
          </p:nvCxnSpPr>
          <p:spPr>
            <a:xfrm>
              <a:off x="7388470" y="2490726"/>
              <a:ext cx="597877" cy="1030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95" idx="6"/>
              <a:endCxn id="98" idx="2"/>
            </p:cNvCxnSpPr>
            <p:nvPr/>
          </p:nvCxnSpPr>
          <p:spPr>
            <a:xfrm flipV="1">
              <a:off x="7388470" y="2869772"/>
              <a:ext cx="597877" cy="923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95" idx="6"/>
              <a:endCxn id="99" idx="2"/>
            </p:cNvCxnSpPr>
            <p:nvPr/>
          </p:nvCxnSpPr>
          <p:spPr>
            <a:xfrm>
              <a:off x="7388470" y="3792842"/>
              <a:ext cx="597877" cy="3790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93" idx="6"/>
              <a:endCxn id="97" idx="2"/>
            </p:cNvCxnSpPr>
            <p:nvPr/>
          </p:nvCxnSpPr>
          <p:spPr>
            <a:xfrm>
              <a:off x="7388470" y="3141784"/>
              <a:ext cx="597877" cy="3790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94" idx="6"/>
              <a:endCxn id="98" idx="2"/>
            </p:cNvCxnSpPr>
            <p:nvPr/>
          </p:nvCxnSpPr>
          <p:spPr>
            <a:xfrm>
              <a:off x="7388470" y="2490726"/>
              <a:ext cx="597877" cy="3790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96" idx="6"/>
              <a:endCxn id="99" idx="2"/>
            </p:cNvCxnSpPr>
            <p:nvPr/>
          </p:nvCxnSpPr>
          <p:spPr>
            <a:xfrm flipV="1">
              <a:off x="7388470" y="4171888"/>
              <a:ext cx="597877" cy="272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96" idx="6"/>
              <a:endCxn id="98" idx="2"/>
            </p:cNvCxnSpPr>
            <p:nvPr/>
          </p:nvCxnSpPr>
          <p:spPr>
            <a:xfrm flipV="1">
              <a:off x="7388470" y="2869772"/>
              <a:ext cx="597877" cy="1574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332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剪枝</a:t>
            </a:r>
            <a:r>
              <a:rPr lang="en-US" altLang="zh-CN" dirty="0" smtClean="0"/>
              <a:t>——MLP</a:t>
            </a:r>
            <a:endParaRPr lang="en-US" dirty="0"/>
          </a:p>
        </p:txBody>
      </p:sp>
      <p:grpSp>
        <p:nvGrpSpPr>
          <p:cNvPr id="127" name="组合 126"/>
          <p:cNvGrpSpPr/>
          <p:nvPr/>
        </p:nvGrpSpPr>
        <p:grpSpPr>
          <a:xfrm>
            <a:off x="6204818" y="1603968"/>
            <a:ext cx="2016892" cy="1957552"/>
            <a:chOff x="5923085" y="2273849"/>
            <a:chExt cx="2497016" cy="2386928"/>
          </a:xfrm>
        </p:grpSpPr>
        <p:sp>
          <p:nvSpPr>
            <p:cNvPr id="89" name="椭圆 88"/>
            <p:cNvSpPr/>
            <p:nvPr/>
          </p:nvSpPr>
          <p:spPr>
            <a:xfrm>
              <a:off x="5923085" y="2924907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5923085" y="2273849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923085" y="3575965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5923085" y="4227023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6954716" y="2924907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6954716" y="2273849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954716" y="3575965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6954716" y="4227023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7986347" y="3303953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986347" y="2652895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7986347" y="3955011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连接符 99"/>
            <p:cNvCxnSpPr>
              <a:stCxn id="90" idx="6"/>
              <a:endCxn id="94" idx="2"/>
            </p:cNvCxnSpPr>
            <p:nvPr/>
          </p:nvCxnSpPr>
          <p:spPr>
            <a:xfrm>
              <a:off x="6356839" y="2490726"/>
              <a:ext cx="5978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0" idx="6"/>
              <a:endCxn id="93" idx="2"/>
            </p:cNvCxnSpPr>
            <p:nvPr/>
          </p:nvCxnSpPr>
          <p:spPr>
            <a:xfrm>
              <a:off x="6356839" y="2490726"/>
              <a:ext cx="597877" cy="651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0" idx="6"/>
              <a:endCxn id="95" idx="2"/>
            </p:cNvCxnSpPr>
            <p:nvPr/>
          </p:nvCxnSpPr>
          <p:spPr>
            <a:xfrm>
              <a:off x="6356839" y="2490726"/>
              <a:ext cx="597877" cy="1302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89" idx="6"/>
              <a:endCxn id="94" idx="2"/>
            </p:cNvCxnSpPr>
            <p:nvPr/>
          </p:nvCxnSpPr>
          <p:spPr>
            <a:xfrm flipV="1">
              <a:off x="6356839" y="2490726"/>
              <a:ext cx="597877" cy="651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89" idx="6"/>
              <a:endCxn id="96" idx="2"/>
            </p:cNvCxnSpPr>
            <p:nvPr/>
          </p:nvCxnSpPr>
          <p:spPr>
            <a:xfrm>
              <a:off x="6356839" y="3141784"/>
              <a:ext cx="597877" cy="1302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91" idx="6"/>
              <a:endCxn id="96" idx="2"/>
            </p:cNvCxnSpPr>
            <p:nvPr/>
          </p:nvCxnSpPr>
          <p:spPr>
            <a:xfrm>
              <a:off x="6356839" y="3792842"/>
              <a:ext cx="597877" cy="651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92" idx="6"/>
              <a:endCxn id="95" idx="2"/>
            </p:cNvCxnSpPr>
            <p:nvPr/>
          </p:nvCxnSpPr>
          <p:spPr>
            <a:xfrm flipV="1">
              <a:off x="6356839" y="3792842"/>
              <a:ext cx="597877" cy="651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94" idx="6"/>
              <a:endCxn id="97" idx="2"/>
            </p:cNvCxnSpPr>
            <p:nvPr/>
          </p:nvCxnSpPr>
          <p:spPr>
            <a:xfrm>
              <a:off x="7388470" y="2490726"/>
              <a:ext cx="597877" cy="1030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95" idx="6"/>
              <a:endCxn id="98" idx="2"/>
            </p:cNvCxnSpPr>
            <p:nvPr/>
          </p:nvCxnSpPr>
          <p:spPr>
            <a:xfrm flipV="1">
              <a:off x="7388470" y="2869772"/>
              <a:ext cx="597877" cy="923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95" idx="6"/>
              <a:endCxn id="99" idx="2"/>
            </p:cNvCxnSpPr>
            <p:nvPr/>
          </p:nvCxnSpPr>
          <p:spPr>
            <a:xfrm>
              <a:off x="7388470" y="3792842"/>
              <a:ext cx="597877" cy="3790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93" idx="6"/>
              <a:endCxn id="97" idx="2"/>
            </p:cNvCxnSpPr>
            <p:nvPr/>
          </p:nvCxnSpPr>
          <p:spPr>
            <a:xfrm>
              <a:off x="7388470" y="3141784"/>
              <a:ext cx="597877" cy="3790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94" idx="6"/>
              <a:endCxn id="98" idx="2"/>
            </p:cNvCxnSpPr>
            <p:nvPr/>
          </p:nvCxnSpPr>
          <p:spPr>
            <a:xfrm>
              <a:off x="7388470" y="2490726"/>
              <a:ext cx="597877" cy="3790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96" idx="6"/>
              <a:endCxn id="99" idx="2"/>
            </p:cNvCxnSpPr>
            <p:nvPr/>
          </p:nvCxnSpPr>
          <p:spPr>
            <a:xfrm flipV="1">
              <a:off x="7388470" y="4171888"/>
              <a:ext cx="597877" cy="272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96" idx="6"/>
              <a:endCxn id="98" idx="2"/>
            </p:cNvCxnSpPr>
            <p:nvPr/>
          </p:nvCxnSpPr>
          <p:spPr>
            <a:xfrm flipV="1">
              <a:off x="7388470" y="2869772"/>
              <a:ext cx="597877" cy="1574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2518384" y="4144663"/>
            <a:ext cx="1286934" cy="1710067"/>
            <a:chOff x="1021326" y="4093725"/>
            <a:chExt cx="1286934" cy="1710067"/>
          </a:xfrm>
        </p:grpSpPr>
        <p:sp>
          <p:nvSpPr>
            <p:cNvPr id="3" name="矩形 2"/>
            <p:cNvSpPr/>
            <p:nvPr/>
          </p:nvSpPr>
          <p:spPr>
            <a:xfrm>
              <a:off x="1021326" y="4093725"/>
              <a:ext cx="431800" cy="43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448893" y="4093725"/>
              <a:ext cx="431800" cy="43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  <a:endParaRPr lang="zh-CN" altLang="en-US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876460" y="4093725"/>
              <a:ext cx="431800" cy="43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-0.1</a:t>
              </a:r>
              <a:endParaRPr lang="zh-CN" altLang="en-US" sz="11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021326" y="4518672"/>
              <a:ext cx="431800" cy="43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-0.2</a:t>
              </a:r>
              <a:endParaRPr lang="zh-CN" altLang="en-US" sz="11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1448893" y="4518672"/>
              <a:ext cx="431800" cy="43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1876460" y="4518672"/>
              <a:ext cx="431800" cy="43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0.2</a:t>
              </a:r>
              <a:endParaRPr lang="zh-CN" altLang="en-US" sz="11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1021326" y="4947045"/>
              <a:ext cx="431800" cy="43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  <a:endParaRPr lang="zh-CN" altLang="en-US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1448893" y="4947045"/>
              <a:ext cx="431800" cy="43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  <a:endParaRPr lang="zh-CN" altLang="en-US" sz="11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1876460" y="4947045"/>
              <a:ext cx="431800" cy="43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1021326" y="5371992"/>
              <a:ext cx="431800" cy="43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  <a:endParaRPr lang="zh-CN" altLang="en-US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1448893" y="5371992"/>
              <a:ext cx="431800" cy="43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  <a:endParaRPr lang="zh-CN" altLang="en-US" sz="11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1876460" y="5371992"/>
              <a:ext cx="431800" cy="43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-0.2</a:t>
              </a:r>
              <a:endParaRPr lang="zh-CN" altLang="en-US" sz="11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2519518" y="1603372"/>
            <a:ext cx="2012156" cy="1958148"/>
            <a:chOff x="1453662" y="2490726"/>
            <a:chExt cx="2497016" cy="2386928"/>
          </a:xfrm>
        </p:grpSpPr>
        <p:sp>
          <p:nvSpPr>
            <p:cNvPr id="139" name="椭圆 138"/>
            <p:cNvSpPr/>
            <p:nvPr/>
          </p:nvSpPr>
          <p:spPr>
            <a:xfrm>
              <a:off x="1453662" y="3141784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1453662" y="2490726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1453662" y="3792842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1453662" y="4443900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2485293" y="3141784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2485293" y="2490726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2485293" y="3792842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2485293" y="4443900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3516924" y="3520830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3516924" y="2869772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3516924" y="4171888"/>
              <a:ext cx="433754" cy="4337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连接符 149"/>
            <p:cNvCxnSpPr>
              <a:stCxn id="140" idx="6"/>
              <a:endCxn id="144" idx="2"/>
            </p:cNvCxnSpPr>
            <p:nvPr/>
          </p:nvCxnSpPr>
          <p:spPr>
            <a:xfrm>
              <a:off x="1887416" y="2707603"/>
              <a:ext cx="5978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stCxn id="140" idx="6"/>
              <a:endCxn id="146" idx="2"/>
            </p:cNvCxnSpPr>
            <p:nvPr/>
          </p:nvCxnSpPr>
          <p:spPr>
            <a:xfrm>
              <a:off x="1887416" y="2707603"/>
              <a:ext cx="597877" cy="195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>
              <a:stCxn id="140" idx="6"/>
              <a:endCxn id="143" idx="2"/>
            </p:cNvCxnSpPr>
            <p:nvPr/>
          </p:nvCxnSpPr>
          <p:spPr>
            <a:xfrm>
              <a:off x="1887416" y="2707603"/>
              <a:ext cx="597877" cy="651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stCxn id="140" idx="6"/>
              <a:endCxn id="145" idx="2"/>
            </p:cNvCxnSpPr>
            <p:nvPr/>
          </p:nvCxnSpPr>
          <p:spPr>
            <a:xfrm>
              <a:off x="1887416" y="2707603"/>
              <a:ext cx="597877" cy="1302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>
              <a:stCxn id="139" idx="6"/>
              <a:endCxn id="144" idx="2"/>
            </p:cNvCxnSpPr>
            <p:nvPr/>
          </p:nvCxnSpPr>
          <p:spPr>
            <a:xfrm flipV="1">
              <a:off x="1887416" y="2707603"/>
              <a:ext cx="597877" cy="651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>
              <a:stCxn id="139" idx="6"/>
              <a:endCxn id="143" idx="2"/>
            </p:cNvCxnSpPr>
            <p:nvPr/>
          </p:nvCxnSpPr>
          <p:spPr>
            <a:xfrm>
              <a:off x="1887416" y="3358661"/>
              <a:ext cx="5978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>
              <a:stCxn id="139" idx="6"/>
              <a:endCxn id="145" idx="2"/>
            </p:cNvCxnSpPr>
            <p:nvPr/>
          </p:nvCxnSpPr>
          <p:spPr>
            <a:xfrm>
              <a:off x="1887416" y="3358661"/>
              <a:ext cx="597877" cy="651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>
              <a:stCxn id="139" idx="6"/>
              <a:endCxn id="146" idx="2"/>
            </p:cNvCxnSpPr>
            <p:nvPr/>
          </p:nvCxnSpPr>
          <p:spPr>
            <a:xfrm>
              <a:off x="1887416" y="3358661"/>
              <a:ext cx="597877" cy="1302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>
              <a:stCxn id="141" idx="6"/>
              <a:endCxn id="143" idx="2"/>
            </p:cNvCxnSpPr>
            <p:nvPr/>
          </p:nvCxnSpPr>
          <p:spPr>
            <a:xfrm flipV="1">
              <a:off x="1887416" y="3358661"/>
              <a:ext cx="597877" cy="651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>
              <a:stCxn id="141" idx="6"/>
              <a:endCxn id="145" idx="2"/>
            </p:cNvCxnSpPr>
            <p:nvPr/>
          </p:nvCxnSpPr>
          <p:spPr>
            <a:xfrm>
              <a:off x="1887416" y="4009719"/>
              <a:ext cx="5978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>
              <a:stCxn id="141" idx="6"/>
              <a:endCxn id="146" idx="2"/>
            </p:cNvCxnSpPr>
            <p:nvPr/>
          </p:nvCxnSpPr>
          <p:spPr>
            <a:xfrm>
              <a:off x="1887416" y="4009719"/>
              <a:ext cx="597877" cy="651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stCxn id="142" idx="6"/>
              <a:endCxn id="143" idx="2"/>
            </p:cNvCxnSpPr>
            <p:nvPr/>
          </p:nvCxnSpPr>
          <p:spPr>
            <a:xfrm flipV="1">
              <a:off x="1887416" y="3358661"/>
              <a:ext cx="597877" cy="1302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141" idx="6"/>
              <a:endCxn id="144" idx="2"/>
            </p:cNvCxnSpPr>
            <p:nvPr/>
          </p:nvCxnSpPr>
          <p:spPr>
            <a:xfrm flipV="1">
              <a:off x="1887416" y="2707603"/>
              <a:ext cx="597877" cy="1302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142" idx="6"/>
              <a:endCxn id="144" idx="2"/>
            </p:cNvCxnSpPr>
            <p:nvPr/>
          </p:nvCxnSpPr>
          <p:spPr>
            <a:xfrm flipV="1">
              <a:off x="1887416" y="2707603"/>
              <a:ext cx="597877" cy="195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142" idx="6"/>
              <a:endCxn id="145" idx="2"/>
            </p:cNvCxnSpPr>
            <p:nvPr/>
          </p:nvCxnSpPr>
          <p:spPr>
            <a:xfrm flipV="1">
              <a:off x="1887416" y="4009719"/>
              <a:ext cx="597877" cy="651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142" idx="6"/>
              <a:endCxn id="146" idx="2"/>
            </p:cNvCxnSpPr>
            <p:nvPr/>
          </p:nvCxnSpPr>
          <p:spPr>
            <a:xfrm>
              <a:off x="1887416" y="4660777"/>
              <a:ext cx="5978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44" idx="6"/>
              <a:endCxn id="147" idx="2"/>
            </p:cNvCxnSpPr>
            <p:nvPr/>
          </p:nvCxnSpPr>
          <p:spPr>
            <a:xfrm>
              <a:off x="2919047" y="2707603"/>
              <a:ext cx="597877" cy="1030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stCxn id="143" idx="6"/>
              <a:endCxn id="148" idx="2"/>
            </p:cNvCxnSpPr>
            <p:nvPr/>
          </p:nvCxnSpPr>
          <p:spPr>
            <a:xfrm flipV="1">
              <a:off x="2919047" y="3086649"/>
              <a:ext cx="597877" cy="272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45" idx="6"/>
              <a:endCxn id="148" idx="2"/>
            </p:cNvCxnSpPr>
            <p:nvPr/>
          </p:nvCxnSpPr>
          <p:spPr>
            <a:xfrm flipV="1">
              <a:off x="2919047" y="3086649"/>
              <a:ext cx="597877" cy="923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45" idx="6"/>
              <a:endCxn id="149" idx="2"/>
            </p:cNvCxnSpPr>
            <p:nvPr/>
          </p:nvCxnSpPr>
          <p:spPr>
            <a:xfrm>
              <a:off x="2919047" y="4009719"/>
              <a:ext cx="597877" cy="3790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44" idx="6"/>
              <a:endCxn id="149" idx="2"/>
            </p:cNvCxnSpPr>
            <p:nvPr/>
          </p:nvCxnSpPr>
          <p:spPr>
            <a:xfrm>
              <a:off x="2919047" y="2707603"/>
              <a:ext cx="597877" cy="1681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43" idx="6"/>
              <a:endCxn id="147" idx="2"/>
            </p:cNvCxnSpPr>
            <p:nvPr/>
          </p:nvCxnSpPr>
          <p:spPr>
            <a:xfrm>
              <a:off x="2919047" y="3358661"/>
              <a:ext cx="597877" cy="3790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43" idx="6"/>
              <a:endCxn id="149" idx="2"/>
            </p:cNvCxnSpPr>
            <p:nvPr/>
          </p:nvCxnSpPr>
          <p:spPr>
            <a:xfrm>
              <a:off x="2919047" y="3358661"/>
              <a:ext cx="597877" cy="1030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>
              <a:stCxn id="144" idx="6"/>
              <a:endCxn id="148" idx="2"/>
            </p:cNvCxnSpPr>
            <p:nvPr/>
          </p:nvCxnSpPr>
          <p:spPr>
            <a:xfrm>
              <a:off x="2919047" y="2707603"/>
              <a:ext cx="597877" cy="3790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>
              <a:stCxn id="146" idx="6"/>
              <a:endCxn id="149" idx="2"/>
            </p:cNvCxnSpPr>
            <p:nvPr/>
          </p:nvCxnSpPr>
          <p:spPr>
            <a:xfrm flipV="1">
              <a:off x="2919047" y="4388765"/>
              <a:ext cx="597877" cy="272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46" idx="6"/>
              <a:endCxn id="148" idx="2"/>
            </p:cNvCxnSpPr>
            <p:nvPr/>
          </p:nvCxnSpPr>
          <p:spPr>
            <a:xfrm flipV="1">
              <a:off x="2919047" y="3086649"/>
              <a:ext cx="597877" cy="1574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45" idx="6"/>
              <a:endCxn id="147" idx="2"/>
            </p:cNvCxnSpPr>
            <p:nvPr/>
          </p:nvCxnSpPr>
          <p:spPr>
            <a:xfrm flipV="1">
              <a:off x="2919047" y="3737707"/>
              <a:ext cx="597877" cy="272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矩形 177"/>
          <p:cNvSpPr/>
          <p:nvPr/>
        </p:nvSpPr>
        <p:spPr>
          <a:xfrm>
            <a:off x="4454291" y="4146376"/>
            <a:ext cx="431800" cy="43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4881858" y="4146376"/>
            <a:ext cx="431800" cy="43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5309425" y="4146376"/>
            <a:ext cx="431800" cy="431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6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4454291" y="4571323"/>
            <a:ext cx="431800" cy="431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6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4881858" y="4571323"/>
            <a:ext cx="431800" cy="43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309425" y="4571323"/>
            <a:ext cx="431800" cy="431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6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4454291" y="4999696"/>
            <a:ext cx="431800" cy="43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4881858" y="4999696"/>
            <a:ext cx="431800" cy="431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6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309425" y="4999696"/>
            <a:ext cx="431800" cy="43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4454291" y="5424643"/>
            <a:ext cx="431800" cy="43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4881858" y="5424643"/>
            <a:ext cx="431800" cy="431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6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5309425" y="5424643"/>
            <a:ext cx="431800" cy="431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6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0" name="组合 189"/>
          <p:cNvGrpSpPr/>
          <p:nvPr/>
        </p:nvGrpSpPr>
        <p:grpSpPr>
          <a:xfrm>
            <a:off x="6537668" y="4142949"/>
            <a:ext cx="1286934" cy="1710067"/>
            <a:chOff x="1021326" y="4093725"/>
            <a:chExt cx="1286934" cy="1710067"/>
          </a:xfrm>
        </p:grpSpPr>
        <p:sp>
          <p:nvSpPr>
            <p:cNvPr id="191" name="矩形 190"/>
            <p:cNvSpPr/>
            <p:nvPr/>
          </p:nvSpPr>
          <p:spPr>
            <a:xfrm>
              <a:off x="1021326" y="4093725"/>
              <a:ext cx="431800" cy="43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448893" y="4093725"/>
              <a:ext cx="431800" cy="43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  <a:endParaRPr lang="zh-CN" altLang="en-US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1876460" y="4093725"/>
              <a:ext cx="431800" cy="43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16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1021326" y="4518672"/>
              <a:ext cx="431800" cy="43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16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1448893" y="4518672"/>
              <a:ext cx="431800" cy="43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1876460" y="4518672"/>
              <a:ext cx="431800" cy="43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16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矩形 196"/>
            <p:cNvSpPr/>
            <p:nvPr/>
          </p:nvSpPr>
          <p:spPr>
            <a:xfrm>
              <a:off x="1021326" y="4947045"/>
              <a:ext cx="431800" cy="43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  <a:endParaRPr lang="zh-CN" altLang="en-US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1448893" y="4947045"/>
              <a:ext cx="431800" cy="43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16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1876460" y="4947045"/>
              <a:ext cx="431800" cy="43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1021326" y="5371992"/>
              <a:ext cx="431800" cy="43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  <a:endParaRPr lang="zh-CN" altLang="en-US" sz="1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1448893" y="5371992"/>
              <a:ext cx="431800" cy="43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16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1876460" y="5371992"/>
              <a:ext cx="431800" cy="43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16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78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numpy.percentile</a:t>
            </a:r>
            <a:r>
              <a:rPr lang="en-US" altLang="zh-CN" dirty="0" smtClean="0"/>
              <a:t>(matrix, </a:t>
            </a:r>
            <a:r>
              <a:rPr lang="en-US" altLang="zh-CN" dirty="0"/>
              <a:t>p</a:t>
            </a:r>
            <a:r>
              <a:rPr lang="en-US" altLang="zh-CN" dirty="0" smtClean="0"/>
              <a:t>ercentile</a:t>
            </a:r>
            <a:r>
              <a:rPr lang="en-US" altLang="zh-CN" dirty="0"/>
              <a:t> </a:t>
            </a:r>
            <a:r>
              <a:rPr lang="en-US" altLang="zh-CN" dirty="0" smtClean="0"/>
              <a:t>)</a:t>
            </a:r>
            <a:endParaRPr 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21437" y="1493164"/>
            <a:ext cx="9397124" cy="2509444"/>
            <a:chOff x="2045890" y="2343691"/>
            <a:chExt cx="9397124" cy="2509444"/>
          </a:xfrm>
        </p:grpSpPr>
        <p:grpSp>
          <p:nvGrpSpPr>
            <p:cNvPr id="41" name="组合 40"/>
            <p:cNvGrpSpPr/>
            <p:nvPr/>
          </p:nvGrpSpPr>
          <p:grpSpPr>
            <a:xfrm>
              <a:off x="6071956" y="2343691"/>
              <a:ext cx="1888516" cy="2509444"/>
              <a:chOff x="1021326" y="4093725"/>
              <a:chExt cx="1286934" cy="1710067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021326" y="4093725"/>
                <a:ext cx="431800" cy="431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chemeClr val="tx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16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448893" y="4093725"/>
                <a:ext cx="431800" cy="431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chemeClr val="tx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endParaRPr lang="zh-CN" altLang="en-US" sz="16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876460" y="4093725"/>
                <a:ext cx="431800" cy="431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>
                    <a:solidFill>
                      <a:schemeClr val="tx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-0.1</a:t>
                </a:r>
                <a:endParaRPr lang="zh-CN" altLang="en-US" sz="1100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021326" y="4518672"/>
                <a:ext cx="431800" cy="431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>
                    <a:solidFill>
                      <a:schemeClr val="tx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-0.2</a:t>
                </a:r>
                <a:endParaRPr lang="zh-CN" altLang="en-US" sz="1100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448893" y="4518672"/>
                <a:ext cx="431800" cy="431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zh-CN" altLang="en-US" sz="16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876460" y="4518672"/>
                <a:ext cx="431800" cy="431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>
                    <a:solidFill>
                      <a:schemeClr val="tx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0.2</a:t>
                </a:r>
                <a:endParaRPr lang="zh-CN" altLang="en-US" sz="1100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021326" y="4947045"/>
                <a:ext cx="431800" cy="431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chemeClr val="tx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endParaRPr lang="zh-CN" altLang="en-US" sz="16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448893" y="4947045"/>
                <a:ext cx="431800" cy="431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>
                    <a:solidFill>
                      <a:schemeClr val="tx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0.1</a:t>
                </a:r>
                <a:endParaRPr lang="zh-CN" altLang="en-US" sz="1100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876460" y="4947045"/>
                <a:ext cx="431800" cy="431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chemeClr val="tx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zh-CN" altLang="en-US" sz="16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021326" y="5371992"/>
                <a:ext cx="431800" cy="431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chemeClr val="tx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endParaRPr lang="zh-CN" altLang="en-US" sz="16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448893" y="5371992"/>
                <a:ext cx="431800" cy="431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>
                    <a:solidFill>
                      <a:schemeClr val="tx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0.1</a:t>
                </a:r>
                <a:endParaRPr lang="zh-CN" altLang="en-US" sz="1100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876460" y="5371992"/>
                <a:ext cx="431800" cy="431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>
                    <a:solidFill>
                      <a:schemeClr val="tx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-0.2</a:t>
                </a:r>
                <a:endParaRPr lang="zh-CN" altLang="en-US" sz="1100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2045890" y="3182915"/>
              <a:ext cx="939712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np.percentile</a:t>
              </a:r>
              <a:r>
                <a:rPr lang="en-US" altLang="zh-CN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3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np.abs</a:t>
              </a:r>
              <a:r>
                <a:rPr lang="en-US" altLang="zh-CN" sz="4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         </a:t>
              </a:r>
              <a:r>
                <a:rPr lang="en-US" altLang="zh-CN" sz="4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altLang="zh-CN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, 50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altLang="zh-CN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   </a:t>
              </a:r>
              <a:r>
                <a:rPr lang="en-US" altLang="zh-CN" sz="3200" dirty="0" smtClean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   0.6 </a:t>
              </a:r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321437" y="4685238"/>
            <a:ext cx="89653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Percentile</a:t>
            </a:r>
            <a:r>
              <a:rPr lang="zh-CN" altLang="en-US" sz="2800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个观测值从小到大排序，处于</a:t>
            </a:r>
            <a:r>
              <a:rPr lang="en-US" altLang="zh-CN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p%</a:t>
            </a:r>
            <a:r>
              <a:rPr lang="zh-CN" altLang="en-US" sz="28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位置的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值称第</a:t>
            </a:r>
            <a:r>
              <a:rPr lang="en-US" altLang="zh-CN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百分位数</a:t>
            </a:r>
            <a:r>
              <a:rPr lang="zh-CN" altLang="en-US" sz="28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53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我们要做的是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064919" y="2369553"/>
            <a:ext cx="9095081" cy="189764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、给每一层增加一个变量，用于存储</a:t>
            </a:r>
            <a:r>
              <a:rPr lang="en-US" altLang="zh-CN" sz="3200" dirty="0" smtClean="0"/>
              <a:t>mask</a:t>
            </a:r>
          </a:p>
          <a:p>
            <a:pPr>
              <a:spcBef>
                <a:spcPts val="1200"/>
              </a:spcBef>
            </a:pPr>
            <a:r>
              <a:rPr lang="en-US" altLang="zh-CN" sz="3200" dirty="0" smtClean="0"/>
              <a:t>2</a:t>
            </a:r>
            <a:r>
              <a:rPr lang="zh-CN" altLang="en-US" sz="3200" dirty="0" smtClean="0"/>
              <a:t>、设计一个函数，用于计算</a:t>
            </a:r>
            <a:r>
              <a:rPr lang="en-US" altLang="zh-CN" sz="3200" dirty="0" smtClean="0"/>
              <a:t>mask</a:t>
            </a:r>
          </a:p>
        </p:txBody>
      </p:sp>
    </p:spTree>
    <p:extLst>
      <p:ext uri="{BB962C8B-B14F-4D97-AF65-F5344CB8AC3E}">
        <p14:creationId xmlns:p14="http://schemas.microsoft.com/office/powerpoint/2010/main" val="112303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Coding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2373572" y="3258553"/>
            <a:ext cx="6148681" cy="741947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3200" dirty="0" smtClean="0"/>
              <a:t>Talk is cheap, show me the code.</a:t>
            </a:r>
          </a:p>
        </p:txBody>
      </p:sp>
    </p:spTree>
    <p:extLst>
      <p:ext uri="{BB962C8B-B14F-4D97-AF65-F5344CB8AC3E}">
        <p14:creationId xmlns:p14="http://schemas.microsoft.com/office/powerpoint/2010/main" val="102918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230</Words>
  <Application>Microsoft Office PowerPoint</Application>
  <PresentationFormat>宽屏</PresentationFormat>
  <Paragraphs>80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华文新魏</vt:lpstr>
      <vt:lpstr>微软雅黑</vt:lpstr>
      <vt:lpstr>Arial</vt:lpstr>
      <vt:lpstr>Calibri</vt:lpstr>
      <vt:lpstr>Rockwell</vt:lpstr>
      <vt:lpstr>Times New Roman</vt:lpstr>
      <vt:lpstr>Wingdings</vt:lpstr>
      <vt:lpstr>Office Theme</vt:lpstr>
      <vt:lpstr>Equation</vt:lpstr>
      <vt:lpstr>神经网络剪枝</vt:lpstr>
      <vt:lpstr>知识要点</vt:lpstr>
      <vt:lpstr>Prerequisite</vt:lpstr>
      <vt:lpstr>剪枝——Intuition</vt:lpstr>
      <vt:lpstr>剪枝——MLP</vt:lpstr>
      <vt:lpstr>剪枝——MLP</vt:lpstr>
      <vt:lpstr>numpy.percentile(matrix, percentile )</vt:lpstr>
      <vt:lpstr>我们要做的是</vt:lpstr>
      <vt:lpstr>Coding</vt:lpstr>
      <vt:lpstr>剪枝——CNN</vt:lpstr>
      <vt:lpstr>最近的研究</vt:lpstr>
      <vt:lpstr>其他资源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方彩燕</cp:lastModifiedBy>
  <cp:revision>116</cp:revision>
  <dcterms:created xsi:type="dcterms:W3CDTF">2013-07-09T17:46:55Z</dcterms:created>
  <dcterms:modified xsi:type="dcterms:W3CDTF">2020-02-01T05:51:33Z</dcterms:modified>
</cp:coreProperties>
</file>