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7" r:id="rId4"/>
    <p:sldId id="279" r:id="rId5"/>
    <p:sldId id="280" r:id="rId6"/>
    <p:sldId id="278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FF"/>
    <a:srgbClr val="376E9D"/>
    <a:srgbClr val="EA8004"/>
    <a:srgbClr val="A6B1D5"/>
    <a:srgbClr val="0721A0"/>
    <a:srgbClr val="00B6FF"/>
    <a:srgbClr val="00BBFF"/>
    <a:srgbClr val="A51417"/>
    <a:srgbClr val="6C7373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09"/>
  </p:normalViewPr>
  <p:slideViewPr>
    <p:cSldViewPr snapToGrid="0" snapToObjects="1">
      <p:cViewPr varScale="1">
        <p:scale>
          <a:sx n="73" d="100"/>
          <a:sy n="73" d="100"/>
        </p:scale>
        <p:origin x="41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8782231" y="1843113"/>
            <a:ext cx="2775784" cy="277578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34311" y="4618897"/>
            <a:ext cx="4312590" cy="833225"/>
            <a:chOff x="837127" y="6051260"/>
            <a:chExt cx="3188773" cy="616095"/>
          </a:xfrm>
        </p:grpSpPr>
        <p:pic>
          <p:nvPicPr>
            <p:cNvPr id="8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3200" b="1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不相识不打</a:t>
              </a:r>
              <a:endParaRPr lang="en-US" sz="3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10738451" y="371921"/>
            <a:ext cx="1045717" cy="104571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椭圆 5"/>
          <p:cNvSpPr/>
          <p:nvPr userDrawn="1"/>
        </p:nvSpPr>
        <p:spPr>
          <a:xfrm>
            <a:off x="10738451" y="371921"/>
            <a:ext cx="1045717" cy="1045717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92627" y="6051260"/>
            <a:ext cx="3188773" cy="616095"/>
            <a:chOff x="837127" y="6051260"/>
            <a:chExt cx="3188773" cy="616095"/>
          </a:xfrm>
        </p:grpSpPr>
        <p:pic>
          <p:nvPicPr>
            <p:cNvPr id="1026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2000" b="1" baseline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不相识不打</a:t>
              </a:r>
              <a:endParaRPr lang="en-US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70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4680" TargetMode="External"/><Relationship Id="rId2" Type="http://schemas.openxmlformats.org/officeDocument/2006/relationships/hyperlink" Target="https://arxiv.org/abs/1510.0014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811.0888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7101589" cy="1217083"/>
          </a:xfrm>
        </p:spPr>
        <p:txBody>
          <a:bodyPr/>
          <a:lstStyle/>
          <a:p>
            <a:r>
              <a:rPr lang="zh-CN" altLang="en-US" sz="5400" dirty="0" smtClean="0"/>
              <a:t>神经网络量化</a:t>
            </a:r>
            <a:r>
              <a:rPr lang="en-US" altLang="zh-CN" sz="5400" dirty="0" smtClean="0"/>
              <a:t>(QNN)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Quantization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519" y="1549400"/>
            <a:ext cx="9614371" cy="4686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量化的对象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weight &gt; act &gt; grad</a:t>
            </a:r>
            <a:r>
              <a:rPr lang="zh-CN" altLang="en-US" dirty="0" smtClean="0"/>
              <a:t>（针对推断，针对训练）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量化的颗粒度（</a:t>
            </a:r>
            <a:r>
              <a:rPr lang="en-US" altLang="zh-CN" dirty="0" err="1" smtClean="0"/>
              <a:t>AutoML+QNN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整个模型 </a:t>
            </a:r>
            <a:r>
              <a:rPr lang="en-US" altLang="zh-CN" dirty="0" smtClean="0">
                <a:sym typeface="Wingdings" panose="05000000000000000000" pitchFamily="2" charset="2"/>
              </a:rPr>
              <a:t>&gt; </a:t>
            </a:r>
            <a:r>
              <a:rPr lang="zh-CN" altLang="en-US" dirty="0" smtClean="0">
                <a:sym typeface="Wingdings" panose="05000000000000000000" pitchFamily="2" charset="2"/>
              </a:rPr>
              <a:t>每一层 </a:t>
            </a:r>
            <a:r>
              <a:rPr lang="en-US" altLang="zh-CN" dirty="0" smtClean="0">
                <a:sym typeface="Wingdings" panose="05000000000000000000" pitchFamily="2" charset="2"/>
              </a:rPr>
              <a:t>&gt; </a:t>
            </a:r>
            <a:r>
              <a:rPr lang="zh-CN" altLang="en-US" dirty="0" smtClean="0">
                <a:sym typeface="Wingdings" panose="05000000000000000000" pitchFamily="2" charset="2"/>
              </a:rPr>
              <a:t>每个卷积核 </a:t>
            </a:r>
            <a:r>
              <a:rPr lang="en-US" altLang="zh-CN" dirty="0" smtClean="0">
                <a:sym typeface="Wingdings" panose="05000000000000000000" pitchFamily="2" charset="2"/>
              </a:rPr>
              <a:t>&gt; </a:t>
            </a:r>
            <a:r>
              <a:rPr lang="zh-CN" altLang="en-US" dirty="0" smtClean="0">
                <a:sym typeface="Wingdings" panose="05000000000000000000" pitchFamily="2" charset="2"/>
              </a:rPr>
              <a:t>每个元素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zh-CN" dirty="0" smtClean="0"/>
              <a:t>Runtime Quantization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一个模型可以随时按需量化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Recent Research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86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658519" y="1474414"/>
            <a:ext cx="10515987" cy="43135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[ICLR16] </a:t>
            </a:r>
            <a:r>
              <a:rPr lang="en-US" altLang="zh-CN" dirty="0"/>
              <a:t>Deep Compression: Compressing Deep Neural Networks with Pruning, Trained Quantization and Huffman </a:t>
            </a:r>
            <a:r>
              <a:rPr lang="en-US" altLang="zh-CN" dirty="0" smtClean="0"/>
              <a:t>Coding </a:t>
            </a:r>
            <a:r>
              <a:rPr lang="en-US" altLang="zh-CN" i="1" u="sng" dirty="0">
                <a:solidFill>
                  <a:srgbClr val="00B0F0"/>
                </a:solidFill>
                <a:hlinkClick r:id="rId2"/>
              </a:rPr>
              <a:t>https://</a:t>
            </a:r>
            <a:r>
              <a:rPr lang="en-US" altLang="zh-CN" i="1" u="sng" dirty="0" smtClean="0">
                <a:solidFill>
                  <a:srgbClr val="00B0F0"/>
                </a:solidFill>
                <a:hlinkClick r:id="rId2"/>
              </a:rPr>
              <a:t>arxiv.org/abs/1510.00149</a:t>
            </a:r>
            <a:endParaRPr lang="en-US" altLang="zh-CN" i="1" u="sng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[ICLR18] </a:t>
            </a:r>
            <a:r>
              <a:rPr lang="en-US" altLang="zh-CN" dirty="0"/>
              <a:t>Training and Inference with Integers in Deep Neural </a:t>
            </a:r>
            <a:r>
              <a:rPr lang="en-US" altLang="zh-CN" dirty="0" smtClean="0"/>
              <a:t>Networks </a:t>
            </a:r>
            <a:r>
              <a:rPr lang="en-US" altLang="zh-CN" i="1" u="sng" dirty="0">
                <a:solidFill>
                  <a:srgbClr val="00B0F0"/>
                </a:solidFill>
                <a:hlinkClick r:id="rId3"/>
              </a:rPr>
              <a:t>https://</a:t>
            </a:r>
            <a:r>
              <a:rPr lang="en-US" altLang="zh-CN" i="1" u="sng" dirty="0" smtClean="0">
                <a:solidFill>
                  <a:srgbClr val="00B0F0"/>
                </a:solidFill>
                <a:hlinkClick r:id="rId3"/>
              </a:rPr>
              <a:t>arxiv.org/abs/1802.04680</a:t>
            </a:r>
            <a:r>
              <a:rPr lang="en-US" altLang="zh-CN" i="1" u="sng" dirty="0" smtClean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endParaRPr lang="en-US" altLang="zh-CN" i="1" u="sng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[CVPR19] </a:t>
            </a:r>
            <a:r>
              <a:rPr lang="en-US" altLang="zh-CN" dirty="0"/>
              <a:t>HAQ: Hardware-Aware Automated Quantization with Mixed </a:t>
            </a:r>
            <a:r>
              <a:rPr lang="en-US" altLang="zh-CN" dirty="0" smtClean="0"/>
              <a:t>Precision </a:t>
            </a:r>
            <a:r>
              <a:rPr lang="en-US" altLang="zh-CN" i="1" u="sng" dirty="0" smtClean="0">
                <a:solidFill>
                  <a:srgbClr val="00B0F0"/>
                </a:solidFill>
                <a:hlinkClick r:id="rId4"/>
              </a:rPr>
              <a:t>https</a:t>
            </a:r>
            <a:r>
              <a:rPr lang="en-US" altLang="zh-CN" i="1" u="sng" dirty="0">
                <a:solidFill>
                  <a:srgbClr val="00B0F0"/>
                </a:solidFill>
                <a:hlinkClick r:id="rId4"/>
              </a:rPr>
              <a:t>://</a:t>
            </a:r>
            <a:r>
              <a:rPr lang="en-US" altLang="zh-CN" i="1" u="sng" dirty="0" smtClean="0">
                <a:solidFill>
                  <a:srgbClr val="00B0F0"/>
                </a:solidFill>
                <a:hlinkClick r:id="rId4"/>
              </a:rPr>
              <a:t>arxiv.org/abs/1811.08886</a:t>
            </a:r>
            <a:endParaRPr lang="en-US" altLang="zh-CN" i="1" u="sng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i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8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知识要点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0619" y="2064753"/>
            <a:ext cx="7177381" cy="3429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Intuition</a:t>
            </a: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K-Means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Clustering QNN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Linear QNN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5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Recent Research</a:t>
            </a:r>
          </a:p>
        </p:txBody>
      </p:sp>
    </p:spTree>
    <p:extLst>
      <p:ext uri="{BB962C8B-B14F-4D97-AF65-F5344CB8AC3E}">
        <p14:creationId xmlns:p14="http://schemas.microsoft.com/office/powerpoint/2010/main" val="10355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Intuition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46366" y="1263179"/>
            <a:ext cx="7706758" cy="3258483"/>
            <a:chOff x="1946366" y="2001895"/>
            <a:chExt cx="7706758" cy="3258483"/>
          </a:xfrm>
        </p:grpSpPr>
        <p:sp>
          <p:nvSpPr>
            <p:cNvPr id="7" name="矩形 6"/>
            <p:cNvSpPr/>
            <p:nvPr/>
          </p:nvSpPr>
          <p:spPr>
            <a:xfrm>
              <a:off x="1946366" y="2011682"/>
              <a:ext cx="886703" cy="815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24377" y="2005157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2387" y="2005157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46366" y="2814071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-0.2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24377" y="2814071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02387" y="2814071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46366" y="3629506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24377" y="3629506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-1.2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02387" y="3629506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946366" y="4438419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24377" y="4438419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02387" y="4438419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010400" y="2008420"/>
              <a:ext cx="886703" cy="815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8411" y="2001895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766421" y="2001895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010400" y="2810809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888411" y="2810809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766421" y="2810809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10400" y="3626244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888411" y="3626244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766421" y="3626244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010400" y="4435157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888411" y="4435157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766421" y="4435157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内容占位符 1"/>
          <p:cNvSpPr>
            <a:spLocks noGrp="1"/>
          </p:cNvSpPr>
          <p:nvPr>
            <p:ph idx="1"/>
          </p:nvPr>
        </p:nvSpPr>
        <p:spPr>
          <a:xfrm>
            <a:off x="1669843" y="4634147"/>
            <a:ext cx="9817893" cy="1899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狭义</a:t>
            </a:r>
            <a:r>
              <a:rPr lang="zh-CN" altLang="en-US" dirty="0" smtClean="0"/>
              <a:t>上的量化：连续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离散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 smtClean="0"/>
              <a:t>神经网络的量化：</a:t>
            </a:r>
            <a:r>
              <a:rPr lang="en-US" altLang="zh-CN" dirty="0" smtClean="0"/>
              <a:t>float32 </a:t>
            </a:r>
            <a:r>
              <a:rPr lang="en-US" altLang="zh-CN" dirty="0" smtClean="0">
                <a:sym typeface="Wingdings" panose="05000000000000000000" pitchFamily="2" charset="2"/>
              </a:rPr>
              <a:t> int8,int4,int2</a:t>
            </a:r>
            <a:r>
              <a:rPr lang="zh-CN" altLang="en-US" dirty="0">
                <a:sym typeface="Wingdings" panose="05000000000000000000" pitchFamily="2" charset="2"/>
              </a:rPr>
              <a:t>等</a:t>
            </a:r>
            <a:r>
              <a:rPr lang="zh-CN" altLang="en-US">
                <a:sym typeface="Wingdings" panose="05000000000000000000" pitchFamily="2" charset="2"/>
              </a:rPr>
              <a:t>，</a:t>
            </a:r>
            <a:r>
              <a:rPr lang="zh-CN" altLang="en-US" smtClean="0">
                <a:sym typeface="Wingdings" panose="05000000000000000000" pitchFamily="2" charset="2"/>
              </a:rPr>
              <a:t>缩小可表示的空间大小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2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Intuition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43000" y="2008420"/>
            <a:ext cx="2642724" cy="3255221"/>
            <a:chOff x="7010400" y="2001895"/>
            <a:chExt cx="2642724" cy="3255221"/>
          </a:xfrm>
        </p:grpSpPr>
        <p:sp>
          <p:nvSpPr>
            <p:cNvPr id="33" name="矩形 32"/>
            <p:cNvSpPr/>
            <p:nvPr/>
          </p:nvSpPr>
          <p:spPr>
            <a:xfrm>
              <a:off x="7010400" y="2008420"/>
              <a:ext cx="886703" cy="815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888411" y="2001895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766421" y="2001895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010400" y="2810809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888411" y="2810809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766421" y="2810809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10400" y="3626244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888411" y="3626244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766421" y="3626244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10400" y="4435157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888411" y="4435157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66421" y="4435157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640511" y="2005158"/>
            <a:ext cx="2642724" cy="3255221"/>
            <a:chOff x="7010400" y="2001895"/>
            <a:chExt cx="2642724" cy="3255221"/>
          </a:xfrm>
        </p:grpSpPr>
        <p:sp>
          <p:nvSpPr>
            <p:cNvPr id="46" name="矩形 45"/>
            <p:cNvSpPr/>
            <p:nvPr/>
          </p:nvSpPr>
          <p:spPr>
            <a:xfrm>
              <a:off x="7010400" y="2008420"/>
              <a:ext cx="886703" cy="815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888411" y="2001895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766421" y="2001895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10400" y="2810809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888411" y="2810809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8766421" y="2810809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10400" y="3626244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888411" y="3626244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766421" y="3626244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010400" y="4435157"/>
              <a:ext cx="886703" cy="82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88411" y="4435157"/>
              <a:ext cx="886703" cy="821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766421" y="4435157"/>
              <a:ext cx="886703" cy="8219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8717893" y="2199813"/>
            <a:ext cx="886703" cy="815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717892" y="3163171"/>
            <a:ext cx="886703" cy="8219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717891" y="4154099"/>
            <a:ext cx="886703" cy="821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61156" y="2315142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693028" y="3281762"/>
            <a:ext cx="889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931876" y="427269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Intuition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876451" y="1425742"/>
            <a:ext cx="5142923" cy="1435100"/>
            <a:chOff x="2857499" y="1949449"/>
            <a:chExt cx="5142923" cy="1435100"/>
          </a:xfrm>
        </p:grpSpPr>
        <p:sp>
          <p:nvSpPr>
            <p:cNvPr id="5" name="矩形 4"/>
            <p:cNvSpPr/>
            <p:nvPr/>
          </p:nvSpPr>
          <p:spPr>
            <a:xfrm>
              <a:off x="2857499" y="1949449"/>
              <a:ext cx="939800" cy="14351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673070" y="2178049"/>
              <a:ext cx="1130300" cy="9461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963455" y="2143292"/>
              <a:ext cx="56938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6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905499" y="2143292"/>
              <a:ext cx="63350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CN" altLang="en-US" sz="6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641135" y="2038349"/>
              <a:ext cx="1359287" cy="12095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341958"/>
              </p:ext>
            </p:extLst>
          </p:nvPr>
        </p:nvGraphicFramePr>
        <p:xfrm>
          <a:off x="3488772" y="3062789"/>
          <a:ext cx="4530601" cy="293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1879560" imgH="1218960" progId="Equation.DSMT4">
                  <p:embed/>
                </p:oleObj>
              </mc:Choice>
              <mc:Fallback>
                <p:oleObj name="Equation" r:id="rId3" imgW="187956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8772" y="3062789"/>
                        <a:ext cx="4530601" cy="2938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11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146580" y="4796118"/>
            <a:ext cx="3784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401064" y="2084155"/>
            <a:ext cx="0" cy="2919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371645" y="2635763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63260" y="2940563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504752" y="3123663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479595" y="2267463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761685" y="2635763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920435" y="2258219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71865" y="2534187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39510" y="2999605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457495" y="2864363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501695" y="402141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593770" y="432621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936185" y="440241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609645" y="365311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891735" y="402141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50485" y="3643874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098595" y="388171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219245" y="426271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587545" y="425001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148065" y="3627718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439680" y="3932518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614305" y="4231481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38710" y="3500718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766705" y="3703918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030010" y="3341455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758680" y="3404955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992130" y="4079081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233915" y="3856318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092200" y="2084155"/>
            <a:ext cx="3784600" cy="2919645"/>
            <a:chOff x="939800" y="1931755"/>
            <a:chExt cx="3784600" cy="2919645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939800" y="4643718"/>
              <a:ext cx="3784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1194284" y="1931755"/>
              <a:ext cx="0" cy="29196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2164865" y="248336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456480" y="278816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97972" y="297126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272815" y="211506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554905" y="248336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2713655" y="2105819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865085" y="2381787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932730" y="2847205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250715" y="271196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294915" y="3491474"/>
              <a:ext cx="1238250" cy="910944"/>
              <a:chOff x="1371600" y="3521356"/>
              <a:chExt cx="1238250" cy="910944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1371600" y="38989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463675" y="42037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806090" y="42799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1479550" y="35306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761640" y="38989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920390" y="3521356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968500" y="37592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089150" y="41402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2457450" y="41275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/>
            <p:cNvSpPr/>
            <p:nvPr/>
          </p:nvSpPr>
          <p:spPr>
            <a:xfrm>
              <a:off x="2941285" y="3475318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232900" y="3780118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407525" y="4079081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31930" y="3348318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559925" y="3551518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823230" y="3189055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551900" y="3252555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785350" y="3926681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027135" y="3703918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8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181100" y="2349500"/>
            <a:ext cx="9683750" cy="203200"/>
            <a:chOff x="1181100" y="2349500"/>
            <a:chExt cx="9683750" cy="203200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181100" y="2451100"/>
              <a:ext cx="9683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60020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91770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40030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88290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32740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849865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79425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5145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59435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07695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661035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715010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820138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848854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883144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931404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966964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10114140" y="2349500"/>
              <a:ext cx="203200" cy="20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81100" y="3967162"/>
            <a:ext cx="9683750" cy="203200"/>
            <a:chOff x="1181100" y="3382962"/>
            <a:chExt cx="9683750" cy="203200"/>
          </a:xfrm>
        </p:grpSpPr>
        <p:cxnSp>
          <p:nvCxnSpPr>
            <p:cNvPr id="103" name="直接箭头连接符 102"/>
            <p:cNvCxnSpPr/>
            <p:nvPr/>
          </p:nvCxnSpPr>
          <p:spPr>
            <a:xfrm>
              <a:off x="1181100" y="3484562"/>
              <a:ext cx="9683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椭圆 103"/>
            <p:cNvSpPr/>
            <p:nvPr/>
          </p:nvSpPr>
          <p:spPr>
            <a:xfrm>
              <a:off x="1600200" y="3382962"/>
              <a:ext cx="203200" cy="203200"/>
            </a:xfrm>
            <a:prstGeom prst="ellipse">
              <a:avLst/>
            </a:prstGeom>
            <a:solidFill>
              <a:srgbClr val="00B4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1917700" y="3382962"/>
              <a:ext cx="203200" cy="203200"/>
            </a:xfrm>
            <a:prstGeom prst="ellipse">
              <a:avLst/>
            </a:prstGeom>
            <a:solidFill>
              <a:srgbClr val="00B4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400300" y="3382962"/>
              <a:ext cx="203200" cy="203200"/>
            </a:xfrm>
            <a:prstGeom prst="ellipse">
              <a:avLst/>
            </a:prstGeom>
            <a:solidFill>
              <a:srgbClr val="00B4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882900" y="3382962"/>
              <a:ext cx="203200" cy="203200"/>
            </a:xfrm>
            <a:prstGeom prst="ellipse">
              <a:avLst/>
            </a:prstGeom>
            <a:solidFill>
              <a:srgbClr val="00B4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327400" y="3382962"/>
              <a:ext cx="203200" cy="203200"/>
            </a:xfrm>
            <a:prstGeom prst="ellipse">
              <a:avLst/>
            </a:prstGeom>
            <a:solidFill>
              <a:srgbClr val="00B4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849865" y="3382962"/>
              <a:ext cx="203200" cy="203200"/>
            </a:xfrm>
            <a:prstGeom prst="ellipse">
              <a:avLst/>
            </a:prstGeom>
            <a:solidFill>
              <a:srgbClr val="00B4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794250" y="3382962"/>
              <a:ext cx="203200" cy="2032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5251450" y="3382962"/>
              <a:ext cx="203200" cy="2032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594350" y="3382962"/>
              <a:ext cx="203200" cy="2032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6076950" y="3382962"/>
              <a:ext cx="203200" cy="2032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6610350" y="3382962"/>
              <a:ext cx="203200" cy="2032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7150100" y="3382962"/>
              <a:ext cx="203200" cy="2032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8201380" y="3382962"/>
              <a:ext cx="203200" cy="2032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8488540" y="3382962"/>
              <a:ext cx="203200" cy="2032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8831440" y="3382962"/>
              <a:ext cx="203200" cy="2032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9314040" y="3382962"/>
              <a:ext cx="203200" cy="2032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9669640" y="3382962"/>
              <a:ext cx="203200" cy="2032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10114140" y="3382962"/>
              <a:ext cx="203200" cy="2032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9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in scikit-learn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8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6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234</Words>
  <Application>Microsoft Office PowerPoint</Application>
  <PresentationFormat>宽屏</PresentationFormat>
  <Paragraphs>88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华文新魏</vt:lpstr>
      <vt:lpstr>微软雅黑</vt:lpstr>
      <vt:lpstr>Arial</vt:lpstr>
      <vt:lpstr>Calibri</vt:lpstr>
      <vt:lpstr>Rockwell</vt:lpstr>
      <vt:lpstr>Times New Roman</vt:lpstr>
      <vt:lpstr>Wingdings</vt:lpstr>
      <vt:lpstr>Office Theme</vt:lpstr>
      <vt:lpstr>Equation</vt:lpstr>
      <vt:lpstr>神经网络量化(QNN)</vt:lpstr>
      <vt:lpstr>知识要点</vt:lpstr>
      <vt:lpstr>Intuition</vt:lpstr>
      <vt:lpstr>Intuition</vt:lpstr>
      <vt:lpstr>Intuition</vt:lpstr>
      <vt:lpstr>K-Means</vt:lpstr>
      <vt:lpstr>K-Means</vt:lpstr>
      <vt:lpstr>K-Means in scikit-learn</vt:lpstr>
      <vt:lpstr>QNN</vt:lpstr>
      <vt:lpstr>Recent Research</vt:lpstr>
      <vt:lpstr>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方彩燕</cp:lastModifiedBy>
  <cp:revision>139</cp:revision>
  <dcterms:created xsi:type="dcterms:W3CDTF">2013-07-09T17:46:55Z</dcterms:created>
  <dcterms:modified xsi:type="dcterms:W3CDTF">2020-02-04T07:09:46Z</dcterms:modified>
</cp:coreProperties>
</file>