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87" r:id="rId4"/>
    <p:sldId id="267" r:id="rId5"/>
    <p:sldId id="288" r:id="rId6"/>
    <p:sldId id="291" r:id="rId7"/>
    <p:sldId id="289" r:id="rId8"/>
    <p:sldId id="286" r:id="rId9"/>
    <p:sldId id="29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FF"/>
    <a:srgbClr val="376E9D"/>
    <a:srgbClr val="EA8004"/>
    <a:srgbClr val="A6B1D5"/>
    <a:srgbClr val="0721A0"/>
    <a:srgbClr val="00B6FF"/>
    <a:srgbClr val="00BBFF"/>
    <a:srgbClr val="A51417"/>
    <a:srgbClr val="6C7373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09"/>
  </p:normalViewPr>
  <p:slideViewPr>
    <p:cSldViewPr snapToGrid="0" snapToObjects="1">
      <p:cViewPr varScale="1">
        <p:scale>
          <a:sx n="73" d="100"/>
          <a:sy n="73" d="100"/>
        </p:scale>
        <p:origin x="41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8782231" y="1843113"/>
            <a:ext cx="2775784" cy="277578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34311" y="4618897"/>
            <a:ext cx="4312590" cy="833225"/>
            <a:chOff x="837127" y="6051260"/>
            <a:chExt cx="3188773" cy="616095"/>
          </a:xfrm>
        </p:grpSpPr>
        <p:pic>
          <p:nvPicPr>
            <p:cNvPr id="8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3200" b="1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不相识不打</a:t>
              </a:r>
              <a:endParaRPr lang="en-US" sz="3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10738451" y="371921"/>
            <a:ext cx="1045717" cy="104571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椭圆 5"/>
          <p:cNvSpPr/>
          <p:nvPr userDrawn="1"/>
        </p:nvSpPr>
        <p:spPr>
          <a:xfrm>
            <a:off x="10738451" y="371921"/>
            <a:ext cx="1045717" cy="1045717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92627" y="6051260"/>
            <a:ext cx="3188773" cy="616095"/>
            <a:chOff x="837127" y="6051260"/>
            <a:chExt cx="3188773" cy="616095"/>
          </a:xfrm>
        </p:grpSpPr>
        <p:pic>
          <p:nvPicPr>
            <p:cNvPr id="1026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2000" b="1" baseline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不相识不打</a:t>
              </a:r>
              <a:endParaRPr lang="en-US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70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7101589" cy="1217083"/>
          </a:xfrm>
        </p:spPr>
        <p:txBody>
          <a:bodyPr/>
          <a:lstStyle/>
          <a:p>
            <a:r>
              <a:rPr lang="zh-CN" altLang="en-US" sz="5400" dirty="0" smtClean="0"/>
              <a:t>知识蒸馏</a:t>
            </a:r>
            <a:r>
              <a:rPr lang="en-US" altLang="zh-CN" sz="5400" dirty="0" smtClean="0"/>
              <a:t>(KD)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Knowledge Distillation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知识要点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0619" y="2064753"/>
            <a:ext cx="7177381" cy="3429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Intuition</a:t>
            </a: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Loss Function in Pytorch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Dark Knowledge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Teacher-Student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5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Theoretical Analysis</a:t>
            </a:r>
          </a:p>
        </p:txBody>
      </p:sp>
    </p:spTree>
    <p:extLst>
      <p:ext uri="{BB962C8B-B14F-4D97-AF65-F5344CB8AC3E}">
        <p14:creationId xmlns:p14="http://schemas.microsoft.com/office/powerpoint/2010/main" val="10355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58091" y="1783081"/>
            <a:ext cx="9744891" cy="3781696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kern="1400" dirty="0" smtClean="0"/>
              <a:t>知识蒸馏通常用于模型压缩，用一个已经训练好的模型</a:t>
            </a:r>
            <a:r>
              <a:rPr lang="en-US" altLang="zh-CN" kern="1400" dirty="0" smtClean="0"/>
              <a:t>A</a:t>
            </a:r>
            <a:r>
              <a:rPr lang="zh-CN" altLang="en-US" kern="1400" dirty="0" smtClean="0"/>
              <a:t>去“教”另外一个模型</a:t>
            </a:r>
            <a:r>
              <a:rPr lang="en-US" altLang="zh-CN" kern="1400" dirty="0" smtClean="0"/>
              <a:t>B</a:t>
            </a:r>
            <a:r>
              <a:rPr lang="zh-CN" altLang="en-US" kern="1400" dirty="0" smtClean="0"/>
              <a:t>。这两个模型称为老师</a:t>
            </a:r>
            <a:r>
              <a:rPr lang="en-US" altLang="zh-CN" kern="1400" dirty="0" smtClean="0"/>
              <a:t>-</a:t>
            </a:r>
            <a:r>
              <a:rPr lang="zh-CN" altLang="en-US" kern="1400" dirty="0" smtClean="0"/>
              <a:t>学生模型。</a:t>
            </a:r>
            <a:endParaRPr lang="en-US" altLang="zh-CN" kern="1400" dirty="0" smtClean="0"/>
          </a:p>
          <a:p>
            <a:pPr marL="0" indent="0">
              <a:lnSpc>
                <a:spcPct val="160000"/>
              </a:lnSpc>
              <a:buNone/>
            </a:pPr>
            <a:endParaRPr lang="en-US" altLang="zh-CN" kern="14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kern="1400" dirty="0" smtClean="0"/>
              <a:t>通常模型</a:t>
            </a:r>
            <a:r>
              <a:rPr lang="en-US" altLang="zh-CN" kern="1400" dirty="0" smtClean="0"/>
              <a:t>A</a:t>
            </a:r>
            <a:r>
              <a:rPr lang="zh-CN" altLang="en-US" kern="1400" dirty="0" smtClean="0"/>
              <a:t>比模型</a:t>
            </a:r>
            <a:r>
              <a:rPr lang="en-US" altLang="zh-CN" kern="1400" dirty="0" smtClean="0"/>
              <a:t>B</a:t>
            </a:r>
            <a:r>
              <a:rPr lang="zh-CN" altLang="en-US" kern="1400" dirty="0" smtClean="0"/>
              <a:t>更强。在模型</a:t>
            </a:r>
            <a:r>
              <a:rPr lang="en-US" altLang="zh-CN" kern="1400" dirty="0" smtClean="0"/>
              <a:t>A</a:t>
            </a:r>
            <a:r>
              <a:rPr lang="zh-CN" altLang="en-US" kern="1400" dirty="0" smtClean="0"/>
              <a:t>的帮助下，模型</a:t>
            </a:r>
            <a:r>
              <a:rPr lang="en-US" altLang="zh-CN" kern="1400" dirty="0" smtClean="0"/>
              <a:t>B</a:t>
            </a:r>
            <a:r>
              <a:rPr lang="zh-CN" altLang="en-US" kern="1400" dirty="0" smtClean="0"/>
              <a:t>可以突破自我，学得更好。</a:t>
            </a:r>
            <a:endParaRPr lang="en-US" altLang="zh-CN" kern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72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Intuition——</a:t>
            </a:r>
            <a:r>
              <a:rPr lang="zh-CN" altLang="en-US" dirty="0" smtClean="0"/>
              <a:t>水果蔬菜分类</a:t>
            </a:r>
            <a:endParaRPr lang="en-US" altLang="zh-CN" dirty="0"/>
          </a:p>
        </p:txBody>
      </p:sp>
      <p:pic>
        <p:nvPicPr>
          <p:cNvPr id="1026" name="Picture 2" descr="“西红柿 柿子”的图片搜索结果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72" y="1634516"/>
            <a:ext cx="3136265" cy="209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西红柿 柿子”的图片搜索结果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13" y="1634516"/>
            <a:ext cx="3056789" cy="209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965472" y="3892729"/>
            <a:ext cx="9092927" cy="796835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b="1" kern="1400" dirty="0" smtClean="0">
                <a:solidFill>
                  <a:srgbClr val="00B0F0"/>
                </a:solidFill>
              </a:rPr>
              <a:t>传统的训练</a:t>
            </a:r>
            <a:r>
              <a:rPr lang="zh-CN" altLang="en-US" kern="1400" dirty="0" smtClean="0"/>
              <a:t>：西红柿</a:t>
            </a:r>
            <a:r>
              <a:rPr lang="en-US" altLang="zh-CN" kern="1400" dirty="0" smtClean="0"/>
              <a:t>【1, 0, 0】</a:t>
            </a:r>
            <a:r>
              <a:rPr lang="zh-CN" altLang="en-US" kern="1400" dirty="0" smtClean="0"/>
              <a:t>，这是西红柿</a:t>
            </a:r>
            <a:endParaRPr lang="en-US" altLang="zh-CN" kern="1400" dirty="0" smtClean="0"/>
          </a:p>
        </p:txBody>
      </p:sp>
      <p:sp>
        <p:nvSpPr>
          <p:cNvPr id="3" name="矩形 2"/>
          <p:cNvSpPr/>
          <p:nvPr/>
        </p:nvSpPr>
        <p:spPr>
          <a:xfrm>
            <a:off x="965473" y="4519745"/>
            <a:ext cx="9889761" cy="1254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Font typeface="Arial"/>
              <a:buNone/>
            </a:pPr>
            <a:r>
              <a:rPr lang="zh-CN" altLang="en-US" sz="2800" b="1" kern="14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有老师教</a:t>
            </a:r>
            <a:r>
              <a:rPr lang="zh-CN" altLang="en-US" sz="2800" kern="1400" dirty="0" smtClean="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rPr>
              <a:t>：西红柿</a:t>
            </a:r>
            <a:r>
              <a:rPr lang="en-US" altLang="zh-CN" sz="2800" kern="1400" dirty="0" smtClean="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rPr>
              <a:t>【1, 0, 0】+【0.7, 0.29, 0.01】</a:t>
            </a:r>
            <a:r>
              <a:rPr lang="zh-CN" altLang="en-US" sz="2800" kern="1400" dirty="0" smtClean="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rPr>
              <a:t>，这是西红柿，但它跟柿子长得挺像。</a:t>
            </a:r>
            <a:endParaRPr lang="en-US" altLang="zh-CN" sz="2800" kern="1400" dirty="0" smtClean="0">
              <a:solidFill>
                <a:srgbClr val="6C7373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Font typeface="Arial"/>
              <a:buNone/>
            </a:pPr>
            <a:endParaRPr lang="en-US" altLang="zh-CN" sz="2800" kern="1400" dirty="0">
              <a:solidFill>
                <a:srgbClr val="6C7373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234" y="1634517"/>
            <a:ext cx="3293079" cy="2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46346" y="2495004"/>
            <a:ext cx="9674201" cy="2645229"/>
          </a:xfrm>
        </p:spPr>
        <p:txBody>
          <a:bodyPr/>
          <a:lstStyle/>
          <a:p>
            <a:r>
              <a:rPr lang="en-US" altLang="zh-CN" dirty="0" smtClean="0"/>
              <a:t>Softmax</a:t>
            </a:r>
            <a:r>
              <a:rPr lang="zh-CN" altLang="en-US" dirty="0" smtClean="0"/>
              <a:t>：将一个数值序列映射到概率空间</a:t>
            </a:r>
            <a:endParaRPr lang="en-US" altLang="zh-CN" dirty="0" smtClean="0"/>
          </a:p>
          <a:p>
            <a:r>
              <a:rPr lang="en-US" altLang="zh-CN" dirty="0" smtClean="0"/>
              <a:t>log_softmax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softmax</a:t>
            </a:r>
            <a:r>
              <a:rPr lang="zh-CN" altLang="en-US" dirty="0" smtClean="0"/>
              <a:t>的基础上取对数</a:t>
            </a:r>
            <a:endParaRPr lang="en-US" altLang="zh-CN" dirty="0" smtClean="0"/>
          </a:p>
          <a:p>
            <a:r>
              <a:rPr lang="en-US" altLang="zh-CN" dirty="0" smtClean="0"/>
              <a:t>NLLLoss</a:t>
            </a:r>
            <a:r>
              <a:rPr lang="zh-CN" altLang="en-US" dirty="0" smtClean="0"/>
              <a:t>：对</a:t>
            </a:r>
            <a:r>
              <a:rPr lang="en-US" altLang="zh-CN" dirty="0" smtClean="0"/>
              <a:t>log_softmax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进行计算</a:t>
            </a:r>
            <a:endParaRPr lang="en-US" altLang="zh-CN" dirty="0" smtClean="0"/>
          </a:p>
          <a:p>
            <a:r>
              <a:rPr lang="en-US" altLang="zh-CN" dirty="0" smtClean="0"/>
              <a:t>CrossEntropy</a:t>
            </a:r>
            <a:r>
              <a:rPr lang="zh-CN" altLang="en-US" dirty="0" smtClean="0"/>
              <a:t>：衡量两个概率分布的差别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 in Pytorch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47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2937" y="489696"/>
            <a:ext cx="9649953" cy="980194"/>
          </a:xfrm>
        </p:spPr>
        <p:txBody>
          <a:bodyPr/>
          <a:lstStyle/>
          <a:p>
            <a:r>
              <a:rPr lang="en-US" altLang="zh-CN" dirty="0" err="1" smtClean="0"/>
              <a:t>Log_softmax</a:t>
            </a:r>
            <a:r>
              <a:rPr lang="en-US" altLang="zh-CN" dirty="0" err="1" smtClean="0"/>
              <a:t>+NLLLoss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CrossEntropy</a:t>
            </a:r>
            <a:r>
              <a:rPr lang="zh-CN" altLang="en-US" dirty="0" smtClean="0"/>
              <a:t>的特例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94097" y="2958737"/>
            <a:ext cx="9804830" cy="1874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CrossEntropy</a:t>
            </a:r>
            <a:r>
              <a:rPr lang="zh-CN" altLang="en-US" dirty="0" smtClean="0"/>
              <a:t>用于衡量两个概率分布的差异，若其中一个概率分布为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形式，则可以使用</a:t>
            </a:r>
            <a:r>
              <a:rPr lang="en-US" altLang="zh-CN" dirty="0" err="1" smtClean="0"/>
              <a:t>Log_softmax+NLLLoss</a:t>
            </a:r>
            <a:r>
              <a:rPr lang="zh-CN" altLang="en-US" dirty="0" smtClean="0"/>
              <a:t>代替交叉熵。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1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Dark Knowledge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3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Teacher-Student</a:t>
            </a:r>
            <a:endParaRPr lang="en-US" altLang="zh-CN" dirty="0"/>
          </a:p>
        </p:txBody>
      </p:sp>
      <p:grpSp>
        <p:nvGrpSpPr>
          <p:cNvPr id="74" name="组合 73"/>
          <p:cNvGrpSpPr/>
          <p:nvPr/>
        </p:nvGrpSpPr>
        <p:grpSpPr>
          <a:xfrm>
            <a:off x="756794" y="1691210"/>
            <a:ext cx="10529663" cy="4191000"/>
            <a:chOff x="776511" y="1866901"/>
            <a:chExt cx="10529663" cy="4191000"/>
          </a:xfrm>
        </p:grpSpPr>
        <p:sp>
          <p:nvSpPr>
            <p:cNvPr id="75" name="矩形 74"/>
            <p:cNvSpPr/>
            <p:nvPr/>
          </p:nvSpPr>
          <p:spPr>
            <a:xfrm>
              <a:off x="776511" y="1866901"/>
              <a:ext cx="10529663" cy="4191000"/>
            </a:xfrm>
            <a:prstGeom prst="rect">
              <a:avLst/>
            </a:prstGeom>
            <a:solidFill>
              <a:srgbClr val="F4F4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12371" y="2334758"/>
              <a:ext cx="2305051" cy="3133725"/>
            </a:xfrm>
            <a:prstGeom prst="rect">
              <a:avLst/>
            </a:prstGeom>
            <a:solidFill>
              <a:srgbClr val="FFF2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716575" y="2339061"/>
              <a:ext cx="2305051" cy="3133725"/>
            </a:xfrm>
            <a:prstGeom prst="rect">
              <a:avLst/>
            </a:prstGeom>
            <a:solidFill>
              <a:srgbClr val="AAB2C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0474222" y="2348320"/>
              <a:ext cx="556756" cy="3133725"/>
            </a:xfrm>
            <a:prstGeom prst="rect">
              <a:avLst/>
            </a:prstGeom>
            <a:solidFill>
              <a:srgbClr val="C5E0B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500734" y="2430131"/>
              <a:ext cx="2744866" cy="2097318"/>
            </a:xfrm>
            <a:prstGeom prst="rect">
              <a:avLst/>
            </a:prstGeom>
            <a:solidFill>
              <a:srgbClr val="DAE3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531724" y="4949797"/>
              <a:ext cx="2713876" cy="532248"/>
            </a:xfrm>
            <a:prstGeom prst="rect">
              <a:avLst/>
            </a:prstGeom>
            <a:solidFill>
              <a:srgbClr val="DE856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2"/>
            <a:srcRect l="29166" t="21375" r="35000" b="16614"/>
            <a:stretch/>
          </p:blipFill>
          <p:spPr>
            <a:xfrm>
              <a:off x="1366752" y="2457928"/>
              <a:ext cx="1596287" cy="1553860"/>
            </a:xfrm>
            <a:prstGeom prst="rect">
              <a:avLst/>
            </a:prstGeom>
          </p:spPr>
        </p:pic>
        <p:grpSp>
          <p:nvGrpSpPr>
            <p:cNvPr id="82" name="组合 81"/>
            <p:cNvGrpSpPr/>
            <p:nvPr/>
          </p:nvGrpSpPr>
          <p:grpSpPr>
            <a:xfrm>
              <a:off x="1314538" y="4407619"/>
              <a:ext cx="1770036" cy="762363"/>
              <a:chOff x="1314539" y="4576303"/>
              <a:chExt cx="1770036" cy="762363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366752" y="4576303"/>
                <a:ext cx="1596287" cy="35624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0    1    0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314539" y="4969334"/>
                <a:ext cx="1770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34C5A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Dog   Cat    Car</a:t>
                </a: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3875158" y="2553989"/>
              <a:ext cx="1872343" cy="1347631"/>
            </a:xfrm>
            <a:prstGeom prst="rect">
              <a:avLst/>
            </a:prstGeom>
            <a:solidFill>
              <a:srgbClr val="4472C4"/>
            </a:solidFill>
            <a:ln w="38100" cap="flat" cmpd="sng" algn="ctr">
              <a:solidFill>
                <a:srgbClr val="6F71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938984" y="4305827"/>
              <a:ext cx="1726169" cy="799574"/>
            </a:xfrm>
            <a:prstGeom prst="rect">
              <a:avLst/>
            </a:prstGeom>
            <a:solidFill>
              <a:srgbClr val="F4B183"/>
            </a:solidFill>
            <a:ln w="38100" cap="flat" cmpd="sng" algn="ctr">
              <a:solidFill>
                <a:srgbClr val="6F71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977084" y="2958195"/>
              <a:ext cx="16724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Teacher</a:t>
              </a:r>
              <a:endPara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910375" y="4371656"/>
              <a:ext cx="169681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Student</a:t>
              </a:r>
              <a:endPara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6516769" y="2508539"/>
              <a:ext cx="1066800" cy="753288"/>
              <a:chOff x="6298071" y="2504431"/>
              <a:chExt cx="1066800" cy="753288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6670049" y="2504431"/>
                <a:ext cx="237622" cy="753288"/>
              </a:xfrm>
              <a:prstGeom prst="rect">
                <a:avLst/>
              </a:prstGeom>
              <a:solidFill>
                <a:srgbClr val="E2AF99"/>
              </a:solidFill>
              <a:ln w="28575" cap="flat" cmpd="sng" algn="ctr">
                <a:solidFill>
                  <a:srgbClr val="6F71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6355221" y="3186113"/>
                <a:ext cx="236281" cy="71606"/>
              </a:xfrm>
              <a:prstGeom prst="rect">
                <a:avLst/>
              </a:prstGeom>
              <a:solidFill>
                <a:srgbClr val="E2AF99"/>
              </a:solidFill>
              <a:ln w="28575" cap="flat" cmpd="sng" algn="ctr">
                <a:solidFill>
                  <a:srgbClr val="6F71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7017481" y="3211999"/>
                <a:ext cx="237622" cy="45719"/>
              </a:xfrm>
              <a:prstGeom prst="rect">
                <a:avLst/>
              </a:prstGeom>
              <a:solidFill>
                <a:srgbClr val="E2AF99"/>
              </a:solidFill>
              <a:ln w="28575" cap="flat" cmpd="sng" algn="ctr">
                <a:solidFill>
                  <a:srgbClr val="6F71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>
                <a:off x="6298071" y="3257719"/>
                <a:ext cx="1066800" cy="0"/>
              </a:xfrm>
              <a:prstGeom prst="line">
                <a:avLst/>
              </a:prstGeom>
              <a:solidFill>
                <a:srgbClr val="E2AF99"/>
              </a:solidFill>
              <a:ln w="28575" cap="flat" cmpd="sng" algn="ctr">
                <a:solidFill>
                  <a:srgbClr val="6F7178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>
              <a:off x="8115184" y="2678609"/>
              <a:ext cx="1066800" cy="583217"/>
              <a:chOff x="6298071" y="2674503"/>
              <a:chExt cx="1066800" cy="583217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6670049" y="2674503"/>
                <a:ext cx="237622" cy="583216"/>
              </a:xfrm>
              <a:prstGeom prst="rect">
                <a:avLst/>
              </a:prstGeom>
              <a:solidFill>
                <a:srgbClr val="E2AF99"/>
              </a:solidFill>
              <a:ln w="28575" cap="flat" cmpd="sng" algn="ctr">
                <a:solidFill>
                  <a:srgbClr val="6F71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355221" y="2820390"/>
                <a:ext cx="236281" cy="437330"/>
              </a:xfrm>
              <a:prstGeom prst="rect">
                <a:avLst/>
              </a:prstGeom>
              <a:solidFill>
                <a:srgbClr val="E2AF99"/>
              </a:solidFill>
              <a:ln w="28575" cap="flat" cmpd="sng" algn="ctr">
                <a:solidFill>
                  <a:srgbClr val="6F71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7017481" y="3160135"/>
                <a:ext cx="237622" cy="97584"/>
              </a:xfrm>
              <a:prstGeom prst="rect">
                <a:avLst/>
              </a:prstGeom>
              <a:solidFill>
                <a:srgbClr val="E2AF99"/>
              </a:solidFill>
              <a:ln w="28575" cap="flat" cmpd="sng" algn="ctr">
                <a:solidFill>
                  <a:srgbClr val="6F71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6298071" y="3257719"/>
                <a:ext cx="1066800" cy="0"/>
              </a:xfrm>
              <a:prstGeom prst="line">
                <a:avLst/>
              </a:prstGeom>
              <a:solidFill>
                <a:srgbClr val="E2AF99"/>
              </a:solidFill>
              <a:ln w="28575" cap="flat" cmpd="sng" algn="ctr">
                <a:solidFill>
                  <a:srgbClr val="6F7178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89" name="直接箭头连接符 88"/>
            <p:cNvCxnSpPr>
              <a:stCxn id="81" idx="3"/>
              <a:endCxn id="83" idx="1"/>
            </p:cNvCxnSpPr>
            <p:nvPr/>
          </p:nvCxnSpPr>
          <p:spPr>
            <a:xfrm flipV="1">
              <a:off x="2963039" y="3227805"/>
              <a:ext cx="912119" cy="7053"/>
            </a:xfrm>
            <a:prstGeom prst="straightConnector1">
              <a:avLst/>
            </a:prstGeom>
            <a:noFill/>
            <a:ln w="28575" cap="flat" cmpd="sng" algn="ctr">
              <a:solidFill>
                <a:srgbClr val="6F7178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0" name="曲线连接符 89"/>
            <p:cNvCxnSpPr>
              <a:stCxn id="81" idx="3"/>
              <a:endCxn id="84" idx="1"/>
            </p:cNvCxnSpPr>
            <p:nvPr/>
          </p:nvCxnSpPr>
          <p:spPr>
            <a:xfrm>
              <a:off x="2963039" y="3234858"/>
              <a:ext cx="975945" cy="1470756"/>
            </a:xfrm>
            <a:prstGeom prst="curvedConnector3">
              <a:avLst/>
            </a:prstGeom>
            <a:noFill/>
            <a:ln w="28575" cap="flat" cmpd="sng" algn="ctr">
              <a:solidFill>
                <a:srgbClr val="6F7178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91" name="Picture 4" descr="“distillation icon png”的图片搜索结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4188" y="2589957"/>
              <a:ext cx="430318" cy="43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直角上箭头 91"/>
            <p:cNvSpPr/>
            <p:nvPr/>
          </p:nvSpPr>
          <p:spPr>
            <a:xfrm>
              <a:off x="9245600" y="4305826"/>
              <a:ext cx="751842" cy="926385"/>
            </a:xfrm>
            <a:prstGeom prst="bentUpArrow">
              <a:avLst>
                <a:gd name="adj1" fmla="val 16367"/>
                <a:gd name="adj2" fmla="val 15368"/>
                <a:gd name="adj3" fmla="val 30148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6F71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3" name="曲线连接符 92"/>
            <p:cNvCxnSpPr>
              <a:stCxn id="83" idx="3"/>
            </p:cNvCxnSpPr>
            <p:nvPr/>
          </p:nvCxnSpPr>
          <p:spPr>
            <a:xfrm flipV="1">
              <a:off x="5747501" y="2754719"/>
              <a:ext cx="784223" cy="473086"/>
            </a:xfrm>
            <a:prstGeom prst="curved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6F7178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4" name="加号 93"/>
            <p:cNvSpPr/>
            <p:nvPr/>
          </p:nvSpPr>
          <p:spPr>
            <a:xfrm>
              <a:off x="9695115" y="3869495"/>
              <a:ext cx="372993" cy="372993"/>
            </a:xfrm>
            <a:prstGeom prst="mathPlu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5" name="右箭头 94"/>
            <p:cNvSpPr/>
            <p:nvPr/>
          </p:nvSpPr>
          <p:spPr>
            <a:xfrm>
              <a:off x="10106928" y="3901620"/>
              <a:ext cx="314757" cy="291402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6F71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矩形 95"/>
                <p:cNvSpPr/>
                <p:nvPr/>
              </p:nvSpPr>
              <p:spPr>
                <a:xfrm>
                  <a:off x="2910261" y="4316358"/>
                  <a:ext cx="46038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𝒑</m:t>
                        </m:r>
                      </m:oMath>
                    </m:oMathPara>
                  </a14:m>
                  <a:endPara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261" y="4316358"/>
                  <a:ext cx="46038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6512820" y="4949797"/>
                  <a:ext cx="27242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kumimoji="0" lang="zh-CN" altLang="en-US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zh-CN" altLang="en-US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𝑳𝒐𝒔</m:t>
                            </m:r>
                            <m:sSub>
                              <m:sSubPr>
                                <m:ctrlPr>
                                  <a:rPr kumimoji="0" lang="zh-CN" altLang="en-US" sz="2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0" lang="zh-CN" altLang="en-US" sz="2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𝑯𝑨𝑹𝑫</m:t>
                                </m:r>
                              </m:sub>
                            </m:sSub>
                            <m:r>
                              <a:rPr kumimoji="0" lang="zh-CN" altLang="en-US" sz="2400" b="1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kumimoji="0" lang="zh-CN" altLang="en-US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kumimoji="0" lang="zh-CN" altLang="en-US" sz="2400" b="1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zh-CN" altLang="en-US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oMath>
                    </m:oMathPara>
                  </a14:m>
                  <a:endPara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20" y="4949797"/>
                  <a:ext cx="2724272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30263" r="-25280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右箭头 97"/>
            <p:cNvSpPr/>
            <p:nvPr/>
          </p:nvSpPr>
          <p:spPr>
            <a:xfrm>
              <a:off x="5673660" y="4705614"/>
              <a:ext cx="1690591" cy="95036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6F71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9" name="上下箭头 98"/>
            <p:cNvSpPr/>
            <p:nvPr/>
          </p:nvSpPr>
          <p:spPr>
            <a:xfrm>
              <a:off x="7268184" y="4527449"/>
              <a:ext cx="155777" cy="422348"/>
            </a:xfrm>
            <a:prstGeom prst="upDownArrow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6F71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矩形 99"/>
                <p:cNvSpPr/>
                <p:nvPr/>
              </p:nvSpPr>
              <p:spPr>
                <a:xfrm>
                  <a:off x="7364252" y="4427371"/>
                  <a:ext cx="4555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252" y="4427371"/>
                  <a:ext cx="4555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矩形 100"/>
                <p:cNvSpPr/>
                <p:nvPr/>
              </p:nvSpPr>
              <p:spPr>
                <a:xfrm>
                  <a:off x="5986927" y="2423362"/>
                  <a:ext cx="535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927" y="2423362"/>
                  <a:ext cx="53572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矩形 101"/>
                <p:cNvSpPr/>
                <p:nvPr/>
              </p:nvSpPr>
              <p:spPr>
                <a:xfrm>
                  <a:off x="8724070" y="2417339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070" y="2417339"/>
                  <a:ext cx="61587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矩形 102"/>
                <p:cNvSpPr/>
                <p:nvPr/>
              </p:nvSpPr>
              <p:spPr>
                <a:xfrm>
                  <a:off x="6495536" y="3806252"/>
                  <a:ext cx="28220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kumimoji="0" lang="zh-CN" altLang="en-US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zh-CN" altLang="en-US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𝑳𝒐𝒔</m:t>
                            </m:r>
                            <m:sSub>
                              <m:sSubPr>
                                <m:ctrlPr>
                                  <a:rPr kumimoji="0" lang="zh-CN" altLang="en-US" sz="2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𝑺𝑶𝑭𝑻</m:t>
                                </m:r>
                              </m:sub>
                            </m:sSub>
                            <m:r>
                              <a:rPr kumimoji="0" lang="zh-CN" altLang="en-US" sz="2400" b="1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kumimoji="0" lang="en-US" altLang="zh-CN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kumimoji="0" lang="zh-CN" altLang="en-US" sz="2400" b="1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altLang="zh-CN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kumimoji="0" lang="en-US" altLang="zh-CN" sz="2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e>
                        </m:d>
                      </m:oMath>
                    </m:oMathPara>
                  </a14:m>
                  <a:endPara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03" name="矩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536" y="3806252"/>
                  <a:ext cx="2822055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132000" r="-24190" b="-19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直角上箭头 103"/>
            <p:cNvSpPr/>
            <p:nvPr/>
          </p:nvSpPr>
          <p:spPr>
            <a:xfrm flipV="1">
              <a:off x="9232554" y="2860325"/>
              <a:ext cx="751842" cy="926385"/>
            </a:xfrm>
            <a:prstGeom prst="bentUpArrow">
              <a:avLst>
                <a:gd name="adj1" fmla="val 16367"/>
                <a:gd name="adj2" fmla="val 15368"/>
                <a:gd name="adj3" fmla="val 30148"/>
              </a:avLst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6F71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3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L2 </a:t>
            </a:r>
            <a:r>
              <a:rPr lang="zh-CN" altLang="en-US" dirty="0" smtClean="0"/>
              <a:t>正则化：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Theoretical Analysis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733042"/>
              </p:ext>
            </p:extLst>
          </p:nvPr>
        </p:nvGraphicFramePr>
        <p:xfrm>
          <a:off x="3161573" y="2149794"/>
          <a:ext cx="5058992" cy="94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498320" imgH="279360" progId="Equation.DSMT4">
                  <p:embed/>
                </p:oleObj>
              </mc:Choice>
              <mc:Fallback>
                <p:oleObj name="Equation" r:id="rId3" imgW="1498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1573" y="2149794"/>
                        <a:ext cx="5058992" cy="943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82534"/>
              </p:ext>
            </p:extLst>
          </p:nvPr>
        </p:nvGraphicFramePr>
        <p:xfrm>
          <a:off x="2423702" y="3843208"/>
          <a:ext cx="7237761" cy="8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184120" imgH="253800" progId="Equation.DSMT4">
                  <p:embed/>
                </p:oleObj>
              </mc:Choice>
              <mc:Fallback>
                <p:oleObj name="Equation" r:id="rId5" imgW="2184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3702" y="3843208"/>
                        <a:ext cx="7237761" cy="8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481261" y="2084479"/>
            <a:ext cx="1933303" cy="107673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1973" y="1644165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8313" y="1622814"/>
            <a:ext cx="80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79623" y="2083029"/>
            <a:ext cx="1671655" cy="107673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264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华文新魏</vt:lpstr>
      <vt:lpstr>微软雅黑</vt:lpstr>
      <vt:lpstr>Arial</vt:lpstr>
      <vt:lpstr>Calibri</vt:lpstr>
      <vt:lpstr>Cambria Math</vt:lpstr>
      <vt:lpstr>Rockwell</vt:lpstr>
      <vt:lpstr>Times New Roman</vt:lpstr>
      <vt:lpstr>Office Theme</vt:lpstr>
      <vt:lpstr>MathType 7.0 Equation</vt:lpstr>
      <vt:lpstr>知识蒸馏(KD)</vt:lpstr>
      <vt:lpstr>知识要点</vt:lpstr>
      <vt:lpstr>Intuition</vt:lpstr>
      <vt:lpstr>Intuition——水果蔬菜分类</vt:lpstr>
      <vt:lpstr>Loss Function in Pytorch</vt:lpstr>
      <vt:lpstr>Log_softmax+NLLLoss是CrossEntropy的特例</vt:lpstr>
      <vt:lpstr>Dark Knowledge</vt:lpstr>
      <vt:lpstr>Teacher-Student</vt:lpstr>
      <vt:lpstr>Theoretical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方彩燕</cp:lastModifiedBy>
  <cp:revision>169</cp:revision>
  <dcterms:created xsi:type="dcterms:W3CDTF">2013-07-09T17:46:55Z</dcterms:created>
  <dcterms:modified xsi:type="dcterms:W3CDTF">2020-02-06T06:31:15Z</dcterms:modified>
</cp:coreProperties>
</file>