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92" r:id="rId2"/>
    <p:sldId id="293" r:id="rId3"/>
    <p:sldId id="291" r:id="rId4"/>
    <p:sldId id="27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EFF00"/>
    <a:srgbClr val="861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0"/>
    <p:restoredTop sz="94643"/>
  </p:normalViewPr>
  <p:slideViewPr>
    <p:cSldViewPr snapToGrid="0">
      <p:cViewPr varScale="1">
        <p:scale>
          <a:sx n="123" d="100"/>
          <a:sy n="123" d="100"/>
        </p:scale>
        <p:origin x="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9ACA221-FCDF-C64B-BB4F-B7D70E56A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DFC05D-0D0B-2F4D-A2E1-57CB3168421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70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8CBCD9-FC74-504F-9F57-12B054BAFD3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77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E48136-DDE6-0843-BEAA-296A0C61DCC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37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60F79F-AB02-6047-A15A-5827CC26A41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8FAEA-C239-C442-8BD0-8D78CC31B58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964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16226-AB79-E04A-AA76-02932B2DDFC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541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6BBBD6-772A-7A40-93B3-AADB61D8F87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10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61D4CB-AC7D-384A-92E4-6B52B48C209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944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06A8E-330F-7046-93F4-1DD65F5F85B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804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213250-B972-FB4D-A11B-7E665EEE328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359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03B781-8445-FB4E-99D7-537028E1655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5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8E17-E0E8-D644-82F0-DBBCAFC4B8F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392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DBB401-FB6C-C54F-A93E-400B23E53CF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00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A6405-36DD-B74C-9413-D93EDAB41E0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8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659428-1421-1C4B-A17B-CC87C8825216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003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83031D-E441-9447-B9E2-4FB15172DCD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012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1FCB5C-A9D9-C142-9E18-3B4F4625980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35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92987-4F16-2841-A6F0-96624BC8A60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59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F5E809-9C35-A142-B146-FD68E734E25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177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FBFD8-CF61-E544-B8AE-9548F77AD49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209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76C3A-2E20-7A4F-94CC-F684DE0A069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595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58EC9-E067-1E42-B5C1-EB25E69C75B4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A0F9D-DFCD-5F47-AB1E-D379580869B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835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0B29A-1E88-9242-9E2B-8BF6530F440D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55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5FDCB3-7565-474C-907E-F4E521045E5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995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17660-9DBA-F94C-844B-758329AE4FD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2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686EB5-1FBB-D24D-A3F3-2C72C099B94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89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0540B0-8017-E84C-BD30-FF81799CAD8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5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3A043C-B4D5-3A40-9F5C-7E1EB46E4EC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77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4B66A1-E9D4-6D47-97A1-E8F5756BDFB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15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8AA572-64DF-7648-A687-ECC85887CA6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5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9BD44E-8E8F-8A46-9A4E-20272DF650E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19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31099-6D3B-BD4D-BB11-28DAB9F07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6F0B-7537-7F46-A6A5-08A7599B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32056-24E9-7E49-A6A7-D2E4EE5C8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372AD-26C5-6B42-ADB8-6B2AB2C19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75F9D-9EC6-FD49-BEB1-C72EE041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152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F5AAB-A99D-734B-A9AC-1A82E22A0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2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5089-9211-6343-BDD0-2D3A54905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F549-7F3F-B248-9DE3-E85FFA86F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AB195-9410-E14A-A967-BF075467F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9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120F-1691-264B-9E10-DEF04FB70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9852E-DB75-C744-A092-47F258348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458200" cy="990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458200" cy="4800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A1FEE2C-3486-6B4E-9C7B-944C3FEB0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Helvetic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Lecture 15 – ARIES Recovery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11/1/2017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368300" y="195421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3012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80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00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20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143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3144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3145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3146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354013" y="22447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28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48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68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191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5192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5193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5194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354013" y="25368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7108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7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15109"/>
              </p:ext>
            </p:extLst>
          </p:nvPr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96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216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239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240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7241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7242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54013" y="38862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24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313" name="Group 161"/>
          <p:cNvGraphicFramePr>
            <a:graphicFrameLocks noGrp="1"/>
          </p:cNvGraphicFramePr>
          <p:nvPr/>
        </p:nvGraphicFramePr>
        <p:xfrm>
          <a:off x="3644900" y="44831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64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287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9288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49289" name="Text Box 137"/>
          <p:cNvSpPr txBox="1">
            <a:spLocks noChangeArrowheads="1"/>
          </p:cNvSpPr>
          <p:nvPr/>
        </p:nvSpPr>
        <p:spPr bwMode="auto">
          <a:xfrm>
            <a:off x="3871913" y="4041775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49290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sp>
        <p:nvSpPr>
          <p:cNvPr id="49314" name="WordArt 162"/>
          <p:cNvSpPr>
            <a:spLocks noChangeArrowheads="1" noChangeShapeType="1" noTextEdit="1"/>
          </p:cNvSpPr>
          <p:nvPr/>
        </p:nvSpPr>
        <p:spPr bwMode="auto">
          <a:xfrm>
            <a:off x="1417638" y="5368925"/>
            <a:ext cx="1308100" cy="11430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  <a:ea typeface="Arial Black"/>
                <a:cs typeface="Arial Black"/>
              </a:rPr>
              <a:t>Losers</a:t>
            </a:r>
          </a:p>
        </p:txBody>
      </p:sp>
      <p:grpSp>
        <p:nvGrpSpPr>
          <p:cNvPr id="49317" name="Group 165"/>
          <p:cNvGrpSpPr>
            <a:grpSpLocks/>
          </p:cNvGrpSpPr>
          <p:nvPr/>
        </p:nvGrpSpPr>
        <p:grpSpPr bwMode="auto">
          <a:xfrm>
            <a:off x="3479800" y="2928938"/>
            <a:ext cx="5664203" cy="3929063"/>
            <a:chOff x="2192" y="1845"/>
            <a:chExt cx="3568" cy="2475"/>
          </a:xfrm>
        </p:grpSpPr>
        <p:sp>
          <p:nvSpPr>
            <p:cNvPr id="49315" name="Rectangle 163"/>
            <p:cNvSpPr>
              <a:spLocks noChangeArrowheads="1"/>
            </p:cNvSpPr>
            <p:nvPr/>
          </p:nvSpPr>
          <p:spPr bwMode="auto">
            <a:xfrm>
              <a:off x="2192" y="2550"/>
              <a:ext cx="1683" cy="1770"/>
            </a:xfrm>
            <a:prstGeom prst="rect">
              <a:avLst/>
            </a:prstGeom>
            <a:noFill/>
            <a:ln w="38100">
              <a:solidFill>
                <a:srgbClr val="861F1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49316" name="Text Box 164"/>
            <p:cNvSpPr txBox="1">
              <a:spLocks noChangeArrowheads="1"/>
            </p:cNvSpPr>
            <p:nvPr/>
          </p:nvSpPr>
          <p:spPr bwMode="auto">
            <a:xfrm>
              <a:off x="3608" y="1845"/>
              <a:ext cx="2152" cy="7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61F1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cs typeface="+mn-cs"/>
                </a:rPr>
                <a:t>Dirty page table </a:t>
              </a:r>
              <a:r>
                <a:rPr lang="en-US" sz="1800" dirty="0" smtClean="0">
                  <a:cs typeface="+mn-cs"/>
                </a:rPr>
                <a:t>doesn</a:t>
              </a:r>
              <a:r>
                <a:rPr lang="en-US" sz="1800" dirty="0" smtClean="0">
                  <a:latin typeface="Arial"/>
                  <a:cs typeface="+mn-cs"/>
                </a:rPr>
                <a:t>’</a:t>
              </a:r>
              <a:r>
                <a:rPr lang="en-US" sz="1800" dirty="0" smtClean="0">
                  <a:cs typeface="+mn-cs"/>
                </a:rPr>
                <a:t>t</a:t>
              </a:r>
              <a:endParaRPr lang="en-US" sz="1800" dirty="0">
                <a:cs typeface="+mn-cs"/>
              </a:endParaRPr>
            </a:p>
            <a:p>
              <a:pPr>
                <a:defRPr/>
              </a:pPr>
              <a:r>
                <a:rPr lang="en-US" sz="1800" dirty="0">
                  <a:cs typeface="+mn-cs"/>
                </a:rPr>
                <a:t>reflect true state on </a:t>
              </a:r>
              <a:r>
                <a:rPr lang="en-US" sz="1800" dirty="0" smtClean="0">
                  <a:cs typeface="+mn-cs"/>
                </a:rPr>
                <a:t>disk.</a:t>
              </a:r>
            </a:p>
            <a:p>
              <a:pPr>
                <a:defRPr/>
              </a:pPr>
              <a:r>
                <a:rPr lang="en-US" sz="1800" b="1" dirty="0" smtClean="0">
                  <a:cs typeface="+mn-cs"/>
                </a:rPr>
                <a:t>Conservative</a:t>
              </a:r>
              <a:r>
                <a:rPr lang="en-US" sz="1800" dirty="0" smtClean="0">
                  <a:cs typeface="+mn-cs"/>
                </a:rPr>
                <a:t>: </a:t>
              </a:r>
              <a:r>
                <a:rPr lang="en-US" sz="1800" i="1" dirty="0" smtClean="0">
                  <a:cs typeface="+mn-cs"/>
                </a:rPr>
                <a:t>at least </a:t>
              </a:r>
              <a:r>
                <a:rPr lang="en-US" sz="1800" dirty="0" smtClean="0">
                  <a:cs typeface="+mn-cs"/>
                </a:rPr>
                <a:t>all previous</a:t>
              </a:r>
            </a:p>
            <a:p>
              <a:pPr>
                <a:defRPr/>
              </a:pPr>
              <a:r>
                <a:rPr lang="en-US" sz="1800" dirty="0" smtClean="0">
                  <a:cs typeface="+mn-cs"/>
                </a:rPr>
                <a:t>LSNs are on disk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2700"/>
            <a:ext cx="8458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Where to begin?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Checkpoint?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Min(</a:t>
            </a:r>
            <a:r>
              <a:rPr lang="en-US" sz="2400" dirty="0" err="1" smtClean="0"/>
              <a:t>recLSN</a:t>
            </a:r>
            <a:r>
              <a:rPr lang="en-US" sz="2400" dirty="0" smtClean="0"/>
              <a:t>)!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What to REDO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Everything?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dirty="0" smtClean="0"/>
              <a:t>Slow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Problematic if using operational (escrow) logging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Redo an update UNLESS: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Page is not in </a:t>
            </a:r>
            <a:r>
              <a:rPr lang="en-US" sz="2000" dirty="0" err="1" smtClean="0"/>
              <a:t>dirtyPgTable</a:t>
            </a:r>
            <a:endParaRPr lang="en-US" sz="2000" dirty="0" smtClean="0"/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 smtClean="0"/>
              <a:t>Page flushed prior to checkpoint, didn’t </a:t>
            </a:r>
            <a:r>
              <a:rPr lang="en-US" sz="1800" dirty="0" err="1" smtClean="0"/>
              <a:t>redirty</a:t>
            </a:r>
            <a:endParaRPr lang="en-US" sz="1800" dirty="0" smtClean="0"/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LSN &lt; </a:t>
            </a:r>
            <a:r>
              <a:rPr lang="en-US" sz="2000" dirty="0" err="1" smtClean="0"/>
              <a:t>recLSN</a:t>
            </a:r>
            <a:endParaRPr lang="en-US" sz="2000" dirty="0" smtClean="0"/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 smtClean="0"/>
              <a:t>Page flushed &amp; </a:t>
            </a:r>
            <a:r>
              <a:rPr lang="en-US" sz="1800" dirty="0" err="1" smtClean="0"/>
              <a:t>redirtied</a:t>
            </a:r>
            <a:r>
              <a:rPr lang="en-US" sz="1800" dirty="0" smtClean="0"/>
              <a:t> prior to checkpoint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LSN &lt;= </a:t>
            </a:r>
            <a:r>
              <a:rPr lang="en-US" sz="2000" dirty="0" err="1" smtClean="0"/>
              <a:t>pageLSN</a:t>
            </a:r>
            <a:endParaRPr lang="en-US" sz="2000" dirty="0" smtClean="0"/>
          </a:p>
          <a:p>
            <a:pPr marL="1428750" lvl="3" eaLnBrk="1" hangingPunct="1">
              <a:lnSpc>
                <a:spcPct val="90000"/>
              </a:lnSpc>
              <a:defRPr/>
            </a:pPr>
            <a:r>
              <a:rPr lang="en-US" sz="1800" dirty="0" smtClean="0"/>
              <a:t>Page flushed after checkpoint</a:t>
            </a: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6437313" y="1281113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6664325" y="839788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graphicFrame>
        <p:nvGraphicFramePr>
          <p:cNvPr id="51229" name="Group 29"/>
          <p:cNvGraphicFramePr>
            <a:graphicFrameLocks noGrp="1"/>
          </p:cNvGraphicFramePr>
          <p:nvPr/>
        </p:nvGraphicFramePr>
        <p:xfrm>
          <a:off x="6430963" y="43434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252" name="Text Box 52"/>
          <p:cNvSpPr txBox="1">
            <a:spLocks noChangeArrowheads="1"/>
          </p:cNvSpPr>
          <p:nvPr/>
        </p:nvSpPr>
        <p:spPr bwMode="auto">
          <a:xfrm>
            <a:off x="7345363" y="3886200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sp>
        <p:nvSpPr>
          <p:cNvPr id="51253" name="Rectangle 53"/>
          <p:cNvSpPr>
            <a:spLocks noChangeArrowheads="1"/>
          </p:cNvSpPr>
          <p:nvPr/>
        </p:nvSpPr>
        <p:spPr bwMode="auto">
          <a:xfrm>
            <a:off x="7777163" y="1627188"/>
            <a:ext cx="754062" cy="384175"/>
          </a:xfrm>
          <a:prstGeom prst="rect">
            <a:avLst/>
          </a:prstGeom>
          <a:noFill/>
          <a:ln w="57150">
            <a:solidFill>
              <a:srgbClr val="861F1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3"/>
      <p:bldP spid="512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4427" name="Group 155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68" name="Line 96"/>
          <p:cNvSpPr>
            <a:spLocks noChangeShapeType="1"/>
          </p:cNvSpPr>
          <p:nvPr/>
        </p:nvSpPr>
        <p:spPr bwMode="auto">
          <a:xfrm>
            <a:off x="274638" y="333692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4425" name="Group 153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54396" name="Text Box 124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4423" name="Group 15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420" name="Rectangle 148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4428" name="AutoShape 156"/>
          <p:cNvSpPr>
            <a:spLocks noChangeArrowheads="1"/>
          </p:cNvSpPr>
          <p:nvPr/>
        </p:nvSpPr>
        <p:spPr bwMode="auto">
          <a:xfrm>
            <a:off x="5940425" y="3135313"/>
            <a:ext cx="488950" cy="4492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4429" name="Group 157"/>
          <p:cNvGraphicFramePr>
            <a:graphicFrameLocks noGrp="1"/>
          </p:cNvGraphicFramePr>
          <p:nvPr/>
        </p:nvGraphicFramePr>
        <p:xfrm>
          <a:off x="7329488" y="671513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91" name="Line 95"/>
          <p:cNvSpPr>
            <a:spLocks noChangeShapeType="1"/>
          </p:cNvSpPr>
          <p:nvPr/>
        </p:nvSpPr>
        <p:spPr bwMode="auto">
          <a:xfrm>
            <a:off x="274638" y="362743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5392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415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55416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5417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440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5442" name="AutoShape 146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5441" name="AutoShape 145"/>
          <p:cNvSpPr>
            <a:spLocks noChangeArrowheads="1"/>
          </p:cNvSpPr>
          <p:nvPr/>
        </p:nvSpPr>
        <p:spPr bwMode="auto">
          <a:xfrm>
            <a:off x="5953125" y="3402013"/>
            <a:ext cx="488950" cy="449262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5443" name="Group 147"/>
          <p:cNvGraphicFramePr>
            <a:graphicFrameLocks noGrp="1"/>
          </p:cNvGraphicFramePr>
          <p:nvPr/>
        </p:nvGraphicFramePr>
        <p:xfrm>
          <a:off x="7329488" y="682625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6323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15" name="Line 95"/>
          <p:cNvSpPr>
            <a:spLocks noChangeShapeType="1"/>
          </p:cNvSpPr>
          <p:nvPr/>
        </p:nvSpPr>
        <p:spPr bwMode="auto">
          <a:xfrm>
            <a:off x="274638" y="4460875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6416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439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6440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6441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464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6465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6466" name="AutoShape 146"/>
          <p:cNvSpPr>
            <a:spLocks noChangeArrowheads="1"/>
          </p:cNvSpPr>
          <p:nvPr/>
        </p:nvSpPr>
        <p:spPr bwMode="auto">
          <a:xfrm>
            <a:off x="5953125" y="4222750"/>
            <a:ext cx="488950" cy="449263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6467" name="AutoShape 147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6468" name="Group 148"/>
          <p:cNvGraphicFramePr>
            <a:graphicFrameLocks noGrp="1"/>
          </p:cNvGraphicFramePr>
          <p:nvPr/>
        </p:nvGraphicFramePr>
        <p:xfrm>
          <a:off x="7327900" y="66992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7347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39" name="Line 95"/>
          <p:cNvSpPr>
            <a:spLocks noChangeShapeType="1"/>
          </p:cNvSpPr>
          <p:nvPr/>
        </p:nvSpPr>
        <p:spPr bwMode="auto">
          <a:xfrm>
            <a:off x="247650" y="498951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7440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463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7464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7465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488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7489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1" name="AutoShape 147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2" name="AutoShape 148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7493" name="AutoShape 149"/>
          <p:cNvSpPr>
            <a:spLocks noChangeArrowheads="1"/>
          </p:cNvSpPr>
          <p:nvPr/>
        </p:nvSpPr>
        <p:spPr bwMode="auto">
          <a:xfrm>
            <a:off x="65087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260350" y="551815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487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8488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8489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8513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4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5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6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8517" name="AutoShape 149"/>
          <p:cNvSpPr>
            <a:spLocks noChangeArrowheads="1"/>
          </p:cNvSpPr>
          <p:nvPr/>
        </p:nvSpPr>
        <p:spPr bwMode="auto">
          <a:xfrm>
            <a:off x="6527800" y="5299075"/>
            <a:ext cx="515938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8518" name="Group 150"/>
          <p:cNvGraphicFramePr>
            <a:graphicFrameLocks noGrp="1"/>
          </p:cNvGraphicFramePr>
          <p:nvPr/>
        </p:nvGraphicFramePr>
        <p:xfrm>
          <a:off x="7342188" y="669925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Based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258299" cy="48006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Recall:  database state is memory + disk pages</a:t>
            </a:r>
          </a:p>
          <a:p>
            <a:r>
              <a:rPr lang="en-US" sz="2800" dirty="0" smtClean="0">
                <a:latin typeface="+mj-lt"/>
              </a:rPr>
              <a:t>Add a log managed via </a:t>
            </a:r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rite ahead logging</a:t>
            </a:r>
          </a:p>
          <a:p>
            <a:pPr lvl="1"/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rite what we plan to do, before we do it, so that:</a:t>
            </a:r>
          </a:p>
          <a:p>
            <a:pPr lvl="2"/>
            <a:r>
              <a:rPr lang="en-US" sz="2000" dirty="0" smtClean="0">
                <a:latin typeface="+mj-lt"/>
              </a:rPr>
              <a:t>We can UNDO dirty data written by uncommitted/aborting transactions</a:t>
            </a:r>
          </a:p>
          <a:p>
            <a:pPr lvl="2"/>
            <a:r>
              <a:rPr lang="en-US" sz="2000" dirty="0" smtClean="0">
                <a:latin typeface="+mj-lt"/>
              </a:rPr>
              <a:t>We can REDO committed actions not flushed to disk at commit time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Q: do you always need to write UNDO/REDO state?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6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59395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87" name="Line 95"/>
          <p:cNvSpPr>
            <a:spLocks noChangeShapeType="1"/>
          </p:cNvSpPr>
          <p:nvPr/>
        </p:nvSpPr>
        <p:spPr bwMode="auto">
          <a:xfrm>
            <a:off x="260350" y="5808663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9488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511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/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Page is not in </a:t>
            </a:r>
            <a:r>
              <a:rPr lang="en-US" sz="2000" dirty="0" err="1"/>
              <a:t>dirtyPgTable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 </a:t>
            </a:r>
            <a:r>
              <a:rPr lang="en-US" sz="2000" dirty="0" err="1"/>
              <a:t>recLSN</a:t>
            </a:r>
            <a:endParaRPr lang="en-US" sz="2000" dirty="0"/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LSN &lt;= </a:t>
            </a:r>
            <a:r>
              <a:rPr lang="en-US" sz="2000" dirty="0" err="1"/>
              <a:t>pageLSN</a:t>
            </a:r>
            <a:endParaRPr lang="en-US" sz="2000" dirty="0"/>
          </a:p>
        </p:txBody>
      </p:sp>
      <p:sp>
        <p:nvSpPr>
          <p:cNvPr id="59512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59513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536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59537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38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39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0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2" name="AutoShape 150"/>
          <p:cNvSpPr>
            <a:spLocks noChangeArrowheads="1"/>
          </p:cNvSpPr>
          <p:nvPr/>
        </p:nvSpPr>
        <p:spPr bwMode="auto">
          <a:xfrm>
            <a:off x="6554788" y="5299075"/>
            <a:ext cx="515937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59541" name="AutoShape 149"/>
          <p:cNvSpPr>
            <a:spLocks noChangeArrowheads="1"/>
          </p:cNvSpPr>
          <p:nvPr/>
        </p:nvSpPr>
        <p:spPr bwMode="auto">
          <a:xfrm>
            <a:off x="6554788" y="5564188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59543" name="Group 151"/>
          <p:cNvGraphicFramePr>
            <a:graphicFrameLocks noGrp="1"/>
          </p:cNvGraphicFramePr>
          <p:nvPr/>
        </p:nvGraphicFramePr>
        <p:xfrm>
          <a:off x="7342188" y="684213"/>
          <a:ext cx="1541462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Example</a:t>
            </a:r>
          </a:p>
        </p:txBody>
      </p:sp>
      <p:graphicFrame>
        <p:nvGraphicFramePr>
          <p:cNvPr id="60419" name="Group 3"/>
          <p:cNvGraphicFramePr>
            <a:graphicFrameLocks noGrp="1"/>
          </p:cNvGraphicFramePr>
          <p:nvPr/>
        </p:nvGraphicFramePr>
        <p:xfrm>
          <a:off x="1025525" y="26590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8"/>
                <a:gridCol w="1152525"/>
                <a:gridCol w="1150937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11" name="Line 95"/>
          <p:cNvSpPr>
            <a:spLocks noChangeShapeType="1"/>
          </p:cNvSpPr>
          <p:nvPr/>
        </p:nvSpPr>
        <p:spPr bwMode="auto">
          <a:xfrm>
            <a:off x="260350" y="63515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60512" name="Group 96"/>
          <p:cNvGraphicFramePr>
            <a:graphicFrameLocks noGrp="1"/>
          </p:cNvGraphicFramePr>
          <p:nvPr/>
        </p:nvGraphicFramePr>
        <p:xfrm>
          <a:off x="7334250" y="676275"/>
          <a:ext cx="1541463" cy="1887538"/>
        </p:xfrm>
        <a:graphic>
          <a:graphicData uri="http://schemas.openxmlformats.org/drawingml/2006/table">
            <a:tbl>
              <a:tblPr/>
              <a:tblGrid>
                <a:gridCol w="771525"/>
                <a:gridCol w="76993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535" name="Rectangle 119"/>
          <p:cNvSpPr>
            <a:spLocks noChangeArrowheads="1"/>
          </p:cNvSpPr>
          <p:nvPr/>
        </p:nvSpPr>
        <p:spPr bwMode="auto">
          <a:xfrm>
            <a:off x="-144463" y="908050"/>
            <a:ext cx="3031599" cy="13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Redo UNLESS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>
                <a:cs typeface="+mn-cs"/>
              </a:rPr>
              <a:t>Page is not in </a:t>
            </a:r>
            <a:r>
              <a:rPr lang="en-US" sz="2000" dirty="0" err="1">
                <a:cs typeface="+mn-cs"/>
              </a:rPr>
              <a:t>dirtyPgTable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 </a:t>
            </a:r>
            <a:r>
              <a:rPr lang="en-US" sz="2000" dirty="0" err="1">
                <a:cs typeface="+mn-cs"/>
              </a:rPr>
              <a:t>recLSN</a:t>
            </a:r>
            <a:endParaRPr lang="en-US" sz="2000" dirty="0"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00" dirty="0" smtClean="0">
                <a:cs typeface="+mn-cs"/>
              </a:rPr>
              <a:t>LSN </a:t>
            </a:r>
            <a:r>
              <a:rPr lang="en-US" sz="2000" dirty="0">
                <a:cs typeface="+mn-cs"/>
              </a:rPr>
              <a:t>&lt;= </a:t>
            </a:r>
            <a:r>
              <a:rPr lang="en-US" sz="2000" dirty="0" err="1">
                <a:cs typeface="+mn-cs"/>
              </a:rPr>
              <a:t>pageLSN</a:t>
            </a:r>
            <a:endParaRPr lang="en-US" sz="2000" dirty="0">
              <a:cs typeface="+mn-cs"/>
            </a:endParaRPr>
          </a:p>
        </p:txBody>
      </p:sp>
      <p:sp>
        <p:nvSpPr>
          <p:cNvPr id="60536" name="Text Box 120"/>
          <p:cNvSpPr txBox="1">
            <a:spLocks noChangeArrowheads="1"/>
          </p:cNvSpPr>
          <p:nvPr/>
        </p:nvSpPr>
        <p:spPr bwMode="auto">
          <a:xfrm>
            <a:off x="7446963" y="27940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DirtyPgTable</a:t>
            </a:r>
          </a:p>
        </p:txBody>
      </p:sp>
      <p:graphicFrame>
        <p:nvGraphicFramePr>
          <p:cNvPr id="60537" name="Group 121"/>
          <p:cNvGraphicFramePr>
            <a:graphicFrameLocks noGrp="1"/>
          </p:cNvGraphicFramePr>
          <p:nvPr/>
        </p:nvGraphicFramePr>
        <p:xfrm>
          <a:off x="7145338" y="2887663"/>
          <a:ext cx="1755775" cy="1854200"/>
        </p:xfrm>
        <a:graphic>
          <a:graphicData uri="http://schemas.openxmlformats.org/drawingml/2006/table">
            <a:tbl>
              <a:tblPr/>
              <a:tblGrid>
                <a:gridCol w="877887"/>
                <a:gridCol w="8778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0560" name="Rectangle 144"/>
          <p:cNvSpPr>
            <a:spLocks noChangeArrowheads="1"/>
          </p:cNvSpPr>
          <p:nvPr/>
        </p:nvSpPr>
        <p:spPr bwMode="auto">
          <a:xfrm>
            <a:off x="7721600" y="2581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Disk</a:t>
            </a:r>
          </a:p>
        </p:txBody>
      </p:sp>
      <p:sp>
        <p:nvSpPr>
          <p:cNvPr id="60561" name="AutoShape 145"/>
          <p:cNvSpPr>
            <a:spLocks noChangeArrowheads="1"/>
          </p:cNvSpPr>
          <p:nvPr/>
        </p:nvSpPr>
        <p:spPr bwMode="auto">
          <a:xfrm>
            <a:off x="5938838" y="312420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2" name="AutoShape 146"/>
          <p:cNvSpPr>
            <a:spLocks noChangeArrowheads="1"/>
          </p:cNvSpPr>
          <p:nvPr/>
        </p:nvSpPr>
        <p:spPr bwMode="auto">
          <a:xfrm>
            <a:off x="5919788" y="3371850"/>
            <a:ext cx="490537" cy="490538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3" name="AutoShape 147"/>
          <p:cNvSpPr>
            <a:spLocks noChangeArrowheads="1"/>
          </p:cNvSpPr>
          <p:nvPr/>
        </p:nvSpPr>
        <p:spPr bwMode="auto">
          <a:xfrm>
            <a:off x="5938838" y="4186238"/>
            <a:ext cx="490537" cy="490537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4" name="AutoShape 148"/>
          <p:cNvSpPr>
            <a:spLocks noChangeArrowheads="1"/>
          </p:cNvSpPr>
          <p:nvPr/>
        </p:nvSpPr>
        <p:spPr bwMode="auto">
          <a:xfrm>
            <a:off x="6521450" y="4722813"/>
            <a:ext cx="515938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5" name="AutoShape 149"/>
          <p:cNvSpPr>
            <a:spLocks noChangeArrowheads="1"/>
          </p:cNvSpPr>
          <p:nvPr/>
        </p:nvSpPr>
        <p:spPr bwMode="auto">
          <a:xfrm>
            <a:off x="6554788" y="5299075"/>
            <a:ext cx="515937" cy="515938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6" name="AutoShape 150"/>
          <p:cNvSpPr>
            <a:spLocks noChangeArrowheads="1"/>
          </p:cNvSpPr>
          <p:nvPr/>
        </p:nvSpPr>
        <p:spPr bwMode="auto">
          <a:xfrm>
            <a:off x="6542088" y="6132513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7" name="AutoShape 151"/>
          <p:cNvSpPr>
            <a:spLocks noChangeArrowheads="1"/>
          </p:cNvSpPr>
          <p:nvPr/>
        </p:nvSpPr>
        <p:spPr bwMode="auto">
          <a:xfrm>
            <a:off x="6561138" y="5570538"/>
            <a:ext cx="515937" cy="515937"/>
          </a:xfrm>
          <a:prstGeom prst="sun">
            <a:avLst>
              <a:gd name="adj" fmla="val 25000"/>
            </a:avLst>
          </a:prstGeom>
          <a:solidFill>
            <a:srgbClr val="FE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60568" name="Text Box 152"/>
          <p:cNvSpPr txBox="1">
            <a:spLocks noChangeArrowheads="1"/>
          </p:cNvSpPr>
          <p:nvPr/>
        </p:nvSpPr>
        <p:spPr bwMode="auto">
          <a:xfrm>
            <a:off x="7308850" y="5081588"/>
            <a:ext cx="15986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State identical to pre-crash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66" grpId="0" animBg="1"/>
      <p:bldP spid="6056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Walk backwards, following prevLSNs to UNDO losers</a:t>
            </a:r>
          </a:p>
        </p:txBody>
      </p:sp>
      <p:graphicFrame>
        <p:nvGraphicFramePr>
          <p:cNvPr id="69636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7"/>
                <a:gridCol w="1152525"/>
                <a:gridCol w="1150938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728" name="Line 96"/>
          <p:cNvSpPr>
            <a:spLocks noChangeShapeType="1"/>
          </p:cNvSpPr>
          <p:nvPr/>
        </p:nvSpPr>
        <p:spPr bwMode="auto">
          <a:xfrm>
            <a:off x="180975" y="60086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69751" name="Group 119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9750" name="Text Box 118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Walk backwards, following prevLSNs to UNDO losers</a:t>
            </a:r>
          </a:p>
        </p:txBody>
      </p:sp>
      <p:graphicFrame>
        <p:nvGraphicFramePr>
          <p:cNvPr id="70660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7"/>
                <a:gridCol w="1152525"/>
                <a:gridCol w="1150938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752" name="Line 96"/>
          <p:cNvSpPr>
            <a:spLocks noChangeShapeType="1"/>
          </p:cNvSpPr>
          <p:nvPr/>
        </p:nvSpPr>
        <p:spPr bwMode="auto">
          <a:xfrm>
            <a:off x="207963" y="518795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70753" name="Group 97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773" name="Text Box 117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  <p:sp>
        <p:nvSpPr>
          <p:cNvPr id="70774" name="Rectangle 118"/>
          <p:cNvSpPr>
            <a:spLocks noChangeArrowheads="1"/>
          </p:cNvSpPr>
          <p:nvPr/>
        </p:nvSpPr>
        <p:spPr bwMode="auto">
          <a:xfrm>
            <a:off x="9234488" y="15732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n-cs"/>
              </a:rPr>
              <a:t>Walk backwards, following prevLSNs to UNDO losers</a:t>
            </a:r>
          </a:p>
        </p:txBody>
      </p:sp>
      <p:graphicFrame>
        <p:nvGraphicFramePr>
          <p:cNvPr id="71684" name="Group 4"/>
          <p:cNvGraphicFramePr>
            <a:graphicFrameLocks noGrp="1"/>
          </p:cNvGraphicFramePr>
          <p:nvPr/>
        </p:nvGraphicFramePr>
        <p:xfrm>
          <a:off x="998538" y="2303463"/>
          <a:ext cx="5759450" cy="3840480"/>
        </p:xfrm>
        <a:graphic>
          <a:graphicData uri="http://schemas.openxmlformats.org/drawingml/2006/table">
            <a:tbl>
              <a:tblPr/>
              <a:tblGrid>
                <a:gridCol w="1152525"/>
                <a:gridCol w="1150937"/>
                <a:gridCol w="1152525"/>
                <a:gridCol w="1150938"/>
                <a:gridCol w="1152525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76" name="Line 96"/>
          <p:cNvSpPr>
            <a:spLocks noChangeShapeType="1"/>
          </p:cNvSpPr>
          <p:nvPr/>
        </p:nvSpPr>
        <p:spPr bwMode="auto">
          <a:xfrm>
            <a:off x="220663" y="3811588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71777" name="Group 97"/>
          <p:cNvGraphicFramePr>
            <a:graphicFrameLocks noGrp="1"/>
          </p:cNvGraphicFramePr>
          <p:nvPr/>
        </p:nvGraphicFramePr>
        <p:xfrm>
          <a:off x="7315200" y="3052763"/>
          <a:ext cx="1727200" cy="16764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1797" name="Text Box 117"/>
          <p:cNvSpPr txBox="1">
            <a:spLocks noChangeArrowheads="1"/>
          </p:cNvSpPr>
          <p:nvPr/>
        </p:nvSpPr>
        <p:spPr bwMode="auto">
          <a:xfrm>
            <a:off x="7515225" y="2705100"/>
            <a:ext cx="1377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cs typeface="+mn-cs"/>
              </a:rPr>
              <a:t>xactionTable</a:t>
            </a:r>
          </a:p>
        </p:txBody>
      </p:sp>
      <p:sp>
        <p:nvSpPr>
          <p:cNvPr id="71798" name="Rectangle 118"/>
          <p:cNvSpPr>
            <a:spLocks noChangeArrowheads="1"/>
          </p:cNvSpPr>
          <p:nvPr/>
        </p:nvSpPr>
        <p:spPr bwMode="auto">
          <a:xfrm>
            <a:off x="427038" y="6175375"/>
            <a:ext cx="607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>
                <a:cs typeface="+mn-cs"/>
              </a:rPr>
              <a:t>Why can we just blindly apply UNDOs?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Wrinkles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Logical UNDO</a:t>
            </a:r>
          </a:p>
          <a:p>
            <a:pPr lvl="1" eaLnBrk="1" hangingPunct="1">
              <a:defRPr/>
            </a:pPr>
            <a:r>
              <a:rPr lang="en-US" smtClean="0"/>
              <a:t>Why?</a:t>
            </a:r>
          </a:p>
          <a:p>
            <a:pPr eaLnBrk="1" hangingPunct="1">
              <a:defRPr/>
            </a:pP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Compensation Log Records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-- CLRs</a:t>
            </a:r>
          </a:p>
          <a:p>
            <a:pPr lvl="1" eaLnBrk="1" hangingPunct="1">
              <a:defRPr/>
            </a:pPr>
            <a:r>
              <a:rPr lang="en-US" smtClean="0"/>
              <a:t>Avoid repeating UNDO work</a:t>
            </a:r>
          </a:p>
          <a:p>
            <a:pPr lvl="1" eaLnBrk="1" hangingPunct="1">
              <a:defRPr/>
            </a:pPr>
            <a:r>
              <a:rPr lang="en-US" smtClean="0"/>
              <a:t>Why?</a:t>
            </a:r>
          </a:p>
          <a:p>
            <a:pPr lvl="1"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5207" name="Group 87"/>
          <p:cNvGraphicFramePr>
            <a:graphicFrameLocks noGrp="1"/>
          </p:cNvGraphicFramePr>
          <p:nvPr/>
        </p:nvGraphicFramePr>
        <p:xfrm>
          <a:off x="1143000" y="914400"/>
          <a:ext cx="6858000" cy="4572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8" name="Text Box 88"/>
          <p:cNvSpPr txBox="1">
            <a:spLocks noChangeArrowheads="1"/>
          </p:cNvSpPr>
          <p:nvPr/>
        </p:nvSpPr>
        <p:spPr bwMode="auto">
          <a:xfrm>
            <a:off x="1143000" y="5715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Losers: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6215" name="Group 71"/>
          <p:cNvGraphicFramePr>
            <a:graphicFrameLocks noGrp="1"/>
          </p:cNvGraphicFramePr>
          <p:nvPr/>
        </p:nvGraphicFramePr>
        <p:xfrm>
          <a:off x="1143000" y="914400"/>
          <a:ext cx="6858000" cy="45720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7262" name="Group 94"/>
          <p:cNvGraphicFramePr>
            <a:graphicFrameLocks noGrp="1"/>
          </p:cNvGraphicFramePr>
          <p:nvPr/>
        </p:nvGraphicFramePr>
        <p:xfrm>
          <a:off x="1143000" y="914400"/>
          <a:ext cx="6858000" cy="5029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63" name="Freeform 95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8270" name="Group 78"/>
          <p:cNvGraphicFramePr>
            <a:graphicFrameLocks noGrp="1"/>
          </p:cNvGraphicFramePr>
          <p:nvPr/>
        </p:nvGraphicFramePr>
        <p:xfrm>
          <a:off x="1143000" y="914400"/>
          <a:ext cx="6858000" cy="5029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69" name="Freeform 77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458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ARIES Example</a:t>
            </a:r>
          </a:p>
        </p:txBody>
      </p:sp>
      <p:graphicFrame>
        <p:nvGraphicFramePr>
          <p:cNvPr id="27768" name="Group 120"/>
          <p:cNvGraphicFramePr>
            <a:graphicFrameLocks noGrp="1"/>
          </p:cNvGraphicFramePr>
          <p:nvPr/>
        </p:nvGraphicFramePr>
        <p:xfrm>
          <a:off x="785813" y="281940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376" name="Group 167"/>
          <p:cNvGrpSpPr>
            <a:grpSpLocks/>
          </p:cNvGrpSpPr>
          <p:nvPr/>
        </p:nvGrpSpPr>
        <p:grpSpPr bwMode="auto">
          <a:xfrm>
            <a:off x="457200" y="685800"/>
            <a:ext cx="6958013" cy="2012950"/>
            <a:chOff x="288" y="432"/>
            <a:chExt cx="4383" cy="1268"/>
          </a:xfrm>
        </p:grpSpPr>
        <p:grpSp>
          <p:nvGrpSpPr>
            <p:cNvPr id="15559" name="Group 130"/>
            <p:cNvGrpSpPr>
              <a:grpSpLocks/>
            </p:cNvGrpSpPr>
            <p:nvPr/>
          </p:nvGrpSpPr>
          <p:grpSpPr bwMode="auto">
            <a:xfrm>
              <a:off x="672" y="624"/>
              <a:ext cx="1776" cy="192"/>
              <a:chOff x="672" y="624"/>
              <a:chExt cx="2976" cy="192"/>
            </a:xfrm>
          </p:grpSpPr>
          <p:sp>
            <p:nvSpPr>
              <p:cNvPr id="27772" name="Line 124"/>
              <p:cNvSpPr>
                <a:spLocks noChangeShapeType="1"/>
              </p:cNvSpPr>
              <p:nvPr/>
            </p:nvSpPr>
            <p:spPr bwMode="auto">
              <a:xfrm>
                <a:off x="67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grpSp>
            <p:nvGrpSpPr>
              <p:cNvPr id="15589" name="Group 126"/>
              <p:cNvGrpSpPr>
                <a:grpSpLocks/>
              </p:cNvGrpSpPr>
              <p:nvPr/>
            </p:nvGrpSpPr>
            <p:grpSpPr bwMode="auto">
              <a:xfrm>
                <a:off x="672" y="624"/>
                <a:ext cx="2976" cy="192"/>
                <a:chOff x="672" y="624"/>
                <a:chExt cx="4320" cy="192"/>
              </a:xfrm>
            </p:grpSpPr>
            <p:sp>
              <p:nvSpPr>
                <p:cNvPr id="27769" name="Line 121"/>
                <p:cNvSpPr>
                  <a:spLocks noChangeShapeType="1"/>
                </p:cNvSpPr>
                <p:nvPr/>
              </p:nvSpPr>
              <p:spPr bwMode="auto">
                <a:xfrm>
                  <a:off x="672" y="72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  <p:sp>
              <p:nvSpPr>
                <p:cNvPr id="27773" name="Line 125"/>
                <p:cNvSpPr>
                  <a:spLocks noChangeShapeType="1"/>
                </p:cNvSpPr>
                <p:nvPr/>
              </p:nvSpPr>
              <p:spPr bwMode="auto">
                <a:xfrm>
                  <a:off x="4992" y="6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</p:grpSp>
        </p:grpSp>
        <p:sp>
          <p:nvSpPr>
            <p:cNvPr id="27780" name="Line 132"/>
            <p:cNvSpPr>
              <a:spLocks noChangeShapeType="1"/>
            </p:cNvSpPr>
            <p:nvPr/>
          </p:nvSpPr>
          <p:spPr bwMode="auto">
            <a:xfrm>
              <a:off x="139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82" name="Line 134"/>
            <p:cNvSpPr>
              <a:spLocks noChangeShapeType="1"/>
            </p:cNvSpPr>
            <p:nvPr/>
          </p:nvSpPr>
          <p:spPr bwMode="auto">
            <a:xfrm>
              <a:off x="1392" y="1392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85" name="Line 137"/>
            <p:cNvSpPr>
              <a:spLocks noChangeShapeType="1"/>
            </p:cNvSpPr>
            <p:nvPr/>
          </p:nvSpPr>
          <p:spPr bwMode="auto">
            <a:xfrm>
              <a:off x="1776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15563" name="Group 138"/>
            <p:cNvGrpSpPr>
              <a:grpSpLocks/>
            </p:cNvGrpSpPr>
            <p:nvPr/>
          </p:nvGrpSpPr>
          <p:grpSpPr bwMode="auto">
            <a:xfrm>
              <a:off x="1776" y="960"/>
              <a:ext cx="1632" cy="192"/>
              <a:chOff x="672" y="624"/>
              <a:chExt cx="4320" cy="192"/>
            </a:xfrm>
          </p:grpSpPr>
          <p:sp>
            <p:nvSpPr>
              <p:cNvPr id="27787" name="Line 139"/>
              <p:cNvSpPr>
                <a:spLocks noChangeShapeType="1"/>
              </p:cNvSpPr>
              <p:nvPr/>
            </p:nvSpPr>
            <p:spPr bwMode="auto">
              <a:xfrm>
                <a:off x="672" y="720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27788" name="Line 140"/>
              <p:cNvSpPr>
                <a:spLocks noChangeShapeType="1"/>
              </p:cNvSpPr>
              <p:nvPr/>
            </p:nvSpPr>
            <p:spPr bwMode="auto">
              <a:xfrm>
                <a:off x="499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27789" name="Text Box 141"/>
            <p:cNvSpPr txBox="1">
              <a:spLocks noChangeArrowheads="1"/>
            </p:cNvSpPr>
            <p:nvPr/>
          </p:nvSpPr>
          <p:spPr bwMode="auto">
            <a:xfrm>
              <a:off x="288" y="5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27791" name="Text Box 143"/>
            <p:cNvSpPr txBox="1">
              <a:spLocks noChangeArrowheads="1"/>
            </p:cNvSpPr>
            <p:nvPr/>
          </p:nvSpPr>
          <p:spPr bwMode="auto">
            <a:xfrm>
              <a:off x="288" y="8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27792" name="Text Box 144"/>
            <p:cNvSpPr txBox="1">
              <a:spLocks noChangeArrowheads="1"/>
            </p:cNvSpPr>
            <p:nvPr/>
          </p:nvSpPr>
          <p:spPr bwMode="auto">
            <a:xfrm>
              <a:off x="288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27793" name="Line 145"/>
            <p:cNvSpPr>
              <a:spLocks noChangeShapeType="1"/>
            </p:cNvSpPr>
            <p:nvPr/>
          </p:nvSpPr>
          <p:spPr bwMode="auto">
            <a:xfrm>
              <a:off x="1008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4" name="Line 146"/>
            <p:cNvSpPr>
              <a:spLocks noChangeShapeType="1"/>
            </p:cNvSpPr>
            <p:nvPr/>
          </p:nvSpPr>
          <p:spPr bwMode="auto">
            <a:xfrm>
              <a:off x="110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5" name="Line 147"/>
            <p:cNvSpPr>
              <a:spLocks noChangeShapeType="1"/>
            </p:cNvSpPr>
            <p:nvPr/>
          </p:nvSpPr>
          <p:spPr bwMode="auto">
            <a:xfrm>
              <a:off x="1248" y="5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6" name="Text Box 148"/>
            <p:cNvSpPr txBox="1">
              <a:spLocks noChangeArrowheads="1"/>
            </p:cNvSpPr>
            <p:nvPr/>
          </p:nvSpPr>
          <p:spPr bwMode="auto">
            <a:xfrm>
              <a:off x="768" y="432"/>
              <a:ext cx="4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WA,B</a:t>
              </a:r>
            </a:p>
          </p:txBody>
        </p:sp>
        <p:sp>
          <p:nvSpPr>
            <p:cNvPr id="27797" name="Text Box 149"/>
            <p:cNvSpPr txBox="1">
              <a:spLocks noChangeArrowheads="1"/>
            </p:cNvSpPr>
            <p:nvPr/>
          </p:nvSpPr>
          <p:spPr bwMode="auto">
            <a:xfrm>
              <a:off x="1104" y="1488"/>
              <a:ext cx="2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CP</a:t>
              </a:r>
            </a:p>
          </p:txBody>
        </p:sp>
        <p:sp>
          <p:nvSpPr>
            <p:cNvPr id="27798" name="Line 150"/>
            <p:cNvSpPr>
              <a:spLocks noChangeShapeType="1"/>
            </p:cNvSpPr>
            <p:nvPr/>
          </p:nvSpPr>
          <p:spPr bwMode="auto">
            <a:xfrm>
              <a:off x="158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799" name="Text Box 151"/>
            <p:cNvSpPr txBox="1">
              <a:spLocks noChangeArrowheads="1"/>
            </p:cNvSpPr>
            <p:nvPr/>
          </p:nvSpPr>
          <p:spPr bwMode="auto">
            <a:xfrm>
              <a:off x="1440" y="432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WC</a:t>
              </a:r>
            </a:p>
          </p:txBody>
        </p:sp>
        <p:sp>
          <p:nvSpPr>
            <p:cNvPr id="27800" name="Line 152"/>
            <p:cNvSpPr>
              <a:spLocks noChangeShapeType="1"/>
            </p:cNvSpPr>
            <p:nvPr/>
          </p:nvSpPr>
          <p:spPr bwMode="auto">
            <a:xfrm>
              <a:off x="22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1" name="Text Box 153"/>
            <p:cNvSpPr txBox="1">
              <a:spLocks noChangeArrowheads="1"/>
            </p:cNvSpPr>
            <p:nvPr/>
          </p:nvSpPr>
          <p:spPr bwMode="auto">
            <a:xfrm>
              <a:off x="2064" y="753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WD</a:t>
              </a:r>
            </a:p>
          </p:txBody>
        </p:sp>
        <p:sp>
          <p:nvSpPr>
            <p:cNvPr id="27802" name="Line 154"/>
            <p:cNvSpPr>
              <a:spLocks noChangeShapeType="1"/>
            </p:cNvSpPr>
            <p:nvPr/>
          </p:nvSpPr>
          <p:spPr bwMode="auto">
            <a:xfrm>
              <a:off x="2688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3" name="Text Box 155"/>
            <p:cNvSpPr txBox="1">
              <a:spLocks noChangeArrowheads="1"/>
            </p:cNvSpPr>
            <p:nvPr/>
          </p:nvSpPr>
          <p:spPr bwMode="auto">
            <a:xfrm>
              <a:off x="2544" y="1104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WB</a:t>
              </a:r>
            </a:p>
          </p:txBody>
        </p:sp>
        <p:sp>
          <p:nvSpPr>
            <p:cNvPr id="27804" name="Line 156"/>
            <p:cNvSpPr>
              <a:spLocks noChangeShapeType="1"/>
            </p:cNvSpPr>
            <p:nvPr/>
          </p:nvSpPr>
          <p:spPr bwMode="auto">
            <a:xfrm>
              <a:off x="292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5" name="Text Box 157"/>
            <p:cNvSpPr txBox="1">
              <a:spLocks noChangeArrowheads="1"/>
            </p:cNvSpPr>
            <p:nvPr/>
          </p:nvSpPr>
          <p:spPr bwMode="auto">
            <a:xfrm>
              <a:off x="2784" y="753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</a:t>
              </a:r>
            </a:p>
          </p:txBody>
        </p:sp>
        <p:sp>
          <p:nvSpPr>
            <p:cNvPr id="27806" name="Line 158"/>
            <p:cNvSpPr>
              <a:spLocks noChangeShapeType="1"/>
            </p:cNvSpPr>
            <p:nvPr/>
          </p:nvSpPr>
          <p:spPr bwMode="auto">
            <a:xfrm>
              <a:off x="379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07" name="Text Box 159"/>
            <p:cNvSpPr txBox="1">
              <a:spLocks noChangeArrowheads="1"/>
            </p:cNvSpPr>
            <p:nvPr/>
          </p:nvSpPr>
          <p:spPr bwMode="auto">
            <a:xfrm>
              <a:off x="3648" y="1104"/>
              <a:ext cx="3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WE</a:t>
              </a:r>
            </a:p>
          </p:txBody>
        </p:sp>
        <p:sp>
          <p:nvSpPr>
            <p:cNvPr id="27811" name="Freeform 163"/>
            <p:cNvSpPr>
              <a:spLocks/>
            </p:cNvSpPr>
            <p:nvPr/>
          </p:nvSpPr>
          <p:spPr bwMode="auto">
            <a:xfrm>
              <a:off x="4320" y="960"/>
              <a:ext cx="148" cy="672"/>
            </a:xfrm>
            <a:custGeom>
              <a:avLst/>
              <a:gdLst>
                <a:gd name="T0" fmla="*/ 0 w 296"/>
                <a:gd name="T1" fmla="*/ 0 h 1344"/>
                <a:gd name="T2" fmla="*/ 288 w 296"/>
                <a:gd name="T3" fmla="*/ 144 h 1344"/>
                <a:gd name="T4" fmla="*/ 48 w 296"/>
                <a:gd name="T5" fmla="*/ 384 h 1344"/>
                <a:gd name="T6" fmla="*/ 288 w 296"/>
                <a:gd name="T7" fmla="*/ 576 h 1344"/>
                <a:gd name="T8" fmla="*/ 48 w 296"/>
                <a:gd name="T9" fmla="*/ 816 h 1344"/>
                <a:gd name="T10" fmla="*/ 288 w 296"/>
                <a:gd name="T11" fmla="*/ 1056 h 1344"/>
                <a:gd name="T12" fmla="*/ 48 w 296"/>
                <a:gd name="T13" fmla="*/ 1296 h 1344"/>
                <a:gd name="T14" fmla="*/ 48 w 296"/>
                <a:gd name="T15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344">
                  <a:moveTo>
                    <a:pt x="0" y="0"/>
                  </a:moveTo>
                  <a:cubicBezTo>
                    <a:pt x="140" y="40"/>
                    <a:pt x="280" y="80"/>
                    <a:pt x="288" y="144"/>
                  </a:cubicBezTo>
                  <a:cubicBezTo>
                    <a:pt x="296" y="208"/>
                    <a:pt x="48" y="312"/>
                    <a:pt x="48" y="384"/>
                  </a:cubicBezTo>
                  <a:cubicBezTo>
                    <a:pt x="48" y="456"/>
                    <a:pt x="288" y="504"/>
                    <a:pt x="288" y="576"/>
                  </a:cubicBezTo>
                  <a:cubicBezTo>
                    <a:pt x="288" y="648"/>
                    <a:pt x="48" y="736"/>
                    <a:pt x="48" y="816"/>
                  </a:cubicBezTo>
                  <a:cubicBezTo>
                    <a:pt x="48" y="896"/>
                    <a:pt x="288" y="976"/>
                    <a:pt x="288" y="1056"/>
                  </a:cubicBezTo>
                  <a:cubicBezTo>
                    <a:pt x="288" y="1136"/>
                    <a:pt x="88" y="1248"/>
                    <a:pt x="48" y="1296"/>
                  </a:cubicBezTo>
                  <a:cubicBezTo>
                    <a:pt x="8" y="1344"/>
                    <a:pt x="28" y="1344"/>
                    <a:pt x="48" y="134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12" name="Text Box 164"/>
            <p:cNvSpPr txBox="1">
              <a:spLocks noChangeArrowheads="1"/>
            </p:cNvSpPr>
            <p:nvPr/>
          </p:nvSpPr>
          <p:spPr bwMode="auto">
            <a:xfrm>
              <a:off x="4128" y="720"/>
              <a:ext cx="5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CRASH</a:t>
              </a:r>
              <a:endParaRPr lang="en-US">
                <a:cs typeface="+mn-cs"/>
              </a:endParaRPr>
            </a:p>
          </p:txBody>
        </p:sp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>
              <a:off x="1920" y="5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776" y="1488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Flush</a:t>
              </a: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813" y="309721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5813" y="337502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85813" y="365283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85813" y="39306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5813" y="42100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85813" y="448786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5813" y="476567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85813" y="504348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85813" y="532130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85813" y="5599113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85813" y="5876925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85813" y="6154738"/>
          <a:ext cx="6858000" cy="274637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85813" y="6432550"/>
          <a:ext cx="6858000" cy="27463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9316" name="Group 100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293" name="Freeform 77"/>
          <p:cNvSpPr>
            <a:spLocks/>
          </p:cNvSpPr>
          <p:nvPr/>
        </p:nvSpPr>
        <p:spPr bwMode="auto">
          <a:xfrm>
            <a:off x="8001000" y="3886200"/>
            <a:ext cx="609600" cy="1828800"/>
          </a:xfrm>
          <a:custGeom>
            <a:avLst/>
            <a:gdLst>
              <a:gd name="T0" fmla="*/ 0 w 384"/>
              <a:gd name="T1" fmla="*/ 1152 h 1152"/>
              <a:gd name="T2" fmla="*/ 384 w 384"/>
              <a:gd name="T3" fmla="*/ 288 h 1152"/>
              <a:gd name="T4" fmla="*/ 0 w 384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152">
                <a:moveTo>
                  <a:pt x="0" y="1152"/>
                </a:moveTo>
                <a:cubicBezTo>
                  <a:pt x="192" y="816"/>
                  <a:pt x="384" y="480"/>
                  <a:pt x="384" y="288"/>
                </a:cubicBezTo>
                <a:cubicBezTo>
                  <a:pt x="384" y="96"/>
                  <a:pt x="192" y="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9319" name="Freeform 10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10328" name="Group 88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/>
        </p:nvGraphicFramePr>
        <p:xfrm>
          <a:off x="1143000" y="914400"/>
          <a:ext cx="6858000" cy="54864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347" name="Freeform 8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UNDO with CLR</a:t>
            </a:r>
          </a:p>
        </p:txBody>
      </p:sp>
      <p:graphicFrame>
        <p:nvGraphicFramePr>
          <p:cNvPr id="12396" name="Group 108"/>
          <p:cNvGraphicFramePr>
            <a:graphicFrameLocks noGrp="1"/>
          </p:cNvGraphicFramePr>
          <p:nvPr/>
        </p:nvGraphicFramePr>
        <p:xfrm>
          <a:off x="1143000" y="914400"/>
          <a:ext cx="6858000" cy="59436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371" name="Freeform 83"/>
          <p:cNvSpPr>
            <a:spLocks/>
          </p:cNvSpPr>
          <p:nvPr/>
        </p:nvSpPr>
        <p:spPr bwMode="auto">
          <a:xfrm>
            <a:off x="8001000" y="1676400"/>
            <a:ext cx="990600" cy="4419600"/>
          </a:xfrm>
          <a:custGeom>
            <a:avLst/>
            <a:gdLst>
              <a:gd name="T0" fmla="*/ 0 w 624"/>
              <a:gd name="T1" fmla="*/ 2784 h 2784"/>
              <a:gd name="T2" fmla="*/ 624 w 624"/>
              <a:gd name="T3" fmla="*/ 1680 h 2784"/>
              <a:gd name="T4" fmla="*/ 0 w 624"/>
              <a:gd name="T5" fmla="*/ 0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784">
                <a:moveTo>
                  <a:pt x="0" y="2784"/>
                </a:moveTo>
                <a:cubicBezTo>
                  <a:pt x="312" y="2464"/>
                  <a:pt x="624" y="2144"/>
                  <a:pt x="624" y="1680"/>
                </a:cubicBezTo>
                <a:cubicBezTo>
                  <a:pt x="624" y="1216"/>
                  <a:pt x="312" y="60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REDO with CLR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REDO CLRs on crash recovery</a:t>
            </a:r>
          </a:p>
          <a:p>
            <a:pPr lvl="1" eaLnBrk="1" hangingPunct="1">
              <a:defRPr/>
            </a:pPr>
            <a:r>
              <a:rPr lang="en-US" smtClean="0"/>
              <a:t>Use REDO rules to check if updates in CLRs have already been done</a:t>
            </a:r>
          </a:p>
          <a:p>
            <a:pPr lvl="2" eaLnBrk="1" hangingPunct="1">
              <a:defRPr/>
            </a:pPr>
            <a:r>
              <a:rPr lang="en-US" smtClean="0"/>
              <a:t>Avoids repeating operational (escrow) operations</a:t>
            </a:r>
          </a:p>
          <a:p>
            <a:pPr lvl="2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After processing CLR, update lastLSN field in dirtyPgTable</a:t>
            </a:r>
          </a:p>
          <a:p>
            <a:pPr lvl="2" eaLnBrk="1" hangingPunct="1">
              <a:defRPr/>
            </a:pPr>
            <a:r>
              <a:rPr lang="en-US" smtClean="0"/>
              <a:t>Allows UNDO to start from the right place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ARIES - What is Logged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Physiological Logging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endParaRPr lang="en-US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dirty="0" smtClean="0"/>
              <a:t>REDO Records</a:t>
            </a:r>
          </a:p>
          <a:p>
            <a:pPr marL="1085850" lvl="2" eaLnBrk="1" hangingPunct="1">
              <a:defRPr/>
            </a:pPr>
            <a:r>
              <a:rPr lang="en-US" dirty="0" smtClean="0"/>
              <a:t>Updates to data pages and index pages are logged separately, and usually physically</a:t>
            </a:r>
          </a:p>
          <a:p>
            <a:pPr marL="1085850" lvl="2" eaLnBrk="1" hangingPunct="1">
              <a:defRPr/>
            </a:pPr>
            <a:r>
              <a:rPr lang="en-US" dirty="0" smtClean="0"/>
              <a:t>But may use operational logging (e.g., INCREMENT/DECREMENT)</a:t>
            </a:r>
          </a:p>
          <a:p>
            <a:pPr marL="1428750" lvl="3" eaLnBrk="1" hangingPunct="1">
              <a:defRPr/>
            </a:pPr>
            <a:r>
              <a:rPr lang="en-US" dirty="0" smtClean="0"/>
              <a:t>Because escrow locks allow multiple writers</a:t>
            </a:r>
          </a:p>
          <a:p>
            <a:pPr lvl="1" eaLnBrk="1" hangingPunct="1">
              <a:defRPr/>
            </a:pPr>
            <a:r>
              <a:rPr lang="en-US" dirty="0" smtClean="0"/>
              <a:t>UNDO Records are Purely Logical</a:t>
            </a:r>
          </a:p>
          <a:p>
            <a:pPr marL="1085850" lvl="2" eaLnBrk="1" hangingPunct="1">
              <a:defRPr/>
            </a:pPr>
            <a:r>
              <a:rPr lang="en-US" dirty="0" smtClean="0"/>
              <a:t>Only one record for index and data pages</a:t>
            </a:r>
          </a:p>
          <a:p>
            <a:pPr marL="1085850" lvl="2" eaLnBrk="1" hangingPunct="1">
              <a:defRPr/>
            </a:pPr>
            <a:r>
              <a:rPr lang="en-US" dirty="0" smtClean="0"/>
              <a:t>May use operational logging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ARIES Data Structures</a:t>
            </a:r>
          </a:p>
        </p:txBody>
      </p:sp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0" y="5108575"/>
            <a:ext cx="6002338" cy="1749425"/>
            <a:chOff x="288" y="432"/>
            <a:chExt cx="4484" cy="1307"/>
          </a:xfrm>
        </p:grpSpPr>
        <p:grpSp>
          <p:nvGrpSpPr>
            <p:cNvPr id="19792" name="Group 5"/>
            <p:cNvGrpSpPr>
              <a:grpSpLocks/>
            </p:cNvGrpSpPr>
            <p:nvPr/>
          </p:nvGrpSpPr>
          <p:grpSpPr bwMode="auto">
            <a:xfrm>
              <a:off x="672" y="624"/>
              <a:ext cx="1776" cy="192"/>
              <a:chOff x="672" y="624"/>
              <a:chExt cx="2976" cy="192"/>
            </a:xfrm>
          </p:grpSpPr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>
                <a:off x="67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grpSp>
            <p:nvGrpSpPr>
              <p:cNvPr id="19822" name="Group 7"/>
              <p:cNvGrpSpPr>
                <a:grpSpLocks/>
              </p:cNvGrpSpPr>
              <p:nvPr/>
            </p:nvGrpSpPr>
            <p:grpSpPr bwMode="auto">
              <a:xfrm>
                <a:off x="672" y="624"/>
                <a:ext cx="2976" cy="192"/>
                <a:chOff x="672" y="624"/>
                <a:chExt cx="4320" cy="192"/>
              </a:xfrm>
            </p:grpSpPr>
            <p:sp>
              <p:nvSpPr>
                <p:cNvPr id="28680" name="Line 8"/>
                <p:cNvSpPr>
                  <a:spLocks noChangeShapeType="1"/>
                </p:cNvSpPr>
                <p:nvPr/>
              </p:nvSpPr>
              <p:spPr bwMode="auto">
                <a:xfrm>
                  <a:off x="673" y="720"/>
                  <a:ext cx="4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  <p:sp>
              <p:nvSpPr>
                <p:cNvPr id="28681" name="Line 9"/>
                <p:cNvSpPr>
                  <a:spLocks noChangeShapeType="1"/>
                </p:cNvSpPr>
                <p:nvPr/>
              </p:nvSpPr>
              <p:spPr bwMode="auto">
                <a:xfrm>
                  <a:off x="4991" y="624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cs typeface="+mn-cs"/>
                  </a:endParaRPr>
                </a:p>
              </p:txBody>
            </p:sp>
          </p:grpSp>
        </p:grp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1392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1392" y="1391"/>
              <a:ext cx="29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1776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grpSp>
          <p:nvGrpSpPr>
            <p:cNvPr id="19796" name="Group 13"/>
            <p:cNvGrpSpPr>
              <a:grpSpLocks/>
            </p:cNvGrpSpPr>
            <p:nvPr/>
          </p:nvGrpSpPr>
          <p:grpSpPr bwMode="auto">
            <a:xfrm>
              <a:off x="1776" y="960"/>
              <a:ext cx="1632" cy="192"/>
              <a:chOff x="672" y="624"/>
              <a:chExt cx="4320" cy="192"/>
            </a:xfrm>
          </p:grpSpPr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673" y="720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28687" name="Line 15"/>
              <p:cNvSpPr>
                <a:spLocks noChangeShapeType="1"/>
              </p:cNvSpPr>
              <p:nvPr/>
            </p:nvSpPr>
            <p:spPr bwMode="auto">
              <a:xfrm>
                <a:off x="4992" y="6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88" y="576"/>
              <a:ext cx="25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288" y="864"/>
              <a:ext cx="251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2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288" y="1201"/>
              <a:ext cx="251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3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008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110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1247" y="528"/>
              <a:ext cx="0" cy="9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768" y="432"/>
              <a:ext cx="5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WA,B</a:t>
              </a:r>
            </a:p>
          </p:txBody>
        </p:sp>
        <p:sp>
          <p:nvSpPr>
            <p:cNvPr id="28695" name="Text Box 23"/>
            <p:cNvSpPr txBox="1">
              <a:spLocks noChangeArrowheads="1"/>
            </p:cNvSpPr>
            <p:nvPr/>
          </p:nvSpPr>
          <p:spPr bwMode="auto">
            <a:xfrm>
              <a:off x="1104" y="1488"/>
              <a:ext cx="32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CP</a:t>
              </a:r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>
              <a:off x="1584" y="6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1440" y="432"/>
              <a:ext cx="383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WC</a:t>
              </a: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>
              <a:off x="22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2065" y="753"/>
              <a:ext cx="3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WD</a:t>
              </a: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>
              <a:off x="2688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2544" y="1104"/>
              <a:ext cx="38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WB</a:t>
              </a:r>
            </a:p>
          </p:txBody>
        </p:sp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>
              <a:off x="292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2784" y="753"/>
              <a:ext cx="39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WA</a:t>
              </a:r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auto">
            <a:xfrm>
              <a:off x="3792" y="12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5" name="Text Box 33"/>
            <p:cNvSpPr txBox="1">
              <a:spLocks noChangeArrowheads="1"/>
            </p:cNvSpPr>
            <p:nvPr/>
          </p:nvSpPr>
          <p:spPr bwMode="auto">
            <a:xfrm>
              <a:off x="3648" y="1104"/>
              <a:ext cx="37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rgbClr val="861F10"/>
                  </a:solidFill>
                  <a:cs typeface="+mn-cs"/>
                </a:rPr>
                <a:t>WE</a:t>
              </a:r>
            </a:p>
          </p:txBody>
        </p:sp>
        <p:sp>
          <p:nvSpPr>
            <p:cNvPr id="28706" name="Freeform 34"/>
            <p:cNvSpPr>
              <a:spLocks/>
            </p:cNvSpPr>
            <p:nvPr/>
          </p:nvSpPr>
          <p:spPr bwMode="auto">
            <a:xfrm>
              <a:off x="4320" y="960"/>
              <a:ext cx="148" cy="672"/>
            </a:xfrm>
            <a:custGeom>
              <a:avLst/>
              <a:gdLst>
                <a:gd name="T0" fmla="*/ 0 w 296"/>
                <a:gd name="T1" fmla="*/ 0 h 1344"/>
                <a:gd name="T2" fmla="*/ 288 w 296"/>
                <a:gd name="T3" fmla="*/ 144 h 1344"/>
                <a:gd name="T4" fmla="*/ 48 w 296"/>
                <a:gd name="T5" fmla="*/ 384 h 1344"/>
                <a:gd name="T6" fmla="*/ 288 w 296"/>
                <a:gd name="T7" fmla="*/ 576 h 1344"/>
                <a:gd name="T8" fmla="*/ 48 w 296"/>
                <a:gd name="T9" fmla="*/ 816 h 1344"/>
                <a:gd name="T10" fmla="*/ 288 w 296"/>
                <a:gd name="T11" fmla="*/ 1056 h 1344"/>
                <a:gd name="T12" fmla="*/ 48 w 296"/>
                <a:gd name="T13" fmla="*/ 1296 h 1344"/>
                <a:gd name="T14" fmla="*/ 48 w 296"/>
                <a:gd name="T15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1344">
                  <a:moveTo>
                    <a:pt x="0" y="0"/>
                  </a:moveTo>
                  <a:cubicBezTo>
                    <a:pt x="140" y="40"/>
                    <a:pt x="280" y="80"/>
                    <a:pt x="288" y="144"/>
                  </a:cubicBezTo>
                  <a:cubicBezTo>
                    <a:pt x="296" y="208"/>
                    <a:pt x="48" y="312"/>
                    <a:pt x="48" y="384"/>
                  </a:cubicBezTo>
                  <a:cubicBezTo>
                    <a:pt x="48" y="456"/>
                    <a:pt x="288" y="504"/>
                    <a:pt x="288" y="576"/>
                  </a:cubicBezTo>
                  <a:cubicBezTo>
                    <a:pt x="288" y="648"/>
                    <a:pt x="48" y="736"/>
                    <a:pt x="48" y="816"/>
                  </a:cubicBezTo>
                  <a:cubicBezTo>
                    <a:pt x="48" y="896"/>
                    <a:pt x="288" y="976"/>
                    <a:pt x="288" y="1056"/>
                  </a:cubicBezTo>
                  <a:cubicBezTo>
                    <a:pt x="288" y="1136"/>
                    <a:pt x="88" y="1248"/>
                    <a:pt x="48" y="1296"/>
                  </a:cubicBezTo>
                  <a:cubicBezTo>
                    <a:pt x="8" y="1344"/>
                    <a:pt x="28" y="1344"/>
                    <a:pt x="48" y="1344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7" name="Text Box 35"/>
            <p:cNvSpPr txBox="1">
              <a:spLocks noChangeArrowheads="1"/>
            </p:cNvSpPr>
            <p:nvPr/>
          </p:nvSpPr>
          <p:spPr bwMode="auto">
            <a:xfrm>
              <a:off x="4128" y="720"/>
              <a:ext cx="6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CRASH</a:t>
              </a:r>
              <a:endParaRPr lang="en-US">
                <a:cs typeface="+mn-cs"/>
              </a:endParaRPr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1920" y="528"/>
              <a:ext cx="0" cy="9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8709" name="Text Box 37"/>
            <p:cNvSpPr txBox="1">
              <a:spLocks noChangeArrowheads="1"/>
            </p:cNvSpPr>
            <p:nvPr/>
          </p:nvSpPr>
          <p:spPr bwMode="auto">
            <a:xfrm>
              <a:off x="1776" y="1488"/>
              <a:ext cx="47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>
                  <a:cs typeface="+mn-cs"/>
                </a:rPr>
                <a:t>Flush</a:t>
              </a:r>
            </a:p>
          </p:txBody>
        </p:sp>
      </p:grpSp>
      <p:graphicFrame>
        <p:nvGraphicFramePr>
          <p:cNvPr id="28710" name="Group 38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30" name="Text Box 58"/>
          <p:cNvSpPr txBox="1">
            <a:spLocks noChangeArrowheads="1"/>
          </p:cNvSpPr>
          <p:nvPr/>
        </p:nvSpPr>
        <p:spPr bwMode="auto">
          <a:xfrm>
            <a:off x="533400" y="11430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graphicFrame>
        <p:nvGraphicFramePr>
          <p:cNvPr id="28731" name="Group 59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3581400" y="11430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graphicFrame>
        <p:nvGraphicFramePr>
          <p:cNvPr id="28817" name="Group 145"/>
          <p:cNvGraphicFramePr>
            <a:graphicFrameLocks noGrp="1"/>
          </p:cNvGraphicFramePr>
          <p:nvPr/>
        </p:nvGraphicFramePr>
        <p:xfrm>
          <a:off x="6096000" y="1676400"/>
          <a:ext cx="2819400" cy="822348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56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xactionTable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dirtyPgTable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6096000" y="1143000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Checkpoint</a:t>
            </a:r>
          </a:p>
        </p:txBody>
      </p:sp>
      <p:sp>
        <p:nvSpPr>
          <p:cNvPr id="28761" name="AutoShape 89"/>
          <p:cNvSpPr>
            <a:spLocks noChangeArrowheads="1"/>
          </p:cNvSpPr>
          <p:nvPr/>
        </p:nvSpPr>
        <p:spPr bwMode="auto">
          <a:xfrm>
            <a:off x="6096000" y="3124200"/>
            <a:ext cx="2590800" cy="3505200"/>
          </a:xfrm>
          <a:prstGeom prst="can">
            <a:avLst>
              <a:gd name="adj" fmla="val 338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28800" name="Group 128"/>
          <p:cNvGraphicFramePr>
            <a:graphicFrameLocks noGrp="1"/>
          </p:cNvGraphicFramePr>
          <p:nvPr/>
        </p:nvGraphicFramePr>
        <p:xfrm>
          <a:off x="6248400" y="40386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76" name="Rectangle 104"/>
          <p:cNvSpPr>
            <a:spLocks noChangeArrowheads="1"/>
          </p:cNvSpPr>
          <p:nvPr/>
        </p:nvSpPr>
        <p:spPr bwMode="auto">
          <a:xfrm>
            <a:off x="7010400" y="3352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  <p:graphicFrame>
        <p:nvGraphicFramePr>
          <p:cNvPr id="28819" name="Group 14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39" name="Group 16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59" name="Group 18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79" name="Group 207"/>
          <p:cNvGraphicFramePr>
            <a:graphicFrameLocks noGrp="1"/>
          </p:cNvGraphicFramePr>
          <p:nvPr/>
        </p:nvGraphicFramePr>
        <p:xfrm>
          <a:off x="4572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99" name="Group 227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19" name="Group 247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39" name="Group 267"/>
          <p:cNvGraphicFramePr>
            <a:graphicFrameLocks noGrp="1"/>
          </p:cNvGraphicFramePr>
          <p:nvPr/>
        </p:nvGraphicFramePr>
        <p:xfrm>
          <a:off x="6248400" y="40386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62" name="Group 29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82" name="Group 31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02" name="Group 33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22" name="Group 350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43" name="Group 371"/>
          <p:cNvGraphicFramePr>
            <a:graphicFrameLocks noGrp="1"/>
          </p:cNvGraphicFramePr>
          <p:nvPr/>
        </p:nvGraphicFramePr>
        <p:xfrm>
          <a:off x="3352800" y="16002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63" name="Group 391"/>
          <p:cNvGraphicFramePr>
            <a:graphicFrameLocks noGrp="1"/>
          </p:cNvGraphicFramePr>
          <p:nvPr/>
        </p:nvGraphicFramePr>
        <p:xfrm>
          <a:off x="6096000" y="1676400"/>
          <a:ext cx="2819400" cy="822348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456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xactionTable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3 - 1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dirtyPgTable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 - 2, B - 3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0" grpId="0" build="p" autoUpdateAnimBg="0"/>
      <p:bldP spid="28751" grpId="0" build="p" autoUpdateAnimBg="0"/>
      <p:bldP spid="28760" grpId="0" build="p" autoUpdateAnimBg="0"/>
      <p:bldP spid="28761" grpId="0" animBg="1"/>
      <p:bldP spid="2877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Crash Recovery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3 Phases</a:t>
            </a:r>
          </a:p>
          <a:p>
            <a:pPr lvl="1" eaLnBrk="1" hangingPunct="1">
              <a:defRPr/>
            </a:pPr>
            <a:r>
              <a:rPr lang="en-US" dirty="0" smtClean="0"/>
              <a:t>Analysis</a:t>
            </a:r>
          </a:p>
          <a:p>
            <a:pPr lvl="2" eaLnBrk="1" hangingPunct="1">
              <a:defRPr/>
            </a:pPr>
            <a:r>
              <a:rPr lang="en-US" dirty="0" smtClean="0"/>
              <a:t>Rebuild data structures</a:t>
            </a:r>
          </a:p>
          <a:p>
            <a:pPr lvl="2" eaLnBrk="1" hangingPunct="1">
              <a:defRPr/>
            </a:pPr>
            <a:r>
              <a:rPr lang="en-US" dirty="0" smtClean="0"/>
              <a:t>Determine winners &amp; losers</a:t>
            </a:r>
          </a:p>
          <a:p>
            <a:pPr lvl="1" eaLnBrk="1" hangingPunct="1">
              <a:defRPr/>
            </a:pPr>
            <a:r>
              <a:rPr lang="en-US" dirty="0" smtClean="0"/>
              <a:t>Redo</a:t>
            </a:r>
          </a:p>
          <a:p>
            <a:pPr lvl="2" eaLnBrk="1" hangingPunct="1">
              <a:defRPr/>
            </a:pP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Repeat history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Why?</a:t>
            </a:r>
          </a:p>
          <a:p>
            <a:pPr lvl="1" eaLnBrk="1" hangingPunct="1">
              <a:defRPr/>
            </a:pPr>
            <a:r>
              <a:rPr lang="en-US" dirty="0" smtClean="0"/>
              <a:t>Undo</a:t>
            </a:r>
          </a:p>
          <a:p>
            <a:pPr lvl="2" eaLnBrk="1" hangingPunct="1">
              <a:defRPr/>
            </a:pPr>
            <a:r>
              <a:rPr lang="en-US" dirty="0" smtClean="0"/>
              <a:t>Undo Losers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graphicFrame>
        <p:nvGraphicFramePr>
          <p:cNvPr id="34141" name="Group 349"/>
          <p:cNvGraphicFramePr>
            <a:graphicFrameLocks noGrp="1"/>
          </p:cNvGraphicFramePr>
          <p:nvPr/>
        </p:nvGraphicFramePr>
        <p:xfrm>
          <a:off x="1143000" y="1295400"/>
          <a:ext cx="6858000" cy="384048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88" name="Line 96"/>
          <p:cNvSpPr>
            <a:spLocks noChangeShapeType="1"/>
          </p:cNvSpPr>
          <p:nvPr/>
        </p:nvSpPr>
        <p:spPr bwMode="auto">
          <a:xfrm>
            <a:off x="381000" y="25146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34137" name="Text Box 34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36959" name="Line 95"/>
          <p:cNvSpPr>
            <a:spLocks noChangeShapeType="1"/>
          </p:cNvSpPr>
          <p:nvPr/>
        </p:nvSpPr>
        <p:spPr bwMode="auto">
          <a:xfrm>
            <a:off x="381000" y="16764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36960" name="Group 96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28" name="Group 164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48" name="Group 184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68" name="Group 204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091" name="Text Box 227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092" name="Text Box 228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37093" name="Text Box 229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37094" name="Text Box 230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Analysis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81000" y="16764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aphicFrame>
        <p:nvGraphicFramePr>
          <p:cNvPr id="38916" name="Group 4"/>
          <p:cNvGraphicFramePr>
            <a:graphicFrameLocks noGrp="1"/>
          </p:cNvGraphicFramePr>
          <p:nvPr/>
        </p:nvGraphicFramePr>
        <p:xfrm>
          <a:off x="1143000" y="1295400"/>
          <a:ext cx="68580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</a:tblGrid>
              <a:tr h="88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LSN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Type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PrevLSN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Data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EOT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84" name="Group 72"/>
          <p:cNvGraphicFramePr>
            <a:graphicFrameLocks noGrp="1"/>
          </p:cNvGraphicFramePr>
          <p:nvPr/>
        </p:nvGraphicFramePr>
        <p:xfrm>
          <a:off x="10668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lastLSN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04" name="Group 92"/>
          <p:cNvGraphicFramePr>
            <a:graphicFrameLocks noGrp="1"/>
          </p:cNvGraphicFramePr>
          <p:nvPr/>
        </p:nvGraphicFramePr>
        <p:xfrm>
          <a:off x="3657600" y="4800600"/>
          <a:ext cx="2286000" cy="18288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pgNo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recLSN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24" name="Group 112"/>
          <p:cNvGraphicFramePr>
            <a:graphicFrameLocks noGrp="1"/>
          </p:cNvGraphicFramePr>
          <p:nvPr/>
        </p:nvGraphicFramePr>
        <p:xfrm>
          <a:off x="6324600" y="4572000"/>
          <a:ext cx="2286000" cy="219420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pageLSN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?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047" name="Text Box 135"/>
          <p:cNvSpPr txBox="1">
            <a:spLocks noChangeArrowheads="1"/>
          </p:cNvSpPr>
          <p:nvPr/>
        </p:nvSpPr>
        <p:spPr bwMode="auto">
          <a:xfrm>
            <a:off x="5334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9048" name="Text Box 136"/>
          <p:cNvSpPr txBox="1">
            <a:spLocks noChangeArrowheads="1"/>
          </p:cNvSpPr>
          <p:nvPr/>
        </p:nvSpPr>
        <p:spPr bwMode="auto">
          <a:xfrm>
            <a:off x="1273175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xactionTable</a:t>
            </a:r>
          </a:p>
        </p:txBody>
      </p:sp>
      <p:sp>
        <p:nvSpPr>
          <p:cNvPr id="39049" name="Text Box 137"/>
          <p:cNvSpPr txBox="1">
            <a:spLocks noChangeArrowheads="1"/>
          </p:cNvSpPr>
          <p:nvPr/>
        </p:nvSpPr>
        <p:spPr bwMode="auto">
          <a:xfrm>
            <a:off x="3886200" y="43434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dirtyPgTable</a:t>
            </a:r>
          </a:p>
        </p:txBody>
      </p:sp>
      <p:sp>
        <p:nvSpPr>
          <p:cNvPr id="39050" name="Text Box 138"/>
          <p:cNvSpPr txBox="1">
            <a:spLocks noChangeArrowheads="1"/>
          </p:cNvSpPr>
          <p:nvPr/>
        </p:nvSpPr>
        <p:spPr bwMode="auto">
          <a:xfrm>
            <a:off x="7239000" y="41148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2459</Words>
  <Application>Microsoft Macintosh PowerPoint</Application>
  <PresentationFormat>On-screen Show (4:3)</PresentationFormat>
  <Paragraphs>2076</Paragraphs>
  <Slides>34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Black</vt:lpstr>
      <vt:lpstr>Helvetica</vt:lpstr>
      <vt:lpstr>ＭＳ Ｐゴシック</vt:lpstr>
      <vt:lpstr>Times</vt:lpstr>
      <vt:lpstr>Arial</vt:lpstr>
      <vt:lpstr>Blank Presentation</vt:lpstr>
      <vt:lpstr>Lecture 15 – ARIES Recovery</vt:lpstr>
      <vt:lpstr>Log Based Recovery</vt:lpstr>
      <vt:lpstr>ARIES Example</vt:lpstr>
      <vt:lpstr>ARIES - What is Logged</vt:lpstr>
      <vt:lpstr>ARIES Data Structures</vt:lpstr>
      <vt:lpstr>Crash Recovery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Redo</vt:lpstr>
      <vt:lpstr>Redo Example</vt:lpstr>
      <vt:lpstr>Redo Example</vt:lpstr>
      <vt:lpstr>Redo Example</vt:lpstr>
      <vt:lpstr>Redo Example</vt:lpstr>
      <vt:lpstr>Redo Example</vt:lpstr>
      <vt:lpstr>Redo Example</vt:lpstr>
      <vt:lpstr>Redo Example</vt:lpstr>
      <vt:lpstr>Undo</vt:lpstr>
      <vt:lpstr>Undo</vt:lpstr>
      <vt:lpstr>Undo</vt:lpstr>
      <vt:lpstr>UNDO Wrinkles</vt:lpstr>
      <vt:lpstr>UNDO with CLR</vt:lpstr>
      <vt:lpstr>UNDO with CLR</vt:lpstr>
      <vt:lpstr>UNDO with CLR</vt:lpstr>
      <vt:lpstr>UNDO with CLR</vt:lpstr>
      <vt:lpstr>UNDO with CLR</vt:lpstr>
      <vt:lpstr>UNDO with CLR</vt:lpstr>
      <vt:lpstr>UNDO with CLR</vt:lpstr>
      <vt:lpstr>UNDO with CLR</vt:lpstr>
      <vt:lpstr>REDO with CLR</vt:lpstr>
    </vt:vector>
  </TitlesOfParts>
  <Company>_x0008_ᖨ]狴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ARIES Overview</dc:title>
  <dc:creator>S</dc:creator>
  <cp:lastModifiedBy>Samuel R Madden</cp:lastModifiedBy>
  <cp:revision>46</cp:revision>
  <cp:lastPrinted>2014-11-03T17:29:00Z</cp:lastPrinted>
  <dcterms:created xsi:type="dcterms:W3CDTF">2004-10-25T12:25:14Z</dcterms:created>
  <dcterms:modified xsi:type="dcterms:W3CDTF">2017-11-01T20:43:20Z</dcterms:modified>
</cp:coreProperties>
</file>