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2B0BA-D591-4B7A-BD44-60D0AC771F4F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D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FE697-C12E-4FEC-A5E4-58ECFC82DB8B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90169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type-func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g.edu.uy/inco/cursos/fpr/wiki/index.php/Operadores_en_Python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ode.la/tutoriales/listas-pyth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trenamiento-python-basico.readthedocs.io/es/latest/leccion3/tipo_tuplas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>
                <a:hlinkClick r:id="rId3"/>
              </a:rPr>
              <a:t>https://www.geeksforgeeks.org/python-type-function/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1049-1F56-4BE4-8070-13778CD1BDA8}" type="slidenum">
              <a:rPr lang="es-DO" smtClean="0"/>
              <a:t>8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844813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>
                <a:hlinkClick r:id="rId3"/>
              </a:rPr>
              <a:t>https://www.fing.edu.uy/inco/cursos/fpr/wiki/index.php/Operadores_en_Python</a:t>
            </a:r>
            <a:endParaRPr lang="es-DO" dirty="0"/>
          </a:p>
          <a:p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1049-1F56-4BE4-8070-13778CD1BDA8}" type="slidenum">
              <a:rPr lang="es-DO" smtClean="0"/>
              <a:t>10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22455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>
                <a:hlinkClick r:id="rId3"/>
              </a:rPr>
              <a:t>https://devcode.la/tutoriales/listas-python/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1049-1F56-4BE4-8070-13778CD1BDA8}" type="slidenum">
              <a:rPr lang="es-DO" smtClean="0"/>
              <a:t>15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57067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>
                <a:hlinkClick r:id="rId3"/>
              </a:rPr>
              <a:t>https://entrenamiento-python-basico.readthedocs.io/es/latest/leccion3/tipo_tuplas.html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1049-1F56-4BE4-8070-13778CD1BDA8}" type="slidenum">
              <a:rPr lang="es-DO" smtClean="0"/>
              <a:t>16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23747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EAF5-2274-4FCD-8112-4806BC339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3D1B9-E183-451C-B6A1-AF7A61252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823E9-40D5-48CB-AD96-B5446552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08F4-A6EF-42B3-A9D6-DC5DD6723D4A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1030D-C8E8-4110-865E-8BE75E81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81535-0919-4E83-8AA1-5AADA9B1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8DF4-FA42-4398-84F1-A5169CD6D61E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33058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C16D-F7F7-4224-A753-EAB0DDAD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EA811-53AD-41EA-BCBA-233671156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B9734-772E-4BDD-BEE3-DFDDB3EC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08F4-A6EF-42B3-A9D6-DC5DD6723D4A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E9B85-DBC1-4632-B4FC-E15A81CB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5DD81-552F-4DD0-A083-3E913F00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8DF4-FA42-4398-84F1-A5169CD6D61E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2368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10D66-AE19-483F-B6CC-2C484A736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9AD06-C8ED-4700-9E39-9D05ED0A6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883D9-C10B-4475-AAC8-9578F136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08F4-A6EF-42B3-A9D6-DC5DD6723D4A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4C878-8398-4A2B-B9FB-99B2A1AC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825ED-E4CA-4A38-A449-DD98B92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8DF4-FA42-4398-84F1-A5169CD6D61E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6277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021F-C921-429A-A7F4-64F4DF13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54BF-27FA-49B5-920A-9290FEEE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793D8-BE21-48E9-98DB-24DD9258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08F4-A6EF-42B3-A9D6-DC5DD6723D4A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AFFBF-7AB0-42EF-87EB-6FB86FCF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A81A5-9C19-48B4-AEC2-24A86F03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8DF4-FA42-4398-84F1-A5169CD6D61E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77918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3BE5-0BA6-4857-A6A8-FC26F1DF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E5E3D-EB68-4AC3-89FC-834D2951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2CD19-79CE-41D7-B92F-47021155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08F4-A6EF-42B3-A9D6-DC5DD6723D4A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835D0-75D0-4BEF-B071-AA560265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1A20E-548E-4072-92BE-5EB0BA41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8DF4-FA42-4398-84F1-A5169CD6D61E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24412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D804-8075-49F9-AB14-16E96F2B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E0CAF-7BBC-418D-9EE2-A9C71C0BA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6DE1F-88CF-431F-9ECB-1ED27D0FA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83BED-F738-4A83-8BAD-F96B4D07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08F4-A6EF-42B3-A9D6-DC5DD6723D4A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6E9C7-499F-4F5A-A3D7-D0FEA4F0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AF48A-B5B5-4127-A756-908D5DCB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8DF4-FA42-4398-84F1-A5169CD6D61E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9026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618F-1EFD-43FC-8884-F76AAB52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9109D-44CD-46DC-8ED3-73A790AE2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55BA4-6351-4F17-927C-DE6A65BCC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2D82A-B0F5-4F4D-9C40-3205AEF21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6FF2B-700B-4B5D-8E01-718B1C1B8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A4930-9FA5-4AED-BC3D-8DE0C06D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08F4-A6EF-42B3-A9D6-DC5DD6723D4A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58E0D-B059-4D6A-A4F1-61993EC1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DB409-2626-4638-B7A0-B95F4ECC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8DF4-FA42-4398-84F1-A5169CD6D61E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1645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4B9A-B22C-4BB7-B701-B8871C2F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E60CC-4A1F-40E2-A477-1D739BF0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08F4-A6EF-42B3-A9D6-DC5DD6723D4A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F5695-F233-4999-9894-8650B836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1C62B-6675-40C1-86EF-6CA4348C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8DF4-FA42-4398-84F1-A5169CD6D61E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5744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6F55-7809-45E8-8B66-32294AA1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08F4-A6EF-42B3-A9D6-DC5DD6723D4A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F85C7-D7F7-4FEA-ADEE-1E684809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A1EA2-0364-4F2E-B466-09D15C1F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8DF4-FA42-4398-84F1-A5169CD6D61E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629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902A-AD1E-4FC5-8222-2F8A51ED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FC75-96C1-45F1-90B7-1400B34C4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BBAC9-A0AB-42E7-A88B-E4925E1ED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C3749-449D-47A4-8BAC-2EEC1DD6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08F4-A6EF-42B3-A9D6-DC5DD6723D4A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EB1D9-CF40-4900-9F5E-A3E1FE8C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60ED9-B681-4FCB-B84B-B9568FF3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8DF4-FA42-4398-84F1-A5169CD6D61E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4378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38A7-2753-4297-A2AF-E663547F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F830D0-660E-4A24-926C-85EC29DB7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B8F0D-853C-47CF-B239-891F58A67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A0014-ACFF-4A58-9FBA-17EB7341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08F4-A6EF-42B3-A9D6-DC5DD6723D4A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6FC0E-ACC1-4036-9787-46144CEA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DFD2D-4504-4245-8AB1-D69FE5BE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8DF4-FA42-4398-84F1-A5169CD6D61E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48591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B261A-2A0E-4B50-ACE2-225A8B72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31545-5F9C-4B6A-BA8C-1B62A988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B84A3-842C-4B82-8DFC-46E3DA08F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408F4-A6EF-42B3-A9D6-DC5DD6723D4A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9332A-6579-4541-9609-6B77DEA02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5CCF7-7CB5-481F-AE01-122BA9739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C8DF4-FA42-4398-84F1-A5169CD6D61E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6194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008" y="373073"/>
            <a:ext cx="9144000" cy="961951"/>
          </a:xfrm>
        </p:spPr>
        <p:txBody>
          <a:bodyPr>
            <a:normAutofit fontScale="90000"/>
          </a:bodyPr>
          <a:lstStyle/>
          <a:p>
            <a:r>
              <a:rPr lang="es-ES" sz="4400" dirty="0"/>
              <a:t>Enteros, reales y operadores aritméticos</a:t>
            </a:r>
            <a:endParaRPr lang="es-DO" sz="4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008" y="4333385"/>
            <a:ext cx="9144000" cy="1655762"/>
          </a:xfrm>
        </p:spPr>
        <p:txBody>
          <a:bodyPr>
            <a:normAutofit/>
          </a:bodyPr>
          <a:lstStyle/>
          <a:p>
            <a:r>
              <a:rPr lang="en-US" sz="1400" dirty="0" err="1"/>
              <a:t>Por</a:t>
            </a:r>
            <a:r>
              <a:rPr lang="en-US" sz="1400" dirty="0"/>
              <a:t>: Melanie Llaugel</a:t>
            </a:r>
          </a:p>
          <a:p>
            <a:endParaRPr lang="en-US" sz="1400" dirty="0"/>
          </a:p>
          <a:p>
            <a:r>
              <a:rPr lang="en-US" sz="1400" dirty="0"/>
              <a:t>Julio 2020</a:t>
            </a:r>
          </a:p>
          <a:p>
            <a:endParaRPr lang="en-US" sz="1400" dirty="0"/>
          </a:p>
          <a:p>
            <a:r>
              <a:rPr lang="en-US" sz="1400" dirty="0" err="1"/>
              <a:t>Sesión</a:t>
            </a:r>
            <a:r>
              <a:rPr lang="en-US" sz="1400" dirty="0"/>
              <a:t> 4</a:t>
            </a:r>
          </a:p>
        </p:txBody>
      </p:sp>
      <p:pic>
        <p:nvPicPr>
          <p:cNvPr id="6152" name="Picture 8" descr="Tipos de Operadores I: Operadores Aritméticos - [forCode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634" y="1489496"/>
            <a:ext cx="3238563" cy="268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08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638"/>
            <a:ext cx="12192000" cy="80438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Boolenos y Operadores Lógicos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313"/>
            <a:ext cx="10515600" cy="4351338"/>
          </a:xfrm>
        </p:spPr>
        <p:txBody>
          <a:bodyPr/>
          <a:lstStyle/>
          <a:p>
            <a:r>
              <a:rPr lang="es-DO" dirty="0"/>
              <a:t>Los booleanos solo pueden ser VERDADERO o FALSO, en Python True y False (la primera letra siempre en mayúscula).</a:t>
            </a:r>
          </a:p>
          <a:p>
            <a:pPr marL="0" indent="0">
              <a:buNone/>
            </a:pPr>
            <a:endParaRPr lang="es-DO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00478" y="2623864"/>
          <a:ext cx="40030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A y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A o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No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23149" y="2867165"/>
          <a:ext cx="4092450" cy="1912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RESULTADO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00478" y="4768480"/>
          <a:ext cx="3940050" cy="18594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7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/>
                        <a:t>A</a:t>
                      </a:r>
                      <a:endParaRPr lang="es-DO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RESULTADO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/>
                        <a:t>TRUE</a:t>
                      </a:r>
                      <a:endParaRPr lang="es-DO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9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/>
                        <a:t>TRUE</a:t>
                      </a:r>
                      <a:endParaRPr lang="es-DO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9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/>
                        <a:t>FALSE</a:t>
                      </a:r>
                      <a:endParaRPr lang="es-DO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/>
                        <a:t>FALSE</a:t>
                      </a:r>
                      <a:endParaRPr lang="es-DO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30210" y="5350828"/>
          <a:ext cx="28783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5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RESULTADO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45250" y="4270715"/>
            <a:ext cx="105050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OR</a:t>
            </a:r>
            <a:endParaRPr lang="es-DO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944121" y="2397009"/>
            <a:ext cx="105050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AND</a:t>
            </a:r>
            <a:endParaRPr lang="es-DO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944121" y="4880672"/>
            <a:ext cx="105050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</a:t>
            </a:r>
            <a:endParaRPr lang="es-DO" b="1" dirty="0"/>
          </a:p>
        </p:txBody>
      </p:sp>
    </p:spTree>
    <p:extLst>
      <p:ext uri="{BB962C8B-B14F-4D97-AF65-F5344CB8AC3E}">
        <p14:creationId xmlns:p14="http://schemas.microsoft.com/office/powerpoint/2010/main" val="310803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718" y="1961769"/>
            <a:ext cx="5629930" cy="3206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638"/>
            <a:ext cx="12192000" cy="80438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Operadores Lógicos - Ejemplos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48" y="1854888"/>
            <a:ext cx="10515600" cy="1191895"/>
          </a:xfrm>
        </p:spPr>
        <p:txBody>
          <a:bodyPr>
            <a:noAutofit/>
          </a:bodyPr>
          <a:lstStyle/>
          <a:p>
            <a:r>
              <a:rPr lang="es-DO" sz="1800" dirty="0"/>
              <a:t>Caso 1: TRUE AND FALSE </a:t>
            </a:r>
          </a:p>
          <a:p>
            <a:endParaRPr lang="es-DO" sz="1800" dirty="0"/>
          </a:p>
          <a:p>
            <a:endParaRPr lang="es-DO" sz="1800" dirty="0"/>
          </a:p>
          <a:p>
            <a:r>
              <a:rPr lang="es-DO" sz="1800" dirty="0"/>
              <a:t>Caso 2: TRUE OR FALSE </a:t>
            </a:r>
          </a:p>
          <a:p>
            <a:endParaRPr lang="es-DO" sz="1800" dirty="0"/>
          </a:p>
          <a:p>
            <a:endParaRPr lang="es-DO" sz="1800" dirty="0"/>
          </a:p>
          <a:p>
            <a:r>
              <a:rPr lang="es-DO" sz="1800" dirty="0"/>
              <a:t>Caso 3: NOT TRUE</a:t>
            </a:r>
          </a:p>
          <a:p>
            <a:endParaRPr lang="es-DO" sz="1800" dirty="0"/>
          </a:p>
          <a:p>
            <a:pPr marL="0" indent="0">
              <a:buNone/>
            </a:pPr>
            <a:endParaRPr lang="es-DO" sz="1800" dirty="0"/>
          </a:p>
          <a:p>
            <a:r>
              <a:rPr lang="es-DO" sz="1800" dirty="0"/>
              <a:t>Caso 4: NOT FALSE</a:t>
            </a:r>
          </a:p>
          <a:p>
            <a:pPr marL="0" indent="0">
              <a:buNone/>
            </a:pPr>
            <a:endParaRPr lang="es-DO" sz="1800" dirty="0"/>
          </a:p>
          <a:p>
            <a:pPr marL="0" indent="0">
              <a:buNone/>
            </a:pPr>
            <a:endParaRPr lang="es-DO" sz="1800" dirty="0"/>
          </a:p>
          <a:p>
            <a:pPr marL="0" indent="0">
              <a:buNone/>
            </a:pPr>
            <a:endParaRPr lang="es-DO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61134" y="2207777"/>
          <a:ext cx="3940050" cy="764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0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RESULTADO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s-D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61134" y="3371388"/>
          <a:ext cx="3940050" cy="740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7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/>
                        <a:t>A</a:t>
                      </a:r>
                      <a:endParaRPr lang="es-DO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RESULTADO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/>
                        <a:t>TRUE</a:t>
                      </a:r>
                      <a:endParaRPr lang="es-DO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s-D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61134" y="4436699"/>
          <a:ext cx="287832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5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RESULTADO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s-D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961134" y="5599247"/>
          <a:ext cx="287832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5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RESULTADO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s-D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053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DO" b="1" dirty="0"/>
              <a:t>Ejercicio 1</a:t>
            </a:r>
            <a:r>
              <a:rPr lang="es-DO" dirty="0"/>
              <a:t>: Utiliza la función print y imprime tu nombre y tu edad uno debajo del otro utilizando uno de los métodos de salto de línea.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b="1" dirty="0"/>
              <a:t>Ejercicio 2</a:t>
            </a:r>
            <a:r>
              <a:rPr lang="es-DO" dirty="0"/>
              <a:t>: Que tipo de dato es:</a:t>
            </a:r>
          </a:p>
          <a:p>
            <a:pPr marL="514350" indent="-514350">
              <a:buAutoNum type="alphaLcParenR"/>
            </a:pPr>
            <a:r>
              <a:rPr lang="es-DO" dirty="0"/>
              <a:t>3         b)  True      c)  17.8      d)   “Hola”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b="1" dirty="0"/>
              <a:t>Ejercicio 3</a:t>
            </a:r>
            <a:r>
              <a:rPr lang="es-DO" dirty="0"/>
              <a:t>: Cual es resultado de las siguientes comparaciones:</a:t>
            </a:r>
          </a:p>
          <a:p>
            <a:pPr marL="0" indent="0">
              <a:buNone/>
            </a:pPr>
            <a:r>
              <a:rPr lang="es-DO" dirty="0"/>
              <a:t>True AND False</a:t>
            </a:r>
          </a:p>
          <a:p>
            <a:pPr marL="0" indent="0">
              <a:buNone/>
            </a:pPr>
            <a:r>
              <a:rPr lang="es-DO" dirty="0"/>
              <a:t>NOT False</a:t>
            </a:r>
          </a:p>
          <a:p>
            <a:pPr marL="0" indent="0">
              <a:buNone/>
            </a:pPr>
            <a:r>
              <a:rPr lang="es-DO" dirty="0"/>
              <a:t>True OR True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  <a:p>
            <a:endParaRPr lang="es-DO" dirty="0"/>
          </a:p>
          <a:p>
            <a:endParaRPr lang="es-DO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30638"/>
            <a:ext cx="12192000" cy="804386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DO" dirty="0">
                <a:solidFill>
                  <a:schemeClr val="bg1"/>
                </a:solidFill>
              </a:rPr>
              <a:t>Ejercicios para practicar</a:t>
            </a:r>
            <a:endParaRPr lang="es-D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8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008" y="373073"/>
            <a:ext cx="9144000" cy="961951"/>
          </a:xfrm>
        </p:spPr>
        <p:txBody>
          <a:bodyPr>
            <a:normAutofit/>
          </a:bodyPr>
          <a:lstStyle/>
          <a:p>
            <a:r>
              <a:rPr lang="es-ES" sz="4400" dirty="0"/>
              <a:t>Listas, </a:t>
            </a:r>
            <a:r>
              <a:rPr lang="es-ES" sz="4400" dirty="0" err="1"/>
              <a:t>tuplas</a:t>
            </a:r>
            <a:r>
              <a:rPr lang="es-ES" sz="4400" dirty="0"/>
              <a:t> y Diccionarios</a:t>
            </a:r>
            <a:endParaRPr lang="es-DO" sz="4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008" y="4333385"/>
            <a:ext cx="9144000" cy="1655762"/>
          </a:xfrm>
        </p:spPr>
        <p:txBody>
          <a:bodyPr>
            <a:normAutofit/>
          </a:bodyPr>
          <a:lstStyle/>
          <a:p>
            <a:r>
              <a:rPr lang="en-US" sz="1400" dirty="0" err="1"/>
              <a:t>Por</a:t>
            </a:r>
            <a:r>
              <a:rPr lang="en-US" sz="1400" dirty="0"/>
              <a:t>: Melanie Llaugel</a:t>
            </a:r>
          </a:p>
          <a:p>
            <a:endParaRPr lang="en-US" sz="1400" dirty="0"/>
          </a:p>
          <a:p>
            <a:r>
              <a:rPr lang="en-US" sz="1400" dirty="0"/>
              <a:t>Julio 2020</a:t>
            </a:r>
          </a:p>
          <a:p>
            <a:endParaRPr lang="en-US" sz="1400" dirty="0"/>
          </a:p>
          <a:p>
            <a:r>
              <a:rPr lang="en-US" sz="1400" dirty="0" err="1"/>
              <a:t>Sesión</a:t>
            </a:r>
            <a:r>
              <a:rPr lang="en-US" sz="1400" dirty="0"/>
              <a:t> 6, 7 y 8</a:t>
            </a:r>
          </a:p>
        </p:txBody>
      </p:sp>
      <p:pic>
        <p:nvPicPr>
          <p:cNvPr id="2054" name="Picture 6" descr="Aprende a optimizar operaciones de listas en Pyth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89" y="1755592"/>
            <a:ext cx="4443238" cy="21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02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638"/>
            <a:ext cx="12192000" cy="80438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Listas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313"/>
            <a:ext cx="10515600" cy="4351338"/>
          </a:xfrm>
        </p:spPr>
        <p:txBody>
          <a:bodyPr>
            <a:normAutofit/>
          </a:bodyPr>
          <a:lstStyle/>
          <a:p>
            <a:r>
              <a:rPr lang="es-DO" sz="2400" dirty="0"/>
              <a:t>Una lista es un arreglo de datos que puede contener cualquier tipo de dato (enteros, cadenas, etc.).</a:t>
            </a:r>
          </a:p>
          <a:p>
            <a:r>
              <a:rPr lang="es-DO" sz="2400" dirty="0"/>
              <a:t>Los elementos de las listas se crean dentro de corchetes [] y separados por comas.</a:t>
            </a:r>
          </a:p>
          <a:p>
            <a:r>
              <a:rPr lang="es-DO" sz="2400" dirty="0"/>
              <a:t>Se puede acceder a sus elementos mediante un índice.</a:t>
            </a:r>
          </a:p>
          <a:p>
            <a:r>
              <a:rPr lang="es-DO" sz="2400" dirty="0"/>
              <a:t>Métodos mas utilizados que tienen las listas:</a:t>
            </a:r>
          </a:p>
          <a:p>
            <a:endParaRPr lang="es-DO" sz="2400" dirty="0"/>
          </a:p>
          <a:p>
            <a:pPr marL="0" indent="0">
              <a:buNone/>
            </a:pPr>
            <a:endParaRPr lang="es-DO" sz="2400" dirty="0"/>
          </a:p>
          <a:p>
            <a:pPr marL="0" indent="0">
              <a:buNone/>
            </a:pPr>
            <a:endParaRPr lang="es-DO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42820" y="4322402"/>
          <a:ext cx="8163560" cy="222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2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7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DO" noProof="0" dirty="0"/>
                        <a:t>METODOS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noProof="0" dirty="0"/>
                        <a:t>FUNCION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DO" b="1" noProof="0" dirty="0" err="1"/>
                        <a:t>Append</a:t>
                      </a:r>
                      <a:r>
                        <a:rPr lang="es-DO" b="1" noProof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noProof="0" dirty="0"/>
                        <a:t>Agrega</a:t>
                      </a:r>
                      <a:r>
                        <a:rPr lang="es-DO" baseline="0" noProof="0" dirty="0"/>
                        <a:t> nuevos elementos a una lista</a:t>
                      </a:r>
                      <a:endParaRPr lang="es-DO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DO" b="1" noProof="0" dirty="0" err="1"/>
                        <a:t>Remove</a:t>
                      </a:r>
                      <a:r>
                        <a:rPr lang="es-DO" b="1" noProof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noProof="0" dirty="0"/>
                        <a:t>Remueve</a:t>
                      </a:r>
                      <a:r>
                        <a:rPr lang="es-DO" baseline="0" noProof="0" dirty="0"/>
                        <a:t> elementos de una lista</a:t>
                      </a:r>
                      <a:endParaRPr lang="es-DO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DO" b="1" noProof="0" dirty="0" err="1"/>
                        <a:t>Index</a:t>
                      </a:r>
                      <a:r>
                        <a:rPr lang="es-DO" b="1" noProof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noProof="0" dirty="0"/>
                        <a:t>Devuelve el</a:t>
                      </a:r>
                      <a:r>
                        <a:rPr lang="es-DO" baseline="0" noProof="0" dirty="0"/>
                        <a:t> número del índice del elemento de la lista</a:t>
                      </a:r>
                      <a:endParaRPr lang="es-DO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DO" b="1" noProof="0" dirty="0" err="1"/>
                        <a:t>Count</a:t>
                      </a:r>
                      <a:r>
                        <a:rPr lang="es-DO" b="1" noProof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noProof="0" dirty="0"/>
                        <a:t>Cuenta cuantas veces un elemento</a:t>
                      </a:r>
                      <a:r>
                        <a:rPr lang="es-DO" baseline="0" noProof="0" dirty="0"/>
                        <a:t> de la lista se repite</a:t>
                      </a:r>
                      <a:endParaRPr lang="es-DO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DO" b="1" noProof="0" dirty="0"/>
                        <a:t>Reverse()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DO" noProof="0" dirty="0"/>
                        <a:t>Invierte los elementos de</a:t>
                      </a:r>
                      <a:r>
                        <a:rPr lang="es-DO" baseline="0" noProof="0" dirty="0"/>
                        <a:t> una lista</a:t>
                      </a:r>
                      <a:endParaRPr lang="es-DO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64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638"/>
            <a:ext cx="12192000" cy="80438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Listas - Ejemplos</a:t>
            </a:r>
            <a:endParaRPr lang="es-DO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691" y="2341903"/>
            <a:ext cx="3778963" cy="156481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502555" y="1641444"/>
            <a:ext cx="1684592" cy="458332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Append()</a:t>
            </a:r>
          </a:p>
          <a:p>
            <a:pPr marL="0" indent="0" algn="ctr">
              <a:buNone/>
            </a:pPr>
            <a:endParaRPr lang="es-DO" sz="2400" dirty="0"/>
          </a:p>
          <a:p>
            <a:pPr algn="ctr"/>
            <a:endParaRPr lang="es-DO" sz="2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s-DO" sz="2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s-DO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475" y="2179304"/>
            <a:ext cx="3667125" cy="201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663" y="5021312"/>
            <a:ext cx="3701797" cy="1565528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463443" y="4400560"/>
            <a:ext cx="1684592" cy="458332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Remove()</a:t>
            </a:r>
          </a:p>
          <a:p>
            <a:pPr marL="0" indent="0" algn="ctr">
              <a:buNone/>
            </a:pPr>
            <a:endParaRPr lang="es-DO" sz="2400" dirty="0"/>
          </a:p>
          <a:p>
            <a:pPr algn="ctr"/>
            <a:endParaRPr lang="es-DO" sz="2400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s-DO" sz="2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s-DO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91" y="4988355"/>
            <a:ext cx="3467147" cy="1631442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032223" y="4400560"/>
            <a:ext cx="1684592" cy="458332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Index()</a:t>
            </a:r>
          </a:p>
          <a:p>
            <a:pPr marL="0" indent="0" algn="ctr">
              <a:buNone/>
            </a:pPr>
            <a:endParaRPr lang="es-DO" sz="2400" dirty="0"/>
          </a:p>
          <a:p>
            <a:pPr algn="ctr"/>
            <a:endParaRPr lang="es-DO" sz="2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s-DO" sz="2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s-DO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17691" y="5962915"/>
            <a:ext cx="26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lang="es-DO" sz="1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09414" y="5958499"/>
            <a:ext cx="26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  <a:endParaRPr lang="es-DO" sz="12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34677" y="5958498"/>
            <a:ext cx="26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  <a:endParaRPr lang="es-DO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67956" y="5958499"/>
            <a:ext cx="26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0</a:t>
            </a:r>
            <a:endParaRPr lang="es-DO" sz="12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32223" y="6365176"/>
            <a:ext cx="368808" cy="25462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0447" y="4988355"/>
            <a:ext cx="2967814" cy="1376821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9304304" y="4402856"/>
            <a:ext cx="1684592" cy="458332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Count()</a:t>
            </a:r>
          </a:p>
          <a:p>
            <a:pPr marL="0" indent="0" algn="ctr">
              <a:buNone/>
            </a:pPr>
            <a:endParaRPr lang="es-DO" sz="2400" dirty="0"/>
          </a:p>
          <a:p>
            <a:pPr algn="ctr"/>
            <a:endParaRPr lang="es-DO" sz="2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s-DO" sz="2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s-DO" sz="24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778908" y="1728437"/>
            <a:ext cx="1684592" cy="458332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DO" sz="2400" dirty="0"/>
              <a:t>Crear Lista</a:t>
            </a:r>
          </a:p>
          <a:p>
            <a:pPr marL="0" indent="0" algn="ctr">
              <a:buNone/>
            </a:pPr>
            <a:endParaRPr lang="es-DO" sz="2400" dirty="0"/>
          </a:p>
          <a:p>
            <a:pPr algn="ctr"/>
            <a:endParaRPr lang="es-DO" sz="2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s-DO" sz="2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s-DO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344851" y="6487867"/>
            <a:ext cx="3847149" cy="369332"/>
          </a:xfrm>
          <a:prstGeom prst="rect">
            <a:avLst/>
          </a:prstGeom>
          <a:solidFill>
            <a:srgbClr val="FFC5B7"/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DO" dirty="0"/>
              <a:t>Los índices en python comienzan en 0.</a:t>
            </a:r>
          </a:p>
        </p:txBody>
      </p:sp>
    </p:spTree>
    <p:extLst>
      <p:ext uri="{BB962C8B-B14F-4D97-AF65-F5344CB8AC3E}">
        <p14:creationId xmlns:p14="http://schemas.microsoft.com/office/powerpoint/2010/main" val="47874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638"/>
            <a:ext cx="12192000" cy="80438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Tuplas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313"/>
            <a:ext cx="10515600" cy="4351338"/>
          </a:xfrm>
        </p:spPr>
        <p:txBody>
          <a:bodyPr/>
          <a:lstStyle/>
          <a:p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7677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DO" sz="2400" dirty="0"/>
              <a:t>Una tupla es una estructura de datos de tipo secuencia muy similar a las listas pero se diferencia en que son inmutables, sus elementos no pueden ser modificados.</a:t>
            </a:r>
          </a:p>
          <a:p>
            <a:r>
              <a:rPr lang="es-DO" sz="2400" dirty="0"/>
              <a:t>Los elementos de las tuplas se crean dentro de paréntesis () y separados por comas.</a:t>
            </a:r>
          </a:p>
          <a:p>
            <a:r>
              <a:rPr lang="es-DO" sz="2400" dirty="0"/>
              <a:t>Algunos de los métodos que integran las tuplas son: </a:t>
            </a:r>
            <a:r>
              <a:rPr lang="es-DO" sz="2400" dirty="0" err="1"/>
              <a:t>count</a:t>
            </a:r>
            <a:r>
              <a:rPr lang="es-DO" sz="2400" dirty="0"/>
              <a:t>() y </a:t>
            </a:r>
            <a:r>
              <a:rPr lang="es-DO" sz="2400" dirty="0" err="1"/>
              <a:t>index</a:t>
            </a:r>
            <a:r>
              <a:rPr lang="es-DO" sz="2400" dirty="0"/>
              <a:t>().</a:t>
            </a:r>
          </a:p>
          <a:p>
            <a:endParaRPr lang="es-DO" sz="2400" dirty="0"/>
          </a:p>
          <a:p>
            <a:endParaRPr lang="es-D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400" dirty="0"/>
          </a:p>
          <a:p>
            <a:pPr marL="0" indent="0">
              <a:buFont typeface="Arial" panose="020B0604020202020204" pitchFamily="34" charset="0"/>
              <a:buNone/>
            </a:pPr>
            <a:endParaRPr lang="es-DO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150" y="4361430"/>
            <a:ext cx="5089017" cy="203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3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709"/>
            <a:ext cx="12192000" cy="82359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Números Enteros y Reales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313"/>
            <a:ext cx="10515600" cy="4351338"/>
          </a:xfrm>
        </p:spPr>
        <p:txBody>
          <a:bodyPr/>
          <a:lstStyle/>
          <a:p>
            <a:r>
              <a:rPr lang="es-DO" dirty="0"/>
              <a:t>En python los números enteros son de tipo </a:t>
            </a:r>
            <a:r>
              <a:rPr lang="es-DO" dirty="0" err="1"/>
              <a:t>int</a:t>
            </a:r>
            <a:r>
              <a:rPr lang="es-DO" dirty="0"/>
              <a:t>.</a:t>
            </a:r>
          </a:p>
          <a:p>
            <a:r>
              <a:rPr lang="es-DO" dirty="0"/>
              <a:t>En python los números reales son de tipo </a:t>
            </a:r>
            <a:r>
              <a:rPr lang="es-DO" dirty="0" err="1"/>
              <a:t>float</a:t>
            </a:r>
            <a:r>
              <a:rPr lang="es-DO" dirty="0"/>
              <a:t>.</a:t>
            </a:r>
          </a:p>
          <a:p>
            <a:r>
              <a:rPr lang="es-DO" dirty="0"/>
              <a:t>Con la función </a:t>
            </a:r>
            <a:r>
              <a:rPr lang="es-DO" b="1" dirty="0" err="1"/>
              <a:t>type</a:t>
            </a:r>
            <a:r>
              <a:rPr lang="es-DO" b="1" dirty="0"/>
              <a:t>()</a:t>
            </a:r>
            <a:r>
              <a:rPr lang="es-DO" dirty="0"/>
              <a:t> podemos obtener el tipo de variable.</a:t>
            </a:r>
          </a:p>
          <a:p>
            <a:pPr marL="0" indent="0">
              <a:buNone/>
            </a:pPr>
            <a:endParaRPr lang="es-D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221" y="3790982"/>
            <a:ext cx="2717338" cy="21497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3738623"/>
            <a:ext cx="2656564" cy="220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3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709"/>
            <a:ext cx="12192000" cy="82359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Operadores Aritméticos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97152" y="2192147"/>
          <a:ext cx="9201912" cy="2966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00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0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Operación que representa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Suma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Resta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Multiplicación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Exponente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División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División</a:t>
                      </a:r>
                      <a:r>
                        <a:rPr lang="es-DO" b="1" baseline="0" noProof="0" dirty="0"/>
                        <a:t> Entera</a:t>
                      </a:r>
                      <a:endParaRPr lang="es-DO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Módulo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24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65709"/>
            <a:ext cx="12192000" cy="82359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DO" dirty="0">
                <a:solidFill>
                  <a:schemeClr val="bg1"/>
                </a:solidFill>
              </a:rPr>
              <a:t>Operadores Aritméticos - Ejemplos</a:t>
            </a:r>
          </a:p>
        </p:txBody>
      </p:sp>
      <p:sp>
        <p:nvSpPr>
          <p:cNvPr id="6" name="Rectangle 5"/>
          <p:cNvSpPr/>
          <p:nvPr/>
        </p:nvSpPr>
        <p:spPr>
          <a:xfrm>
            <a:off x="868804" y="1549681"/>
            <a:ext cx="6153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sz="2400" dirty="0"/>
              <a:t>Asignando los siguientes valores: </a:t>
            </a:r>
          </a:p>
          <a:p>
            <a:r>
              <a:rPr lang="es-DO" sz="2400" dirty="0"/>
              <a:t>x = 19             y = 27.2            z = 3            w = 4.5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57" y="3474720"/>
            <a:ext cx="2723328" cy="18013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482" y="3473386"/>
            <a:ext cx="2810512" cy="18027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791" y="3473386"/>
            <a:ext cx="2847785" cy="16236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54718" y="2971262"/>
            <a:ext cx="22433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SUMA</a:t>
            </a:r>
            <a:endParaRPr lang="es-DO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89666" y="2971262"/>
            <a:ext cx="22433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RESTA</a:t>
            </a:r>
            <a:endParaRPr lang="es-DO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066627" y="2971262"/>
            <a:ext cx="22433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MULTIPLICACION</a:t>
            </a:r>
            <a:endParaRPr lang="es-DO" b="1" dirty="0"/>
          </a:p>
        </p:txBody>
      </p:sp>
    </p:spTree>
    <p:extLst>
      <p:ext uri="{BB962C8B-B14F-4D97-AF65-F5344CB8AC3E}">
        <p14:creationId xmlns:p14="http://schemas.microsoft.com/office/powerpoint/2010/main" val="22105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65709"/>
            <a:ext cx="12192000" cy="82359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DO" dirty="0">
                <a:solidFill>
                  <a:schemeClr val="bg1"/>
                </a:solidFill>
              </a:rPr>
              <a:t>Operadores Aritméticos - Ejemplos</a:t>
            </a:r>
          </a:p>
        </p:txBody>
      </p:sp>
      <p:sp>
        <p:nvSpPr>
          <p:cNvPr id="6" name="Rectangle 5"/>
          <p:cNvSpPr/>
          <p:nvPr/>
        </p:nvSpPr>
        <p:spPr>
          <a:xfrm>
            <a:off x="713357" y="1463072"/>
            <a:ext cx="6153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sz="2400" dirty="0"/>
              <a:t>Asignando los siguientes valores: </a:t>
            </a:r>
          </a:p>
          <a:p>
            <a:r>
              <a:rPr lang="es-DO" sz="2400" dirty="0"/>
              <a:t>x = 19             y = 27.2            z = 3            w = 4.5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57294" y="2473706"/>
            <a:ext cx="22433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EXPONENTE</a:t>
            </a:r>
            <a:endParaRPr lang="es-DO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16543" y="4566111"/>
            <a:ext cx="22433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DIVISION</a:t>
            </a:r>
            <a:endParaRPr lang="es-DO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92843" y="2473706"/>
            <a:ext cx="22433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DIVISION ENTERA</a:t>
            </a:r>
            <a:endParaRPr lang="es-DO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17" y="2972129"/>
            <a:ext cx="2400883" cy="1702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597" y="5091360"/>
            <a:ext cx="2387220" cy="14848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903" y="2972129"/>
            <a:ext cx="2748284" cy="17371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01330" y="4533822"/>
            <a:ext cx="22433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MODULO</a:t>
            </a:r>
            <a:endParaRPr lang="es-DO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1058" y="4933685"/>
            <a:ext cx="21336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0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008" y="373073"/>
            <a:ext cx="9144000" cy="961951"/>
          </a:xfrm>
        </p:spPr>
        <p:txBody>
          <a:bodyPr>
            <a:normAutofit fontScale="90000"/>
          </a:bodyPr>
          <a:lstStyle/>
          <a:p>
            <a:r>
              <a:rPr lang="es-ES" sz="4400" dirty="0"/>
              <a:t>Booleanos, Operadores Lógicos y Cadenas</a:t>
            </a:r>
            <a:endParaRPr lang="es-DO" sz="4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008" y="4333385"/>
            <a:ext cx="9144000" cy="1655762"/>
          </a:xfrm>
        </p:spPr>
        <p:txBody>
          <a:bodyPr>
            <a:normAutofit/>
          </a:bodyPr>
          <a:lstStyle/>
          <a:p>
            <a:r>
              <a:rPr lang="en-US" sz="1400" dirty="0" err="1"/>
              <a:t>Por</a:t>
            </a:r>
            <a:r>
              <a:rPr lang="en-US" sz="1400" dirty="0"/>
              <a:t>: Melanie Llaugel</a:t>
            </a:r>
          </a:p>
          <a:p>
            <a:endParaRPr lang="en-US" sz="1400" dirty="0"/>
          </a:p>
          <a:p>
            <a:r>
              <a:rPr lang="en-US" sz="1400" dirty="0"/>
              <a:t>Julio 2020</a:t>
            </a:r>
          </a:p>
          <a:p>
            <a:endParaRPr lang="en-US" sz="1400" dirty="0"/>
          </a:p>
          <a:p>
            <a:r>
              <a:rPr lang="en-US" sz="1400" dirty="0" err="1"/>
              <a:t>Sesión</a:t>
            </a:r>
            <a:r>
              <a:rPr lang="en-US" sz="1400" dirty="0"/>
              <a:t> 5</a:t>
            </a:r>
          </a:p>
        </p:txBody>
      </p:sp>
      <p:pic>
        <p:nvPicPr>
          <p:cNvPr id="4" name="Picture 4" descr="Curso de introducción a la programación con python3 - PLEDIN 3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66" y="1848231"/>
            <a:ext cx="5355082" cy="180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84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638"/>
            <a:ext cx="12192000" cy="80438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Cadenas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313"/>
            <a:ext cx="10515600" cy="4351338"/>
          </a:xfrm>
        </p:spPr>
        <p:txBody>
          <a:bodyPr/>
          <a:lstStyle/>
          <a:p>
            <a:r>
              <a:rPr lang="es-DO" dirty="0"/>
              <a:t>Las cadenas son de tipo </a:t>
            </a:r>
            <a:r>
              <a:rPr lang="es-DO" dirty="0" err="1"/>
              <a:t>string</a:t>
            </a:r>
            <a:r>
              <a:rPr lang="es-DO" dirty="0"/>
              <a:t>.</a:t>
            </a:r>
          </a:p>
          <a:p>
            <a:r>
              <a:rPr lang="es-DO" dirty="0"/>
              <a:t>Para asignar a una variable un texto o cadena se utilizan comillas simples (‘ ’) o comillas dobles (“ ”).</a:t>
            </a:r>
          </a:p>
          <a:p>
            <a:r>
              <a:rPr lang="es-DO" dirty="0"/>
              <a:t>Para insertar saltos de línea entre las cadenas o textos se pueden usar caracteres de escape o triples comillas.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370" y="4116416"/>
            <a:ext cx="5030534" cy="229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95" y="3086217"/>
            <a:ext cx="4862008" cy="1911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638"/>
            <a:ext cx="12192000" cy="80438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Cadenas – Saltos de Línea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3630" y="2503868"/>
            <a:ext cx="224332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DO" b="1" dirty="0"/>
              <a:t>Carácter</a:t>
            </a:r>
            <a:r>
              <a:rPr lang="en-US" b="1" dirty="0"/>
              <a:t> de escape </a:t>
            </a:r>
            <a:r>
              <a:rPr lang="en-US" b="1" dirty="0">
                <a:sym typeface="Wingdings" panose="05000000000000000000" pitchFamily="2" charset="2"/>
              </a:rPr>
              <a:t>\n</a:t>
            </a:r>
            <a:endParaRPr lang="es-DO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89278" y="2503868"/>
            <a:ext cx="224332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DO" b="1" dirty="0"/>
              <a:t>Triples Comillas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687" y="2873200"/>
            <a:ext cx="3233922" cy="353940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675888" y="3529584"/>
            <a:ext cx="310896" cy="2743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2" name="Oval 11"/>
          <p:cNvSpPr/>
          <p:nvPr/>
        </p:nvSpPr>
        <p:spPr>
          <a:xfrm>
            <a:off x="8144256" y="3310128"/>
            <a:ext cx="368808" cy="2834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24340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638"/>
            <a:ext cx="12192000" cy="80438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Concatenación de Cadenas</a:t>
            </a:r>
            <a:endParaRPr lang="es-DO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313"/>
            <a:ext cx="10515600" cy="1191895"/>
          </a:xfrm>
        </p:spPr>
        <p:txBody>
          <a:bodyPr>
            <a:noAutofit/>
          </a:bodyPr>
          <a:lstStyle/>
          <a:p>
            <a:r>
              <a:rPr lang="es-DO" sz="1800" dirty="0"/>
              <a:t>Las cadenas se concatenan utilizando (+).</a:t>
            </a:r>
          </a:p>
          <a:p>
            <a:pPr marL="514350" indent="-514350">
              <a:buAutoNum type="arabicPeriod"/>
            </a:pPr>
            <a:r>
              <a:rPr lang="es-DO" sz="1800" dirty="0"/>
              <a:t>Concatenación directamente en el print.</a:t>
            </a:r>
          </a:p>
          <a:p>
            <a:pPr marL="514350" indent="-514350">
              <a:buAutoNum type="arabicPeriod"/>
            </a:pPr>
            <a:r>
              <a:rPr lang="es-DO" sz="1800" dirty="0"/>
              <a:t>Concatenación en una variable.</a:t>
            </a:r>
          </a:p>
          <a:p>
            <a:pPr marL="0" indent="0">
              <a:buNone/>
            </a:pPr>
            <a:endParaRPr lang="es-DO" sz="1800" dirty="0"/>
          </a:p>
          <a:p>
            <a:pPr marL="0" indent="0">
              <a:buNone/>
            </a:pPr>
            <a:endParaRPr lang="es-DO" sz="1800" dirty="0"/>
          </a:p>
          <a:p>
            <a:pPr marL="0" indent="0">
              <a:buNone/>
            </a:pPr>
            <a:endParaRPr lang="es-DO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785872" y="3053169"/>
            <a:ext cx="160934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DO" b="1" dirty="0"/>
              <a:t>Ejemplo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99120" y="3052242"/>
            <a:ext cx="16093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DO" b="1" dirty="0"/>
              <a:t>Ejemplo 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53" y="3613598"/>
            <a:ext cx="3974783" cy="2065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30" y="3613597"/>
            <a:ext cx="3851486" cy="206592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53512" y="4498848"/>
            <a:ext cx="786384" cy="237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1" name="Rectangle 10"/>
          <p:cNvSpPr/>
          <p:nvPr/>
        </p:nvSpPr>
        <p:spPr>
          <a:xfrm>
            <a:off x="7805928" y="4227963"/>
            <a:ext cx="786384" cy="237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52893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Microsoft Office PowerPoint</Application>
  <PresentationFormat>Widescreen</PresentationFormat>
  <Paragraphs>213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Enteros, reales y operadores aritméticos</vt:lpstr>
      <vt:lpstr>Números Enteros y Reales</vt:lpstr>
      <vt:lpstr>Operadores Aritméticos</vt:lpstr>
      <vt:lpstr>PowerPoint Presentation</vt:lpstr>
      <vt:lpstr>PowerPoint Presentation</vt:lpstr>
      <vt:lpstr>Booleanos, Operadores Lógicos y Cadenas</vt:lpstr>
      <vt:lpstr>Cadenas</vt:lpstr>
      <vt:lpstr>Cadenas – Saltos de Línea</vt:lpstr>
      <vt:lpstr>Concatenación de Cadenas</vt:lpstr>
      <vt:lpstr>Boolenos y Operadores Lógicos</vt:lpstr>
      <vt:lpstr>Operadores Lógicos - Ejemplos</vt:lpstr>
      <vt:lpstr>PowerPoint Presentation</vt:lpstr>
      <vt:lpstr>Listas, tuplas y Diccionarios</vt:lpstr>
      <vt:lpstr>Listas</vt:lpstr>
      <vt:lpstr>Listas - Ejemplos</vt:lpstr>
      <vt:lpstr>Tuplas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Enteros, reales y operadores aritméticos</dc:title>
  <dc:creator>Felipe Llaugel</dc:creator>
  <cp:lastModifiedBy>Felipe Llaugel</cp:lastModifiedBy>
  <cp:revision>1</cp:revision>
  <dcterms:created xsi:type="dcterms:W3CDTF">2020-07-07T20:05:49Z</dcterms:created>
  <dcterms:modified xsi:type="dcterms:W3CDTF">2020-07-07T20:06:25Z</dcterms:modified>
</cp:coreProperties>
</file>