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6" r:id="rId15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EFF82-3319-491A-ADE3-CBF59A702304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D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E5E32-958C-489A-A1C5-F52660EE1E45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5662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acion.net/articulo/como_funcionan_las_clases_y_objetos_en_python_1505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ipython.com/sentencias-if-los-bucles-while-for-pyth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libre.org/consultar/python/lecciones/python-for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mpresas.blogthinkbig.com/python-para-todos-metodo-vs-func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trenamiento-python-basico.readthedocs.io/es/latest/leccion5/funciones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code.la/tutoriales/funciones-en-python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iwebsidad.com/libros/python/capitulo-4/definiendo-funcione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vcode.la/tutoriales/funciones-en-python/" TargetMode="External"/><Relationship Id="rId4" Type="http://schemas.openxmlformats.org/officeDocument/2006/relationships/hyperlink" Target="https://entrenamiento-python-basico.readthedocs.io/es/latest/leccion5/funciones.html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gofacilito.com/videos/tutorial_python_clases_y_objeto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rogramacion.net/articulo/como_funcionan_las_clases_y_objetos_en_python_150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1049-1F56-4BE4-8070-13778CD1BDA8}" type="slidenum">
              <a:rPr lang="es-DO" smtClean="0"/>
              <a:t>2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74579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>
                <a:hlinkClick r:id="rId3"/>
              </a:rPr>
              <a:t>https://programacion.net/articulo/como_funcionan_las_clases_y_objetos_en_python_1505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1049-1F56-4BE4-8070-13778CD1BDA8}" type="slidenum">
              <a:rPr lang="es-DO" smtClean="0"/>
              <a:t>11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449685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1049-1F56-4BE4-8070-13778CD1BDA8}" type="slidenum">
              <a:rPr lang="es-DO" smtClean="0"/>
              <a:t>3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77026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>
                <a:hlinkClick r:id="rId3"/>
              </a:rPr>
              <a:t>https://unipython.com/sentencias-if-los-bucles-while-for-python/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1049-1F56-4BE4-8070-13778CD1BDA8}" type="slidenum">
              <a:rPr lang="es-DO" smtClean="0"/>
              <a:t>4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415488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>
                <a:hlinkClick r:id="rId3"/>
              </a:rPr>
              <a:t>https://www.mclibre.org/consultar/python/lecciones/python-for.html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1049-1F56-4BE4-8070-13778CD1BDA8}" type="slidenum">
              <a:rPr lang="es-DO" smtClean="0"/>
              <a:t>5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412614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>
                <a:hlinkClick r:id="rId3"/>
              </a:rPr>
              <a:t>https://empresas.blogthinkbig.com/python-para-todos-metodo-vs-funcion/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1049-1F56-4BE4-8070-13778CD1BDA8}" type="slidenum">
              <a:rPr lang="es-DO" smtClean="0"/>
              <a:t>6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19785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>
                <a:hlinkClick r:id="rId3"/>
              </a:rPr>
              <a:t>https://entrenamiento-python-basico.readthedocs.io/es/latest/leccion5/funciones.html</a:t>
            </a:r>
            <a:endParaRPr lang="es-DO" dirty="0"/>
          </a:p>
          <a:p>
            <a:r>
              <a:rPr lang="es-DO" dirty="0">
                <a:hlinkClick r:id="rId4"/>
              </a:rPr>
              <a:t>https://devcode.la/tutoriales/funciones-en-python/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1049-1F56-4BE4-8070-13778CD1BDA8}" type="slidenum">
              <a:rPr lang="es-DO" smtClean="0"/>
              <a:t>7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53191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>
                <a:hlinkClick r:id="rId3"/>
              </a:rPr>
              <a:t>https://uniwebsidad.com/libros/python/capitulo-4/definiendo-funciones</a:t>
            </a:r>
            <a:endParaRPr lang="es-DO" dirty="0"/>
          </a:p>
          <a:p>
            <a:r>
              <a:rPr lang="es-DO" dirty="0">
                <a:hlinkClick r:id="rId4"/>
              </a:rPr>
              <a:t>https://entrenamiento-python-basico.readthedocs.io/es/latest/leccion5/funciones.html</a:t>
            </a:r>
            <a:br>
              <a:rPr lang="es-DO" dirty="0"/>
            </a:br>
            <a:r>
              <a:rPr lang="es-DO" dirty="0">
                <a:hlinkClick r:id="rId5"/>
              </a:rPr>
              <a:t>https://devcode.la/tutoriales/funciones-en-python/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1049-1F56-4BE4-8070-13778CD1BDA8}" type="slidenum">
              <a:rPr lang="es-DO" smtClean="0"/>
              <a:t>8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34113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1049-1F56-4BE4-8070-13778CD1BDA8}" type="slidenum">
              <a:rPr lang="es-DO" smtClean="0"/>
              <a:t>9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24885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>
                <a:hlinkClick r:id="rId3"/>
              </a:rPr>
              <a:t>https://codigofacilito.com/videos/tutorial_python_clases_y_objetos</a:t>
            </a:r>
          </a:p>
          <a:p>
            <a:r>
              <a:rPr lang="es-DO" dirty="0">
                <a:hlinkClick r:id="rId4"/>
              </a:rPr>
              <a:t>https://programacion.net/articulo/como_funcionan_las_clases_y_objetos_en_python_1505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1049-1F56-4BE4-8070-13778CD1BDA8}" type="slidenum">
              <a:rPr lang="es-DO" smtClean="0"/>
              <a:t>10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26254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17E4-4D7C-4229-AD90-8618C8343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70182-94C0-4DD2-A1E6-BD8F6896A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DB580-950B-440B-8B4A-84028EDA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DA67-A237-46E3-B36E-7537D9862F22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6EB4F-E9CE-4247-8635-EA7CA3D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54B4-FD50-489A-8CEF-E2972B00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1575-5157-4F59-822A-94E96C6D881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6321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8A0D-E131-4EFB-B7C4-81E0750F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A43B0-E932-4322-AE1F-C41F1E033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218D8-8C59-458A-9DDC-0E2F3AA5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DA67-A237-46E3-B36E-7537D9862F22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525DE-0884-4BBE-A3B9-7910AF6E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E3BF1-E5E6-4149-968F-1FB53E3E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1575-5157-4F59-822A-94E96C6D881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188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57724-84B1-44B9-BD9F-79B21C9F3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BDA28-93E0-43AE-9E0A-DD603493A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E44B-99A9-4D9E-A13B-ADEAAD42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DA67-A237-46E3-B36E-7537D9862F22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85C42-02EB-4A3F-AB2C-4E04BC89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D049E-89B2-42BC-BA62-4DD0123A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1575-5157-4F59-822A-94E96C6D881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2104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A5E9-D8FF-42BB-AAEF-362FF94D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753F1-8A91-4343-A940-B667550C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955A1-173C-4B77-87E6-86EBA07E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DA67-A237-46E3-B36E-7537D9862F22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F5FF4-E0AF-464E-90D6-7B8F7ADF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98C45-CE2A-4084-93E1-C04F6611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1575-5157-4F59-822A-94E96C6D881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41214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4046-7169-4B95-A6A8-9C4B2DAB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B5859-1128-4A36-9F0B-34CCAD56D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746ED-AEE7-463B-A988-8415467F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DA67-A237-46E3-B36E-7537D9862F22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F9B33-6CEC-473F-B6BA-0BE88C02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B230A-EA6E-4D46-8140-5BAA0B0B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1575-5157-4F59-822A-94E96C6D881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1969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7157-43CD-4B81-9DE9-D950596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2009-5FCA-457A-83DE-E3751855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BE91D-DEA9-4166-8E7B-A09C46DF6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93450-83D7-4B6F-A8B3-3014C454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DA67-A237-46E3-B36E-7537D9862F22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17FD3-0325-4A74-9633-E22E98F1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48604-8A3E-4374-80F7-60109C17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1575-5157-4F59-822A-94E96C6D881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28213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D4FB-0265-4218-8062-2101290D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2B64E-29FA-4CCB-89DC-C7A78F7F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7667F-5528-4636-859A-4C816754E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AD4EF-A458-4C5F-B127-BF4D9237B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CD3C0-20D8-4BAA-9442-185904554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02976-4A99-4C0E-AF4C-132D1D71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DA67-A237-46E3-B36E-7537D9862F22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FAF01-8143-44F8-8A92-7184BDB3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54337-1144-4A24-B30A-C8AB50D9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1575-5157-4F59-822A-94E96C6D881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6339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E5C8-2B81-42B5-97C5-9A431DB6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F2927-E375-4D0F-BD96-0305BE2A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DA67-A237-46E3-B36E-7537D9862F22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8D1FA-BAB3-42EA-A1C1-14F365B6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29BFA-7034-48B3-B5DC-D73AC97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1575-5157-4F59-822A-94E96C6D881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929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DD515-3CA6-4823-8A2A-A54357A3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DA67-A237-46E3-B36E-7537D9862F22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F6F22-F05D-430E-A5EE-4D79A09E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FC368-D87B-474F-87BE-53A46BCF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1575-5157-4F59-822A-94E96C6D881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3700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9E11-3C5C-4A48-8A5C-A4F4860B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0638-BA6B-48A1-B440-01A6B0C44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A20FE-D02C-4A06-8F30-6F2F77788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092BB-B5B8-421B-8C92-8D237688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DA67-A237-46E3-B36E-7537D9862F22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0F300-EC02-443B-90CD-33296089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8830A-E407-48F0-B5BE-56886468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1575-5157-4F59-822A-94E96C6D881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8696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7229-23B2-4579-817B-C253A387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BFCA5-1909-4003-B282-F2F75CAE1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353D8-EF12-4866-8E71-B5B6D4706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1993E-DCEC-4726-97A8-FCDD2056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DA67-A237-46E3-B36E-7537D9862F22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F3535-D356-422E-A802-629D30CB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E5264-B0B3-480C-AF60-16F2344B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1575-5157-4F59-822A-94E96C6D881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99209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328AF-E409-4A5E-ABFF-2411012D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3D281-9F8C-4C63-82DF-0CCBE5025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4910F-CDB0-47E3-9417-E2FED0A4F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CDA67-A237-46E3-B36E-7537D9862F22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1531A-5E32-4951-B07D-C76ADC324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F3697-4C12-4450-9D24-1F2686A1A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41575-5157-4F59-822A-94E96C6D881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4150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008" y="373073"/>
            <a:ext cx="9144000" cy="961951"/>
          </a:xfrm>
        </p:spPr>
        <p:txBody>
          <a:bodyPr>
            <a:normAutofit/>
          </a:bodyPr>
          <a:lstStyle/>
          <a:p>
            <a:r>
              <a:rPr lang="es-ES" sz="4400" dirty="0"/>
              <a:t>Bucles</a:t>
            </a:r>
            <a:endParaRPr lang="es-DO" sz="4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008" y="4424825"/>
            <a:ext cx="9144000" cy="1655762"/>
          </a:xfrm>
        </p:spPr>
        <p:txBody>
          <a:bodyPr>
            <a:normAutofit/>
          </a:bodyPr>
          <a:lstStyle/>
          <a:p>
            <a:r>
              <a:rPr lang="en-US" sz="1400" dirty="0" err="1"/>
              <a:t>Por</a:t>
            </a:r>
            <a:r>
              <a:rPr lang="en-US" sz="1400" dirty="0"/>
              <a:t>: Melanie Llaugel</a:t>
            </a:r>
          </a:p>
          <a:p>
            <a:endParaRPr lang="en-US" sz="1400" dirty="0"/>
          </a:p>
          <a:p>
            <a:r>
              <a:rPr lang="en-US" sz="1400" dirty="0"/>
              <a:t>Julio 2020</a:t>
            </a:r>
          </a:p>
          <a:p>
            <a:endParaRPr lang="en-US" sz="1400" dirty="0"/>
          </a:p>
          <a:p>
            <a:r>
              <a:rPr lang="en-US" sz="1400" dirty="0" err="1"/>
              <a:t>Sesión</a:t>
            </a:r>
            <a:r>
              <a:rPr lang="en-US" sz="1400" dirty="0"/>
              <a:t> 11</a:t>
            </a:r>
          </a:p>
        </p:txBody>
      </p:sp>
      <p:pic>
        <p:nvPicPr>
          <p:cNvPr id="15362" name="Picture 2" descr="Mi diario Python: Ciclo o bucle for in en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258" y="133502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403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638"/>
            <a:ext cx="12192000" cy="80438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Clases y Objetos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313"/>
            <a:ext cx="10515600" cy="4351338"/>
          </a:xfrm>
        </p:spPr>
        <p:txBody>
          <a:bodyPr/>
          <a:lstStyle/>
          <a:p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536" y="1895602"/>
            <a:ext cx="67360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DO" sz="2000" dirty="0"/>
              <a:t>La programación orientada a objetos es un paradigma de programación en el que utilizamos objetos y sus interacciones para el desarrollo.</a:t>
            </a:r>
          </a:p>
          <a:p>
            <a:r>
              <a:rPr lang="es-DO" sz="2000" dirty="0"/>
              <a:t>Las clases y objetos se utilizan para crear tipos de datos definidos por el usuario.</a:t>
            </a:r>
          </a:p>
          <a:p>
            <a:r>
              <a:rPr lang="es-DO" sz="2000" dirty="0"/>
              <a:t>Una clase es una plantilla donde se establecen los atributos y métodos del objeto.</a:t>
            </a:r>
          </a:p>
          <a:p>
            <a:r>
              <a:rPr lang="es-DO" sz="2000" dirty="0"/>
              <a:t>Las acciones que pueden realizar los objetos se le llaman métodos.</a:t>
            </a:r>
          </a:p>
          <a:p>
            <a:r>
              <a:rPr lang="es-DO" sz="2000" dirty="0"/>
              <a:t>Los nombres de la clases deben comenzar con mayúsculas preferiblemente.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DO" sz="20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705344" y="2643887"/>
            <a:ext cx="3819144" cy="1589785"/>
          </a:xfrm>
          <a:prstGeom prst="rect">
            <a:avLst/>
          </a:prstGeom>
          <a:solidFill>
            <a:srgbClr val="FFC1C1"/>
          </a:solidFill>
          <a:ln>
            <a:solidFill>
              <a:srgbClr val="FFDAD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DO" sz="2000" b="1" dirty="0" err="1"/>
              <a:t>class</a:t>
            </a:r>
            <a:r>
              <a:rPr lang="es-DO" sz="2000" b="1" dirty="0"/>
              <a:t> </a:t>
            </a:r>
            <a:r>
              <a:rPr lang="es-DO" sz="2000" dirty="0"/>
              <a:t>Nombre:</a:t>
            </a:r>
          </a:p>
          <a:p>
            <a:pPr marL="0" indent="0">
              <a:buNone/>
            </a:pPr>
            <a:r>
              <a:rPr lang="es-DO" sz="2000" dirty="0"/>
              <a:t>     # código a ejecutar</a:t>
            </a:r>
          </a:p>
          <a:p>
            <a:pPr marL="0" indent="0">
              <a:buNone/>
            </a:pPr>
            <a:r>
              <a:rPr lang="es-DO" sz="2000" dirty="0"/>
              <a:t>     # métodos</a:t>
            </a:r>
          </a:p>
          <a:p>
            <a:pPr marL="0" indent="0">
              <a:buNone/>
            </a:pPr>
            <a:r>
              <a:rPr lang="es-DO" sz="2000" dirty="0"/>
              <a:t>     # funciones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DO" sz="20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13904" y="2096516"/>
            <a:ext cx="1816608" cy="341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DO" sz="2200" b="1" i="1" dirty="0"/>
              <a:t>Estructura:</a:t>
            </a:r>
            <a:endParaRPr lang="es-DO" sz="22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2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200" dirty="0"/>
          </a:p>
        </p:txBody>
      </p:sp>
    </p:spTree>
    <p:extLst>
      <p:ext uri="{BB962C8B-B14F-4D97-AF65-F5344CB8AC3E}">
        <p14:creationId xmlns:p14="http://schemas.microsoft.com/office/powerpoint/2010/main" val="356611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638"/>
            <a:ext cx="12192000" cy="80438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Clases y Objetos </a:t>
            </a:r>
            <a:r>
              <a:rPr lang="es-DO" b="1" dirty="0">
                <a:solidFill>
                  <a:schemeClr val="bg1"/>
                </a:solidFill>
              </a:rPr>
              <a:t>- </a:t>
            </a:r>
            <a:r>
              <a:rPr lang="es-DO" dirty="0">
                <a:solidFill>
                  <a:schemeClr val="bg1"/>
                </a:solidFill>
              </a:rPr>
              <a:t>Ejemplos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2051" y="2234230"/>
            <a:ext cx="224332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DO" b="1" dirty="0">
                <a:solidFill>
                  <a:schemeClr val="tx1"/>
                </a:solidFill>
              </a:rPr>
              <a:t>Ejemplo 1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8781" y="2234230"/>
            <a:ext cx="224332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DO" b="1" dirty="0">
                <a:solidFill>
                  <a:schemeClr val="tx1"/>
                </a:solidFill>
              </a:rPr>
              <a:t>Ejemplo 2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91325" y="2234230"/>
            <a:ext cx="224332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DO" b="1" dirty="0">
                <a:solidFill>
                  <a:schemeClr val="tx1"/>
                </a:solidFill>
              </a:rPr>
              <a:t>Ejemplo 3</a:t>
            </a:r>
            <a:endParaRPr lang="es-DO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04" y="2736342"/>
            <a:ext cx="2505075" cy="2705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034" y="2736342"/>
            <a:ext cx="2886075" cy="3543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693" y="2736342"/>
            <a:ext cx="38195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3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DO" b="1" dirty="0"/>
              <a:t>Ejercicio 1</a:t>
            </a:r>
            <a:r>
              <a:rPr lang="es-DO" dirty="0"/>
              <a:t>: Identifica cual es una lista, una tupla o un diccionario.</a:t>
            </a:r>
          </a:p>
          <a:p>
            <a:pPr marL="0" indent="0">
              <a:buNone/>
            </a:pPr>
            <a:r>
              <a:rPr lang="es-DO" dirty="0"/>
              <a:t>y = {‘fruta’: ‘manzana’, ‘color’: ‘verde’, ‘tamaño’: ‘mediano’}</a:t>
            </a:r>
          </a:p>
          <a:p>
            <a:pPr marL="0" indent="0">
              <a:buNone/>
            </a:pPr>
            <a:r>
              <a:rPr lang="es-DO" dirty="0"/>
              <a:t>z = [“Hola”, 29, 3.2, False]</a:t>
            </a:r>
          </a:p>
          <a:p>
            <a:pPr marL="0" indent="0">
              <a:buNone/>
            </a:pPr>
            <a:r>
              <a:rPr lang="es-DO" dirty="0"/>
              <a:t>x = (3, True, 8.2, [3,2])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b="1" dirty="0"/>
              <a:t>Ejercicio 2</a:t>
            </a:r>
            <a:r>
              <a:rPr lang="es-DO" dirty="0"/>
              <a:t>: Indica cual es el código para cambiar el número 3.2 en </a:t>
            </a:r>
          </a:p>
          <a:p>
            <a:pPr marL="0" indent="0">
              <a:buNone/>
            </a:pPr>
            <a:r>
              <a:rPr lang="es-DO" dirty="0"/>
              <a:t>z = [“Hola”, 29, 3.2, False] por 5.2.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b="1" dirty="0"/>
              <a:t>Ejercicio 3</a:t>
            </a:r>
            <a:r>
              <a:rPr lang="es-DO" dirty="0"/>
              <a:t>: Escribe una línea de código utilizando la función </a:t>
            </a:r>
            <a:r>
              <a:rPr lang="es-DO" dirty="0" err="1"/>
              <a:t>zip</a:t>
            </a:r>
            <a:r>
              <a:rPr lang="es-DO" dirty="0"/>
              <a:t>() para crear un diccionario.</a:t>
            </a:r>
          </a:p>
          <a:p>
            <a:pPr marL="0" indent="0">
              <a:buNone/>
            </a:pPr>
            <a:endParaRPr lang="es-DO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30638"/>
            <a:ext cx="12192000" cy="804386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DO" dirty="0">
                <a:solidFill>
                  <a:schemeClr val="bg1"/>
                </a:solidFill>
              </a:rPr>
              <a:t>Ejercicios para practicar – </a:t>
            </a:r>
            <a:r>
              <a:rPr lang="es-DO" b="1" dirty="0">
                <a:solidFill>
                  <a:schemeClr val="bg1"/>
                </a:solidFill>
              </a:rPr>
              <a:t>Parte 1</a:t>
            </a:r>
          </a:p>
        </p:txBody>
      </p:sp>
    </p:spTree>
    <p:extLst>
      <p:ext uri="{BB962C8B-B14F-4D97-AF65-F5344CB8AC3E}">
        <p14:creationId xmlns:p14="http://schemas.microsoft.com/office/powerpoint/2010/main" val="3049084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40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DO" b="1" dirty="0"/>
              <a:t>Ejercicio 4</a:t>
            </a:r>
            <a:r>
              <a:rPr lang="es-DO" dirty="0"/>
              <a:t>: Evalúa cual es el resultado de las siguientes expresiones.</a:t>
            </a:r>
          </a:p>
          <a:p>
            <a:pPr marL="0" indent="0">
              <a:buNone/>
            </a:pPr>
            <a:r>
              <a:rPr lang="es-DO" dirty="0"/>
              <a:t>True == False</a:t>
            </a:r>
          </a:p>
          <a:p>
            <a:pPr marL="0" indent="0">
              <a:buNone/>
            </a:pPr>
            <a:r>
              <a:rPr lang="es-DO" dirty="0"/>
              <a:t>13 &gt; 2</a:t>
            </a:r>
          </a:p>
          <a:p>
            <a:pPr marL="0" indent="0">
              <a:buNone/>
            </a:pPr>
            <a:r>
              <a:rPr lang="es-DO" dirty="0"/>
              <a:t>“Casa” != ‘Caza’</a:t>
            </a:r>
          </a:p>
          <a:p>
            <a:pPr marL="0" indent="0">
              <a:buNone/>
            </a:pPr>
            <a:r>
              <a:rPr lang="es-DO" dirty="0"/>
              <a:t>34 &lt;= 58.3 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b="1" dirty="0"/>
              <a:t>Ejercicio 5</a:t>
            </a:r>
            <a:r>
              <a:rPr lang="es-DO" dirty="0"/>
              <a:t>: Escribe una sentencia </a:t>
            </a:r>
            <a:r>
              <a:rPr lang="es-DO" dirty="0" err="1"/>
              <a:t>if</a:t>
            </a:r>
            <a:r>
              <a:rPr lang="es-DO" dirty="0"/>
              <a:t> que itere sobre la palabra “curso” e imprima cada letra por separado.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b="1" dirty="0"/>
              <a:t>Ejercicio 6</a:t>
            </a:r>
            <a:r>
              <a:rPr lang="es-DO" dirty="0"/>
              <a:t>: Escribe una sentencia while que mientras el número iterado sea menor que (&lt;) 10 imprima cada número.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b="1" dirty="0"/>
              <a:t>Ejercicio 7</a:t>
            </a:r>
            <a:r>
              <a:rPr lang="es-DO" dirty="0"/>
              <a:t>: Escribe una función que multiplique dos números.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30638"/>
            <a:ext cx="12192000" cy="804386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DO" dirty="0">
                <a:solidFill>
                  <a:schemeClr val="bg1"/>
                </a:solidFill>
              </a:rPr>
              <a:t>Ejercicios para practicar – </a:t>
            </a:r>
            <a:r>
              <a:rPr lang="es-DO" b="1" dirty="0">
                <a:solidFill>
                  <a:schemeClr val="bg1"/>
                </a:solidFill>
              </a:rPr>
              <a:t>Parte 2</a:t>
            </a:r>
          </a:p>
        </p:txBody>
      </p:sp>
    </p:spTree>
    <p:extLst>
      <p:ext uri="{BB962C8B-B14F-4D97-AF65-F5344CB8AC3E}">
        <p14:creationId xmlns:p14="http://schemas.microsoft.com/office/powerpoint/2010/main" val="223130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A14D-F70D-4E77-9824-EDF9C85F0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4D8FA-6B3F-4651-BAD2-E221800C3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7262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638"/>
            <a:ext cx="12192000" cy="80438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Bucles </a:t>
            </a:r>
            <a:r>
              <a:rPr lang="es-DO" b="1" dirty="0">
                <a:solidFill>
                  <a:schemeClr val="bg1"/>
                </a:solidFill>
              </a:rPr>
              <a:t>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313"/>
            <a:ext cx="10515600" cy="4351338"/>
          </a:xfrm>
        </p:spPr>
        <p:txBody>
          <a:bodyPr/>
          <a:lstStyle/>
          <a:p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7616" y="2087626"/>
            <a:ext cx="64861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DO" sz="2200" dirty="0"/>
              <a:t>Las bucles permiten ejecutar un código dependiendo de una condición, n cantidad de veces o hasta que la condición cambie.</a:t>
            </a:r>
          </a:p>
          <a:p>
            <a:r>
              <a:rPr lang="es-DO" sz="2200" b="1" i="1" dirty="0"/>
              <a:t>while</a:t>
            </a:r>
            <a:r>
              <a:rPr lang="es-DO" sz="2200" dirty="0"/>
              <a:t> permite repetir el proceso o ciclo mientras la condición se cumpla, una vez la condición cambie el ciclo termina.</a:t>
            </a:r>
          </a:p>
          <a:p>
            <a:r>
              <a:rPr lang="es-DO" sz="2200" dirty="0"/>
              <a:t>El bucle </a:t>
            </a:r>
            <a:r>
              <a:rPr lang="es-DO" sz="2200" b="1" i="1" dirty="0"/>
              <a:t>while</a:t>
            </a:r>
            <a:r>
              <a:rPr lang="es-DO" sz="2200" dirty="0"/>
              <a:t> ejecuta múltiples iteraciones evaluando una expresión lógica cuyo valor es verdadero a falso.</a:t>
            </a:r>
          </a:p>
          <a:p>
            <a:r>
              <a:rPr lang="es-DO" sz="2200" dirty="0"/>
              <a:t>Para romper un ciclo se usa la sentencia </a:t>
            </a:r>
            <a:r>
              <a:rPr lang="es-DO" sz="2200" b="1" i="1" dirty="0"/>
              <a:t>break</a:t>
            </a:r>
            <a:r>
              <a:rPr lang="es-DO" sz="2200" dirty="0"/>
              <a:t>.</a:t>
            </a:r>
          </a:p>
          <a:p>
            <a:r>
              <a:rPr lang="es-DO" sz="2200" dirty="0"/>
              <a:t>Para saltar un elemento en el ciclo se usa la sentencia </a:t>
            </a:r>
            <a:r>
              <a:rPr lang="es-DO" sz="2200" b="1" i="1" dirty="0"/>
              <a:t>continue</a:t>
            </a:r>
            <a:r>
              <a:rPr lang="es-DO" sz="2200" dirty="0"/>
              <a:t>.</a:t>
            </a:r>
          </a:p>
          <a:p>
            <a:pPr marL="0" indent="0">
              <a:buNone/>
            </a:pPr>
            <a:endParaRPr lang="es-DO" sz="2200" dirty="0"/>
          </a:p>
          <a:p>
            <a:endParaRPr lang="es-DO" sz="22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2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35240" y="2617978"/>
            <a:ext cx="3621024" cy="1807718"/>
          </a:xfrm>
          <a:prstGeom prst="rect">
            <a:avLst/>
          </a:prstGeom>
          <a:solidFill>
            <a:srgbClr val="FFC1C1"/>
          </a:solidFill>
          <a:ln>
            <a:solidFill>
              <a:srgbClr val="FFDAD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DO" sz="2200" b="1" dirty="0"/>
              <a:t>while </a:t>
            </a:r>
            <a:r>
              <a:rPr lang="es-DO" sz="2200" dirty="0"/>
              <a:t>condición:</a:t>
            </a:r>
          </a:p>
          <a:p>
            <a:pPr marL="0" indent="0">
              <a:buNone/>
            </a:pPr>
            <a:r>
              <a:rPr lang="es-DO" sz="2200" dirty="0"/>
              <a:t>     # código a ejecutar</a:t>
            </a:r>
          </a:p>
          <a:p>
            <a:pPr marL="0" indent="0">
              <a:buNone/>
            </a:pPr>
            <a:r>
              <a:rPr lang="es-DO" sz="2200" b="1" dirty="0"/>
              <a:t>     If </a:t>
            </a:r>
            <a:r>
              <a:rPr lang="es-DO" sz="2200" dirty="0"/>
              <a:t>otra condición:</a:t>
            </a:r>
          </a:p>
          <a:p>
            <a:pPr marL="0" indent="0">
              <a:buNone/>
            </a:pPr>
            <a:r>
              <a:rPr lang="es-DO" sz="2200" dirty="0"/>
              <a:t>          </a:t>
            </a:r>
            <a:r>
              <a:rPr lang="es-DO" sz="2200" b="1" dirty="0"/>
              <a:t>break/continue</a:t>
            </a:r>
          </a:p>
          <a:p>
            <a:pPr marL="0" indent="0" algn="ctr">
              <a:buNone/>
            </a:pPr>
            <a:endParaRPr lang="es-DO" sz="2200" b="1" dirty="0"/>
          </a:p>
          <a:p>
            <a:endParaRPr lang="es-DO" sz="22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2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37704" y="2130425"/>
            <a:ext cx="1816608" cy="341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DO" sz="2200" b="1" i="1" dirty="0"/>
              <a:t>Estructura:</a:t>
            </a:r>
            <a:endParaRPr lang="es-DO" sz="22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2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200" dirty="0"/>
          </a:p>
        </p:txBody>
      </p:sp>
    </p:spTree>
    <p:extLst>
      <p:ext uri="{BB962C8B-B14F-4D97-AF65-F5344CB8AC3E}">
        <p14:creationId xmlns:p14="http://schemas.microsoft.com/office/powerpoint/2010/main" val="423619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638"/>
            <a:ext cx="12192000" cy="80438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Bucles </a:t>
            </a:r>
            <a:r>
              <a:rPr lang="es-DO" b="1" dirty="0">
                <a:solidFill>
                  <a:schemeClr val="bg1"/>
                </a:solidFill>
              </a:rPr>
              <a:t>while</a:t>
            </a:r>
            <a:r>
              <a:rPr lang="es-DO" dirty="0">
                <a:solidFill>
                  <a:schemeClr val="bg1"/>
                </a:solidFill>
              </a:rPr>
              <a:t> </a:t>
            </a:r>
            <a:r>
              <a:rPr lang="es-DO" b="1" dirty="0">
                <a:solidFill>
                  <a:schemeClr val="bg1"/>
                </a:solidFill>
              </a:rPr>
              <a:t>- </a:t>
            </a:r>
            <a:r>
              <a:rPr lang="es-DO" dirty="0">
                <a:solidFill>
                  <a:schemeClr val="bg1"/>
                </a:solidFill>
              </a:rPr>
              <a:t>Ejemplos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7069" y="2524456"/>
            <a:ext cx="224332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DO" b="1" dirty="0">
                <a:solidFill>
                  <a:schemeClr val="tx1"/>
                </a:solidFill>
              </a:rPr>
              <a:t>Bucle </a:t>
            </a:r>
            <a:r>
              <a:rPr lang="es-DO" b="1" dirty="0">
                <a:solidFill>
                  <a:schemeClr val="bg1"/>
                </a:solidFill>
              </a:rPr>
              <a:t>while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1671" y="2510384"/>
            <a:ext cx="224332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DO" b="1" dirty="0">
                <a:solidFill>
                  <a:schemeClr val="tx1"/>
                </a:solidFill>
              </a:rPr>
              <a:t>Bucle </a:t>
            </a:r>
            <a:r>
              <a:rPr lang="es-DO" b="1" dirty="0">
                <a:solidFill>
                  <a:schemeClr val="bg1"/>
                </a:solidFill>
              </a:rPr>
              <a:t>while - break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69678" y="2510384"/>
            <a:ext cx="235000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DO" b="1" dirty="0">
                <a:solidFill>
                  <a:schemeClr val="tx1"/>
                </a:solidFill>
              </a:rPr>
              <a:t>Bucle </a:t>
            </a:r>
            <a:r>
              <a:rPr lang="es-DO" b="1" dirty="0">
                <a:solidFill>
                  <a:schemeClr val="bg1"/>
                </a:solidFill>
              </a:rPr>
              <a:t>while - continue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23" y="2992056"/>
            <a:ext cx="3829050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910" y="2992056"/>
            <a:ext cx="3752850" cy="293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2953"/>
          <a:stretch/>
        </p:blipFill>
        <p:spPr>
          <a:xfrm>
            <a:off x="8177782" y="2992057"/>
            <a:ext cx="3733800" cy="32075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92497" y="4415098"/>
            <a:ext cx="734568" cy="243300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4" name="Rectangle 13"/>
          <p:cNvSpPr/>
          <p:nvPr/>
        </p:nvSpPr>
        <p:spPr>
          <a:xfrm>
            <a:off x="9442705" y="4434839"/>
            <a:ext cx="816864" cy="234497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0123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638"/>
            <a:ext cx="12192000" cy="80438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Bucles </a:t>
            </a:r>
            <a:r>
              <a:rPr lang="es-DO" b="1" dirty="0" err="1">
                <a:solidFill>
                  <a:schemeClr val="bg1"/>
                </a:solidFill>
              </a:rPr>
              <a:t>for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313"/>
            <a:ext cx="10515600" cy="4351338"/>
          </a:xfrm>
        </p:spPr>
        <p:txBody>
          <a:bodyPr/>
          <a:lstStyle/>
          <a:p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4840" y="2301113"/>
            <a:ext cx="6486144" cy="387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DO" sz="2200" dirty="0"/>
              <a:t>Las bucles </a:t>
            </a:r>
            <a:r>
              <a:rPr lang="es-DO" sz="2200" b="1" i="1" dirty="0" err="1"/>
              <a:t>for</a:t>
            </a:r>
            <a:r>
              <a:rPr lang="es-DO" sz="2200" dirty="0"/>
              <a:t> pueden iterar sobre una progresión numérica, una lista o una cadena.</a:t>
            </a:r>
          </a:p>
          <a:p>
            <a:r>
              <a:rPr lang="es-DO" sz="2200" dirty="0"/>
              <a:t>El bucle </a:t>
            </a:r>
            <a:r>
              <a:rPr lang="es-DO" sz="2200" dirty="0" err="1"/>
              <a:t>for</a:t>
            </a:r>
            <a:r>
              <a:rPr lang="es-DO" sz="2200" dirty="0"/>
              <a:t> repite un bloque de instrucciones n veces.</a:t>
            </a:r>
          </a:p>
          <a:p>
            <a:r>
              <a:rPr lang="es-DO" sz="2200" dirty="0"/>
              <a:t>El código a ejecutar se va repetir tantas veces como elementos tenga el elemento iterable que puede ser una lista, cadena, rango, etc.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DO" sz="22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53528" y="2887123"/>
            <a:ext cx="3819144" cy="1108805"/>
          </a:xfrm>
          <a:prstGeom prst="rect">
            <a:avLst/>
          </a:prstGeom>
          <a:solidFill>
            <a:srgbClr val="FFC1C1"/>
          </a:solidFill>
          <a:ln>
            <a:solidFill>
              <a:srgbClr val="FFDAD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DO" sz="2000" b="1" dirty="0" err="1"/>
              <a:t>for</a:t>
            </a:r>
            <a:r>
              <a:rPr lang="es-DO" sz="2000" b="1" dirty="0"/>
              <a:t> </a:t>
            </a:r>
            <a:r>
              <a:rPr lang="es-DO" sz="2000" dirty="0"/>
              <a:t>variable </a:t>
            </a:r>
            <a:r>
              <a:rPr lang="es-DO" sz="2000" b="1" dirty="0"/>
              <a:t>in</a:t>
            </a:r>
            <a:r>
              <a:rPr lang="es-DO" sz="2000" dirty="0"/>
              <a:t> elemento iterable:</a:t>
            </a:r>
          </a:p>
          <a:p>
            <a:pPr marL="0" indent="0">
              <a:buNone/>
            </a:pPr>
            <a:r>
              <a:rPr lang="es-DO" sz="2000" dirty="0"/>
              <a:t>     # código a ejecutar</a:t>
            </a:r>
          </a:p>
          <a:p>
            <a:pPr marL="0" indent="0" algn="ctr">
              <a:buNone/>
            </a:pPr>
            <a:endParaRPr lang="es-DO" sz="2000" b="1" dirty="0"/>
          </a:p>
          <a:p>
            <a:endParaRPr lang="es-DO" sz="20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0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28560" y="2332260"/>
            <a:ext cx="1816608" cy="341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DO" sz="2200" b="1" i="1" dirty="0"/>
              <a:t>Estructura:</a:t>
            </a:r>
            <a:endParaRPr lang="es-DO" sz="22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2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200" dirty="0"/>
          </a:p>
        </p:txBody>
      </p:sp>
    </p:spTree>
    <p:extLst>
      <p:ext uri="{BB962C8B-B14F-4D97-AF65-F5344CB8AC3E}">
        <p14:creationId xmlns:p14="http://schemas.microsoft.com/office/powerpoint/2010/main" val="157764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608" y="3159633"/>
            <a:ext cx="2476500" cy="2009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441" y="3159633"/>
            <a:ext cx="5314950" cy="2228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638"/>
            <a:ext cx="12192000" cy="80438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Bucles </a:t>
            </a:r>
            <a:r>
              <a:rPr lang="es-DO" b="1" dirty="0" err="1">
                <a:solidFill>
                  <a:schemeClr val="bg1"/>
                </a:solidFill>
              </a:rPr>
              <a:t>for</a:t>
            </a:r>
            <a:r>
              <a:rPr lang="es-DO" b="1" dirty="0">
                <a:solidFill>
                  <a:schemeClr val="bg1"/>
                </a:solidFill>
              </a:rPr>
              <a:t> - </a:t>
            </a:r>
            <a:r>
              <a:rPr lang="es-DO" dirty="0">
                <a:solidFill>
                  <a:schemeClr val="bg1"/>
                </a:solidFill>
              </a:rPr>
              <a:t>Ejemplos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3645" y="2636797"/>
            <a:ext cx="224332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DO" b="1" dirty="0">
                <a:solidFill>
                  <a:schemeClr val="tx1"/>
                </a:solidFill>
              </a:rPr>
              <a:t>Bucle </a:t>
            </a:r>
            <a:r>
              <a:rPr lang="es-DO" b="1" dirty="0" err="1">
                <a:solidFill>
                  <a:schemeClr val="bg1"/>
                </a:solidFill>
              </a:rPr>
              <a:t>for</a:t>
            </a:r>
            <a:r>
              <a:rPr lang="es-DO" b="1" dirty="0">
                <a:solidFill>
                  <a:schemeClr val="bg1"/>
                </a:solidFill>
              </a:rPr>
              <a:t> </a:t>
            </a:r>
            <a:r>
              <a:rPr lang="es-DO" dirty="0">
                <a:solidFill>
                  <a:schemeClr val="bg1"/>
                </a:solidFill>
              </a:rPr>
              <a:t>- rangos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69409" y="2636797"/>
            <a:ext cx="224332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DO" b="1" dirty="0">
                <a:solidFill>
                  <a:schemeClr val="tx1"/>
                </a:solidFill>
              </a:rPr>
              <a:t>Bucle </a:t>
            </a:r>
            <a:r>
              <a:rPr lang="es-DO" b="1" dirty="0" err="1">
                <a:solidFill>
                  <a:schemeClr val="bg1"/>
                </a:solidFill>
              </a:rPr>
              <a:t>for</a:t>
            </a:r>
            <a:r>
              <a:rPr lang="es-DO" b="1" dirty="0">
                <a:solidFill>
                  <a:schemeClr val="bg1"/>
                </a:solidFill>
              </a:rPr>
              <a:t> - lista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98099" y="2636797"/>
            <a:ext cx="235000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DO" b="1" dirty="0">
                <a:solidFill>
                  <a:schemeClr val="tx1"/>
                </a:solidFill>
              </a:rPr>
              <a:t>Bucle </a:t>
            </a:r>
            <a:r>
              <a:rPr lang="es-DO" b="1" dirty="0" err="1">
                <a:solidFill>
                  <a:schemeClr val="bg1"/>
                </a:solidFill>
              </a:rPr>
              <a:t>for</a:t>
            </a:r>
            <a:r>
              <a:rPr lang="es-DO" b="1" dirty="0">
                <a:solidFill>
                  <a:schemeClr val="bg1"/>
                </a:solidFill>
              </a:rPr>
              <a:t> - cadena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1289" y="4064602"/>
            <a:ext cx="734568" cy="243300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4" name="Rectangle 13"/>
          <p:cNvSpPr/>
          <p:nvPr/>
        </p:nvSpPr>
        <p:spPr>
          <a:xfrm>
            <a:off x="10541506" y="3694176"/>
            <a:ext cx="696470" cy="229755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99" y="3159633"/>
            <a:ext cx="30194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1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008" y="373073"/>
            <a:ext cx="9144000" cy="961951"/>
          </a:xfrm>
        </p:spPr>
        <p:txBody>
          <a:bodyPr>
            <a:normAutofit/>
          </a:bodyPr>
          <a:lstStyle/>
          <a:p>
            <a:r>
              <a:rPr lang="es-ES" sz="4400" dirty="0"/>
              <a:t>Funciones</a:t>
            </a:r>
            <a:endParaRPr lang="es-DO" sz="4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008" y="4424825"/>
            <a:ext cx="9144000" cy="1655762"/>
          </a:xfrm>
        </p:spPr>
        <p:txBody>
          <a:bodyPr>
            <a:normAutofit/>
          </a:bodyPr>
          <a:lstStyle/>
          <a:p>
            <a:r>
              <a:rPr lang="en-US" sz="1400" dirty="0" err="1"/>
              <a:t>Por</a:t>
            </a:r>
            <a:r>
              <a:rPr lang="en-US" sz="1400" dirty="0"/>
              <a:t>: Melanie Llaugel</a:t>
            </a:r>
          </a:p>
          <a:p>
            <a:endParaRPr lang="en-US" sz="1400" dirty="0"/>
          </a:p>
          <a:p>
            <a:r>
              <a:rPr lang="en-US" sz="1400" dirty="0"/>
              <a:t>Julio 2020</a:t>
            </a:r>
          </a:p>
          <a:p>
            <a:endParaRPr lang="en-US" sz="1400" dirty="0"/>
          </a:p>
          <a:p>
            <a:r>
              <a:rPr lang="en-US" sz="1400" dirty="0" err="1"/>
              <a:t>Sesión</a:t>
            </a:r>
            <a:r>
              <a:rPr lang="en-US" sz="1400" dirty="0"/>
              <a:t> 12</a:t>
            </a:r>
          </a:p>
        </p:txBody>
      </p:sp>
      <p:pic>
        <p:nvPicPr>
          <p:cNvPr id="20484" name="Picture 4" descr="El código de Python 2.7 llegó a su fin, la última versión llegará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35" y="1335024"/>
            <a:ext cx="4967508" cy="295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53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638"/>
            <a:ext cx="12192000" cy="80438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Funciones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313"/>
            <a:ext cx="10515600" cy="4351338"/>
          </a:xfrm>
        </p:spPr>
        <p:txBody>
          <a:bodyPr/>
          <a:lstStyle/>
          <a:p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3672" y="2096516"/>
            <a:ext cx="6480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DO" sz="2000" dirty="0"/>
              <a:t>Una función es un bloque de código reusable que ejecuta una tarea determinada.</a:t>
            </a:r>
          </a:p>
          <a:p>
            <a:r>
              <a:rPr lang="es-DO" sz="2000" dirty="0"/>
              <a:t>Las funciones facilitan la programación porque permiten segmentar un programa complejo en partes mas simples y permite reutilizar una misma función en distintos programas.</a:t>
            </a:r>
          </a:p>
          <a:p>
            <a:r>
              <a:rPr lang="es-DO" sz="2000" dirty="0"/>
              <a:t>Python ya posee varias funciones integradas pero también permite crear nuevas.</a:t>
            </a:r>
          </a:p>
          <a:p>
            <a:r>
              <a:rPr lang="es-DO" sz="2000" dirty="0"/>
              <a:t>Para crear funciones se utiliza la sentencia </a:t>
            </a:r>
            <a:r>
              <a:rPr lang="es-DO" sz="2000" b="1" i="1" dirty="0"/>
              <a:t>def</a:t>
            </a:r>
            <a:r>
              <a:rPr lang="es-DO" sz="2000" dirty="0"/>
              <a:t>.</a:t>
            </a:r>
          </a:p>
          <a:p>
            <a:r>
              <a:rPr lang="es-DO" sz="2000" dirty="0"/>
              <a:t>Las sentencias que forman parte del cuerpo de la función deben tener </a:t>
            </a:r>
            <a:r>
              <a:rPr lang="es-DO" sz="2000" dirty="0" err="1"/>
              <a:t>indentado</a:t>
            </a:r>
            <a:r>
              <a:rPr lang="es-DO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DO" sz="20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705344" y="2643887"/>
            <a:ext cx="3819144" cy="1628298"/>
          </a:xfrm>
          <a:prstGeom prst="rect">
            <a:avLst/>
          </a:prstGeom>
          <a:solidFill>
            <a:srgbClr val="FFC1C1"/>
          </a:solidFill>
          <a:ln>
            <a:solidFill>
              <a:srgbClr val="FFDAD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DO" sz="2000" b="1" dirty="0"/>
              <a:t>def </a:t>
            </a:r>
            <a:r>
              <a:rPr lang="es-DO" sz="2000" dirty="0"/>
              <a:t>nombre (lista de parámetros):</a:t>
            </a:r>
          </a:p>
          <a:p>
            <a:pPr marL="0" indent="0">
              <a:buNone/>
            </a:pPr>
            <a:r>
              <a:rPr lang="es-DO" sz="2000" dirty="0"/>
              <a:t>     # código a ejecutar</a:t>
            </a:r>
          </a:p>
          <a:p>
            <a:pPr marL="0" indent="0">
              <a:buNone/>
            </a:pPr>
            <a:r>
              <a:rPr lang="es-DO" sz="2000" dirty="0"/>
              <a:t>     # Sentencias</a:t>
            </a:r>
          </a:p>
          <a:p>
            <a:pPr marL="0" indent="0">
              <a:buNone/>
            </a:pPr>
            <a:r>
              <a:rPr lang="es-DO" sz="2000" dirty="0"/>
              <a:t>     </a:t>
            </a:r>
            <a:r>
              <a:rPr lang="es-DO" sz="2000" b="1" dirty="0"/>
              <a:t>return</a:t>
            </a:r>
            <a:r>
              <a:rPr lang="es-DO" sz="2000" dirty="0"/>
              <a:t> (expresión)</a:t>
            </a:r>
          </a:p>
          <a:p>
            <a:pPr marL="0" indent="0">
              <a:buNone/>
            </a:pPr>
            <a:endParaRPr lang="es-DO" sz="20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0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13904" y="2096516"/>
            <a:ext cx="1816608" cy="341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DO" sz="2200" b="1" i="1" dirty="0"/>
              <a:t>Estructura:</a:t>
            </a:r>
            <a:endParaRPr lang="es-DO" sz="22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2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200" dirty="0"/>
          </a:p>
        </p:txBody>
      </p:sp>
    </p:spTree>
    <p:extLst>
      <p:ext uri="{BB962C8B-B14F-4D97-AF65-F5344CB8AC3E}">
        <p14:creationId xmlns:p14="http://schemas.microsoft.com/office/powerpoint/2010/main" val="328999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3" y="4233248"/>
            <a:ext cx="4467225" cy="2533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638"/>
            <a:ext cx="12192000" cy="80438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Funciones</a:t>
            </a:r>
            <a:r>
              <a:rPr lang="es-DO" b="1" dirty="0">
                <a:solidFill>
                  <a:schemeClr val="bg1"/>
                </a:solidFill>
              </a:rPr>
              <a:t> - </a:t>
            </a:r>
            <a:r>
              <a:rPr lang="es-DO" dirty="0">
                <a:solidFill>
                  <a:schemeClr val="bg1"/>
                </a:solidFill>
              </a:rPr>
              <a:t>Ejemplos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71197" y="1548660"/>
            <a:ext cx="224332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DO" b="1" dirty="0">
                <a:solidFill>
                  <a:schemeClr val="tx1"/>
                </a:solidFill>
              </a:rPr>
              <a:t>Función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5297" y="1456220"/>
            <a:ext cx="3264409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DO" b="1" dirty="0">
                <a:solidFill>
                  <a:schemeClr val="tx1"/>
                </a:solidFill>
              </a:rPr>
              <a:t>Función con parámetros por defecto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11408" y="4252033"/>
            <a:ext cx="301218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DO" b="1" dirty="0">
                <a:solidFill>
                  <a:schemeClr val="tx1"/>
                </a:solidFill>
              </a:rPr>
              <a:t>Función – Con 3 parámetros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267" y="2102551"/>
            <a:ext cx="3047846" cy="20542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3736" y="4723046"/>
            <a:ext cx="5320284" cy="18577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8331" y="2223747"/>
            <a:ext cx="33813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008" y="373073"/>
            <a:ext cx="9144000" cy="961951"/>
          </a:xfrm>
        </p:spPr>
        <p:txBody>
          <a:bodyPr>
            <a:normAutofit/>
          </a:bodyPr>
          <a:lstStyle/>
          <a:p>
            <a:r>
              <a:rPr lang="es-ES" sz="4400" dirty="0"/>
              <a:t>Clases y Objetos</a:t>
            </a:r>
            <a:endParaRPr lang="es-DO" sz="4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008" y="4424825"/>
            <a:ext cx="9144000" cy="1655762"/>
          </a:xfrm>
        </p:spPr>
        <p:txBody>
          <a:bodyPr>
            <a:normAutofit/>
          </a:bodyPr>
          <a:lstStyle/>
          <a:p>
            <a:r>
              <a:rPr lang="en-US" sz="1400" dirty="0" err="1"/>
              <a:t>Por</a:t>
            </a:r>
            <a:r>
              <a:rPr lang="en-US" sz="1400" dirty="0"/>
              <a:t>: Melanie Llaugel</a:t>
            </a:r>
          </a:p>
          <a:p>
            <a:endParaRPr lang="en-US" sz="1400" dirty="0"/>
          </a:p>
          <a:p>
            <a:r>
              <a:rPr lang="en-US" sz="1400" dirty="0"/>
              <a:t>Julio 2020</a:t>
            </a:r>
          </a:p>
          <a:p>
            <a:endParaRPr lang="en-US" sz="1400" dirty="0"/>
          </a:p>
          <a:p>
            <a:r>
              <a:rPr lang="en-US" sz="1400" dirty="0" err="1"/>
              <a:t>Sesión</a:t>
            </a:r>
            <a:r>
              <a:rPr lang="en-US" sz="1400" dirty="0"/>
              <a:t> 12</a:t>
            </a:r>
          </a:p>
        </p:txBody>
      </p:sp>
      <p:pic>
        <p:nvPicPr>
          <p:cNvPr id="1026" name="Picture 2" descr="Los lenguajes de desarrollo web del futuro: Python - Nob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147" y="1673352"/>
            <a:ext cx="4809822" cy="230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1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Microsoft Office PowerPoint</Application>
  <PresentationFormat>Widescreen</PresentationFormat>
  <Paragraphs>127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Bucles</vt:lpstr>
      <vt:lpstr>Bucles while</vt:lpstr>
      <vt:lpstr>Bucles while - Ejemplos</vt:lpstr>
      <vt:lpstr>Bucles for</vt:lpstr>
      <vt:lpstr>Bucles for - Ejemplos</vt:lpstr>
      <vt:lpstr>Funciones</vt:lpstr>
      <vt:lpstr>Funciones</vt:lpstr>
      <vt:lpstr>Funciones - Ejemplos</vt:lpstr>
      <vt:lpstr>Clases y Objetos</vt:lpstr>
      <vt:lpstr>Clases y Objetos</vt:lpstr>
      <vt:lpstr>Clases y Objetos - Ejemplos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Bucles</dc:title>
  <dc:creator>Felipe Llaugel</dc:creator>
  <cp:lastModifiedBy>Felipe Llaugel</cp:lastModifiedBy>
  <cp:revision>1</cp:revision>
  <dcterms:created xsi:type="dcterms:W3CDTF">2020-07-07T20:07:57Z</dcterms:created>
  <dcterms:modified xsi:type="dcterms:W3CDTF">2020-07-07T20:08:18Z</dcterms:modified>
</cp:coreProperties>
</file>