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</p:sldIdLst>
  <p:sldSz cx="18288000" cy="10287000"/>
  <p:notesSz cx="6858000" cy="9144000"/>
  <p:embeddedFontLst>
    <p:embeddedFont>
      <p:font typeface="Nanum Gothic" panose="020B0600000101010101" charset="-127"/>
      <p:regular r:id="rId33"/>
      <p:bold r:id="rId34"/>
    </p:embeddedFont>
    <p:embeddedFont>
      <p:font typeface="NanumGothicExtraBold" pitchFamily="2" charset="-127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iFhJYovVgJX4a/tz0udViL6boz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3BA4FF7-3E6E-4426-9FA7-3926CEEE147C}">
  <a:tblStyle styleId="{D3BA4FF7-3E6E-4426-9FA7-3926CEEE14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eb702f6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6eb702f6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eb702f6a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36eb702f6a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eb702f6a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g36eb702f6a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eb702f6af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6eb702f6af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eb702f6af_2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6eb702f6af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f02ad93b2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6f02ad93b2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daf49a01e_2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g36daf49a01e_2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eb702f6af_3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36eb702f6af_3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eb702f6af_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36eb702f6af_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eb702f6af_3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36eb702f6af_3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dc12de54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g36dc12de54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daf49a01e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36daf49a01e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4c0d8a2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g344c0d8a2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dc12de54f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g36dc12de54f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44c0d8a28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344c0d8a28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6f02ad9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g36f02ad9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f02ad93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36f02ad93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daf49a01e_2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36daf49a01e_2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44c0d8a28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344c0d8a28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ddb6b55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g36ddb6b55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daf49a01e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6daf49a01e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daf49a01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6daf49a01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f02ad93b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6f02ad93b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daf49a01e_2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6daf49a01e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eb702f6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36eb702f6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eb702f6af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eb702f6af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eb702f6a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6eb702f6a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0600" y="7886700"/>
            <a:ext cx="36068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500" y="7302500"/>
            <a:ext cx="16129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175350" y="1320700"/>
            <a:ext cx="59373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2025" y="8763000"/>
            <a:ext cx="5316600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1080000">
            <a:off x="5029200" y="2057400"/>
            <a:ext cx="12446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300000">
            <a:off x="3175000" y="2921000"/>
            <a:ext cx="952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-840000">
            <a:off x="1193800" y="1993900"/>
            <a:ext cx="12446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720000">
            <a:off x="15595600" y="19685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">
            <a:off x="11658600" y="2057400"/>
            <a:ext cx="1244600" cy="124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3500100" y="2946400"/>
            <a:ext cx="1244600" cy="11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6959600" y="2730500"/>
            <a:ext cx="4356100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300" b="1" i="0" u="none" strike="noStrike" cap="none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20</a:t>
            </a:r>
            <a:r>
              <a:rPr lang="ko-KR" sz="93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25</a:t>
            </a:r>
            <a:endParaRPr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7683500" y="7988300"/>
            <a:ext cx="29210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9조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911600" y="5994400"/>
            <a:ext cx="10464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데이터분석 5기 Final Project</a:t>
            </a:r>
            <a:endParaRPr sz="30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683350" y="4159200"/>
            <a:ext cx="129213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3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신용카드 고객 세그먼트 분류</a:t>
            </a:r>
            <a:endParaRPr b="1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6813625" y="8845550"/>
            <a:ext cx="4732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FFFFFF"/>
                </a:solidFill>
                <a:latin typeface="Nanum Gothic"/>
                <a:ea typeface="Nanum Gothic"/>
                <a:cs typeface="Nanum Gothic"/>
                <a:sym typeface="Nanum Gothic"/>
              </a:rPr>
              <a:t>강민경, 강창휘, 조민지, 한지연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eb702f6af_0_35"/>
          <p:cNvSpPr/>
          <p:nvPr/>
        </p:nvSpPr>
        <p:spPr>
          <a:xfrm>
            <a:off x="2561700" y="8660925"/>
            <a:ext cx="131646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36eb702f6af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6eb702f6af_0_35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212" name="Google Shape;212;g36eb702f6af_0_35"/>
          <p:cNvSpPr txBox="1"/>
          <p:nvPr/>
        </p:nvSpPr>
        <p:spPr>
          <a:xfrm>
            <a:off x="1079500" y="1396800"/>
            <a:ext cx="129681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세그먼트별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대출 성향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및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카드론 잔액 추이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비교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13" name="Google Shape;213;g36eb702f6af_0_35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4" name="Google Shape;214;g36eb702f6af_0_35"/>
          <p:cNvSpPr txBox="1"/>
          <p:nvPr/>
        </p:nvSpPr>
        <p:spPr>
          <a:xfrm>
            <a:off x="2895750" y="8831925"/>
            <a:ext cx="12496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B는 다양한 대출 항목에서 높은 수치를 보이며, C~E는 상대적으로 낮은 수준을 유지하고 있음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15" name="Google Shape;215;g36eb702f6af_0_35" title="세그먼트별_카드론_잔액추이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000" y="2998800"/>
            <a:ext cx="6480000" cy="508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36eb702f6af_0_35" title="세그먼트별_대출성향_비교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40000" y="2998800"/>
            <a:ext cx="7761601" cy="50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eb702f6af_0_52"/>
          <p:cNvSpPr/>
          <p:nvPr/>
        </p:nvSpPr>
        <p:spPr>
          <a:xfrm>
            <a:off x="3704100" y="8644375"/>
            <a:ext cx="108798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g36eb702f6af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6eb702f6af_0_52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224" name="Google Shape;224;g36eb702f6af_0_52"/>
          <p:cNvSpPr txBox="1"/>
          <p:nvPr/>
        </p:nvSpPr>
        <p:spPr>
          <a:xfrm>
            <a:off x="1079500" y="1396800"/>
            <a:ext cx="129681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세그먼트별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이메일 마케팅 반응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분석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25" name="Google Shape;225;g36eb702f6af_0_52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26" name="Google Shape;226;g36eb702f6af_0_52"/>
          <p:cNvSpPr txBox="1"/>
          <p:nvPr/>
        </p:nvSpPr>
        <p:spPr>
          <a:xfrm>
            <a:off x="3876900" y="8815375"/>
            <a:ext cx="105342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B는 높은 EM반응도와 이메일 수신률로 이메일 마케팅 운영에 최적화된 타겟임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27" name="Google Shape;227;g36eb702f6af_0_52" title="segment_lin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8775" y="2998800"/>
            <a:ext cx="6438900" cy="474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6eb702f6af_0_52" title="email_ba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00000" y="2998800"/>
            <a:ext cx="7115175" cy="47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36eb702f6af_0_66" title="life_stage_subplo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875" y="3011963"/>
            <a:ext cx="8375806" cy="51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36eb702f6af_0_66"/>
          <p:cNvSpPr/>
          <p:nvPr/>
        </p:nvSpPr>
        <p:spPr>
          <a:xfrm>
            <a:off x="2317425" y="8661600"/>
            <a:ext cx="135045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g36eb702f6af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6eb702f6af_0_66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237" name="Google Shape;237;g36eb702f6af_0_66"/>
          <p:cNvSpPr txBox="1"/>
          <p:nvPr/>
        </p:nvSpPr>
        <p:spPr>
          <a:xfrm>
            <a:off x="1079500" y="1396800"/>
            <a:ext cx="129681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EM 반응이 높은 B의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주요 타겟층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분석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38" name="Google Shape;238;g36eb702f6af_0_66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39" name="Google Shape;239;g36eb702f6af_0_66"/>
          <p:cNvSpPr txBox="1"/>
          <p:nvPr/>
        </p:nvSpPr>
        <p:spPr>
          <a:xfrm>
            <a:off x="2659950" y="8832600"/>
            <a:ext cx="12968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B의 EM반응 고객은 30~50대 “자녀성장기” 중심으로, 가족 맞춤형 혜택 제안에 효과적인 타겟임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40" name="Google Shape;240;g36eb702f6af_0_66" title="age_pie_6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50325" y="2998800"/>
            <a:ext cx="5360850" cy="517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eb702f6af_2_47"/>
          <p:cNvSpPr/>
          <p:nvPr/>
        </p:nvSpPr>
        <p:spPr>
          <a:xfrm>
            <a:off x="2317425" y="8661600"/>
            <a:ext cx="135045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g36eb702f6af_2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6eb702f6af_2_47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248" name="Google Shape;248;g36eb702f6af_2_47"/>
          <p:cNvSpPr txBox="1"/>
          <p:nvPr/>
        </p:nvSpPr>
        <p:spPr>
          <a:xfrm>
            <a:off x="1079500" y="1396800"/>
            <a:ext cx="129681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세그먼트별 </a:t>
            </a:r>
            <a:r>
              <a:rPr lang="ko-KR" sz="5000">
                <a:solidFill>
                  <a:srgbClr val="4B5BD4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업종 고객 비율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및 </a:t>
            </a:r>
            <a:r>
              <a:rPr lang="ko-KR" sz="5000">
                <a:solidFill>
                  <a:srgbClr val="4B5BD4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소비 성향</a:t>
            </a:r>
            <a:endParaRPr sz="5000">
              <a:solidFill>
                <a:srgbClr val="4B5BD4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49" name="Google Shape;249;g36eb702f6af_2_47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50" name="Google Shape;250;g36eb702f6af_2_47"/>
          <p:cNvSpPr txBox="1"/>
          <p:nvPr/>
        </p:nvSpPr>
        <p:spPr>
          <a:xfrm>
            <a:off x="3115725" y="8832600"/>
            <a:ext cx="11907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Segment A는 다양한 업종에서 가장 활발한 소비 행태, Segment E는 비활성화 경향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51" name="Google Shape;251;g36eb702f6af_2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7600" y="2998800"/>
            <a:ext cx="7559999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6eb702f6af_2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79901" y="2998800"/>
            <a:ext cx="7559999" cy="539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eb702f6af_2_18"/>
          <p:cNvSpPr/>
          <p:nvPr/>
        </p:nvSpPr>
        <p:spPr>
          <a:xfrm>
            <a:off x="2317425" y="8661600"/>
            <a:ext cx="13504500" cy="8682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36eb702f6af_2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36eb702f6af_2_18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260" name="Google Shape;260;g36eb702f6af_2_18"/>
          <p:cNvSpPr txBox="1"/>
          <p:nvPr/>
        </p:nvSpPr>
        <p:spPr>
          <a:xfrm>
            <a:off x="1079500" y="1396800"/>
            <a:ext cx="140469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 및 고객 등급별 </a:t>
            </a:r>
            <a:r>
              <a:rPr lang="ko-KR" sz="5000">
                <a:solidFill>
                  <a:srgbClr val="4B5BD7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신용카드 승인 금액 분포</a:t>
            </a:r>
            <a:endParaRPr sz="5000">
              <a:solidFill>
                <a:srgbClr val="4B5BD7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61" name="Google Shape;261;g36eb702f6af_2_18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62" name="Google Shape;262;g36eb702f6af_2_18"/>
          <p:cNvSpPr txBox="1"/>
          <p:nvPr/>
        </p:nvSpPr>
        <p:spPr>
          <a:xfrm>
            <a:off x="2453775" y="8870700"/>
            <a:ext cx="132318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우량 고객 등급과 A가 가장 높은 중앙값을 기록, 고객 등급과 세그먼트 모두 승인 실적에 유의미함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63" name="Google Shape;263;g36eb702f6af_2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5525" y="2998800"/>
            <a:ext cx="6840001" cy="50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6eb702f6af_2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7600" y="2998800"/>
            <a:ext cx="6840000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f02ad93b2_3_0"/>
          <p:cNvSpPr/>
          <p:nvPr/>
        </p:nvSpPr>
        <p:spPr>
          <a:xfrm>
            <a:off x="2317425" y="8661600"/>
            <a:ext cx="13504500" cy="11928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36f02ad93b2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36f02ad93b2_3_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296" name="Google Shape;296;g36f02ad93b2_3_0"/>
          <p:cNvSpPr txBox="1"/>
          <p:nvPr/>
        </p:nvSpPr>
        <p:spPr>
          <a:xfrm>
            <a:off x="1079500" y="1396800"/>
            <a:ext cx="148524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세그먼트별 </a:t>
            </a:r>
            <a:r>
              <a:rPr lang="ko-KR" sz="5000">
                <a:solidFill>
                  <a:srgbClr val="4B5BD4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유휴징후, 위험등급, 경과월 매출 특성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분석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97" name="Google Shape;297;g36f02ad93b2_3_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98" name="Google Shape;298;g36f02ad93b2_3_0"/>
          <p:cNvSpPr txBox="1"/>
          <p:nvPr/>
        </p:nvSpPr>
        <p:spPr>
          <a:xfrm>
            <a:off x="3115725" y="8815375"/>
            <a:ext cx="11907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E는 유휴 징후 중앙값과 상위범위가 높아, 고위험 고객 등급 비율 두드러짐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경과월 구간이 길어질 수록, 승인매출 규모가 감소함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299" name="Google Shape;299;g36f02ad93b2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8662" y="2998800"/>
            <a:ext cx="6108375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g36f02ad93b2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800" y="2998800"/>
            <a:ext cx="5399999" cy="50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6f02ad93b2_3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98700" y="2998800"/>
            <a:ext cx="539999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36daf49a01e_2_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36daf49a01e_2_95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308" name="Google Shape;308;g36daf49a01e_2_95"/>
          <p:cNvSpPr txBox="1"/>
          <p:nvPr/>
        </p:nvSpPr>
        <p:spPr>
          <a:xfrm>
            <a:off x="2042950" y="4794900"/>
            <a:ext cx="7397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5588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325ADC"/>
              </a:buClr>
              <a:buSzPts val="5200"/>
              <a:buFont typeface="NanumGothicExtraBold"/>
              <a:buAutoNum type="arabicPeriod" startAt="3"/>
            </a:pPr>
            <a:r>
              <a:rPr lang="ko-KR" sz="52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피처 선택 전략</a:t>
            </a:r>
            <a:endParaRPr sz="52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09" name="Google Shape;309;g36daf49a01e_2_95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03. 피처 선택 전략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36eb702f6af_3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36eb702f6af_3_56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316" name="Google Shape;316;g36eb702f6af_3_56"/>
          <p:cNvSpPr txBox="1"/>
          <p:nvPr/>
        </p:nvSpPr>
        <p:spPr>
          <a:xfrm>
            <a:off x="1079500" y="1396800"/>
            <a:ext cx="105129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 정제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및 통합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전처리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프로세스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17" name="Google Shape;317;g36eb702f6af_3_56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03. 피처 선택 전략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8" name="Google Shape;318;g36eb702f6af_3_56"/>
          <p:cNvSpPr txBox="1"/>
          <p:nvPr/>
        </p:nvSpPr>
        <p:spPr>
          <a:xfrm>
            <a:off x="2870650" y="2801200"/>
            <a:ext cx="4848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anum Gothic"/>
              <a:buAutoNum type="arabicPeriod"/>
            </a:pPr>
            <a:r>
              <a:rPr lang="ko-KR" sz="3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시트별 결측치 처리</a:t>
            </a:r>
            <a:endParaRPr sz="3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19" name="Google Shape;319;g36eb702f6af_3_56"/>
          <p:cNvSpPr txBox="1"/>
          <p:nvPr/>
        </p:nvSpPr>
        <p:spPr>
          <a:xfrm>
            <a:off x="2870650" y="4882750"/>
            <a:ext cx="4848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anum Gothic"/>
              <a:buAutoNum type="arabicPeriod" startAt="2"/>
            </a:pPr>
            <a:r>
              <a:rPr lang="ko-KR" sz="3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형식 정제</a:t>
            </a:r>
            <a:endParaRPr sz="3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0" name="Google Shape;320;g36eb702f6af_3_56"/>
          <p:cNvSpPr txBox="1"/>
          <p:nvPr/>
        </p:nvSpPr>
        <p:spPr>
          <a:xfrm>
            <a:off x="2870650" y="6906238"/>
            <a:ext cx="6930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Nanum Gothic"/>
              <a:buAutoNum type="arabicPeriod" startAt="3"/>
            </a:pPr>
            <a:r>
              <a:rPr lang="ko-KR" sz="3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병합 및 최종 데이터셋 구성</a:t>
            </a:r>
            <a:endParaRPr sz="3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1" name="Google Shape;321;g36eb702f6af_3_56"/>
          <p:cNvSpPr txBox="1"/>
          <p:nvPr/>
        </p:nvSpPr>
        <p:spPr>
          <a:xfrm>
            <a:off x="3277300" y="3498400"/>
            <a:ext cx="5084400" cy="9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결측치 비율 높은 컬럼 제거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1개의 데이터만 가지는 컬럼 제거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2" name="Google Shape;322;g36eb702f6af_3_56"/>
          <p:cNvSpPr txBox="1"/>
          <p:nvPr/>
        </p:nvSpPr>
        <p:spPr>
          <a:xfrm>
            <a:off x="3277300" y="5588388"/>
            <a:ext cx="69462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날짜, 범주형 ➡ 수치형으로 변환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23" name="Google Shape;323;g36eb702f6af_3_56"/>
          <p:cNvSpPr txBox="1"/>
          <p:nvPr/>
        </p:nvSpPr>
        <p:spPr>
          <a:xfrm>
            <a:off x="3277300" y="7645925"/>
            <a:ext cx="7444800" cy="13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ID, 기준년월을 기준으로 병합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병합 시 중복된 Segment 컬럼 하나만 유지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약 800여개 컬럼 ➡ PCA 및 중요도 기반 정제 예정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24" name="Google Shape;324;g36eb702f6af_3_56"/>
          <p:cNvPicPr preferRelativeResize="0"/>
          <p:nvPr/>
        </p:nvPicPr>
        <p:blipFill rotWithShape="1">
          <a:blip r:embed="rId4">
            <a:alphaModFix/>
          </a:blip>
          <a:srcRect l="-3188"/>
          <a:stretch/>
        </p:blipFill>
        <p:spPr>
          <a:xfrm>
            <a:off x="10722100" y="3340950"/>
            <a:ext cx="6486401" cy="456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g36eb702f6af_3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088" y="2776975"/>
            <a:ext cx="867637" cy="8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36eb702f6af_3_56"/>
          <p:cNvSpPr txBox="1"/>
          <p:nvPr/>
        </p:nvSpPr>
        <p:spPr>
          <a:xfrm>
            <a:off x="1943750" y="2840300"/>
            <a:ext cx="528300" cy="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1</a:t>
            </a:r>
            <a:endParaRPr sz="32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327" name="Google Shape;327;g36eb702f6af_3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075" y="4789288"/>
            <a:ext cx="867637" cy="8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g36eb702f6af_3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3750" y="4935713"/>
            <a:ext cx="528300" cy="5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g36eb702f6af_3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088" y="6819863"/>
            <a:ext cx="867637" cy="8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36eb702f6af_3_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43750" y="6967488"/>
            <a:ext cx="528300" cy="53081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g36eb702f6af_3_56"/>
          <p:cNvSpPr/>
          <p:nvPr/>
        </p:nvSpPr>
        <p:spPr>
          <a:xfrm>
            <a:off x="2189907" y="3737775"/>
            <a:ext cx="36000" cy="9168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25ADC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2" name="Google Shape;332;g36eb702f6af_3_56"/>
          <p:cNvSpPr/>
          <p:nvPr/>
        </p:nvSpPr>
        <p:spPr>
          <a:xfrm>
            <a:off x="2189920" y="5759213"/>
            <a:ext cx="36000" cy="9168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25ADC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eb702f6af_3_11"/>
          <p:cNvSpPr/>
          <p:nvPr/>
        </p:nvSpPr>
        <p:spPr>
          <a:xfrm>
            <a:off x="5079275" y="2644677"/>
            <a:ext cx="10355700" cy="18588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38" name="Google Shape;338;g36eb702f6af_3_11"/>
          <p:cNvSpPr/>
          <p:nvPr/>
        </p:nvSpPr>
        <p:spPr>
          <a:xfrm>
            <a:off x="2853650" y="2644677"/>
            <a:ext cx="2215500" cy="185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39" name="Google Shape;339;g36eb702f6af_3_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36eb702f6af_3_11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341" name="Google Shape;341;g36eb702f6af_3_11"/>
          <p:cNvSpPr txBox="1"/>
          <p:nvPr/>
        </p:nvSpPr>
        <p:spPr>
          <a:xfrm>
            <a:off x="1079500" y="1396800"/>
            <a:ext cx="75294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피처 선택 전략</a:t>
            </a:r>
            <a:endParaRPr sz="5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42" name="Google Shape;342;g36eb702f6af_3_11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03. 피처 선택 전략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3" name="Google Shape;343;g36eb702f6af_3_11"/>
          <p:cNvSpPr/>
          <p:nvPr/>
        </p:nvSpPr>
        <p:spPr>
          <a:xfrm>
            <a:off x="5079275" y="8031253"/>
            <a:ext cx="10355700" cy="18489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4" name="Google Shape;344;g36eb702f6af_3_11"/>
          <p:cNvSpPr/>
          <p:nvPr/>
        </p:nvSpPr>
        <p:spPr>
          <a:xfrm>
            <a:off x="2853325" y="7928300"/>
            <a:ext cx="2215500" cy="184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5" name="Google Shape;345;g36eb702f6af_3_11"/>
          <p:cNvSpPr/>
          <p:nvPr/>
        </p:nvSpPr>
        <p:spPr>
          <a:xfrm>
            <a:off x="5079275" y="5287125"/>
            <a:ext cx="10355700" cy="18576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46" name="Google Shape;346;g36eb702f6af_3_11"/>
          <p:cNvSpPr/>
          <p:nvPr/>
        </p:nvSpPr>
        <p:spPr>
          <a:xfrm>
            <a:off x="2853325" y="5287125"/>
            <a:ext cx="2215500" cy="185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47" name="Google Shape;347;g36eb702f6af_3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5200" y="2995963"/>
            <a:ext cx="1292400" cy="11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6eb702f6af_3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0413" y="5542688"/>
            <a:ext cx="1501975" cy="13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g36eb702f6af_3_11"/>
          <p:cNvSpPr/>
          <p:nvPr/>
        </p:nvSpPr>
        <p:spPr>
          <a:xfrm>
            <a:off x="2853325" y="2644663"/>
            <a:ext cx="12582000" cy="360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36eb702f6af_3_11"/>
          <p:cNvSpPr/>
          <p:nvPr/>
        </p:nvSpPr>
        <p:spPr>
          <a:xfrm>
            <a:off x="2853325" y="4492063"/>
            <a:ext cx="12582000" cy="360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36eb702f6af_3_11"/>
          <p:cNvSpPr/>
          <p:nvPr/>
        </p:nvSpPr>
        <p:spPr>
          <a:xfrm>
            <a:off x="2853000" y="7928300"/>
            <a:ext cx="12582000" cy="360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36eb702f6af_3_11"/>
          <p:cNvSpPr/>
          <p:nvPr/>
        </p:nvSpPr>
        <p:spPr>
          <a:xfrm>
            <a:off x="2853000" y="9881175"/>
            <a:ext cx="12582000" cy="360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36eb702f6af_3_11"/>
          <p:cNvSpPr/>
          <p:nvPr/>
        </p:nvSpPr>
        <p:spPr>
          <a:xfrm>
            <a:off x="2853325" y="5287125"/>
            <a:ext cx="12582000" cy="360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g36eb702f6af_3_11"/>
          <p:cNvSpPr/>
          <p:nvPr/>
        </p:nvSpPr>
        <p:spPr>
          <a:xfrm>
            <a:off x="2853325" y="7134525"/>
            <a:ext cx="12582000" cy="36000"/>
          </a:xfrm>
          <a:prstGeom prst="rect">
            <a:avLst/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36eb702f6af_3_11"/>
          <p:cNvSpPr/>
          <p:nvPr/>
        </p:nvSpPr>
        <p:spPr>
          <a:xfrm>
            <a:off x="8864563" y="4661950"/>
            <a:ext cx="559500" cy="491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25ADC"/>
          </a:solidFill>
          <a:ln w="9525" cap="flat" cmpd="sng">
            <a:solidFill>
              <a:srgbClr val="325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36eb702f6af_3_11"/>
          <p:cNvSpPr/>
          <p:nvPr/>
        </p:nvSpPr>
        <p:spPr>
          <a:xfrm>
            <a:off x="8864563" y="7280088"/>
            <a:ext cx="559500" cy="4917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25ADC"/>
          </a:solidFill>
          <a:ln w="9525" cap="flat" cmpd="sng">
            <a:solidFill>
              <a:srgbClr val="325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6eb702f6af_3_11"/>
          <p:cNvSpPr txBox="1"/>
          <p:nvPr/>
        </p:nvSpPr>
        <p:spPr>
          <a:xfrm>
            <a:off x="5492250" y="2990550"/>
            <a:ext cx="34653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전처리 및 병합 단계</a:t>
            </a:r>
            <a:endParaRPr sz="27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8" name="Google Shape;358;g36eb702f6af_3_11"/>
          <p:cNvSpPr txBox="1"/>
          <p:nvPr/>
        </p:nvSpPr>
        <p:spPr>
          <a:xfrm>
            <a:off x="5492250" y="3484988"/>
            <a:ext cx="73035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결측치 처리 및 전처리 수행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전처리 완료된 데이터 병합 후 통합 데이터셋 구성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59" name="Google Shape;359;g36eb702f6af_3_11"/>
          <p:cNvSpPr txBox="1"/>
          <p:nvPr/>
        </p:nvSpPr>
        <p:spPr>
          <a:xfrm>
            <a:off x="5492575" y="8353400"/>
            <a:ext cx="40131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차원 축소(PCA)</a:t>
            </a:r>
            <a:endParaRPr sz="27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0" name="Google Shape;360;g36eb702f6af_3_11"/>
          <p:cNvSpPr txBox="1"/>
          <p:nvPr/>
        </p:nvSpPr>
        <p:spPr>
          <a:xfrm>
            <a:off x="5492575" y="8924175"/>
            <a:ext cx="88035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주요 정보는 보존하고 불필요한 변수 제거를 통해 모델  성능 및 해석력 향상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1" name="Google Shape;361;g36eb702f6af_3_11"/>
          <p:cNvSpPr txBox="1"/>
          <p:nvPr/>
        </p:nvSpPr>
        <p:spPr>
          <a:xfrm>
            <a:off x="5492575" y="5478050"/>
            <a:ext cx="8320500" cy="4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중요도 기반 변수 선택(XGBoost + 엘보우 방식 + VIF)</a:t>
            </a:r>
            <a:endParaRPr sz="27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62" name="Google Shape;362;g36eb702f6af_3_11"/>
          <p:cNvSpPr txBox="1"/>
          <p:nvPr/>
        </p:nvSpPr>
        <p:spPr>
          <a:xfrm>
            <a:off x="5492575" y="5972500"/>
            <a:ext cx="8586300" cy="1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XGBoost로 누적 상대 중요도 기준 피처 선택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곡선의 기울기 완만해지는 지점(엘보우) 기준으로 205개 변수 선택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불필요한 중복 정보 제거 및 모델안정성 확보를 위해 VIF계수 확인 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363" name="Google Shape;363;g36eb702f6af_3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5600" y="8293800"/>
            <a:ext cx="1292400" cy="11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g36eb702f6af_3_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g36eb702f6af_3_91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370" name="Google Shape;370;g36eb702f6af_3_91"/>
          <p:cNvSpPr txBox="1"/>
          <p:nvPr/>
        </p:nvSpPr>
        <p:spPr>
          <a:xfrm>
            <a:off x="1079500" y="1396800"/>
            <a:ext cx="6348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중요도 기반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변수 선택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71" name="Google Shape;371;g36eb702f6af_3_91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03. 피처 선택 전략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72" name="Google Shape;372;g36eb702f6af_3_91"/>
          <p:cNvSpPr/>
          <p:nvPr/>
        </p:nvSpPr>
        <p:spPr>
          <a:xfrm>
            <a:off x="1383150" y="8661600"/>
            <a:ext cx="155217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36eb702f6af_3_91"/>
          <p:cNvSpPr txBox="1"/>
          <p:nvPr/>
        </p:nvSpPr>
        <p:spPr>
          <a:xfrm>
            <a:off x="2116350" y="8816400"/>
            <a:ext cx="14055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XGBoost 중요도 기반으로 엘보우 방식을 통해 그래프가 완만해지는 지점에서 205개의 핵심 변수를 선별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374" name="Google Shape;374;g36eb702f6af_3_91" title="누적상대중요도_변경_후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800" y="2998800"/>
            <a:ext cx="8442000" cy="48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079500" y="1645300"/>
            <a:ext cx="2235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목차</a:t>
            </a:r>
            <a:endParaRPr sz="5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00. 목차 페이지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cxnSp>
        <p:nvCxnSpPr>
          <p:cNvPr id="107" name="Google Shape;107;p2"/>
          <p:cNvCxnSpPr/>
          <p:nvPr/>
        </p:nvCxnSpPr>
        <p:spPr>
          <a:xfrm rot="10800000" flipH="1">
            <a:off x="1041400" y="2844800"/>
            <a:ext cx="4748400" cy="14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2"/>
          <p:cNvCxnSpPr/>
          <p:nvPr/>
        </p:nvCxnSpPr>
        <p:spPr>
          <a:xfrm rot="10800000" flipH="1">
            <a:off x="6769800" y="2844800"/>
            <a:ext cx="4748400" cy="14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" name="Google Shape;109;p2"/>
          <p:cNvCxnSpPr/>
          <p:nvPr/>
        </p:nvCxnSpPr>
        <p:spPr>
          <a:xfrm rot="10800000" flipH="1">
            <a:off x="12460100" y="2844800"/>
            <a:ext cx="4748400" cy="14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2"/>
          <p:cNvCxnSpPr/>
          <p:nvPr/>
        </p:nvCxnSpPr>
        <p:spPr>
          <a:xfrm rot="10800000" flipH="1">
            <a:off x="1060450" y="6136125"/>
            <a:ext cx="4748400" cy="14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2"/>
          <p:cNvCxnSpPr/>
          <p:nvPr/>
        </p:nvCxnSpPr>
        <p:spPr>
          <a:xfrm rot="10800000" flipH="1">
            <a:off x="6788850" y="6136125"/>
            <a:ext cx="4748400" cy="144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2"/>
          <p:cNvSpPr txBox="1"/>
          <p:nvPr/>
        </p:nvSpPr>
        <p:spPr>
          <a:xfrm>
            <a:off x="1079500" y="3092300"/>
            <a:ext cx="147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01</a:t>
            </a:r>
            <a:endParaRPr sz="3000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788850" y="3092300"/>
            <a:ext cx="147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02</a:t>
            </a:r>
            <a:endParaRPr sz="3000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12460100" y="3092300"/>
            <a:ext cx="147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03</a:t>
            </a:r>
            <a:endParaRPr sz="3000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041400" y="6471450"/>
            <a:ext cx="147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04</a:t>
            </a:r>
            <a:endParaRPr sz="3000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788850" y="6471450"/>
            <a:ext cx="1476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787878"/>
                </a:solidFill>
                <a:latin typeface="Nanum Gothic"/>
                <a:ea typeface="Nanum Gothic"/>
                <a:cs typeface="Nanum Gothic"/>
                <a:sym typeface="Nanum Gothic"/>
              </a:rPr>
              <a:t>05</a:t>
            </a:r>
            <a:endParaRPr sz="3000">
              <a:solidFill>
                <a:srgbClr val="787878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1041400" y="3833300"/>
            <a:ext cx="45777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프로젝트 소개</a:t>
            </a:r>
            <a:endParaRPr sz="28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769800" y="3833300"/>
            <a:ext cx="45777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탐색 및 시각화</a:t>
            </a:r>
            <a:endParaRPr sz="28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2498200" y="3833300"/>
            <a:ext cx="45777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피처 선택 전략</a:t>
            </a:r>
            <a:endParaRPr sz="28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041400" y="7300275"/>
            <a:ext cx="45777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모델링 및 예측</a:t>
            </a:r>
            <a:endParaRPr sz="28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769800" y="7300275"/>
            <a:ext cx="4577700" cy="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결론</a:t>
            </a:r>
            <a:endParaRPr sz="28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1041400" y="4369100"/>
            <a:ext cx="32010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배경 및 목적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목표 및 기대효과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g36dc12de54f_0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g36dc12de54f_0_39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381" name="Google Shape;381;g36dc12de54f_0_39"/>
          <p:cNvSpPr txBox="1"/>
          <p:nvPr/>
        </p:nvSpPr>
        <p:spPr>
          <a:xfrm>
            <a:off x="1079500" y="1396800"/>
            <a:ext cx="103731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PCA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기반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차원 축소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결과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0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82" name="Google Shape;382;g36dc12de54f_0_39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03. 피처 선택 전략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383" name="Google Shape;383;g36dc12de54f_0_39"/>
          <p:cNvSpPr/>
          <p:nvPr/>
        </p:nvSpPr>
        <p:spPr>
          <a:xfrm>
            <a:off x="2075725" y="8661600"/>
            <a:ext cx="14270400" cy="6972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g36dc12de54f_0_39"/>
          <p:cNvSpPr txBox="1"/>
          <p:nvPr/>
        </p:nvSpPr>
        <p:spPr>
          <a:xfrm>
            <a:off x="2227500" y="8794350"/>
            <a:ext cx="138330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데이터의 주요 정보를 앞쪽 주성분이 설명함에 따라 121개의 주성분만으로 효율적인 차원 축소를 수행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385" name="Google Shape;385;g36dc12de54f_0_39" title="PCA_분산비율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2000" y="2998800"/>
            <a:ext cx="8780399" cy="53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Google Shape;390;g36daf49a01e_2_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g36daf49a01e_2_102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392" name="Google Shape;392;g36daf49a01e_2_102"/>
          <p:cNvSpPr txBox="1"/>
          <p:nvPr/>
        </p:nvSpPr>
        <p:spPr>
          <a:xfrm>
            <a:off x="2042950" y="4794900"/>
            <a:ext cx="7397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5588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325ADC"/>
              </a:buClr>
              <a:buSzPts val="5200"/>
              <a:buFont typeface="NanumGothicExtraBold"/>
              <a:buAutoNum type="arabicPeriod" startAt="4"/>
            </a:pPr>
            <a:r>
              <a:rPr lang="ko-KR" sz="52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모델링 및 예측</a:t>
            </a:r>
            <a:endParaRPr sz="52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93" name="Google Shape;393;g36daf49a01e_2_102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04. 모델링 및 예측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44c0d8a280_0_0"/>
          <p:cNvSpPr/>
          <p:nvPr/>
        </p:nvSpPr>
        <p:spPr>
          <a:xfrm>
            <a:off x="9284000" y="7347708"/>
            <a:ext cx="6091200" cy="5601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g344c0d8a280_0_0"/>
          <p:cNvSpPr/>
          <p:nvPr/>
        </p:nvSpPr>
        <p:spPr>
          <a:xfrm>
            <a:off x="9284000" y="6589950"/>
            <a:ext cx="6091200" cy="5601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344c0d8a280_0_0"/>
          <p:cNvSpPr/>
          <p:nvPr/>
        </p:nvSpPr>
        <p:spPr>
          <a:xfrm>
            <a:off x="9284000" y="3325125"/>
            <a:ext cx="6091200" cy="31665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g344c0d8a280_0_0"/>
          <p:cNvSpPr/>
          <p:nvPr/>
        </p:nvSpPr>
        <p:spPr>
          <a:xfrm>
            <a:off x="9284000" y="8100000"/>
            <a:ext cx="6091200" cy="5601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344c0d8a280_0_0"/>
          <p:cNvSpPr/>
          <p:nvPr/>
        </p:nvSpPr>
        <p:spPr>
          <a:xfrm>
            <a:off x="2912775" y="7347708"/>
            <a:ext cx="6091200" cy="5601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344c0d8a280_0_0"/>
          <p:cNvSpPr/>
          <p:nvPr/>
        </p:nvSpPr>
        <p:spPr>
          <a:xfrm>
            <a:off x="2912775" y="6589950"/>
            <a:ext cx="6091200" cy="5601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g344c0d8a280_0_0"/>
          <p:cNvSpPr/>
          <p:nvPr/>
        </p:nvSpPr>
        <p:spPr>
          <a:xfrm>
            <a:off x="2912775" y="3325125"/>
            <a:ext cx="6091200" cy="31665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g344c0d8a280_0_0"/>
          <p:cNvSpPr txBox="1"/>
          <p:nvPr/>
        </p:nvSpPr>
        <p:spPr>
          <a:xfrm>
            <a:off x="4650388" y="5211875"/>
            <a:ext cx="27687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전체 학습</a:t>
            </a:r>
            <a:endParaRPr sz="36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06" name="Google Shape;406;g344c0d8a280_0_0"/>
          <p:cNvSpPr txBox="1"/>
          <p:nvPr/>
        </p:nvSpPr>
        <p:spPr>
          <a:xfrm>
            <a:off x="10761213" y="5211525"/>
            <a:ext cx="31368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4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세그먼트별 학습</a:t>
            </a:r>
            <a:endParaRPr sz="34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407" name="Google Shape;407;g344c0d8a28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g344c0d8a280_0_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409" name="Google Shape;409;g344c0d8a280_0_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04. 모델링 및 예측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0" name="Google Shape;410;g344c0d8a280_0_0"/>
          <p:cNvSpPr txBox="1"/>
          <p:nvPr/>
        </p:nvSpPr>
        <p:spPr>
          <a:xfrm>
            <a:off x="1079500" y="1396800"/>
            <a:ext cx="67011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모델링 전략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및 진행과정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411" name="Google Shape;411;g344c0d8a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537" y="6701838"/>
            <a:ext cx="262050" cy="25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g344c0d8a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537" y="7499013"/>
            <a:ext cx="262050" cy="25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44c0d8a28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6015" y="3584325"/>
            <a:ext cx="1627200" cy="16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344c0d8a28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5397" y="3583463"/>
            <a:ext cx="1628380" cy="162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g344c0d8a280_0_0"/>
          <p:cNvSpPr txBox="1"/>
          <p:nvPr/>
        </p:nvSpPr>
        <p:spPr>
          <a:xfrm>
            <a:off x="3146938" y="5791450"/>
            <a:ext cx="56253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세그먼트별로 나누지 않고 전체 데이터를 학습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6" name="Google Shape;416;g344c0d8a280_0_0"/>
          <p:cNvSpPr/>
          <p:nvPr/>
        </p:nvSpPr>
        <p:spPr>
          <a:xfrm>
            <a:off x="2912775" y="8100000"/>
            <a:ext cx="6091200" cy="5601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g344c0d8a280_0_0"/>
          <p:cNvSpPr txBox="1"/>
          <p:nvPr/>
        </p:nvSpPr>
        <p:spPr>
          <a:xfrm>
            <a:off x="5410038" y="6568875"/>
            <a:ext cx="27687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CatBoost </a:t>
            </a:r>
            <a:endParaRPr sz="2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8" name="Google Shape;418;g344c0d8a280_0_0"/>
          <p:cNvSpPr txBox="1"/>
          <p:nvPr/>
        </p:nvSpPr>
        <p:spPr>
          <a:xfrm>
            <a:off x="5410038" y="8149546"/>
            <a:ext cx="15564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XGBoost</a:t>
            </a:r>
            <a:endParaRPr sz="2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19" name="Google Shape;419;g344c0d8a280_0_0"/>
          <p:cNvSpPr txBox="1"/>
          <p:nvPr/>
        </p:nvSpPr>
        <p:spPr>
          <a:xfrm>
            <a:off x="5410038" y="7348313"/>
            <a:ext cx="1008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LGBM</a:t>
            </a:r>
            <a:endParaRPr sz="2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20" name="Google Shape;420;g344c0d8a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4537" y="8251296"/>
            <a:ext cx="262050" cy="25749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344c0d8a280_0_0"/>
          <p:cNvSpPr txBox="1"/>
          <p:nvPr/>
        </p:nvSpPr>
        <p:spPr>
          <a:xfrm>
            <a:off x="9949863" y="5791450"/>
            <a:ext cx="47595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Nanum Gothic"/>
              <a:buChar char="-"/>
            </a:pPr>
            <a:r>
              <a:rPr lang="ko-KR" sz="20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세그먼트별로 나누어 개별적으로 학습</a:t>
            </a:r>
            <a:endParaRPr sz="20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22" name="Google Shape;422;g344c0d8a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3675" y="6702075"/>
            <a:ext cx="262050" cy="257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44c0d8a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3675" y="7498800"/>
            <a:ext cx="262050" cy="25749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344c0d8a280_0_0"/>
          <p:cNvSpPr txBox="1"/>
          <p:nvPr/>
        </p:nvSpPr>
        <p:spPr>
          <a:xfrm>
            <a:off x="11719175" y="6568875"/>
            <a:ext cx="14346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CatBoost </a:t>
            </a:r>
            <a:endParaRPr sz="2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5" name="Google Shape;425;g344c0d8a280_0_0"/>
          <p:cNvSpPr txBox="1"/>
          <p:nvPr/>
        </p:nvSpPr>
        <p:spPr>
          <a:xfrm>
            <a:off x="11719175" y="8150608"/>
            <a:ext cx="15564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XGBoost</a:t>
            </a:r>
            <a:endParaRPr sz="2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26" name="Google Shape;426;g344c0d8a280_0_0"/>
          <p:cNvSpPr txBox="1"/>
          <p:nvPr/>
        </p:nvSpPr>
        <p:spPr>
          <a:xfrm>
            <a:off x="11719175" y="7347600"/>
            <a:ext cx="1008000" cy="4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LGBM</a:t>
            </a:r>
            <a:endParaRPr sz="22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427" name="Google Shape;427;g344c0d8a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3675" y="8251408"/>
            <a:ext cx="262050" cy="257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g36dc12de54f_1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36dc12de54f_1_32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434" name="Google Shape;434;g36dc12de54f_1_32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04. 모델링 및 예측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35" name="Google Shape;435;g36dc12de54f_1_32"/>
          <p:cNvSpPr txBox="1"/>
          <p:nvPr/>
        </p:nvSpPr>
        <p:spPr>
          <a:xfrm>
            <a:off x="1079500" y="1396800"/>
            <a:ext cx="12115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불균형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에 따른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예측 한계</a:t>
            </a:r>
            <a:endParaRPr sz="50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36" name="Google Shape;436;g36dc12de54f_1_32"/>
          <p:cNvSpPr/>
          <p:nvPr/>
        </p:nvSpPr>
        <p:spPr>
          <a:xfrm>
            <a:off x="2391750" y="8112925"/>
            <a:ext cx="13504500" cy="16254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6dc12de54f_1_32"/>
          <p:cNvSpPr txBox="1"/>
          <p:nvPr/>
        </p:nvSpPr>
        <p:spPr>
          <a:xfrm>
            <a:off x="3190050" y="8243575"/>
            <a:ext cx="11907900" cy="13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 A, B →  샘플 수 적고 오분류된 비율이 높아 데이터 불균형 가능성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0" marR="0" lvl="0" indent="0" algn="just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 E  →  샘플 수 가장 많고 대부분 정확히 예측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  <a:p>
            <a:pPr marL="0" marR="0" lvl="0" indent="0" algn="just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 C, D  →  D/E와의 경계가 불명확하여 오분류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438" name="Google Shape;438;g36dc12de54f_1_32" title="데이터_불균형_막대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9025" y="2998800"/>
            <a:ext cx="6440400" cy="47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g36dc12de54f_1_32" title="새_혼돈행렬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67600" y="2998800"/>
            <a:ext cx="6440400" cy="47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g344c0d8a280_0_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344c0d8a280_0_8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446" name="Google Shape;446;g344c0d8a280_0_8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04. 모델링 및 예측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47" name="Google Shape;447;g344c0d8a280_0_80"/>
          <p:cNvSpPr txBox="1"/>
          <p:nvPr/>
        </p:nvSpPr>
        <p:spPr>
          <a:xfrm>
            <a:off x="1079500" y="1396800"/>
            <a:ext cx="12115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CatBoost</a:t>
            </a:r>
            <a:endParaRPr sz="50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48" name="Google Shape;448;g344c0d8a280_0_80"/>
          <p:cNvSpPr/>
          <p:nvPr/>
        </p:nvSpPr>
        <p:spPr>
          <a:xfrm>
            <a:off x="14553750" y="3371400"/>
            <a:ext cx="2085000" cy="47124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344c0d8a280_0_80"/>
          <p:cNvSpPr txBox="1"/>
          <p:nvPr/>
        </p:nvSpPr>
        <p:spPr>
          <a:xfrm>
            <a:off x="14553760" y="4911675"/>
            <a:ext cx="2085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Accuracy</a:t>
            </a:r>
            <a:endParaRPr sz="3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50" name="Google Shape;450;g344c0d8a280_0_80"/>
          <p:cNvSpPr txBox="1"/>
          <p:nvPr/>
        </p:nvSpPr>
        <p:spPr>
          <a:xfrm>
            <a:off x="14553760" y="5979825"/>
            <a:ext cx="2085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0.86</a:t>
            </a:r>
            <a:endParaRPr sz="3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graphicFrame>
        <p:nvGraphicFramePr>
          <p:cNvPr id="451" name="Google Shape;451;g344c0d8a280_0_80"/>
          <p:cNvGraphicFramePr/>
          <p:nvPr/>
        </p:nvGraphicFramePr>
        <p:xfrm>
          <a:off x="8297575" y="3371413"/>
          <a:ext cx="6096000" cy="4712400"/>
        </p:xfrm>
        <a:graphic>
          <a:graphicData uri="http://schemas.openxmlformats.org/drawingml/2006/table">
            <a:tbl>
              <a:tblPr>
                <a:noFill/>
                <a:tableStyleId>{D3BA4FF7-3E6E-4426-9FA7-3926CEEE147C}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Precision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Recal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F1-score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0.21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0.09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0.13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0.47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0.72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0.57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0.63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0.41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0.49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0.93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0.95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0.94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52" name="Google Shape;452;g344c0d8a280_0_80" title="caTbOOST_smote_가중치적용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00" y="2998800"/>
            <a:ext cx="6321600" cy="545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g36f02ad93b2_2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36f02ad93b2_2_5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459" name="Google Shape;459;g36f02ad93b2_2_5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04. 모델링 및 예측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60" name="Google Shape;460;g36f02ad93b2_2_5"/>
          <p:cNvSpPr txBox="1"/>
          <p:nvPr/>
        </p:nvSpPr>
        <p:spPr>
          <a:xfrm>
            <a:off x="1079500" y="1396800"/>
            <a:ext cx="12115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LightGBM</a:t>
            </a:r>
            <a:endParaRPr sz="50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61" name="Google Shape;461;g36f02ad93b2_2_5"/>
          <p:cNvSpPr/>
          <p:nvPr/>
        </p:nvSpPr>
        <p:spPr>
          <a:xfrm>
            <a:off x="14554800" y="3373200"/>
            <a:ext cx="2085000" cy="47124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36f02ad93b2_2_5"/>
          <p:cNvSpPr txBox="1"/>
          <p:nvPr/>
        </p:nvSpPr>
        <p:spPr>
          <a:xfrm>
            <a:off x="14553760" y="4910400"/>
            <a:ext cx="2085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Accuracy</a:t>
            </a:r>
            <a:endParaRPr sz="3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63" name="Google Shape;463;g36f02ad93b2_2_5"/>
          <p:cNvSpPr txBox="1"/>
          <p:nvPr/>
        </p:nvSpPr>
        <p:spPr>
          <a:xfrm>
            <a:off x="14553760" y="5979600"/>
            <a:ext cx="2085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0.87</a:t>
            </a:r>
            <a:endParaRPr sz="3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graphicFrame>
        <p:nvGraphicFramePr>
          <p:cNvPr id="464" name="Google Shape;464;g36f02ad93b2_2_5"/>
          <p:cNvGraphicFramePr/>
          <p:nvPr/>
        </p:nvGraphicFramePr>
        <p:xfrm>
          <a:off x="8298000" y="3373200"/>
          <a:ext cx="6096000" cy="4712400"/>
        </p:xfrm>
        <a:graphic>
          <a:graphicData uri="http://schemas.openxmlformats.org/drawingml/2006/table">
            <a:tbl>
              <a:tblPr>
                <a:noFill/>
                <a:tableStyleId>{D3BA4FF7-3E6E-4426-9FA7-3926CEEE147C}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Precision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Recal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F1-score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0.17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0.23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0.20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0.69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0.48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0.57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0.61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0.55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0.58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0.92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0.96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0.94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65" name="Google Shape;465;g36f02ad93b2_2_5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00" y="2998800"/>
            <a:ext cx="6321600" cy="54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g36f02ad93b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36f02ad93b2_0_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472" name="Google Shape;472;g36f02ad93b2_0_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04. 모델링 및 예측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73" name="Google Shape;473;g36f02ad93b2_0_0"/>
          <p:cNvSpPr txBox="1"/>
          <p:nvPr/>
        </p:nvSpPr>
        <p:spPr>
          <a:xfrm>
            <a:off x="1079500" y="1396800"/>
            <a:ext cx="12115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XGBoost</a:t>
            </a:r>
            <a:endParaRPr sz="50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74" name="Google Shape;474;g36f02ad93b2_0_0"/>
          <p:cNvSpPr/>
          <p:nvPr/>
        </p:nvSpPr>
        <p:spPr>
          <a:xfrm>
            <a:off x="14553750" y="3371400"/>
            <a:ext cx="2085000" cy="47124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36f02ad93b2_0_0"/>
          <p:cNvSpPr txBox="1"/>
          <p:nvPr/>
        </p:nvSpPr>
        <p:spPr>
          <a:xfrm>
            <a:off x="14553760" y="4911675"/>
            <a:ext cx="2085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Accuracy</a:t>
            </a:r>
            <a:endParaRPr sz="3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76" name="Google Shape;476;g36f02ad93b2_0_0"/>
          <p:cNvSpPr txBox="1"/>
          <p:nvPr/>
        </p:nvSpPr>
        <p:spPr>
          <a:xfrm>
            <a:off x="14553760" y="5979825"/>
            <a:ext cx="2085000" cy="5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0.88</a:t>
            </a:r>
            <a:endParaRPr sz="3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graphicFrame>
        <p:nvGraphicFramePr>
          <p:cNvPr id="477" name="Google Shape;477;g36f02ad93b2_0_0"/>
          <p:cNvGraphicFramePr/>
          <p:nvPr/>
        </p:nvGraphicFramePr>
        <p:xfrm>
          <a:off x="8297575" y="3371413"/>
          <a:ext cx="6096000" cy="4712400"/>
        </p:xfrm>
        <a:graphic>
          <a:graphicData uri="http://schemas.openxmlformats.org/drawingml/2006/table">
            <a:tbl>
              <a:tblPr>
                <a:noFill/>
                <a:tableStyleId>{D3BA4FF7-3E6E-4426-9FA7-3926CEEE147C}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Precision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Recal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F1-score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A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0.71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0.16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0.26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B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C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0.68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0.50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0.58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D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0.62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0.56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0.59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5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E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0.93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0.96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500" b="1">
                          <a:solidFill>
                            <a:srgbClr val="595959"/>
                          </a:solidFill>
                          <a:latin typeface="Nanum Gothic"/>
                          <a:ea typeface="Nanum Gothic"/>
                          <a:cs typeface="Nanum Gothic"/>
                          <a:sym typeface="Nanum Gothic"/>
                        </a:rPr>
                        <a:t>0.94</a:t>
                      </a:r>
                      <a:endParaRPr sz="2500" b="1">
                        <a:solidFill>
                          <a:srgbClr val="595959"/>
                        </a:solidFill>
                        <a:latin typeface="Nanum Gothic"/>
                        <a:ea typeface="Nanum Gothic"/>
                        <a:cs typeface="Nanum Gothic"/>
                        <a:sym typeface="Nanum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78" name="Google Shape;478;g36f02ad93b2_0_0" title="XGBoost_혼돈행렬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3200" y="2998800"/>
            <a:ext cx="6321600" cy="54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g36daf49a01e_2_10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g36daf49a01e_2_109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485" name="Google Shape;485;g36daf49a01e_2_109"/>
          <p:cNvSpPr txBox="1"/>
          <p:nvPr/>
        </p:nvSpPr>
        <p:spPr>
          <a:xfrm>
            <a:off x="2042950" y="4794900"/>
            <a:ext cx="7397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5588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325ADC"/>
              </a:buClr>
              <a:buSzPts val="5200"/>
              <a:buFont typeface="NanumGothicExtraBold"/>
              <a:buAutoNum type="arabicPeriod" startAt="5"/>
            </a:pPr>
            <a:r>
              <a:rPr lang="ko-KR" sz="52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결론</a:t>
            </a:r>
            <a:endParaRPr sz="52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86" name="Google Shape;486;g36daf49a01e_2_109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05. 결론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44c0d8a280_0_64"/>
          <p:cNvSpPr/>
          <p:nvPr/>
        </p:nvSpPr>
        <p:spPr>
          <a:xfrm>
            <a:off x="4244000" y="2719375"/>
            <a:ext cx="11985900" cy="8013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g344c0d8a280_0_64"/>
          <p:cNvSpPr/>
          <p:nvPr/>
        </p:nvSpPr>
        <p:spPr>
          <a:xfrm>
            <a:off x="1879775" y="2719425"/>
            <a:ext cx="2215500" cy="8013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3" name="Google Shape;493;g344c0d8a280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g344c0d8a280_0_64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495" name="Google Shape;495;g344c0d8a280_0_64"/>
          <p:cNvSpPr txBox="1"/>
          <p:nvPr/>
        </p:nvSpPr>
        <p:spPr>
          <a:xfrm>
            <a:off x="1079500" y="1396800"/>
            <a:ext cx="75294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결론</a:t>
            </a:r>
            <a:endParaRPr sz="5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496" name="Google Shape;496;g344c0d8a280_0_64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05. 결론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7" name="Google Shape;497;g344c0d8a280_0_64"/>
          <p:cNvSpPr txBox="1"/>
          <p:nvPr/>
        </p:nvSpPr>
        <p:spPr>
          <a:xfrm>
            <a:off x="4244000" y="2805075"/>
            <a:ext cx="57963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세그먼트 예측 모델 개발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8" name="Google Shape;498;g344c0d8a280_0_64"/>
          <p:cNvSpPr txBox="1"/>
          <p:nvPr/>
        </p:nvSpPr>
        <p:spPr>
          <a:xfrm>
            <a:off x="2226113" y="2782125"/>
            <a:ext cx="1522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목표</a:t>
            </a:r>
            <a:endParaRPr sz="35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499" name="Google Shape;499;g344c0d8a280_0_64"/>
          <p:cNvSpPr/>
          <p:nvPr/>
        </p:nvSpPr>
        <p:spPr>
          <a:xfrm rot="-5397154">
            <a:off x="9877509" y="2861924"/>
            <a:ext cx="362400" cy="491700"/>
          </a:xfrm>
          <a:prstGeom prst="downArrow">
            <a:avLst>
              <a:gd name="adj1" fmla="val 50000"/>
              <a:gd name="adj2" fmla="val 54025"/>
            </a:avLst>
          </a:prstGeom>
          <a:solidFill>
            <a:srgbClr val="325ADC"/>
          </a:solidFill>
          <a:ln w="9525" cap="flat" cmpd="sng">
            <a:solidFill>
              <a:srgbClr val="325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344c0d8a280_0_64"/>
          <p:cNvSpPr txBox="1"/>
          <p:nvPr/>
        </p:nvSpPr>
        <p:spPr>
          <a:xfrm>
            <a:off x="10535375" y="2805075"/>
            <a:ext cx="38151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Accuracy   0.88 달성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1" name="Google Shape;501;g344c0d8a280_0_64"/>
          <p:cNvSpPr/>
          <p:nvPr/>
        </p:nvSpPr>
        <p:spPr>
          <a:xfrm>
            <a:off x="4244000" y="4534475"/>
            <a:ext cx="12025500" cy="13425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344c0d8a280_0_64"/>
          <p:cNvSpPr/>
          <p:nvPr/>
        </p:nvSpPr>
        <p:spPr>
          <a:xfrm>
            <a:off x="1879775" y="4534525"/>
            <a:ext cx="2215500" cy="13425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344c0d8a280_0_64"/>
          <p:cNvSpPr txBox="1"/>
          <p:nvPr/>
        </p:nvSpPr>
        <p:spPr>
          <a:xfrm>
            <a:off x="4244000" y="4620175"/>
            <a:ext cx="57963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맞춤형 마케팅 전략 수립 가능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4" name="Google Shape;504;g344c0d8a280_0_64"/>
          <p:cNvSpPr/>
          <p:nvPr/>
        </p:nvSpPr>
        <p:spPr>
          <a:xfrm rot="-5397154">
            <a:off x="6629659" y="5306286"/>
            <a:ext cx="362400" cy="491700"/>
          </a:xfrm>
          <a:prstGeom prst="downArrow">
            <a:avLst>
              <a:gd name="adj1" fmla="val 50000"/>
              <a:gd name="adj2" fmla="val 54025"/>
            </a:avLst>
          </a:prstGeom>
          <a:solidFill>
            <a:srgbClr val="325ADC"/>
          </a:solidFill>
          <a:ln w="9525" cap="flat" cmpd="sng">
            <a:solidFill>
              <a:srgbClr val="325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344c0d8a280_0_64"/>
          <p:cNvSpPr txBox="1"/>
          <p:nvPr/>
        </p:nvSpPr>
        <p:spPr>
          <a:xfrm>
            <a:off x="7209950" y="5249438"/>
            <a:ext cx="50349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일부 세그먼트 한정 구분 가능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6" name="Google Shape;506;g344c0d8a280_0_64"/>
          <p:cNvSpPr/>
          <p:nvPr/>
        </p:nvSpPr>
        <p:spPr>
          <a:xfrm>
            <a:off x="4244000" y="6100980"/>
            <a:ext cx="12025500" cy="13425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344c0d8a280_0_64"/>
          <p:cNvSpPr/>
          <p:nvPr/>
        </p:nvSpPr>
        <p:spPr>
          <a:xfrm>
            <a:off x="1879775" y="6100975"/>
            <a:ext cx="2215500" cy="13428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g344c0d8a280_0_64"/>
          <p:cNvSpPr txBox="1"/>
          <p:nvPr/>
        </p:nvSpPr>
        <p:spPr>
          <a:xfrm>
            <a:off x="4244000" y="6186675"/>
            <a:ext cx="57963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이탈 방지 및 유지율 개선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09" name="Google Shape;509;g344c0d8a280_0_64"/>
          <p:cNvSpPr txBox="1"/>
          <p:nvPr/>
        </p:nvSpPr>
        <p:spPr>
          <a:xfrm>
            <a:off x="2226113" y="6423775"/>
            <a:ext cx="1522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효과2</a:t>
            </a:r>
            <a:endParaRPr sz="35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10" name="Google Shape;510;g344c0d8a280_0_64"/>
          <p:cNvSpPr/>
          <p:nvPr/>
        </p:nvSpPr>
        <p:spPr>
          <a:xfrm rot="-5397154">
            <a:off x="6629659" y="6921724"/>
            <a:ext cx="362400" cy="491700"/>
          </a:xfrm>
          <a:prstGeom prst="downArrow">
            <a:avLst>
              <a:gd name="adj1" fmla="val 50000"/>
              <a:gd name="adj2" fmla="val 54025"/>
            </a:avLst>
          </a:prstGeom>
          <a:solidFill>
            <a:srgbClr val="325ADC"/>
          </a:solidFill>
          <a:ln w="9525" cap="flat" cmpd="sng">
            <a:solidFill>
              <a:srgbClr val="325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344c0d8a280_0_64"/>
          <p:cNvSpPr txBox="1"/>
          <p:nvPr/>
        </p:nvSpPr>
        <p:spPr>
          <a:xfrm>
            <a:off x="7209950" y="6818050"/>
            <a:ext cx="7515984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 dirty="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고위험(</a:t>
            </a:r>
            <a:r>
              <a:rPr lang="ko-KR" sz="3000" b="1" dirty="0" err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E</a:t>
            </a:r>
            <a:r>
              <a:rPr lang="ko-KR" sz="3000" b="1" dirty="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) 고객은 높은 정확도로 예측 가능</a:t>
            </a:r>
            <a:endParaRPr sz="3000" b="1" dirty="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12" name="Google Shape;512;g344c0d8a280_0_64"/>
          <p:cNvSpPr txBox="1"/>
          <p:nvPr/>
        </p:nvSpPr>
        <p:spPr>
          <a:xfrm>
            <a:off x="2286538" y="4857175"/>
            <a:ext cx="1522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효과1</a:t>
            </a:r>
            <a:endParaRPr sz="35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13" name="Google Shape;513;g344c0d8a280_0_64"/>
          <p:cNvSpPr/>
          <p:nvPr/>
        </p:nvSpPr>
        <p:spPr>
          <a:xfrm>
            <a:off x="4263849" y="7602148"/>
            <a:ext cx="11985900" cy="13428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344c0d8a280_0_64"/>
          <p:cNvSpPr/>
          <p:nvPr/>
        </p:nvSpPr>
        <p:spPr>
          <a:xfrm>
            <a:off x="1879775" y="7667725"/>
            <a:ext cx="2215500" cy="12564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344c0d8a280_0_64"/>
          <p:cNvSpPr txBox="1"/>
          <p:nvPr/>
        </p:nvSpPr>
        <p:spPr>
          <a:xfrm>
            <a:off x="4641250" y="7667475"/>
            <a:ext cx="45978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기반 의사결정 강화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16" name="Google Shape;516;g344c0d8a280_0_64"/>
          <p:cNvSpPr txBox="1"/>
          <p:nvPr/>
        </p:nvSpPr>
        <p:spPr>
          <a:xfrm>
            <a:off x="2226125" y="7898875"/>
            <a:ext cx="1522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효과3</a:t>
            </a:r>
            <a:endParaRPr sz="35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17" name="Google Shape;517;g344c0d8a280_0_64"/>
          <p:cNvSpPr/>
          <p:nvPr/>
        </p:nvSpPr>
        <p:spPr>
          <a:xfrm rot="-5397154">
            <a:off x="6629659" y="8329724"/>
            <a:ext cx="362400" cy="491700"/>
          </a:xfrm>
          <a:prstGeom prst="downArrow">
            <a:avLst>
              <a:gd name="adj1" fmla="val 50000"/>
              <a:gd name="adj2" fmla="val 54025"/>
            </a:avLst>
          </a:prstGeom>
          <a:solidFill>
            <a:srgbClr val="325ADC"/>
          </a:solidFill>
          <a:ln w="9525" cap="flat" cmpd="sng">
            <a:solidFill>
              <a:srgbClr val="325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g344c0d8a280_0_64"/>
          <p:cNvSpPr txBox="1"/>
          <p:nvPr/>
        </p:nvSpPr>
        <p:spPr>
          <a:xfrm>
            <a:off x="7129250" y="8272875"/>
            <a:ext cx="88578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전체 흐름 파악 가능, A/B는 정확도 낮아 한계가 있음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6ddb6b5517_0_0"/>
          <p:cNvSpPr/>
          <p:nvPr/>
        </p:nvSpPr>
        <p:spPr>
          <a:xfrm>
            <a:off x="4546750" y="3240275"/>
            <a:ext cx="11549700" cy="10881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g36ddb6b5517_0_0"/>
          <p:cNvSpPr/>
          <p:nvPr/>
        </p:nvSpPr>
        <p:spPr>
          <a:xfrm>
            <a:off x="2191500" y="3240275"/>
            <a:ext cx="2215500" cy="10881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5" name="Google Shape;525;g36ddb6b551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g36ddb6b5517_0_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527" name="Google Shape;527;g36ddb6b5517_0_0"/>
          <p:cNvSpPr txBox="1"/>
          <p:nvPr/>
        </p:nvSpPr>
        <p:spPr>
          <a:xfrm>
            <a:off x="1079500" y="1396800"/>
            <a:ext cx="75294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문제점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및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개선방안</a:t>
            </a:r>
            <a:endParaRPr sz="50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528" name="Google Shape;528;g36ddb6b5517_0_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05. 결론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29" name="Google Shape;529;g36ddb6b5517_0_0"/>
          <p:cNvSpPr txBox="1"/>
          <p:nvPr/>
        </p:nvSpPr>
        <p:spPr>
          <a:xfrm>
            <a:off x="4546750" y="3303188"/>
            <a:ext cx="7148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전처리 및 방향성 오류 </a:t>
            </a:r>
            <a:endParaRPr sz="27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0" name="Google Shape;530;g36ddb6b5517_0_0"/>
          <p:cNvSpPr txBox="1"/>
          <p:nvPr/>
        </p:nvSpPr>
        <p:spPr>
          <a:xfrm>
            <a:off x="2446200" y="3481625"/>
            <a:ext cx="17061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문제점1</a:t>
            </a:r>
            <a:endParaRPr sz="30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1" name="Google Shape;531;g36ddb6b5517_0_0"/>
          <p:cNvSpPr txBox="1"/>
          <p:nvPr/>
        </p:nvSpPr>
        <p:spPr>
          <a:xfrm>
            <a:off x="5149800" y="3784263"/>
            <a:ext cx="9790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anum Gothic"/>
              <a:buChar char="-"/>
            </a:pPr>
            <a:r>
              <a:rPr lang="ko-KR" sz="22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전처리와 방향성 재정립으로 인해 전체 흐름이 지연되고 혼선이 발생</a:t>
            </a:r>
            <a:endParaRPr sz="2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2" name="Google Shape;532;g36ddb6b5517_0_0"/>
          <p:cNvSpPr/>
          <p:nvPr/>
        </p:nvSpPr>
        <p:spPr>
          <a:xfrm>
            <a:off x="4546738" y="4569900"/>
            <a:ext cx="11549700" cy="10872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g36ddb6b5517_0_0"/>
          <p:cNvSpPr/>
          <p:nvPr/>
        </p:nvSpPr>
        <p:spPr>
          <a:xfrm>
            <a:off x="2191488" y="4569900"/>
            <a:ext cx="2215500" cy="10872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g36ddb6b5517_0_0"/>
          <p:cNvSpPr txBox="1"/>
          <p:nvPr/>
        </p:nvSpPr>
        <p:spPr>
          <a:xfrm>
            <a:off x="4546763" y="4640500"/>
            <a:ext cx="71481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7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모델링 시간 부족 </a:t>
            </a:r>
            <a:endParaRPr sz="27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5" name="Google Shape;535;g36ddb6b5517_0_0"/>
          <p:cNvSpPr txBox="1"/>
          <p:nvPr/>
        </p:nvSpPr>
        <p:spPr>
          <a:xfrm>
            <a:off x="2446188" y="4810800"/>
            <a:ext cx="17061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문제점2</a:t>
            </a:r>
            <a:endParaRPr sz="30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6" name="Google Shape;536;g36ddb6b5517_0_0"/>
          <p:cNvSpPr txBox="1"/>
          <p:nvPr/>
        </p:nvSpPr>
        <p:spPr>
          <a:xfrm>
            <a:off x="5149813" y="5105300"/>
            <a:ext cx="109467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Nanum Gothic"/>
              <a:buChar char="-"/>
            </a:pPr>
            <a:r>
              <a:rPr lang="ko-KR" sz="22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모델링 이전 단계에서 과도한 시간 소모하여 성능 향상을 위한 튜닝 여력 부족</a:t>
            </a:r>
            <a:endParaRPr sz="22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7" name="Google Shape;537;g36ddb6b5517_0_0"/>
          <p:cNvSpPr/>
          <p:nvPr/>
        </p:nvSpPr>
        <p:spPr>
          <a:xfrm>
            <a:off x="4546800" y="7338125"/>
            <a:ext cx="11549700" cy="16812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36ddb6b5517_0_0"/>
          <p:cNvSpPr txBox="1"/>
          <p:nvPr/>
        </p:nvSpPr>
        <p:spPr>
          <a:xfrm>
            <a:off x="5149800" y="7478700"/>
            <a:ext cx="64425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AutoNum type="arabicPeriod"/>
            </a:pPr>
            <a:r>
              <a:rPr lang="ko-KR" sz="25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초기 전처리 로드맵 및 피처 설계 기준 수립</a:t>
            </a:r>
            <a:endParaRPr sz="25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AutoNum type="arabicPeriod"/>
            </a:pPr>
            <a:r>
              <a:rPr lang="ko-KR" sz="25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전략 고정 및 유연한 실험 계획 수립</a:t>
            </a:r>
            <a:endParaRPr sz="25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AutoNum type="arabicPeriod"/>
            </a:pPr>
            <a:r>
              <a:rPr lang="ko-KR" sz="25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모델링 단계에 충분한 리소스 확보</a:t>
            </a:r>
            <a:endParaRPr sz="25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39" name="Google Shape;539;g36ddb6b5517_0_0"/>
          <p:cNvSpPr/>
          <p:nvPr/>
        </p:nvSpPr>
        <p:spPr>
          <a:xfrm>
            <a:off x="2191500" y="7338125"/>
            <a:ext cx="2215500" cy="16812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36ddb6b5517_0_0"/>
          <p:cNvSpPr txBox="1"/>
          <p:nvPr/>
        </p:nvSpPr>
        <p:spPr>
          <a:xfrm>
            <a:off x="2446200" y="7843925"/>
            <a:ext cx="17061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개선방안</a:t>
            </a:r>
            <a:endParaRPr sz="30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541" name="Google Shape;541;g36ddb6b5517_0_0"/>
          <p:cNvSpPr/>
          <p:nvPr/>
        </p:nvSpPr>
        <p:spPr>
          <a:xfrm>
            <a:off x="8710199" y="6006525"/>
            <a:ext cx="867600" cy="982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325ADC"/>
          </a:solidFill>
          <a:ln w="9525" cap="flat" cmpd="sng">
            <a:solidFill>
              <a:srgbClr val="325A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36daf49a01e_2_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6daf49a01e_2_62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129" name="Google Shape;129;g36daf49a01e_2_62"/>
          <p:cNvSpPr txBox="1"/>
          <p:nvPr/>
        </p:nvSpPr>
        <p:spPr>
          <a:xfrm>
            <a:off x="2042950" y="4794900"/>
            <a:ext cx="7397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5588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325ADC"/>
              </a:buClr>
              <a:buSzPts val="5200"/>
              <a:buFont typeface="NanumGothicExtraBold"/>
              <a:buAutoNum type="arabicPeriod"/>
            </a:pPr>
            <a:r>
              <a:rPr lang="ko-KR" sz="52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프로젝트 소개</a:t>
            </a:r>
            <a:endParaRPr sz="52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30" name="Google Shape;130;g36daf49a01e_2_62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01. 프로젝트 소개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78105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10"/>
          <p:cNvSpPr txBox="1"/>
          <p:nvPr/>
        </p:nvSpPr>
        <p:spPr>
          <a:xfrm>
            <a:off x="5905500" y="4546600"/>
            <a:ext cx="66039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2700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325AD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0"/>
          <p:cNvSpPr txBox="1"/>
          <p:nvPr/>
        </p:nvSpPr>
        <p:spPr>
          <a:xfrm>
            <a:off x="6445389" y="5156100"/>
            <a:ext cx="5524121" cy="15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0" b="0" i="0" u="none" strike="noStrike" cap="none" dirty="0">
                <a:solidFill>
                  <a:srgbClr val="325ADC"/>
                </a:solidFill>
                <a:latin typeface="Calibri"/>
                <a:ea typeface="Calibri"/>
                <a:cs typeface="Calibri"/>
                <a:sym typeface="Calibri"/>
              </a:rPr>
              <a:t>감사합니다</a:t>
            </a:r>
            <a:endParaRPr dirty="0"/>
          </a:p>
        </p:txBody>
      </p:sp>
      <p:sp>
        <p:nvSpPr>
          <p:cNvPr id="549" name="Google Shape;549;p10"/>
          <p:cNvSpPr txBox="1"/>
          <p:nvPr/>
        </p:nvSpPr>
        <p:spPr>
          <a:xfrm>
            <a:off x="7010400" y="6667500"/>
            <a:ext cx="42798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300" b="0" i="0" u="none" strike="noStrike" cap="none">
                <a:solidFill>
                  <a:srgbClr val="C2C2C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pic>
        <p:nvPicPr>
          <p:cNvPr id="550" name="Google Shape;55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400" y="1994100"/>
            <a:ext cx="2095200" cy="20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daf49a01e_2_0"/>
          <p:cNvSpPr/>
          <p:nvPr/>
        </p:nvSpPr>
        <p:spPr>
          <a:xfrm>
            <a:off x="2382500" y="3989675"/>
            <a:ext cx="13765200" cy="16149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6daf49a01e_2_0"/>
          <p:cNvSpPr/>
          <p:nvPr/>
        </p:nvSpPr>
        <p:spPr>
          <a:xfrm>
            <a:off x="2120350" y="3917675"/>
            <a:ext cx="10825200" cy="720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6daf49a01e_2_0"/>
          <p:cNvSpPr/>
          <p:nvPr/>
        </p:nvSpPr>
        <p:spPr>
          <a:xfrm>
            <a:off x="2382500" y="6698975"/>
            <a:ext cx="13765200" cy="18417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g36daf49a01e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6daf49a01e_2_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140" name="Google Shape;140;g36daf49a01e_2_0"/>
          <p:cNvSpPr txBox="1"/>
          <p:nvPr/>
        </p:nvSpPr>
        <p:spPr>
          <a:xfrm>
            <a:off x="1079500" y="1396800"/>
            <a:ext cx="67056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프로젝트 배경 및 목적</a:t>
            </a:r>
            <a:endParaRPr sz="5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41" name="Google Shape;141;g36daf49a01e_2_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01. 프로젝트 소개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2" name="Google Shape;142;g36daf49a01e_2_0"/>
          <p:cNvSpPr txBox="1"/>
          <p:nvPr/>
        </p:nvSpPr>
        <p:spPr>
          <a:xfrm>
            <a:off x="2283200" y="3254563"/>
            <a:ext cx="1011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325ADC"/>
              </a:buClr>
              <a:buSzPts val="3000"/>
              <a:buFont typeface="Nanum Gothic"/>
              <a:buAutoNum type="arabicPeriod"/>
            </a:pPr>
            <a:r>
              <a:rPr lang="ko-KR" sz="30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특성에 따른 맞춤 전략 수립을 위한 세그먼트 예측</a:t>
            </a:r>
            <a:endParaRPr sz="3000" b="1">
              <a:solidFill>
                <a:srgbClr val="325ADC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3" name="Google Shape;143;g36daf49a01e_2_0"/>
          <p:cNvSpPr txBox="1"/>
          <p:nvPr/>
        </p:nvSpPr>
        <p:spPr>
          <a:xfrm>
            <a:off x="2956250" y="4268813"/>
            <a:ext cx="133638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고객의 소비성향, 금융활동, 채널 이용 패턴을 파악해 고객 특성별 서비스와 마케팅 전략 수립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고객군별 니즈에 최적화된 혜택 제공으로 이탈 방지 및 충성도 강화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4" name="Google Shape;144;g36daf49a01e_2_0"/>
          <p:cNvSpPr txBox="1"/>
          <p:nvPr/>
        </p:nvSpPr>
        <p:spPr>
          <a:xfrm>
            <a:off x="2956250" y="7091525"/>
            <a:ext cx="133638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고객을 사전에 분류함으로써 리스크 관리, 마케팅 비용 절감, 전략 집중화 가능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Nanum Gothic"/>
              <a:buChar char="-"/>
            </a:pPr>
            <a:r>
              <a:rPr lang="ko-KR" sz="2500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특성별 대응 전략 자동화 및 운영 효율성 향상 </a:t>
            </a:r>
            <a:endParaRPr sz="2500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5" name="Google Shape;145;g36daf49a01e_2_0"/>
          <p:cNvSpPr/>
          <p:nvPr/>
        </p:nvSpPr>
        <p:spPr>
          <a:xfrm>
            <a:off x="2120350" y="6636325"/>
            <a:ext cx="10824300" cy="720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6daf49a01e_2_0"/>
          <p:cNvSpPr txBox="1"/>
          <p:nvPr/>
        </p:nvSpPr>
        <p:spPr>
          <a:xfrm>
            <a:off x="2382500" y="5939113"/>
            <a:ext cx="10476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325ADC"/>
              </a:buClr>
              <a:buSzPts val="3000"/>
              <a:buFont typeface="Nanum Gothic"/>
              <a:buAutoNum type="arabicPeriod" startAt="2"/>
            </a:pPr>
            <a:r>
              <a:rPr lang="ko-KR" sz="30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복잡한 고객 데이터를 정량적으로 분석하여 운영 효율성 확보</a:t>
            </a:r>
            <a:endParaRPr sz="3000" b="1">
              <a:solidFill>
                <a:srgbClr val="325ADC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f02ad93b2_0_13"/>
          <p:cNvSpPr/>
          <p:nvPr/>
        </p:nvSpPr>
        <p:spPr>
          <a:xfrm>
            <a:off x="5139288" y="3708875"/>
            <a:ext cx="10355700" cy="1578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36f02ad93b2_0_13"/>
          <p:cNvSpPr/>
          <p:nvPr/>
        </p:nvSpPr>
        <p:spPr>
          <a:xfrm>
            <a:off x="2784038" y="3708875"/>
            <a:ext cx="2215500" cy="15786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g36f02ad93b2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6f02ad93b2_0_13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155" name="Google Shape;155;g36f02ad93b2_0_13"/>
          <p:cNvSpPr txBox="1"/>
          <p:nvPr/>
        </p:nvSpPr>
        <p:spPr>
          <a:xfrm>
            <a:off x="1079500" y="1396800"/>
            <a:ext cx="75294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프로젝트 목표 및 기대효과</a:t>
            </a:r>
            <a:endParaRPr sz="5000"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56" name="Google Shape;156;g36f02ad93b2_0_13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01. 프로젝트 소개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7" name="Google Shape;157;g36f02ad93b2_0_13"/>
          <p:cNvSpPr txBox="1"/>
          <p:nvPr/>
        </p:nvSpPr>
        <p:spPr>
          <a:xfrm>
            <a:off x="6047300" y="4195475"/>
            <a:ext cx="71481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세그먼트 예측 모델 고도화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8" name="Google Shape;158;g36f02ad93b2_0_13"/>
          <p:cNvSpPr txBox="1"/>
          <p:nvPr/>
        </p:nvSpPr>
        <p:spPr>
          <a:xfrm>
            <a:off x="3130388" y="4149575"/>
            <a:ext cx="15228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목표</a:t>
            </a:r>
            <a:endParaRPr sz="35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9" name="Google Shape;159;g36f02ad93b2_0_13"/>
          <p:cNvSpPr/>
          <p:nvPr/>
        </p:nvSpPr>
        <p:spPr>
          <a:xfrm>
            <a:off x="5148270" y="5759775"/>
            <a:ext cx="10355700" cy="24915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6f02ad93b2_0_13"/>
          <p:cNvSpPr/>
          <p:nvPr/>
        </p:nvSpPr>
        <p:spPr>
          <a:xfrm>
            <a:off x="2794163" y="5759775"/>
            <a:ext cx="2215500" cy="2491500"/>
          </a:xfrm>
          <a:prstGeom prst="roundRect">
            <a:avLst>
              <a:gd name="adj" fmla="val 16667"/>
            </a:avLst>
          </a:prstGeom>
          <a:solidFill>
            <a:srgbClr val="325A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6f02ad93b2_0_13"/>
          <p:cNvSpPr txBox="1"/>
          <p:nvPr/>
        </p:nvSpPr>
        <p:spPr>
          <a:xfrm>
            <a:off x="2967263" y="6656925"/>
            <a:ext cx="18693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rPr>
              <a:t>기대효과</a:t>
            </a:r>
            <a:endParaRPr sz="3500" b="1">
              <a:solidFill>
                <a:schemeClr val="lt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62" name="Google Shape;162;g36f02ad93b2_0_13"/>
          <p:cNvSpPr txBox="1"/>
          <p:nvPr/>
        </p:nvSpPr>
        <p:spPr>
          <a:xfrm>
            <a:off x="6047300" y="6216225"/>
            <a:ext cx="7148100" cy="15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Nanum Gothic"/>
              <a:buAutoNum type="arabicPeriod"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맞춤형 마케팅 전략 수립 가능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Nanum Gothic"/>
              <a:buAutoNum type="arabicPeriod"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고객 이탈 방지 및 유지율 개선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Nanum Gothic"/>
              <a:buAutoNum type="arabicPeriod"/>
            </a:pPr>
            <a:r>
              <a:rPr lang="ko-KR" sz="3000" b="1">
                <a:solidFill>
                  <a:srgbClr val="595959"/>
                </a:solidFill>
                <a:latin typeface="Nanum Gothic"/>
                <a:ea typeface="Nanum Gothic"/>
                <a:cs typeface="Nanum Gothic"/>
                <a:sym typeface="Nanum Gothic"/>
              </a:rPr>
              <a:t>데이터 기반 의사결정 강화</a:t>
            </a:r>
            <a:endParaRPr sz="3000" b="1">
              <a:solidFill>
                <a:srgbClr val="595959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6daf49a01e_2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6daf49a01e_2_88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169" name="Google Shape;169;g36daf49a01e_2_88"/>
          <p:cNvSpPr txBox="1"/>
          <p:nvPr/>
        </p:nvSpPr>
        <p:spPr>
          <a:xfrm>
            <a:off x="2042950" y="4794900"/>
            <a:ext cx="7397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55880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rgbClr val="325ADC"/>
              </a:buClr>
              <a:buSzPts val="5200"/>
              <a:buFont typeface="NanumGothicExtraBold"/>
              <a:buAutoNum type="arabicPeriod" startAt="2"/>
            </a:pPr>
            <a:r>
              <a:rPr lang="ko-KR" sz="52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데이터 탐색 및 시각화</a:t>
            </a:r>
            <a:endParaRPr sz="5200">
              <a:solidFill>
                <a:srgbClr val="325ADC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70" name="Google Shape;170;g36daf49a01e_2_88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b702f6af_0_14"/>
          <p:cNvSpPr/>
          <p:nvPr/>
        </p:nvSpPr>
        <p:spPr>
          <a:xfrm>
            <a:off x="1948200" y="8661600"/>
            <a:ext cx="143916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36eb702f6af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6eb702f6af_0_14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178" name="Google Shape;178;g36eb702f6af_0_14"/>
          <p:cNvSpPr txBox="1"/>
          <p:nvPr/>
        </p:nvSpPr>
        <p:spPr>
          <a:xfrm>
            <a:off x="1079500" y="1395175"/>
            <a:ext cx="12641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가입 경과 개월 수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에 따른 세그먼트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분포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분석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79" name="Google Shape;179;g36eb702f6af_0_14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80" name="Google Shape;180;g36eb702f6af_0_14"/>
          <p:cNvSpPr txBox="1"/>
          <p:nvPr/>
        </p:nvSpPr>
        <p:spPr>
          <a:xfrm>
            <a:off x="2290200" y="8816375"/>
            <a:ext cx="138633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고객의 가입 개월 수에 따라 세그먼트 간 서열이 뚜렷하게 나타나며, 장기 가입자는 주로  A, B에 분포함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81" name="Google Shape;181;g36eb702f6af_0_14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200" y="3052900"/>
            <a:ext cx="14523348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eb702f6af_3_0"/>
          <p:cNvSpPr/>
          <p:nvPr/>
        </p:nvSpPr>
        <p:spPr>
          <a:xfrm>
            <a:off x="1715100" y="8661600"/>
            <a:ext cx="148578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36eb702f6af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6eb702f6af_3_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189" name="Google Shape;189;g36eb702f6af_3_0"/>
          <p:cNvSpPr txBox="1"/>
          <p:nvPr/>
        </p:nvSpPr>
        <p:spPr>
          <a:xfrm>
            <a:off x="1079500" y="1395175"/>
            <a:ext cx="12641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세그먼트별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카드 이용한도 금액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분포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분석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190" name="Google Shape;190;g36eb702f6af_3_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1" name="Google Shape;191;g36eb702f6af_3_0"/>
          <p:cNvSpPr txBox="1"/>
          <p:nvPr/>
        </p:nvSpPr>
        <p:spPr>
          <a:xfrm>
            <a:off x="2057100" y="8816375"/>
            <a:ext cx="142674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세그먼트 간 차이가 명확히 나타나며, A에는 고한도 고객이 집중되어 상위등급의 정체성이 뚜렷하게 드러남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pic>
        <p:nvPicPr>
          <p:cNvPr id="192" name="Google Shape;192;g36eb702f6af_3_0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9325" y="3429000"/>
            <a:ext cx="14962950" cy="4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eb702f6af_0_90"/>
          <p:cNvSpPr/>
          <p:nvPr/>
        </p:nvSpPr>
        <p:spPr>
          <a:xfrm>
            <a:off x="1395600" y="8660925"/>
            <a:ext cx="15496800" cy="771600"/>
          </a:xfrm>
          <a:prstGeom prst="roundRect">
            <a:avLst>
              <a:gd name="adj" fmla="val 16667"/>
            </a:avLst>
          </a:prstGeom>
          <a:solidFill>
            <a:srgbClr val="F6F6F6"/>
          </a:solidFill>
          <a:ln w="9525" cap="flat" cmpd="sng">
            <a:solidFill>
              <a:srgbClr val="8888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36eb702f6af_0_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500" y="1117600"/>
            <a:ext cx="16129002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6eb702f6af_0_90"/>
          <p:cNvSpPr txBox="1"/>
          <p:nvPr/>
        </p:nvSpPr>
        <p:spPr>
          <a:xfrm>
            <a:off x="13195400" y="660300"/>
            <a:ext cx="40131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900" b="1">
                <a:solidFill>
                  <a:srgbClr val="325ADC"/>
                </a:solidFill>
                <a:latin typeface="Nanum Gothic"/>
                <a:ea typeface="Nanum Gothic"/>
                <a:cs typeface="Nanum Gothic"/>
                <a:sym typeface="Nanum Gothic"/>
              </a:rPr>
              <a:t>LIKELION DATA ANALYSIS SCHOOL</a:t>
            </a:r>
            <a:endParaRPr sz="1900"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>
              <a:solidFill>
                <a:srgbClr val="325ADC"/>
              </a:solidFill>
            </a:endParaRPr>
          </a:p>
        </p:txBody>
      </p:sp>
      <p:sp>
        <p:nvSpPr>
          <p:cNvPr id="200" name="Google Shape;200;g36eb702f6af_0_90"/>
          <p:cNvSpPr txBox="1"/>
          <p:nvPr/>
        </p:nvSpPr>
        <p:spPr>
          <a:xfrm>
            <a:off x="1079500" y="1395175"/>
            <a:ext cx="126417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고객 세그먼트별</a:t>
            </a:r>
            <a:r>
              <a:rPr lang="ko-KR" sz="5000">
                <a:solidFill>
                  <a:srgbClr val="325ADC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 청구금액/포인트 적립 </a:t>
            </a:r>
            <a:r>
              <a:rPr lang="ko-KR" sz="50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특성</a:t>
            </a:r>
            <a:endParaRPr sz="50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201" name="Google Shape;201;g36eb702f6af_0_90"/>
          <p:cNvSpPr txBox="1"/>
          <p:nvPr/>
        </p:nvSpPr>
        <p:spPr>
          <a:xfrm>
            <a:off x="1041400" y="685800"/>
            <a:ext cx="40131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>
                <a:solidFill>
                  <a:srgbClr val="C2C2C2"/>
                </a:solidFill>
                <a:latin typeface="Nanum Gothic"/>
                <a:ea typeface="Nanum Gothic"/>
                <a:cs typeface="Nanum Gothic"/>
                <a:sym typeface="Nanum Gothic"/>
              </a:rPr>
              <a:t>02. 데이터 탐색 및 시각화</a:t>
            </a:r>
            <a:endParaRPr sz="1900"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02" name="Google Shape;202;g36eb702f6af_0_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9500" y="2997200"/>
            <a:ext cx="7762351" cy="50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6eb702f6af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07900" y="2997200"/>
            <a:ext cx="7762351" cy="5085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6eb702f6af_0_90"/>
          <p:cNvSpPr txBox="1"/>
          <p:nvPr/>
        </p:nvSpPr>
        <p:spPr>
          <a:xfrm>
            <a:off x="1737600" y="8831925"/>
            <a:ext cx="148128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61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595959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청구금액/포인트 적립액 모두 A, B, C가 활발하게 나타나는 반면, E는 소비와 혜택 활용면에서 모두 비활성적임</a:t>
            </a:r>
            <a:endParaRPr sz="2500">
              <a:solidFill>
                <a:srgbClr val="595959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1070</Words>
  <Application>Microsoft Office PowerPoint</Application>
  <PresentationFormat>사용자 지정</PresentationFormat>
  <Paragraphs>258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Arial</vt:lpstr>
      <vt:lpstr>NanumGothicExtraBold</vt:lpstr>
      <vt:lpstr>Calibri</vt:lpstr>
      <vt:lpstr>Nanum Gothic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조민지</cp:lastModifiedBy>
  <cp:revision>2</cp:revision>
  <dcterms:created xsi:type="dcterms:W3CDTF">2006-08-16T00:00:00Z</dcterms:created>
  <dcterms:modified xsi:type="dcterms:W3CDTF">2025-07-15T08:08:24Z</dcterms:modified>
</cp:coreProperties>
</file>