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70" r:id="rId4"/>
    <p:sldId id="26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5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6576" autoAdjust="0"/>
  </p:normalViewPr>
  <p:slideViewPr>
    <p:cSldViewPr snapToGrid="0">
      <p:cViewPr varScale="1">
        <p:scale>
          <a:sx n="60" d="100"/>
          <a:sy n="60" d="100"/>
        </p:scale>
        <p:origin x="1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289EE-F32E-45B8-A9CC-F83F79F16B1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21A9E-56D7-4634-B4B1-D4DD97880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8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Hello, everyone!</a:t>
            </a:r>
          </a:p>
          <a:p>
            <a:r>
              <a:rPr lang="en-US" altLang="zh-CN" dirty="0"/>
              <a:t>My</a:t>
            </a:r>
            <a:r>
              <a:rPr lang="en-US" altLang="zh-CN" baseline="0" dirty="0"/>
              <a:t> name is Jiankang Deng from Imperial College.</a:t>
            </a:r>
          </a:p>
          <a:p>
            <a:r>
              <a:rPr lang="en-US" altLang="zh-CN" dirty="0"/>
              <a:t>I feel very honored</a:t>
            </a:r>
            <a:r>
              <a:rPr lang="en-US" altLang="zh-CN" baseline="0" dirty="0"/>
              <a:t> to present our work here.</a:t>
            </a:r>
          </a:p>
          <a:p>
            <a:r>
              <a:rPr lang="en-US" baseline="0" dirty="0"/>
              <a:t>The tittle of our work is</a:t>
            </a:r>
            <a:r>
              <a:rPr lang="mr-IN" baseline="0" dirty="0"/>
              <a:t>…</a:t>
            </a:r>
            <a:endParaRPr lang="en-AU" baseline="0" dirty="0"/>
          </a:p>
          <a:p>
            <a:r>
              <a:rPr lang="en-US" baseline="0" dirty="0"/>
              <a:t> This work is co-authored with </a:t>
            </a:r>
            <a:r>
              <a:rPr lang="mr-IN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1A9E-56D7-4634-B4B1-D4DD978809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6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After T steps of iteration, when </a:t>
            </a:r>
            <a:r>
              <a:rPr lang="en-US" altLang="zh-CN" dirty="0" err="1"/>
              <a:t>ita</a:t>
            </a:r>
            <a:r>
              <a:rPr lang="en-US" altLang="zh-CN" dirty="0"/>
              <a:t> satisfied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Distance metric decreases exponentially.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1A9E-56D7-4634-B4B1-D4DD978809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0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left: random signs right coherent signs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AU" altLang="zh-CN" dirty="0"/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AutoNum type="romanUcParenBoth"/>
            </a:pPr>
            <a:r>
              <a:rPr lang="en-US" altLang="zh-CN" dirty="0"/>
              <a:t>plot results from algorithms incorporating features. 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AutoNum type="romanUcParenBoth"/>
            </a:pPr>
            <a:r>
              <a:rPr lang="en-US" altLang="zh-CN" dirty="0"/>
              <a:t>our algorithm contrasts with fast RPCA 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AutoNum type="romanUcParenBoth"/>
            </a:pPr>
            <a:r>
              <a:rPr lang="en-US" altLang="zh-CN" dirty="0"/>
              <a:t>Other feature-free algorithms are investigated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AutoNum type="romanUcParenBoth"/>
            </a:pPr>
            <a:endParaRPr lang="en-AU" altLang="zh-CN" dirty="0"/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AutoNum type="romanUcParenBoth"/>
            </a:pPr>
            <a:endParaRPr lang="en-US" altLang="zh-C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dirty="0"/>
              <a:t>Figures a illustrate the random sign model and Figures b for the coherent sign model.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C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dirty="0"/>
              <a:t>All previous non-convex attempts fail to outperform their convex equivalents.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dirty="0"/>
              <a:t>IRPCA-IHT is unable to deal with even moderate levels of corruption.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dirty="0"/>
              <a:t>The frontier of recoverability that has been advanced by our algorithm over PCPF is phenomenal, massively ameliorating fast RPCA.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dirty="0"/>
              <a:t>The anomalous asymmetry in the two sign models is no longer observed in non-convex algorithms.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1A9E-56D7-4634-B4B1-D4DD978809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333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Mnist</a:t>
            </a:r>
            <a:endParaRPr lang="en-US" altLang="zh-C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Alpha is the noise level.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1A9E-56D7-4634-B4B1-D4DD978809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49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proposed</a:t>
            </a:r>
            <a:r>
              <a:rPr lang="zh-Hans" altLang="en-US" dirty="0"/>
              <a:t> </a:t>
            </a:r>
            <a:r>
              <a:rPr lang="en-US" altLang="zh-Hans" dirty="0"/>
              <a:t>method</a:t>
            </a:r>
            <a:r>
              <a:rPr lang="zh-Hans" altLang="en-US" dirty="0"/>
              <a:t> </a:t>
            </a:r>
            <a:r>
              <a:rPr lang="en-US" altLang="zh-Hans" dirty="0"/>
              <a:t>has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most</a:t>
            </a:r>
            <a:r>
              <a:rPr lang="zh-Hans" altLang="en-US" dirty="0"/>
              <a:t> </a:t>
            </a:r>
            <a:r>
              <a:rPr lang="en-US" altLang="zh-Hans" dirty="0"/>
              <a:t>rapid</a:t>
            </a:r>
            <a:r>
              <a:rPr lang="zh-Hans" altLang="en-US" dirty="0"/>
              <a:t> </a:t>
            </a:r>
            <a:r>
              <a:rPr lang="en-US" altLang="zh-Hans" dirty="0"/>
              <a:t>decay</a:t>
            </a:r>
            <a:r>
              <a:rPr lang="en-AU" altLang="zh-Hans" dirty="0"/>
              <a:t>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1A9E-56D7-4634-B4B1-D4DD978809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78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1A9E-56D7-4634-B4B1-D4DD978809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01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Thanks for your</a:t>
            </a:r>
            <a:r>
              <a:rPr lang="en-US" altLang="zh-CN" baseline="0" dirty="0"/>
              <a:t> attention.</a:t>
            </a:r>
          </a:p>
          <a:p>
            <a:r>
              <a:rPr lang="en-US" altLang="zh-CN" baseline="0" dirty="0"/>
              <a:t>If you have any question, please send to my email. I will reply with the related details as soon as possible.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5C085-EE2E-41A0-AA5B-E4E7BD628D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5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outline of my presentation.</a:t>
            </a:r>
          </a:p>
          <a:p>
            <a:r>
              <a:rPr lang="en-US" dirty="0"/>
              <a:t>First,</a:t>
            </a:r>
            <a:r>
              <a:rPr lang="en-US" baseline="0" dirty="0"/>
              <a:t> I will introduce background work: Robust PCA</a:t>
            </a:r>
          </a:p>
          <a:p>
            <a:r>
              <a:rPr lang="en-US" baseline="0" dirty="0"/>
              <a:t>Then, I will give some motivations of using side information, especially the features.</a:t>
            </a:r>
          </a:p>
          <a:p>
            <a:r>
              <a:rPr lang="en-US" baseline="0" dirty="0"/>
              <a:t>After illustrating some related works, I will introduce our method and give the convergence guarantee.</a:t>
            </a:r>
          </a:p>
          <a:p>
            <a:r>
              <a:rPr lang="en-US" baseline="0" dirty="0"/>
              <a:t>Finally, I will show some promising experiment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1A9E-56D7-4634-B4B1-D4DD978809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AltProj,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search consists of alternating non-convex projections. That is,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duringeach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cycle, hard-thresholding takes place first to remove large entries and pro-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jection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appropriate residuals onto the set of low-rank matrices with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increasingranks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carried out next.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1A9E-56D7-4634-B4B1-D4DD978809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6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After introducing the background work: Robust PCA, I give some motivations of side information, especially features.</a:t>
            </a:r>
          </a:p>
          <a:p>
            <a:r>
              <a:rPr lang="en-AU" dirty="0"/>
              <a:t>Side information is widely used in a lot of research area, such as…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1A9E-56D7-4634-B4B1-D4DD978809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811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1A9E-56D7-4634-B4B1-D4DD978809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6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altLang="zh-CN" dirty="0"/>
              <a:t>We first introduce the sparse estimator via hard-thresholding.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 form new matrices P and Q.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1A9E-56D7-4634-B4B1-D4DD978809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8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 define the following objective function.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in each step, we calculate new P and Q by gradient descent.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 calculate S by hard-thresholding.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1A9E-56D7-4634-B4B1-D4DD978809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854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ita</a:t>
            </a:r>
            <a:endParaRPr lang="en-US" altLang="zh-C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1A9E-56D7-4634-B4B1-D4DD978809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85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zh-CN" dirty="0"/>
              <a:t>We consider </a:t>
            </a:r>
            <a:r>
              <a:rPr lang="en-US" altLang="zh-CN" dirty="0"/>
              <a:t>three incoherence conditions: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(i) </a:t>
            </a:r>
            <a:r>
              <a:rPr lang="en-US" altLang="zh-CN" dirty="0">
                <a:solidFill>
                  <a:schemeClr val="dk1"/>
                </a:solidFill>
              </a:rPr>
              <a:t>incoherence </a:t>
            </a:r>
            <a:r>
              <a:rPr lang="en-US" altLang="zh-CN" dirty="0"/>
              <a:t>on the low-rank matrix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(ii) on the features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(iii) on both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After the initialization stage,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When alpha satisfies this condition, we have the following upper bound on the distance metric.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1A9E-56D7-4634-B4B1-D4DD978809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4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E53CA-05C5-42B9-B1CF-2AD90AFB3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FB9724-DC35-4C54-B18B-EE5C6E53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C9681-1283-4D8C-9A45-FE324816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E02F-AF6A-4F05-AB0D-B7B7DC3A912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11D9D-31F8-4CC4-A18C-F3846D33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6BEB0-6A3D-4682-B4CD-545FF3DD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C84-23D7-4E20-BBBF-337C444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7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C140C-F17B-487F-8D04-2991A1E1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B1244A-BC6D-47E9-A5E8-AC5DD7EE0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0A435-AFB4-41AC-BEB2-D0C53B41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E02F-AF6A-4F05-AB0D-B7B7DC3A912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16974-CC78-4D08-A1A2-4BDB6974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B7DDC-081B-46E2-9981-CCC5438F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C84-23D7-4E20-BBBF-337C444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1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2BEEDD-3E36-4507-894E-57F96F006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B9C9F-1BBA-40F9-B2C4-822426E1F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0B8AC-E52D-4CEC-AE89-DDB05809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E02F-AF6A-4F05-AB0D-B7B7DC3A912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7296F-0F9F-4101-874A-3D2E5CFD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495C1-FD0F-492E-9D6C-F28AB68A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C84-23D7-4E20-BBBF-337C444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2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34F6-27C9-42B6-9713-62FCF4B4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502FE-7180-48FD-8A2A-A1BDF616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3C363-F9D8-4FF6-A17F-1FE359F6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E02F-AF6A-4F05-AB0D-B7B7DC3A912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B2405-6718-4806-B966-F2A64C1F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8BEC3-E4BE-4363-BBC5-801BC0EA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C84-23D7-4E20-BBBF-337C444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2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B17D6-0934-4ADC-BB05-5FF6157D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A56C5-8CFA-40B6-A7DB-B5DC81CD1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46900-CAB4-4226-9862-938C9FBD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E02F-AF6A-4F05-AB0D-B7B7DC3A912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241C8-7D96-4753-AA39-A2E04A2B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06DCF-D8EE-4C1E-8BB7-0E1BED4E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C84-23D7-4E20-BBBF-337C444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30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3CB7A-AC2E-4337-9EAC-DC3BEF09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F73BD-6FBC-4D64-8054-430D4CFF1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3A0143-D907-4769-A7AE-FFBAFEDB3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386AC-B4D9-4E4D-B220-9C709AB9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E02F-AF6A-4F05-AB0D-B7B7DC3A912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13C3B-8505-42A8-8B6E-AC6079A5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8894B-8FB6-4C35-8544-2A92205A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C84-23D7-4E20-BBBF-337C444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8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EBE14-0F4E-4090-A050-3A9C7866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49676-3245-4C3F-95ED-DBBA38F1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15539-27D1-4428-8C99-C6C58A96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B81ACE-0A40-4AE6-AEC1-45625C80A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7695CE-EF79-4002-BC70-0E362F85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6391C1-2B61-48DB-A99C-2E68A4A7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E02F-AF6A-4F05-AB0D-B7B7DC3A912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4715E7-6A5E-41DD-8B41-8E12EF2A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05BF6D-0EBF-4F94-A204-3C61BF34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C84-23D7-4E20-BBBF-337C444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7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40F54-3A53-4955-B04B-1129EB0E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EEABB7-B963-4742-929C-DD02A369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E02F-AF6A-4F05-AB0D-B7B7DC3A912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F17410-9A82-4C60-9A3B-282A1389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62F557-F687-4A6D-811C-12999595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C84-23D7-4E20-BBBF-337C444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0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66F04F-1680-46A2-AB4B-CABC7741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E02F-AF6A-4F05-AB0D-B7B7DC3A912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07EFC6-65E8-444C-90FB-2F8C2E06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E69C1C-077C-4114-8C24-57763F34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C84-23D7-4E20-BBBF-337C444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1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7BB05-9A18-4D31-AF29-88882635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B7354-BCF3-44FE-989F-959D0837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89CBC-3AE3-456A-8513-B3B6DC9A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70F21-4046-4164-8A2C-73A6C068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E02F-AF6A-4F05-AB0D-B7B7DC3A912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A0060-6623-4C9B-9253-11F1CE65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C978B6-271A-45D5-A6CB-BE6E657A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C84-23D7-4E20-BBBF-337C444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0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05D99-527D-480F-93B4-0355B1EF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75C11C-4AE3-4561-AE96-4009F0AE4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20E303-A43D-4F02-9368-7C0E4714D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144EE1-A6BE-475B-A237-ED30CD8D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E02F-AF6A-4F05-AB0D-B7B7DC3A912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AA6D2-8630-4F12-A927-A1EE8488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03DEC-07EF-4BDC-A1D6-B9C242EF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C84-23D7-4E20-BBBF-337C444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4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D31BFF-3216-4B52-9B7D-35575CAC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0AF6C4-5FD5-4CCF-9B85-6558B352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59D8C-366A-4D1A-8846-5BE7E945C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E02F-AF6A-4F05-AB0D-B7B7DC3A912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8AC4E-C768-45D4-92C5-B1C73214C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18634-ECE4-4019-B682-FC0067DC6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BBC84-23D7-4E20-BBBF-337C444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7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73F4D7-BDD1-4F0D-BBEA-FD4F15B57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1" y="383584"/>
            <a:ext cx="4417531" cy="1080000"/>
          </a:xfrm>
          <a:prstGeom prst="rect">
            <a:avLst/>
          </a:prstGeom>
        </p:spPr>
      </p:pic>
      <p:sp>
        <p:nvSpPr>
          <p:cNvPr id="6" name="Shape 66">
            <a:extLst>
              <a:ext uri="{FF2B5EF4-FFF2-40B4-BE49-F238E27FC236}">
                <a16:creationId xmlns:a16="http://schemas.microsoft.com/office/drawing/2014/main" id="{9348C2F4-A35E-4184-8091-BC09BD8E14E2}"/>
              </a:ext>
            </a:extLst>
          </p:cNvPr>
          <p:cNvSpPr txBox="1">
            <a:spLocks/>
          </p:cNvSpPr>
          <p:nvPr/>
        </p:nvSpPr>
        <p:spPr>
          <a:xfrm>
            <a:off x="223263" y="2089650"/>
            <a:ext cx="11968737" cy="45548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3E74"/>
              </a:buClr>
              <a:buSzPts val="4000"/>
              <a:buFont typeface="Arial"/>
              <a:buNone/>
            </a:pPr>
            <a:r>
              <a:rPr lang="en-US" sz="4800" dirty="0"/>
              <a:t>Informed Non-convex Robust Principal Component Analysis with Features</a:t>
            </a:r>
          </a:p>
          <a:p>
            <a:pPr>
              <a:spcBef>
                <a:spcPts val="0"/>
              </a:spcBef>
              <a:buClr>
                <a:srgbClr val="003E74"/>
              </a:buClr>
              <a:buSzPts val="4000"/>
              <a:buFont typeface="Arial"/>
              <a:buNone/>
            </a:pPr>
            <a:endParaRPr lang="en-US" sz="4800" dirty="0"/>
          </a:p>
          <a:p>
            <a:pPr>
              <a:spcBef>
                <a:spcPts val="0"/>
              </a:spcBef>
              <a:buClr>
                <a:srgbClr val="003E74"/>
              </a:buClr>
              <a:buSzPts val="4000"/>
            </a:pPr>
            <a:r>
              <a:rPr lang="en-US" altLang="zh-CN" sz="2400" dirty="0"/>
              <a:t>Niannan Xue, Jiankang Deng, Yannis Panagakis, Stefanos Zafeiriou</a:t>
            </a:r>
          </a:p>
          <a:p>
            <a:pPr>
              <a:spcBef>
                <a:spcPts val="0"/>
              </a:spcBef>
              <a:buClr>
                <a:srgbClr val="003E74"/>
              </a:buClr>
              <a:buSzPts val="4000"/>
            </a:pPr>
            <a:endParaRPr lang="en-US" altLang="zh-CN" sz="2400" dirty="0"/>
          </a:p>
          <a:p>
            <a:pPr>
              <a:spcBef>
                <a:spcPts val="0"/>
              </a:spcBef>
              <a:buClr>
                <a:srgbClr val="003E74"/>
              </a:buClr>
              <a:buSzPts val="4000"/>
            </a:pPr>
            <a:endParaRPr lang="en-US" altLang="zh-CN" sz="2400" dirty="0"/>
          </a:p>
          <a:p>
            <a:pPr>
              <a:spcBef>
                <a:spcPts val="0"/>
              </a:spcBef>
              <a:buClr>
                <a:srgbClr val="003E74"/>
              </a:buClr>
              <a:buSzPts val="4000"/>
            </a:pPr>
            <a:r>
              <a:rPr lang="en-US" altLang="zh-CN" sz="2400" dirty="0"/>
              <a:t>Speaker: Jiankang Deng</a:t>
            </a:r>
          </a:p>
          <a:p>
            <a:pPr>
              <a:spcBef>
                <a:spcPts val="0"/>
              </a:spcBef>
              <a:buClr>
                <a:srgbClr val="003E74"/>
              </a:buClr>
              <a:buSzPts val="4000"/>
            </a:pPr>
            <a:endParaRPr lang="en-US" altLang="zh-CN" sz="2400" dirty="0"/>
          </a:p>
          <a:p>
            <a:pPr>
              <a:spcBef>
                <a:spcPts val="0"/>
              </a:spcBef>
              <a:buClr>
                <a:srgbClr val="003E74"/>
              </a:buClr>
              <a:buSzPts val="4000"/>
            </a:pPr>
            <a:endParaRPr lang="en-US" altLang="zh-CN" sz="2400" dirty="0"/>
          </a:p>
          <a:p>
            <a:pPr>
              <a:spcBef>
                <a:spcPts val="0"/>
              </a:spcBef>
              <a:buClr>
                <a:srgbClr val="003E74"/>
              </a:buClr>
              <a:buSzPts val="4000"/>
              <a:buFont typeface="Arial"/>
              <a:buNone/>
            </a:pPr>
            <a:endParaRPr lang="en-US" sz="4800" dirty="0">
              <a:solidFill>
                <a:srgbClr val="003E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6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D117A5-DABE-4B88-A8C4-E7CC7B59AB93}"/>
              </a:ext>
            </a:extLst>
          </p:cNvPr>
          <p:cNvSpPr/>
          <p:nvPr/>
        </p:nvSpPr>
        <p:spPr>
          <a:xfrm>
            <a:off x="3184206" y="0"/>
            <a:ext cx="546175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Proposed Approach</a:t>
            </a:r>
          </a:p>
          <a:p>
            <a:pPr algn="ctr"/>
            <a:r>
              <a:rPr lang="en-US" altLang="zh-CN" sz="3200" dirty="0"/>
              <a:t>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62895-29FC-9D46-B49E-B1C141B75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31" y="1323439"/>
            <a:ext cx="714050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D117A5-DABE-4B88-A8C4-E7CC7B59AB93}"/>
              </a:ext>
            </a:extLst>
          </p:cNvPr>
          <p:cNvSpPr/>
          <p:nvPr/>
        </p:nvSpPr>
        <p:spPr>
          <a:xfrm>
            <a:off x="2841433" y="0"/>
            <a:ext cx="65854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Convergence Guarantee</a:t>
            </a:r>
          </a:p>
        </p:txBody>
      </p:sp>
      <p:sp>
        <p:nvSpPr>
          <p:cNvPr id="4" name="Shape 156">
            <a:extLst>
              <a:ext uri="{FF2B5EF4-FFF2-40B4-BE49-F238E27FC236}">
                <a16:creationId xmlns:a16="http://schemas.microsoft.com/office/drawing/2014/main" id="{6CC3448A-B28A-41F8-8EED-DCC5350207D2}"/>
              </a:ext>
            </a:extLst>
          </p:cNvPr>
          <p:cNvSpPr txBox="1">
            <a:spLocks/>
          </p:cNvSpPr>
          <p:nvPr/>
        </p:nvSpPr>
        <p:spPr>
          <a:xfrm>
            <a:off x="2196541" y="1484116"/>
            <a:ext cx="8229600" cy="2613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60"/>
              </a:spcBef>
            </a:pPr>
            <a:r>
              <a:rPr lang="en-US" dirty="0"/>
              <a:t>case: (i)  </a:t>
            </a:r>
          </a:p>
          <a:p>
            <a:pPr algn="l">
              <a:spcBef>
                <a:spcPts val="360"/>
              </a:spcBef>
            </a:pPr>
            <a:endParaRPr lang="en-US" dirty="0"/>
          </a:p>
          <a:p>
            <a:pPr algn="l">
              <a:spcBef>
                <a:spcPts val="360"/>
              </a:spcBef>
            </a:pPr>
            <a:r>
              <a:rPr lang="en-US" dirty="0"/>
              <a:t>case: (ii)</a:t>
            </a:r>
          </a:p>
          <a:p>
            <a:pPr algn="l">
              <a:spcBef>
                <a:spcPts val="360"/>
              </a:spcBef>
            </a:pPr>
            <a:endParaRPr lang="en-US" dirty="0"/>
          </a:p>
          <a:p>
            <a:pPr algn="l">
              <a:spcBef>
                <a:spcPts val="360"/>
              </a:spcBef>
            </a:pPr>
            <a:r>
              <a:rPr lang="en-US" dirty="0"/>
              <a:t>case: (iii) both (i) and (ii)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9C295-05A8-8F48-88C0-D237B435283D}"/>
              </a:ext>
            </a:extLst>
          </p:cNvPr>
          <p:cNvSpPr/>
          <p:nvPr/>
        </p:nvSpPr>
        <p:spPr>
          <a:xfrm>
            <a:off x="1589558" y="1022451"/>
            <a:ext cx="3788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42900">
              <a:spcBef>
                <a:spcPts val="360"/>
              </a:spcBef>
              <a:buSzPts val="1800"/>
              <a:buFont typeface="Wingdings" panose="05000000000000000000" pitchFamily="2" charset="2"/>
              <a:buChar char="l"/>
            </a:pPr>
            <a:r>
              <a:rPr lang="en-US" altLang="zh-CN" sz="2400" dirty="0"/>
              <a:t>Incoherence conditions: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11BE8-EB52-BE4E-A60B-774805B9F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003" y="1573761"/>
            <a:ext cx="2400300" cy="546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EB36A1-751B-5045-BF81-9E3A65AEF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172" y="1537903"/>
            <a:ext cx="2349500" cy="55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85D531-E59A-AF4F-B595-A6FF5055E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619" y="2197956"/>
            <a:ext cx="2349500" cy="673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B4AD23-9421-F34F-A2CF-A1D0312A4F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172" y="2198565"/>
            <a:ext cx="2324100" cy="622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6C0A98-D093-C74E-A4EA-106EBAAB8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0172" y="3634560"/>
            <a:ext cx="8331120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0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D117A5-DABE-4B88-A8C4-E7CC7B59AB93}"/>
              </a:ext>
            </a:extLst>
          </p:cNvPr>
          <p:cNvSpPr/>
          <p:nvPr/>
        </p:nvSpPr>
        <p:spPr>
          <a:xfrm>
            <a:off x="2841433" y="0"/>
            <a:ext cx="65854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Convergence Guarantee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4533B-D88B-DC46-80C3-36F325C9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11" y="1024128"/>
            <a:ext cx="10426700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B544A8-C761-974F-A640-978C370D5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390" y="2533995"/>
            <a:ext cx="67945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78C59-361E-1E4C-BA70-3ACE5E12E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11" y="3281862"/>
            <a:ext cx="8509000" cy="279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E0C6A2-3B89-6949-97B8-11CE7541BB1D}"/>
              </a:ext>
            </a:extLst>
          </p:cNvPr>
          <p:cNvSpPr/>
          <p:nvPr/>
        </p:nvSpPr>
        <p:spPr>
          <a:xfrm>
            <a:off x="920811" y="6259015"/>
            <a:ext cx="5493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/>
              <a:t>Distance metric decreases exponentially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21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D117A5-DABE-4B88-A8C4-E7CC7B59AB93}"/>
              </a:ext>
            </a:extLst>
          </p:cNvPr>
          <p:cNvSpPr/>
          <p:nvPr/>
        </p:nvSpPr>
        <p:spPr>
          <a:xfrm>
            <a:off x="3112875" y="0"/>
            <a:ext cx="560441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Experimental Results</a:t>
            </a:r>
          </a:p>
          <a:p>
            <a:pPr algn="ctr"/>
            <a:r>
              <a:rPr lang="en-US" altLang="zh-CN" sz="3200" dirty="0"/>
              <a:t>Phase transition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83490-34CB-1345-B96E-F4A47EF9E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63" y="1371645"/>
            <a:ext cx="4334448" cy="216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C6C51-3D74-B948-927E-757D98646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546" y="1371645"/>
            <a:ext cx="4254766" cy="21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4A160-4641-344A-94A6-2CF626FED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715" y="3641416"/>
            <a:ext cx="4219867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6FC31-BB99-194C-982D-25E1DAD8ED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038" y="6196719"/>
            <a:ext cx="11381222" cy="61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5BF271-B84D-6B43-A7EF-62F0A59E5434}"/>
              </a:ext>
            </a:extLst>
          </p:cNvPr>
          <p:cNvSpPr/>
          <p:nvPr/>
        </p:nvSpPr>
        <p:spPr>
          <a:xfrm>
            <a:off x="3299234" y="5761651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/>
              <a:t>random sign</a:t>
            </a:r>
            <a:r>
              <a:rPr lang="zh-Hans" altLang="en-US" sz="2400" dirty="0"/>
              <a:t> </a:t>
            </a:r>
            <a:r>
              <a:rPr lang="en-US" altLang="zh-Hans" sz="2400" dirty="0"/>
              <a:t>model</a:t>
            </a:r>
            <a:r>
              <a:rPr lang="en-US" altLang="zh-CN" sz="2400" dirty="0"/>
              <a:t> </a:t>
            </a:r>
            <a:r>
              <a:rPr lang="en-US" altLang="zh-Hans" sz="2400" dirty="0"/>
              <a:t>and</a:t>
            </a:r>
            <a:r>
              <a:rPr lang="en-US" altLang="zh-CN" sz="2400" dirty="0"/>
              <a:t> coherent sign</a:t>
            </a:r>
            <a:r>
              <a:rPr lang="zh-Hans" altLang="en-US" sz="2400" dirty="0"/>
              <a:t> </a:t>
            </a:r>
            <a:r>
              <a:rPr lang="en-US" altLang="zh-Hans" sz="2400" dirty="0"/>
              <a:t>model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34718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D117A5-DABE-4B88-A8C4-E7CC7B59AB93}"/>
              </a:ext>
            </a:extLst>
          </p:cNvPr>
          <p:cNvSpPr/>
          <p:nvPr/>
        </p:nvSpPr>
        <p:spPr>
          <a:xfrm>
            <a:off x="3112875" y="0"/>
            <a:ext cx="560441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Experimental Results</a:t>
            </a:r>
          </a:p>
          <a:p>
            <a:pPr algn="ctr"/>
            <a:r>
              <a:rPr lang="en-US" altLang="zh-CN" sz="3200" dirty="0"/>
              <a:t>Image classification</a:t>
            </a:r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1016C2A2-9BF7-4F70-8D66-BB35897223F5}"/>
              </a:ext>
            </a:extLst>
          </p:cNvPr>
          <p:cNvSpPr txBox="1">
            <a:spLocks/>
          </p:cNvSpPr>
          <p:nvPr/>
        </p:nvSpPr>
        <p:spPr>
          <a:xfrm>
            <a:off x="-2771553" y="2122257"/>
            <a:ext cx="8229600" cy="2613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0"/>
              </a:spcBef>
            </a:pPr>
            <a:r>
              <a:rPr lang="en-US" dirty="0"/>
              <a:t>Linear SVM</a:t>
            </a:r>
          </a:p>
          <a:p>
            <a:pPr>
              <a:spcBef>
                <a:spcPts val="360"/>
              </a:spcBef>
            </a:pPr>
            <a:endParaRPr lang="en-US" dirty="0"/>
          </a:p>
          <a:p>
            <a:pPr>
              <a:spcBef>
                <a:spcPts val="360"/>
              </a:spcBef>
            </a:pPr>
            <a:endParaRPr lang="en-US" dirty="0"/>
          </a:p>
          <a:p>
            <a:pPr>
              <a:spcBef>
                <a:spcPts val="360"/>
              </a:spcBef>
            </a:pPr>
            <a:endParaRPr lang="en-US" dirty="0"/>
          </a:p>
          <a:p>
            <a:pPr>
              <a:spcBef>
                <a:spcPts val="360"/>
              </a:spcBef>
            </a:pPr>
            <a:endParaRPr lang="en-US" dirty="0"/>
          </a:p>
          <a:p>
            <a:pPr>
              <a:spcBef>
                <a:spcPts val="360"/>
              </a:spcBef>
            </a:pPr>
            <a:endParaRPr lang="en-US" dirty="0"/>
          </a:p>
          <a:p>
            <a:pPr>
              <a:spcBef>
                <a:spcPts val="360"/>
              </a:spcBef>
            </a:pPr>
            <a:r>
              <a:rPr lang="en-US" dirty="0"/>
              <a:t>Kernel SVM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328322-6DB7-3643-8A82-B099E38F5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476" y="1557353"/>
            <a:ext cx="9000000" cy="19265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7A9425-20FC-124C-9AE0-E42225BB4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741" y="3899977"/>
            <a:ext cx="9000000" cy="19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1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D117A5-DABE-4B88-A8C4-E7CC7B59AB93}"/>
              </a:ext>
            </a:extLst>
          </p:cNvPr>
          <p:cNvSpPr/>
          <p:nvPr/>
        </p:nvSpPr>
        <p:spPr>
          <a:xfrm>
            <a:off x="3112875" y="0"/>
            <a:ext cx="560441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Experimental Results</a:t>
            </a:r>
          </a:p>
          <a:p>
            <a:pPr algn="ctr"/>
            <a:r>
              <a:rPr lang="en-US" altLang="zh-CN" sz="3200" dirty="0"/>
              <a:t>Face denoising</a:t>
            </a:r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1016C2A2-9BF7-4F70-8D66-BB35897223F5}"/>
              </a:ext>
            </a:extLst>
          </p:cNvPr>
          <p:cNvSpPr txBox="1">
            <a:spLocks/>
          </p:cNvSpPr>
          <p:nvPr/>
        </p:nvSpPr>
        <p:spPr>
          <a:xfrm>
            <a:off x="-2133600" y="2376173"/>
            <a:ext cx="8229600" cy="2613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0"/>
              </a:spcBef>
            </a:pPr>
            <a:endParaRPr lang="en-US" dirty="0"/>
          </a:p>
        </p:txBody>
      </p:sp>
      <p:pic>
        <p:nvPicPr>
          <p:cNvPr id="7" name="Shape 195">
            <a:extLst>
              <a:ext uri="{FF2B5EF4-FFF2-40B4-BE49-F238E27FC236}">
                <a16:creationId xmlns:a16="http://schemas.microsoft.com/office/drawing/2014/main" id="{BC606135-252E-4CCE-A9EB-0283D69F60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86" y="1429764"/>
            <a:ext cx="3740725" cy="45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92">
            <a:extLst>
              <a:ext uri="{FF2B5EF4-FFF2-40B4-BE49-F238E27FC236}">
                <a16:creationId xmlns:a16="http://schemas.microsoft.com/office/drawing/2014/main" id="{40477F17-A279-4F91-B9AB-619261CA1259}"/>
              </a:ext>
            </a:extLst>
          </p:cNvPr>
          <p:cNvSpPr txBox="1">
            <a:spLocks/>
          </p:cNvSpPr>
          <p:nvPr/>
        </p:nvSpPr>
        <p:spPr>
          <a:xfrm>
            <a:off x="4449411" y="3201691"/>
            <a:ext cx="3499575" cy="27458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60"/>
              </a:spcBef>
            </a:pPr>
            <a:r>
              <a:rPr lang="en-US" dirty="0"/>
              <a:t>(i) original</a:t>
            </a:r>
          </a:p>
          <a:p>
            <a:pPr algn="l">
              <a:spcBef>
                <a:spcPts val="360"/>
              </a:spcBef>
            </a:pPr>
            <a:r>
              <a:rPr lang="en-US" dirty="0"/>
              <a:t>(ii) PCPF</a:t>
            </a:r>
          </a:p>
          <a:p>
            <a:pPr algn="l">
              <a:spcBef>
                <a:spcPts val="360"/>
              </a:spcBef>
            </a:pPr>
            <a:r>
              <a:rPr lang="en-US" dirty="0"/>
              <a:t>(iii) our algorithm</a:t>
            </a:r>
          </a:p>
          <a:p>
            <a:pPr algn="l">
              <a:spcBef>
                <a:spcPts val="360"/>
              </a:spcBef>
            </a:pPr>
            <a:r>
              <a:rPr lang="en-US" dirty="0"/>
              <a:t>(iv) IRPCA-IHT</a:t>
            </a:r>
          </a:p>
          <a:p>
            <a:pPr algn="l">
              <a:spcBef>
                <a:spcPts val="360"/>
              </a:spcBef>
            </a:pPr>
            <a:r>
              <a:rPr lang="en-US" dirty="0"/>
              <a:t>(v) PCP</a:t>
            </a:r>
          </a:p>
          <a:p>
            <a:pPr algn="l">
              <a:spcBef>
                <a:spcPts val="360"/>
              </a:spcBef>
            </a:pPr>
            <a:r>
              <a:rPr lang="en-US" dirty="0"/>
              <a:t>(vi) fast RPCA</a:t>
            </a:r>
          </a:p>
          <a:p>
            <a:pPr algn="l">
              <a:spcBef>
                <a:spcPts val="360"/>
              </a:spcBef>
            </a:pPr>
            <a:r>
              <a:rPr lang="en-US" dirty="0"/>
              <a:t>(vii) AltProjç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8661C8-1C8B-6840-B960-06E92EB14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780" y="1268147"/>
            <a:ext cx="4774352" cy="486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17E931-3AA3-E44D-9EA1-083AD3DB7F53}"/>
              </a:ext>
            </a:extLst>
          </p:cNvPr>
          <p:cNvSpPr/>
          <p:nvPr/>
        </p:nvSpPr>
        <p:spPr>
          <a:xfrm>
            <a:off x="7726894" y="6080138"/>
            <a:ext cx="35910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Log-scale singular values </a:t>
            </a:r>
          </a:p>
          <a:p>
            <a:r>
              <a:rPr lang="en-GB" sz="2400" dirty="0"/>
              <a:t>of the denoised matrices</a:t>
            </a:r>
          </a:p>
        </p:txBody>
      </p:sp>
    </p:spTree>
    <p:extLst>
      <p:ext uri="{BB962C8B-B14F-4D97-AF65-F5344CB8AC3E}">
        <p14:creationId xmlns:p14="http://schemas.microsoft.com/office/powerpoint/2010/main" val="375894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D117A5-DABE-4B88-A8C4-E7CC7B59AB93}"/>
              </a:ext>
            </a:extLst>
          </p:cNvPr>
          <p:cNvSpPr/>
          <p:nvPr/>
        </p:nvSpPr>
        <p:spPr>
          <a:xfrm>
            <a:off x="3112875" y="0"/>
            <a:ext cx="560441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Experimental Results</a:t>
            </a:r>
          </a:p>
          <a:p>
            <a:pPr algn="ctr"/>
            <a:r>
              <a:rPr lang="en-US" altLang="zh-CN" sz="3200" dirty="0"/>
              <a:t>Running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C2F9A-B214-CE49-B55A-9805F6FB7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63" y="1323439"/>
            <a:ext cx="7643442" cy="457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14DB3F-94CF-FF47-B039-0EE66D8D8281}"/>
              </a:ext>
            </a:extLst>
          </p:cNvPr>
          <p:cNvSpPr/>
          <p:nvPr/>
        </p:nvSpPr>
        <p:spPr>
          <a:xfrm>
            <a:off x="1920949" y="6146747"/>
            <a:ext cx="8860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Running times for observation matrices of increasing dimensions</a:t>
            </a:r>
          </a:p>
        </p:txBody>
      </p:sp>
    </p:spTree>
    <p:extLst>
      <p:ext uri="{BB962C8B-B14F-4D97-AF65-F5344CB8AC3E}">
        <p14:creationId xmlns:p14="http://schemas.microsoft.com/office/powerpoint/2010/main" val="348463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 descr="F:\Goolge@cloud\report\Thank-You-word-cloud-1024x79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0944" y="43948"/>
            <a:ext cx="8668405" cy="6696000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3922375" y="5862039"/>
            <a:ext cx="5667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Email: jiankangdeng@gmail.com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212028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99F386-BE03-4E7F-B0E7-3D1304AFD1FD}"/>
              </a:ext>
            </a:extLst>
          </p:cNvPr>
          <p:cNvSpPr txBox="1"/>
          <p:nvPr/>
        </p:nvSpPr>
        <p:spPr>
          <a:xfrm>
            <a:off x="2985795" y="990405"/>
            <a:ext cx="65281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Outline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 Background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 Motivation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 Related Works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 Proposed Approach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 Convergence Guarantee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 Experiment</a:t>
            </a:r>
            <a:r>
              <a:rPr lang="en-US" altLang="zh-Hans" sz="3200" dirty="0"/>
              <a:t>al</a:t>
            </a:r>
            <a:r>
              <a:rPr lang="en-US" altLang="zh-CN" sz="3200" dirty="0"/>
              <a:t> Results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9728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471160-4C28-4EA9-BA6C-9329A6CF5B71}"/>
              </a:ext>
            </a:extLst>
          </p:cNvPr>
          <p:cNvSpPr/>
          <p:nvPr/>
        </p:nvSpPr>
        <p:spPr>
          <a:xfrm>
            <a:off x="1397821" y="1542514"/>
            <a:ext cx="93963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>
              <a:buClr>
                <a:schemeClr val="dk1"/>
              </a:buClr>
              <a:buSzPts val="1100"/>
            </a:pPr>
            <a:r>
              <a:rPr lang="en-US" altLang="zh-CN" sz="2400" dirty="0"/>
              <a:t>Given a known data matrix M = L + S</a:t>
            </a:r>
            <a:r>
              <a:rPr lang="en-AU" altLang="zh-CN" sz="2400" dirty="0"/>
              <a:t>,</a:t>
            </a:r>
            <a:r>
              <a:rPr lang="en-US" altLang="zh-CN" sz="2400" dirty="0"/>
              <a:t> where L and S are unknown but L is low-rank and S is sparse, we want to recover L.</a:t>
            </a:r>
          </a:p>
          <a:p>
            <a:pPr marL="342900" lvl="0" indent="-228600">
              <a:buClr>
                <a:srgbClr val="0085CA"/>
              </a:buClr>
              <a:buSzPts val="1800"/>
            </a:pPr>
            <a:endParaRPr lang="en-US" altLang="zh-CN" sz="2400" dirty="0"/>
          </a:p>
          <a:p>
            <a:pPr marL="342900" lvl="0" indent="-228600">
              <a:buClr>
                <a:srgbClr val="0085CA"/>
              </a:buClr>
              <a:buSzPts val="1800"/>
            </a:pPr>
            <a:r>
              <a:rPr lang="en-US" altLang="zh-CN" sz="2400" dirty="0"/>
              <a:t>Rigorously, </a:t>
            </a:r>
          </a:p>
          <a:p>
            <a:pPr marL="342900" lvl="0" indent="-228600">
              <a:buClr>
                <a:srgbClr val="0085CA"/>
              </a:buClr>
              <a:buSzPts val="1800"/>
            </a:pPr>
            <a:endParaRPr lang="en-US" altLang="zh-CN" sz="2400" dirty="0"/>
          </a:p>
          <a:p>
            <a:pPr marL="457200" lvl="0" indent="-342900">
              <a:buSzPts val="1800"/>
              <a:buFont typeface="Wingdings" panose="05000000000000000000" pitchFamily="2" charset="2"/>
              <a:buChar char="l"/>
            </a:pPr>
            <a:r>
              <a:rPr lang="en-US" altLang="zh-CN" sz="2400" dirty="0"/>
              <a:t>     is a Lagrange multiplier</a:t>
            </a:r>
          </a:p>
          <a:p>
            <a:pPr marL="114300" lvl="0">
              <a:buSzPts val="1800"/>
            </a:pPr>
            <a:endParaRPr lang="en-US" altLang="zh-CN" sz="2400" dirty="0"/>
          </a:p>
          <a:p>
            <a:pPr marL="457200" lvl="0" indent="-342900">
              <a:buSzPts val="1800"/>
              <a:buFont typeface="Wingdings" panose="05000000000000000000" pitchFamily="2" charset="2"/>
              <a:buChar char="l"/>
            </a:pPr>
            <a:r>
              <a:rPr lang="en-US" altLang="zh-CN" sz="2400" dirty="0"/>
              <a:t>    </a:t>
            </a:r>
            <a:r>
              <a:rPr lang="zh-Hans" altLang="en-US" sz="2400" dirty="0"/>
              <a:t>      </a:t>
            </a:r>
            <a:r>
              <a:rPr lang="en-US" altLang="zh-CN" sz="2400" dirty="0"/>
              <a:t> gives the number of non-zero elements in S</a:t>
            </a:r>
          </a:p>
          <a:p>
            <a:pPr lvl="0"/>
            <a:endParaRPr lang="en-US" altLang="zh-CN" sz="2400" dirty="0"/>
          </a:p>
          <a:p>
            <a:pPr lvl="0"/>
            <a:r>
              <a:rPr lang="en-US" altLang="zh-CN" sz="2400" dirty="0"/>
              <a:t>  NP-hard</a:t>
            </a:r>
            <a:r>
              <a:rPr lang="zh-Hans" altLang="en-US" sz="2400" dirty="0"/>
              <a:t> </a:t>
            </a:r>
            <a:r>
              <a:rPr lang="en-US" altLang="zh-Hans" sz="2400" dirty="0"/>
              <a:t>problem</a:t>
            </a:r>
            <a:r>
              <a:rPr lang="en-AU" altLang="zh-Hans" sz="2400" dirty="0"/>
              <a:t>!</a:t>
            </a: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D117A5-DABE-4B88-A8C4-E7CC7B59AB93}"/>
              </a:ext>
            </a:extLst>
          </p:cNvPr>
          <p:cNvSpPr/>
          <p:nvPr/>
        </p:nvSpPr>
        <p:spPr>
          <a:xfrm>
            <a:off x="4238179" y="0"/>
            <a:ext cx="33538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Background</a:t>
            </a:r>
          </a:p>
          <a:p>
            <a:pPr algn="ctr"/>
            <a:r>
              <a:rPr lang="en-US" altLang="zh-CN" sz="3200" dirty="0"/>
              <a:t>Robust PCA</a:t>
            </a:r>
            <a:endParaRPr lang="zh-CN" alt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C81B7-CEBB-7244-BD22-4345E720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94" y="2530674"/>
            <a:ext cx="4617931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D9C91A-EC2C-4240-9AD8-37CFCBA6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821" y="3350439"/>
            <a:ext cx="325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B53FD-8B8D-C149-BBB6-A77086E50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566" y="4123590"/>
            <a:ext cx="8424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9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471160-4C28-4EA9-BA6C-9329A6CF5B71}"/>
              </a:ext>
            </a:extLst>
          </p:cNvPr>
          <p:cNvSpPr/>
          <p:nvPr/>
        </p:nvSpPr>
        <p:spPr>
          <a:xfrm>
            <a:off x="1555908" y="1351730"/>
            <a:ext cx="101118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n-US" altLang="zh-CN" sz="2400" dirty="0"/>
              <a:t>Principal Component Pursuit (Candes et al &amp; Venkat et al)</a:t>
            </a:r>
          </a:p>
          <a:p>
            <a:pPr marL="914400" lvl="1" indent="-342900">
              <a:buSzPts val="1800"/>
              <a:buChar char="○"/>
            </a:pPr>
            <a:r>
              <a:rPr lang="en-US" altLang="zh-CN" sz="2400" dirty="0"/>
              <a:t>Convex problem, ADMM</a:t>
            </a:r>
          </a:p>
          <a:p>
            <a:pPr lvl="0"/>
            <a:endParaRPr lang="en-US" altLang="zh-CN" sz="2400" dirty="0"/>
          </a:p>
          <a:p>
            <a:pPr marL="457200" lvl="0" indent="-342900">
              <a:buSzPts val="1800"/>
              <a:buChar char="●"/>
            </a:pPr>
            <a:r>
              <a:rPr lang="en-US" altLang="zh-CN" sz="2400" dirty="0"/>
              <a:t>AltProj (Netrapalli et al)</a:t>
            </a:r>
          </a:p>
          <a:p>
            <a:pPr marL="914400" lvl="1" indent="-342900">
              <a:buSzPts val="1800"/>
              <a:buChar char="○"/>
            </a:pPr>
            <a:r>
              <a:rPr lang="en-US" altLang="zh-CN" sz="2400" dirty="0"/>
              <a:t>condition: given rank r</a:t>
            </a:r>
          </a:p>
          <a:p>
            <a:pPr marL="914400" lvl="1" indent="-342900">
              <a:buSzPts val="1800"/>
              <a:buChar char="○"/>
            </a:pPr>
            <a:r>
              <a:rPr lang="en-US" altLang="zh-CN" sz="2400" dirty="0"/>
              <a:t>solution: hard-thresholding and alternating non-convex projections</a:t>
            </a:r>
          </a:p>
          <a:p>
            <a:pPr marL="914400" lvl="1" indent="-342900">
              <a:buSzPts val="1800"/>
              <a:buChar char="○"/>
            </a:pPr>
            <a:r>
              <a:rPr lang="en-US" altLang="zh-CN" sz="2400" dirty="0"/>
              <a:t>merit: fast convergence</a:t>
            </a:r>
          </a:p>
          <a:p>
            <a:pPr marL="571500" lvl="1">
              <a:buSzPts val="1800"/>
            </a:pPr>
            <a:endParaRPr lang="en-US" altLang="zh-CN" sz="2400" dirty="0"/>
          </a:p>
          <a:p>
            <a:pPr marL="457200" lvl="0" indent="-342900">
              <a:buSzPts val="1800"/>
              <a:buChar char="●"/>
            </a:pPr>
            <a:r>
              <a:rPr lang="en-US" altLang="zh-CN" sz="2400" dirty="0"/>
              <a:t>Fast RPCA (Yi et al)</a:t>
            </a:r>
          </a:p>
          <a:p>
            <a:pPr marL="914400" lvl="1" indent="-342900">
              <a:buSzPts val="1800"/>
              <a:buChar char="○"/>
            </a:pPr>
            <a:r>
              <a:rPr lang="en-US" altLang="zh-CN" sz="2400" dirty="0"/>
              <a:t>condition: given rank r </a:t>
            </a:r>
            <a:r>
              <a:rPr lang="en-US" altLang="zh-CN" sz="2400"/>
              <a:t>and </a:t>
            </a:r>
            <a:r>
              <a:rPr lang="en-US" altLang="zh-Hans" sz="2400"/>
              <a:t>s</a:t>
            </a:r>
            <a:r>
              <a:rPr lang="en-US" altLang="zh-CN" sz="2400"/>
              <a:t>parsity </a:t>
            </a:r>
            <a:r>
              <a:rPr lang="el-GR" altLang="zh-CN" sz="2400" dirty="0"/>
              <a:t>α</a:t>
            </a:r>
            <a:r>
              <a:rPr lang="en-AU" altLang="zh-CN" sz="2400" dirty="0"/>
              <a:t>.</a:t>
            </a:r>
            <a:endParaRPr lang="en-US" altLang="zh-CN" sz="2400" dirty="0"/>
          </a:p>
          <a:p>
            <a:pPr marL="914400" lvl="1" indent="-342900">
              <a:buSzPts val="1800"/>
              <a:buChar char="○"/>
            </a:pPr>
            <a:r>
              <a:rPr lang="en-US" altLang="zh-CN" sz="2400" dirty="0"/>
              <a:t>solution: gradient descent (one step), projection (U V S) ...iteratively</a:t>
            </a:r>
          </a:p>
          <a:p>
            <a:pPr marL="914400" lvl="1" indent="-342900">
              <a:buSzPts val="1800"/>
              <a:buChar char="○"/>
            </a:pPr>
            <a:r>
              <a:rPr lang="en-US" altLang="zh-CN" sz="2400" dirty="0"/>
              <a:t>merit: faster convergence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D117A5-DABE-4B88-A8C4-E7CC7B59AB93}"/>
              </a:ext>
            </a:extLst>
          </p:cNvPr>
          <p:cNvSpPr/>
          <p:nvPr/>
        </p:nvSpPr>
        <p:spPr>
          <a:xfrm>
            <a:off x="2133439" y="0"/>
            <a:ext cx="75632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Background</a:t>
            </a:r>
          </a:p>
          <a:p>
            <a:pPr algn="ctr"/>
            <a:r>
              <a:rPr lang="en-US" altLang="zh-CN" sz="3200" dirty="0"/>
              <a:t>Provable approaches to solve Robust PCA</a:t>
            </a:r>
            <a:endParaRPr lang="zh-CN" altLang="en-US" sz="3200" dirty="0"/>
          </a:p>
        </p:txBody>
      </p:sp>
      <p:pic>
        <p:nvPicPr>
          <p:cNvPr id="5" name="Shape 97">
            <a:extLst>
              <a:ext uri="{FF2B5EF4-FFF2-40B4-BE49-F238E27FC236}">
                <a16:creationId xmlns:a16="http://schemas.microsoft.com/office/drawing/2014/main" id="{A2D3DA0A-310A-485D-A92D-F3E411E0E8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201" y="3613887"/>
            <a:ext cx="22574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75E3EE-E228-1B4C-9D69-36DF125F3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200" y="1834809"/>
            <a:ext cx="3102544" cy="6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C2C204-278E-A74A-B37A-774B6E785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567" y="5719549"/>
            <a:ext cx="656470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7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471160-4C28-4EA9-BA6C-9329A6CF5B71}"/>
              </a:ext>
            </a:extLst>
          </p:cNvPr>
          <p:cNvSpPr/>
          <p:nvPr/>
        </p:nvSpPr>
        <p:spPr>
          <a:xfrm>
            <a:off x="1397821" y="1542514"/>
            <a:ext cx="93963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zh-CN" sz="2400" b="1" dirty="0"/>
              <a:t>Collaborative filtering</a:t>
            </a:r>
            <a:r>
              <a:rPr lang="en-US" altLang="zh-CN" sz="2400" dirty="0"/>
              <a:t>: apart from ratings of an item by other users, the profile of the user and the description of the item can also be exploited in making recommendations.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lvl="0" indent="-342900">
              <a:buSzPts val="1800"/>
              <a:buFont typeface="Wingdings" panose="05000000000000000000" pitchFamily="2" charset="2"/>
              <a:buChar char="l"/>
            </a:pPr>
            <a:r>
              <a:rPr lang="en-US" altLang="zh-CN" sz="2400" b="1" dirty="0"/>
              <a:t>Relationship prediction</a:t>
            </a:r>
            <a:r>
              <a:rPr lang="en-US" altLang="zh-CN" sz="2400" dirty="0"/>
              <a:t>: user behaviors and message exchanges can assist in finding missing links on social media networks.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lvl="0" indent="-342900">
              <a:buSzPts val="1800"/>
              <a:buFont typeface="Wingdings" panose="05000000000000000000" pitchFamily="2" charset="2"/>
              <a:buChar char="l"/>
            </a:pPr>
            <a:r>
              <a:rPr lang="en-US" altLang="zh-CN" sz="2400" b="1" dirty="0"/>
              <a:t>Person-specific facial deformable model fitting</a:t>
            </a:r>
            <a:r>
              <a:rPr lang="en-US" altLang="zh-CN" sz="2400" dirty="0"/>
              <a:t>: an orthonormal subspace learnt from manually annotated data captured in-the-wild, when fed into an image congealing procedure, can help produce more correct fittings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D117A5-DABE-4B88-A8C4-E7CC7B59AB93}"/>
              </a:ext>
            </a:extLst>
          </p:cNvPr>
          <p:cNvSpPr/>
          <p:nvPr/>
        </p:nvSpPr>
        <p:spPr>
          <a:xfrm>
            <a:off x="3509614" y="0"/>
            <a:ext cx="481093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Motivation</a:t>
            </a:r>
          </a:p>
          <a:p>
            <a:pPr algn="ctr"/>
            <a:r>
              <a:rPr lang="en-US" altLang="zh-CN" sz="3200" dirty="0"/>
              <a:t>Side information (features)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4012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471160-4C28-4EA9-BA6C-9329A6CF5B71}"/>
              </a:ext>
            </a:extLst>
          </p:cNvPr>
          <p:cNvSpPr/>
          <p:nvPr/>
        </p:nvSpPr>
        <p:spPr>
          <a:xfrm>
            <a:off x="914400" y="1580614"/>
            <a:ext cx="105062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n-US" altLang="zh-CN" sz="2400" dirty="0"/>
              <a:t>Principal component pursuit with features (Chiang et al)</a:t>
            </a:r>
          </a:p>
          <a:p>
            <a:pPr marL="114300" lvl="0">
              <a:buSzPts val="1800"/>
            </a:pPr>
            <a:endParaRPr lang="en-AU" altLang="zh-CN" sz="2400" dirty="0"/>
          </a:p>
          <a:p>
            <a:pPr marL="114300" lvl="0">
              <a:buSzPts val="1800"/>
            </a:pPr>
            <a:endParaRPr lang="en-US" altLang="zh-CN" sz="2400" dirty="0"/>
          </a:p>
          <a:p>
            <a:pPr marL="914400" lvl="1" indent="-342900">
              <a:buSzPts val="1800"/>
              <a:buChar char="○"/>
            </a:pPr>
            <a:r>
              <a:rPr lang="en-US" altLang="zh-CN" sz="2400" dirty="0"/>
              <a:t>M=XHY</a:t>
            </a:r>
            <a:r>
              <a:rPr lang="en-US" altLang="zh-CN" sz="2400" baseline="30000" dirty="0"/>
              <a:t>T</a:t>
            </a:r>
            <a:r>
              <a:rPr lang="en-US" altLang="zh-CN" sz="2400" dirty="0"/>
              <a:t>+S, convex, ADMM, better convergence</a:t>
            </a:r>
          </a:p>
          <a:p>
            <a:pPr marL="914400" lvl="1" indent="-342900">
              <a:buSzPts val="1800"/>
              <a:buChar char="○"/>
            </a:pPr>
            <a:r>
              <a:rPr lang="en-US" altLang="zh-CN" sz="2400" dirty="0"/>
              <a:t>sometimes be slower</a:t>
            </a:r>
          </a:p>
          <a:p>
            <a:pPr marL="571500" lvl="1">
              <a:buSzPts val="1800"/>
            </a:pPr>
            <a:endParaRPr lang="en-US" altLang="zh-CN" sz="2400" dirty="0"/>
          </a:p>
          <a:p>
            <a:pPr marL="457200" lvl="0" indent="-342900">
              <a:buSzPts val="1800"/>
              <a:buChar char="●"/>
            </a:pPr>
            <a:r>
              <a:rPr lang="en-US" altLang="zh-CN" sz="2400" dirty="0"/>
              <a:t>Inductive Robust PCA via Iterative Hard Thresholding (Niranjan et al)</a:t>
            </a:r>
          </a:p>
          <a:p>
            <a:pPr marL="914400" lvl="1" indent="-342900">
              <a:buSzPts val="1800"/>
              <a:buChar char="○"/>
            </a:pPr>
            <a:r>
              <a:rPr lang="en-US" altLang="zh-CN" sz="2400" dirty="0"/>
              <a:t>solution: Entry-wise hard thresholding and spectral hard thresholding, </a:t>
            </a:r>
          </a:p>
          <a:p>
            <a:pPr marL="914400" lvl="1" indent="-342900">
              <a:buSzPts val="1800"/>
              <a:buChar char="○"/>
            </a:pPr>
            <a:r>
              <a:rPr lang="en-US" altLang="zh-CN" sz="2400" dirty="0"/>
              <a:t>More complexity, inferior convergence</a:t>
            </a:r>
          </a:p>
          <a:p>
            <a:pPr marL="457200" lvl="0"/>
            <a:endParaRPr lang="en-US" altLang="zh-CN" sz="2400" dirty="0"/>
          </a:p>
          <a:p>
            <a:pPr lvl="0"/>
            <a:r>
              <a:rPr lang="en-US" altLang="zh-CN" sz="2400" dirty="0"/>
              <a:t>Can we do better?</a:t>
            </a:r>
          </a:p>
          <a:p>
            <a:pPr marL="114300" lvl="0">
              <a:buClr>
                <a:schemeClr val="dk1"/>
              </a:buClr>
              <a:buSzPts val="1800"/>
            </a:pP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D117A5-DABE-4B88-A8C4-E7CC7B59AB93}"/>
              </a:ext>
            </a:extLst>
          </p:cNvPr>
          <p:cNvSpPr/>
          <p:nvPr/>
        </p:nvSpPr>
        <p:spPr>
          <a:xfrm>
            <a:off x="3487173" y="0"/>
            <a:ext cx="485581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Related Works</a:t>
            </a:r>
          </a:p>
          <a:p>
            <a:pPr algn="ctr"/>
            <a:r>
              <a:rPr lang="en-US" altLang="zh-CN" sz="3200" dirty="0"/>
              <a:t>Side information (features)</a:t>
            </a:r>
            <a:endParaRPr lang="zh-CN" alt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132BF-DE92-1B4C-B781-2C97EBC9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61" y="2112010"/>
            <a:ext cx="390122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471160-4C28-4EA9-BA6C-9329A6CF5B71}"/>
              </a:ext>
            </a:extLst>
          </p:cNvPr>
          <p:cNvSpPr/>
          <p:nvPr/>
        </p:nvSpPr>
        <p:spPr>
          <a:xfrm>
            <a:off x="914400" y="1580614"/>
            <a:ext cx="1050626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457200">
              <a:buSzPts val="1800"/>
              <a:buFont typeface="Wingdings" panose="05000000000000000000" pitchFamily="2" charset="2"/>
              <a:buChar char="l"/>
            </a:pPr>
            <a:r>
              <a:rPr lang="en-US" altLang="zh-CN" sz="2400" dirty="0"/>
              <a:t>Let the data matrix be M∈R</a:t>
            </a:r>
            <a:r>
              <a:rPr lang="en-US" altLang="zh-CN" sz="2400" baseline="30000" dirty="0"/>
              <a:t>n×n</a:t>
            </a:r>
          </a:p>
          <a:p>
            <a:pPr marL="114300" lvl="0">
              <a:buSzPts val="1800"/>
            </a:pPr>
            <a:endParaRPr lang="en-US" altLang="zh-CN" sz="2400" baseline="30000" dirty="0"/>
          </a:p>
          <a:p>
            <a:pPr marL="571500" lvl="0" indent="-457200">
              <a:buSzPts val="1800"/>
              <a:buFont typeface="Wingdings" panose="05000000000000000000" pitchFamily="2" charset="2"/>
              <a:buChar char="l"/>
            </a:pPr>
            <a:r>
              <a:rPr lang="en-US" altLang="zh-CN" sz="2400" dirty="0"/>
              <a:t>Let the rank of L be r.</a:t>
            </a:r>
          </a:p>
          <a:p>
            <a:pPr marL="571500" lvl="0" indent="-457200">
              <a:buSzPts val="1800"/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571500" lvl="0" indent="-457200">
              <a:buSzPts val="1800"/>
              <a:buFont typeface="Wingdings" panose="05000000000000000000" pitchFamily="2" charset="2"/>
              <a:buChar char="l"/>
            </a:pPr>
            <a:r>
              <a:rPr lang="en-US" altLang="zh-CN" sz="2400" dirty="0"/>
              <a:t>Let us be informed of the proportion of non-zero entries per row and column, denoted by α.</a:t>
            </a:r>
          </a:p>
          <a:p>
            <a:pPr marL="571500" lvl="0" indent="-457200">
              <a:buSzPts val="1800"/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571500" lvl="0" indent="-457200">
              <a:buSzPts val="1800"/>
              <a:buFont typeface="Wingdings" panose="05000000000000000000" pitchFamily="2" charset="2"/>
              <a:buChar char="l"/>
            </a:pPr>
            <a:r>
              <a:rPr lang="en-US" altLang="zh-CN" sz="2400" dirty="0"/>
              <a:t>Assume that there are also available features X∈</a:t>
            </a:r>
            <a:r>
              <a:rPr lang="en-US" altLang="zh-CN" sz="2400" dirty="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altLang="zh-CN" sz="2400" baseline="30000" dirty="0"/>
              <a:t>n×d </a:t>
            </a:r>
            <a:r>
              <a:rPr lang="en-US" altLang="zh-CN" sz="2400" dirty="0"/>
              <a:t>and Y∈</a:t>
            </a:r>
            <a:r>
              <a:rPr lang="en-US" altLang="zh-CN" sz="2400" dirty="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altLang="zh-CN" sz="2400" baseline="30000" dirty="0"/>
              <a:t>n×d </a:t>
            </a:r>
            <a:r>
              <a:rPr lang="en-US" altLang="zh-CN" sz="2400" dirty="0"/>
              <a:t>such that they are feasible.</a:t>
            </a:r>
          </a:p>
          <a:p>
            <a:pPr marL="114300" lvl="0">
              <a:buClr>
                <a:schemeClr val="dk1"/>
              </a:buClr>
              <a:buSzPts val="1800"/>
            </a:pP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D117A5-DABE-4B88-A8C4-E7CC7B59AB93}"/>
              </a:ext>
            </a:extLst>
          </p:cNvPr>
          <p:cNvSpPr/>
          <p:nvPr/>
        </p:nvSpPr>
        <p:spPr>
          <a:xfrm>
            <a:off x="3184206" y="0"/>
            <a:ext cx="546175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Proposed Approach</a:t>
            </a:r>
          </a:p>
          <a:p>
            <a:pPr algn="ctr"/>
            <a:r>
              <a:rPr lang="en-US" altLang="zh-CN" sz="3200" dirty="0"/>
              <a:t>Setup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974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D117A5-DABE-4B88-A8C4-E7CC7B59AB93}"/>
              </a:ext>
            </a:extLst>
          </p:cNvPr>
          <p:cNvSpPr/>
          <p:nvPr/>
        </p:nvSpPr>
        <p:spPr>
          <a:xfrm>
            <a:off x="3184206" y="0"/>
            <a:ext cx="54617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Proposed Approach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A1885E-DABA-4362-97D7-ADD85AA13B2A}"/>
              </a:ext>
            </a:extLst>
          </p:cNvPr>
          <p:cNvSpPr/>
          <p:nvPr/>
        </p:nvSpPr>
        <p:spPr>
          <a:xfrm>
            <a:off x="1314451" y="1347857"/>
            <a:ext cx="9972674" cy="525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360"/>
              </a:spcBef>
              <a:buSzPts val="1800"/>
              <a:buFont typeface="Wingdings" panose="05000000000000000000" pitchFamily="2" charset="2"/>
              <a:buChar char="l"/>
            </a:pPr>
            <a:r>
              <a:rPr lang="en-US" altLang="zh-CN" sz="2400" dirty="0"/>
              <a:t>Hard-thresholding</a:t>
            </a:r>
          </a:p>
          <a:p>
            <a:pPr marL="114300" lvl="0">
              <a:spcBef>
                <a:spcPts val="360"/>
              </a:spcBef>
              <a:buSzPts val="1800"/>
            </a:pPr>
            <a:endParaRPr lang="en-US" altLang="zh-CN" sz="2400" dirty="0"/>
          </a:p>
          <a:p>
            <a:pPr marL="114300" lvl="0">
              <a:spcBef>
                <a:spcPts val="360"/>
              </a:spcBef>
              <a:buSzPts val="1800"/>
            </a:pPr>
            <a:endParaRPr lang="en-AU" altLang="zh-CN" sz="2400" dirty="0"/>
          </a:p>
          <a:p>
            <a:pPr marL="114300" lvl="0">
              <a:spcBef>
                <a:spcPts val="360"/>
              </a:spcBef>
              <a:buSzPts val="1800"/>
            </a:pPr>
            <a:endParaRPr lang="en-US" altLang="zh-CN" sz="2400" dirty="0"/>
          </a:p>
          <a:p>
            <a:pPr marL="457200" lvl="0">
              <a:spcBef>
                <a:spcPts val="360"/>
              </a:spcBef>
            </a:pPr>
            <a:r>
              <a:rPr lang="en-US" altLang="zh-CN" sz="2400" dirty="0"/>
              <a:t>where A</a:t>
            </a:r>
            <a:r>
              <a:rPr lang="en-US" altLang="zh-CN" sz="2400" baseline="30000" dirty="0"/>
              <a:t>θ</a:t>
            </a:r>
            <a:r>
              <a:rPr lang="en-US" altLang="zh-CN" sz="2400" dirty="0"/>
              <a:t> i · and A</a:t>
            </a:r>
            <a:r>
              <a:rPr lang="en-US" altLang="zh-CN" sz="2400" baseline="30000" dirty="0"/>
              <a:t>θ</a:t>
            </a:r>
            <a:r>
              <a:rPr lang="en-US" altLang="zh-CN" sz="2400" dirty="0"/>
              <a:t> ·j are the (n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×θ)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and (n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×θ)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largest element in absolute value in row i and column j, respectively. </a:t>
            </a:r>
          </a:p>
          <a:p>
            <a:pPr marL="457200">
              <a:spcBef>
                <a:spcPts val="360"/>
              </a:spcBef>
            </a:pPr>
            <a:r>
              <a:rPr lang="en-US" altLang="zh-CN" sz="2400" dirty="0"/>
              <a:t>(We only keep the θ-largest elements in its row and column.)</a:t>
            </a:r>
          </a:p>
          <a:p>
            <a:pPr marL="457200" lvl="0">
              <a:spcBef>
                <a:spcPts val="360"/>
              </a:spcBef>
            </a:pPr>
            <a:endParaRPr lang="en-US" altLang="zh-CN" sz="2400" dirty="0"/>
          </a:p>
          <a:p>
            <a:pPr marL="457200" lvl="0" indent="-342900">
              <a:spcBef>
                <a:spcPts val="360"/>
              </a:spcBef>
              <a:buSzPts val="1800"/>
              <a:buFont typeface="Wingdings" panose="05000000000000000000" pitchFamily="2" charset="2"/>
              <a:buChar char="l"/>
            </a:pPr>
            <a:r>
              <a:rPr lang="en-US" altLang="zh-CN" sz="2400" dirty="0"/>
              <a:t>Initialization</a:t>
            </a:r>
          </a:p>
          <a:p>
            <a:pPr marL="914400" lvl="1" indent="-342900">
              <a:buSzPts val="1800"/>
              <a:buChar char="○"/>
            </a:pPr>
            <a:r>
              <a:rPr lang="en-US" altLang="zh-CN" sz="2400" dirty="0"/>
              <a:t>S = T</a:t>
            </a:r>
            <a:r>
              <a:rPr lang="en-US" altLang="zh-CN" sz="2400" baseline="-25000" dirty="0"/>
              <a:t>α</a:t>
            </a:r>
            <a:r>
              <a:rPr lang="en-US" altLang="zh-CN" sz="2400" dirty="0"/>
              <a:t>(M)</a:t>
            </a:r>
          </a:p>
          <a:p>
            <a:pPr marL="914400" lvl="1" indent="-342900">
              <a:buSzPts val="1800"/>
              <a:buChar char="○"/>
            </a:pPr>
            <a:r>
              <a:rPr lang="en-US" altLang="zh-CN" sz="2400" dirty="0"/>
              <a:t>L = M -S</a:t>
            </a:r>
          </a:p>
          <a:p>
            <a:pPr marL="914400" lvl="1" indent="-342900">
              <a:buSzPts val="1800"/>
              <a:buChar char="○"/>
            </a:pPr>
            <a:r>
              <a:rPr lang="en-US" altLang="zh-CN" sz="2400" dirty="0"/>
              <a:t>UΣV</a:t>
            </a:r>
            <a:r>
              <a:rPr lang="en-US" altLang="zh-CN" sz="2400" baseline="30000" dirty="0"/>
              <a:t>T</a:t>
            </a:r>
            <a:r>
              <a:rPr lang="en-US" altLang="zh-CN" sz="2400" dirty="0"/>
              <a:t>=L (r-truncated SVD)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zh-CN" sz="2400" dirty="0"/>
              <a:t>P = X</a:t>
            </a:r>
            <a:r>
              <a:rPr lang="en-US" altLang="zh-CN" sz="2400" baseline="30000" dirty="0"/>
              <a:t>T</a:t>
            </a:r>
            <a:r>
              <a:rPr lang="en-US" altLang="zh-CN" sz="2400" dirty="0"/>
              <a:t>UΣ</a:t>
            </a:r>
            <a:r>
              <a:rPr lang="en-US" altLang="zh-CN" sz="2400" baseline="30000" dirty="0"/>
              <a:t>0.5</a:t>
            </a:r>
            <a:r>
              <a:rPr lang="en-US" altLang="zh-CN" sz="2400" dirty="0"/>
              <a:t>, Q = Y</a:t>
            </a:r>
            <a:r>
              <a:rPr lang="en-US" altLang="zh-CN" sz="2400" baseline="30000" dirty="0"/>
              <a:t>T</a:t>
            </a:r>
            <a:r>
              <a:rPr lang="en-US" altLang="zh-CN" sz="2400" dirty="0"/>
              <a:t>VΣ</a:t>
            </a:r>
            <a:r>
              <a:rPr lang="en-US" altLang="zh-CN" sz="2400" baseline="30000" dirty="0"/>
              <a:t>0.5</a:t>
            </a:r>
            <a:endParaRPr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8DCF7-D690-9042-A31B-C1108614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487" y="1895844"/>
            <a:ext cx="77343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8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D117A5-DABE-4B88-A8C4-E7CC7B59AB93}"/>
              </a:ext>
            </a:extLst>
          </p:cNvPr>
          <p:cNvSpPr/>
          <p:nvPr/>
        </p:nvSpPr>
        <p:spPr>
          <a:xfrm>
            <a:off x="3184206" y="0"/>
            <a:ext cx="54617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Proposed Approach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4B873A-9ECA-1F4E-884D-50BD6D54223D}"/>
              </a:ext>
            </a:extLst>
          </p:cNvPr>
          <p:cNvSpPr/>
          <p:nvPr/>
        </p:nvSpPr>
        <p:spPr>
          <a:xfrm>
            <a:off x="1589558" y="1022451"/>
            <a:ext cx="3058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42900">
              <a:spcBef>
                <a:spcPts val="360"/>
              </a:spcBef>
              <a:buSzPts val="1800"/>
              <a:buFont typeface="Wingdings" panose="05000000000000000000" pitchFamily="2" charset="2"/>
              <a:buChar char="l"/>
            </a:pPr>
            <a:r>
              <a:rPr lang="en-US" altLang="zh-CN" sz="2400" dirty="0"/>
              <a:t>Objective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F9552-072B-BD4C-AECF-CAA4A100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78" y="1651058"/>
            <a:ext cx="7780000" cy="72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684DA9-24B6-BD4B-90E3-AC5B91589EBA}"/>
              </a:ext>
            </a:extLst>
          </p:cNvPr>
          <p:cNvSpPr/>
          <p:nvPr/>
        </p:nvSpPr>
        <p:spPr>
          <a:xfrm>
            <a:off x="1589558" y="2731983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42900">
              <a:spcBef>
                <a:spcPts val="360"/>
              </a:spcBef>
              <a:buSzPts val="1800"/>
              <a:buFont typeface="Wingdings" panose="05000000000000000000" pitchFamily="2" charset="2"/>
              <a:buChar char="l"/>
            </a:pPr>
            <a:r>
              <a:rPr lang="en-US" altLang="zh-CN" sz="2400" dirty="0"/>
              <a:t>Gradient descent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521258-507A-484A-8740-92C6F46E8946}"/>
              </a:ext>
            </a:extLst>
          </p:cNvPr>
          <p:cNvSpPr/>
          <p:nvPr/>
        </p:nvSpPr>
        <p:spPr>
          <a:xfrm>
            <a:off x="1589558" y="4698415"/>
            <a:ext cx="3110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42900">
              <a:spcBef>
                <a:spcPts val="360"/>
              </a:spcBef>
              <a:buSzPts val="1800"/>
              <a:buFont typeface="Wingdings" panose="05000000000000000000" pitchFamily="2" charset="2"/>
              <a:buChar char="l"/>
            </a:pPr>
            <a:r>
              <a:rPr lang="en-US" altLang="zh-CN" sz="2400" dirty="0"/>
              <a:t>Hard-thresholding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98834-988B-B348-8CA1-9869F5B9C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582" y="3381577"/>
            <a:ext cx="2890285" cy="10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72F326-1E02-524F-8F3E-6B0DB0B81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579" y="5280672"/>
            <a:ext cx="499591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0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1037</Words>
  <Application>Microsoft Macintosh PowerPoint</Application>
  <PresentationFormat>Widescreen</PresentationFormat>
  <Paragraphs>186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Mangal</vt:lpstr>
      <vt:lpstr>Verdana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Jiankang Deng</dc:creator>
  <cp:lastModifiedBy>Microsoft Office User</cp:lastModifiedBy>
  <cp:revision>42</cp:revision>
  <dcterms:created xsi:type="dcterms:W3CDTF">2018-02-05T09:19:13Z</dcterms:created>
  <dcterms:modified xsi:type="dcterms:W3CDTF">2018-02-05T16:03:00Z</dcterms:modified>
</cp:coreProperties>
</file>