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F34F-7DA1-4538-A0CB-F56883FDF02A}" type="datetimeFigureOut">
              <a:rPr lang="en-US" smtClean="0"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3D14-36BB-4B9D-A08B-4EBC1607FA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F34F-7DA1-4538-A0CB-F56883FDF02A}" type="datetimeFigureOut">
              <a:rPr lang="en-US" smtClean="0"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3D14-36BB-4B9D-A08B-4EBC1607FA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F34F-7DA1-4538-A0CB-F56883FDF02A}" type="datetimeFigureOut">
              <a:rPr lang="en-US" smtClean="0"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3D14-36BB-4B9D-A08B-4EBC1607FA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F34F-7DA1-4538-A0CB-F56883FDF02A}" type="datetimeFigureOut">
              <a:rPr lang="en-US" smtClean="0"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3D14-36BB-4B9D-A08B-4EBC1607FA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F34F-7DA1-4538-A0CB-F56883FDF02A}" type="datetimeFigureOut">
              <a:rPr lang="en-US" smtClean="0"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3D14-36BB-4B9D-A08B-4EBC1607FA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F34F-7DA1-4538-A0CB-F56883FDF02A}" type="datetimeFigureOut">
              <a:rPr lang="en-US" smtClean="0"/>
              <a:t>11/23/2011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3D14-36BB-4B9D-A08B-4EBC1607FA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F34F-7DA1-4538-A0CB-F56883FDF02A}" type="datetimeFigureOut">
              <a:rPr lang="en-US" smtClean="0"/>
              <a:t>11/23/2011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3D14-36BB-4B9D-A08B-4EBC1607FA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F34F-7DA1-4538-A0CB-F56883FDF02A}" type="datetimeFigureOut">
              <a:rPr lang="en-US" smtClean="0"/>
              <a:t>11/23/2011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3D14-36BB-4B9D-A08B-4EBC1607FA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F34F-7DA1-4538-A0CB-F56883FDF02A}" type="datetimeFigureOut">
              <a:rPr lang="en-US" smtClean="0"/>
              <a:t>11/23/2011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3D14-36BB-4B9D-A08B-4EBC1607FA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F34F-7DA1-4538-A0CB-F56883FDF02A}" type="datetimeFigureOut">
              <a:rPr lang="en-US" smtClean="0"/>
              <a:t>11/23/2011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3D14-36BB-4B9D-A08B-4EBC1607FA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F34F-7DA1-4538-A0CB-F56883FDF02A}" type="datetimeFigureOut">
              <a:rPr lang="en-US" smtClean="0"/>
              <a:t>11/23/2011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3D14-36BB-4B9D-A08B-4EBC1607FA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8F34F-7DA1-4538-A0CB-F56883FDF02A}" type="datetimeFigureOut">
              <a:rPr lang="en-US" smtClean="0"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63D14-36BB-4B9D-A08B-4EBC1607FA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permutation</a:t>
            </a:r>
            <a:r>
              <a:rPr lang="en-US" dirty="0" smtClean="0"/>
              <a:t> of n distinct elements 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,…,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is an ordering of the n elements.  </a:t>
            </a:r>
          </a:p>
          <a:p>
            <a:pPr lvl="1"/>
            <a:r>
              <a:rPr lang="en-US" dirty="0" smtClean="0"/>
              <a:t>n!</a:t>
            </a:r>
          </a:p>
          <a:p>
            <a:r>
              <a:rPr lang="en-US" dirty="0" smtClean="0"/>
              <a:t>r-permutation: n!/r!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An </a:t>
            </a:r>
            <a:r>
              <a:rPr lang="en-US" i="1" dirty="0" smtClean="0">
                <a:sym typeface="Symbol" pitchFamily="18" charset="2"/>
              </a:rPr>
              <a:t>r-combination</a:t>
            </a:r>
            <a:r>
              <a:rPr lang="en-US" dirty="0" smtClean="0">
                <a:sym typeface="Symbol" pitchFamily="18" charset="2"/>
              </a:rPr>
              <a:t> of X is an </a:t>
            </a:r>
            <a:r>
              <a:rPr lang="en-US" b="1" dirty="0" smtClean="0">
                <a:sym typeface="Symbol" pitchFamily="18" charset="2"/>
              </a:rPr>
              <a:t>unordered selection of r elements of X </a:t>
            </a:r>
            <a:r>
              <a:rPr lang="en-US" dirty="0" smtClean="0">
                <a:sym typeface="Symbol" pitchFamily="18" charset="2"/>
              </a:rPr>
              <a:t>= {x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, x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,…, </a:t>
            </a:r>
            <a:r>
              <a:rPr lang="en-US" dirty="0" err="1" smtClean="0">
                <a:sym typeface="Symbol" pitchFamily="18" charset="2"/>
              </a:rPr>
              <a:t>x</a:t>
            </a:r>
            <a:r>
              <a:rPr lang="en-US" baseline="-25000" dirty="0" err="1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}, for r </a:t>
            </a:r>
            <a:r>
              <a:rPr lang="en-US" u="sng" dirty="0" smtClean="0">
                <a:sym typeface="Symbol" pitchFamily="18" charset="2"/>
              </a:rPr>
              <a:t>&lt;</a:t>
            </a:r>
            <a:r>
              <a:rPr lang="en-US" dirty="0" smtClean="0">
                <a:sym typeface="Symbol" pitchFamily="18" charset="2"/>
              </a:rPr>
              <a:t> n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3200400" y="3352800"/>
          <a:ext cx="3763962" cy="1066800"/>
        </p:xfrm>
        <a:graphic>
          <a:graphicData uri="http://schemas.openxmlformats.org/presentationml/2006/ole">
            <p:oleObj spid="_x0000_s1027" name="Equation" r:id="rId3" imgW="105408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probability P(E) of an </a:t>
            </a:r>
            <a:r>
              <a:rPr lang="en-US" sz="2800" dirty="0" smtClean="0">
                <a:solidFill>
                  <a:srgbClr val="FF0000"/>
                </a:solidFill>
              </a:rPr>
              <a:t>equally likely </a:t>
            </a:r>
            <a:r>
              <a:rPr lang="en-US" dirty="0" smtClean="0"/>
              <a:t>event E from the finite sample space S is:</a:t>
            </a:r>
          </a:p>
          <a:p>
            <a:pPr lvl="1"/>
            <a:r>
              <a:rPr lang="en-US" dirty="0" smtClean="0"/>
              <a:t>P(E) = |E| / |S|</a:t>
            </a:r>
          </a:p>
          <a:p>
            <a:pPr lvl="1"/>
            <a:r>
              <a:rPr lang="en-US" dirty="0" smtClean="0"/>
              <a:t>where |X| is the number of elements in a finite set X.</a:t>
            </a:r>
            <a:endParaRPr lang="en-GB" dirty="0" smtClean="0"/>
          </a:p>
          <a:p>
            <a:r>
              <a:rPr lang="en-US" dirty="0" smtClean="0"/>
              <a:t>Conditional probability </a:t>
            </a:r>
            <a:endParaRPr lang="en-US" dirty="0"/>
          </a:p>
        </p:txBody>
      </p:sp>
      <p:graphicFrame>
        <p:nvGraphicFramePr>
          <p:cNvPr id="2051" name="Object 2"/>
          <p:cNvGraphicFramePr>
            <a:graphicFrameLocks noChangeAspect="1"/>
          </p:cNvGraphicFramePr>
          <p:nvPr/>
        </p:nvGraphicFramePr>
        <p:xfrm>
          <a:off x="2697163" y="4953000"/>
          <a:ext cx="3290887" cy="1035050"/>
        </p:xfrm>
        <a:graphic>
          <a:graphicData uri="http://schemas.openxmlformats.org/presentationml/2006/ole">
            <p:oleObj spid="_x0000_s2051" name="Equation" r:id="rId3" imgW="1333440" imgH="419040" progId="Equation.3">
              <p:embed/>
            </p:oleObj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RZHENG@YOVJEWRFUVWXY5MJ" val="432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102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Microsoft Equation 3.0</vt:lpstr>
      <vt:lpstr>Tutorial</vt:lpstr>
      <vt:lpstr>Permutation</vt:lpstr>
      <vt:lpstr>Combinations</vt:lpstr>
      <vt:lpstr>Discrete probability</vt:lpstr>
    </vt:vector>
  </TitlesOfParts>
  <Company>University of Houston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</dc:title>
  <dc:creator>rzheng</dc:creator>
  <cp:lastModifiedBy>rzheng</cp:lastModifiedBy>
  <cp:revision>1</cp:revision>
  <dcterms:created xsi:type="dcterms:W3CDTF">2011-11-23T02:44:40Z</dcterms:created>
  <dcterms:modified xsi:type="dcterms:W3CDTF">2011-11-23T03:04:45Z</dcterms:modified>
</cp:coreProperties>
</file>