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13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5" r:id="rId4"/>
    <p:sldId id="280" r:id="rId5"/>
    <p:sldId id="281" r:id="rId6"/>
    <p:sldId id="279" r:id="rId7"/>
    <p:sldId id="271" r:id="rId8"/>
    <p:sldId id="276" r:id="rId9"/>
    <p:sldId id="266" r:id="rId10"/>
    <p:sldId id="278" r:id="rId11"/>
    <p:sldId id="272" r:id="rId12"/>
    <p:sldId id="268" r:id="rId13"/>
    <p:sldId id="274" r:id="rId14"/>
    <p:sldId id="267" r:id="rId15"/>
    <p:sldId id="273" r:id="rId16"/>
    <p:sldId id="269" r:id="rId17"/>
    <p:sldId id="275" r:id="rId18"/>
    <p:sldId id="270" r:id="rId19"/>
  </p:sldIdLst>
  <p:sldSz cx="9144000" cy="6858000" type="screen4x3"/>
  <p:notesSz cx="6896100" cy="91821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F4F"/>
    <a:srgbClr val="E1FFFF"/>
    <a:srgbClr val="EFFDFF"/>
    <a:srgbClr val="FFFF99"/>
    <a:srgbClr val="B5BC57"/>
    <a:srgbClr val="A50021"/>
    <a:srgbClr val="FFCC66"/>
    <a:srgbClr val="FF99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2" autoAdjust="0"/>
    <p:restoredTop sz="93020" autoAdjust="0"/>
  </p:normalViewPr>
  <p:slideViewPr>
    <p:cSldViewPr snapToGrid="0" snapToObjects="1">
      <p:cViewPr varScale="1">
        <p:scale>
          <a:sx n="79" d="100"/>
          <a:sy n="79" d="100"/>
        </p:scale>
        <p:origin x="-1310" y="-6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-3077" y="-77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D0C191F0-7265-4FC6-B8D3-F88E44CD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8975"/>
            <a:ext cx="4591050" cy="3443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60863"/>
            <a:ext cx="5057775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ACA8CBC4-257C-4E7D-B9E1-4DC597EC1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BE42-7098-478C-AB27-BFE8BD4916CD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>
              <a:latin typeface="Times New Roman" pitchFamily="18" charset="0"/>
              <a:ea typeface="宋体" pitchFamily="1" charset="-122"/>
              <a:cs typeface="+mn-cs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 userDrawn="1"/>
        </p:nvSpPr>
        <p:spPr bwMode="auto">
          <a:xfrm>
            <a:off x="152399" y="57150"/>
            <a:ext cx="71342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</a:rPr>
              <a:t>Applying Patterns &amp; Frameworks to Concurrent &amp; Networked Software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53225" y="57150"/>
            <a:ext cx="2297113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 smtClean="0">
                <a:solidFill>
                  <a:schemeClr val="accent2"/>
                </a:solidFill>
                <a:ea typeface="宋体" pitchFamily="1" charset="-122"/>
                <a:cs typeface="+mn-cs"/>
              </a:rPr>
              <a:t>D. </a:t>
            </a:r>
            <a:r>
              <a:rPr lang="en-US" altLang="zh-CN" dirty="0">
                <a:solidFill>
                  <a:schemeClr val="accent2"/>
                </a:solidFill>
                <a:ea typeface="宋体" pitchFamily="1" charset="-122"/>
                <a:cs typeface="+mn-cs"/>
              </a:rPr>
              <a:t>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>
                <a:ea typeface="宋体" pitchFamily="1" charset="-122"/>
                <a:cs typeface="+mn-cs"/>
              </a:rPr>
              <a:pPr>
                <a:defRPr/>
              </a:pPr>
              <a:t>‹#›</a:t>
            </a:fld>
            <a:endParaRPr lang="en-US" altLang="zh-CN" b="1" dirty="0">
              <a:ea typeface="宋体" pitchFamily="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3/28/2013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hyperlink" Target="http://download.dre.vanderbilt.ed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1" y="372645"/>
            <a:ext cx="9144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4000" kern="0" dirty="0" smtClean="0">
                <a:solidFill>
                  <a:srgbClr val="FF0000"/>
                </a:solidFill>
                <a:latin typeface="Impact" pitchFamily="34" charset="0"/>
                <a:ea typeface="+mj-ea"/>
                <a:cs typeface="Arial" pitchFamily="34" charset="0"/>
              </a:rPr>
              <a:t>Applying Patterns &amp; Frameworks to Concurrent &amp; Networked Software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-30481" y="6327630"/>
            <a:ext cx="9144001" cy="5398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" y="941875"/>
            <a:ext cx="9058275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Synchronous event handling, connections, &amp; service initialization 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" y="2151286"/>
            <a:ext cx="8212884" cy="443676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893" y="3008186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344">
            <a:off x="7155029" y="3844371"/>
            <a:ext cx="1586619" cy="11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" y="4980058"/>
            <a:ext cx="1827947" cy="94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299460" y="5543550"/>
            <a:ext cx="626886" cy="3891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5" descr="http://farm5.staticflickr.com/4072/4297002549_c6f254874a_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28" y="5700837"/>
            <a:ext cx="875418" cy="11030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6804660" y="3827290"/>
            <a:ext cx="714375" cy="3993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Freeform 16"/>
          <p:cNvSpPr/>
          <p:nvPr/>
        </p:nvSpPr>
        <p:spPr bwMode="auto">
          <a:xfrm rot="20867773">
            <a:off x="1093048" y="3101790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668" y="6356505"/>
            <a:ext cx="71205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 rot="9050215">
            <a:off x="7301426" y="4931830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14674" y="6131800"/>
            <a:ext cx="3895976" cy="684625"/>
            <a:chOff x="5114674" y="6131800"/>
            <a:chExt cx="3895976" cy="684625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114674" y="6131800"/>
              <a:ext cx="614632" cy="12464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7388961" y="6131800"/>
              <a:ext cx="614632" cy="12464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114674" y="6257807"/>
              <a:ext cx="1620729" cy="488204"/>
            </a:xfrm>
            <a:prstGeom prst="rect">
              <a:avLst/>
            </a:prstGeom>
            <a:solidFill>
              <a:srgbClr val="FF7C8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00508" y="6225494"/>
              <a:ext cx="1249060" cy="5909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u="none" dirty="0" smtClean="0">
                  <a:latin typeface="Arial" pitchFamily="34" charset="0"/>
                  <a:cs typeface="Arial" pitchFamily="34" charset="0"/>
                </a:rPr>
                <a:t>Acceptor-</a:t>
              </a:r>
              <a:br>
                <a:rPr lang="en-US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u="none" dirty="0" smtClean="0">
                  <a:latin typeface="Arial" pitchFamily="34" charset="0"/>
                  <a:cs typeface="Arial" pitchFamily="34" charset="0"/>
                </a:rPr>
                <a:t>Connector</a:t>
              </a:r>
              <a:endParaRPr lang="en-US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389921" y="6257807"/>
              <a:ext cx="1620729" cy="488204"/>
            </a:xfrm>
            <a:prstGeom prst="rect">
              <a:avLst/>
            </a:prstGeom>
            <a:solidFill>
              <a:srgbClr val="3366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03996" y="633109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Reactor</a:t>
              </a:r>
              <a:endParaRPr lang="en-US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6735403" y="6501909"/>
              <a:ext cx="6535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3707870" y="3486670"/>
            <a:ext cx="1156543" cy="531389"/>
            <a:chOff x="4062080" y="4488776"/>
            <a:chExt cx="1069684" cy="531389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4062080" y="4488776"/>
              <a:ext cx="1069420" cy="531389"/>
            </a:xfrm>
            <a:prstGeom prst="roundRect">
              <a:avLst/>
            </a:prstGeom>
            <a:solidFill>
              <a:srgbClr val="D9F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2344" y="4550754"/>
              <a:ext cx="1069420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none" dirty="0" err="1" smtClean="0">
                  <a:latin typeface="Arial" pitchFamily="34" charset="0"/>
                  <a:cs typeface="Arial" pitchFamily="34" charset="0"/>
                </a:rPr>
                <a:t>HTTP_Svc</a:t>
              </a:r>
              <a:r>
                <a:rPr lang="en-US" sz="1200" b="1" u="none" dirty="0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200" b="1" u="none" dirty="0" smtClean="0">
                  <a:latin typeface="Arial" pitchFamily="34" charset="0"/>
                  <a:cs typeface="Arial" pitchFamily="34" charset="0"/>
                </a:rPr>
                <a:t>_Acceptor</a:t>
              </a:r>
              <a:endParaRPr lang="en-US" sz="12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4832156" y="2825084"/>
            <a:ext cx="960669" cy="519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ctr" anchorCtr="0"/>
          <a:lstStyle/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Logging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1135" y="2903575"/>
            <a:ext cx="951691" cy="341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900" b="1" u="none" dirty="0" err="1" smtClean="0">
                <a:latin typeface="Arial" pitchFamily="34" charset="0"/>
                <a:cs typeface="Arial" pitchFamily="34" charset="0"/>
              </a:rPr>
              <a:t>HTTP_Event</a:t>
            </a: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_</a:t>
            </a:r>
            <a:br>
              <a:rPr lang="en-US" sz="9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Handler</a:t>
            </a:r>
            <a:endParaRPr lang="en-US" sz="9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846563" y="2755680"/>
            <a:ext cx="1067100" cy="594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2036" y="2833483"/>
            <a:ext cx="1020678" cy="424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HTTP_Svc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712963" y="2764781"/>
            <a:ext cx="1067100" cy="594564"/>
          </a:xfrm>
          <a:prstGeom prst="round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4879" y="2833483"/>
            <a:ext cx="1020678" cy="424732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HTTP_Svc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_Handler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42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7915274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Service configuration &amp; activation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58" y="2320777"/>
            <a:ext cx="9210308" cy="2621777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 bwMode="auto">
          <a:xfrm>
            <a:off x="4513447" y="5440674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6" name="Flowchart: Terminator 5"/>
          <p:cNvSpPr/>
          <p:nvPr/>
        </p:nvSpPr>
        <p:spPr bwMode="auto">
          <a:xfrm>
            <a:off x="3005478" y="5437429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</p:spTree>
    <p:extLst>
      <p:ext uri="{BB962C8B-B14F-4D97-AF65-F5344CB8AC3E}">
        <p14:creationId xmlns:p14="http://schemas.microsoft.com/office/powerpoint/2010/main" val="186884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-1" y="6327630"/>
            <a:ext cx="9144001" cy="5398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7915274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Service configuration &amp; activation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" y="2377338"/>
            <a:ext cx="9125071" cy="345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23264" y="6036097"/>
            <a:ext cx="1620734" cy="656463"/>
            <a:chOff x="3751844" y="5476873"/>
            <a:chExt cx="1620734" cy="656463"/>
          </a:xfrm>
        </p:grpSpPr>
        <p:sp>
          <p:nvSpPr>
            <p:cNvPr id="6" name="Rectangle 5"/>
            <p:cNvSpPr/>
            <p:nvPr/>
          </p:nvSpPr>
          <p:spPr bwMode="auto">
            <a:xfrm>
              <a:off x="3751844" y="5476873"/>
              <a:ext cx="614632" cy="12464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751849" y="5593768"/>
              <a:ext cx="1620729" cy="488204"/>
            </a:xfrm>
            <a:prstGeom prst="rect">
              <a:avLst/>
            </a:prstGeom>
            <a:solidFill>
              <a:srgbClr val="6666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35091" y="5542405"/>
              <a:ext cx="145424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u="non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Service</a:t>
              </a:r>
              <a:br>
                <a:rPr lang="en-US" u="non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u="non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Configurator</a:t>
              </a:r>
              <a:endParaRPr lang="en-US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48022" y="6057223"/>
            <a:ext cx="1621689" cy="614211"/>
            <a:chOff x="4357897" y="6141138"/>
            <a:chExt cx="1621689" cy="614211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357897" y="6141138"/>
              <a:ext cx="614632" cy="12464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358857" y="6267145"/>
              <a:ext cx="1620729" cy="488204"/>
            </a:xfrm>
            <a:prstGeom prst="rect">
              <a:avLst/>
            </a:prstGeom>
            <a:solidFill>
              <a:srgbClr val="3366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2932" y="63404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Reactor</a:t>
              </a:r>
              <a:endParaRPr lang="en-US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 bwMode="auto">
          <a:xfrm>
            <a:off x="3169711" y="6364328"/>
            <a:ext cx="6535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6125483" y="6022016"/>
            <a:ext cx="1620729" cy="684625"/>
            <a:chOff x="7220858" y="6004592"/>
            <a:chExt cx="1620729" cy="6846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220858" y="6004592"/>
              <a:ext cx="614632" cy="12464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20858" y="6130599"/>
              <a:ext cx="1620729" cy="488204"/>
            </a:xfrm>
            <a:prstGeom prst="rect">
              <a:avLst/>
            </a:prstGeom>
            <a:solidFill>
              <a:srgbClr val="FF7C8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06692" y="6098286"/>
              <a:ext cx="1249060" cy="5909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u="none" dirty="0" smtClean="0">
                  <a:latin typeface="Arial" pitchFamily="34" charset="0"/>
                  <a:cs typeface="Arial" pitchFamily="34" charset="0"/>
                </a:rPr>
                <a:t>Acceptor-</a:t>
              </a:r>
              <a:br>
                <a:rPr lang="en-US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u="none" dirty="0" smtClean="0">
                  <a:latin typeface="Arial" pitchFamily="34" charset="0"/>
                  <a:cs typeface="Arial" pitchFamily="34" charset="0"/>
                </a:rPr>
                <a:t>Connector</a:t>
              </a:r>
              <a:endParaRPr lang="en-US" u="none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>
            <a:off x="5443998" y="6364328"/>
            <a:ext cx="665387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69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7286624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Concurrency &amp; synchronization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63" y="2019702"/>
            <a:ext cx="7753350" cy="2976607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 bwMode="auto">
          <a:xfrm>
            <a:off x="1719217" y="4650461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sp>
        <p:nvSpPr>
          <p:cNvPr id="6" name="Flowchart: Terminator 5"/>
          <p:cNvSpPr/>
          <p:nvPr/>
        </p:nvSpPr>
        <p:spPr bwMode="auto">
          <a:xfrm>
            <a:off x="66675" y="4624155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7" name="Flowchart: Terminator 6"/>
          <p:cNvSpPr/>
          <p:nvPr/>
        </p:nvSpPr>
        <p:spPr bwMode="auto">
          <a:xfrm>
            <a:off x="1715075" y="4085936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sp>
        <p:nvSpPr>
          <p:cNvPr id="9" name="Flowchart: Terminator 8"/>
          <p:cNvSpPr/>
          <p:nvPr/>
        </p:nvSpPr>
        <p:spPr bwMode="auto">
          <a:xfrm>
            <a:off x="2874853" y="5776601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sp>
        <p:nvSpPr>
          <p:cNvPr id="10" name="Flowchart: Terminator 9"/>
          <p:cNvSpPr/>
          <p:nvPr/>
        </p:nvSpPr>
        <p:spPr bwMode="auto">
          <a:xfrm>
            <a:off x="1738256" y="5776601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sp>
        <p:nvSpPr>
          <p:cNvPr id="11" name="Flowchart: Terminator 10"/>
          <p:cNvSpPr/>
          <p:nvPr/>
        </p:nvSpPr>
        <p:spPr bwMode="auto">
          <a:xfrm>
            <a:off x="47749" y="5776601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2914673" y="5121760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13" name="Flowchart: Terminator 12"/>
          <p:cNvSpPr/>
          <p:nvPr/>
        </p:nvSpPr>
        <p:spPr bwMode="auto">
          <a:xfrm>
            <a:off x="1719217" y="5211614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14" name="Flowchart: Terminator 13"/>
          <p:cNvSpPr/>
          <p:nvPr/>
        </p:nvSpPr>
        <p:spPr bwMode="auto">
          <a:xfrm>
            <a:off x="4351227" y="5776601"/>
            <a:ext cx="2535347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Double-Checked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 Optimization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74871" y="3676230"/>
            <a:ext cx="279289" cy="290911"/>
            <a:chOff x="8327572" y="4328206"/>
            <a:chExt cx="300243" cy="312737"/>
          </a:xfrm>
        </p:grpSpPr>
        <p:grpSp>
          <p:nvGrpSpPr>
            <p:cNvPr id="16" name="Group 15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18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2616261" y="2895180"/>
            <a:ext cx="279289" cy="290911"/>
            <a:chOff x="8327572" y="4328206"/>
            <a:chExt cx="300243" cy="312737"/>
          </a:xfrm>
        </p:grpSpPr>
        <p:grpSp>
          <p:nvGrpSpPr>
            <p:cNvPr id="23" name="Group 22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25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Rectangle 28"/>
          <p:cNvSpPr/>
          <p:nvPr/>
        </p:nvSpPr>
        <p:spPr bwMode="auto">
          <a:xfrm>
            <a:off x="4998617" y="3668618"/>
            <a:ext cx="681257" cy="56185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61957" y="3894357"/>
            <a:ext cx="530915" cy="34163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svc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336770" y="3707613"/>
            <a:ext cx="279289" cy="290911"/>
            <a:chOff x="8327572" y="4328206"/>
            <a:chExt cx="300243" cy="312737"/>
          </a:xfrm>
        </p:grpSpPr>
        <p:grpSp>
          <p:nvGrpSpPr>
            <p:cNvPr id="32" name="Group 31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34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515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6" y="2102864"/>
            <a:ext cx="7753472" cy="43704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-1" y="6327630"/>
            <a:ext cx="9144001" cy="5398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7286624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Concurrency &amp; synchronization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26985" y="6150250"/>
            <a:ext cx="1620729" cy="605099"/>
            <a:chOff x="6733665" y="6127578"/>
            <a:chExt cx="1620729" cy="605099"/>
          </a:xfrm>
        </p:grpSpPr>
        <p:sp>
          <p:nvSpPr>
            <p:cNvPr id="7" name="Rectangle 6"/>
            <p:cNvSpPr/>
            <p:nvPr/>
          </p:nvSpPr>
          <p:spPr bwMode="auto">
            <a:xfrm>
              <a:off x="6738918" y="6127578"/>
              <a:ext cx="614632" cy="12464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33665" y="6244473"/>
              <a:ext cx="1620729" cy="488204"/>
            </a:xfrm>
            <a:prstGeom prst="rect">
              <a:avLst/>
            </a:prstGeom>
            <a:solidFill>
              <a:srgbClr val="F3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4420" y="6317759"/>
              <a:ext cx="659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none" dirty="0" smtClean="0">
                  <a:latin typeface="Arial" pitchFamily="34" charset="0"/>
                  <a:cs typeface="Arial" pitchFamily="34" charset="0"/>
                </a:rPr>
                <a:t>Task</a:t>
              </a:r>
              <a:endParaRPr lang="en-US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7416591" y="5215431"/>
            <a:ext cx="614632" cy="12464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16591" y="5341438"/>
            <a:ext cx="1620729" cy="488204"/>
          </a:xfrm>
          <a:prstGeom prst="rect">
            <a:avLst/>
          </a:prstGeom>
          <a:solidFill>
            <a:srgbClr val="FF7C8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2425" y="5309125"/>
            <a:ext cx="1249060" cy="5909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u="none" dirty="0" smtClean="0">
                <a:latin typeface="Arial" pitchFamily="34" charset="0"/>
                <a:cs typeface="Arial" pitchFamily="34" charset="0"/>
              </a:rPr>
              <a:t>Acceptor-</a:t>
            </a:r>
            <a:br>
              <a:rPr lang="en-US" u="none" dirty="0" smtClean="0">
                <a:latin typeface="Arial" pitchFamily="34" charset="0"/>
                <a:cs typeface="Arial" pitchFamily="34" charset="0"/>
              </a:rPr>
            </a:br>
            <a:r>
              <a:rPr lang="en-US" u="none" dirty="0" smtClean="0">
                <a:latin typeface="Arial" pitchFamily="34" charset="0"/>
                <a:cs typeface="Arial" pitchFamily="34" charset="0"/>
              </a:rPr>
              <a:t>Connector</a:t>
            </a:r>
            <a:endParaRPr lang="en-US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57897" y="6141138"/>
            <a:ext cx="1621689" cy="614211"/>
            <a:chOff x="4357897" y="6141138"/>
            <a:chExt cx="1621689" cy="61421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357897" y="6141138"/>
              <a:ext cx="614632" cy="12464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58857" y="6267145"/>
              <a:ext cx="1620729" cy="488204"/>
            </a:xfrm>
            <a:prstGeom prst="rect">
              <a:avLst/>
            </a:prstGeom>
            <a:solidFill>
              <a:srgbClr val="3366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72932" y="63404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Reactor</a:t>
              </a:r>
              <a:endParaRPr lang="en-US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5979586" y="6525097"/>
            <a:ext cx="6535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6970034" y="5591727"/>
            <a:ext cx="430459" cy="5341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07844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41875"/>
            <a:ext cx="8915399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Asynchronous event handling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2" y="2320419"/>
            <a:ext cx="9339799" cy="2868605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 bwMode="auto">
          <a:xfrm>
            <a:off x="4946556" y="5555775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6" name="Flowchart: Terminator 5"/>
          <p:cNvSpPr/>
          <p:nvPr/>
        </p:nvSpPr>
        <p:spPr bwMode="auto">
          <a:xfrm>
            <a:off x="2703870" y="5543007"/>
            <a:ext cx="2050181" cy="501606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Asynchronous</a:t>
            </a:r>
            <a:r>
              <a:rPr kumimoji="0" 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Completion Token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4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41875"/>
            <a:ext cx="8915399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Asynchronous event handling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78" name="Picture 20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565880"/>
            <a:ext cx="8610600" cy="32572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6704" y="5530085"/>
            <a:ext cx="614632" cy="12464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46" y="5656092"/>
            <a:ext cx="1620729" cy="488204"/>
          </a:xfrm>
          <a:prstGeom prst="rect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60" y="572937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none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Proactor</a:t>
            </a:r>
            <a:endParaRPr lang="en-US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3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41875"/>
            <a:ext cx="8820149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Service access &amp; communication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Synchronous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event 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handling, connections, &amp; service initialization</a:t>
            </a:r>
            <a:endParaRPr lang="en-US" sz="2000" kern="12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Service configuration &amp; activation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Concurrency &amp; synchronization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Asynchronous event handling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Evaluate benefits &amp; limitations of 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applying patterns &amp; frameworks to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&amp; networked software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Complexity vs. productivity 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Extensibility vs. performance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Buy vs. build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Debugging &amp; testing 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2" descr="http://upload.wikimedia.org/wikiversity/en/c/c7/Mas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42" y="2600324"/>
            <a:ext cx="4674657" cy="37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05"/>
          <p:cNvSpPr txBox="1">
            <a:spLocks noChangeArrowheads="1"/>
          </p:cNvSpPr>
          <p:nvPr/>
        </p:nvSpPr>
        <p:spPr bwMode="auto">
          <a:xfrm>
            <a:off x="1209674" y="6436870"/>
            <a:ext cx="6467475" cy="369332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lvl="1" algn="ctr" eaLnBrk="1" hangingPunct="1">
              <a:spcBef>
                <a:spcPts val="600"/>
              </a:spcBef>
              <a:defRPr/>
            </a:pPr>
            <a:r>
              <a:rPr lang="en-US" sz="2000" u="none" dirty="0" smtClean="0"/>
              <a:t>We’ll cover many code examples written in C++ &amp; Java</a:t>
            </a:r>
            <a:endParaRPr lang="en-US" sz="2000" u="none" dirty="0"/>
          </a:p>
        </p:txBody>
      </p:sp>
    </p:spTree>
    <p:extLst>
      <p:ext uri="{BB962C8B-B14F-4D97-AF65-F5344CB8AC3E}">
        <p14:creationId xmlns:p14="http://schemas.microsoft.com/office/powerpoint/2010/main" val="284973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1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-1" y="941875"/>
            <a:ext cx="9058275" cy="553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042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this module</a:t>
            </a:r>
          </a:p>
          <a:p>
            <a:pPr marL="228600" lvl="1" indent="-228600">
              <a:lnSpc>
                <a:spcPct val="10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61608" y="2271318"/>
            <a:ext cx="2200159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98240" y="2271318"/>
            <a:ext cx="1909725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625655" y="4144586"/>
            <a:ext cx="5687474" cy="512295"/>
          </a:xfrm>
          <a:prstGeom prst="roundRect">
            <a:avLst/>
          </a:prstGeom>
          <a:solidFill>
            <a:srgbClr val="3366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4413099" y="2406251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4413098" y="2406251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4413099" y="256658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4413099" y="256658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4293479" y="4293011"/>
            <a:ext cx="21285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Transport Protocol (TCP)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sp>
        <p:nvSpPr>
          <p:cNvPr id="24" name="Freeform 80"/>
          <p:cNvSpPr>
            <a:spLocks/>
          </p:cNvSpPr>
          <p:nvPr/>
        </p:nvSpPr>
        <p:spPr bwMode="auto">
          <a:xfrm>
            <a:off x="1845799" y="3608326"/>
            <a:ext cx="1588" cy="28575"/>
          </a:xfrm>
          <a:custGeom>
            <a:avLst/>
            <a:gdLst>
              <a:gd name="T0" fmla="*/ 0 w 1"/>
              <a:gd name="T1" fmla="*/ 40 h 12"/>
              <a:gd name="T2" fmla="*/ 0 w 1"/>
              <a:gd name="T3" fmla="*/ 40 h 12"/>
              <a:gd name="T4" fmla="*/ 0 w 1"/>
              <a:gd name="T5" fmla="*/ 40 h 12"/>
              <a:gd name="T6" fmla="*/ 0 w 1"/>
              <a:gd name="T7" fmla="*/ 0 h 12"/>
              <a:gd name="T8" fmla="*/ 0 w 1"/>
              <a:gd name="T9" fmla="*/ 0 h 12"/>
              <a:gd name="T10" fmla="*/ 0 w 1"/>
              <a:gd name="T11" fmla="*/ 0 h 12"/>
              <a:gd name="T12" fmla="*/ 0 w 1"/>
              <a:gd name="T13" fmla="*/ 4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2"/>
              <a:gd name="T23" fmla="*/ 1 w 1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2">
                <a:moveTo>
                  <a:pt x="0" y="12"/>
                </a:moveTo>
                <a:lnTo>
                  <a:pt x="0" y="12"/>
                </a:ln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90"/>
          <p:cNvSpPr>
            <a:spLocks/>
          </p:cNvSpPr>
          <p:nvPr/>
        </p:nvSpPr>
        <p:spPr bwMode="auto">
          <a:xfrm>
            <a:off x="2065787" y="2755501"/>
            <a:ext cx="1019175" cy="684212"/>
          </a:xfrm>
          <a:custGeom>
            <a:avLst/>
            <a:gdLst>
              <a:gd name="T0" fmla="*/ 94 w 572"/>
              <a:gd name="T1" fmla="*/ 0 h 291"/>
              <a:gd name="T2" fmla="*/ 31 w 572"/>
              <a:gd name="T3" fmla="*/ 73 h 291"/>
              <a:gd name="T4" fmla="*/ 0 w 572"/>
              <a:gd name="T5" fmla="*/ 218 h 291"/>
              <a:gd name="T6" fmla="*/ 0 w 572"/>
              <a:gd name="T7" fmla="*/ 471 h 291"/>
              <a:gd name="T8" fmla="*/ 0 w 572"/>
              <a:gd name="T9" fmla="*/ 724 h 291"/>
              <a:gd name="T10" fmla="*/ 31 w 572"/>
              <a:gd name="T11" fmla="*/ 906 h 291"/>
              <a:gd name="T12" fmla="*/ 94 w 572"/>
              <a:gd name="T13" fmla="*/ 945 h 291"/>
              <a:gd name="T14" fmla="*/ 395 w 572"/>
              <a:gd name="T15" fmla="*/ 945 h 291"/>
              <a:gd name="T16" fmla="*/ 714 w 572"/>
              <a:gd name="T17" fmla="*/ 945 h 291"/>
              <a:gd name="T18" fmla="*/ 778 w 572"/>
              <a:gd name="T19" fmla="*/ 906 h 291"/>
              <a:gd name="T20" fmla="*/ 809 w 572"/>
              <a:gd name="T21" fmla="*/ 724 h 291"/>
              <a:gd name="T22" fmla="*/ 809 w 572"/>
              <a:gd name="T23" fmla="*/ 471 h 291"/>
              <a:gd name="T24" fmla="*/ 809 w 572"/>
              <a:gd name="T25" fmla="*/ 218 h 291"/>
              <a:gd name="T26" fmla="*/ 778 w 572"/>
              <a:gd name="T27" fmla="*/ 73 h 291"/>
              <a:gd name="T28" fmla="*/ 714 w 572"/>
              <a:gd name="T29" fmla="*/ 0 h 291"/>
              <a:gd name="T30" fmla="*/ 395 w 572"/>
              <a:gd name="T31" fmla="*/ 0 h 291"/>
              <a:gd name="T32" fmla="*/ 94 w 572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72"/>
              <a:gd name="T52" fmla="*/ 0 h 291"/>
              <a:gd name="T53" fmla="*/ 572 w 572"/>
              <a:gd name="T54" fmla="*/ 291 h 2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72" h="291">
                <a:moveTo>
                  <a:pt x="67" y="0"/>
                </a:moveTo>
                <a:lnTo>
                  <a:pt x="22" y="22"/>
                </a:lnTo>
                <a:lnTo>
                  <a:pt x="0" y="67"/>
                </a:lnTo>
                <a:lnTo>
                  <a:pt x="0" y="145"/>
                </a:lnTo>
                <a:lnTo>
                  <a:pt x="0" y="223"/>
                </a:lnTo>
                <a:lnTo>
                  <a:pt x="22" y="279"/>
                </a:lnTo>
                <a:lnTo>
                  <a:pt x="67" y="291"/>
                </a:lnTo>
                <a:lnTo>
                  <a:pt x="280" y="291"/>
                </a:lnTo>
                <a:lnTo>
                  <a:pt x="505" y="291"/>
                </a:lnTo>
                <a:lnTo>
                  <a:pt x="550" y="279"/>
                </a:lnTo>
                <a:lnTo>
                  <a:pt x="572" y="223"/>
                </a:lnTo>
                <a:lnTo>
                  <a:pt x="572" y="145"/>
                </a:lnTo>
                <a:lnTo>
                  <a:pt x="572" y="67"/>
                </a:lnTo>
                <a:lnTo>
                  <a:pt x="550" y="22"/>
                </a:lnTo>
                <a:lnTo>
                  <a:pt x="505" y="0"/>
                </a:lnTo>
                <a:lnTo>
                  <a:pt x="280" y="0"/>
                </a:lnTo>
                <a:lnTo>
                  <a:pt x="67" y="0"/>
                </a:lnTo>
                <a:close/>
              </a:path>
            </a:pathLst>
          </a:custGeom>
          <a:noFill/>
          <a:ln w="1905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63788" y="2763042"/>
            <a:ext cx="919162" cy="592931"/>
            <a:chOff x="4100516" y="2525142"/>
            <a:chExt cx="919162" cy="592931"/>
          </a:xfr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ounded Rectangle 26"/>
            <p:cNvSpPr/>
            <p:nvPr/>
          </p:nvSpPr>
          <p:spPr bwMode="auto">
            <a:xfrm>
              <a:off x="4100516" y="2525142"/>
              <a:ext cx="919162" cy="592931"/>
            </a:xfrm>
            <a:prstGeom prst="round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93"/>
            <p:cNvSpPr>
              <a:spLocks noChangeArrowheads="1"/>
            </p:cNvSpPr>
            <p:nvPr/>
          </p:nvSpPr>
          <p:spPr bwMode="auto">
            <a:xfrm>
              <a:off x="4280373" y="2606164"/>
              <a:ext cx="559449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HTML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Parser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58"/>
          <p:cNvSpPr>
            <a:spLocks noChangeArrowheads="1"/>
          </p:cNvSpPr>
          <p:nvPr/>
        </p:nvSpPr>
        <p:spPr bwMode="auto">
          <a:xfrm>
            <a:off x="3475334" y="1871263"/>
            <a:ext cx="18771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>
                <a:solidFill>
                  <a:srgbClr val="000000"/>
                </a:solidFill>
              </a:rPr>
              <a:t>GET /index.html HTTP/1.0</a:t>
            </a:r>
            <a:endParaRPr lang="en-US" sz="1200" b="1" u="none" dirty="0"/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>
            <a:off x="3327056" y="2468163"/>
            <a:ext cx="21736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&lt;H1&gt;DOC Group page</a:t>
            </a:r>
            <a:r>
              <a:rPr lang="en-US" sz="1200" b="1" u="none" dirty="0">
                <a:solidFill>
                  <a:srgbClr val="000000"/>
                </a:solidFill>
              </a:rPr>
              <a:t>&lt;/H1&gt;...</a:t>
            </a:r>
            <a:endParaRPr lang="en-US" sz="1200" b="1" u="none" dirty="0"/>
          </a:p>
        </p:txBody>
      </p:sp>
      <p:sp>
        <p:nvSpPr>
          <p:cNvPr id="31" name="Freeform 70"/>
          <p:cNvSpPr>
            <a:spLocks/>
          </p:cNvSpPr>
          <p:nvPr/>
        </p:nvSpPr>
        <p:spPr bwMode="auto">
          <a:xfrm>
            <a:off x="1481588" y="2755501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92"/>
          <p:cNvSpPr>
            <a:spLocks/>
          </p:cNvSpPr>
          <p:nvPr/>
        </p:nvSpPr>
        <p:spPr bwMode="auto">
          <a:xfrm>
            <a:off x="2184850" y="3084113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110"/>
          <p:cNvGrpSpPr>
            <a:grpSpLocks/>
          </p:cNvGrpSpPr>
          <p:nvPr/>
        </p:nvGrpSpPr>
        <p:grpSpPr bwMode="auto">
          <a:xfrm>
            <a:off x="3880492" y="2087163"/>
            <a:ext cx="1066800" cy="152400"/>
            <a:chOff x="1427" y="698"/>
            <a:chExt cx="672" cy="96"/>
          </a:xfrm>
        </p:grpSpPr>
        <p:sp>
          <p:nvSpPr>
            <p:cNvPr id="34" name="Oval 108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35" name="Line 109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36" name="Group 111"/>
          <p:cNvGrpSpPr>
            <a:grpSpLocks/>
          </p:cNvGrpSpPr>
          <p:nvPr/>
        </p:nvGrpSpPr>
        <p:grpSpPr bwMode="auto">
          <a:xfrm flipH="1">
            <a:off x="3880492" y="2315763"/>
            <a:ext cx="1066800" cy="152400"/>
            <a:chOff x="1427" y="698"/>
            <a:chExt cx="672" cy="96"/>
          </a:xfrm>
        </p:grpSpPr>
        <p:sp>
          <p:nvSpPr>
            <p:cNvPr id="37" name="Oval 112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39" name="Rectangle 61"/>
          <p:cNvSpPr>
            <a:spLocks noChangeArrowheads="1"/>
          </p:cNvSpPr>
          <p:nvPr/>
        </p:nvSpPr>
        <p:spPr bwMode="auto">
          <a:xfrm>
            <a:off x="3886652" y="5287563"/>
            <a:ext cx="9198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i="1" u="none" dirty="0" smtClean="0">
                <a:solidFill>
                  <a:srgbClr val="000000"/>
                </a:solidFill>
              </a:rPr>
              <a:t>IP </a:t>
            </a:r>
            <a:r>
              <a:rPr lang="en-US" sz="1400" b="1" i="1" u="none" dirty="0">
                <a:solidFill>
                  <a:srgbClr val="000000"/>
                </a:solidFill>
              </a:rPr>
              <a:t>Network</a:t>
            </a:r>
            <a:endParaRPr lang="en-US" sz="1400" b="1" i="1" u="none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5831337" y="2763042"/>
            <a:ext cx="919162" cy="592931"/>
          </a:xfrm>
          <a:prstGeom prst="round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6022415" y="2844064"/>
            <a:ext cx="5370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/>
              <a:t>File</a:t>
            </a:r>
            <a:br>
              <a:rPr lang="en-US" sz="1400" b="1" u="none" dirty="0" smtClean="0"/>
            </a:br>
            <a:r>
              <a:rPr lang="en-US" sz="1400" b="1" u="none" dirty="0" smtClean="0"/>
              <a:t>Cache</a:t>
            </a:r>
            <a:endParaRPr lang="en-US" sz="2400" b="1" u="none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6861680" y="2763042"/>
            <a:ext cx="1003501" cy="592931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6980313" y="2844064"/>
            <a:ext cx="7662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>
                <a:solidFill>
                  <a:srgbClr val="000000"/>
                </a:solidFill>
              </a:rPr>
              <a:t>Protocol</a:t>
            </a:r>
            <a:br>
              <a:rPr lang="en-US" sz="1400" b="1" u="none" dirty="0" smtClean="0">
                <a:solidFill>
                  <a:srgbClr val="000000"/>
                </a:solidFill>
              </a:rPr>
            </a:br>
            <a:r>
              <a:rPr lang="en-US" sz="1400" b="1" u="none" dirty="0" smtClean="0">
                <a:solidFill>
                  <a:srgbClr val="000000"/>
                </a:solidFill>
              </a:rPr>
              <a:t>Handlers</a:t>
            </a:r>
            <a:endParaRPr lang="en-US" sz="2400" b="1" u="none" dirty="0"/>
          </a:p>
        </p:txBody>
      </p:sp>
      <p:grpSp>
        <p:nvGrpSpPr>
          <p:cNvPr id="44" name="Group 43"/>
          <p:cNvGrpSpPr/>
          <p:nvPr/>
        </p:nvGrpSpPr>
        <p:grpSpPr>
          <a:xfrm>
            <a:off x="2065787" y="3612260"/>
            <a:ext cx="1115164" cy="347067"/>
            <a:chOff x="4122798" y="3312690"/>
            <a:chExt cx="1115164" cy="3470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Rounded Rectangle 44"/>
            <p:cNvSpPr/>
            <p:nvPr/>
          </p:nvSpPr>
          <p:spPr bwMode="auto">
            <a:xfrm>
              <a:off x="4122798" y="3312690"/>
              <a:ext cx="1115164" cy="347067"/>
            </a:xfrm>
            <a:prstGeom prst="roundRect">
              <a:avLst/>
            </a:prstGeom>
            <a:solidFill>
              <a:srgbClr val="D9F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75"/>
            <p:cNvSpPr>
              <a:spLocks noChangeArrowheads="1"/>
            </p:cNvSpPr>
            <p:nvPr/>
          </p:nvSpPr>
          <p:spPr bwMode="auto">
            <a:xfrm>
              <a:off x="4239350" y="3378501"/>
              <a:ext cx="8848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rgbClr val="000000"/>
                  </a:solidFill>
                </a:rPr>
                <a:t>Requestor</a:t>
              </a:r>
              <a:endParaRPr lang="en-US" sz="2400" b="1" u="none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219941" y="4821473"/>
            <a:ext cx="1283493" cy="592931"/>
            <a:chOff x="7368385" y="4745498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ounded Rectangle 47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tangle 60"/>
            <p:cNvSpPr>
              <a:spLocks noChangeArrowheads="1"/>
            </p:cNvSpPr>
            <p:nvPr/>
          </p:nvSpPr>
          <p:spPr bwMode="auto">
            <a:xfrm>
              <a:off x="7576519" y="4934241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1773873" y="1883170"/>
            <a:ext cx="11584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Client</a:t>
            </a:r>
            <a:endParaRPr lang="en-US" sz="2800" b="1" u="none" dirty="0"/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6248795" y="1883170"/>
            <a:ext cx="1225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Server</a:t>
            </a:r>
            <a:endParaRPr lang="en-US" sz="2800" b="1" u="none" dirty="0"/>
          </a:p>
        </p:txBody>
      </p:sp>
      <p:sp>
        <p:nvSpPr>
          <p:cNvPr id="52" name="Rectangle 82"/>
          <p:cNvSpPr>
            <a:spLocks noChangeArrowheads="1"/>
          </p:cNvSpPr>
          <p:nvPr/>
        </p:nvSpPr>
        <p:spPr bwMode="auto">
          <a:xfrm>
            <a:off x="5994912" y="2291157"/>
            <a:ext cx="1733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www.dre.vanderbilt.edu</a:t>
            </a:r>
            <a:endParaRPr lang="en-US" sz="2000" b="1" u="none" dirty="0"/>
          </a:p>
        </p:txBody>
      </p:sp>
      <p:cxnSp>
        <p:nvCxnSpPr>
          <p:cNvPr id="53" name="Elbow Connector 52"/>
          <p:cNvCxnSpPr/>
          <p:nvPr/>
        </p:nvCxnSpPr>
        <p:spPr bwMode="auto">
          <a:xfrm rot="14460000" flipH="1">
            <a:off x="3363435" y="4321889"/>
            <a:ext cx="841560" cy="187050"/>
          </a:xfrm>
          <a:prstGeom prst="bentConnector3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cxnSp>
        <p:nvCxnSpPr>
          <p:cNvPr id="54" name="Straight Connector 53"/>
          <p:cNvCxnSpPr/>
          <p:nvPr/>
        </p:nvCxnSpPr>
        <p:spPr bwMode="auto">
          <a:xfrm>
            <a:off x="2379322" y="5595072"/>
            <a:ext cx="4502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2369797" y="5414801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/>
          <p:cNvGrpSpPr/>
          <p:nvPr/>
        </p:nvGrpSpPr>
        <p:grpSpPr>
          <a:xfrm>
            <a:off x="1711356" y="4831395"/>
            <a:ext cx="1283493" cy="592931"/>
            <a:chOff x="3464722" y="4755420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Rounded Rectangle 56"/>
            <p:cNvSpPr/>
            <p:nvPr/>
          </p:nvSpPr>
          <p:spPr bwMode="auto">
            <a:xfrm>
              <a:off x="3464722" y="4755420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672856" y="4944163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cxnSp>
        <p:nvCxnSpPr>
          <p:cNvPr id="59" name="Straight Connector 58"/>
          <p:cNvCxnSpPr/>
          <p:nvPr/>
        </p:nvCxnSpPr>
        <p:spPr bwMode="auto">
          <a:xfrm>
            <a:off x="6882272" y="5414335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1484763" y="2763044"/>
            <a:ext cx="450011" cy="12084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1540744" y="3259532"/>
            <a:ext cx="3189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GUI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006628" y="3612260"/>
            <a:ext cx="1729049" cy="347067"/>
            <a:chOff x="7161088" y="3507710"/>
            <a:chExt cx="1729049" cy="347067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9" name="Flowchart: Terminator 8"/>
          <p:cNvSpPr/>
          <p:nvPr/>
        </p:nvSpPr>
        <p:spPr bwMode="auto">
          <a:xfrm>
            <a:off x="755536" y="1988913"/>
            <a:ext cx="1036689" cy="357053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cxnSp>
        <p:nvCxnSpPr>
          <p:cNvPr id="10" name="Straight Arrow Connector 9"/>
          <p:cNvCxnSpPr>
            <a:stCxn id="12" idx="2"/>
            <a:endCxn id="41" idx="0"/>
          </p:cNvCxnSpPr>
          <p:nvPr/>
        </p:nvCxnSpPr>
        <p:spPr bwMode="auto">
          <a:xfrm flipH="1">
            <a:off x="6696574" y="3631540"/>
            <a:ext cx="1886" cy="1686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Flowchart: Terminator 10"/>
          <p:cNvSpPr/>
          <p:nvPr/>
        </p:nvSpPr>
        <p:spPr bwMode="auto">
          <a:xfrm>
            <a:off x="5594705" y="2721288"/>
            <a:ext cx="2207511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Locking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5721917" y="3274487"/>
            <a:ext cx="1953086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 Locking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053205" y="1213009"/>
            <a:ext cx="0" cy="2930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 bwMode="auto">
          <a:xfrm flipH="1">
            <a:off x="6698460" y="3078341"/>
            <a:ext cx="1" cy="1961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>
            <a:endCxn id="40" idx="0"/>
          </p:cNvCxnSpPr>
          <p:nvPr/>
        </p:nvCxnSpPr>
        <p:spPr bwMode="auto">
          <a:xfrm flipH="1">
            <a:off x="3409043" y="3500990"/>
            <a:ext cx="1" cy="2984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Flowchart: Terminator 19"/>
          <p:cNvSpPr/>
          <p:nvPr/>
        </p:nvSpPr>
        <p:spPr bwMode="auto">
          <a:xfrm>
            <a:off x="2131923" y="3229417"/>
            <a:ext cx="2400986" cy="357053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</a:rPr>
              <a:t>Half-Sync/Half-</a:t>
            </a:r>
            <a:r>
              <a:rPr lang="en-US" sz="1600" dirty="0" err="1" smtClean="0">
                <a:latin typeface="Arial" charset="0"/>
              </a:rPr>
              <a:t>Async</a:t>
            </a:r>
            <a:endParaRPr lang="en-US" sz="1600" dirty="0">
              <a:latin typeface="Arial" charset="0"/>
            </a:endParaRPr>
          </a:p>
        </p:txBody>
      </p:sp>
      <p:cxnSp>
        <p:nvCxnSpPr>
          <p:cNvPr id="21" name="Elbow Connector 20"/>
          <p:cNvCxnSpPr>
            <a:endCxn id="9" idx="0"/>
          </p:cNvCxnSpPr>
          <p:nvPr/>
        </p:nvCxnSpPr>
        <p:spPr bwMode="auto">
          <a:xfrm rot="10800000" flipV="1">
            <a:off x="1273881" y="1776805"/>
            <a:ext cx="1025076" cy="212107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>
            <a:stCxn id="9" idx="2"/>
            <a:endCxn id="39" idx="1"/>
          </p:cNvCxnSpPr>
          <p:nvPr/>
        </p:nvCxnSpPr>
        <p:spPr bwMode="auto">
          <a:xfrm rot="16200000" flipH="1">
            <a:off x="1515138" y="2104709"/>
            <a:ext cx="145830" cy="62834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Elbow Connector 22"/>
          <p:cNvCxnSpPr>
            <a:endCxn id="18" idx="0"/>
          </p:cNvCxnSpPr>
          <p:nvPr/>
        </p:nvCxnSpPr>
        <p:spPr bwMode="auto">
          <a:xfrm>
            <a:off x="3858253" y="1836306"/>
            <a:ext cx="1680516" cy="148687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Elbow Connector 23"/>
          <p:cNvCxnSpPr/>
          <p:nvPr/>
        </p:nvCxnSpPr>
        <p:spPr bwMode="auto">
          <a:xfrm rot="5400000">
            <a:off x="4857475" y="1749542"/>
            <a:ext cx="149750" cy="121283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Elbow Connector 24"/>
          <p:cNvCxnSpPr/>
          <p:nvPr/>
        </p:nvCxnSpPr>
        <p:spPr bwMode="auto">
          <a:xfrm rot="10800000" flipV="1">
            <a:off x="664263" y="2885920"/>
            <a:ext cx="2735633" cy="1499522"/>
          </a:xfrm>
          <a:prstGeom prst="bentConnector3">
            <a:avLst>
              <a:gd name="adj1" fmla="val 9996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/>
          <p:cNvCxnSpPr>
            <a:endCxn id="20" idx="0"/>
          </p:cNvCxnSpPr>
          <p:nvPr/>
        </p:nvCxnSpPr>
        <p:spPr bwMode="auto">
          <a:xfrm rot="5400000">
            <a:off x="3091184" y="2911554"/>
            <a:ext cx="559096" cy="766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Elbow Connector 27"/>
          <p:cNvCxnSpPr>
            <a:stCxn id="40" idx="2"/>
            <a:endCxn id="11" idx="1"/>
          </p:cNvCxnSpPr>
          <p:nvPr/>
        </p:nvCxnSpPr>
        <p:spPr bwMode="auto">
          <a:xfrm rot="5400000" flipH="1" flipV="1">
            <a:off x="3873530" y="2435328"/>
            <a:ext cx="1256687" cy="2185662"/>
          </a:xfrm>
          <a:prstGeom prst="bentConnector4">
            <a:avLst>
              <a:gd name="adj1" fmla="val -18191"/>
              <a:gd name="adj2" fmla="val 8428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Elbow Connector 29"/>
          <p:cNvCxnSpPr/>
          <p:nvPr/>
        </p:nvCxnSpPr>
        <p:spPr bwMode="auto">
          <a:xfrm>
            <a:off x="673887" y="4385442"/>
            <a:ext cx="1013357" cy="464923"/>
          </a:xfrm>
          <a:prstGeom prst="bentConnector3">
            <a:avLst>
              <a:gd name="adj1" fmla="val -34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359903" y="1510306"/>
            <a:ext cx="14790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Predictability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69286" y="2885922"/>
            <a:ext cx="11937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Scalability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019" y="2552547"/>
            <a:ext cx="11433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Simplicity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34874" y="4059589"/>
            <a:ext cx="11243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Flexibility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2829" y="1459506"/>
            <a:ext cx="11433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Simplicity</a:t>
            </a:r>
          </a:p>
        </p:txBody>
      </p:sp>
      <p:sp>
        <p:nvSpPr>
          <p:cNvPr id="39" name="Flowchart: Terminator 38"/>
          <p:cNvSpPr/>
          <p:nvPr/>
        </p:nvSpPr>
        <p:spPr bwMode="auto">
          <a:xfrm>
            <a:off x="1902225" y="2313269"/>
            <a:ext cx="2423706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Acceptor-Connector</a:t>
            </a:r>
          </a:p>
        </p:txBody>
      </p:sp>
      <p:sp>
        <p:nvSpPr>
          <p:cNvPr id="40" name="Flowchart: Terminator 39"/>
          <p:cNvSpPr/>
          <p:nvPr/>
        </p:nvSpPr>
        <p:spPr bwMode="auto">
          <a:xfrm>
            <a:off x="2519821" y="3799449"/>
            <a:ext cx="1778443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1981457" y="1531506"/>
            <a:ext cx="2143496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r>
              <a:rPr kumimoji="0" 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1338" y="1299655"/>
            <a:ext cx="146270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Performance</a:t>
            </a:r>
            <a:endParaRPr lang="en-US" i="1" dirty="0">
              <a:solidFill>
                <a:srgbClr val="00B0F0"/>
              </a:solidFill>
            </a:endParaRPr>
          </a:p>
        </p:txBody>
      </p:sp>
      <p:cxnSp>
        <p:nvCxnSpPr>
          <p:cNvPr id="49" name="Elbow Connector 48"/>
          <p:cNvCxnSpPr>
            <a:stCxn id="59" idx="1"/>
          </p:cNvCxnSpPr>
          <p:nvPr/>
        </p:nvCxnSpPr>
        <p:spPr bwMode="auto">
          <a:xfrm rot="10800000" flipV="1">
            <a:off x="4325931" y="2317735"/>
            <a:ext cx="2565000" cy="196920"/>
          </a:xfrm>
          <a:prstGeom prst="bentConnector3">
            <a:avLst>
              <a:gd name="adj1" fmla="val 93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3998376" y="1356975"/>
            <a:ext cx="3238500" cy="243840"/>
          </a:xfrm>
          <a:custGeom>
            <a:avLst/>
            <a:gdLst>
              <a:gd name="connsiteX0" fmla="*/ 0 w 3238500"/>
              <a:gd name="connsiteY0" fmla="*/ 213360 h 373380"/>
              <a:gd name="connsiteX1" fmla="*/ 0 w 3238500"/>
              <a:gd name="connsiteY1" fmla="*/ 0 h 373380"/>
              <a:gd name="connsiteX2" fmla="*/ 3238500 w 3238500"/>
              <a:gd name="connsiteY2" fmla="*/ 0 h 373380"/>
              <a:gd name="connsiteX3" fmla="*/ 3238500 w 3238500"/>
              <a:gd name="connsiteY3" fmla="*/ 373380 h 373380"/>
              <a:gd name="connsiteX0" fmla="*/ 0 w 3238500"/>
              <a:gd name="connsiteY0" fmla="*/ 213360 h 297180"/>
              <a:gd name="connsiteX1" fmla="*/ 0 w 3238500"/>
              <a:gd name="connsiteY1" fmla="*/ 0 h 297180"/>
              <a:gd name="connsiteX2" fmla="*/ 3238500 w 3238500"/>
              <a:gd name="connsiteY2" fmla="*/ 0 h 297180"/>
              <a:gd name="connsiteX3" fmla="*/ 3238500 w 3238500"/>
              <a:gd name="connsiteY3" fmla="*/ 297180 h 297180"/>
              <a:gd name="connsiteX0" fmla="*/ 0 w 3238500"/>
              <a:gd name="connsiteY0" fmla="*/ 213360 h 243840"/>
              <a:gd name="connsiteX1" fmla="*/ 0 w 3238500"/>
              <a:gd name="connsiteY1" fmla="*/ 0 h 243840"/>
              <a:gd name="connsiteX2" fmla="*/ 3238500 w 3238500"/>
              <a:gd name="connsiteY2" fmla="*/ 0 h 243840"/>
              <a:gd name="connsiteX3" fmla="*/ 3238500 w 3238500"/>
              <a:gd name="connsiteY3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243840">
                <a:moveTo>
                  <a:pt x="0" y="213360"/>
                </a:moveTo>
                <a:lnTo>
                  <a:pt x="0" y="0"/>
                </a:lnTo>
                <a:lnTo>
                  <a:pt x="3238500" y="0"/>
                </a:lnTo>
                <a:lnTo>
                  <a:pt x="3238500" y="24384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lowchart: Terminator 58"/>
          <p:cNvSpPr/>
          <p:nvPr/>
        </p:nvSpPr>
        <p:spPr bwMode="auto">
          <a:xfrm>
            <a:off x="6890931" y="2139208"/>
            <a:ext cx="681225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7242907" y="1851753"/>
            <a:ext cx="0" cy="2930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3" name="Flowchart: Terminator 42"/>
          <p:cNvSpPr/>
          <p:nvPr/>
        </p:nvSpPr>
        <p:spPr bwMode="auto">
          <a:xfrm>
            <a:off x="6657119" y="1609073"/>
            <a:ext cx="1171577" cy="357053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dirty="0" err="1" smtClean="0">
                <a:latin typeface="Arial" charset="0"/>
              </a:rPr>
              <a:t>Proactor</a:t>
            </a:r>
            <a:endParaRPr lang="en-US" sz="1600" dirty="0">
              <a:latin typeface="Arial" charset="0"/>
            </a:endParaRPr>
          </a:p>
        </p:txBody>
      </p:sp>
      <p:sp>
        <p:nvSpPr>
          <p:cNvPr id="18" name="Flowchart: Terminator 17"/>
          <p:cNvSpPr/>
          <p:nvPr/>
        </p:nvSpPr>
        <p:spPr bwMode="auto">
          <a:xfrm>
            <a:off x="4552749" y="1984993"/>
            <a:ext cx="1972039" cy="357053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</a:rPr>
              <a:t>Leader/Followers</a:t>
            </a:r>
            <a:endParaRPr lang="en-US" sz="1600" dirty="0">
              <a:latin typeface="Arial" charset="0"/>
            </a:endParaRPr>
          </a:p>
        </p:txBody>
      </p:sp>
      <p:sp>
        <p:nvSpPr>
          <p:cNvPr id="42" name="Flowchart: Terminator 41"/>
          <p:cNvSpPr/>
          <p:nvPr/>
        </p:nvSpPr>
        <p:spPr bwMode="auto">
          <a:xfrm>
            <a:off x="788492" y="3688883"/>
            <a:ext cx="1573975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r>
              <a:rPr kumimoji="0" 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Elbow Connector 43"/>
          <p:cNvCxnSpPr/>
          <p:nvPr/>
        </p:nvCxnSpPr>
        <p:spPr bwMode="auto">
          <a:xfrm rot="10800000" flipV="1">
            <a:off x="1566283" y="2885920"/>
            <a:ext cx="1820990" cy="792075"/>
          </a:xfrm>
          <a:prstGeom prst="bentConnector3">
            <a:avLst>
              <a:gd name="adj1" fmla="val 10021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Flowchart: Terminator 66"/>
          <p:cNvSpPr/>
          <p:nvPr/>
        </p:nvSpPr>
        <p:spPr bwMode="auto">
          <a:xfrm>
            <a:off x="1677619" y="4671838"/>
            <a:ext cx="2682284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r>
              <a:rPr kumimoji="0" 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Configurator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Flowchart: Terminator 67"/>
          <p:cNvSpPr/>
          <p:nvPr/>
        </p:nvSpPr>
        <p:spPr bwMode="auto">
          <a:xfrm>
            <a:off x="4605769" y="4671838"/>
            <a:ext cx="1173298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4359903" y="4850364"/>
            <a:ext cx="24586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73887" y="4381544"/>
            <a:ext cx="2723011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6" name="Elbow Connector 95"/>
          <p:cNvCxnSpPr/>
          <p:nvPr/>
        </p:nvCxnSpPr>
        <p:spPr bwMode="auto">
          <a:xfrm rot="10800000" flipV="1">
            <a:off x="673887" y="4157274"/>
            <a:ext cx="5323736" cy="367616"/>
          </a:xfrm>
          <a:prstGeom prst="bentConnector3">
            <a:avLst>
              <a:gd name="adj1" fmla="val -8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Flowchart: Terminator 40"/>
          <p:cNvSpPr/>
          <p:nvPr/>
        </p:nvSpPr>
        <p:spPr bwMode="auto">
          <a:xfrm>
            <a:off x="5469012" y="3800221"/>
            <a:ext cx="2455124" cy="357053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Thread-Safe Interface</a:t>
            </a:r>
            <a:endParaRPr kumimoji="0" 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9" name="Elbow Connector 98"/>
          <p:cNvCxnSpPr/>
          <p:nvPr/>
        </p:nvCxnSpPr>
        <p:spPr bwMode="auto">
          <a:xfrm rot="10800000" flipV="1">
            <a:off x="673887" y="4049963"/>
            <a:ext cx="908512" cy="325853"/>
          </a:xfrm>
          <a:prstGeom prst="bentConnector3">
            <a:avLst>
              <a:gd name="adj1" fmla="val -85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5779067" y="4850364"/>
            <a:ext cx="24586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6168663" y="4276737"/>
            <a:ext cx="2216036" cy="1209624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reeform 74"/>
          <p:cNvSpPr>
            <a:spLocks/>
          </p:cNvSpPr>
          <p:nvPr/>
        </p:nvSpPr>
        <p:spPr bwMode="auto">
          <a:xfrm>
            <a:off x="6406627" y="5256907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6243114" y="4338201"/>
            <a:ext cx="919162" cy="592931"/>
            <a:chOff x="6985797" y="2658492"/>
            <a:chExt cx="919162" cy="592931"/>
          </a:xfrm>
        </p:grpSpPr>
        <p:sp>
          <p:nvSpPr>
            <p:cNvPr id="115" name="Rounded Rectangle 114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273457" y="4338201"/>
            <a:ext cx="1003501" cy="592931"/>
            <a:chOff x="8016140" y="2658492"/>
            <a:chExt cx="1003501" cy="592931"/>
          </a:xfrm>
        </p:grpSpPr>
        <p:sp>
          <p:nvSpPr>
            <p:cNvPr id="118" name="Rounded Rectangle 117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418405" y="5033419"/>
            <a:ext cx="1729049" cy="347067"/>
            <a:chOff x="7161088" y="3507710"/>
            <a:chExt cx="1729049" cy="347067"/>
          </a:xfrm>
        </p:grpSpPr>
        <p:sp>
          <p:nvSpPr>
            <p:cNvPr id="121" name="Rounded Rectangle 120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sp>
        <p:nvSpPr>
          <p:cNvPr id="75" name="Freeform 74"/>
          <p:cNvSpPr/>
          <p:nvPr/>
        </p:nvSpPr>
        <p:spPr bwMode="auto">
          <a:xfrm>
            <a:off x="1483375" y="4852149"/>
            <a:ext cx="2945330" cy="259882"/>
          </a:xfrm>
          <a:custGeom>
            <a:avLst/>
            <a:gdLst>
              <a:gd name="connsiteX0" fmla="*/ 0 w 2945330"/>
              <a:gd name="connsiteY0" fmla="*/ 0 h 259882"/>
              <a:gd name="connsiteX1" fmla="*/ 0 w 2945330"/>
              <a:gd name="connsiteY1" fmla="*/ 259882 h 259882"/>
              <a:gd name="connsiteX2" fmla="*/ 2945330 w 2945330"/>
              <a:gd name="connsiteY2" fmla="*/ 259882 h 259882"/>
              <a:gd name="connsiteX3" fmla="*/ 2945330 w 2945330"/>
              <a:gd name="connsiteY3" fmla="*/ 0 h 2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330" h="259882">
                <a:moveTo>
                  <a:pt x="0" y="0"/>
                </a:moveTo>
                <a:lnTo>
                  <a:pt x="0" y="259882"/>
                </a:lnTo>
                <a:lnTo>
                  <a:pt x="2945330" y="259882"/>
                </a:lnTo>
                <a:lnTo>
                  <a:pt x="294533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Freeform 125"/>
          <p:cNvSpPr/>
          <p:nvPr/>
        </p:nvSpPr>
        <p:spPr bwMode="auto">
          <a:xfrm>
            <a:off x="4482836" y="4852149"/>
            <a:ext cx="1356126" cy="259882"/>
          </a:xfrm>
          <a:custGeom>
            <a:avLst/>
            <a:gdLst>
              <a:gd name="connsiteX0" fmla="*/ 0 w 2945330"/>
              <a:gd name="connsiteY0" fmla="*/ 0 h 259882"/>
              <a:gd name="connsiteX1" fmla="*/ 0 w 2945330"/>
              <a:gd name="connsiteY1" fmla="*/ 259882 h 259882"/>
              <a:gd name="connsiteX2" fmla="*/ 2945330 w 2945330"/>
              <a:gd name="connsiteY2" fmla="*/ 259882 h 259882"/>
              <a:gd name="connsiteX3" fmla="*/ 2945330 w 2945330"/>
              <a:gd name="connsiteY3" fmla="*/ 0 h 2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330" h="259882">
                <a:moveTo>
                  <a:pt x="0" y="0"/>
                </a:moveTo>
                <a:lnTo>
                  <a:pt x="0" y="259882"/>
                </a:lnTo>
                <a:lnTo>
                  <a:pt x="2945330" y="259882"/>
                </a:lnTo>
                <a:lnTo>
                  <a:pt x="294533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03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2" y="1353251"/>
            <a:ext cx="8171181" cy="419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092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1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-1" y="941875"/>
            <a:ext cx="9058275" cy="553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042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this module</a:t>
            </a:r>
          </a:p>
          <a:p>
            <a:pPr lvl="1" indent="-22860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This case study focuses on </a:t>
            </a:r>
            <a:b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applying patterns</a:t>
            </a:r>
            <a:endParaRPr lang="en-US" sz="20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lnSpc>
                <a:spcPct val="10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4" descr="POSA2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536" y="4415161"/>
            <a:ext cx="1438274" cy="174381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7974" y="3707605"/>
            <a:ext cx="1445434" cy="170970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9" y="1285875"/>
            <a:ext cx="5370785" cy="275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80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1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-1" y="941875"/>
            <a:ext cx="9058275" cy="553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042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this module</a:t>
            </a:r>
          </a:p>
          <a:p>
            <a:pPr lvl="1" indent="-22860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This case study focuses on </a:t>
            </a:r>
            <a:b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applying patterns </a:t>
            </a:r>
            <a:r>
              <a:rPr lang="en-US" sz="20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</a:t>
            </a: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</a:t>
            </a:r>
            <a:b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endParaRPr lang="en-US" sz="20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lnSpc>
                <a:spcPct val="10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4" name="Group 108"/>
          <p:cNvGrpSpPr>
            <a:grpSpLocks noChangeAspect="1"/>
          </p:cNvGrpSpPr>
          <p:nvPr/>
        </p:nvGrpSpPr>
        <p:grpSpPr bwMode="auto">
          <a:xfrm>
            <a:off x="1093478" y="3272777"/>
            <a:ext cx="2238459" cy="1100137"/>
            <a:chOff x="1220" y="2991"/>
            <a:chExt cx="1298" cy="630"/>
          </a:xfrm>
        </p:grpSpPr>
        <p:sp>
          <p:nvSpPr>
            <p:cNvPr id="17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18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3" y="3056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Freeform 18"/>
          <p:cNvSpPr/>
          <p:nvPr/>
        </p:nvSpPr>
        <p:spPr bwMode="auto">
          <a:xfrm>
            <a:off x="274060" y="4321325"/>
            <a:ext cx="4971705" cy="491290"/>
          </a:xfrm>
          <a:custGeom>
            <a:avLst/>
            <a:gdLst>
              <a:gd name="connsiteX0" fmla="*/ 0 w 5381625"/>
              <a:gd name="connsiteY0" fmla="*/ 495300 h 495300"/>
              <a:gd name="connsiteX1" fmla="*/ 1000125 w 5381625"/>
              <a:gd name="connsiteY1" fmla="*/ 9525 h 495300"/>
              <a:gd name="connsiteX2" fmla="*/ 3038475 w 5381625"/>
              <a:gd name="connsiteY2" fmla="*/ 0 h 495300"/>
              <a:gd name="connsiteX3" fmla="*/ 5381625 w 5381625"/>
              <a:gd name="connsiteY3" fmla="*/ 457200 h 495300"/>
              <a:gd name="connsiteX4" fmla="*/ 76200 w 5381625"/>
              <a:gd name="connsiteY4" fmla="*/ 495300 h 495300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2857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952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76250 h 476250"/>
              <a:gd name="connsiteX1" fmla="*/ 1008146 w 5381625"/>
              <a:gd name="connsiteY1" fmla="*/ 6517 h 476250"/>
              <a:gd name="connsiteX2" fmla="*/ 3048000 w 5381625"/>
              <a:gd name="connsiteY2" fmla="*/ 0 h 476250"/>
              <a:gd name="connsiteX3" fmla="*/ 5381625 w 5381625"/>
              <a:gd name="connsiteY3" fmla="*/ 438150 h 476250"/>
              <a:gd name="connsiteX4" fmla="*/ 76200 w 5381625"/>
              <a:gd name="connsiteY4" fmla="*/ 476250 h 476250"/>
              <a:gd name="connsiteX0" fmla="*/ 0 w 5381625"/>
              <a:gd name="connsiteY0" fmla="*/ 481765 h 481765"/>
              <a:gd name="connsiteX1" fmla="*/ 1008146 w 5381625"/>
              <a:gd name="connsiteY1" fmla="*/ 0 h 481765"/>
              <a:gd name="connsiteX2" fmla="*/ 3048000 w 5381625"/>
              <a:gd name="connsiteY2" fmla="*/ 5515 h 481765"/>
              <a:gd name="connsiteX3" fmla="*/ 5381625 w 5381625"/>
              <a:gd name="connsiteY3" fmla="*/ 443665 h 481765"/>
              <a:gd name="connsiteX4" fmla="*/ 76200 w 5381625"/>
              <a:gd name="connsiteY4" fmla="*/ 481765 h 481765"/>
              <a:gd name="connsiteX0" fmla="*/ 0 w 5381625"/>
              <a:gd name="connsiteY0" fmla="*/ 491290 h 491290"/>
              <a:gd name="connsiteX1" fmla="*/ 977215 w 5381625"/>
              <a:gd name="connsiteY1" fmla="*/ 0 h 491290"/>
              <a:gd name="connsiteX2" fmla="*/ 3048000 w 5381625"/>
              <a:gd name="connsiteY2" fmla="*/ 15040 h 491290"/>
              <a:gd name="connsiteX3" fmla="*/ 5381625 w 5381625"/>
              <a:gd name="connsiteY3" fmla="*/ 453190 h 491290"/>
              <a:gd name="connsiteX4" fmla="*/ 76200 w 5381625"/>
              <a:gd name="connsiteY4" fmla="*/ 491290 h 491290"/>
              <a:gd name="connsiteX0" fmla="*/ 0 w 5381625"/>
              <a:gd name="connsiteY0" fmla="*/ 491290 h 491290"/>
              <a:gd name="connsiteX1" fmla="*/ 977215 w 5381625"/>
              <a:gd name="connsiteY1" fmla="*/ 0 h 491290"/>
              <a:gd name="connsiteX2" fmla="*/ 3120172 w 5381625"/>
              <a:gd name="connsiteY2" fmla="*/ 15040 h 491290"/>
              <a:gd name="connsiteX3" fmla="*/ 5381625 w 5381625"/>
              <a:gd name="connsiteY3" fmla="*/ 453190 h 491290"/>
              <a:gd name="connsiteX4" fmla="*/ 76200 w 5381625"/>
              <a:gd name="connsiteY4" fmla="*/ 491290 h 49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5" h="491290">
                <a:moveTo>
                  <a:pt x="0" y="491290"/>
                </a:moveTo>
                <a:lnTo>
                  <a:pt x="977215" y="0"/>
                </a:lnTo>
                <a:lnTo>
                  <a:pt x="3120172" y="15040"/>
                </a:lnTo>
                <a:lnTo>
                  <a:pt x="5381625" y="453190"/>
                </a:lnTo>
                <a:lnTo>
                  <a:pt x="76200" y="491290"/>
                </a:ln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8" y="4742351"/>
            <a:ext cx="5268688" cy="1479391"/>
          </a:xfrm>
          <a:prstGeom prst="rect">
            <a:avLst/>
          </a:prstGeom>
        </p:spPr>
      </p:pic>
      <p:pic>
        <p:nvPicPr>
          <p:cNvPr id="11" name="Picture 10" descr="schmid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0459" y="4759122"/>
            <a:ext cx="1148327" cy="1386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9" descr="Schmidt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2059" y="3822845"/>
            <a:ext cx="1148327" cy="1386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9" y="1285875"/>
            <a:ext cx="5370785" cy="275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50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8"/>
          <p:cNvGrpSpPr>
            <a:grpSpLocks noChangeAspect="1"/>
          </p:cNvGrpSpPr>
          <p:nvPr/>
        </p:nvGrpSpPr>
        <p:grpSpPr bwMode="auto">
          <a:xfrm>
            <a:off x="1093478" y="3272777"/>
            <a:ext cx="2238459" cy="1100137"/>
            <a:chOff x="1220" y="2991"/>
            <a:chExt cx="1298" cy="630"/>
          </a:xfrm>
        </p:grpSpPr>
        <p:sp>
          <p:nvSpPr>
            <p:cNvPr id="19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20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3" y="3056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Freeform 20"/>
          <p:cNvSpPr/>
          <p:nvPr/>
        </p:nvSpPr>
        <p:spPr bwMode="auto">
          <a:xfrm>
            <a:off x="274060" y="4321325"/>
            <a:ext cx="4971705" cy="491290"/>
          </a:xfrm>
          <a:custGeom>
            <a:avLst/>
            <a:gdLst>
              <a:gd name="connsiteX0" fmla="*/ 0 w 5381625"/>
              <a:gd name="connsiteY0" fmla="*/ 495300 h 495300"/>
              <a:gd name="connsiteX1" fmla="*/ 1000125 w 5381625"/>
              <a:gd name="connsiteY1" fmla="*/ 9525 h 495300"/>
              <a:gd name="connsiteX2" fmla="*/ 3038475 w 5381625"/>
              <a:gd name="connsiteY2" fmla="*/ 0 h 495300"/>
              <a:gd name="connsiteX3" fmla="*/ 5381625 w 5381625"/>
              <a:gd name="connsiteY3" fmla="*/ 457200 h 495300"/>
              <a:gd name="connsiteX4" fmla="*/ 76200 w 5381625"/>
              <a:gd name="connsiteY4" fmla="*/ 495300 h 495300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2857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952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76250 h 476250"/>
              <a:gd name="connsiteX1" fmla="*/ 1008146 w 5381625"/>
              <a:gd name="connsiteY1" fmla="*/ 6517 h 476250"/>
              <a:gd name="connsiteX2" fmla="*/ 3048000 w 5381625"/>
              <a:gd name="connsiteY2" fmla="*/ 0 h 476250"/>
              <a:gd name="connsiteX3" fmla="*/ 5381625 w 5381625"/>
              <a:gd name="connsiteY3" fmla="*/ 438150 h 476250"/>
              <a:gd name="connsiteX4" fmla="*/ 76200 w 5381625"/>
              <a:gd name="connsiteY4" fmla="*/ 476250 h 476250"/>
              <a:gd name="connsiteX0" fmla="*/ 0 w 5381625"/>
              <a:gd name="connsiteY0" fmla="*/ 481765 h 481765"/>
              <a:gd name="connsiteX1" fmla="*/ 1008146 w 5381625"/>
              <a:gd name="connsiteY1" fmla="*/ 0 h 481765"/>
              <a:gd name="connsiteX2" fmla="*/ 3048000 w 5381625"/>
              <a:gd name="connsiteY2" fmla="*/ 5515 h 481765"/>
              <a:gd name="connsiteX3" fmla="*/ 5381625 w 5381625"/>
              <a:gd name="connsiteY3" fmla="*/ 443665 h 481765"/>
              <a:gd name="connsiteX4" fmla="*/ 76200 w 5381625"/>
              <a:gd name="connsiteY4" fmla="*/ 481765 h 481765"/>
              <a:gd name="connsiteX0" fmla="*/ 0 w 5381625"/>
              <a:gd name="connsiteY0" fmla="*/ 491290 h 491290"/>
              <a:gd name="connsiteX1" fmla="*/ 977215 w 5381625"/>
              <a:gd name="connsiteY1" fmla="*/ 0 h 491290"/>
              <a:gd name="connsiteX2" fmla="*/ 3048000 w 5381625"/>
              <a:gd name="connsiteY2" fmla="*/ 15040 h 491290"/>
              <a:gd name="connsiteX3" fmla="*/ 5381625 w 5381625"/>
              <a:gd name="connsiteY3" fmla="*/ 453190 h 491290"/>
              <a:gd name="connsiteX4" fmla="*/ 76200 w 5381625"/>
              <a:gd name="connsiteY4" fmla="*/ 491290 h 491290"/>
              <a:gd name="connsiteX0" fmla="*/ 0 w 5381625"/>
              <a:gd name="connsiteY0" fmla="*/ 491290 h 491290"/>
              <a:gd name="connsiteX1" fmla="*/ 977215 w 5381625"/>
              <a:gd name="connsiteY1" fmla="*/ 0 h 491290"/>
              <a:gd name="connsiteX2" fmla="*/ 3120172 w 5381625"/>
              <a:gd name="connsiteY2" fmla="*/ 15040 h 491290"/>
              <a:gd name="connsiteX3" fmla="*/ 5381625 w 5381625"/>
              <a:gd name="connsiteY3" fmla="*/ 453190 h 491290"/>
              <a:gd name="connsiteX4" fmla="*/ 76200 w 5381625"/>
              <a:gd name="connsiteY4" fmla="*/ 491290 h 49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5" h="491290">
                <a:moveTo>
                  <a:pt x="0" y="491290"/>
                </a:moveTo>
                <a:lnTo>
                  <a:pt x="977215" y="0"/>
                </a:lnTo>
                <a:lnTo>
                  <a:pt x="3120172" y="15040"/>
                </a:lnTo>
                <a:lnTo>
                  <a:pt x="5381625" y="453190"/>
                </a:lnTo>
                <a:lnTo>
                  <a:pt x="76200" y="491290"/>
                </a:ln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-1" y="941875"/>
            <a:ext cx="9058275" cy="553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042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</a:t>
            </a: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case study used throughout this module</a:t>
            </a:r>
            <a:endParaRPr lang="en-US" sz="20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indent="-22860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This case study focuses on </a:t>
            </a:r>
            <a:b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applying patterns </a:t>
            </a:r>
            <a:r>
              <a:rPr lang="en-US" sz="20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</a:t>
            </a: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</a:t>
            </a:r>
            <a:b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to the JAWS web server</a:t>
            </a:r>
            <a:endParaRPr lang="en-US" sz="20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lnSpc>
                <a:spcPct val="10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-1" y="63912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105"/>
          <p:cNvSpPr txBox="1">
            <a:spLocks noChangeArrowheads="1"/>
          </p:cNvSpPr>
          <p:nvPr/>
        </p:nvSpPr>
        <p:spPr bwMode="auto">
          <a:xfrm>
            <a:off x="104775" y="6427345"/>
            <a:ext cx="8953500" cy="369332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lvl="1" algn="ctr" eaLnBrk="1" hangingPunct="1">
              <a:spcBef>
                <a:spcPts val="600"/>
              </a:spcBef>
              <a:defRPr/>
            </a:pPr>
            <a:r>
              <a:rPr lang="en-US" sz="2000" u="none" dirty="0"/>
              <a:t>JAWS </a:t>
            </a:r>
            <a:r>
              <a:rPr lang="en-US" sz="2000" u="none" dirty="0" smtClean="0"/>
              <a:t>is available in open-source ACE release at </a:t>
            </a:r>
            <a:r>
              <a:rPr lang="en-US" sz="2000" u="none" dirty="0" smtClean="0">
                <a:hlinkClick r:id="rId4"/>
              </a:rPr>
              <a:t>download.dre.vanderbilt.edu</a:t>
            </a:r>
            <a:r>
              <a:rPr lang="en-US" sz="2000" u="none" dirty="0" smtClean="0"/>
              <a:t> </a:t>
            </a:r>
            <a:endParaRPr lang="en-US" sz="2000" u="non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8" y="4742351"/>
            <a:ext cx="5268688" cy="1479391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9" y="1285875"/>
            <a:ext cx="5370785" cy="275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02" y="3706645"/>
            <a:ext cx="3611622" cy="259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2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-1" y="6318105"/>
            <a:ext cx="9144001" cy="5398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" y="941875"/>
            <a:ext cx="9058275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Service access &amp; communication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Flowchart: Terminator 5"/>
          <p:cNvSpPr/>
          <p:nvPr/>
        </p:nvSpPr>
        <p:spPr bwMode="auto">
          <a:xfrm>
            <a:off x="247650" y="476272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56" y="2087748"/>
            <a:ext cx="7682679" cy="5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6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-1" y="6318105"/>
            <a:ext cx="9144001" cy="5398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" y="941875"/>
            <a:ext cx="9144001" cy="553146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Summarize the case study used throughout the module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Apply patterns &amp; frameworks to JAWS in the following areas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Synchronous event handling, connections, &amp; service initialization 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49" y="2093046"/>
            <a:ext cx="7620000" cy="4568011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 bwMode="auto">
          <a:xfrm>
            <a:off x="605175" y="5624297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9" name="Flowchart: Terminator 8"/>
          <p:cNvSpPr/>
          <p:nvPr/>
        </p:nvSpPr>
        <p:spPr bwMode="auto">
          <a:xfrm>
            <a:off x="496282" y="4919074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63601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OMG-CCM-Tutorial</Template>
  <TotalTime>42465</TotalTime>
  <Words>578</Words>
  <Application>Microsoft Office PowerPoint</Application>
  <PresentationFormat>On-screen Show (4:3)</PresentationFormat>
  <Paragraphs>159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DOC-Traditional</vt:lpstr>
      <vt:lpstr>Capsules</vt:lpstr>
      <vt:lpstr>PowerPoint Presentation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Design Patterns</dc:title>
  <dc:creator>Douglas C. Schmidt</dc:creator>
  <cp:lastModifiedBy>Douglas Schmidt</cp:lastModifiedBy>
  <cp:revision>2018</cp:revision>
  <cp:lastPrinted>1601-01-01T00:00:00Z</cp:lastPrinted>
  <dcterms:created xsi:type="dcterms:W3CDTF">2001-07-09T14:42:07Z</dcterms:created>
  <dcterms:modified xsi:type="dcterms:W3CDTF">2013-03-28T21:40:50Z</dcterms:modified>
</cp:coreProperties>
</file>