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70" r:id="rId1"/>
    <p:sldMasterId id="2147483992" r:id="rId2"/>
    <p:sldMasterId id="2147484004" r:id="rId3"/>
    <p:sldMasterId id="2147484016" r:id="rId4"/>
    <p:sldMasterId id="2147484028" r:id="rId5"/>
    <p:sldMasterId id="2147484040" r:id="rId6"/>
    <p:sldMasterId id="2147484052" r:id="rId7"/>
    <p:sldMasterId id="2147484073" r:id="rId8"/>
  </p:sldMasterIdLst>
  <p:notesMasterIdLst>
    <p:notesMasterId r:id="rId56"/>
  </p:notesMasterIdLst>
  <p:handoutMasterIdLst>
    <p:handoutMasterId r:id="rId57"/>
  </p:handoutMasterIdLst>
  <p:sldIdLst>
    <p:sldId id="1538" r:id="rId9"/>
    <p:sldId id="940" r:id="rId10"/>
    <p:sldId id="1578" r:id="rId11"/>
    <p:sldId id="1582" r:id="rId12"/>
    <p:sldId id="1583" r:id="rId13"/>
    <p:sldId id="1584" r:id="rId14"/>
    <p:sldId id="1585" r:id="rId15"/>
    <p:sldId id="953" r:id="rId16"/>
    <p:sldId id="1560" r:id="rId17"/>
    <p:sldId id="1603" r:id="rId18"/>
    <p:sldId id="1579" r:id="rId19"/>
    <p:sldId id="1581" r:id="rId20"/>
    <p:sldId id="1577" r:id="rId21"/>
    <p:sldId id="1580" r:id="rId22"/>
    <p:sldId id="1574" r:id="rId23"/>
    <p:sldId id="1605" r:id="rId24"/>
    <p:sldId id="1606" r:id="rId25"/>
    <p:sldId id="1607" r:id="rId26"/>
    <p:sldId id="1593" r:id="rId27"/>
    <p:sldId id="954" r:id="rId28"/>
    <p:sldId id="1566" r:id="rId29"/>
    <p:sldId id="1567" r:id="rId30"/>
    <p:sldId id="1562" r:id="rId31"/>
    <p:sldId id="1563" r:id="rId32"/>
    <p:sldId id="1561" r:id="rId33"/>
    <p:sldId id="1568" r:id="rId34"/>
    <p:sldId id="1569" r:id="rId35"/>
    <p:sldId id="1570" r:id="rId36"/>
    <p:sldId id="1564" r:id="rId37"/>
    <p:sldId id="1565" r:id="rId38"/>
    <p:sldId id="1571" r:id="rId39"/>
    <p:sldId id="1573" r:id="rId40"/>
    <p:sldId id="1589" r:id="rId41"/>
    <p:sldId id="1590" r:id="rId42"/>
    <p:sldId id="1591" r:id="rId43"/>
    <p:sldId id="1592" r:id="rId44"/>
    <p:sldId id="1599" r:id="rId45"/>
    <p:sldId id="1600" r:id="rId46"/>
    <p:sldId id="1552" r:id="rId47"/>
    <p:sldId id="1594" r:id="rId48"/>
    <p:sldId id="1604" r:id="rId49"/>
    <p:sldId id="1595" r:id="rId50"/>
    <p:sldId id="1596" r:id="rId51"/>
    <p:sldId id="1597" r:id="rId52"/>
    <p:sldId id="1598" r:id="rId53"/>
    <p:sldId id="1553" r:id="rId54"/>
    <p:sldId id="1602" r:id="rId55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9933"/>
    <a:srgbClr val="D9F6FF"/>
    <a:srgbClr val="FFFF99"/>
    <a:srgbClr val="E2E2E2"/>
    <a:srgbClr val="C0C0C0"/>
    <a:srgbClr val="336699"/>
    <a:srgbClr val="666699"/>
    <a:srgbClr val="FF7C8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-1406" y="-82"/>
      </p:cViewPr>
      <p:guideLst>
        <p:guide orient="horz" pos="4277"/>
        <p:guide pos="2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336"/>
    </p:cViewPr>
  </p:sorterViewPr>
  <p:notesViewPr>
    <p:cSldViewPr snapToGrid="0">
      <p:cViewPr>
        <p:scale>
          <a:sx n="75" d="100"/>
          <a:sy n="75" d="100"/>
        </p:scale>
        <p:origin x="-1188" y="50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E9729-EA9D-49CD-9C9B-9D50E2ADF4D0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106BE2-CB24-44F8-AD7C-25FA3F5FEA58}">
      <dgm:prSet phldrT="[Text]" custT="1"/>
      <dgm:spPr>
        <a:solidFill>
          <a:srgbClr val="9E0000"/>
        </a:solidFill>
      </dgm:spPr>
      <dgm:t>
        <a:bodyPr/>
        <a:lstStyle/>
        <a:p>
          <a:r>
            <a:rPr lang="en-US" sz="1600" b="1" baseline="0" dirty="0" smtClean="0"/>
            <a:t>Pattern &amp; Framework Knowledge</a:t>
          </a:r>
          <a:endParaRPr lang="en-US" sz="1600" b="1" baseline="0" dirty="0"/>
        </a:p>
      </dgm:t>
    </dgm:pt>
    <dgm:pt modelId="{910B3510-23C9-47F2-AA9F-3F090A292875}" type="parTrans" cxnId="{77F2BE3D-3428-42DA-8498-3EDD3D2022EC}">
      <dgm:prSet/>
      <dgm:spPr/>
      <dgm:t>
        <a:bodyPr/>
        <a:lstStyle/>
        <a:p>
          <a:endParaRPr lang="en-US" sz="1600" b="1" baseline="0"/>
        </a:p>
      </dgm:t>
    </dgm:pt>
    <dgm:pt modelId="{7C112505-09C3-40C0-9310-0D56870BF8A8}" type="sibTrans" cxnId="{77F2BE3D-3428-42DA-8498-3EDD3D2022EC}">
      <dgm:prSet custT="1"/>
      <dgm:spPr>
        <a:solidFill>
          <a:srgbClr val="9E0000"/>
        </a:solidFill>
      </dgm:spPr>
      <dgm:t>
        <a:bodyPr/>
        <a:lstStyle/>
        <a:p>
          <a:endParaRPr lang="en-US" sz="1600" b="1" baseline="0"/>
        </a:p>
      </dgm:t>
    </dgm:pt>
    <dgm:pt modelId="{AA180937-E2B8-4AC3-AD76-6F928791BEA1}">
      <dgm:prSet phldrT="[Text]" custT="1"/>
      <dgm:spPr>
        <a:solidFill>
          <a:srgbClr val="336600"/>
        </a:solidFill>
      </dgm:spPr>
      <dgm:t>
        <a:bodyPr/>
        <a:lstStyle/>
        <a:p>
          <a:r>
            <a:rPr lang="en-US" sz="1600" b="1" baseline="0" dirty="0" smtClean="0"/>
            <a:t>Trade-off Analysis</a:t>
          </a:r>
          <a:endParaRPr lang="en-US" sz="1600" b="1" baseline="0" dirty="0"/>
        </a:p>
      </dgm:t>
    </dgm:pt>
    <dgm:pt modelId="{064CF9D3-2A4F-4050-A1AE-82D79CDDF4CE}" type="parTrans" cxnId="{A06C52C9-7EBC-4528-9E07-EECB88236BDF}">
      <dgm:prSet/>
      <dgm:spPr/>
      <dgm:t>
        <a:bodyPr/>
        <a:lstStyle/>
        <a:p>
          <a:endParaRPr lang="en-US" sz="1600" b="1" baseline="0"/>
        </a:p>
      </dgm:t>
    </dgm:pt>
    <dgm:pt modelId="{74EFFB83-3CD0-49F9-84A0-E6AF81E44794}" type="sibTrans" cxnId="{A06C52C9-7EBC-4528-9E07-EECB88236BDF}">
      <dgm:prSet custT="1"/>
      <dgm:spPr>
        <a:solidFill>
          <a:srgbClr val="336600"/>
        </a:solidFill>
      </dgm:spPr>
      <dgm:t>
        <a:bodyPr/>
        <a:lstStyle/>
        <a:p>
          <a:endParaRPr lang="en-US" sz="1600" b="1" baseline="0"/>
        </a:p>
      </dgm:t>
    </dgm:pt>
    <dgm:pt modelId="{FDD2EC5C-B0A4-47FB-BCBD-770359AADEEE}">
      <dgm:prSet phldrT="[Text]" custT="1"/>
      <dgm:spPr/>
      <dgm:t>
        <a:bodyPr/>
        <a:lstStyle/>
        <a:p>
          <a:r>
            <a:rPr lang="en-US" sz="1600" b="1" baseline="0" dirty="0" smtClean="0"/>
            <a:t>Design &amp; Implementation Decisions</a:t>
          </a:r>
          <a:endParaRPr lang="en-US" sz="1600" b="1" baseline="0" dirty="0"/>
        </a:p>
      </dgm:t>
    </dgm:pt>
    <dgm:pt modelId="{3A3896CA-74F6-4ABA-A4BC-86F261408952}" type="parTrans" cxnId="{A18191E7-AFB7-42F8-988A-33E8C52E2C8D}">
      <dgm:prSet/>
      <dgm:spPr/>
      <dgm:t>
        <a:bodyPr/>
        <a:lstStyle/>
        <a:p>
          <a:endParaRPr lang="en-US" sz="1600" b="1" baseline="0"/>
        </a:p>
      </dgm:t>
    </dgm:pt>
    <dgm:pt modelId="{6792D4F8-32BC-4F5D-8417-F13C22275251}" type="sibTrans" cxnId="{A18191E7-AFB7-42F8-988A-33E8C52E2C8D}">
      <dgm:prSet custT="1"/>
      <dgm:spPr/>
      <dgm:t>
        <a:bodyPr/>
        <a:lstStyle/>
        <a:p>
          <a:endParaRPr lang="en-US" sz="1600" b="1" baseline="0"/>
        </a:p>
      </dgm:t>
    </dgm:pt>
    <dgm:pt modelId="{BA6CA374-3A3E-4112-B041-6827A7EE8C6E}">
      <dgm:prSet phldrT="[Text]" custT="1"/>
      <dgm:spPr/>
      <dgm:t>
        <a:bodyPr/>
        <a:lstStyle/>
        <a:p>
          <a:r>
            <a:rPr lang="en-US" sz="1600" b="1" baseline="0" dirty="0" smtClean="0"/>
            <a:t>Implement &amp; Integrate w/ Patterns &amp; Frameworks</a:t>
          </a:r>
          <a:endParaRPr lang="en-US" sz="1600" b="1" baseline="0" dirty="0"/>
        </a:p>
      </dgm:t>
    </dgm:pt>
    <dgm:pt modelId="{17CA4DD5-4BEB-4F8E-BBD2-8774CBD86FB1}" type="parTrans" cxnId="{AB59E0B7-183C-4665-94A3-3065B9CB7187}">
      <dgm:prSet/>
      <dgm:spPr/>
      <dgm:t>
        <a:bodyPr/>
        <a:lstStyle/>
        <a:p>
          <a:endParaRPr lang="en-US" sz="1600" b="1" baseline="0"/>
        </a:p>
      </dgm:t>
    </dgm:pt>
    <dgm:pt modelId="{14669EE4-CB8F-41B1-A481-DC4B1992816E}" type="sibTrans" cxnId="{AB59E0B7-183C-4665-94A3-3065B9CB7187}">
      <dgm:prSet custT="1"/>
      <dgm:spPr/>
      <dgm:t>
        <a:bodyPr/>
        <a:lstStyle/>
        <a:p>
          <a:endParaRPr lang="en-US" sz="1600" b="1" baseline="0"/>
        </a:p>
      </dgm:t>
    </dgm:pt>
    <dgm:pt modelId="{7122929A-12D4-4AB1-94CF-8568C818E584}" type="pres">
      <dgm:prSet presAssocID="{EEAE9729-EA9D-49CD-9C9B-9D50E2ADF4D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EEF0F6-1808-4CAE-A2BC-AFA952DFF94F}" type="pres">
      <dgm:prSet presAssocID="{17106BE2-CB24-44F8-AD7C-25FA3F5FEA58}" presName="node" presStyleLbl="node1" presStyleIdx="0" presStyleCnt="4" custScaleX="117975" custScaleY="81698" custRadScaleRad="115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28A46-F9B1-49D2-9120-DDA267467D57}" type="pres">
      <dgm:prSet presAssocID="{7C112505-09C3-40C0-9310-0D56870BF8A8}" presName="sibTrans" presStyleLbl="sibTrans2D1" presStyleIdx="0" presStyleCnt="4" custLinFactNeighborX="32902" custLinFactNeighborY="-74826"/>
      <dgm:spPr/>
      <dgm:t>
        <a:bodyPr/>
        <a:lstStyle/>
        <a:p>
          <a:endParaRPr lang="en-US"/>
        </a:p>
      </dgm:t>
    </dgm:pt>
    <dgm:pt modelId="{9C2A4B57-DC83-45E8-B087-C8671F52CAEC}" type="pres">
      <dgm:prSet presAssocID="{7C112505-09C3-40C0-9310-0D56870BF8A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9E1F217-4B7A-4713-8F6D-0AABA47A23F2}" type="pres">
      <dgm:prSet presAssocID="{AA180937-E2B8-4AC3-AD76-6F928791BEA1}" presName="node" presStyleLbl="node1" presStyleIdx="1" presStyleCnt="4" custScaleX="111917" custRadScaleRad="1701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A63EE-3E67-444B-9B49-94C94E7FBE86}" type="pres">
      <dgm:prSet presAssocID="{74EFFB83-3CD0-49F9-84A0-E6AF81E44794}" presName="sibTrans" presStyleLbl="sibTrans2D1" presStyleIdx="1" presStyleCnt="4" custLinFactNeighborX="58134" custLinFactNeighborY="96205"/>
      <dgm:spPr/>
      <dgm:t>
        <a:bodyPr/>
        <a:lstStyle/>
        <a:p>
          <a:endParaRPr lang="en-US"/>
        </a:p>
      </dgm:t>
    </dgm:pt>
    <dgm:pt modelId="{2D0D1646-92EC-4FBF-B11C-55C4AA6D201D}" type="pres">
      <dgm:prSet presAssocID="{74EFFB83-3CD0-49F9-84A0-E6AF81E4479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D6F37E1-C81A-4F2B-A493-EA4886EFEF42}" type="pres">
      <dgm:prSet presAssocID="{FDD2EC5C-B0A4-47FB-BCBD-770359AADEEE}" presName="node" presStyleLbl="node1" presStyleIdx="2" presStyleCnt="4" custScaleX="149751" custScaleY="67181" custRadScaleRad="104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78409-1A99-4767-9CCE-D3C305072041}" type="pres">
      <dgm:prSet presAssocID="{6792D4F8-32BC-4F5D-8417-F13C22275251}" presName="sibTrans" presStyleLbl="sibTrans2D1" presStyleIdx="2" presStyleCnt="4" custLinFactNeighborX="-39248" custLinFactNeighborY="32829"/>
      <dgm:spPr/>
      <dgm:t>
        <a:bodyPr/>
        <a:lstStyle/>
        <a:p>
          <a:endParaRPr lang="en-US"/>
        </a:p>
      </dgm:t>
    </dgm:pt>
    <dgm:pt modelId="{E9FF028D-CEE7-403F-925D-DF6B2EA91E2B}" type="pres">
      <dgm:prSet presAssocID="{6792D4F8-32BC-4F5D-8417-F13C2227525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899A51F-A282-4D5F-9219-339FFC5A480B}" type="pres">
      <dgm:prSet presAssocID="{BA6CA374-3A3E-4112-B041-6827A7EE8C6E}" presName="node" presStyleLbl="node1" presStyleIdx="3" presStyleCnt="4" custScaleX="115659" custRadScaleRad="17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23F6D-F50B-4A87-8D82-5A50615CEAF7}" type="pres">
      <dgm:prSet presAssocID="{14669EE4-CB8F-41B1-A481-DC4B1992816E}" presName="sibTrans" presStyleLbl="sibTrans2D1" presStyleIdx="3" presStyleCnt="4" custLinFactNeighborX="-30788" custLinFactNeighborY="-54972" custRadScaleRad="26458" custRadScaleInc="-2147483648"/>
      <dgm:spPr/>
      <dgm:t>
        <a:bodyPr/>
        <a:lstStyle/>
        <a:p>
          <a:endParaRPr lang="en-US"/>
        </a:p>
      </dgm:t>
    </dgm:pt>
    <dgm:pt modelId="{66D3BE74-D3D0-4A86-89BA-9718C7554FBA}" type="pres">
      <dgm:prSet presAssocID="{14669EE4-CB8F-41B1-A481-DC4B1992816E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A06C52C9-7EBC-4528-9E07-EECB88236BDF}" srcId="{EEAE9729-EA9D-49CD-9C9B-9D50E2ADF4D0}" destId="{AA180937-E2B8-4AC3-AD76-6F928791BEA1}" srcOrd="1" destOrd="0" parTransId="{064CF9D3-2A4F-4050-A1AE-82D79CDDF4CE}" sibTransId="{74EFFB83-3CD0-49F9-84A0-E6AF81E44794}"/>
    <dgm:cxn modelId="{AB59E0B7-183C-4665-94A3-3065B9CB7187}" srcId="{EEAE9729-EA9D-49CD-9C9B-9D50E2ADF4D0}" destId="{BA6CA374-3A3E-4112-B041-6827A7EE8C6E}" srcOrd="3" destOrd="0" parTransId="{17CA4DD5-4BEB-4F8E-BBD2-8774CBD86FB1}" sibTransId="{14669EE4-CB8F-41B1-A481-DC4B1992816E}"/>
    <dgm:cxn modelId="{18D42145-8F83-4F12-AB38-7FB2CC7B034E}" type="presOf" srcId="{74EFFB83-3CD0-49F9-84A0-E6AF81E44794}" destId="{2D0D1646-92EC-4FBF-B11C-55C4AA6D201D}" srcOrd="1" destOrd="0" presId="urn:microsoft.com/office/officeart/2005/8/layout/cycle2"/>
    <dgm:cxn modelId="{43F18646-33CA-4F2B-BFB4-0C78BE66056E}" type="presOf" srcId="{14669EE4-CB8F-41B1-A481-DC4B1992816E}" destId="{66D3BE74-D3D0-4A86-89BA-9718C7554FBA}" srcOrd="1" destOrd="0" presId="urn:microsoft.com/office/officeart/2005/8/layout/cycle2"/>
    <dgm:cxn modelId="{B1C9D71A-9342-4541-B029-00DD83314DA1}" type="presOf" srcId="{17106BE2-CB24-44F8-AD7C-25FA3F5FEA58}" destId="{84EEF0F6-1808-4CAE-A2BC-AFA952DFF94F}" srcOrd="0" destOrd="0" presId="urn:microsoft.com/office/officeart/2005/8/layout/cycle2"/>
    <dgm:cxn modelId="{A015CAF6-D575-464B-AAA6-1C26A895E87C}" type="presOf" srcId="{BA6CA374-3A3E-4112-B041-6827A7EE8C6E}" destId="{9899A51F-A282-4D5F-9219-339FFC5A480B}" srcOrd="0" destOrd="0" presId="urn:microsoft.com/office/officeart/2005/8/layout/cycle2"/>
    <dgm:cxn modelId="{2F78B56C-5690-407F-920D-32783B59C9AA}" type="presOf" srcId="{EEAE9729-EA9D-49CD-9C9B-9D50E2ADF4D0}" destId="{7122929A-12D4-4AB1-94CF-8568C818E584}" srcOrd="0" destOrd="0" presId="urn:microsoft.com/office/officeart/2005/8/layout/cycle2"/>
    <dgm:cxn modelId="{64460C89-B080-4437-B3A9-500E6F218DB2}" type="presOf" srcId="{6792D4F8-32BC-4F5D-8417-F13C22275251}" destId="{85078409-1A99-4767-9CCE-D3C305072041}" srcOrd="0" destOrd="0" presId="urn:microsoft.com/office/officeart/2005/8/layout/cycle2"/>
    <dgm:cxn modelId="{96C99C05-97B6-4CA6-9CBD-775ABCA271CB}" type="presOf" srcId="{7C112505-09C3-40C0-9310-0D56870BF8A8}" destId="{9C2A4B57-DC83-45E8-B087-C8671F52CAEC}" srcOrd="1" destOrd="0" presId="urn:microsoft.com/office/officeart/2005/8/layout/cycle2"/>
    <dgm:cxn modelId="{3A7FAD9E-4690-4563-942A-49CEF2DDD914}" type="presOf" srcId="{FDD2EC5C-B0A4-47FB-BCBD-770359AADEEE}" destId="{2D6F37E1-C81A-4F2B-A493-EA4886EFEF42}" srcOrd="0" destOrd="0" presId="urn:microsoft.com/office/officeart/2005/8/layout/cycle2"/>
    <dgm:cxn modelId="{A18191E7-AFB7-42F8-988A-33E8C52E2C8D}" srcId="{EEAE9729-EA9D-49CD-9C9B-9D50E2ADF4D0}" destId="{FDD2EC5C-B0A4-47FB-BCBD-770359AADEEE}" srcOrd="2" destOrd="0" parTransId="{3A3896CA-74F6-4ABA-A4BC-86F261408952}" sibTransId="{6792D4F8-32BC-4F5D-8417-F13C22275251}"/>
    <dgm:cxn modelId="{F3EC7594-7BEF-467A-9122-2C1ECDD77E28}" type="presOf" srcId="{AA180937-E2B8-4AC3-AD76-6F928791BEA1}" destId="{39E1F217-4B7A-4713-8F6D-0AABA47A23F2}" srcOrd="0" destOrd="0" presId="urn:microsoft.com/office/officeart/2005/8/layout/cycle2"/>
    <dgm:cxn modelId="{AA507ECF-7922-43B3-9FAF-8A860C35EE15}" type="presOf" srcId="{74EFFB83-3CD0-49F9-84A0-E6AF81E44794}" destId="{D25A63EE-3E67-444B-9B49-94C94E7FBE86}" srcOrd="0" destOrd="0" presId="urn:microsoft.com/office/officeart/2005/8/layout/cycle2"/>
    <dgm:cxn modelId="{5212943A-5410-461B-9746-8974A5929145}" type="presOf" srcId="{14669EE4-CB8F-41B1-A481-DC4B1992816E}" destId="{92323F6D-F50B-4A87-8D82-5A50615CEAF7}" srcOrd="0" destOrd="0" presId="urn:microsoft.com/office/officeart/2005/8/layout/cycle2"/>
    <dgm:cxn modelId="{4DA3CCEE-DA0E-43A1-8494-BF2C24817C5F}" type="presOf" srcId="{6792D4F8-32BC-4F5D-8417-F13C22275251}" destId="{E9FF028D-CEE7-403F-925D-DF6B2EA91E2B}" srcOrd="1" destOrd="0" presId="urn:microsoft.com/office/officeart/2005/8/layout/cycle2"/>
    <dgm:cxn modelId="{0C861D83-8C76-47A4-90AA-1C8402D16ED3}" type="presOf" srcId="{7C112505-09C3-40C0-9310-0D56870BF8A8}" destId="{B9A28A46-F9B1-49D2-9120-DDA267467D57}" srcOrd="0" destOrd="0" presId="urn:microsoft.com/office/officeart/2005/8/layout/cycle2"/>
    <dgm:cxn modelId="{77F2BE3D-3428-42DA-8498-3EDD3D2022EC}" srcId="{EEAE9729-EA9D-49CD-9C9B-9D50E2ADF4D0}" destId="{17106BE2-CB24-44F8-AD7C-25FA3F5FEA58}" srcOrd="0" destOrd="0" parTransId="{910B3510-23C9-47F2-AA9F-3F090A292875}" sibTransId="{7C112505-09C3-40C0-9310-0D56870BF8A8}"/>
    <dgm:cxn modelId="{1EA47D43-2EE6-4960-8974-4C76F3AE70EA}" type="presParOf" srcId="{7122929A-12D4-4AB1-94CF-8568C818E584}" destId="{84EEF0F6-1808-4CAE-A2BC-AFA952DFF94F}" srcOrd="0" destOrd="0" presId="urn:microsoft.com/office/officeart/2005/8/layout/cycle2"/>
    <dgm:cxn modelId="{700C5550-8F26-4CF9-8E60-2589B5FDFBF4}" type="presParOf" srcId="{7122929A-12D4-4AB1-94CF-8568C818E584}" destId="{B9A28A46-F9B1-49D2-9120-DDA267467D57}" srcOrd="1" destOrd="0" presId="urn:microsoft.com/office/officeart/2005/8/layout/cycle2"/>
    <dgm:cxn modelId="{493AEC98-58EF-496D-B828-40D0783FDE88}" type="presParOf" srcId="{B9A28A46-F9B1-49D2-9120-DDA267467D57}" destId="{9C2A4B57-DC83-45E8-B087-C8671F52CAEC}" srcOrd="0" destOrd="0" presId="urn:microsoft.com/office/officeart/2005/8/layout/cycle2"/>
    <dgm:cxn modelId="{EE692EDD-FF63-4ACF-8D9D-E15AD56881D7}" type="presParOf" srcId="{7122929A-12D4-4AB1-94CF-8568C818E584}" destId="{39E1F217-4B7A-4713-8F6D-0AABA47A23F2}" srcOrd="2" destOrd="0" presId="urn:microsoft.com/office/officeart/2005/8/layout/cycle2"/>
    <dgm:cxn modelId="{EBF8AD0D-ABA7-45FB-B8CC-26A3C4129940}" type="presParOf" srcId="{7122929A-12D4-4AB1-94CF-8568C818E584}" destId="{D25A63EE-3E67-444B-9B49-94C94E7FBE86}" srcOrd="3" destOrd="0" presId="urn:microsoft.com/office/officeart/2005/8/layout/cycle2"/>
    <dgm:cxn modelId="{9EA237A1-B80C-49CB-B71E-BAF5C3A0CA04}" type="presParOf" srcId="{D25A63EE-3E67-444B-9B49-94C94E7FBE86}" destId="{2D0D1646-92EC-4FBF-B11C-55C4AA6D201D}" srcOrd="0" destOrd="0" presId="urn:microsoft.com/office/officeart/2005/8/layout/cycle2"/>
    <dgm:cxn modelId="{B893242B-02B3-4604-BA76-B8887CBCADD2}" type="presParOf" srcId="{7122929A-12D4-4AB1-94CF-8568C818E584}" destId="{2D6F37E1-C81A-4F2B-A493-EA4886EFEF42}" srcOrd="4" destOrd="0" presId="urn:microsoft.com/office/officeart/2005/8/layout/cycle2"/>
    <dgm:cxn modelId="{C3531539-064A-4294-A30C-63620011521A}" type="presParOf" srcId="{7122929A-12D4-4AB1-94CF-8568C818E584}" destId="{85078409-1A99-4767-9CCE-D3C305072041}" srcOrd="5" destOrd="0" presId="urn:microsoft.com/office/officeart/2005/8/layout/cycle2"/>
    <dgm:cxn modelId="{72E902D5-86AD-41A4-A7A5-817141FCBEE8}" type="presParOf" srcId="{85078409-1A99-4767-9CCE-D3C305072041}" destId="{E9FF028D-CEE7-403F-925D-DF6B2EA91E2B}" srcOrd="0" destOrd="0" presId="urn:microsoft.com/office/officeart/2005/8/layout/cycle2"/>
    <dgm:cxn modelId="{FE70FE60-33F7-46B1-BDDA-80964B606D40}" type="presParOf" srcId="{7122929A-12D4-4AB1-94CF-8568C818E584}" destId="{9899A51F-A282-4D5F-9219-339FFC5A480B}" srcOrd="6" destOrd="0" presId="urn:microsoft.com/office/officeart/2005/8/layout/cycle2"/>
    <dgm:cxn modelId="{10299AAD-702E-4811-B19E-8860D2EA76FF}" type="presParOf" srcId="{7122929A-12D4-4AB1-94CF-8568C818E584}" destId="{92323F6D-F50B-4A87-8D82-5A50615CEAF7}" srcOrd="7" destOrd="0" presId="urn:microsoft.com/office/officeart/2005/8/layout/cycle2"/>
    <dgm:cxn modelId="{A8DC3B11-7389-4785-82D4-81C32EAF650B}" type="presParOf" srcId="{92323F6D-F50B-4A87-8D82-5A50615CEAF7}" destId="{66D3BE74-D3D0-4A86-89BA-9718C7554FB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fld id="{8A73C51E-FA64-434C-A324-1E3FF175C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2150"/>
            <a:ext cx="4618037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387850"/>
            <a:ext cx="5148263" cy="4233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fld id="{8AF9DF1B-A40D-4F53-A08C-24E7E7066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9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97C89-5781-4B24-A41E-E55EC692AA0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313AE-8803-49F4-9A36-9E59F41967E7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15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313AE-8803-49F4-9A36-9E59F41967E7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16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313AE-8803-49F4-9A36-9E59F41967E7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17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313AE-8803-49F4-9A36-9E59F41967E7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18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313AE-8803-49F4-9A36-9E59F41967E7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19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http://www.flickr.com/photos/48380660@N04/4670622965/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http://www.flickr.com/photos/48380660@N04/4670622965/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35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EFAB9-1726-4C97-A067-A1328DB7BBA0}" type="slidenum">
              <a:rPr lang="en-US"/>
              <a:pPr/>
              <a:t>37</a:t>
            </a:fld>
            <a:endParaRPr lang="en-US"/>
          </a:p>
        </p:txBody>
      </p:sp>
      <p:sp>
        <p:nvSpPr>
          <p:cNvPr id="183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EFAB9-1726-4C97-A067-A1328DB7BBA0}" type="slidenum">
              <a:rPr lang="en-US"/>
              <a:pPr/>
              <a:t>38</a:t>
            </a:fld>
            <a:endParaRPr lang="en-US"/>
          </a:p>
        </p:txBody>
      </p:sp>
      <p:sp>
        <p:nvSpPr>
          <p:cNvPr id="183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1pPr>
            <a:lvl2pPr marL="742843" indent="-285709"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2pPr>
            <a:lvl3pPr marL="1142835" indent="-228567"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3pPr>
            <a:lvl4pPr marL="1599970" indent="-228567"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4pPr>
            <a:lvl5pPr marL="2057104" indent="-228567"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5pPr>
            <a:lvl6pPr marL="2514238" indent="-228567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</a:defRPr>
            </a:lvl6pPr>
            <a:lvl7pPr marL="2971372" indent="-228567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</a:defRPr>
            </a:lvl7pPr>
            <a:lvl8pPr marL="3428506" indent="-228567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</a:defRPr>
            </a:lvl8pPr>
            <a:lvl9pPr marL="3885641" indent="-228567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>
              <a:defRPr/>
            </a:pPr>
            <a:fld id="{EA357E52-6C51-4C19-8D96-518EEDB41137}" type="slidenum">
              <a:rPr lang="en-US" b="0" smtClean="0">
                <a:latin typeface="Arial" pitchFamily="34" charset="0"/>
              </a:rPr>
              <a:pPr algn="r">
                <a:defRPr/>
              </a:pPr>
              <a:t>46</a:t>
            </a:fld>
            <a:endParaRPr lang="en-US" b="0" smtClean="0">
              <a:latin typeface="Arial" pitchFamily="34" charset="0"/>
            </a:endParaRPr>
          </a:p>
        </p:txBody>
      </p:sp>
      <p:sp>
        <p:nvSpPr>
          <p:cNvPr id="436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1pPr>
            <a:lvl2pPr marL="742843" indent="-285709"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2pPr>
            <a:lvl3pPr marL="1142835" indent="-228567"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3pPr>
            <a:lvl4pPr marL="1599970" indent="-228567"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4pPr>
            <a:lvl5pPr marL="2057104" indent="-228567" algn="ctr" eaLnBrk="0" hangingPunct="0">
              <a:defRPr sz="1200" b="1">
                <a:solidFill>
                  <a:schemeClr val="tx1"/>
                </a:solidFill>
                <a:latin typeface="Arial Narrow" pitchFamily="34" charset="0"/>
              </a:defRPr>
            </a:lvl5pPr>
            <a:lvl6pPr marL="2514238" indent="-228567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</a:defRPr>
            </a:lvl6pPr>
            <a:lvl7pPr marL="2971372" indent="-228567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</a:defRPr>
            </a:lvl7pPr>
            <a:lvl8pPr marL="3428506" indent="-228567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</a:defRPr>
            </a:lvl8pPr>
            <a:lvl9pPr marL="3885641" indent="-228567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>
              <a:defRPr/>
            </a:pPr>
            <a:fld id="{EA357E52-6C51-4C19-8D96-518EEDB41137}" type="slidenum">
              <a:rPr lang="en-US" b="0" smtClean="0">
                <a:latin typeface="Arial" pitchFamily="34" charset="0"/>
              </a:rPr>
              <a:pPr algn="r">
                <a:defRPr/>
              </a:pPr>
              <a:t>47</a:t>
            </a:fld>
            <a:endParaRPr lang="en-US" b="0" smtClean="0">
              <a:latin typeface="Arial" pitchFamily="34" charset="0"/>
            </a:endParaRPr>
          </a:p>
        </p:txBody>
      </p:sp>
      <p:sp>
        <p:nvSpPr>
          <p:cNvPr id="436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97C89-5781-4B24-A41E-E55EC692AA0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97C89-5781-4B24-A41E-E55EC692AA0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>
              <a:latin typeface="Times New Roman" pitchFamily="18" charset="0"/>
              <a:ea typeface="宋体" pitchFamily="1" charset="-122"/>
              <a:cs typeface="+mn-cs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98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85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5049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25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0238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83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85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2757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6669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46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78500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3142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4380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6542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4246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04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zh-CN" altLang="en-US" sz="2400" u="none">
              <a:solidFill>
                <a:srgbClr val="000000"/>
              </a:solidFill>
              <a:latin typeface="Times New Roman" pitchFamily="18" charset="0"/>
              <a:ea typeface="宋体" pitchFamily="1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8445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4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92098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37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28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3195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2833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7583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46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14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3634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82022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87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35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5481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9070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65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8186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62468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zh-CN" altLang="en-US" sz="2400" u="none">
              <a:solidFill>
                <a:srgbClr val="000000"/>
              </a:solidFill>
              <a:latin typeface="Times New Roman" pitchFamily="18" charset="0"/>
              <a:ea typeface="宋体" pitchFamily="1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9879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8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0960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8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/>
        </p:nvSpPr>
        <p:spPr bwMode="auto">
          <a:xfrm>
            <a:off x="152400" y="57150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altLang="zh-CN" u="none" dirty="0" smtClean="0">
                <a:solidFill>
                  <a:schemeClr val="accent2"/>
                </a:solidFill>
                <a:latin typeface="+mj-lt"/>
              </a:rPr>
              <a:t>Overview of JAWS</a:t>
            </a:r>
            <a:r>
              <a:rPr lang="en-US" altLang="zh-CN" u="none" baseline="0" dirty="0" smtClean="0">
                <a:solidFill>
                  <a:schemeClr val="accent2"/>
                </a:solidFill>
                <a:latin typeface="+mj-lt"/>
              </a:rPr>
              <a:t> Web Server Case Study</a:t>
            </a:r>
            <a:endParaRPr lang="en-US" altLang="zh-CN" u="none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u="none" dirty="0">
                <a:solidFill>
                  <a:schemeClr val="accent2"/>
                </a:solidFill>
                <a:latin typeface="+mj-lt"/>
                <a:ea typeface="宋体" pitchFamily="1" charset="-122"/>
                <a:cs typeface="+mn-cs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B94337BD-2C91-44FC-B100-2A7003AD1CD6}" type="slidenum">
              <a:rPr lang="en-US" altLang="zh-CN" b="1" u="none">
                <a:ea typeface="宋体" pitchFamily="1" charset="-122"/>
                <a:cs typeface="+mn-cs"/>
              </a:rPr>
              <a:pPr>
                <a:defRPr/>
              </a:pPr>
              <a:t>‹#›</a:t>
            </a:fld>
            <a:endParaRPr lang="en-US" altLang="zh-CN" b="1" u="none" dirty="0">
              <a:ea typeface="宋体" pitchFamily="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89" r:id="rId19"/>
    <p:sldLayoutId id="214748399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fld id="{B94337BD-2C91-44FC-B100-2A7003AD1CD6}" type="slidenum">
              <a:rPr lang="en-US" altLang="zh-CN" b="1" u="none">
                <a:solidFill>
                  <a:srgbClr val="000000"/>
                </a:solidFill>
                <a:latin typeface="Tahoma" pitchFamily="34" charset="0"/>
                <a:ea typeface="宋体" pitchFamily="1" charset="-122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t>‹#›</a:t>
            </a:fld>
            <a:endParaRPr lang="en-US" altLang="zh-CN" b="1" u="none" dirty="0">
              <a:solidFill>
                <a:srgbClr val="000000"/>
              </a:solidFill>
              <a:latin typeface="Tahoma" pitchFamily="34" charset="0"/>
              <a:ea typeface="宋体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8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/>
        </p:nvSpPr>
        <p:spPr bwMode="auto">
          <a:xfrm>
            <a:off x="152400" y="57150"/>
            <a:ext cx="54102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u="none" dirty="0" smtClean="0">
                <a:solidFill>
                  <a:srgbClr val="3333CC"/>
                </a:solidFill>
                <a:latin typeface="Tahoma" pitchFamily="34" charset="0"/>
              </a:rPr>
              <a:t>Course Overview</a:t>
            </a:r>
            <a:endParaRPr lang="en-US" altLang="zh-CN" u="none" dirty="0">
              <a:solidFill>
                <a:srgbClr val="3333CC"/>
              </a:solidFill>
              <a:latin typeface="Tahoma" pitchFamily="34" charset="0"/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u="none">
                <a:solidFill>
                  <a:srgbClr val="3333CC"/>
                </a:solidFill>
                <a:latin typeface="Tahoma" pitchFamily="34" charset="0"/>
                <a:ea typeface="宋体" pitchFamily="1" charset="-122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fld id="{B94337BD-2C91-44FC-B100-2A7003AD1CD6}" type="slidenum">
              <a:rPr lang="en-US" altLang="zh-CN" b="1" u="none">
                <a:solidFill>
                  <a:srgbClr val="000000"/>
                </a:solidFill>
                <a:latin typeface="Tahoma" pitchFamily="34" charset="0"/>
                <a:ea typeface="宋体" pitchFamily="1" charset="-122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t>‹#›</a:t>
            </a:fld>
            <a:endParaRPr lang="en-US" altLang="zh-CN" b="1" u="none" dirty="0">
              <a:solidFill>
                <a:srgbClr val="000000"/>
              </a:solidFill>
              <a:latin typeface="Tahoma" pitchFamily="34" charset="0"/>
              <a:ea typeface="宋体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7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  <p:sldLayoutId id="2147484091" r:id="rId18"/>
    <p:sldLayoutId id="2147484092" r:id="rId19"/>
    <p:sldLayoutId id="2147484093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.vanderbilt.edu/JAW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.vanderbilt.edu/POS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jpeg"/><Relationship Id="rId5" Type="http://schemas.openxmlformats.org/officeDocument/2006/relationships/image" Target="../media/image17.jpeg"/><Relationship Id="rId10" Type="http://schemas.openxmlformats.org/officeDocument/2006/relationships/image" Target="../media/image20.png"/><Relationship Id="rId4" Type="http://schemas.openxmlformats.org/officeDocument/2006/relationships/image" Target="../media/image16.jpeg"/><Relationship Id="rId9" Type="http://schemas.openxmlformats.org/officeDocument/2006/relationships/image" Target="../media/image11.png"/><Relationship Id="rId1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ttern_languag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e.vanderbilt.edu/ACE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download.dre.vanderbilt.ed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Overview of JAWS Web Server </a:t>
            </a:r>
            <a:b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</a:b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Case Study: Part 1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842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1133431699"/>
              </p:ext>
            </p:extLst>
          </p:nvPr>
        </p:nvGraphicFramePr>
        <p:xfrm>
          <a:off x="142875" y="1011678"/>
          <a:ext cx="9001125" cy="5777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11" y="2760519"/>
            <a:ext cx="3870575" cy="2777645"/>
          </a:xfrm>
          <a:prstGeom prst="rect">
            <a:avLst/>
          </a:prstGeom>
        </p:spPr>
      </p:pic>
      <p:sp>
        <p:nvSpPr>
          <p:cNvPr id="19" name="Freeform 74"/>
          <p:cNvSpPr>
            <a:spLocks/>
          </p:cNvSpPr>
          <p:nvPr/>
        </p:nvSpPr>
        <p:spPr bwMode="auto">
          <a:xfrm>
            <a:off x="4968098" y="4534085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9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0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36657"/>
            <a:ext cx="9143999" cy="594476"/>
          </a:xfrm>
        </p:spPr>
        <p:txBody>
          <a:bodyPr/>
          <a:lstStyle/>
          <a:p>
            <a:pPr lvl="1">
              <a:spcBef>
                <a:spcPts val="600"/>
              </a:spcBef>
              <a:defRPr/>
            </a:pPr>
            <a:r>
              <a:rPr lang="en-US" sz="3200" dirty="0" smtClean="0"/>
              <a:t>A Variation-oriented Design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0194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8122" y="922973"/>
            <a:ext cx="9040627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JAWS is a pattern-oriented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open-source web server that’s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been optimized for high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performance, e.g.: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Uses lightweight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concurrency </a:t>
            </a:r>
            <a:r>
              <a:rPr lang="en-US" sz="2000" u="none" dirty="0">
                <a:latin typeface="+mj-lt"/>
              </a:rPr>
              <a:t>models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Minimizes locking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Applies file caching </a:t>
            </a:r>
            <a:r>
              <a:rPr lang="en-US" sz="2000" u="none" dirty="0" smtClean="0">
                <a:latin typeface="+mj-lt"/>
              </a:rPr>
              <a:t>&amp; memory </a:t>
            </a:r>
            <a:r>
              <a:rPr lang="en-US" sz="2000" u="none" dirty="0">
                <a:latin typeface="+mj-lt"/>
              </a:rPr>
              <a:t>mapping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Uses </a:t>
            </a:r>
            <a:r>
              <a:rPr lang="en-US" sz="2000" u="none" dirty="0" smtClean="0">
                <a:latin typeface="+mj-lt"/>
              </a:rPr>
              <a:t>“gather-write” </a:t>
            </a:r>
            <a:r>
              <a:rPr lang="en-US" sz="2000" u="none" dirty="0">
                <a:latin typeface="+mj-lt"/>
              </a:rPr>
              <a:t>I/O mechanisms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Minimizes logging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Pre-computes HTTP responses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Avoids excessive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u="none" dirty="0"/>
              <a:t> </a:t>
            </a:r>
            <a:r>
              <a:rPr lang="en-US" sz="2000" u="none" dirty="0" smtClean="0">
                <a:latin typeface="+mj-lt"/>
              </a:rPr>
              <a:t>calls</a:t>
            </a:r>
            <a:endParaRPr lang="en-US" sz="2000" u="none" dirty="0">
              <a:latin typeface="+mj-lt"/>
            </a:endParaRP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Optimizes the transport </a:t>
            </a:r>
            <a:r>
              <a:rPr lang="en-US" sz="2000" u="none" dirty="0" smtClean="0">
                <a:latin typeface="+mj-lt"/>
              </a:rPr>
              <a:t>interface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endParaRPr lang="en-US" sz="2000" u="none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50" y="922973"/>
            <a:ext cx="5003799" cy="35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8122" y="922973"/>
            <a:ext cx="9040627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JAWS is a pattern-oriented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open-source web server that’s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been optimized for high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performance, e.g.: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Uses lightweight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concurrency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models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Minimizes locking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Applies file caching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memory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mapping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Uses "gather-write" I/O mechanisms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Minimizes logging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Pre-computes HTTP responses</a:t>
            </a: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Avoids excessive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calls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45243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Optimizes the transport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interface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There are multiple versions of JAWS in ACE</a:t>
            </a:r>
          </a:p>
          <a:p>
            <a:pPr marL="4572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ACE_ROOT/apps/{JAWS,JAW2,JAW3}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endParaRPr lang="en-US" sz="2000" u="none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444" y="6416159"/>
            <a:ext cx="781547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000" u="none" dirty="0" smtClean="0">
                <a:latin typeface="+mj-lt"/>
              </a:rPr>
              <a:t>See </a:t>
            </a:r>
            <a:r>
              <a:rPr lang="en-US" sz="2000" dirty="0" smtClean="0">
                <a:latin typeface="+mj-lt"/>
                <a:hlinkClick r:id="rId3"/>
              </a:rPr>
              <a:t>www.dre.vanderbilt.edu/JAWS</a:t>
            </a:r>
            <a:r>
              <a:rPr lang="en-US" sz="2000" u="none" dirty="0">
                <a:latin typeface="+mj-lt"/>
              </a:rPr>
              <a:t> </a:t>
            </a:r>
            <a:r>
              <a:rPr lang="en-US" sz="2000" u="none" dirty="0" smtClean="0">
                <a:latin typeface="+mj-lt"/>
              </a:rPr>
              <a:t>for more info &amp; papers on JAWS</a:t>
            </a:r>
            <a:endParaRPr lang="en-US" sz="2000" u="none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14" y="3608028"/>
            <a:ext cx="3844461" cy="2067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68" y="922973"/>
            <a:ext cx="3741553" cy="26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98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Overview of JAWS Web Server </a:t>
            </a:r>
            <a:b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</a:b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Case Study: Part 2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266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8124" y="980123"/>
            <a:ext cx="4164631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Describe the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pattern-oriented JAWS web server case study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Summarize the patterns in </a:t>
            </a:r>
            <a:br>
              <a:rPr lang="en-US" sz="2000" u="none" dirty="0">
                <a:latin typeface="+mj-lt"/>
              </a:rPr>
            </a:br>
            <a:r>
              <a:rPr lang="en-US" sz="2000" u="none" dirty="0">
                <a:latin typeface="+mj-lt"/>
              </a:rPr>
              <a:t>the </a:t>
            </a:r>
            <a:r>
              <a:rPr lang="en-US" sz="2000" u="none" dirty="0" smtClean="0">
                <a:latin typeface="+mj-lt"/>
              </a:rPr>
              <a:t>JAWS web server design</a:t>
            </a:r>
            <a:endParaRPr lang="en-US" sz="2000" u="none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37399"/>
              </p:ext>
            </p:extLst>
          </p:nvPr>
        </p:nvGraphicFramePr>
        <p:xfrm>
          <a:off x="4000500" y="962823"/>
          <a:ext cx="5094883" cy="5140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1667"/>
                <a:gridCol w="196321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dirty="0" smtClean="0"/>
                        <a:t>Design Problem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aseline="0" dirty="0" smtClean="0"/>
                        <a:t>Pattern(s)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400" u="none" dirty="0" smtClean="0"/>
                        <a:t>Encapsulating low-level OS APIs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Wrapper Facade</a:t>
                      </a:r>
                      <a:endParaRPr lang="en-US" sz="14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400" u="none" dirty="0" smtClean="0"/>
                        <a:t>Decoupling event </a:t>
                      </a:r>
                      <a:r>
                        <a:rPr lang="en-US" sz="1400" u="none" dirty="0" err="1" smtClean="0"/>
                        <a:t>demuxing</a:t>
                      </a:r>
                      <a:r>
                        <a:rPr lang="en-US" sz="1400" u="none" dirty="0" smtClean="0"/>
                        <a:t> &amp; connection management from protocol processing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Reactor &amp; Acceptor-Connector</a:t>
                      </a:r>
                      <a:endParaRPr lang="en-US" sz="14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dirty="0" smtClean="0"/>
                        <a:t>Scaling up performance via multi-threading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Half-Sync/Half-</a:t>
                      </a:r>
                      <a:r>
                        <a:rPr lang="en-US" sz="1400" dirty="0" err="1" smtClean="0"/>
                        <a:t>Async</a:t>
                      </a:r>
                      <a:r>
                        <a:rPr lang="en-US" sz="1400" baseline="0" dirty="0" smtClean="0"/>
                        <a:t> &amp; Active Object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dirty="0" smtClean="0"/>
                        <a:t>Synchronized request queue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Monitor Object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Leader/Followers</a:t>
                      </a:r>
                      <a:endParaRPr lang="en-US" sz="14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err="1" smtClean="0"/>
                        <a:t>Proactor</a:t>
                      </a:r>
                      <a:endParaRPr lang="en-US" sz="14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dirty="0" smtClean="0"/>
                        <a:t>Efficiently </a:t>
                      </a:r>
                      <a:r>
                        <a:rPr lang="en-US" sz="1400" u="none" dirty="0" err="1" smtClean="0"/>
                        <a:t>demuxing</a:t>
                      </a:r>
                      <a:r>
                        <a:rPr lang="en-US" sz="1400" u="none" dirty="0" smtClean="0"/>
                        <a:t> asynchronous operations &amp; completions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Asynchronous Completion</a:t>
                      </a:r>
                      <a:r>
                        <a:rPr lang="en-US" sz="1400" baseline="0" dirty="0" smtClean="0"/>
                        <a:t> Token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smtClean="0"/>
                        <a:t>Enhancing server (re)configurability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Component Configurator</a:t>
                      </a:r>
                      <a:endParaRPr lang="en-US" sz="1400" dirty="0"/>
                    </a:p>
                  </a:txBody>
                  <a:tcPr/>
                </a:tc>
              </a:tr>
              <a:tr h="32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Minimizing unused server</a:t>
                      </a:r>
                      <a:r>
                        <a:rPr lang="en-US" sz="1400" u="none" baseline="0" dirty="0" smtClean="0"/>
                        <a:t> resources</a:t>
                      </a:r>
                      <a:endParaRPr lang="en-US" sz="14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Activator</a:t>
                      </a:r>
                      <a:endParaRPr lang="en-US" sz="14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Strategized</a:t>
                      </a:r>
                      <a:r>
                        <a:rPr lang="en-US" sz="1400" baseline="0" dirty="0" smtClean="0"/>
                        <a:t> Locking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Scoped Locking</a:t>
                      </a:r>
                      <a:endParaRPr lang="en-US" sz="14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Thread-Safe Interface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Up Arrow 1"/>
          <p:cNvSpPr/>
          <p:nvPr/>
        </p:nvSpPr>
        <p:spPr bwMode="auto">
          <a:xfrm rot="14716011">
            <a:off x="3333935" y="2966324"/>
            <a:ext cx="461868" cy="657225"/>
          </a:xfrm>
          <a:prstGeom prst="upArrow">
            <a:avLst/>
          </a:prstGeom>
          <a:solidFill>
            <a:srgbClr val="D9F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3642176"/>
            <a:ext cx="3825560" cy="27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56026"/>
              </p:ext>
            </p:extLst>
          </p:nvPr>
        </p:nvGraphicFramePr>
        <p:xfrm>
          <a:off x="29401" y="1784001"/>
          <a:ext cx="9047924" cy="357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140986"/>
                <a:gridCol w="2328512"/>
                <a:gridCol w="2035251"/>
                <a:gridCol w="25431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Service Access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&amp; </a:t>
                      </a: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Configuration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Event Handling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Concurrency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Synchronization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Wrapper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Facade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Reactor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Active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Strategized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Component Configurator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Proactor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Half-Sync/Half-</a:t>
                      </a: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Async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Scoped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Interceptor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Acceptor-Connector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Leader/Followers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Thread-Safe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Extension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Asynchronous Completion Token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Monitor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Double-Checked </a:t>
                      </a:r>
                      <a:br>
                        <a:rPr lang="en-US" sz="1800" dirty="0" smtClean="0">
                          <a:latin typeface="+mj-lt"/>
                          <a:cs typeface="Arial" pitchFamily="34" charset="0"/>
                        </a:rPr>
                      </a:b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Locking Optimization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Thread-Specific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Storage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Outline of the Design Space for POSA2 Patterns</a:t>
            </a:r>
          </a:p>
        </p:txBody>
      </p:sp>
      <p:pic>
        <p:nvPicPr>
          <p:cNvPr id="44" name="Picture 5" descr="POSA2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4116" y="4923701"/>
            <a:ext cx="1451861" cy="17750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Line Callout 1 5"/>
          <p:cNvSpPr/>
          <p:nvPr/>
        </p:nvSpPr>
        <p:spPr bwMode="auto">
          <a:xfrm>
            <a:off x="2290459" y="1025484"/>
            <a:ext cx="5829588" cy="646331"/>
          </a:xfrm>
          <a:prstGeom prst="borderCallout1">
            <a:avLst>
              <a:gd name="adj1" fmla="val 42428"/>
              <a:gd name="adj2" fmla="val -28"/>
              <a:gd name="adj3" fmla="val 114368"/>
              <a:gd name="adj4" fmla="val -16648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E</a:t>
            </a:r>
            <a:r>
              <a:rPr lang="en-US" i="1" u="none" dirty="0" smtClean="0">
                <a:latin typeface="+mj-lt"/>
              </a:rPr>
              <a:t>ffectively </a:t>
            </a:r>
            <a:r>
              <a:rPr lang="en-US" i="1" u="none" dirty="0">
                <a:latin typeface="+mj-lt"/>
              </a:rPr>
              <a:t>design </a:t>
            </a:r>
            <a:r>
              <a:rPr lang="en-US" i="1" u="none" dirty="0" smtClean="0">
                <a:latin typeface="+mj-lt"/>
              </a:rPr>
              <a:t>&amp; configure app access </a:t>
            </a:r>
            <a:r>
              <a:rPr lang="en-US" i="1" u="none" dirty="0">
                <a:latin typeface="+mj-lt"/>
              </a:rPr>
              <a:t>to </a:t>
            </a:r>
            <a:r>
              <a:rPr lang="en-US" i="1" u="none" dirty="0" smtClean="0">
                <a:latin typeface="+mj-lt"/>
              </a:rPr>
              <a:t>interfaces &amp; implementations </a:t>
            </a:r>
            <a:r>
              <a:rPr lang="en-US" i="1" u="none" dirty="0">
                <a:latin typeface="+mj-lt"/>
              </a:rPr>
              <a:t>of evolving </a:t>
            </a:r>
            <a:r>
              <a:rPr lang="en-US" i="1" u="none" dirty="0" smtClean="0">
                <a:latin typeface="+mj-lt"/>
              </a:rPr>
              <a:t>services &amp; </a:t>
            </a:r>
            <a:r>
              <a:rPr lang="en-US" i="1" u="none" dirty="0">
                <a:latin typeface="+mj-lt"/>
              </a:rPr>
              <a:t>components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625" y="1800225"/>
            <a:ext cx="2095500" cy="3552825"/>
          </a:xfrm>
          <a:prstGeom prst="roundRect">
            <a:avLst>
              <a:gd name="adj" fmla="val 3490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94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47168"/>
              </p:ext>
            </p:extLst>
          </p:nvPr>
        </p:nvGraphicFramePr>
        <p:xfrm>
          <a:off x="29401" y="1784001"/>
          <a:ext cx="9047924" cy="357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140986"/>
                <a:gridCol w="2328512"/>
                <a:gridCol w="2035251"/>
                <a:gridCol w="25431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Service Access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&amp; </a:t>
                      </a: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Configuration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Event Handling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Concurrency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Synchronization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Wrapper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Facade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Reactor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Active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Strategized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Component Configurator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Proactor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Half-Sync/Half-</a:t>
                      </a: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Async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Scoped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Interceptor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Acceptor-Connector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Leader/Followers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Thread-Safe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Extension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Asynchronous Completion Token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Monitor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Double-Checked </a:t>
                      </a:r>
                      <a:br>
                        <a:rPr lang="en-US" sz="1800" dirty="0" smtClean="0">
                          <a:latin typeface="+mj-lt"/>
                          <a:cs typeface="Arial" pitchFamily="34" charset="0"/>
                        </a:rPr>
                      </a:b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Locking Optimization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Thread-Specific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Storage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Outline of the Design Space for POSA2 Patterns</a:t>
            </a:r>
          </a:p>
        </p:txBody>
      </p:sp>
      <p:pic>
        <p:nvPicPr>
          <p:cNvPr id="44" name="Picture 5" descr="POSA2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4116" y="4923701"/>
            <a:ext cx="1451861" cy="17750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Line Callout 1 5"/>
          <p:cNvSpPr/>
          <p:nvPr/>
        </p:nvSpPr>
        <p:spPr bwMode="auto">
          <a:xfrm>
            <a:off x="4829174" y="1025484"/>
            <a:ext cx="3486151" cy="646331"/>
          </a:xfrm>
          <a:prstGeom prst="borderCallout1">
            <a:avLst>
              <a:gd name="adj1" fmla="val 43902"/>
              <a:gd name="adj2" fmla="val -217"/>
              <a:gd name="adj3" fmla="val 114368"/>
              <a:gd name="adj4" fmla="val -16648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S</a:t>
            </a:r>
            <a:r>
              <a:rPr lang="en-US" i="1" u="none" dirty="0" smtClean="0">
                <a:latin typeface="+mj-lt"/>
              </a:rPr>
              <a:t>implify development </a:t>
            </a:r>
            <a:r>
              <a:rPr lang="en-US" i="1" u="none" dirty="0">
                <a:latin typeface="+mj-lt"/>
              </a:rPr>
              <a:t>of flexible </a:t>
            </a:r>
            <a:r>
              <a:rPr lang="en-US" i="1" u="none" dirty="0" smtClean="0">
                <a:latin typeface="+mj-lt"/>
              </a:rPr>
              <a:t>&amp; efficient </a:t>
            </a:r>
            <a:r>
              <a:rPr lang="en-US" i="1" u="none" dirty="0">
                <a:latin typeface="+mj-lt"/>
              </a:rPr>
              <a:t>event-driven </a:t>
            </a:r>
            <a:r>
              <a:rPr lang="en-US" i="1" u="none" dirty="0" smtClean="0">
                <a:latin typeface="+mj-lt"/>
              </a:rPr>
              <a:t>apps</a:t>
            </a:r>
            <a:endParaRPr lang="en-US" i="1" u="none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181224" y="1800225"/>
            <a:ext cx="2314575" cy="3552825"/>
          </a:xfrm>
          <a:prstGeom prst="roundRect">
            <a:avLst>
              <a:gd name="adj" fmla="val 3490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22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44155"/>
              </p:ext>
            </p:extLst>
          </p:nvPr>
        </p:nvGraphicFramePr>
        <p:xfrm>
          <a:off x="29401" y="1784001"/>
          <a:ext cx="9047924" cy="357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140986"/>
                <a:gridCol w="2328512"/>
                <a:gridCol w="2035251"/>
                <a:gridCol w="25431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Service Access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&amp; </a:t>
                      </a: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Configuration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Event Handling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Concurrency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Synchronization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Wrapper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Facade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Reactor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Active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Strategized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Component Configurator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Proactor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Half-Sync/Half-</a:t>
                      </a: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Async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Scoped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Interceptor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Acceptor-Connector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Leader/Followers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Thread-Safe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Extension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Asynchronous Completion Token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Monitor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Double-Checked </a:t>
                      </a:r>
                      <a:br>
                        <a:rPr lang="en-US" sz="1800" dirty="0" smtClean="0">
                          <a:latin typeface="+mj-lt"/>
                          <a:cs typeface="Arial" pitchFamily="34" charset="0"/>
                        </a:rPr>
                      </a:b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Locking Optimization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Thread-Specific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Storage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Outline of the Design Space for POSA2 Patterns</a:t>
            </a:r>
          </a:p>
        </p:txBody>
      </p:sp>
      <p:pic>
        <p:nvPicPr>
          <p:cNvPr id="44" name="Picture 5" descr="POSA2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4116" y="4923701"/>
            <a:ext cx="1451861" cy="17750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Line Callout 1 5"/>
          <p:cNvSpPr/>
          <p:nvPr/>
        </p:nvSpPr>
        <p:spPr bwMode="auto">
          <a:xfrm>
            <a:off x="209550" y="1025484"/>
            <a:ext cx="4610100" cy="646331"/>
          </a:xfrm>
          <a:prstGeom prst="borderCallout1">
            <a:avLst>
              <a:gd name="adj1" fmla="val 38007"/>
              <a:gd name="adj2" fmla="val 99891"/>
              <a:gd name="adj3" fmla="val 117316"/>
              <a:gd name="adj4" fmla="val 114727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 smtClean="0">
                <a:latin typeface="+mj-lt"/>
              </a:rPr>
              <a:t>Enhance design &amp; performance </a:t>
            </a:r>
            <a:r>
              <a:rPr lang="en-US" i="1" u="none" dirty="0">
                <a:latin typeface="+mj-lt"/>
              </a:rPr>
              <a:t>of multi-threaded </a:t>
            </a:r>
            <a:r>
              <a:rPr lang="en-US" i="1" u="none" dirty="0" smtClean="0">
                <a:latin typeface="+mj-lt"/>
              </a:rPr>
              <a:t>concurrent &amp; networked software</a:t>
            </a:r>
            <a:endParaRPr lang="en-US" i="1" u="none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6275" y="1800225"/>
            <a:ext cx="2076450" cy="3552825"/>
          </a:xfrm>
          <a:prstGeom prst="roundRect">
            <a:avLst>
              <a:gd name="adj" fmla="val 3490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94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62887"/>
              </p:ext>
            </p:extLst>
          </p:nvPr>
        </p:nvGraphicFramePr>
        <p:xfrm>
          <a:off x="29401" y="1784001"/>
          <a:ext cx="9047924" cy="357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140986"/>
                <a:gridCol w="2328512"/>
                <a:gridCol w="2035251"/>
                <a:gridCol w="25431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Service Access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&amp; </a:t>
                      </a: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Configuration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Event Handling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Concurrency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Synchronization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Wrapper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Facade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Reactor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Active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Strategized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Component Configurator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Proactor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Half-Sync/Half-</a:t>
                      </a: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Async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Scoped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Interceptor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Acceptor-Connector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Leader/Followers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Thread-Safe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Extension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Asynchronous Completion Token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Monitor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Double-Checked </a:t>
                      </a:r>
                      <a:br>
                        <a:rPr lang="en-US" sz="1800" dirty="0" smtClean="0">
                          <a:latin typeface="+mj-lt"/>
                          <a:cs typeface="Arial" pitchFamily="34" charset="0"/>
                        </a:rPr>
                      </a:b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Locking Optimization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Thread-Specific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Storage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Outline of the Design Space for POSA2 Patterns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43674" y="1800225"/>
            <a:ext cx="2533651" cy="3552825"/>
          </a:xfrm>
          <a:prstGeom prst="roundRect">
            <a:avLst>
              <a:gd name="adj" fmla="val 3490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Line Callout 1 5"/>
          <p:cNvSpPr/>
          <p:nvPr/>
        </p:nvSpPr>
        <p:spPr bwMode="auto">
          <a:xfrm>
            <a:off x="209550" y="1025484"/>
            <a:ext cx="4933950" cy="646331"/>
          </a:xfrm>
          <a:prstGeom prst="borderCallout1">
            <a:avLst>
              <a:gd name="adj1" fmla="val 38007"/>
              <a:gd name="adj2" fmla="val 99891"/>
              <a:gd name="adj3" fmla="val 112895"/>
              <a:gd name="adj4" fmla="val 146580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P</a:t>
            </a:r>
            <a:r>
              <a:rPr lang="en-US" i="1" u="none" dirty="0" smtClean="0">
                <a:latin typeface="+mj-lt"/>
              </a:rPr>
              <a:t>rovide flexible solutions </a:t>
            </a:r>
            <a:r>
              <a:rPr lang="en-US" i="1" u="none" dirty="0">
                <a:latin typeface="+mj-lt"/>
              </a:rPr>
              <a:t>to </a:t>
            </a:r>
            <a:r>
              <a:rPr lang="en-US" i="1" u="none" dirty="0" smtClean="0">
                <a:latin typeface="+mj-lt"/>
              </a:rPr>
              <a:t>common problems </a:t>
            </a:r>
            <a:r>
              <a:rPr lang="en-US" i="1" u="none" dirty="0">
                <a:latin typeface="+mj-lt"/>
              </a:rPr>
              <a:t>related to synchronizing concurrent objects</a:t>
            </a:r>
          </a:p>
        </p:txBody>
      </p:sp>
      <p:pic>
        <p:nvPicPr>
          <p:cNvPr id="44" name="Picture 5" descr="POSA2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4116" y="4923701"/>
            <a:ext cx="1451861" cy="17750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721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81591"/>
              </p:ext>
            </p:extLst>
          </p:nvPr>
        </p:nvGraphicFramePr>
        <p:xfrm>
          <a:off x="29401" y="1784001"/>
          <a:ext cx="9047924" cy="357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140986"/>
                <a:gridCol w="2328512"/>
                <a:gridCol w="2035251"/>
                <a:gridCol w="25431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Service Access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&amp; </a:t>
                      </a: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Configuration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Event Handling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Concurrency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Synchronization Patterns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Wrapper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Facade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Reactor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Active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Strategized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Component Configurator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Proactor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Half-Sync/Half-</a:t>
                      </a:r>
                      <a:r>
                        <a:rPr lang="en-US" sz="1800" dirty="0" err="1" smtClean="0">
                          <a:latin typeface="+mj-lt"/>
                          <a:cs typeface="Arial" pitchFamily="34" charset="0"/>
                        </a:rPr>
                        <a:t>Async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Scoped Locking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Interceptor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Acceptor-Connector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Leader/Followers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Thread-Safe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Extension Interface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Asynchronous Completion Token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Monitor Object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Double-Checked </a:t>
                      </a:r>
                      <a:br>
                        <a:rPr lang="en-US" sz="1800" dirty="0" smtClean="0">
                          <a:latin typeface="+mj-lt"/>
                          <a:cs typeface="Arial" pitchFamily="34" charset="0"/>
                        </a:rPr>
                      </a:b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Locking Optimization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Arial" pitchFamily="34" charset="0"/>
                        </a:rPr>
                        <a:t>Thread-Specific</a:t>
                      </a:r>
                      <a:r>
                        <a:rPr lang="en-US" sz="1800" baseline="0" dirty="0" smtClean="0">
                          <a:latin typeface="+mj-lt"/>
                          <a:cs typeface="Arial" pitchFamily="34" charset="0"/>
                        </a:rPr>
                        <a:t> Storage</a:t>
                      </a: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Outline of the Design Space for POSA2 Patterns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799" y="6421584"/>
            <a:ext cx="6545102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  <a:hlinkClick r:id="rId3"/>
              </a:rPr>
              <a:t>www.dre.vanderbilt.edu/POSA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u="none" dirty="0" smtClean="0">
                <a:latin typeface="+mj-lt"/>
              </a:rPr>
              <a:t>has info on POSA2 book</a:t>
            </a:r>
            <a:endParaRPr lang="en-US" sz="2000" u="none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97792" y="2678711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72062" y="3101042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789232" y="3687428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57382" y="4087538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15283" y="2663451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86889" y="332943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35938" y="3694785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73073" y="4197345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1506" y="4100910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79073" y="323421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04803" y="2663451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25262" y="2674543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25262" y="3101042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73548" y="3708358"/>
            <a:ext cx="425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none" dirty="0" smtClean="0">
                <a:solidFill>
                  <a:srgbClr val="FF0000"/>
                </a:solidFill>
              </a:rPr>
              <a:t>√</a:t>
            </a:r>
            <a:endParaRPr lang="en-US" sz="2000" b="1" u="none" dirty="0">
              <a:solidFill>
                <a:srgbClr val="FF0000"/>
              </a:solidFill>
            </a:endParaRPr>
          </a:p>
        </p:txBody>
      </p:sp>
      <p:pic>
        <p:nvPicPr>
          <p:cNvPr id="23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116" y="4923701"/>
            <a:ext cx="1451861" cy="17750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871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8124" y="980123"/>
            <a:ext cx="41646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Describe the </a:t>
            </a:r>
            <a:r>
              <a:rPr lang="en-US" sz="2000" u="none" dirty="0" smtClean="0">
                <a:latin typeface="+mj-lt"/>
              </a:rPr>
              <a:t>pattern-oriented JAWS web server case </a:t>
            </a:r>
            <a:r>
              <a:rPr lang="en-US" sz="2000" u="none" dirty="0">
                <a:latin typeface="+mj-lt"/>
              </a:rPr>
              <a:t>study</a:t>
            </a:r>
          </a:p>
        </p:txBody>
      </p:sp>
      <p:sp>
        <p:nvSpPr>
          <p:cNvPr id="7" name="Freeform 74"/>
          <p:cNvSpPr>
            <a:spLocks/>
          </p:cNvSpPr>
          <p:nvPr/>
        </p:nvSpPr>
        <p:spPr bwMode="auto">
          <a:xfrm>
            <a:off x="6203640" y="482113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127015"/>
            <a:ext cx="5003799" cy="35908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84953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19476" y="1276352"/>
            <a:ext cx="5676900" cy="341928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2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35047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19476" y="1590651"/>
            <a:ext cx="5676900" cy="789854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1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72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71889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19476" y="2381232"/>
            <a:ext cx="5676900" cy="53727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1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298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57062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19476" y="2924177"/>
            <a:ext cx="5676900" cy="341928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1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00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32264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19476" y="3267077"/>
            <a:ext cx="5676900" cy="341928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1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740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71935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19476" y="3571877"/>
            <a:ext cx="5676900" cy="341928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1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216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78284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19476" y="3914757"/>
            <a:ext cx="5676900" cy="53727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1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837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45914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19476" y="4467207"/>
            <a:ext cx="5676900" cy="53727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1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740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7"/>
          <p:cNvPicPr>
            <a:picLocks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294" y="5063034"/>
            <a:ext cx="1286670" cy="1558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58261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19476" y="4991083"/>
            <a:ext cx="5676900" cy="381018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5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22136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19476" y="5381626"/>
            <a:ext cx="5676900" cy="542923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1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269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 bwMode="auto">
          <a:xfrm>
            <a:off x="6916068" y="2166768"/>
            <a:ext cx="2200159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00350" y="2166768"/>
            <a:ext cx="1909725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1325"/>
            <a:ext cx="874395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Web Server Overview</a:t>
            </a:r>
          </a:p>
        </p:txBody>
      </p:sp>
      <p:sp>
        <p:nvSpPr>
          <p:cNvPr id="126982" name="Rectangle 45"/>
          <p:cNvSpPr>
            <a:spLocks noChangeArrowheads="1"/>
          </p:cNvSpPr>
          <p:nvPr/>
        </p:nvSpPr>
        <p:spPr bwMode="auto">
          <a:xfrm>
            <a:off x="5815209" y="2301701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3" name="Rectangle 46"/>
          <p:cNvSpPr>
            <a:spLocks noChangeArrowheads="1"/>
          </p:cNvSpPr>
          <p:nvPr/>
        </p:nvSpPr>
        <p:spPr bwMode="auto">
          <a:xfrm>
            <a:off x="5815208" y="2301701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4" name="Rectangle 51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5" name="Rectangle 52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0" name="Text Box 105"/>
          <p:cNvSpPr txBox="1">
            <a:spLocks noChangeArrowheads="1"/>
          </p:cNvSpPr>
          <p:nvPr/>
        </p:nvSpPr>
        <p:spPr bwMode="auto">
          <a:xfrm>
            <a:off x="1254661" y="990521"/>
            <a:ext cx="7108825" cy="384721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11125" indent="-111125" algn="ctr">
              <a:lnSpc>
                <a:spcPct val="95000"/>
              </a:lnSpc>
            </a:pPr>
            <a:r>
              <a:rPr lang="en-US" sz="2000" b="1" u="none" dirty="0" smtClean="0">
                <a:latin typeface="+mj-lt"/>
              </a:rPr>
              <a:t>Goal: </a:t>
            </a:r>
            <a:r>
              <a:rPr lang="en-US" sz="2000" u="none" dirty="0" smtClean="0">
                <a:latin typeface="+mn-lt"/>
              </a:rPr>
              <a:t>Download </a:t>
            </a:r>
            <a:r>
              <a:rPr lang="en-US" sz="2000" u="none" dirty="0">
                <a:latin typeface="+mn-lt"/>
              </a:rPr>
              <a:t>web content </a:t>
            </a:r>
            <a:r>
              <a:rPr lang="en-US" sz="2000" u="none" dirty="0" err="1">
                <a:latin typeface="+mn-lt"/>
              </a:rPr>
              <a:t>scalably</a:t>
            </a:r>
            <a:r>
              <a:rPr lang="en-US" sz="2000" u="none" dirty="0">
                <a:latin typeface="+mn-lt"/>
              </a:rPr>
              <a:t>, efficiently, &amp; </a:t>
            </a:r>
            <a:r>
              <a:rPr lang="en-US" sz="2000" u="none" dirty="0" smtClean="0">
                <a:latin typeface="+mn-lt"/>
              </a:rPr>
              <a:t>robustly</a:t>
            </a:r>
            <a:endParaRPr lang="en-US" sz="2000" u="none" dirty="0">
              <a:latin typeface="+mn-lt"/>
            </a:endParaRPr>
          </a:p>
        </p:txBody>
      </p:sp>
      <p:sp>
        <p:nvSpPr>
          <p:cNvPr id="127072" name="Freeform 74"/>
          <p:cNvSpPr>
            <a:spLocks/>
          </p:cNvSpPr>
          <p:nvPr/>
        </p:nvSpPr>
        <p:spPr bwMode="auto">
          <a:xfrm>
            <a:off x="7149310" y="3683073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2" name="Freeform 90"/>
          <p:cNvSpPr>
            <a:spLocks/>
          </p:cNvSpPr>
          <p:nvPr/>
        </p:nvSpPr>
        <p:spPr bwMode="auto">
          <a:xfrm>
            <a:off x="3467897" y="2650951"/>
            <a:ext cx="1019175" cy="684212"/>
          </a:xfrm>
          <a:custGeom>
            <a:avLst/>
            <a:gdLst>
              <a:gd name="T0" fmla="*/ 94 w 572"/>
              <a:gd name="T1" fmla="*/ 0 h 291"/>
              <a:gd name="T2" fmla="*/ 31 w 572"/>
              <a:gd name="T3" fmla="*/ 73 h 291"/>
              <a:gd name="T4" fmla="*/ 0 w 572"/>
              <a:gd name="T5" fmla="*/ 218 h 291"/>
              <a:gd name="T6" fmla="*/ 0 w 572"/>
              <a:gd name="T7" fmla="*/ 471 h 291"/>
              <a:gd name="T8" fmla="*/ 0 w 572"/>
              <a:gd name="T9" fmla="*/ 724 h 291"/>
              <a:gd name="T10" fmla="*/ 31 w 572"/>
              <a:gd name="T11" fmla="*/ 906 h 291"/>
              <a:gd name="T12" fmla="*/ 94 w 572"/>
              <a:gd name="T13" fmla="*/ 945 h 291"/>
              <a:gd name="T14" fmla="*/ 395 w 572"/>
              <a:gd name="T15" fmla="*/ 945 h 291"/>
              <a:gd name="T16" fmla="*/ 714 w 572"/>
              <a:gd name="T17" fmla="*/ 945 h 291"/>
              <a:gd name="T18" fmla="*/ 778 w 572"/>
              <a:gd name="T19" fmla="*/ 906 h 291"/>
              <a:gd name="T20" fmla="*/ 809 w 572"/>
              <a:gd name="T21" fmla="*/ 724 h 291"/>
              <a:gd name="T22" fmla="*/ 809 w 572"/>
              <a:gd name="T23" fmla="*/ 471 h 291"/>
              <a:gd name="T24" fmla="*/ 809 w 572"/>
              <a:gd name="T25" fmla="*/ 218 h 291"/>
              <a:gd name="T26" fmla="*/ 778 w 572"/>
              <a:gd name="T27" fmla="*/ 73 h 291"/>
              <a:gd name="T28" fmla="*/ 714 w 572"/>
              <a:gd name="T29" fmla="*/ 0 h 291"/>
              <a:gd name="T30" fmla="*/ 395 w 572"/>
              <a:gd name="T31" fmla="*/ 0 h 291"/>
              <a:gd name="T32" fmla="*/ 94 w 572"/>
              <a:gd name="T33" fmla="*/ 0 h 2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72"/>
              <a:gd name="T52" fmla="*/ 0 h 291"/>
              <a:gd name="T53" fmla="*/ 572 w 572"/>
              <a:gd name="T54" fmla="*/ 291 h 2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72" h="291">
                <a:moveTo>
                  <a:pt x="67" y="0"/>
                </a:moveTo>
                <a:lnTo>
                  <a:pt x="22" y="22"/>
                </a:lnTo>
                <a:lnTo>
                  <a:pt x="0" y="67"/>
                </a:lnTo>
                <a:lnTo>
                  <a:pt x="0" y="145"/>
                </a:lnTo>
                <a:lnTo>
                  <a:pt x="0" y="223"/>
                </a:lnTo>
                <a:lnTo>
                  <a:pt x="22" y="279"/>
                </a:lnTo>
                <a:lnTo>
                  <a:pt x="67" y="291"/>
                </a:lnTo>
                <a:lnTo>
                  <a:pt x="280" y="291"/>
                </a:lnTo>
                <a:lnTo>
                  <a:pt x="505" y="291"/>
                </a:lnTo>
                <a:lnTo>
                  <a:pt x="550" y="279"/>
                </a:lnTo>
                <a:lnTo>
                  <a:pt x="572" y="223"/>
                </a:lnTo>
                <a:lnTo>
                  <a:pt x="572" y="145"/>
                </a:lnTo>
                <a:lnTo>
                  <a:pt x="572" y="67"/>
                </a:lnTo>
                <a:lnTo>
                  <a:pt x="550" y="22"/>
                </a:lnTo>
                <a:lnTo>
                  <a:pt x="505" y="0"/>
                </a:lnTo>
                <a:lnTo>
                  <a:pt x="280" y="0"/>
                </a:lnTo>
                <a:lnTo>
                  <a:pt x="67" y="0"/>
                </a:lnTo>
                <a:close/>
              </a:path>
            </a:pathLst>
          </a:custGeom>
          <a:noFill/>
          <a:ln w="1905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65898" y="2658492"/>
            <a:ext cx="919162" cy="592931"/>
            <a:chOff x="4100516" y="2525142"/>
            <a:chExt cx="919162" cy="592931"/>
          </a:xfr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 bwMode="auto">
            <a:xfrm>
              <a:off x="4100516" y="2525142"/>
              <a:ext cx="919162" cy="592931"/>
            </a:xfrm>
            <a:prstGeom prst="round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44" name="Rectangle 93"/>
            <p:cNvSpPr>
              <a:spLocks noChangeArrowheads="1"/>
            </p:cNvSpPr>
            <p:nvPr/>
          </p:nvSpPr>
          <p:spPr bwMode="auto">
            <a:xfrm>
              <a:off x="4280373" y="2606164"/>
              <a:ext cx="559449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chemeClr val="bg1"/>
                  </a:solidFill>
                </a:rPr>
                <a:t>HTML</a:t>
              </a:r>
              <a:br>
                <a:rPr lang="en-US" sz="1400" b="1" u="none" dirty="0" smtClean="0">
                  <a:solidFill>
                    <a:schemeClr val="bg1"/>
                  </a:solidFill>
                </a:rPr>
              </a:br>
              <a:r>
                <a:rPr lang="en-US" sz="1400" b="1" u="none" dirty="0" smtClean="0">
                  <a:solidFill>
                    <a:schemeClr val="bg1"/>
                  </a:solidFill>
                </a:rPr>
                <a:t>Parser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127030" name="Rectangle 58"/>
          <p:cNvSpPr>
            <a:spLocks noChangeArrowheads="1"/>
          </p:cNvSpPr>
          <p:nvPr/>
        </p:nvSpPr>
        <p:spPr bwMode="auto">
          <a:xfrm>
            <a:off x="4877444" y="1766713"/>
            <a:ext cx="187711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>
                <a:solidFill>
                  <a:srgbClr val="000000"/>
                </a:solidFill>
              </a:rPr>
              <a:t>GET /index.html HTTP/1.0</a:t>
            </a:r>
            <a:endParaRPr lang="en-US" sz="1200" b="1" u="none" dirty="0"/>
          </a:p>
        </p:txBody>
      </p:sp>
      <p:sp>
        <p:nvSpPr>
          <p:cNvPr id="127031" name="Rectangle 59"/>
          <p:cNvSpPr>
            <a:spLocks noChangeArrowheads="1"/>
          </p:cNvSpPr>
          <p:nvPr/>
        </p:nvSpPr>
        <p:spPr bwMode="auto">
          <a:xfrm>
            <a:off x="4729166" y="2363613"/>
            <a:ext cx="21736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&lt;H1&gt;DOC Group page</a:t>
            </a:r>
            <a:r>
              <a:rPr lang="en-US" sz="1200" b="1" u="none" dirty="0">
                <a:solidFill>
                  <a:srgbClr val="000000"/>
                </a:solidFill>
              </a:rPr>
              <a:t>&lt;/H1&gt;...</a:t>
            </a:r>
            <a:endParaRPr lang="en-US" sz="1200" b="1" u="none" dirty="0"/>
          </a:p>
        </p:txBody>
      </p:sp>
      <p:sp>
        <p:nvSpPr>
          <p:cNvPr id="127034" name="Freeform 92"/>
          <p:cNvSpPr>
            <a:spLocks/>
          </p:cNvSpPr>
          <p:nvPr/>
        </p:nvSpPr>
        <p:spPr bwMode="auto">
          <a:xfrm>
            <a:off x="3586960" y="2979563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7035" name="Group 110"/>
          <p:cNvGrpSpPr>
            <a:grpSpLocks/>
          </p:cNvGrpSpPr>
          <p:nvPr/>
        </p:nvGrpSpPr>
        <p:grpSpPr bwMode="auto">
          <a:xfrm>
            <a:off x="5282602" y="1982613"/>
            <a:ext cx="1066800" cy="152400"/>
            <a:chOff x="1427" y="698"/>
            <a:chExt cx="672" cy="96"/>
          </a:xfrm>
        </p:grpSpPr>
        <p:sp>
          <p:nvSpPr>
            <p:cNvPr id="127039" name="Oval 108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40" name="Line 109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127036" name="Group 111"/>
          <p:cNvGrpSpPr>
            <a:grpSpLocks/>
          </p:cNvGrpSpPr>
          <p:nvPr/>
        </p:nvGrpSpPr>
        <p:grpSpPr bwMode="auto">
          <a:xfrm flipH="1">
            <a:off x="5282602" y="2211213"/>
            <a:ext cx="1066800" cy="152400"/>
            <a:chOff x="1427" y="698"/>
            <a:chExt cx="672" cy="96"/>
          </a:xfrm>
        </p:grpSpPr>
        <p:sp>
          <p:nvSpPr>
            <p:cNvPr id="127037" name="Oval 112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38" name="Line 113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27002" name="Rectangle 61"/>
          <p:cNvSpPr>
            <a:spLocks noChangeArrowheads="1"/>
          </p:cNvSpPr>
          <p:nvPr/>
        </p:nvSpPr>
        <p:spPr bwMode="auto">
          <a:xfrm>
            <a:off x="5288762" y="5183013"/>
            <a:ext cx="9198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i="1" u="none" dirty="0" smtClean="0">
                <a:solidFill>
                  <a:srgbClr val="000000"/>
                </a:solidFill>
              </a:rPr>
              <a:t>IP </a:t>
            </a:r>
            <a:r>
              <a:rPr lang="en-US" sz="1400" b="1" i="1" u="none" dirty="0">
                <a:solidFill>
                  <a:srgbClr val="000000"/>
                </a:solidFill>
              </a:rPr>
              <a:t>Network</a:t>
            </a:r>
            <a:endParaRPr lang="en-US" sz="1400" b="1" i="1" u="none" dirty="0"/>
          </a:p>
        </p:txBody>
      </p:sp>
      <p:grpSp>
        <p:nvGrpSpPr>
          <p:cNvPr id="9" name="Group 8"/>
          <p:cNvGrpSpPr/>
          <p:nvPr/>
        </p:nvGrpSpPr>
        <p:grpSpPr>
          <a:xfrm>
            <a:off x="6985797" y="2658492"/>
            <a:ext cx="919162" cy="592931"/>
            <a:chOff x="6985797" y="2658492"/>
            <a:chExt cx="919162" cy="592931"/>
          </a:xfrm>
        </p:grpSpPr>
        <p:sp>
          <p:nvSpPr>
            <p:cNvPr id="108" name="Rounded Rectangle 107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16140" y="2658492"/>
            <a:ext cx="1003501" cy="592931"/>
            <a:chOff x="8016140" y="2658492"/>
            <a:chExt cx="1003501" cy="592931"/>
          </a:xfrm>
        </p:grpSpPr>
        <p:sp>
          <p:nvSpPr>
            <p:cNvPr id="110" name="Rounded Rectangle 109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67897" y="3507710"/>
            <a:ext cx="1115164" cy="347067"/>
            <a:chOff x="4122798" y="3312690"/>
            <a:chExt cx="1115164" cy="3470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Rounded Rectangle 116"/>
            <p:cNvSpPr/>
            <p:nvPr/>
          </p:nvSpPr>
          <p:spPr bwMode="auto">
            <a:xfrm>
              <a:off x="4122798" y="3312690"/>
              <a:ext cx="1115164" cy="347067"/>
            </a:xfrm>
            <a:prstGeom prst="roundRect">
              <a:avLst/>
            </a:prstGeom>
            <a:solidFill>
              <a:srgbClr val="D9F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Rectangle 75"/>
            <p:cNvSpPr>
              <a:spLocks noChangeArrowheads="1"/>
            </p:cNvSpPr>
            <p:nvPr/>
          </p:nvSpPr>
          <p:spPr bwMode="auto">
            <a:xfrm>
              <a:off x="4239350" y="3378501"/>
              <a:ext cx="8848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 smtClean="0">
                  <a:solidFill>
                    <a:srgbClr val="000000"/>
                  </a:solidFill>
                </a:rPr>
                <a:t>Requestor</a:t>
              </a:r>
              <a:endParaRPr lang="en-US" sz="2400" b="1" u="none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74401" y="4716923"/>
            <a:ext cx="1283493" cy="592931"/>
            <a:chOff x="7368385" y="4745498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ounded Rectangle 119"/>
            <p:cNvSpPr/>
            <p:nvPr/>
          </p:nvSpPr>
          <p:spPr bwMode="auto">
            <a:xfrm>
              <a:off x="7368385" y="4745498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Rectangle 60"/>
            <p:cNvSpPr>
              <a:spLocks noChangeArrowheads="1"/>
            </p:cNvSpPr>
            <p:nvPr/>
          </p:nvSpPr>
          <p:spPr bwMode="auto">
            <a:xfrm>
              <a:off x="7576519" y="4934241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sp>
        <p:nvSpPr>
          <p:cNvPr id="127028" name="Rectangle 40"/>
          <p:cNvSpPr>
            <a:spLocks noChangeArrowheads="1"/>
          </p:cNvSpPr>
          <p:nvPr/>
        </p:nvSpPr>
        <p:spPr bwMode="auto">
          <a:xfrm>
            <a:off x="3175983" y="1778620"/>
            <a:ext cx="11584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Client</a:t>
            </a:r>
            <a:endParaRPr lang="en-US" sz="2800" b="1" u="none" dirty="0"/>
          </a:p>
        </p:txBody>
      </p:sp>
      <p:sp>
        <p:nvSpPr>
          <p:cNvPr id="127029" name="Rectangle 41"/>
          <p:cNvSpPr>
            <a:spLocks noChangeArrowheads="1"/>
          </p:cNvSpPr>
          <p:nvPr/>
        </p:nvSpPr>
        <p:spPr bwMode="auto">
          <a:xfrm>
            <a:off x="7403255" y="1778620"/>
            <a:ext cx="12257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Server</a:t>
            </a:r>
            <a:endParaRPr lang="en-US" sz="2800" b="1" u="none" dirty="0"/>
          </a:p>
        </p:txBody>
      </p:sp>
      <p:sp>
        <p:nvSpPr>
          <p:cNvPr id="127033" name="Rectangle 82"/>
          <p:cNvSpPr>
            <a:spLocks noChangeArrowheads="1"/>
          </p:cNvSpPr>
          <p:nvPr/>
        </p:nvSpPr>
        <p:spPr bwMode="auto">
          <a:xfrm>
            <a:off x="7149372" y="2186607"/>
            <a:ext cx="1733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www.dre.vanderbilt.edu</a:t>
            </a:r>
            <a:endParaRPr lang="en-US" sz="2000" b="1" u="none" dirty="0"/>
          </a:p>
        </p:txBody>
      </p:sp>
      <p:grpSp>
        <p:nvGrpSpPr>
          <p:cNvPr id="6" name="Group 5"/>
          <p:cNvGrpSpPr/>
          <p:nvPr/>
        </p:nvGrpSpPr>
        <p:grpSpPr>
          <a:xfrm>
            <a:off x="3027765" y="3890084"/>
            <a:ext cx="5687474" cy="841560"/>
            <a:chOff x="3027765" y="3890084"/>
            <a:chExt cx="5687474" cy="841560"/>
          </a:xfrm>
        </p:grpSpPr>
        <p:sp>
          <p:nvSpPr>
            <p:cNvPr id="113" name="Rounded Rectangle 112"/>
            <p:cNvSpPr/>
            <p:nvPr/>
          </p:nvSpPr>
          <p:spPr bwMode="auto">
            <a:xfrm>
              <a:off x="3027765" y="4040036"/>
              <a:ext cx="5687474" cy="512295"/>
            </a:xfrm>
            <a:prstGeom prst="roundRect">
              <a:avLst/>
            </a:prstGeom>
            <a:solidFill>
              <a:srgbClr val="3366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67" name="Rectangle 37"/>
            <p:cNvSpPr>
              <a:spLocks noChangeArrowheads="1"/>
            </p:cNvSpPr>
            <p:nvPr/>
          </p:nvSpPr>
          <p:spPr bwMode="auto">
            <a:xfrm>
              <a:off x="5695589" y="4188461"/>
              <a:ext cx="212853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 smtClean="0">
                  <a:solidFill>
                    <a:schemeClr val="bg1"/>
                  </a:solidFill>
                </a:rPr>
                <a:t>Transport Protocol (TCP)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Elbow Connector 19"/>
            <p:cNvCxnSpPr/>
            <p:nvPr/>
          </p:nvCxnSpPr>
          <p:spPr bwMode="auto">
            <a:xfrm rot="14460000" flipH="1">
              <a:off x="4765545" y="4217339"/>
              <a:ext cx="841560" cy="187050"/>
            </a:xfrm>
            <a:prstGeom prst="bentConnector3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cxnSp>
      </p:grpSp>
      <p:cxnSp>
        <p:nvCxnSpPr>
          <p:cNvPr id="25" name="Straight Connector 24"/>
          <p:cNvCxnSpPr/>
          <p:nvPr/>
        </p:nvCxnSpPr>
        <p:spPr bwMode="auto">
          <a:xfrm>
            <a:off x="3781432" y="5490522"/>
            <a:ext cx="425657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771907" y="5310251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3113466" y="4726845"/>
            <a:ext cx="1283493" cy="592931"/>
            <a:chOff x="3464722" y="4755420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Rounded Rectangle 118"/>
            <p:cNvSpPr/>
            <p:nvPr/>
          </p:nvSpPr>
          <p:spPr bwMode="auto">
            <a:xfrm>
              <a:off x="3464722" y="4755420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16" name="Rectangle 60"/>
            <p:cNvSpPr>
              <a:spLocks noChangeArrowheads="1"/>
            </p:cNvSpPr>
            <p:nvPr/>
          </p:nvSpPr>
          <p:spPr bwMode="auto">
            <a:xfrm>
              <a:off x="3672856" y="4944163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cxnSp>
        <p:nvCxnSpPr>
          <p:cNvPr id="142" name="Straight Connector 141"/>
          <p:cNvCxnSpPr/>
          <p:nvPr/>
        </p:nvCxnSpPr>
        <p:spPr bwMode="auto">
          <a:xfrm>
            <a:off x="8036732" y="5309785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2883698" y="2650951"/>
            <a:ext cx="453186" cy="1215964"/>
            <a:chOff x="2883698" y="2650951"/>
            <a:chExt cx="453186" cy="1215964"/>
          </a:xfrm>
        </p:grpSpPr>
        <p:sp>
          <p:nvSpPr>
            <p:cNvPr id="127041" name="Freeform 80"/>
            <p:cNvSpPr>
              <a:spLocks/>
            </p:cNvSpPr>
            <p:nvPr/>
          </p:nvSpPr>
          <p:spPr bwMode="auto">
            <a:xfrm>
              <a:off x="3247909" y="3503776"/>
              <a:ext cx="1588" cy="28575"/>
            </a:xfrm>
            <a:custGeom>
              <a:avLst/>
              <a:gdLst>
                <a:gd name="T0" fmla="*/ 0 w 1"/>
                <a:gd name="T1" fmla="*/ 40 h 12"/>
                <a:gd name="T2" fmla="*/ 0 w 1"/>
                <a:gd name="T3" fmla="*/ 40 h 12"/>
                <a:gd name="T4" fmla="*/ 0 w 1"/>
                <a:gd name="T5" fmla="*/ 40 h 12"/>
                <a:gd name="T6" fmla="*/ 0 w 1"/>
                <a:gd name="T7" fmla="*/ 0 h 12"/>
                <a:gd name="T8" fmla="*/ 0 w 1"/>
                <a:gd name="T9" fmla="*/ 0 h 12"/>
                <a:gd name="T10" fmla="*/ 0 w 1"/>
                <a:gd name="T11" fmla="*/ 0 h 12"/>
                <a:gd name="T12" fmla="*/ 0 w 1"/>
                <a:gd name="T13" fmla="*/ 4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2"/>
                <a:gd name="T23" fmla="*/ 1 w 1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2" name="Freeform 70"/>
            <p:cNvSpPr>
              <a:spLocks/>
            </p:cNvSpPr>
            <p:nvPr/>
          </p:nvSpPr>
          <p:spPr bwMode="auto">
            <a:xfrm>
              <a:off x="2883698" y="2650951"/>
              <a:ext cx="1588" cy="26988"/>
            </a:xfrm>
            <a:custGeom>
              <a:avLst/>
              <a:gdLst>
                <a:gd name="T0" fmla="*/ 0 w 1"/>
                <a:gd name="T1" fmla="*/ 40 h 11"/>
                <a:gd name="T2" fmla="*/ 0 w 1"/>
                <a:gd name="T3" fmla="*/ 40 h 11"/>
                <a:gd name="T4" fmla="*/ 0 w 1"/>
                <a:gd name="T5" fmla="*/ 40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4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2886873" y="2658494"/>
              <a:ext cx="450011" cy="12084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>
              <a:off x="2942854" y="3154982"/>
              <a:ext cx="31899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 smtClean="0">
                  <a:solidFill>
                    <a:schemeClr val="bg1"/>
                  </a:solidFill>
                </a:rPr>
                <a:t>GUI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61088" y="3507710"/>
            <a:ext cx="1729049" cy="347067"/>
            <a:chOff x="7161088" y="3507710"/>
            <a:chExt cx="1729049" cy="347067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408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62410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19476" y="5905502"/>
            <a:ext cx="5676900" cy="341928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  <p:pic>
        <p:nvPicPr>
          <p:cNvPr id="11" name="Picture 5" descr="POSA2_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09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1" y="259425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Design Problems &amp; Pattern-Oriented Solutions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37628"/>
              </p:ext>
            </p:extLst>
          </p:nvPr>
        </p:nvGraphicFramePr>
        <p:xfrm>
          <a:off x="3412584" y="962823"/>
          <a:ext cx="5682799" cy="5610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3041"/>
                <a:gridCol w="218975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dirty="0" smtClean="0"/>
                        <a:t>Design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aseline="0" dirty="0" smtClean="0"/>
                        <a:t>Pattern(s)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Encapsulating low-level OS APIs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Wrapper Facade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600" u="none" dirty="0" smtClean="0"/>
                        <a:t>Decoupling event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&amp; connection management from protocol processing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Reactor &amp; Acceptor-Connector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Scaling up performance via multi-threading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Half-Sync/Half-</a:t>
                      </a:r>
                      <a:r>
                        <a:rPr lang="en-US" sz="1600" dirty="0" err="1" smtClean="0"/>
                        <a:t>Async</a:t>
                      </a:r>
                      <a:r>
                        <a:rPr lang="en-US" sz="1600" baseline="0" dirty="0" smtClean="0"/>
                        <a:t> &amp; Active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Synchronized request queue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Monitor Object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Leader/Followers</a:t>
                      </a:r>
                      <a:endParaRPr lang="en-US" sz="16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err="1" smtClean="0"/>
                        <a:t>Proactor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dirty="0" smtClean="0"/>
                        <a:t>Efficiently </a:t>
                      </a:r>
                      <a:r>
                        <a:rPr lang="en-US" sz="1600" u="none" dirty="0" err="1" smtClean="0"/>
                        <a:t>demuxing</a:t>
                      </a:r>
                      <a:r>
                        <a:rPr lang="en-US" sz="1600" u="none" dirty="0" smtClean="0"/>
                        <a:t> asynchronous operations &amp; completions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Asynchronous Completion</a:t>
                      </a:r>
                      <a:r>
                        <a:rPr lang="en-US" sz="1600" baseline="0" dirty="0" smtClean="0"/>
                        <a:t> Token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600" u="none" smtClean="0"/>
                        <a:t>Enhancing server (re)configurability</a:t>
                      </a:r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Component Configurator</a:t>
                      </a:r>
                      <a:endParaRPr lang="en-US" sz="1600" dirty="0"/>
                    </a:p>
                  </a:txBody>
                  <a:tcPr/>
                </a:tc>
              </a:tr>
              <a:tr h="367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</a:t>
                      </a:r>
                      <a:r>
                        <a:rPr lang="en-US" sz="1600" u="none" baseline="0" dirty="0" smtClean="0"/>
                        <a:t> unused server resources</a:t>
                      </a:r>
                      <a:endParaRPr lang="en-US" sz="16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Activator</a:t>
                      </a:r>
                      <a:endParaRPr lang="en-US" sz="16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Strategized</a:t>
                      </a:r>
                      <a:r>
                        <a:rPr lang="en-US" sz="1600" baseline="0" dirty="0" smtClean="0"/>
                        <a:t> Locking</a:t>
                      </a:r>
                      <a:endParaRPr lang="en-US" sz="16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Scoped Locking</a:t>
                      </a:r>
                      <a:endParaRPr lang="en-US" sz="16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Thread-Safe Interface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8" name="Picture 5" descr="POSA2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636" y="5063035"/>
            <a:ext cx="1262328" cy="15730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3397249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Many design problems faced developing JAWS can be resolved via POSA2 (&amp;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) patterns</a:t>
            </a:r>
            <a:endParaRPr lang="en-US" sz="2000" u="none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419476" y="6229333"/>
            <a:ext cx="5676900" cy="342918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99175"/>
            <a:ext cx="3178599" cy="22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6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-842" y="872543"/>
            <a:ext cx="446806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POSA2 patterns direct developers towards </a:t>
            </a:r>
            <a:r>
              <a:rPr lang="en-US" sz="2000" i="1" u="none" dirty="0" smtClean="0">
                <a:latin typeface="+mj-lt"/>
              </a:rPr>
              <a:t>strategic</a:t>
            </a:r>
            <a:r>
              <a:rPr lang="en-US" sz="2000" u="none" dirty="0" smtClean="0">
                <a:latin typeface="+mj-lt"/>
              </a:rPr>
              <a:t> elements of </a:t>
            </a:r>
            <a:r>
              <a:rPr lang="en-US" sz="2000" u="none" dirty="0">
                <a:latin typeface="+mj-lt"/>
              </a:rPr>
              <a:t>concurrent </a:t>
            </a:r>
            <a:r>
              <a:rPr lang="en-US" sz="2000" u="none" dirty="0" smtClean="0">
                <a:latin typeface="+mj-lt"/>
              </a:rPr>
              <a:t>&amp; networked software </a:t>
            </a:r>
          </a:p>
          <a:p>
            <a:pPr marL="4572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The impact of many accidental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&amp; inherent complexities can be alleviated if strategic elements are properly addressed </a:t>
            </a:r>
          </a:p>
          <a:p>
            <a:pPr marL="452438" indent="-233363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endParaRPr lang="en-US" sz="2000" u="none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1013056"/>
            <a:ext cx="4832538" cy="5216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" y="3735308"/>
            <a:ext cx="3178599" cy="2281061"/>
          </a:xfrm>
          <a:prstGeom prst="rect">
            <a:avLst/>
          </a:prstGeom>
        </p:spPr>
      </p:pic>
      <p:sp>
        <p:nvSpPr>
          <p:cNvPr id="16" name="Up Arrow 15"/>
          <p:cNvSpPr/>
          <p:nvPr/>
        </p:nvSpPr>
        <p:spPr bwMode="auto">
          <a:xfrm rot="14716011">
            <a:off x="3729024" y="3252363"/>
            <a:ext cx="461868" cy="657225"/>
          </a:xfrm>
          <a:prstGeom prst="upArrow">
            <a:avLst/>
          </a:prstGeom>
          <a:solidFill>
            <a:srgbClr val="D9F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8341" y="6408885"/>
            <a:ext cx="67997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/>
              <a:t>Naturally, these patterns aren’t limited just to web servers!!</a:t>
            </a:r>
            <a:endParaRPr lang="en-US" sz="2000" u="none" dirty="0"/>
          </a:p>
        </p:txBody>
      </p:sp>
    </p:spTree>
    <p:extLst>
      <p:ext uri="{BB962C8B-B14F-4D97-AF65-F5344CB8AC3E}">
        <p14:creationId xmlns:p14="http://schemas.microsoft.com/office/powerpoint/2010/main" val="3215360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-842" y="872543"/>
            <a:ext cx="460141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POSA2 patterns direct developers towards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strategic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elements of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concurrent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networked software </a:t>
            </a:r>
          </a:p>
          <a:p>
            <a:pPr marL="4572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impact of many accidental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inherent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complexities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can be alleviated if strategic elements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are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properly addressed 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POSA2 </a:t>
            </a:r>
            <a:r>
              <a:rPr lang="en-US" sz="2000" u="none" dirty="0">
                <a:latin typeface="+mj-lt"/>
              </a:rPr>
              <a:t>patterns also redirect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developers </a:t>
            </a:r>
            <a:r>
              <a:rPr lang="en-US" sz="2000" u="none" dirty="0" smtClean="0">
                <a:latin typeface="+mj-lt"/>
              </a:rPr>
              <a:t>from </a:t>
            </a:r>
            <a:r>
              <a:rPr lang="en-US" sz="2000" u="none" dirty="0">
                <a:latin typeface="+mj-lt"/>
              </a:rPr>
              <a:t>preoccupation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with </a:t>
            </a:r>
            <a:r>
              <a:rPr lang="en-US" sz="2000" u="none" dirty="0">
                <a:latin typeface="+mj-lt"/>
              </a:rPr>
              <a:t>low-level OS &amp; networking protocols &amp; mechanisms</a:t>
            </a:r>
          </a:p>
          <a:p>
            <a:pPr marL="4572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While having a solid grasp </a:t>
            </a:r>
            <a:br>
              <a:rPr lang="en-US" sz="2000" u="none" dirty="0">
                <a:latin typeface="+mj-lt"/>
              </a:rPr>
            </a:br>
            <a:r>
              <a:rPr lang="en-US" sz="2000" u="none" dirty="0">
                <a:latin typeface="+mj-lt"/>
              </a:rPr>
              <a:t>of these topics is important, </a:t>
            </a:r>
            <a:br>
              <a:rPr lang="en-US" sz="2000" u="none" dirty="0">
                <a:latin typeface="+mj-lt"/>
              </a:rPr>
            </a:br>
            <a:r>
              <a:rPr lang="en-US" sz="2000" u="none" dirty="0">
                <a:latin typeface="+mj-lt"/>
              </a:rPr>
              <a:t>they are </a:t>
            </a:r>
            <a:r>
              <a:rPr lang="en-US" sz="2000" i="1" u="none" dirty="0">
                <a:latin typeface="+mj-lt"/>
              </a:rPr>
              <a:t>tactical</a:t>
            </a:r>
            <a:r>
              <a:rPr lang="en-US" sz="2000" u="none" dirty="0">
                <a:latin typeface="+mj-lt"/>
              </a:rPr>
              <a:t> in scope</a:t>
            </a:r>
          </a:p>
          <a:p>
            <a:pPr marL="452438" indent="-233363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endParaRPr lang="en-US" sz="2000" u="none" dirty="0">
              <a:latin typeface="+mj-lt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460" y="567743"/>
            <a:ext cx="2797412" cy="331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arm5.staticflickr.com/4016/4670622965_0acc74de8e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43" y="2925832"/>
            <a:ext cx="2499704" cy="33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46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6301746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-842" y="872543"/>
            <a:ext cx="4820492" cy="63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POSA2 patterns direct developers towards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strategic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elements of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concurrent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networked software </a:t>
            </a:r>
          </a:p>
          <a:p>
            <a:pPr marL="4572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impact of many accidental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&amp; inherent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complexities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can be alleviated if strategic elements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are properly addressed 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POSA2 patterns also redirect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developers from preoccupation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with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low-level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OS &amp; networking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protocols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mechanisms</a:t>
            </a:r>
          </a:p>
          <a:p>
            <a:pPr marL="4572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While having a solid grasp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these topics is important,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they are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tactical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in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scope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Combining POSA2 patterns with patterns from </a:t>
            </a:r>
            <a:r>
              <a:rPr lang="en-US" sz="2000" u="none" dirty="0" err="1" smtClean="0">
                <a:latin typeface="+mj-lt"/>
              </a:rPr>
              <a:t>GoF</a:t>
            </a:r>
            <a:r>
              <a:rPr lang="en-US" sz="2000" u="none" dirty="0" smtClean="0">
                <a:latin typeface="+mj-lt"/>
              </a:rPr>
              <a:t> &amp; other sources helps create more powerful &amp; comprehensive pattern languages </a:t>
            </a:r>
          </a:p>
          <a:p>
            <a:pPr marL="452438" indent="-233363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endParaRPr lang="en-US" sz="2000" u="none" dirty="0">
              <a:latin typeface="+mj-lt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839" y="5084422"/>
            <a:ext cx="897473" cy="1188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2" descr="http://images.pearsoned-ema.com/jpeg/large/97802016336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2988" y="2547737"/>
            <a:ext cx="1419187" cy="176852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9" descr="JamesCharl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4128" y="1658679"/>
            <a:ext cx="959512" cy="119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8" descr="0470843195_5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87371" y="3151059"/>
            <a:ext cx="972390" cy="1185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2" descr="0470858842_5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80916" y="1658679"/>
            <a:ext cx="991251" cy="1185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14" descr="POSA2_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2911" y="3084384"/>
            <a:ext cx="1431435" cy="176852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17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0916" y="4644087"/>
            <a:ext cx="959513" cy="1217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1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57116" y="3151059"/>
            <a:ext cx="991251" cy="12173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10" descr="POSA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90804" y="1075828"/>
            <a:ext cx="943542" cy="118228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22493" y="1049868"/>
            <a:ext cx="960256" cy="120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" descr="http://fptlibrary.files.wordpress.com/2011/12/pattern-oriented-software-architecture-a-system-of-patterns-volume-1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43" y="4644087"/>
            <a:ext cx="945497" cy="118546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media.wiley.com/product_data/coverImage300/42/04706973/047069734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96" y="5084422"/>
            <a:ext cx="943450" cy="11888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54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Overview of JAWS Web Server </a:t>
            </a:r>
            <a:b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</a:b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Case Study: Part 3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89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6290108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8124" y="980123"/>
            <a:ext cx="416463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Describe the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pattern-oriented JAWS web server case study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Summarize the patterns in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JAWS web server design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Present a pattern language for the JAWS web server</a:t>
            </a:r>
            <a:endParaRPr lang="en-US" sz="2000" u="none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6" y="980123"/>
            <a:ext cx="3631626" cy="2606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2979755"/>
            <a:ext cx="6858296" cy="451215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H="1">
            <a:off x="2438400" y="3171825"/>
            <a:ext cx="222885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36814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0" y="6394883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6505"/>
            <a:ext cx="8839200" cy="381000"/>
          </a:xfrm>
        </p:spPr>
        <p:txBody>
          <a:bodyPr/>
          <a:lstStyle/>
          <a:p>
            <a:r>
              <a:rPr lang="en-US" sz="3200" dirty="0" smtClean="0"/>
              <a:t>Recap of Pattern Languages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-8086" y="992161"/>
            <a:ext cx="421253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u="none" dirty="0">
                <a:latin typeface="+mj-lt"/>
              </a:rPr>
              <a:t>Pattern languages are </a:t>
            </a:r>
            <a:r>
              <a:rPr lang="en-US" sz="2000" u="none" dirty="0" smtClean="0">
                <a:latin typeface="+mj-lt"/>
              </a:rPr>
              <a:t>groups of </a:t>
            </a:r>
            <a:r>
              <a:rPr lang="en-US" sz="2000" u="none" dirty="0">
                <a:latin typeface="+mj-lt"/>
              </a:rPr>
              <a:t>related patterns that define a </a:t>
            </a:r>
            <a:r>
              <a:rPr lang="en-US" sz="2000" u="none" dirty="0" smtClean="0">
                <a:latin typeface="+mj-lt"/>
              </a:rPr>
              <a:t>vocabulary &amp; process </a:t>
            </a:r>
            <a:r>
              <a:rPr lang="en-US" sz="2000" u="none" dirty="0">
                <a:latin typeface="+mj-lt"/>
              </a:rPr>
              <a:t>for the orderly resolution of </a:t>
            </a:r>
            <a:r>
              <a:rPr lang="en-US" sz="2000" u="none" dirty="0" smtClean="0">
                <a:latin typeface="+mj-lt"/>
              </a:rPr>
              <a:t>development </a:t>
            </a:r>
            <a:r>
              <a:rPr lang="en-US" sz="2000" u="none" dirty="0">
                <a:latin typeface="+mj-lt"/>
              </a:rPr>
              <a:t>problems in particular domains</a:t>
            </a:r>
          </a:p>
          <a:p>
            <a:pPr marL="228600" lvl="1" indent="-228600" eaLnBrk="0" hangingPunct="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endParaRPr lang="en-US" sz="2000" u="none" dirty="0">
              <a:latin typeface="+mj-lt"/>
            </a:endParaRPr>
          </a:p>
          <a:p>
            <a:pPr marL="174625" lvl="1" indent="-174625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Char char="•"/>
            </a:pPr>
            <a:endParaRPr lang="en-US" sz="2000" u="none" dirty="0" smtClean="0">
              <a:latin typeface="+mj-lt"/>
            </a:endParaRPr>
          </a:p>
          <a:p>
            <a:pPr marL="174625" lvl="1" indent="-174625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Char char="•"/>
            </a:pPr>
            <a:endParaRPr lang="en-US" sz="2000" u="none" dirty="0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530" y="6410066"/>
            <a:ext cx="8962931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>
                <a:latin typeface="+mj-lt"/>
                <a:hlinkClick r:id="rId3"/>
              </a:rPr>
              <a:t>en.wikipedia.org/wiki/</a:t>
            </a:r>
            <a:r>
              <a:rPr lang="en-US" sz="2000" u="none" dirty="0" err="1" smtClean="0">
                <a:latin typeface="+mj-lt"/>
                <a:hlinkClick r:id="rId3"/>
              </a:rPr>
              <a:t>Pattern_language</a:t>
            </a:r>
            <a:r>
              <a:rPr lang="en-US" sz="2000" u="none" dirty="0" smtClean="0">
                <a:latin typeface="+mj-lt"/>
              </a:rPr>
              <a:t> has broader pattern language usages</a:t>
            </a:r>
            <a:endParaRPr lang="en-US" sz="2000" u="none" dirty="0">
              <a:latin typeface="+mj-lt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1093741"/>
            <a:ext cx="4832538" cy="52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6505"/>
            <a:ext cx="8839200" cy="381000"/>
          </a:xfrm>
        </p:spPr>
        <p:txBody>
          <a:bodyPr/>
          <a:lstStyle/>
          <a:p>
            <a:r>
              <a:rPr lang="en-US" sz="3200" dirty="0" smtClean="0"/>
              <a:t>Recap of Pattern Languages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-8086" y="992161"/>
            <a:ext cx="42125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Pattern languages are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groups of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related patterns that define a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vocabulary &amp; process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for the orderly resolution of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development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problems in particular domains</a:t>
            </a:r>
          </a:p>
          <a:p>
            <a:pPr marL="230188" lvl="1" indent="-228600" eaLnBrk="0" hangingPunct="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u="none" dirty="0" smtClean="0">
                <a:latin typeface="+mj-lt"/>
              </a:rPr>
              <a:t>The patterns in a pattern </a:t>
            </a:r>
            <a:r>
              <a:rPr lang="en-US" sz="2000" u="none" dirty="0">
                <a:latin typeface="+mj-lt"/>
              </a:rPr>
              <a:t>language </a:t>
            </a:r>
            <a:r>
              <a:rPr lang="en-US" sz="2000" u="none" dirty="0" smtClean="0">
                <a:latin typeface="+mj-lt"/>
              </a:rPr>
              <a:t>build </a:t>
            </a:r>
            <a:r>
              <a:rPr lang="en-US" sz="2000" u="none" dirty="0">
                <a:latin typeface="+mj-lt"/>
              </a:rPr>
              <a:t>on each other to </a:t>
            </a:r>
            <a:r>
              <a:rPr lang="en-US" sz="2000" u="none" dirty="0" smtClean="0">
                <a:latin typeface="+mj-lt"/>
              </a:rPr>
              <a:t>help generate </a:t>
            </a:r>
            <a:r>
              <a:rPr lang="en-US" sz="2000" u="none" dirty="0">
                <a:latin typeface="+mj-lt"/>
              </a:rPr>
              <a:t>a </a:t>
            </a:r>
            <a:r>
              <a:rPr lang="en-US" sz="2000" u="none" dirty="0" smtClean="0">
                <a:latin typeface="+mj-lt"/>
              </a:rPr>
              <a:t>system by documenting </a:t>
            </a:r>
            <a:r>
              <a:rPr lang="en-US" sz="2000" u="none" dirty="0">
                <a:latin typeface="+mj-lt"/>
              </a:rPr>
              <a:t>a successive progression of design </a:t>
            </a:r>
            <a:r>
              <a:rPr lang="en-US" sz="2000" u="none" dirty="0" smtClean="0">
                <a:latin typeface="+mj-lt"/>
              </a:rPr>
              <a:t>decisions, transformations, &amp; </a:t>
            </a:r>
            <a:r>
              <a:rPr lang="en-US" sz="2000" i="1" u="none" dirty="0" smtClean="0">
                <a:latin typeface="+mj-lt"/>
              </a:rPr>
              <a:t>alternatives</a:t>
            </a:r>
          </a:p>
          <a:p>
            <a:pPr marL="228600" lvl="1" indent="-228600" eaLnBrk="0" hangingPunct="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endParaRPr lang="en-US" sz="2000" u="none" dirty="0">
              <a:latin typeface="+mj-lt"/>
            </a:endParaRPr>
          </a:p>
          <a:p>
            <a:pPr marL="174625" lvl="1" indent="-174625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Char char="•"/>
            </a:pPr>
            <a:endParaRPr lang="en-US" sz="2000" u="none" dirty="0" smtClean="0">
              <a:latin typeface="+mj-lt"/>
            </a:endParaRPr>
          </a:p>
          <a:p>
            <a:pPr marL="174625" lvl="1" indent="-174625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Char char="•"/>
            </a:pPr>
            <a:endParaRPr lang="en-US" sz="2000" u="none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2" y="4589186"/>
            <a:ext cx="3178599" cy="2281061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 bwMode="auto">
          <a:xfrm rot="14716011">
            <a:off x="3552466" y="5078677"/>
            <a:ext cx="448012" cy="722948"/>
          </a:xfrm>
          <a:prstGeom prst="upArrow">
            <a:avLst/>
          </a:prstGeom>
          <a:solidFill>
            <a:srgbClr val="D9F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09199"/>
              </p:ext>
            </p:extLst>
          </p:nvPr>
        </p:nvGraphicFramePr>
        <p:xfrm>
          <a:off x="4198510" y="1039023"/>
          <a:ext cx="4896873" cy="5698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09956"/>
                <a:gridCol w="188691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dirty="0" smtClean="0"/>
                        <a:t>Design Problem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baseline="0" dirty="0" smtClean="0"/>
                        <a:t>Pattern(s)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400" u="none" dirty="0" smtClean="0"/>
                        <a:t>Encapsulating low-level OS APIs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Wrapper Facade</a:t>
                      </a:r>
                      <a:endParaRPr lang="en-US" sz="14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400" u="none" dirty="0" smtClean="0"/>
                        <a:t>Decoupling event </a:t>
                      </a:r>
                      <a:r>
                        <a:rPr lang="en-US" sz="1400" u="none" dirty="0" err="1" smtClean="0"/>
                        <a:t>demuxing</a:t>
                      </a:r>
                      <a:r>
                        <a:rPr lang="en-US" sz="1400" u="none" dirty="0" smtClean="0"/>
                        <a:t> &amp; connection management from protocol processing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Reactor &amp; Acceptor-Connector</a:t>
                      </a:r>
                      <a:endParaRPr lang="en-US" sz="14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dirty="0" smtClean="0"/>
                        <a:t>Scaling up performance via multi-threading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Half-Sync/Half-</a:t>
                      </a:r>
                      <a:r>
                        <a:rPr lang="en-US" sz="1400" dirty="0" err="1" smtClean="0"/>
                        <a:t>Async</a:t>
                      </a:r>
                      <a:r>
                        <a:rPr lang="en-US" sz="1400" baseline="0" dirty="0" smtClean="0"/>
                        <a:t> &amp; Active Object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dirty="0" smtClean="0"/>
                        <a:t>Synchronized request queue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Monitor Object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Leader/Followers</a:t>
                      </a:r>
                      <a:endParaRPr lang="en-US" sz="14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err="1" smtClean="0"/>
                        <a:t>Proactor</a:t>
                      </a:r>
                      <a:endParaRPr lang="en-US" sz="14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dirty="0" smtClean="0"/>
                        <a:t>Efficiently </a:t>
                      </a:r>
                      <a:r>
                        <a:rPr lang="en-US" sz="1400" u="none" dirty="0" err="1" smtClean="0"/>
                        <a:t>demuxing</a:t>
                      </a:r>
                      <a:r>
                        <a:rPr lang="en-US" sz="1400" u="none" dirty="0" smtClean="0"/>
                        <a:t> asynchronous operations &amp; completions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Asynchronous Completion</a:t>
                      </a:r>
                      <a:r>
                        <a:rPr lang="en-US" sz="1400" baseline="0" dirty="0" smtClean="0"/>
                        <a:t> Token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400" u="none" smtClean="0"/>
                        <a:t>Enhancing server (re)configurability</a:t>
                      </a: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Component Configurator</a:t>
                      </a:r>
                      <a:endParaRPr lang="en-US" sz="1400" dirty="0"/>
                    </a:p>
                  </a:txBody>
                  <a:tcPr/>
                </a:tc>
              </a:tr>
              <a:tr h="32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Minimizing unused server</a:t>
                      </a:r>
                      <a:r>
                        <a:rPr lang="en-US" sz="1400" u="none" baseline="0" dirty="0" smtClean="0"/>
                        <a:t> resources</a:t>
                      </a:r>
                      <a:endParaRPr lang="en-US" sz="14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Activator</a:t>
                      </a:r>
                      <a:endParaRPr lang="en-US" sz="14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Strategized</a:t>
                      </a:r>
                      <a:r>
                        <a:rPr lang="en-US" sz="1400" baseline="0" dirty="0" smtClean="0"/>
                        <a:t> Locking</a:t>
                      </a:r>
                      <a:endParaRPr lang="en-US" sz="14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Scoped Locking</a:t>
                      </a:r>
                      <a:endParaRPr lang="en-US" sz="14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 smtClean="0"/>
                        <a:t>Thread-Safe Interface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 bwMode="auto">
          <a:xfrm>
            <a:off x="0" y="6394883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4461234" y="4817019"/>
            <a:ext cx="2268281" cy="1441950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lowchart: Terminator 85"/>
          <p:cNvSpPr/>
          <p:nvPr/>
        </p:nvSpPr>
        <p:spPr bwMode="auto">
          <a:xfrm>
            <a:off x="6071477" y="293533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050"/>
            <a:ext cx="9039224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A Pattern Language for the JAWS Web Server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-457203" y="131423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-295277" y="1201281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Flowchart: Terminator 47"/>
          <p:cNvSpPr/>
          <p:nvPr/>
        </p:nvSpPr>
        <p:spPr bwMode="auto">
          <a:xfrm>
            <a:off x="6627631" y="110648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49" name="Straight Arrow Connector 48"/>
          <p:cNvCxnSpPr>
            <a:endCxn id="72" idx="0"/>
          </p:cNvCxnSpPr>
          <p:nvPr/>
        </p:nvCxnSpPr>
        <p:spPr bwMode="auto">
          <a:xfrm flipH="1">
            <a:off x="1801095" y="201242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>
            <a:endCxn id="64" idx="0"/>
          </p:cNvCxnSpPr>
          <p:nvPr/>
        </p:nvCxnSpPr>
        <p:spPr bwMode="auto">
          <a:xfrm flipH="1" flipV="1">
            <a:off x="1934446" y="261166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Flowchart: Terminator 52"/>
          <p:cNvSpPr/>
          <p:nvPr/>
        </p:nvSpPr>
        <p:spPr bwMode="auto">
          <a:xfrm>
            <a:off x="7727926" y="176088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54" name="Flowchart: Terminator 53"/>
          <p:cNvSpPr/>
          <p:nvPr/>
        </p:nvSpPr>
        <p:spPr bwMode="auto">
          <a:xfrm>
            <a:off x="2107064" y="236154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3152047" y="261713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8776991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7319258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6386080" y="131344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4" name="Freeform 63"/>
          <p:cNvSpPr/>
          <p:nvPr/>
        </p:nvSpPr>
        <p:spPr bwMode="auto">
          <a:xfrm>
            <a:off x="1934446" y="261166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322456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Flowchart: Terminator 67"/>
          <p:cNvSpPr/>
          <p:nvPr/>
        </p:nvSpPr>
        <p:spPr bwMode="auto">
          <a:xfrm>
            <a:off x="7524752" y="292778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5140678" y="261740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2920903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Freeform 71"/>
          <p:cNvSpPr/>
          <p:nvPr/>
        </p:nvSpPr>
        <p:spPr bwMode="auto">
          <a:xfrm>
            <a:off x="1801095" y="203155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10501" y="6413439"/>
            <a:ext cx="8053872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This pattern language for the JAWS web server is not comprehensive</a:t>
            </a:r>
            <a:endParaRPr lang="en-US" sz="2000" u="none" dirty="0">
              <a:latin typeface="+mj-lt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850846" y="201868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lowchart: Terminator 76"/>
          <p:cNvSpPr/>
          <p:nvPr/>
        </p:nvSpPr>
        <p:spPr bwMode="auto">
          <a:xfrm>
            <a:off x="3392023" y="232584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41" name="Flowchart: Terminator 40"/>
          <p:cNvSpPr/>
          <p:nvPr/>
        </p:nvSpPr>
        <p:spPr bwMode="auto">
          <a:xfrm>
            <a:off x="2771772" y="174782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rot="-780000" flipH="1" flipV="1">
            <a:off x="8607369" y="434911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7355963" y="43680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Flowchart: Terminator 78"/>
          <p:cNvSpPr/>
          <p:nvPr/>
        </p:nvSpPr>
        <p:spPr bwMode="auto">
          <a:xfrm>
            <a:off x="7555002" y="411845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8794983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5252327" y="411845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75" name="Flowchart: Terminator 74"/>
          <p:cNvSpPr/>
          <p:nvPr/>
        </p:nvSpPr>
        <p:spPr bwMode="auto">
          <a:xfrm>
            <a:off x="6071477" y="177007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6505837" y="436856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Flowchart: Terminator 87"/>
          <p:cNvSpPr/>
          <p:nvPr/>
        </p:nvSpPr>
        <p:spPr bwMode="auto">
          <a:xfrm>
            <a:off x="6696295" y="411845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5154079" y="319202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Flowchart: Terminator 81"/>
          <p:cNvSpPr/>
          <p:nvPr/>
        </p:nvSpPr>
        <p:spPr bwMode="auto">
          <a:xfrm>
            <a:off x="3104423" y="345536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 flipH="1">
            <a:off x="171449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Flowchart: Terminator 82"/>
          <p:cNvSpPr/>
          <p:nvPr/>
        </p:nvSpPr>
        <p:spPr bwMode="auto">
          <a:xfrm>
            <a:off x="1911438" y="345536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H="1">
            <a:off x="444446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197420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6282" y="414417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09338" y="465144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Freeform 93"/>
          <p:cNvSpPr/>
          <p:nvPr/>
        </p:nvSpPr>
        <p:spPr bwMode="auto">
          <a:xfrm>
            <a:off x="196258" y="371027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owchart: Terminator 51"/>
          <p:cNvSpPr/>
          <p:nvPr/>
        </p:nvSpPr>
        <p:spPr bwMode="auto">
          <a:xfrm>
            <a:off x="2194830" y="441715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85" name="Flowchart: Terminator 84"/>
          <p:cNvSpPr/>
          <p:nvPr/>
        </p:nvSpPr>
        <p:spPr bwMode="auto">
          <a:xfrm>
            <a:off x="686861" y="441715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H="1">
            <a:off x="3743322" y="464869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Freeform 70"/>
          <p:cNvSpPr/>
          <p:nvPr/>
        </p:nvSpPr>
        <p:spPr bwMode="auto">
          <a:xfrm flipV="1">
            <a:off x="4495510" y="371210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1783097" y="464869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Freeform 29"/>
          <p:cNvSpPr/>
          <p:nvPr/>
        </p:nvSpPr>
        <p:spPr bwMode="auto">
          <a:xfrm>
            <a:off x="2123997" y="465666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309338" y="465666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Freeform 97"/>
          <p:cNvSpPr/>
          <p:nvPr/>
        </p:nvSpPr>
        <p:spPr bwMode="auto">
          <a:xfrm>
            <a:off x="558797" y="465666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lowchart: Terminator 83"/>
          <p:cNvSpPr/>
          <p:nvPr/>
        </p:nvSpPr>
        <p:spPr bwMode="auto">
          <a:xfrm>
            <a:off x="277319" y="345536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1528289" y="-35953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Freeform 74"/>
          <p:cNvSpPr>
            <a:spLocks/>
          </p:cNvSpPr>
          <p:nvPr/>
        </p:nvSpPr>
        <p:spPr bwMode="auto">
          <a:xfrm>
            <a:off x="4699198" y="598006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4535685" y="4955483"/>
            <a:ext cx="919162" cy="592931"/>
            <a:chOff x="6985797" y="2658492"/>
            <a:chExt cx="919162" cy="592931"/>
          </a:xfrm>
        </p:grpSpPr>
        <p:sp>
          <p:nvSpPr>
            <p:cNvPr id="106" name="Rounded Rectangle 105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66028" y="4955483"/>
            <a:ext cx="1003501" cy="592931"/>
            <a:chOff x="8016140" y="2658492"/>
            <a:chExt cx="1003501" cy="592931"/>
          </a:xfrm>
        </p:grpSpPr>
        <p:sp>
          <p:nvSpPr>
            <p:cNvPr id="109" name="Rounded Rectangle 108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10976" y="5804701"/>
            <a:ext cx="1729049" cy="347067"/>
            <a:chOff x="7161088" y="3507710"/>
            <a:chExt cx="1729049" cy="347067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309338" y="554359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Freeform 75"/>
          <p:cNvSpPr/>
          <p:nvPr/>
        </p:nvSpPr>
        <p:spPr bwMode="auto">
          <a:xfrm>
            <a:off x="5910791" y="202529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01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73" grpId="0" animBg="1"/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 bwMode="auto">
          <a:xfrm>
            <a:off x="6916068" y="2166768"/>
            <a:ext cx="2200159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00350" y="2166768"/>
            <a:ext cx="1909725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3027765" y="4040036"/>
            <a:ext cx="5687474" cy="512295"/>
          </a:xfrm>
          <a:prstGeom prst="roundRect">
            <a:avLst/>
          </a:prstGeom>
          <a:solidFill>
            <a:srgbClr val="3366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1325"/>
            <a:ext cx="874395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Web Server Overview</a:t>
            </a:r>
          </a:p>
        </p:txBody>
      </p:sp>
      <p:sp>
        <p:nvSpPr>
          <p:cNvPr id="126982" name="Rectangle 45"/>
          <p:cNvSpPr>
            <a:spLocks noChangeArrowheads="1"/>
          </p:cNvSpPr>
          <p:nvPr/>
        </p:nvSpPr>
        <p:spPr bwMode="auto">
          <a:xfrm>
            <a:off x="5815209" y="2301701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3" name="Rectangle 46"/>
          <p:cNvSpPr>
            <a:spLocks noChangeArrowheads="1"/>
          </p:cNvSpPr>
          <p:nvPr/>
        </p:nvSpPr>
        <p:spPr bwMode="auto">
          <a:xfrm>
            <a:off x="5815208" y="2301701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4" name="Rectangle 51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5" name="Rectangle 52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6176" name="Text Box 96"/>
          <p:cNvSpPr txBox="1">
            <a:spLocks noChangeArrowheads="1"/>
          </p:cNvSpPr>
          <p:nvPr/>
        </p:nvSpPr>
        <p:spPr bwMode="auto">
          <a:xfrm>
            <a:off x="19050" y="1605205"/>
            <a:ext cx="3114675" cy="26930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u="none" dirty="0">
                <a:latin typeface="+mj-lt"/>
              </a:rPr>
              <a:t>Key </a:t>
            </a:r>
            <a:r>
              <a:rPr lang="en-US" sz="2000" b="1" u="none" dirty="0" smtClean="0">
                <a:latin typeface="+mj-lt"/>
              </a:rPr>
              <a:t>Requirements</a:t>
            </a:r>
            <a:endParaRPr lang="en-US" sz="2000" u="none" dirty="0">
              <a:latin typeface="+mj-lt"/>
            </a:endParaRP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n-lt"/>
              </a:rPr>
              <a:t>Portable to multiple operating systems </a:t>
            </a:r>
            <a:br>
              <a:rPr lang="en-US" sz="2000" u="none" dirty="0" smtClean="0">
                <a:latin typeface="+mn-lt"/>
              </a:rPr>
            </a:br>
            <a:r>
              <a:rPr lang="en-US" sz="2000" u="none" dirty="0" smtClean="0">
                <a:latin typeface="+mn-lt"/>
              </a:rPr>
              <a:t>&amp; protocols</a:t>
            </a:r>
          </a:p>
          <a:p>
            <a:pPr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>
                <a:latin typeface="+mn-lt"/>
              </a:rPr>
              <a:t>e</a:t>
            </a:r>
            <a:r>
              <a:rPr lang="en-US" sz="2000" u="none" dirty="0" smtClean="0">
                <a:latin typeface="+mn-lt"/>
              </a:rPr>
              <a:t>.g., Windows, </a:t>
            </a:r>
            <a:br>
              <a:rPr lang="en-US" sz="2000" u="none" dirty="0" smtClean="0">
                <a:latin typeface="+mn-lt"/>
              </a:rPr>
            </a:br>
            <a:r>
              <a:rPr lang="en-US" sz="2000" u="none" dirty="0" smtClean="0">
                <a:latin typeface="+mn-lt"/>
              </a:rPr>
              <a:t>UNIX, real-time</a:t>
            </a:r>
            <a:br>
              <a:rPr lang="en-US" sz="2000" u="none" dirty="0" smtClean="0">
                <a:latin typeface="+mn-lt"/>
              </a:rPr>
            </a:br>
            <a:r>
              <a:rPr lang="en-US" sz="2000" u="none" dirty="0" smtClean="0">
                <a:latin typeface="+mn-lt"/>
              </a:rPr>
              <a:t>operating </a:t>
            </a:r>
            <a:br>
              <a:rPr lang="en-US" sz="2000" u="none" dirty="0" smtClean="0">
                <a:latin typeface="+mn-lt"/>
              </a:rPr>
            </a:br>
            <a:r>
              <a:rPr lang="en-US" sz="2000" u="none" dirty="0" smtClean="0">
                <a:latin typeface="+mn-lt"/>
              </a:rPr>
              <a:t>systems, etc.</a:t>
            </a:r>
            <a:endParaRPr lang="en-US" sz="2000" u="none" dirty="0">
              <a:latin typeface="+mn-lt"/>
            </a:endParaRPr>
          </a:p>
        </p:txBody>
      </p:sp>
      <p:sp>
        <p:nvSpPr>
          <p:cNvPr id="126990" name="Text Box 105"/>
          <p:cNvSpPr txBox="1">
            <a:spLocks noChangeArrowheads="1"/>
          </p:cNvSpPr>
          <p:nvPr/>
        </p:nvSpPr>
        <p:spPr bwMode="auto">
          <a:xfrm>
            <a:off x="1254661" y="990521"/>
            <a:ext cx="7108825" cy="384721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11125" indent="-111125" algn="ctr">
              <a:lnSpc>
                <a:spcPct val="95000"/>
              </a:lnSpc>
            </a:pPr>
            <a:r>
              <a:rPr lang="en-US" sz="2000" b="1" u="none" dirty="0" smtClean="0">
                <a:latin typeface="+mj-lt"/>
              </a:rPr>
              <a:t>Goal: </a:t>
            </a:r>
            <a:r>
              <a:rPr lang="en-US" sz="2000" u="none" dirty="0" smtClean="0">
                <a:latin typeface="+mn-lt"/>
              </a:rPr>
              <a:t>Download </a:t>
            </a:r>
            <a:r>
              <a:rPr lang="en-US" sz="2000" u="none" dirty="0">
                <a:latin typeface="+mn-lt"/>
              </a:rPr>
              <a:t>web content </a:t>
            </a:r>
            <a:r>
              <a:rPr lang="en-US" sz="2000" u="none" dirty="0" err="1">
                <a:latin typeface="+mn-lt"/>
              </a:rPr>
              <a:t>scalably</a:t>
            </a:r>
            <a:r>
              <a:rPr lang="en-US" sz="2000" u="none" dirty="0">
                <a:latin typeface="+mn-lt"/>
              </a:rPr>
              <a:t>, efficiently, &amp; </a:t>
            </a:r>
            <a:r>
              <a:rPr lang="en-US" sz="2000" u="none" dirty="0" smtClean="0">
                <a:latin typeface="+mn-lt"/>
              </a:rPr>
              <a:t>robustly</a:t>
            </a:r>
            <a:endParaRPr lang="en-US" sz="2000" u="none" dirty="0">
              <a:latin typeface="+mn-lt"/>
            </a:endParaRPr>
          </a:p>
        </p:txBody>
      </p:sp>
      <p:sp>
        <p:nvSpPr>
          <p:cNvPr id="127067" name="Rectangle 37"/>
          <p:cNvSpPr>
            <a:spLocks noChangeArrowheads="1"/>
          </p:cNvSpPr>
          <p:nvPr/>
        </p:nvSpPr>
        <p:spPr bwMode="auto">
          <a:xfrm>
            <a:off x="5695589" y="4188461"/>
            <a:ext cx="21285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Transport Protocol (TCP)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  <p:sp>
        <p:nvSpPr>
          <p:cNvPr id="127041" name="Freeform 80"/>
          <p:cNvSpPr>
            <a:spLocks/>
          </p:cNvSpPr>
          <p:nvPr/>
        </p:nvSpPr>
        <p:spPr bwMode="auto">
          <a:xfrm>
            <a:off x="3247909" y="3503776"/>
            <a:ext cx="1588" cy="28575"/>
          </a:xfrm>
          <a:custGeom>
            <a:avLst/>
            <a:gdLst>
              <a:gd name="T0" fmla="*/ 0 w 1"/>
              <a:gd name="T1" fmla="*/ 40 h 12"/>
              <a:gd name="T2" fmla="*/ 0 w 1"/>
              <a:gd name="T3" fmla="*/ 40 h 12"/>
              <a:gd name="T4" fmla="*/ 0 w 1"/>
              <a:gd name="T5" fmla="*/ 40 h 12"/>
              <a:gd name="T6" fmla="*/ 0 w 1"/>
              <a:gd name="T7" fmla="*/ 0 h 12"/>
              <a:gd name="T8" fmla="*/ 0 w 1"/>
              <a:gd name="T9" fmla="*/ 0 h 12"/>
              <a:gd name="T10" fmla="*/ 0 w 1"/>
              <a:gd name="T11" fmla="*/ 0 h 12"/>
              <a:gd name="T12" fmla="*/ 0 w 1"/>
              <a:gd name="T13" fmla="*/ 4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2"/>
              <a:gd name="T23" fmla="*/ 1 w 1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2">
                <a:moveTo>
                  <a:pt x="0" y="12"/>
                </a:moveTo>
                <a:lnTo>
                  <a:pt x="0" y="12"/>
                </a:ln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2" name="Freeform 90"/>
          <p:cNvSpPr>
            <a:spLocks/>
          </p:cNvSpPr>
          <p:nvPr/>
        </p:nvSpPr>
        <p:spPr bwMode="auto">
          <a:xfrm>
            <a:off x="3467897" y="2650951"/>
            <a:ext cx="1019175" cy="684212"/>
          </a:xfrm>
          <a:custGeom>
            <a:avLst/>
            <a:gdLst>
              <a:gd name="T0" fmla="*/ 94 w 572"/>
              <a:gd name="T1" fmla="*/ 0 h 291"/>
              <a:gd name="T2" fmla="*/ 31 w 572"/>
              <a:gd name="T3" fmla="*/ 73 h 291"/>
              <a:gd name="T4" fmla="*/ 0 w 572"/>
              <a:gd name="T5" fmla="*/ 218 h 291"/>
              <a:gd name="T6" fmla="*/ 0 w 572"/>
              <a:gd name="T7" fmla="*/ 471 h 291"/>
              <a:gd name="T8" fmla="*/ 0 w 572"/>
              <a:gd name="T9" fmla="*/ 724 h 291"/>
              <a:gd name="T10" fmla="*/ 31 w 572"/>
              <a:gd name="T11" fmla="*/ 906 h 291"/>
              <a:gd name="T12" fmla="*/ 94 w 572"/>
              <a:gd name="T13" fmla="*/ 945 h 291"/>
              <a:gd name="T14" fmla="*/ 395 w 572"/>
              <a:gd name="T15" fmla="*/ 945 h 291"/>
              <a:gd name="T16" fmla="*/ 714 w 572"/>
              <a:gd name="T17" fmla="*/ 945 h 291"/>
              <a:gd name="T18" fmla="*/ 778 w 572"/>
              <a:gd name="T19" fmla="*/ 906 h 291"/>
              <a:gd name="T20" fmla="*/ 809 w 572"/>
              <a:gd name="T21" fmla="*/ 724 h 291"/>
              <a:gd name="T22" fmla="*/ 809 w 572"/>
              <a:gd name="T23" fmla="*/ 471 h 291"/>
              <a:gd name="T24" fmla="*/ 809 w 572"/>
              <a:gd name="T25" fmla="*/ 218 h 291"/>
              <a:gd name="T26" fmla="*/ 778 w 572"/>
              <a:gd name="T27" fmla="*/ 73 h 291"/>
              <a:gd name="T28" fmla="*/ 714 w 572"/>
              <a:gd name="T29" fmla="*/ 0 h 291"/>
              <a:gd name="T30" fmla="*/ 395 w 572"/>
              <a:gd name="T31" fmla="*/ 0 h 291"/>
              <a:gd name="T32" fmla="*/ 94 w 572"/>
              <a:gd name="T33" fmla="*/ 0 h 2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72"/>
              <a:gd name="T52" fmla="*/ 0 h 291"/>
              <a:gd name="T53" fmla="*/ 572 w 572"/>
              <a:gd name="T54" fmla="*/ 291 h 2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72" h="291">
                <a:moveTo>
                  <a:pt x="67" y="0"/>
                </a:moveTo>
                <a:lnTo>
                  <a:pt x="22" y="22"/>
                </a:lnTo>
                <a:lnTo>
                  <a:pt x="0" y="67"/>
                </a:lnTo>
                <a:lnTo>
                  <a:pt x="0" y="145"/>
                </a:lnTo>
                <a:lnTo>
                  <a:pt x="0" y="223"/>
                </a:lnTo>
                <a:lnTo>
                  <a:pt x="22" y="279"/>
                </a:lnTo>
                <a:lnTo>
                  <a:pt x="67" y="291"/>
                </a:lnTo>
                <a:lnTo>
                  <a:pt x="280" y="291"/>
                </a:lnTo>
                <a:lnTo>
                  <a:pt x="505" y="291"/>
                </a:lnTo>
                <a:lnTo>
                  <a:pt x="550" y="279"/>
                </a:lnTo>
                <a:lnTo>
                  <a:pt x="572" y="223"/>
                </a:lnTo>
                <a:lnTo>
                  <a:pt x="572" y="145"/>
                </a:lnTo>
                <a:lnTo>
                  <a:pt x="572" y="67"/>
                </a:lnTo>
                <a:lnTo>
                  <a:pt x="550" y="22"/>
                </a:lnTo>
                <a:lnTo>
                  <a:pt x="505" y="0"/>
                </a:lnTo>
                <a:lnTo>
                  <a:pt x="280" y="0"/>
                </a:lnTo>
                <a:lnTo>
                  <a:pt x="67" y="0"/>
                </a:lnTo>
                <a:close/>
              </a:path>
            </a:pathLst>
          </a:custGeom>
          <a:noFill/>
          <a:ln w="1905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65898" y="2658492"/>
            <a:ext cx="919162" cy="592931"/>
            <a:chOff x="4100516" y="2525142"/>
            <a:chExt cx="919162" cy="592931"/>
          </a:xfr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 bwMode="auto">
            <a:xfrm>
              <a:off x="4100516" y="2525142"/>
              <a:ext cx="919162" cy="592931"/>
            </a:xfrm>
            <a:prstGeom prst="round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44" name="Rectangle 93"/>
            <p:cNvSpPr>
              <a:spLocks noChangeArrowheads="1"/>
            </p:cNvSpPr>
            <p:nvPr/>
          </p:nvSpPr>
          <p:spPr bwMode="auto">
            <a:xfrm>
              <a:off x="4280373" y="2606164"/>
              <a:ext cx="559449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chemeClr val="bg1"/>
                  </a:solidFill>
                </a:rPr>
                <a:t>HTML</a:t>
              </a:r>
              <a:br>
                <a:rPr lang="en-US" sz="1400" b="1" u="none" dirty="0" smtClean="0">
                  <a:solidFill>
                    <a:schemeClr val="bg1"/>
                  </a:solidFill>
                </a:rPr>
              </a:br>
              <a:r>
                <a:rPr lang="en-US" sz="1400" b="1" u="none" dirty="0" smtClean="0">
                  <a:solidFill>
                    <a:schemeClr val="bg1"/>
                  </a:solidFill>
                </a:rPr>
                <a:t>Parser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127030" name="Rectangle 58"/>
          <p:cNvSpPr>
            <a:spLocks noChangeArrowheads="1"/>
          </p:cNvSpPr>
          <p:nvPr/>
        </p:nvSpPr>
        <p:spPr bwMode="auto">
          <a:xfrm>
            <a:off x="4877444" y="1766713"/>
            <a:ext cx="187711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>
                <a:solidFill>
                  <a:srgbClr val="000000"/>
                </a:solidFill>
              </a:rPr>
              <a:t>GET /index.html HTTP/1.0</a:t>
            </a:r>
            <a:endParaRPr lang="en-US" sz="1200" b="1" u="none" dirty="0"/>
          </a:p>
        </p:txBody>
      </p:sp>
      <p:sp>
        <p:nvSpPr>
          <p:cNvPr id="127031" name="Rectangle 59"/>
          <p:cNvSpPr>
            <a:spLocks noChangeArrowheads="1"/>
          </p:cNvSpPr>
          <p:nvPr/>
        </p:nvSpPr>
        <p:spPr bwMode="auto">
          <a:xfrm>
            <a:off x="4729166" y="2363613"/>
            <a:ext cx="21736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&lt;H1&gt;DOC Group page</a:t>
            </a:r>
            <a:r>
              <a:rPr lang="en-US" sz="1200" b="1" u="none" dirty="0">
                <a:solidFill>
                  <a:srgbClr val="000000"/>
                </a:solidFill>
              </a:rPr>
              <a:t>&lt;/H1&gt;...</a:t>
            </a:r>
            <a:endParaRPr lang="en-US" sz="1200" b="1" u="none" dirty="0"/>
          </a:p>
        </p:txBody>
      </p:sp>
      <p:sp>
        <p:nvSpPr>
          <p:cNvPr id="127032" name="Freeform 70"/>
          <p:cNvSpPr>
            <a:spLocks/>
          </p:cNvSpPr>
          <p:nvPr/>
        </p:nvSpPr>
        <p:spPr bwMode="auto">
          <a:xfrm>
            <a:off x="2883698" y="2650951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34" name="Freeform 92"/>
          <p:cNvSpPr>
            <a:spLocks/>
          </p:cNvSpPr>
          <p:nvPr/>
        </p:nvSpPr>
        <p:spPr bwMode="auto">
          <a:xfrm>
            <a:off x="3586960" y="2979563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7035" name="Group 110"/>
          <p:cNvGrpSpPr>
            <a:grpSpLocks/>
          </p:cNvGrpSpPr>
          <p:nvPr/>
        </p:nvGrpSpPr>
        <p:grpSpPr bwMode="auto">
          <a:xfrm>
            <a:off x="5282602" y="1982613"/>
            <a:ext cx="1066800" cy="152400"/>
            <a:chOff x="1427" y="698"/>
            <a:chExt cx="672" cy="96"/>
          </a:xfrm>
        </p:grpSpPr>
        <p:sp>
          <p:nvSpPr>
            <p:cNvPr id="127039" name="Oval 108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40" name="Line 109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127036" name="Group 111"/>
          <p:cNvGrpSpPr>
            <a:grpSpLocks/>
          </p:cNvGrpSpPr>
          <p:nvPr/>
        </p:nvGrpSpPr>
        <p:grpSpPr bwMode="auto">
          <a:xfrm flipH="1">
            <a:off x="5282602" y="2211213"/>
            <a:ext cx="1066800" cy="152400"/>
            <a:chOff x="1427" y="698"/>
            <a:chExt cx="672" cy="96"/>
          </a:xfrm>
        </p:grpSpPr>
        <p:sp>
          <p:nvSpPr>
            <p:cNvPr id="127037" name="Oval 112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38" name="Line 113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27002" name="Rectangle 61"/>
          <p:cNvSpPr>
            <a:spLocks noChangeArrowheads="1"/>
          </p:cNvSpPr>
          <p:nvPr/>
        </p:nvSpPr>
        <p:spPr bwMode="auto">
          <a:xfrm>
            <a:off x="5288762" y="5183013"/>
            <a:ext cx="9198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i="1" u="none" dirty="0" smtClean="0">
                <a:solidFill>
                  <a:srgbClr val="000000"/>
                </a:solidFill>
              </a:rPr>
              <a:t>IP </a:t>
            </a:r>
            <a:r>
              <a:rPr lang="en-US" sz="1400" b="1" i="1" u="none" dirty="0">
                <a:solidFill>
                  <a:srgbClr val="000000"/>
                </a:solidFill>
              </a:rPr>
              <a:t>Network</a:t>
            </a:r>
            <a:endParaRPr lang="en-US" sz="1400" b="1" i="1" u="none" dirty="0"/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985797" y="2658492"/>
            <a:ext cx="919162" cy="592931"/>
          </a:xfrm>
          <a:prstGeom prst="round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93"/>
          <p:cNvSpPr>
            <a:spLocks noChangeArrowheads="1"/>
          </p:cNvSpPr>
          <p:nvPr/>
        </p:nvSpPr>
        <p:spPr bwMode="auto">
          <a:xfrm>
            <a:off x="7176875" y="2739514"/>
            <a:ext cx="5370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/>
              <a:t>File</a:t>
            </a:r>
            <a:br>
              <a:rPr lang="en-US" sz="1400" b="1" u="none" dirty="0" smtClean="0"/>
            </a:br>
            <a:r>
              <a:rPr lang="en-US" sz="1400" b="1" u="none" dirty="0" smtClean="0"/>
              <a:t>Cache</a:t>
            </a:r>
            <a:endParaRPr lang="en-US" sz="2400" b="1" u="none" dirty="0"/>
          </a:p>
        </p:txBody>
      </p:sp>
      <p:sp>
        <p:nvSpPr>
          <p:cNvPr id="110" name="Rounded Rectangle 109"/>
          <p:cNvSpPr/>
          <p:nvPr/>
        </p:nvSpPr>
        <p:spPr bwMode="auto">
          <a:xfrm>
            <a:off x="8016140" y="2658492"/>
            <a:ext cx="1003501" cy="592931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93"/>
          <p:cNvSpPr>
            <a:spLocks noChangeArrowheads="1"/>
          </p:cNvSpPr>
          <p:nvPr/>
        </p:nvSpPr>
        <p:spPr bwMode="auto">
          <a:xfrm>
            <a:off x="8134773" y="2739514"/>
            <a:ext cx="7662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>
                <a:solidFill>
                  <a:srgbClr val="000000"/>
                </a:solidFill>
              </a:rPr>
              <a:t>Protocol</a:t>
            </a:r>
            <a:br>
              <a:rPr lang="en-US" sz="1400" b="1" u="none" dirty="0" smtClean="0">
                <a:solidFill>
                  <a:srgbClr val="000000"/>
                </a:solidFill>
              </a:rPr>
            </a:br>
            <a:r>
              <a:rPr lang="en-US" sz="1400" b="1" u="none" dirty="0" smtClean="0">
                <a:solidFill>
                  <a:srgbClr val="000000"/>
                </a:solidFill>
              </a:rPr>
              <a:t>Handlers</a:t>
            </a:r>
            <a:endParaRPr lang="en-US" sz="2400" b="1" u="non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67897" y="3507710"/>
            <a:ext cx="1115164" cy="347067"/>
            <a:chOff x="4122798" y="3312690"/>
            <a:chExt cx="1115164" cy="3470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Rounded Rectangle 116"/>
            <p:cNvSpPr/>
            <p:nvPr/>
          </p:nvSpPr>
          <p:spPr bwMode="auto">
            <a:xfrm>
              <a:off x="4122798" y="3312690"/>
              <a:ext cx="1115164" cy="347067"/>
            </a:xfrm>
            <a:prstGeom prst="roundRect">
              <a:avLst/>
            </a:prstGeom>
            <a:solidFill>
              <a:srgbClr val="D9F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Rectangle 75"/>
            <p:cNvSpPr>
              <a:spLocks noChangeArrowheads="1"/>
            </p:cNvSpPr>
            <p:nvPr/>
          </p:nvSpPr>
          <p:spPr bwMode="auto">
            <a:xfrm>
              <a:off x="4239350" y="3378501"/>
              <a:ext cx="8848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 smtClean="0">
                  <a:solidFill>
                    <a:srgbClr val="000000"/>
                  </a:solidFill>
                </a:rPr>
                <a:t>Requestor</a:t>
              </a:r>
              <a:endParaRPr lang="en-US" sz="2400" b="1" u="none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74401" y="4716923"/>
            <a:ext cx="1283493" cy="592931"/>
            <a:chOff x="7368385" y="4745498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ounded Rectangle 119"/>
            <p:cNvSpPr/>
            <p:nvPr/>
          </p:nvSpPr>
          <p:spPr bwMode="auto">
            <a:xfrm>
              <a:off x="7368385" y="4745498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Rectangle 60"/>
            <p:cNvSpPr>
              <a:spLocks noChangeArrowheads="1"/>
            </p:cNvSpPr>
            <p:nvPr/>
          </p:nvSpPr>
          <p:spPr bwMode="auto">
            <a:xfrm>
              <a:off x="7576519" y="4934241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sp>
        <p:nvSpPr>
          <p:cNvPr id="127028" name="Rectangle 40"/>
          <p:cNvSpPr>
            <a:spLocks noChangeArrowheads="1"/>
          </p:cNvSpPr>
          <p:nvPr/>
        </p:nvSpPr>
        <p:spPr bwMode="auto">
          <a:xfrm>
            <a:off x="3175983" y="1778620"/>
            <a:ext cx="11584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Client</a:t>
            </a:r>
            <a:endParaRPr lang="en-US" sz="2800" b="1" u="none" dirty="0"/>
          </a:p>
        </p:txBody>
      </p:sp>
      <p:sp>
        <p:nvSpPr>
          <p:cNvPr id="127029" name="Rectangle 41"/>
          <p:cNvSpPr>
            <a:spLocks noChangeArrowheads="1"/>
          </p:cNvSpPr>
          <p:nvPr/>
        </p:nvSpPr>
        <p:spPr bwMode="auto">
          <a:xfrm>
            <a:off x="7403255" y="1778620"/>
            <a:ext cx="12257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Server</a:t>
            </a:r>
            <a:endParaRPr lang="en-US" sz="2800" b="1" u="none" dirty="0"/>
          </a:p>
        </p:txBody>
      </p:sp>
      <p:sp>
        <p:nvSpPr>
          <p:cNvPr id="127033" name="Rectangle 82"/>
          <p:cNvSpPr>
            <a:spLocks noChangeArrowheads="1"/>
          </p:cNvSpPr>
          <p:nvPr/>
        </p:nvSpPr>
        <p:spPr bwMode="auto">
          <a:xfrm>
            <a:off x="7149372" y="2186607"/>
            <a:ext cx="1733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www.dre.vanderbilt.edu</a:t>
            </a:r>
            <a:endParaRPr lang="en-US" sz="2000" b="1" u="none" dirty="0"/>
          </a:p>
        </p:txBody>
      </p:sp>
      <p:cxnSp>
        <p:nvCxnSpPr>
          <p:cNvPr id="20" name="Elbow Connector 19"/>
          <p:cNvCxnSpPr/>
          <p:nvPr/>
        </p:nvCxnSpPr>
        <p:spPr bwMode="auto">
          <a:xfrm rot="14460000" flipH="1">
            <a:off x="4765545" y="4217339"/>
            <a:ext cx="841560" cy="187050"/>
          </a:xfrm>
          <a:prstGeom prst="bentConnector3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  <p:cxnSp>
        <p:nvCxnSpPr>
          <p:cNvPr id="25" name="Straight Connector 24"/>
          <p:cNvCxnSpPr/>
          <p:nvPr/>
        </p:nvCxnSpPr>
        <p:spPr bwMode="auto">
          <a:xfrm>
            <a:off x="3781432" y="5490522"/>
            <a:ext cx="425657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771907" y="5310251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3113466" y="4726845"/>
            <a:ext cx="1283493" cy="592931"/>
            <a:chOff x="3464722" y="4755420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Rounded Rectangle 118"/>
            <p:cNvSpPr/>
            <p:nvPr/>
          </p:nvSpPr>
          <p:spPr bwMode="auto">
            <a:xfrm>
              <a:off x="3464722" y="4755420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16" name="Rectangle 60"/>
            <p:cNvSpPr>
              <a:spLocks noChangeArrowheads="1"/>
            </p:cNvSpPr>
            <p:nvPr/>
          </p:nvSpPr>
          <p:spPr bwMode="auto">
            <a:xfrm>
              <a:off x="3672856" y="4944163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cxnSp>
        <p:nvCxnSpPr>
          <p:cNvPr id="142" name="Straight Connector 141"/>
          <p:cNvCxnSpPr/>
          <p:nvPr/>
        </p:nvCxnSpPr>
        <p:spPr bwMode="auto">
          <a:xfrm>
            <a:off x="8036732" y="5309785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ounded Rectangle 114"/>
          <p:cNvSpPr/>
          <p:nvPr/>
        </p:nvSpPr>
        <p:spPr bwMode="auto">
          <a:xfrm>
            <a:off x="2886873" y="2658494"/>
            <a:ext cx="450011" cy="12084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ectangle 37"/>
          <p:cNvSpPr>
            <a:spLocks noChangeArrowheads="1"/>
          </p:cNvSpPr>
          <p:nvPr/>
        </p:nvSpPr>
        <p:spPr bwMode="auto">
          <a:xfrm>
            <a:off x="2942854" y="3154982"/>
            <a:ext cx="3189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GUI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161088" y="3507710"/>
            <a:ext cx="1729049" cy="347067"/>
            <a:chOff x="7161088" y="3507710"/>
            <a:chExt cx="1729049" cy="347067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953908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 bwMode="auto">
          <a:xfrm>
            <a:off x="4461234" y="4817019"/>
            <a:ext cx="2268281" cy="1441950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lowchart: Terminator 85"/>
          <p:cNvSpPr/>
          <p:nvPr/>
        </p:nvSpPr>
        <p:spPr bwMode="auto">
          <a:xfrm>
            <a:off x="6071477" y="293533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050"/>
            <a:ext cx="9039224" cy="914400"/>
          </a:xfrm>
          <a:noFill/>
          <a:ln w="19050"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A Pattern Language for the JAWS Web Server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-457203" y="131423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Flowchart: Terminator 47"/>
          <p:cNvSpPr/>
          <p:nvPr/>
        </p:nvSpPr>
        <p:spPr bwMode="auto">
          <a:xfrm>
            <a:off x="6627631" y="110648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49" name="Straight Arrow Connector 48"/>
          <p:cNvCxnSpPr>
            <a:endCxn id="72" idx="0"/>
          </p:cNvCxnSpPr>
          <p:nvPr/>
        </p:nvCxnSpPr>
        <p:spPr bwMode="auto">
          <a:xfrm flipH="1">
            <a:off x="1801095" y="201242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>
            <a:endCxn id="64" idx="0"/>
          </p:cNvCxnSpPr>
          <p:nvPr/>
        </p:nvCxnSpPr>
        <p:spPr bwMode="auto">
          <a:xfrm flipH="1" flipV="1">
            <a:off x="1934446" y="261166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Flowchart: Terminator 52"/>
          <p:cNvSpPr/>
          <p:nvPr/>
        </p:nvSpPr>
        <p:spPr bwMode="auto">
          <a:xfrm>
            <a:off x="7727926" y="176088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54" name="Flowchart: Terminator 53"/>
          <p:cNvSpPr/>
          <p:nvPr/>
        </p:nvSpPr>
        <p:spPr bwMode="auto">
          <a:xfrm>
            <a:off x="2107064" y="236154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3152047" y="261713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8776991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7319258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6386080" y="131344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4" name="Freeform 63"/>
          <p:cNvSpPr/>
          <p:nvPr/>
        </p:nvSpPr>
        <p:spPr bwMode="auto">
          <a:xfrm>
            <a:off x="1934446" y="261166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322456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Flowchart: Terminator 67"/>
          <p:cNvSpPr/>
          <p:nvPr/>
        </p:nvSpPr>
        <p:spPr bwMode="auto">
          <a:xfrm>
            <a:off x="7524752" y="292778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5140678" y="261740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2920903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Freeform 71"/>
          <p:cNvSpPr/>
          <p:nvPr/>
        </p:nvSpPr>
        <p:spPr bwMode="auto">
          <a:xfrm>
            <a:off x="1801095" y="203155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850846" y="201868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lowchart: Terminator 76"/>
          <p:cNvSpPr/>
          <p:nvPr/>
        </p:nvSpPr>
        <p:spPr bwMode="auto">
          <a:xfrm>
            <a:off x="3392023" y="232584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41" name="Flowchart: Terminator 40"/>
          <p:cNvSpPr/>
          <p:nvPr/>
        </p:nvSpPr>
        <p:spPr bwMode="auto">
          <a:xfrm>
            <a:off x="2771772" y="174782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rot="-780000" flipH="1" flipV="1">
            <a:off x="8607369" y="434911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7355963" y="43680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Flowchart: Terminator 78"/>
          <p:cNvSpPr/>
          <p:nvPr/>
        </p:nvSpPr>
        <p:spPr bwMode="auto">
          <a:xfrm>
            <a:off x="7555002" y="411845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8794983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5252327" y="411845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75" name="Flowchart: Terminator 74"/>
          <p:cNvSpPr/>
          <p:nvPr/>
        </p:nvSpPr>
        <p:spPr bwMode="auto">
          <a:xfrm>
            <a:off x="6071477" y="177007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6505837" y="436856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Flowchart: Terminator 87"/>
          <p:cNvSpPr/>
          <p:nvPr/>
        </p:nvSpPr>
        <p:spPr bwMode="auto">
          <a:xfrm>
            <a:off x="6696295" y="411845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5154079" y="319202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Flowchart: Terminator 81"/>
          <p:cNvSpPr/>
          <p:nvPr/>
        </p:nvSpPr>
        <p:spPr bwMode="auto">
          <a:xfrm>
            <a:off x="3104423" y="345536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 flipH="1">
            <a:off x="171449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Flowchart: Terminator 82"/>
          <p:cNvSpPr/>
          <p:nvPr/>
        </p:nvSpPr>
        <p:spPr bwMode="auto">
          <a:xfrm>
            <a:off x="1911438" y="345536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H="1">
            <a:off x="444446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197420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6282" y="414417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09338" y="465144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Freeform 93"/>
          <p:cNvSpPr/>
          <p:nvPr/>
        </p:nvSpPr>
        <p:spPr bwMode="auto">
          <a:xfrm>
            <a:off x="196258" y="371027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owchart: Terminator 51"/>
          <p:cNvSpPr/>
          <p:nvPr/>
        </p:nvSpPr>
        <p:spPr bwMode="auto">
          <a:xfrm>
            <a:off x="2194830" y="441715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85" name="Flowchart: Terminator 84"/>
          <p:cNvSpPr/>
          <p:nvPr/>
        </p:nvSpPr>
        <p:spPr bwMode="auto">
          <a:xfrm>
            <a:off x="686861" y="441715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H="1">
            <a:off x="3743322" y="464869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Freeform 70"/>
          <p:cNvSpPr/>
          <p:nvPr/>
        </p:nvSpPr>
        <p:spPr bwMode="auto">
          <a:xfrm flipV="1">
            <a:off x="4495510" y="371210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1783097" y="464869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309338" y="465666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Flowchart: Terminator 83"/>
          <p:cNvSpPr/>
          <p:nvPr/>
        </p:nvSpPr>
        <p:spPr bwMode="auto">
          <a:xfrm>
            <a:off x="277319" y="345536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1528289" y="-35953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Freeform 74"/>
          <p:cNvSpPr>
            <a:spLocks/>
          </p:cNvSpPr>
          <p:nvPr/>
        </p:nvSpPr>
        <p:spPr bwMode="auto">
          <a:xfrm>
            <a:off x="4699198" y="598006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4535685" y="4955483"/>
            <a:ext cx="919162" cy="592931"/>
            <a:chOff x="6985797" y="2658492"/>
            <a:chExt cx="919162" cy="592931"/>
          </a:xfrm>
        </p:grpSpPr>
        <p:sp>
          <p:nvSpPr>
            <p:cNvPr id="106" name="Rounded Rectangle 105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66028" y="4955483"/>
            <a:ext cx="1003501" cy="592931"/>
            <a:chOff x="8016140" y="2658492"/>
            <a:chExt cx="1003501" cy="592931"/>
          </a:xfrm>
        </p:grpSpPr>
        <p:sp>
          <p:nvSpPr>
            <p:cNvPr id="109" name="Rounded Rectangle 108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10976" y="5804701"/>
            <a:ext cx="1729049" cy="347067"/>
            <a:chOff x="7161088" y="3507710"/>
            <a:chExt cx="1729049" cy="347067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309338" y="554359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2771773" y="6413999"/>
            <a:ext cx="4133852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Simple, reactive, but non-scalable</a:t>
            </a:r>
            <a:endParaRPr lang="en-US" sz="2000" u="none" dirty="0">
              <a:latin typeface="+mj-lt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2123997" y="465666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558797" y="465666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5910791" y="202529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07609" y="1138337"/>
            <a:ext cx="8399291" cy="4329056"/>
          </a:xfrm>
          <a:custGeom>
            <a:avLst/>
            <a:gdLst>
              <a:gd name="connsiteX0" fmla="*/ 4840941 w 8364070"/>
              <a:gd name="connsiteY0" fmla="*/ 0 h 4338917"/>
              <a:gd name="connsiteX1" fmla="*/ 8355106 w 8364070"/>
              <a:gd name="connsiteY1" fmla="*/ 8964 h 4338917"/>
              <a:gd name="connsiteX2" fmla="*/ 8364070 w 8364070"/>
              <a:gd name="connsiteY2" fmla="*/ 726141 h 4338917"/>
              <a:gd name="connsiteX3" fmla="*/ 4491317 w 8364070"/>
              <a:gd name="connsiteY3" fmla="*/ 744070 h 4338917"/>
              <a:gd name="connsiteX4" fmla="*/ 4491317 w 8364070"/>
              <a:gd name="connsiteY4" fmla="*/ 3487270 h 4338917"/>
              <a:gd name="connsiteX5" fmla="*/ 2626658 w 8364070"/>
              <a:gd name="connsiteY5" fmla="*/ 3998258 h 4338917"/>
              <a:gd name="connsiteX6" fmla="*/ 0 w 8364070"/>
              <a:gd name="connsiteY6" fmla="*/ 3998258 h 4338917"/>
              <a:gd name="connsiteX7" fmla="*/ 8964 w 8364070"/>
              <a:gd name="connsiteY7" fmla="*/ 4312023 h 4338917"/>
              <a:gd name="connsiteX8" fmla="*/ 3872753 w 8364070"/>
              <a:gd name="connsiteY8" fmla="*/ 4338917 h 4338917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4 w 8821697"/>
              <a:gd name="connsiteY0" fmla="*/ 46541 h 4385458"/>
              <a:gd name="connsiteX1" fmla="*/ 8355109 w 8821697"/>
              <a:gd name="connsiteY1" fmla="*/ 55505 h 4385458"/>
              <a:gd name="connsiteX2" fmla="*/ 8364073 w 8821697"/>
              <a:gd name="connsiteY2" fmla="*/ 772682 h 4385458"/>
              <a:gd name="connsiteX3" fmla="*/ 4491320 w 8821697"/>
              <a:gd name="connsiteY3" fmla="*/ 790611 h 4385458"/>
              <a:gd name="connsiteX4" fmla="*/ 4491320 w 8821697"/>
              <a:gd name="connsiteY4" fmla="*/ 3533811 h 4385458"/>
              <a:gd name="connsiteX5" fmla="*/ 2626661 w 8821697"/>
              <a:gd name="connsiteY5" fmla="*/ 4044799 h 4385458"/>
              <a:gd name="connsiteX6" fmla="*/ 3 w 8821697"/>
              <a:gd name="connsiteY6" fmla="*/ 4044799 h 4385458"/>
              <a:gd name="connsiteX7" fmla="*/ 8967 w 8821697"/>
              <a:gd name="connsiteY7" fmla="*/ 4358564 h 4385458"/>
              <a:gd name="connsiteX8" fmla="*/ 3872756 w 8821697"/>
              <a:gd name="connsiteY8" fmla="*/ 4385458 h 4385458"/>
              <a:gd name="connsiteX0" fmla="*/ 4840944 w 8821697"/>
              <a:gd name="connsiteY0" fmla="*/ 46541 h 4410691"/>
              <a:gd name="connsiteX1" fmla="*/ 8355109 w 8821697"/>
              <a:gd name="connsiteY1" fmla="*/ 55505 h 4410691"/>
              <a:gd name="connsiteX2" fmla="*/ 8364073 w 8821697"/>
              <a:gd name="connsiteY2" fmla="*/ 772682 h 4410691"/>
              <a:gd name="connsiteX3" fmla="*/ 4491320 w 8821697"/>
              <a:gd name="connsiteY3" fmla="*/ 790611 h 4410691"/>
              <a:gd name="connsiteX4" fmla="*/ 4491320 w 8821697"/>
              <a:gd name="connsiteY4" fmla="*/ 3533811 h 4410691"/>
              <a:gd name="connsiteX5" fmla="*/ 2626661 w 8821697"/>
              <a:gd name="connsiteY5" fmla="*/ 4044799 h 4410691"/>
              <a:gd name="connsiteX6" fmla="*/ 3 w 8821697"/>
              <a:gd name="connsiteY6" fmla="*/ 4044799 h 4410691"/>
              <a:gd name="connsiteX7" fmla="*/ 8967 w 8821697"/>
              <a:gd name="connsiteY7" fmla="*/ 4358564 h 4410691"/>
              <a:gd name="connsiteX8" fmla="*/ 3872756 w 8821697"/>
              <a:gd name="connsiteY8" fmla="*/ 4385458 h 4410691"/>
              <a:gd name="connsiteX0" fmla="*/ 5218288 w 9199041"/>
              <a:gd name="connsiteY0" fmla="*/ 46541 h 4388371"/>
              <a:gd name="connsiteX1" fmla="*/ 8732453 w 9199041"/>
              <a:gd name="connsiteY1" fmla="*/ 55505 h 4388371"/>
              <a:gd name="connsiteX2" fmla="*/ 8741417 w 9199041"/>
              <a:gd name="connsiteY2" fmla="*/ 772682 h 4388371"/>
              <a:gd name="connsiteX3" fmla="*/ 4868664 w 9199041"/>
              <a:gd name="connsiteY3" fmla="*/ 790611 h 4388371"/>
              <a:gd name="connsiteX4" fmla="*/ 4868664 w 9199041"/>
              <a:gd name="connsiteY4" fmla="*/ 3533811 h 4388371"/>
              <a:gd name="connsiteX5" fmla="*/ 3004005 w 9199041"/>
              <a:gd name="connsiteY5" fmla="*/ 4044799 h 4388371"/>
              <a:gd name="connsiteX6" fmla="*/ 63582 w 9199041"/>
              <a:gd name="connsiteY6" fmla="*/ 4071693 h 4388371"/>
              <a:gd name="connsiteX7" fmla="*/ 386311 w 9199041"/>
              <a:gd name="connsiteY7" fmla="*/ 4358564 h 4388371"/>
              <a:gd name="connsiteX8" fmla="*/ 4250100 w 9199041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4962472 w 9292849"/>
              <a:gd name="connsiteY3" fmla="*/ 790611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5279124 w 9292849"/>
              <a:gd name="connsiteY3" fmla="*/ 763637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5279124 w 9292849"/>
              <a:gd name="connsiteY3" fmla="*/ 763637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5279124 w 9292849"/>
              <a:gd name="connsiteY3" fmla="*/ 898507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430879 w 9411632"/>
              <a:gd name="connsiteY0" fmla="*/ 46541 h 4388371"/>
              <a:gd name="connsiteX1" fmla="*/ 8945044 w 9411632"/>
              <a:gd name="connsiteY1" fmla="*/ 55505 h 4388371"/>
              <a:gd name="connsiteX2" fmla="*/ 8954008 w 9411632"/>
              <a:gd name="connsiteY2" fmla="*/ 772682 h 4388371"/>
              <a:gd name="connsiteX3" fmla="*/ 5397907 w 9411632"/>
              <a:gd name="connsiteY3" fmla="*/ 898507 h 4388371"/>
              <a:gd name="connsiteX4" fmla="*/ 5081255 w 9411632"/>
              <a:gd name="connsiteY4" fmla="*/ 3533811 h 4388371"/>
              <a:gd name="connsiteX5" fmla="*/ 3216597 w 9411632"/>
              <a:gd name="connsiteY5" fmla="*/ 3404735 h 4388371"/>
              <a:gd name="connsiteX6" fmla="*/ 276173 w 9411632"/>
              <a:gd name="connsiteY6" fmla="*/ 4071693 h 4388371"/>
              <a:gd name="connsiteX7" fmla="*/ 598902 w 9411632"/>
              <a:gd name="connsiteY7" fmla="*/ 4358564 h 4388371"/>
              <a:gd name="connsiteX8" fmla="*/ 4462691 w 9411632"/>
              <a:gd name="connsiteY8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45727 w 9359452"/>
              <a:gd name="connsiteY3" fmla="*/ 898507 h 4388371"/>
              <a:gd name="connsiteX4" fmla="*/ 5029075 w 9359452"/>
              <a:gd name="connsiteY4" fmla="*/ 3533811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45727 w 9359452"/>
              <a:gd name="connsiteY3" fmla="*/ 898507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45727 w 9359452"/>
              <a:gd name="connsiteY3" fmla="*/ 898507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408810 w 9359452"/>
              <a:gd name="connsiteY3" fmla="*/ 1013145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408810 w 9359452"/>
              <a:gd name="connsiteY3" fmla="*/ 1013145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98296 w 9359452"/>
              <a:gd name="connsiteY3" fmla="*/ 1127784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98296 w 9359452"/>
              <a:gd name="connsiteY3" fmla="*/ 1127784 h 4388371"/>
              <a:gd name="connsiteX4" fmla="*/ 4566467 w 9359452"/>
              <a:gd name="connsiteY4" fmla="*/ 3371407 h 4388371"/>
              <a:gd name="connsiteX5" fmla="*/ 3185444 w 9359452"/>
              <a:gd name="connsiteY5" fmla="*/ 3366522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98296 w 9359452"/>
              <a:gd name="connsiteY3" fmla="*/ 1127784 h 4388371"/>
              <a:gd name="connsiteX4" fmla="*/ 4566467 w 9359452"/>
              <a:gd name="connsiteY4" fmla="*/ 3371407 h 4388371"/>
              <a:gd name="connsiteX5" fmla="*/ 3185444 w 9359452"/>
              <a:gd name="connsiteY5" fmla="*/ 3366522 h 4388371"/>
              <a:gd name="connsiteX6" fmla="*/ 232315 w 9359452"/>
              <a:gd name="connsiteY6" fmla="*/ 3394796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426749 w 9407502"/>
              <a:gd name="connsiteY0" fmla="*/ 46541 h 4388371"/>
              <a:gd name="connsiteX1" fmla="*/ 8940914 w 9407502"/>
              <a:gd name="connsiteY1" fmla="*/ 55505 h 4388371"/>
              <a:gd name="connsiteX2" fmla="*/ 8949878 w 9407502"/>
              <a:gd name="connsiteY2" fmla="*/ 772682 h 4388371"/>
              <a:gd name="connsiteX3" fmla="*/ 5446346 w 9407502"/>
              <a:gd name="connsiteY3" fmla="*/ 1127784 h 4388371"/>
              <a:gd name="connsiteX4" fmla="*/ 4614517 w 9407502"/>
              <a:gd name="connsiteY4" fmla="*/ 3371407 h 4388371"/>
              <a:gd name="connsiteX5" fmla="*/ 3233494 w 9407502"/>
              <a:gd name="connsiteY5" fmla="*/ 3366522 h 4388371"/>
              <a:gd name="connsiteX6" fmla="*/ 280365 w 9407502"/>
              <a:gd name="connsiteY6" fmla="*/ 3394796 h 4388371"/>
              <a:gd name="connsiteX7" fmla="*/ 594772 w 9407502"/>
              <a:gd name="connsiteY7" fmla="*/ 4358564 h 4388371"/>
              <a:gd name="connsiteX8" fmla="*/ 4458561 w 9407502"/>
              <a:gd name="connsiteY8" fmla="*/ 4385458 h 4388371"/>
              <a:gd name="connsiteX0" fmla="*/ 5426749 w 9407502"/>
              <a:gd name="connsiteY0" fmla="*/ 11182 h 4353012"/>
              <a:gd name="connsiteX1" fmla="*/ 8940914 w 9407502"/>
              <a:gd name="connsiteY1" fmla="*/ 77465 h 4353012"/>
              <a:gd name="connsiteX2" fmla="*/ 8949878 w 9407502"/>
              <a:gd name="connsiteY2" fmla="*/ 737323 h 4353012"/>
              <a:gd name="connsiteX3" fmla="*/ 5446346 w 9407502"/>
              <a:gd name="connsiteY3" fmla="*/ 1092425 h 4353012"/>
              <a:gd name="connsiteX4" fmla="*/ 4614517 w 9407502"/>
              <a:gd name="connsiteY4" fmla="*/ 3336048 h 4353012"/>
              <a:gd name="connsiteX5" fmla="*/ 3233494 w 9407502"/>
              <a:gd name="connsiteY5" fmla="*/ 3331163 h 4353012"/>
              <a:gd name="connsiteX6" fmla="*/ 280365 w 9407502"/>
              <a:gd name="connsiteY6" fmla="*/ 3359437 h 4353012"/>
              <a:gd name="connsiteX7" fmla="*/ 594772 w 9407502"/>
              <a:gd name="connsiteY7" fmla="*/ 4323205 h 4353012"/>
              <a:gd name="connsiteX8" fmla="*/ 4458561 w 9407502"/>
              <a:gd name="connsiteY8" fmla="*/ 4350099 h 4353012"/>
              <a:gd name="connsiteX0" fmla="*/ 5426749 w 9407502"/>
              <a:gd name="connsiteY0" fmla="*/ 45 h 4341875"/>
              <a:gd name="connsiteX1" fmla="*/ 8940914 w 9407502"/>
              <a:gd name="connsiteY1" fmla="*/ 66328 h 4341875"/>
              <a:gd name="connsiteX2" fmla="*/ 8949878 w 9407502"/>
              <a:gd name="connsiteY2" fmla="*/ 726186 h 4341875"/>
              <a:gd name="connsiteX3" fmla="*/ 5446346 w 9407502"/>
              <a:gd name="connsiteY3" fmla="*/ 1081288 h 4341875"/>
              <a:gd name="connsiteX4" fmla="*/ 4614517 w 9407502"/>
              <a:gd name="connsiteY4" fmla="*/ 3324911 h 4341875"/>
              <a:gd name="connsiteX5" fmla="*/ 3233494 w 9407502"/>
              <a:gd name="connsiteY5" fmla="*/ 3320026 h 4341875"/>
              <a:gd name="connsiteX6" fmla="*/ 280365 w 9407502"/>
              <a:gd name="connsiteY6" fmla="*/ 3348300 h 4341875"/>
              <a:gd name="connsiteX7" fmla="*/ 594772 w 9407502"/>
              <a:gd name="connsiteY7" fmla="*/ 4312068 h 4341875"/>
              <a:gd name="connsiteX8" fmla="*/ 4458561 w 9407502"/>
              <a:gd name="connsiteY8" fmla="*/ 4338962 h 4341875"/>
              <a:gd name="connsiteX0" fmla="*/ 5426749 w 9407502"/>
              <a:gd name="connsiteY0" fmla="*/ 45 h 4341875"/>
              <a:gd name="connsiteX1" fmla="*/ 8940914 w 9407502"/>
              <a:gd name="connsiteY1" fmla="*/ 66328 h 4341875"/>
              <a:gd name="connsiteX2" fmla="*/ 8949878 w 9407502"/>
              <a:gd name="connsiteY2" fmla="*/ 726186 h 4341875"/>
              <a:gd name="connsiteX3" fmla="*/ 5446346 w 9407502"/>
              <a:gd name="connsiteY3" fmla="*/ 1081288 h 4341875"/>
              <a:gd name="connsiteX4" fmla="*/ 4614517 w 9407502"/>
              <a:gd name="connsiteY4" fmla="*/ 3324911 h 4341875"/>
              <a:gd name="connsiteX5" fmla="*/ 3391202 w 9407502"/>
              <a:gd name="connsiteY5" fmla="*/ 3797686 h 4341875"/>
              <a:gd name="connsiteX6" fmla="*/ 280365 w 9407502"/>
              <a:gd name="connsiteY6" fmla="*/ 3348300 h 4341875"/>
              <a:gd name="connsiteX7" fmla="*/ 594772 w 9407502"/>
              <a:gd name="connsiteY7" fmla="*/ 4312068 h 4341875"/>
              <a:gd name="connsiteX8" fmla="*/ 4458561 w 9407502"/>
              <a:gd name="connsiteY8" fmla="*/ 4338962 h 4341875"/>
              <a:gd name="connsiteX0" fmla="*/ 5310292 w 9291045"/>
              <a:gd name="connsiteY0" fmla="*/ 45 h 4341875"/>
              <a:gd name="connsiteX1" fmla="*/ 8824457 w 9291045"/>
              <a:gd name="connsiteY1" fmla="*/ 66328 h 4341875"/>
              <a:gd name="connsiteX2" fmla="*/ 8833421 w 9291045"/>
              <a:gd name="connsiteY2" fmla="*/ 726186 h 4341875"/>
              <a:gd name="connsiteX3" fmla="*/ 5329889 w 9291045"/>
              <a:gd name="connsiteY3" fmla="*/ 1081288 h 4341875"/>
              <a:gd name="connsiteX4" fmla="*/ 4498060 w 9291045"/>
              <a:gd name="connsiteY4" fmla="*/ 3324911 h 4341875"/>
              <a:gd name="connsiteX5" fmla="*/ 3274745 w 9291045"/>
              <a:gd name="connsiteY5" fmla="*/ 3797686 h 4341875"/>
              <a:gd name="connsiteX6" fmla="*/ 374185 w 9291045"/>
              <a:gd name="connsiteY6" fmla="*/ 3873727 h 4341875"/>
              <a:gd name="connsiteX7" fmla="*/ 478315 w 9291045"/>
              <a:gd name="connsiteY7" fmla="*/ 4312068 h 4341875"/>
              <a:gd name="connsiteX8" fmla="*/ 4342104 w 9291045"/>
              <a:gd name="connsiteY8" fmla="*/ 4338962 h 4341875"/>
              <a:gd name="connsiteX0" fmla="*/ 5310292 w 9291045"/>
              <a:gd name="connsiteY0" fmla="*/ 45 h 4341875"/>
              <a:gd name="connsiteX1" fmla="*/ 8824457 w 9291045"/>
              <a:gd name="connsiteY1" fmla="*/ 66328 h 4341875"/>
              <a:gd name="connsiteX2" fmla="*/ 8833421 w 9291045"/>
              <a:gd name="connsiteY2" fmla="*/ 726186 h 4341875"/>
              <a:gd name="connsiteX3" fmla="*/ 5329889 w 9291045"/>
              <a:gd name="connsiteY3" fmla="*/ 1081288 h 4341875"/>
              <a:gd name="connsiteX4" fmla="*/ 4498060 w 9291045"/>
              <a:gd name="connsiteY4" fmla="*/ 3324911 h 4341875"/>
              <a:gd name="connsiteX5" fmla="*/ 3274745 w 9291045"/>
              <a:gd name="connsiteY5" fmla="*/ 3797686 h 4341875"/>
              <a:gd name="connsiteX6" fmla="*/ 374185 w 9291045"/>
              <a:gd name="connsiteY6" fmla="*/ 3902386 h 4341875"/>
              <a:gd name="connsiteX7" fmla="*/ 478315 w 9291045"/>
              <a:gd name="connsiteY7" fmla="*/ 4312068 h 4341875"/>
              <a:gd name="connsiteX8" fmla="*/ 4342104 w 9291045"/>
              <a:gd name="connsiteY8" fmla="*/ 4338962 h 4341875"/>
              <a:gd name="connsiteX0" fmla="*/ 5310292 w 9291045"/>
              <a:gd name="connsiteY0" fmla="*/ 45 h 4341875"/>
              <a:gd name="connsiteX1" fmla="*/ 8824457 w 9291045"/>
              <a:gd name="connsiteY1" fmla="*/ 66328 h 4341875"/>
              <a:gd name="connsiteX2" fmla="*/ 8833421 w 9291045"/>
              <a:gd name="connsiteY2" fmla="*/ 726186 h 4341875"/>
              <a:gd name="connsiteX3" fmla="*/ 5329889 w 9291045"/>
              <a:gd name="connsiteY3" fmla="*/ 1081288 h 4341875"/>
              <a:gd name="connsiteX4" fmla="*/ 4498060 w 9291045"/>
              <a:gd name="connsiteY4" fmla="*/ 3324911 h 4341875"/>
              <a:gd name="connsiteX5" fmla="*/ 3327314 w 9291045"/>
              <a:gd name="connsiteY5" fmla="*/ 3969644 h 4341875"/>
              <a:gd name="connsiteX6" fmla="*/ 374185 w 9291045"/>
              <a:gd name="connsiteY6" fmla="*/ 3902386 h 4341875"/>
              <a:gd name="connsiteX7" fmla="*/ 478315 w 9291045"/>
              <a:gd name="connsiteY7" fmla="*/ 4312068 h 4341875"/>
              <a:gd name="connsiteX8" fmla="*/ 4342104 w 9291045"/>
              <a:gd name="connsiteY8" fmla="*/ 4338962 h 4341875"/>
              <a:gd name="connsiteX0" fmla="*/ 5290503 w 9271256"/>
              <a:gd name="connsiteY0" fmla="*/ 45 h 4341875"/>
              <a:gd name="connsiteX1" fmla="*/ 8804668 w 9271256"/>
              <a:gd name="connsiteY1" fmla="*/ 66328 h 4341875"/>
              <a:gd name="connsiteX2" fmla="*/ 8813632 w 9271256"/>
              <a:gd name="connsiteY2" fmla="*/ 726186 h 4341875"/>
              <a:gd name="connsiteX3" fmla="*/ 5310100 w 9271256"/>
              <a:gd name="connsiteY3" fmla="*/ 1081288 h 4341875"/>
              <a:gd name="connsiteX4" fmla="*/ 4478271 w 9271256"/>
              <a:gd name="connsiteY4" fmla="*/ 3324911 h 4341875"/>
              <a:gd name="connsiteX5" fmla="*/ 3307525 w 9271256"/>
              <a:gd name="connsiteY5" fmla="*/ 3969644 h 4341875"/>
              <a:gd name="connsiteX6" fmla="*/ 396452 w 9271256"/>
              <a:gd name="connsiteY6" fmla="*/ 3911940 h 4341875"/>
              <a:gd name="connsiteX7" fmla="*/ 458526 w 9271256"/>
              <a:gd name="connsiteY7" fmla="*/ 4312068 h 4341875"/>
              <a:gd name="connsiteX8" fmla="*/ 4322315 w 9271256"/>
              <a:gd name="connsiteY8" fmla="*/ 4338962 h 4341875"/>
              <a:gd name="connsiteX0" fmla="*/ 5290503 w 9271256"/>
              <a:gd name="connsiteY0" fmla="*/ 45 h 4341875"/>
              <a:gd name="connsiteX1" fmla="*/ 8804668 w 9271256"/>
              <a:gd name="connsiteY1" fmla="*/ 66328 h 4341875"/>
              <a:gd name="connsiteX2" fmla="*/ 8813632 w 9271256"/>
              <a:gd name="connsiteY2" fmla="*/ 726186 h 4341875"/>
              <a:gd name="connsiteX3" fmla="*/ 5310100 w 9271256"/>
              <a:gd name="connsiteY3" fmla="*/ 1081288 h 4341875"/>
              <a:gd name="connsiteX4" fmla="*/ 4478271 w 9271256"/>
              <a:gd name="connsiteY4" fmla="*/ 3324911 h 4341875"/>
              <a:gd name="connsiteX5" fmla="*/ 3307525 w 9271256"/>
              <a:gd name="connsiteY5" fmla="*/ 3969644 h 4341875"/>
              <a:gd name="connsiteX6" fmla="*/ 396452 w 9271256"/>
              <a:gd name="connsiteY6" fmla="*/ 3911940 h 4341875"/>
              <a:gd name="connsiteX7" fmla="*/ 458526 w 9271256"/>
              <a:gd name="connsiteY7" fmla="*/ 4312068 h 4341875"/>
              <a:gd name="connsiteX8" fmla="*/ 4322315 w 9271256"/>
              <a:gd name="connsiteY8" fmla="*/ 4338962 h 43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71256" h="4341875">
                <a:moveTo>
                  <a:pt x="5290503" y="45"/>
                </a:moveTo>
                <a:cubicBezTo>
                  <a:pt x="6461891" y="3033"/>
                  <a:pt x="8217480" y="-16482"/>
                  <a:pt x="8804668" y="66328"/>
                </a:cubicBezTo>
                <a:cubicBezTo>
                  <a:pt x="9391856" y="149138"/>
                  <a:pt x="9457597" y="603668"/>
                  <a:pt x="8813632" y="726186"/>
                </a:cubicBezTo>
                <a:cubicBezTo>
                  <a:pt x="7628265" y="723171"/>
                  <a:pt x="5654161" y="476209"/>
                  <a:pt x="5310100" y="1081288"/>
                </a:cubicBezTo>
                <a:cubicBezTo>
                  <a:pt x="4966039" y="1686367"/>
                  <a:pt x="4812033" y="2843518"/>
                  <a:pt x="4478271" y="3324911"/>
                </a:cubicBezTo>
                <a:cubicBezTo>
                  <a:pt x="4144509" y="3806304"/>
                  <a:pt x="4029884" y="3965746"/>
                  <a:pt x="3307525" y="3969644"/>
                </a:cubicBezTo>
                <a:cubicBezTo>
                  <a:pt x="2323149" y="3979069"/>
                  <a:pt x="518694" y="3902515"/>
                  <a:pt x="396452" y="3911940"/>
                </a:cubicBezTo>
                <a:cubicBezTo>
                  <a:pt x="-43335" y="4077280"/>
                  <a:pt x="-237840" y="4146958"/>
                  <a:pt x="458526" y="4312068"/>
                </a:cubicBezTo>
                <a:cubicBezTo>
                  <a:pt x="1156279" y="4364362"/>
                  <a:pt x="3034385" y="4329997"/>
                  <a:pt x="4322315" y="433896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5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 bwMode="auto">
          <a:xfrm>
            <a:off x="4461234" y="4817019"/>
            <a:ext cx="2268281" cy="1441950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lowchart: Terminator 85"/>
          <p:cNvSpPr/>
          <p:nvPr/>
        </p:nvSpPr>
        <p:spPr bwMode="auto">
          <a:xfrm>
            <a:off x="6071477" y="293533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050"/>
            <a:ext cx="9039224" cy="914400"/>
          </a:xfrm>
          <a:noFill/>
          <a:ln w="19050"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A Pattern Language for the JAWS Web Server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-457203" y="131423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Flowchart: Terminator 47"/>
          <p:cNvSpPr/>
          <p:nvPr/>
        </p:nvSpPr>
        <p:spPr bwMode="auto">
          <a:xfrm>
            <a:off x="6627631" y="110648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49" name="Straight Arrow Connector 48"/>
          <p:cNvCxnSpPr>
            <a:endCxn id="72" idx="0"/>
          </p:cNvCxnSpPr>
          <p:nvPr/>
        </p:nvCxnSpPr>
        <p:spPr bwMode="auto">
          <a:xfrm flipH="1">
            <a:off x="1801095" y="201242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>
            <a:endCxn id="64" idx="0"/>
          </p:cNvCxnSpPr>
          <p:nvPr/>
        </p:nvCxnSpPr>
        <p:spPr bwMode="auto">
          <a:xfrm flipH="1" flipV="1">
            <a:off x="1934446" y="261166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Flowchart: Terminator 52"/>
          <p:cNvSpPr/>
          <p:nvPr/>
        </p:nvSpPr>
        <p:spPr bwMode="auto">
          <a:xfrm>
            <a:off x="7727926" y="176088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54" name="Flowchart: Terminator 53"/>
          <p:cNvSpPr/>
          <p:nvPr/>
        </p:nvSpPr>
        <p:spPr bwMode="auto">
          <a:xfrm>
            <a:off x="2107064" y="236154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3152047" y="261713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8776991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7319258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6386080" y="131344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4" name="Freeform 63"/>
          <p:cNvSpPr/>
          <p:nvPr/>
        </p:nvSpPr>
        <p:spPr bwMode="auto">
          <a:xfrm>
            <a:off x="1934446" y="261166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322456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Flowchart: Terminator 67"/>
          <p:cNvSpPr/>
          <p:nvPr/>
        </p:nvSpPr>
        <p:spPr bwMode="auto">
          <a:xfrm>
            <a:off x="7524752" y="292778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5140678" y="261740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2920903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Freeform 71"/>
          <p:cNvSpPr/>
          <p:nvPr/>
        </p:nvSpPr>
        <p:spPr bwMode="auto">
          <a:xfrm>
            <a:off x="1801095" y="203155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850846" y="201868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lowchart: Terminator 76"/>
          <p:cNvSpPr/>
          <p:nvPr/>
        </p:nvSpPr>
        <p:spPr bwMode="auto">
          <a:xfrm>
            <a:off x="3392023" y="232584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41" name="Flowchart: Terminator 40"/>
          <p:cNvSpPr/>
          <p:nvPr/>
        </p:nvSpPr>
        <p:spPr bwMode="auto">
          <a:xfrm>
            <a:off x="2771772" y="174782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rot="-780000" flipH="1" flipV="1">
            <a:off x="8607369" y="434911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7355963" y="43680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Flowchart: Terminator 78"/>
          <p:cNvSpPr/>
          <p:nvPr/>
        </p:nvSpPr>
        <p:spPr bwMode="auto">
          <a:xfrm>
            <a:off x="7555002" y="411845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8794983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5252327" y="411845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75" name="Flowchart: Terminator 74"/>
          <p:cNvSpPr/>
          <p:nvPr/>
        </p:nvSpPr>
        <p:spPr bwMode="auto">
          <a:xfrm>
            <a:off x="6071477" y="177007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6505837" y="436856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Flowchart: Terminator 87"/>
          <p:cNvSpPr/>
          <p:nvPr/>
        </p:nvSpPr>
        <p:spPr bwMode="auto">
          <a:xfrm>
            <a:off x="6696295" y="411845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5154079" y="319202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Flowchart: Terminator 81"/>
          <p:cNvSpPr/>
          <p:nvPr/>
        </p:nvSpPr>
        <p:spPr bwMode="auto">
          <a:xfrm>
            <a:off x="3104423" y="345536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 flipH="1">
            <a:off x="171449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Flowchart: Terminator 82"/>
          <p:cNvSpPr/>
          <p:nvPr/>
        </p:nvSpPr>
        <p:spPr bwMode="auto">
          <a:xfrm>
            <a:off x="1911438" y="345536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H="1">
            <a:off x="444446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197420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6282" y="414417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09338" y="465144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Freeform 93"/>
          <p:cNvSpPr/>
          <p:nvPr/>
        </p:nvSpPr>
        <p:spPr bwMode="auto">
          <a:xfrm>
            <a:off x="196258" y="371027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owchart: Terminator 51"/>
          <p:cNvSpPr/>
          <p:nvPr/>
        </p:nvSpPr>
        <p:spPr bwMode="auto">
          <a:xfrm>
            <a:off x="2194830" y="441715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85" name="Flowchart: Terminator 84"/>
          <p:cNvSpPr/>
          <p:nvPr/>
        </p:nvSpPr>
        <p:spPr bwMode="auto">
          <a:xfrm>
            <a:off x="686861" y="441715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H="1">
            <a:off x="3743322" y="464869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Freeform 70"/>
          <p:cNvSpPr/>
          <p:nvPr/>
        </p:nvSpPr>
        <p:spPr bwMode="auto">
          <a:xfrm flipV="1">
            <a:off x="4495510" y="371210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1783097" y="464869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309338" y="465666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Flowchart: Terminator 83"/>
          <p:cNvSpPr/>
          <p:nvPr/>
        </p:nvSpPr>
        <p:spPr bwMode="auto">
          <a:xfrm>
            <a:off x="277319" y="345536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1528289" y="-35953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Freeform 74"/>
          <p:cNvSpPr>
            <a:spLocks/>
          </p:cNvSpPr>
          <p:nvPr/>
        </p:nvSpPr>
        <p:spPr bwMode="auto">
          <a:xfrm>
            <a:off x="4699198" y="598006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4535685" y="4955483"/>
            <a:ext cx="919162" cy="592931"/>
            <a:chOff x="6985797" y="2658492"/>
            <a:chExt cx="919162" cy="592931"/>
          </a:xfrm>
        </p:grpSpPr>
        <p:sp>
          <p:nvSpPr>
            <p:cNvPr id="106" name="Rounded Rectangle 105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66028" y="4955483"/>
            <a:ext cx="1003501" cy="592931"/>
            <a:chOff x="8016140" y="2658492"/>
            <a:chExt cx="1003501" cy="592931"/>
          </a:xfrm>
        </p:grpSpPr>
        <p:sp>
          <p:nvSpPr>
            <p:cNvPr id="109" name="Rounded Rectangle 108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10976" y="5804701"/>
            <a:ext cx="1729049" cy="347067"/>
            <a:chOff x="7161088" y="3507710"/>
            <a:chExt cx="1729049" cy="347067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309338" y="554359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983018" y="6413999"/>
            <a:ext cx="6937187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Simple, reactive, flexible, &amp; more (coarse-grained) scalable</a:t>
            </a:r>
            <a:endParaRPr lang="en-US" sz="2000" u="none" dirty="0">
              <a:latin typeface="+mj-lt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2123997" y="465666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558797" y="465666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5910791" y="202529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384177" y="1138337"/>
            <a:ext cx="8522723" cy="4329056"/>
          </a:xfrm>
          <a:custGeom>
            <a:avLst/>
            <a:gdLst>
              <a:gd name="connsiteX0" fmla="*/ 4840941 w 8364070"/>
              <a:gd name="connsiteY0" fmla="*/ 0 h 4338917"/>
              <a:gd name="connsiteX1" fmla="*/ 8355106 w 8364070"/>
              <a:gd name="connsiteY1" fmla="*/ 8964 h 4338917"/>
              <a:gd name="connsiteX2" fmla="*/ 8364070 w 8364070"/>
              <a:gd name="connsiteY2" fmla="*/ 726141 h 4338917"/>
              <a:gd name="connsiteX3" fmla="*/ 4491317 w 8364070"/>
              <a:gd name="connsiteY3" fmla="*/ 744070 h 4338917"/>
              <a:gd name="connsiteX4" fmla="*/ 4491317 w 8364070"/>
              <a:gd name="connsiteY4" fmla="*/ 3487270 h 4338917"/>
              <a:gd name="connsiteX5" fmla="*/ 2626658 w 8364070"/>
              <a:gd name="connsiteY5" fmla="*/ 3998258 h 4338917"/>
              <a:gd name="connsiteX6" fmla="*/ 0 w 8364070"/>
              <a:gd name="connsiteY6" fmla="*/ 3998258 h 4338917"/>
              <a:gd name="connsiteX7" fmla="*/ 8964 w 8364070"/>
              <a:gd name="connsiteY7" fmla="*/ 4312023 h 4338917"/>
              <a:gd name="connsiteX8" fmla="*/ 3872753 w 8364070"/>
              <a:gd name="connsiteY8" fmla="*/ 4338917 h 4338917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4 w 8821697"/>
              <a:gd name="connsiteY0" fmla="*/ 46541 h 4385458"/>
              <a:gd name="connsiteX1" fmla="*/ 8355109 w 8821697"/>
              <a:gd name="connsiteY1" fmla="*/ 55505 h 4385458"/>
              <a:gd name="connsiteX2" fmla="*/ 8364073 w 8821697"/>
              <a:gd name="connsiteY2" fmla="*/ 772682 h 4385458"/>
              <a:gd name="connsiteX3" fmla="*/ 4491320 w 8821697"/>
              <a:gd name="connsiteY3" fmla="*/ 790611 h 4385458"/>
              <a:gd name="connsiteX4" fmla="*/ 4491320 w 8821697"/>
              <a:gd name="connsiteY4" fmla="*/ 3533811 h 4385458"/>
              <a:gd name="connsiteX5" fmla="*/ 2626661 w 8821697"/>
              <a:gd name="connsiteY5" fmla="*/ 4044799 h 4385458"/>
              <a:gd name="connsiteX6" fmla="*/ 3 w 8821697"/>
              <a:gd name="connsiteY6" fmla="*/ 4044799 h 4385458"/>
              <a:gd name="connsiteX7" fmla="*/ 8967 w 8821697"/>
              <a:gd name="connsiteY7" fmla="*/ 4358564 h 4385458"/>
              <a:gd name="connsiteX8" fmla="*/ 3872756 w 8821697"/>
              <a:gd name="connsiteY8" fmla="*/ 4385458 h 4385458"/>
              <a:gd name="connsiteX0" fmla="*/ 4840944 w 8821697"/>
              <a:gd name="connsiteY0" fmla="*/ 46541 h 4410691"/>
              <a:gd name="connsiteX1" fmla="*/ 8355109 w 8821697"/>
              <a:gd name="connsiteY1" fmla="*/ 55505 h 4410691"/>
              <a:gd name="connsiteX2" fmla="*/ 8364073 w 8821697"/>
              <a:gd name="connsiteY2" fmla="*/ 772682 h 4410691"/>
              <a:gd name="connsiteX3" fmla="*/ 4491320 w 8821697"/>
              <a:gd name="connsiteY3" fmla="*/ 790611 h 4410691"/>
              <a:gd name="connsiteX4" fmla="*/ 4491320 w 8821697"/>
              <a:gd name="connsiteY4" fmla="*/ 3533811 h 4410691"/>
              <a:gd name="connsiteX5" fmla="*/ 2626661 w 8821697"/>
              <a:gd name="connsiteY5" fmla="*/ 4044799 h 4410691"/>
              <a:gd name="connsiteX6" fmla="*/ 3 w 8821697"/>
              <a:gd name="connsiteY6" fmla="*/ 4044799 h 4410691"/>
              <a:gd name="connsiteX7" fmla="*/ 8967 w 8821697"/>
              <a:gd name="connsiteY7" fmla="*/ 4358564 h 4410691"/>
              <a:gd name="connsiteX8" fmla="*/ 3872756 w 8821697"/>
              <a:gd name="connsiteY8" fmla="*/ 4385458 h 4410691"/>
              <a:gd name="connsiteX0" fmla="*/ 5218288 w 9199041"/>
              <a:gd name="connsiteY0" fmla="*/ 46541 h 4388371"/>
              <a:gd name="connsiteX1" fmla="*/ 8732453 w 9199041"/>
              <a:gd name="connsiteY1" fmla="*/ 55505 h 4388371"/>
              <a:gd name="connsiteX2" fmla="*/ 8741417 w 9199041"/>
              <a:gd name="connsiteY2" fmla="*/ 772682 h 4388371"/>
              <a:gd name="connsiteX3" fmla="*/ 4868664 w 9199041"/>
              <a:gd name="connsiteY3" fmla="*/ 790611 h 4388371"/>
              <a:gd name="connsiteX4" fmla="*/ 4868664 w 9199041"/>
              <a:gd name="connsiteY4" fmla="*/ 3533811 h 4388371"/>
              <a:gd name="connsiteX5" fmla="*/ 3004005 w 9199041"/>
              <a:gd name="connsiteY5" fmla="*/ 4044799 h 4388371"/>
              <a:gd name="connsiteX6" fmla="*/ 63582 w 9199041"/>
              <a:gd name="connsiteY6" fmla="*/ 4071693 h 4388371"/>
              <a:gd name="connsiteX7" fmla="*/ 386311 w 9199041"/>
              <a:gd name="connsiteY7" fmla="*/ 4358564 h 4388371"/>
              <a:gd name="connsiteX8" fmla="*/ 4250100 w 9199041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4962472 w 9292849"/>
              <a:gd name="connsiteY3" fmla="*/ 790611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5279124 w 9292849"/>
              <a:gd name="connsiteY3" fmla="*/ 763637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5279124 w 9292849"/>
              <a:gd name="connsiteY3" fmla="*/ 763637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5279124 w 9292849"/>
              <a:gd name="connsiteY3" fmla="*/ 898507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430879 w 9411632"/>
              <a:gd name="connsiteY0" fmla="*/ 46541 h 4388371"/>
              <a:gd name="connsiteX1" fmla="*/ 8945044 w 9411632"/>
              <a:gd name="connsiteY1" fmla="*/ 55505 h 4388371"/>
              <a:gd name="connsiteX2" fmla="*/ 8954008 w 9411632"/>
              <a:gd name="connsiteY2" fmla="*/ 772682 h 4388371"/>
              <a:gd name="connsiteX3" fmla="*/ 5397907 w 9411632"/>
              <a:gd name="connsiteY3" fmla="*/ 898507 h 4388371"/>
              <a:gd name="connsiteX4" fmla="*/ 5081255 w 9411632"/>
              <a:gd name="connsiteY4" fmla="*/ 3533811 h 4388371"/>
              <a:gd name="connsiteX5" fmla="*/ 3216597 w 9411632"/>
              <a:gd name="connsiteY5" fmla="*/ 3404735 h 4388371"/>
              <a:gd name="connsiteX6" fmla="*/ 276173 w 9411632"/>
              <a:gd name="connsiteY6" fmla="*/ 4071693 h 4388371"/>
              <a:gd name="connsiteX7" fmla="*/ 598902 w 9411632"/>
              <a:gd name="connsiteY7" fmla="*/ 4358564 h 4388371"/>
              <a:gd name="connsiteX8" fmla="*/ 4462691 w 9411632"/>
              <a:gd name="connsiteY8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45727 w 9359452"/>
              <a:gd name="connsiteY3" fmla="*/ 898507 h 4388371"/>
              <a:gd name="connsiteX4" fmla="*/ 5029075 w 9359452"/>
              <a:gd name="connsiteY4" fmla="*/ 3533811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45727 w 9359452"/>
              <a:gd name="connsiteY3" fmla="*/ 898507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45727 w 9359452"/>
              <a:gd name="connsiteY3" fmla="*/ 898507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408810 w 9359452"/>
              <a:gd name="connsiteY3" fmla="*/ 1013145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408810 w 9359452"/>
              <a:gd name="connsiteY3" fmla="*/ 1013145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98296 w 9359452"/>
              <a:gd name="connsiteY3" fmla="*/ 1127784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98296 w 9359452"/>
              <a:gd name="connsiteY3" fmla="*/ 1127784 h 4388371"/>
              <a:gd name="connsiteX4" fmla="*/ 4566467 w 9359452"/>
              <a:gd name="connsiteY4" fmla="*/ 3371407 h 4388371"/>
              <a:gd name="connsiteX5" fmla="*/ 3185444 w 9359452"/>
              <a:gd name="connsiteY5" fmla="*/ 3366522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98296 w 9359452"/>
              <a:gd name="connsiteY3" fmla="*/ 1127784 h 4388371"/>
              <a:gd name="connsiteX4" fmla="*/ 4566467 w 9359452"/>
              <a:gd name="connsiteY4" fmla="*/ 3371407 h 4388371"/>
              <a:gd name="connsiteX5" fmla="*/ 3185444 w 9359452"/>
              <a:gd name="connsiteY5" fmla="*/ 3366522 h 4388371"/>
              <a:gd name="connsiteX6" fmla="*/ 232315 w 9359452"/>
              <a:gd name="connsiteY6" fmla="*/ 3394796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426749 w 9407502"/>
              <a:gd name="connsiteY0" fmla="*/ 46541 h 4388371"/>
              <a:gd name="connsiteX1" fmla="*/ 8940914 w 9407502"/>
              <a:gd name="connsiteY1" fmla="*/ 55505 h 4388371"/>
              <a:gd name="connsiteX2" fmla="*/ 8949878 w 9407502"/>
              <a:gd name="connsiteY2" fmla="*/ 772682 h 4388371"/>
              <a:gd name="connsiteX3" fmla="*/ 5446346 w 9407502"/>
              <a:gd name="connsiteY3" fmla="*/ 1127784 h 4388371"/>
              <a:gd name="connsiteX4" fmla="*/ 4614517 w 9407502"/>
              <a:gd name="connsiteY4" fmla="*/ 3371407 h 4388371"/>
              <a:gd name="connsiteX5" fmla="*/ 3233494 w 9407502"/>
              <a:gd name="connsiteY5" fmla="*/ 3366522 h 4388371"/>
              <a:gd name="connsiteX6" fmla="*/ 280365 w 9407502"/>
              <a:gd name="connsiteY6" fmla="*/ 3394796 h 4388371"/>
              <a:gd name="connsiteX7" fmla="*/ 594772 w 9407502"/>
              <a:gd name="connsiteY7" fmla="*/ 4358564 h 4388371"/>
              <a:gd name="connsiteX8" fmla="*/ 4458561 w 9407502"/>
              <a:gd name="connsiteY8" fmla="*/ 4385458 h 4388371"/>
              <a:gd name="connsiteX0" fmla="*/ 5426749 w 9407502"/>
              <a:gd name="connsiteY0" fmla="*/ 11182 h 4353012"/>
              <a:gd name="connsiteX1" fmla="*/ 8940914 w 9407502"/>
              <a:gd name="connsiteY1" fmla="*/ 77465 h 4353012"/>
              <a:gd name="connsiteX2" fmla="*/ 8949878 w 9407502"/>
              <a:gd name="connsiteY2" fmla="*/ 737323 h 4353012"/>
              <a:gd name="connsiteX3" fmla="*/ 5446346 w 9407502"/>
              <a:gd name="connsiteY3" fmla="*/ 1092425 h 4353012"/>
              <a:gd name="connsiteX4" fmla="*/ 4614517 w 9407502"/>
              <a:gd name="connsiteY4" fmla="*/ 3336048 h 4353012"/>
              <a:gd name="connsiteX5" fmla="*/ 3233494 w 9407502"/>
              <a:gd name="connsiteY5" fmla="*/ 3331163 h 4353012"/>
              <a:gd name="connsiteX6" fmla="*/ 280365 w 9407502"/>
              <a:gd name="connsiteY6" fmla="*/ 3359437 h 4353012"/>
              <a:gd name="connsiteX7" fmla="*/ 594772 w 9407502"/>
              <a:gd name="connsiteY7" fmla="*/ 4323205 h 4353012"/>
              <a:gd name="connsiteX8" fmla="*/ 4458561 w 9407502"/>
              <a:gd name="connsiteY8" fmla="*/ 4350099 h 4353012"/>
              <a:gd name="connsiteX0" fmla="*/ 5426749 w 9407502"/>
              <a:gd name="connsiteY0" fmla="*/ 45 h 4341875"/>
              <a:gd name="connsiteX1" fmla="*/ 8940914 w 9407502"/>
              <a:gd name="connsiteY1" fmla="*/ 66328 h 4341875"/>
              <a:gd name="connsiteX2" fmla="*/ 8949878 w 9407502"/>
              <a:gd name="connsiteY2" fmla="*/ 726186 h 4341875"/>
              <a:gd name="connsiteX3" fmla="*/ 5446346 w 9407502"/>
              <a:gd name="connsiteY3" fmla="*/ 1081288 h 4341875"/>
              <a:gd name="connsiteX4" fmla="*/ 4614517 w 9407502"/>
              <a:gd name="connsiteY4" fmla="*/ 3324911 h 4341875"/>
              <a:gd name="connsiteX5" fmla="*/ 3233494 w 9407502"/>
              <a:gd name="connsiteY5" fmla="*/ 3320026 h 4341875"/>
              <a:gd name="connsiteX6" fmla="*/ 280365 w 9407502"/>
              <a:gd name="connsiteY6" fmla="*/ 3348300 h 4341875"/>
              <a:gd name="connsiteX7" fmla="*/ 594772 w 9407502"/>
              <a:gd name="connsiteY7" fmla="*/ 4312068 h 4341875"/>
              <a:gd name="connsiteX8" fmla="*/ 4458561 w 9407502"/>
              <a:gd name="connsiteY8" fmla="*/ 4338962 h 43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7502" h="4341875">
                <a:moveTo>
                  <a:pt x="5426749" y="45"/>
                </a:moveTo>
                <a:cubicBezTo>
                  <a:pt x="6598137" y="3033"/>
                  <a:pt x="8353726" y="-16482"/>
                  <a:pt x="8940914" y="66328"/>
                </a:cubicBezTo>
                <a:cubicBezTo>
                  <a:pt x="9528102" y="149138"/>
                  <a:pt x="9593843" y="603668"/>
                  <a:pt x="8949878" y="726186"/>
                </a:cubicBezTo>
                <a:cubicBezTo>
                  <a:pt x="7764511" y="723171"/>
                  <a:pt x="5790407" y="476209"/>
                  <a:pt x="5446346" y="1081288"/>
                </a:cubicBezTo>
                <a:cubicBezTo>
                  <a:pt x="5102285" y="1686367"/>
                  <a:pt x="4983326" y="2951788"/>
                  <a:pt x="4614517" y="3324911"/>
                </a:cubicBezTo>
                <a:cubicBezTo>
                  <a:pt x="4245708" y="3698034"/>
                  <a:pt x="3955853" y="3316128"/>
                  <a:pt x="3233494" y="3320026"/>
                </a:cubicBezTo>
                <a:lnTo>
                  <a:pt x="280365" y="3348300"/>
                </a:lnTo>
                <a:cubicBezTo>
                  <a:pt x="-159422" y="3513640"/>
                  <a:pt x="-101594" y="4146958"/>
                  <a:pt x="594772" y="4312068"/>
                </a:cubicBezTo>
                <a:cubicBezTo>
                  <a:pt x="1292525" y="4364362"/>
                  <a:pt x="3170631" y="4329997"/>
                  <a:pt x="4458561" y="4338962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07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 bwMode="auto">
          <a:xfrm>
            <a:off x="4461234" y="4817019"/>
            <a:ext cx="2268281" cy="1441950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lowchart: Terminator 85"/>
          <p:cNvSpPr/>
          <p:nvPr/>
        </p:nvSpPr>
        <p:spPr bwMode="auto">
          <a:xfrm>
            <a:off x="6071477" y="293533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050"/>
            <a:ext cx="9039224" cy="914400"/>
          </a:xfrm>
          <a:noFill/>
          <a:ln w="19050"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A Pattern Language for the JAWS Web Server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-457203" y="131423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Flowchart: Terminator 47"/>
          <p:cNvSpPr/>
          <p:nvPr/>
        </p:nvSpPr>
        <p:spPr bwMode="auto">
          <a:xfrm>
            <a:off x="6627631" y="110648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49" name="Straight Arrow Connector 48"/>
          <p:cNvCxnSpPr>
            <a:endCxn id="72" idx="0"/>
          </p:cNvCxnSpPr>
          <p:nvPr/>
        </p:nvCxnSpPr>
        <p:spPr bwMode="auto">
          <a:xfrm flipH="1">
            <a:off x="1801095" y="201242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>
            <a:endCxn id="64" idx="0"/>
          </p:cNvCxnSpPr>
          <p:nvPr/>
        </p:nvCxnSpPr>
        <p:spPr bwMode="auto">
          <a:xfrm flipH="1" flipV="1">
            <a:off x="1934446" y="261166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Flowchart: Terminator 52"/>
          <p:cNvSpPr/>
          <p:nvPr/>
        </p:nvSpPr>
        <p:spPr bwMode="auto">
          <a:xfrm>
            <a:off x="7727926" y="176088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54" name="Flowchart: Terminator 53"/>
          <p:cNvSpPr/>
          <p:nvPr/>
        </p:nvSpPr>
        <p:spPr bwMode="auto">
          <a:xfrm>
            <a:off x="2107064" y="236154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3152047" y="261713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8776991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7319258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6386080" y="131344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4" name="Freeform 63"/>
          <p:cNvSpPr/>
          <p:nvPr/>
        </p:nvSpPr>
        <p:spPr bwMode="auto">
          <a:xfrm>
            <a:off x="1934446" y="261166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322456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Flowchart: Terminator 67"/>
          <p:cNvSpPr/>
          <p:nvPr/>
        </p:nvSpPr>
        <p:spPr bwMode="auto">
          <a:xfrm>
            <a:off x="7524752" y="292778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5140678" y="261740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2920903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Freeform 71"/>
          <p:cNvSpPr/>
          <p:nvPr/>
        </p:nvSpPr>
        <p:spPr bwMode="auto">
          <a:xfrm>
            <a:off x="1801095" y="203155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850846" y="201868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lowchart: Terminator 76"/>
          <p:cNvSpPr/>
          <p:nvPr/>
        </p:nvSpPr>
        <p:spPr bwMode="auto">
          <a:xfrm>
            <a:off x="3392023" y="232584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41" name="Flowchart: Terminator 40"/>
          <p:cNvSpPr/>
          <p:nvPr/>
        </p:nvSpPr>
        <p:spPr bwMode="auto">
          <a:xfrm>
            <a:off x="2771772" y="174782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rot="-780000" flipH="1" flipV="1">
            <a:off x="8607369" y="434911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7355963" y="43680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Flowchart: Terminator 78"/>
          <p:cNvSpPr/>
          <p:nvPr/>
        </p:nvSpPr>
        <p:spPr bwMode="auto">
          <a:xfrm>
            <a:off x="7555002" y="411845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8794983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5252327" y="411845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75" name="Flowchart: Terminator 74"/>
          <p:cNvSpPr/>
          <p:nvPr/>
        </p:nvSpPr>
        <p:spPr bwMode="auto">
          <a:xfrm>
            <a:off x="6071477" y="177007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6505837" y="436856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Flowchart: Terminator 87"/>
          <p:cNvSpPr/>
          <p:nvPr/>
        </p:nvSpPr>
        <p:spPr bwMode="auto">
          <a:xfrm>
            <a:off x="6696295" y="411845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5154079" y="319202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Flowchart: Terminator 81"/>
          <p:cNvSpPr/>
          <p:nvPr/>
        </p:nvSpPr>
        <p:spPr bwMode="auto">
          <a:xfrm>
            <a:off x="3104423" y="345536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 flipH="1">
            <a:off x="171449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Flowchart: Terminator 82"/>
          <p:cNvSpPr/>
          <p:nvPr/>
        </p:nvSpPr>
        <p:spPr bwMode="auto">
          <a:xfrm>
            <a:off x="1911438" y="345536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H="1">
            <a:off x="444446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197420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6282" y="414417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09338" y="465144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Freeform 93"/>
          <p:cNvSpPr/>
          <p:nvPr/>
        </p:nvSpPr>
        <p:spPr bwMode="auto">
          <a:xfrm>
            <a:off x="196258" y="371027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owchart: Terminator 51"/>
          <p:cNvSpPr/>
          <p:nvPr/>
        </p:nvSpPr>
        <p:spPr bwMode="auto">
          <a:xfrm>
            <a:off x="2194830" y="441715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85" name="Flowchart: Terminator 84"/>
          <p:cNvSpPr/>
          <p:nvPr/>
        </p:nvSpPr>
        <p:spPr bwMode="auto">
          <a:xfrm>
            <a:off x="686861" y="441715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H="1">
            <a:off x="3743322" y="464869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Freeform 70"/>
          <p:cNvSpPr/>
          <p:nvPr/>
        </p:nvSpPr>
        <p:spPr bwMode="auto">
          <a:xfrm flipV="1">
            <a:off x="4495510" y="371210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1783097" y="464869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309338" y="465666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Flowchart: Terminator 83"/>
          <p:cNvSpPr/>
          <p:nvPr/>
        </p:nvSpPr>
        <p:spPr bwMode="auto">
          <a:xfrm>
            <a:off x="277319" y="345536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1528289" y="-35953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535685" y="4955483"/>
            <a:ext cx="919162" cy="592931"/>
            <a:chOff x="6985797" y="2658492"/>
            <a:chExt cx="919162" cy="592931"/>
          </a:xfrm>
        </p:grpSpPr>
        <p:sp>
          <p:nvSpPr>
            <p:cNvPr id="106" name="Rounded Rectangle 105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66028" y="4955483"/>
            <a:ext cx="1003501" cy="592931"/>
            <a:chOff x="8016140" y="2658492"/>
            <a:chExt cx="1003501" cy="592931"/>
          </a:xfrm>
        </p:grpSpPr>
        <p:sp>
          <p:nvSpPr>
            <p:cNvPr id="109" name="Rounded Rectangle 108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10976" y="5804701"/>
            <a:ext cx="1729049" cy="347067"/>
            <a:chOff x="7161088" y="3507710"/>
            <a:chExt cx="1729049" cy="347067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309338" y="554359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1571624" y="6413999"/>
            <a:ext cx="5891325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Simple, concurrent, &amp; more (fine-grained) scalable</a:t>
            </a:r>
            <a:endParaRPr lang="en-US" sz="2000" u="none" dirty="0">
              <a:latin typeface="+mj-lt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2123997" y="465666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558797" y="465666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5910791" y="202529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666760" y="1155873"/>
            <a:ext cx="8374463" cy="4311601"/>
          </a:xfrm>
          <a:custGeom>
            <a:avLst/>
            <a:gdLst>
              <a:gd name="connsiteX0" fmla="*/ 4276165 w 8337177"/>
              <a:gd name="connsiteY0" fmla="*/ 26894 h 4267200"/>
              <a:gd name="connsiteX1" fmla="*/ 8328212 w 8337177"/>
              <a:gd name="connsiteY1" fmla="*/ 0 h 4267200"/>
              <a:gd name="connsiteX2" fmla="*/ 8337177 w 8337177"/>
              <a:gd name="connsiteY2" fmla="*/ 735106 h 4267200"/>
              <a:gd name="connsiteX3" fmla="*/ 1407459 w 8337177"/>
              <a:gd name="connsiteY3" fmla="*/ 717177 h 4267200"/>
              <a:gd name="connsiteX4" fmla="*/ 1407459 w 8337177"/>
              <a:gd name="connsiteY4" fmla="*/ 1981200 h 4267200"/>
              <a:gd name="connsiteX5" fmla="*/ 4509247 w 8337177"/>
              <a:gd name="connsiteY5" fmla="*/ 2008094 h 4267200"/>
              <a:gd name="connsiteX6" fmla="*/ 4491318 w 8337177"/>
              <a:gd name="connsiteY6" fmla="*/ 3299012 h 4267200"/>
              <a:gd name="connsiteX7" fmla="*/ 3236259 w 8337177"/>
              <a:gd name="connsiteY7" fmla="*/ 3917577 h 4267200"/>
              <a:gd name="connsiteX8" fmla="*/ 0 w 8337177"/>
              <a:gd name="connsiteY8" fmla="*/ 3944471 h 4267200"/>
              <a:gd name="connsiteX9" fmla="*/ 17930 w 8337177"/>
              <a:gd name="connsiteY9" fmla="*/ 4267200 h 4267200"/>
              <a:gd name="connsiteX10" fmla="*/ 3917577 w 8337177"/>
              <a:gd name="connsiteY10" fmla="*/ 4267200 h 4267200"/>
              <a:gd name="connsiteX0" fmla="*/ 4276165 w 9031168"/>
              <a:gd name="connsiteY0" fmla="*/ 74832 h 4315138"/>
              <a:gd name="connsiteX1" fmla="*/ 8328212 w 9031168"/>
              <a:gd name="connsiteY1" fmla="*/ 47938 h 4315138"/>
              <a:gd name="connsiteX2" fmla="*/ 8337177 w 9031168"/>
              <a:gd name="connsiteY2" fmla="*/ 783044 h 4315138"/>
              <a:gd name="connsiteX3" fmla="*/ 1407459 w 9031168"/>
              <a:gd name="connsiteY3" fmla="*/ 765115 h 4315138"/>
              <a:gd name="connsiteX4" fmla="*/ 1407459 w 9031168"/>
              <a:gd name="connsiteY4" fmla="*/ 2029138 h 4315138"/>
              <a:gd name="connsiteX5" fmla="*/ 4509247 w 9031168"/>
              <a:gd name="connsiteY5" fmla="*/ 2056032 h 4315138"/>
              <a:gd name="connsiteX6" fmla="*/ 4491318 w 9031168"/>
              <a:gd name="connsiteY6" fmla="*/ 3346950 h 4315138"/>
              <a:gd name="connsiteX7" fmla="*/ 3236259 w 9031168"/>
              <a:gd name="connsiteY7" fmla="*/ 3965515 h 4315138"/>
              <a:gd name="connsiteX8" fmla="*/ 0 w 9031168"/>
              <a:gd name="connsiteY8" fmla="*/ 3992409 h 4315138"/>
              <a:gd name="connsiteX9" fmla="*/ 17930 w 9031168"/>
              <a:gd name="connsiteY9" fmla="*/ 4315138 h 4315138"/>
              <a:gd name="connsiteX10" fmla="*/ 3917577 w 9031168"/>
              <a:gd name="connsiteY10" fmla="*/ 4315138 h 4315138"/>
              <a:gd name="connsiteX0" fmla="*/ 4276165 w 9031168"/>
              <a:gd name="connsiteY0" fmla="*/ 74832 h 4315138"/>
              <a:gd name="connsiteX1" fmla="*/ 8328212 w 9031168"/>
              <a:gd name="connsiteY1" fmla="*/ 47938 h 4315138"/>
              <a:gd name="connsiteX2" fmla="*/ 8337177 w 9031168"/>
              <a:gd name="connsiteY2" fmla="*/ 783044 h 4315138"/>
              <a:gd name="connsiteX3" fmla="*/ 1407459 w 9031168"/>
              <a:gd name="connsiteY3" fmla="*/ 765115 h 4315138"/>
              <a:gd name="connsiteX4" fmla="*/ 1407459 w 9031168"/>
              <a:gd name="connsiteY4" fmla="*/ 2029138 h 4315138"/>
              <a:gd name="connsiteX5" fmla="*/ 4509247 w 9031168"/>
              <a:gd name="connsiteY5" fmla="*/ 2056032 h 4315138"/>
              <a:gd name="connsiteX6" fmla="*/ 4491318 w 9031168"/>
              <a:gd name="connsiteY6" fmla="*/ 3346950 h 4315138"/>
              <a:gd name="connsiteX7" fmla="*/ 3236259 w 9031168"/>
              <a:gd name="connsiteY7" fmla="*/ 3965515 h 4315138"/>
              <a:gd name="connsiteX8" fmla="*/ 0 w 9031168"/>
              <a:gd name="connsiteY8" fmla="*/ 3992409 h 4315138"/>
              <a:gd name="connsiteX9" fmla="*/ 17930 w 9031168"/>
              <a:gd name="connsiteY9" fmla="*/ 4315138 h 4315138"/>
              <a:gd name="connsiteX10" fmla="*/ 3917577 w 9031168"/>
              <a:gd name="connsiteY10" fmla="*/ 4315138 h 4315138"/>
              <a:gd name="connsiteX0" fmla="*/ 4276165 w 9031168"/>
              <a:gd name="connsiteY0" fmla="*/ 74832 h 4315138"/>
              <a:gd name="connsiteX1" fmla="*/ 8328212 w 9031168"/>
              <a:gd name="connsiteY1" fmla="*/ 47938 h 4315138"/>
              <a:gd name="connsiteX2" fmla="*/ 8337177 w 9031168"/>
              <a:gd name="connsiteY2" fmla="*/ 783044 h 4315138"/>
              <a:gd name="connsiteX3" fmla="*/ 1407459 w 9031168"/>
              <a:gd name="connsiteY3" fmla="*/ 765115 h 4315138"/>
              <a:gd name="connsiteX4" fmla="*/ 1407459 w 9031168"/>
              <a:gd name="connsiteY4" fmla="*/ 2029138 h 4315138"/>
              <a:gd name="connsiteX5" fmla="*/ 4509247 w 9031168"/>
              <a:gd name="connsiteY5" fmla="*/ 2056032 h 4315138"/>
              <a:gd name="connsiteX6" fmla="*/ 4491318 w 9031168"/>
              <a:gd name="connsiteY6" fmla="*/ 3346950 h 4315138"/>
              <a:gd name="connsiteX7" fmla="*/ 3236259 w 9031168"/>
              <a:gd name="connsiteY7" fmla="*/ 3965515 h 4315138"/>
              <a:gd name="connsiteX8" fmla="*/ 0 w 9031168"/>
              <a:gd name="connsiteY8" fmla="*/ 3992409 h 4315138"/>
              <a:gd name="connsiteX9" fmla="*/ 17930 w 9031168"/>
              <a:gd name="connsiteY9" fmla="*/ 4315138 h 4315138"/>
              <a:gd name="connsiteX10" fmla="*/ 3917577 w 9031168"/>
              <a:gd name="connsiteY10" fmla="*/ 4315138 h 4315138"/>
              <a:gd name="connsiteX0" fmla="*/ 4276165 w 9031168"/>
              <a:gd name="connsiteY0" fmla="*/ 74832 h 4315138"/>
              <a:gd name="connsiteX1" fmla="*/ 8328212 w 9031168"/>
              <a:gd name="connsiteY1" fmla="*/ 47938 h 4315138"/>
              <a:gd name="connsiteX2" fmla="*/ 8337177 w 9031168"/>
              <a:gd name="connsiteY2" fmla="*/ 783044 h 4315138"/>
              <a:gd name="connsiteX3" fmla="*/ 1407459 w 9031168"/>
              <a:gd name="connsiteY3" fmla="*/ 765115 h 4315138"/>
              <a:gd name="connsiteX4" fmla="*/ 1407459 w 9031168"/>
              <a:gd name="connsiteY4" fmla="*/ 2029138 h 4315138"/>
              <a:gd name="connsiteX5" fmla="*/ 4509247 w 9031168"/>
              <a:gd name="connsiteY5" fmla="*/ 2056032 h 4315138"/>
              <a:gd name="connsiteX6" fmla="*/ 4491318 w 9031168"/>
              <a:gd name="connsiteY6" fmla="*/ 3346950 h 4315138"/>
              <a:gd name="connsiteX7" fmla="*/ 3236259 w 9031168"/>
              <a:gd name="connsiteY7" fmla="*/ 3965515 h 4315138"/>
              <a:gd name="connsiteX8" fmla="*/ 0 w 9031168"/>
              <a:gd name="connsiteY8" fmla="*/ 3992409 h 4315138"/>
              <a:gd name="connsiteX9" fmla="*/ 17930 w 9031168"/>
              <a:gd name="connsiteY9" fmla="*/ 4315138 h 4315138"/>
              <a:gd name="connsiteX10" fmla="*/ 3917577 w 9031168"/>
              <a:gd name="connsiteY10" fmla="*/ 4315138 h 4315138"/>
              <a:gd name="connsiteX0" fmla="*/ 4276165 w 9031168"/>
              <a:gd name="connsiteY0" fmla="*/ 74832 h 4315138"/>
              <a:gd name="connsiteX1" fmla="*/ 8328212 w 9031168"/>
              <a:gd name="connsiteY1" fmla="*/ 47938 h 4315138"/>
              <a:gd name="connsiteX2" fmla="*/ 8337177 w 9031168"/>
              <a:gd name="connsiteY2" fmla="*/ 783044 h 4315138"/>
              <a:gd name="connsiteX3" fmla="*/ 1407459 w 9031168"/>
              <a:gd name="connsiteY3" fmla="*/ 765115 h 4315138"/>
              <a:gd name="connsiteX4" fmla="*/ 1407459 w 9031168"/>
              <a:gd name="connsiteY4" fmla="*/ 2029138 h 4315138"/>
              <a:gd name="connsiteX5" fmla="*/ 4509247 w 9031168"/>
              <a:gd name="connsiteY5" fmla="*/ 2056032 h 4315138"/>
              <a:gd name="connsiteX6" fmla="*/ 4491318 w 9031168"/>
              <a:gd name="connsiteY6" fmla="*/ 3346950 h 4315138"/>
              <a:gd name="connsiteX7" fmla="*/ 3236259 w 9031168"/>
              <a:gd name="connsiteY7" fmla="*/ 3965515 h 4315138"/>
              <a:gd name="connsiteX8" fmla="*/ 0 w 9031168"/>
              <a:gd name="connsiteY8" fmla="*/ 3992409 h 4315138"/>
              <a:gd name="connsiteX9" fmla="*/ 17930 w 9031168"/>
              <a:gd name="connsiteY9" fmla="*/ 4315138 h 4315138"/>
              <a:gd name="connsiteX10" fmla="*/ 3917577 w 9031168"/>
              <a:gd name="connsiteY10" fmla="*/ 4315138 h 4315138"/>
              <a:gd name="connsiteX0" fmla="*/ 4276165 w 9031168"/>
              <a:gd name="connsiteY0" fmla="*/ 74832 h 4315138"/>
              <a:gd name="connsiteX1" fmla="*/ 8328212 w 9031168"/>
              <a:gd name="connsiteY1" fmla="*/ 47938 h 4315138"/>
              <a:gd name="connsiteX2" fmla="*/ 8337177 w 9031168"/>
              <a:gd name="connsiteY2" fmla="*/ 783044 h 4315138"/>
              <a:gd name="connsiteX3" fmla="*/ 1407459 w 9031168"/>
              <a:gd name="connsiteY3" fmla="*/ 765115 h 4315138"/>
              <a:gd name="connsiteX4" fmla="*/ 1407459 w 9031168"/>
              <a:gd name="connsiteY4" fmla="*/ 2029138 h 4315138"/>
              <a:gd name="connsiteX5" fmla="*/ 4509247 w 9031168"/>
              <a:gd name="connsiteY5" fmla="*/ 2056032 h 4315138"/>
              <a:gd name="connsiteX6" fmla="*/ 4491318 w 9031168"/>
              <a:gd name="connsiteY6" fmla="*/ 3346950 h 4315138"/>
              <a:gd name="connsiteX7" fmla="*/ 3236259 w 9031168"/>
              <a:gd name="connsiteY7" fmla="*/ 3965515 h 4315138"/>
              <a:gd name="connsiteX8" fmla="*/ 0 w 9031168"/>
              <a:gd name="connsiteY8" fmla="*/ 3992409 h 4315138"/>
              <a:gd name="connsiteX9" fmla="*/ 17930 w 9031168"/>
              <a:gd name="connsiteY9" fmla="*/ 4315138 h 4315138"/>
              <a:gd name="connsiteX10" fmla="*/ 3917577 w 9031168"/>
              <a:gd name="connsiteY10" fmla="*/ 4315138 h 4315138"/>
              <a:gd name="connsiteX0" fmla="*/ 4276175 w 9031178"/>
              <a:gd name="connsiteY0" fmla="*/ 74832 h 4315138"/>
              <a:gd name="connsiteX1" fmla="*/ 8328222 w 9031178"/>
              <a:gd name="connsiteY1" fmla="*/ 47938 h 4315138"/>
              <a:gd name="connsiteX2" fmla="*/ 8337187 w 9031178"/>
              <a:gd name="connsiteY2" fmla="*/ 783044 h 4315138"/>
              <a:gd name="connsiteX3" fmla="*/ 1407469 w 9031178"/>
              <a:gd name="connsiteY3" fmla="*/ 765115 h 4315138"/>
              <a:gd name="connsiteX4" fmla="*/ 1407469 w 9031178"/>
              <a:gd name="connsiteY4" fmla="*/ 2029138 h 4315138"/>
              <a:gd name="connsiteX5" fmla="*/ 4509257 w 9031178"/>
              <a:gd name="connsiteY5" fmla="*/ 2056032 h 4315138"/>
              <a:gd name="connsiteX6" fmla="*/ 4491328 w 9031178"/>
              <a:gd name="connsiteY6" fmla="*/ 3346950 h 4315138"/>
              <a:gd name="connsiteX7" fmla="*/ 3236269 w 9031178"/>
              <a:gd name="connsiteY7" fmla="*/ 3965515 h 4315138"/>
              <a:gd name="connsiteX8" fmla="*/ 10 w 9031178"/>
              <a:gd name="connsiteY8" fmla="*/ 3992409 h 4315138"/>
              <a:gd name="connsiteX9" fmla="*/ 17940 w 9031178"/>
              <a:gd name="connsiteY9" fmla="*/ 4315138 h 4315138"/>
              <a:gd name="connsiteX10" fmla="*/ 3917587 w 9031178"/>
              <a:gd name="connsiteY10" fmla="*/ 4315138 h 4315138"/>
              <a:gd name="connsiteX0" fmla="*/ 4276175 w 9031178"/>
              <a:gd name="connsiteY0" fmla="*/ 74832 h 4362949"/>
              <a:gd name="connsiteX1" fmla="*/ 8328222 w 9031178"/>
              <a:gd name="connsiteY1" fmla="*/ 47938 h 4362949"/>
              <a:gd name="connsiteX2" fmla="*/ 8337187 w 9031178"/>
              <a:gd name="connsiteY2" fmla="*/ 783044 h 4362949"/>
              <a:gd name="connsiteX3" fmla="*/ 1407469 w 9031178"/>
              <a:gd name="connsiteY3" fmla="*/ 765115 h 4362949"/>
              <a:gd name="connsiteX4" fmla="*/ 1407469 w 9031178"/>
              <a:gd name="connsiteY4" fmla="*/ 2029138 h 4362949"/>
              <a:gd name="connsiteX5" fmla="*/ 4509257 w 9031178"/>
              <a:gd name="connsiteY5" fmla="*/ 2056032 h 4362949"/>
              <a:gd name="connsiteX6" fmla="*/ 4491328 w 9031178"/>
              <a:gd name="connsiteY6" fmla="*/ 3346950 h 4362949"/>
              <a:gd name="connsiteX7" fmla="*/ 3236269 w 9031178"/>
              <a:gd name="connsiteY7" fmla="*/ 3965515 h 4362949"/>
              <a:gd name="connsiteX8" fmla="*/ 10 w 9031178"/>
              <a:gd name="connsiteY8" fmla="*/ 3992409 h 4362949"/>
              <a:gd name="connsiteX9" fmla="*/ 17940 w 9031178"/>
              <a:gd name="connsiteY9" fmla="*/ 4315138 h 4362949"/>
              <a:gd name="connsiteX10" fmla="*/ 3917587 w 9031178"/>
              <a:gd name="connsiteY10" fmla="*/ 4315138 h 4362949"/>
              <a:gd name="connsiteX0" fmla="*/ 4296477 w 9051480"/>
              <a:gd name="connsiteY0" fmla="*/ 74832 h 4358965"/>
              <a:gd name="connsiteX1" fmla="*/ 8348524 w 9051480"/>
              <a:gd name="connsiteY1" fmla="*/ 47938 h 4358965"/>
              <a:gd name="connsiteX2" fmla="*/ 8357489 w 9051480"/>
              <a:gd name="connsiteY2" fmla="*/ 783044 h 4358965"/>
              <a:gd name="connsiteX3" fmla="*/ 1427771 w 9051480"/>
              <a:gd name="connsiteY3" fmla="*/ 765115 h 4358965"/>
              <a:gd name="connsiteX4" fmla="*/ 1427771 w 9051480"/>
              <a:gd name="connsiteY4" fmla="*/ 2029138 h 4358965"/>
              <a:gd name="connsiteX5" fmla="*/ 4529559 w 9051480"/>
              <a:gd name="connsiteY5" fmla="*/ 2056032 h 4358965"/>
              <a:gd name="connsiteX6" fmla="*/ 4511630 w 9051480"/>
              <a:gd name="connsiteY6" fmla="*/ 3346950 h 4358965"/>
              <a:gd name="connsiteX7" fmla="*/ 3256571 w 9051480"/>
              <a:gd name="connsiteY7" fmla="*/ 3965515 h 4358965"/>
              <a:gd name="connsiteX8" fmla="*/ 20312 w 9051480"/>
              <a:gd name="connsiteY8" fmla="*/ 3992409 h 4358965"/>
              <a:gd name="connsiteX9" fmla="*/ 38242 w 9051480"/>
              <a:gd name="connsiteY9" fmla="*/ 4315138 h 4358965"/>
              <a:gd name="connsiteX10" fmla="*/ 3937889 w 9051480"/>
              <a:gd name="connsiteY10" fmla="*/ 4315138 h 4358965"/>
              <a:gd name="connsiteX0" fmla="*/ 4336244 w 9091247"/>
              <a:gd name="connsiteY0" fmla="*/ 74832 h 4358965"/>
              <a:gd name="connsiteX1" fmla="*/ 8388291 w 9091247"/>
              <a:gd name="connsiteY1" fmla="*/ 47938 h 4358965"/>
              <a:gd name="connsiteX2" fmla="*/ 8397256 w 9091247"/>
              <a:gd name="connsiteY2" fmla="*/ 783044 h 4358965"/>
              <a:gd name="connsiteX3" fmla="*/ 1467538 w 9091247"/>
              <a:gd name="connsiteY3" fmla="*/ 765115 h 4358965"/>
              <a:gd name="connsiteX4" fmla="*/ 1467538 w 9091247"/>
              <a:gd name="connsiteY4" fmla="*/ 2029138 h 4358965"/>
              <a:gd name="connsiteX5" fmla="*/ 4569326 w 9091247"/>
              <a:gd name="connsiteY5" fmla="*/ 2056032 h 4358965"/>
              <a:gd name="connsiteX6" fmla="*/ 4551397 w 9091247"/>
              <a:gd name="connsiteY6" fmla="*/ 3346950 h 4358965"/>
              <a:gd name="connsiteX7" fmla="*/ 3296338 w 9091247"/>
              <a:gd name="connsiteY7" fmla="*/ 3965515 h 4358965"/>
              <a:gd name="connsiteX8" fmla="*/ 60079 w 9091247"/>
              <a:gd name="connsiteY8" fmla="*/ 3992409 h 4358965"/>
              <a:gd name="connsiteX9" fmla="*/ 78009 w 9091247"/>
              <a:gd name="connsiteY9" fmla="*/ 4315138 h 4358965"/>
              <a:gd name="connsiteX10" fmla="*/ 3977656 w 9091247"/>
              <a:gd name="connsiteY10" fmla="*/ 4315138 h 4358965"/>
              <a:gd name="connsiteX0" fmla="*/ 4336244 w 9091247"/>
              <a:gd name="connsiteY0" fmla="*/ 26894 h 4311027"/>
              <a:gd name="connsiteX1" fmla="*/ 8388291 w 9091247"/>
              <a:gd name="connsiteY1" fmla="*/ 0 h 4311027"/>
              <a:gd name="connsiteX2" fmla="*/ 8397256 w 9091247"/>
              <a:gd name="connsiteY2" fmla="*/ 735106 h 4311027"/>
              <a:gd name="connsiteX3" fmla="*/ 1467538 w 9091247"/>
              <a:gd name="connsiteY3" fmla="*/ 717177 h 4311027"/>
              <a:gd name="connsiteX4" fmla="*/ 1467538 w 9091247"/>
              <a:gd name="connsiteY4" fmla="*/ 1981200 h 4311027"/>
              <a:gd name="connsiteX5" fmla="*/ 4569326 w 9091247"/>
              <a:gd name="connsiteY5" fmla="*/ 2008094 h 4311027"/>
              <a:gd name="connsiteX6" fmla="*/ 4551397 w 9091247"/>
              <a:gd name="connsiteY6" fmla="*/ 3299012 h 4311027"/>
              <a:gd name="connsiteX7" fmla="*/ 3296338 w 9091247"/>
              <a:gd name="connsiteY7" fmla="*/ 3917577 h 4311027"/>
              <a:gd name="connsiteX8" fmla="*/ 60079 w 9091247"/>
              <a:gd name="connsiteY8" fmla="*/ 3944471 h 4311027"/>
              <a:gd name="connsiteX9" fmla="*/ 78009 w 9091247"/>
              <a:gd name="connsiteY9" fmla="*/ 4267200 h 4311027"/>
              <a:gd name="connsiteX10" fmla="*/ 3977656 w 9091247"/>
              <a:gd name="connsiteY10" fmla="*/ 4267200 h 4311027"/>
              <a:gd name="connsiteX0" fmla="*/ 4336244 w 9091247"/>
              <a:gd name="connsiteY0" fmla="*/ 26894 h 4311027"/>
              <a:gd name="connsiteX1" fmla="*/ 8388291 w 9091247"/>
              <a:gd name="connsiteY1" fmla="*/ 0 h 4311027"/>
              <a:gd name="connsiteX2" fmla="*/ 8397256 w 9091247"/>
              <a:gd name="connsiteY2" fmla="*/ 735106 h 4311027"/>
              <a:gd name="connsiteX3" fmla="*/ 5122179 w 9091247"/>
              <a:gd name="connsiteY3" fmla="*/ 672353 h 4311027"/>
              <a:gd name="connsiteX4" fmla="*/ 1467538 w 9091247"/>
              <a:gd name="connsiteY4" fmla="*/ 717177 h 4311027"/>
              <a:gd name="connsiteX5" fmla="*/ 1467538 w 9091247"/>
              <a:gd name="connsiteY5" fmla="*/ 1981200 h 4311027"/>
              <a:gd name="connsiteX6" fmla="*/ 4569326 w 9091247"/>
              <a:gd name="connsiteY6" fmla="*/ 2008094 h 4311027"/>
              <a:gd name="connsiteX7" fmla="*/ 4551397 w 9091247"/>
              <a:gd name="connsiteY7" fmla="*/ 3299012 h 4311027"/>
              <a:gd name="connsiteX8" fmla="*/ 3296338 w 9091247"/>
              <a:gd name="connsiteY8" fmla="*/ 3917577 h 4311027"/>
              <a:gd name="connsiteX9" fmla="*/ 60079 w 9091247"/>
              <a:gd name="connsiteY9" fmla="*/ 3944471 h 4311027"/>
              <a:gd name="connsiteX10" fmla="*/ 78009 w 9091247"/>
              <a:gd name="connsiteY10" fmla="*/ 4267200 h 4311027"/>
              <a:gd name="connsiteX11" fmla="*/ 3977656 w 9091247"/>
              <a:gd name="connsiteY11" fmla="*/ 4267200 h 4311027"/>
              <a:gd name="connsiteX0" fmla="*/ 4336244 w 9091247"/>
              <a:gd name="connsiteY0" fmla="*/ 26894 h 4311027"/>
              <a:gd name="connsiteX1" fmla="*/ 8388291 w 9091247"/>
              <a:gd name="connsiteY1" fmla="*/ 0 h 4311027"/>
              <a:gd name="connsiteX2" fmla="*/ 8397256 w 9091247"/>
              <a:gd name="connsiteY2" fmla="*/ 735106 h 4311027"/>
              <a:gd name="connsiteX3" fmla="*/ 5122179 w 9091247"/>
              <a:gd name="connsiteY3" fmla="*/ 672353 h 4311027"/>
              <a:gd name="connsiteX4" fmla="*/ 1467538 w 9091247"/>
              <a:gd name="connsiteY4" fmla="*/ 717177 h 4311027"/>
              <a:gd name="connsiteX5" fmla="*/ 1467538 w 9091247"/>
              <a:gd name="connsiteY5" fmla="*/ 1981200 h 4311027"/>
              <a:gd name="connsiteX6" fmla="*/ 4569326 w 9091247"/>
              <a:gd name="connsiteY6" fmla="*/ 2008094 h 4311027"/>
              <a:gd name="connsiteX7" fmla="*/ 4551397 w 9091247"/>
              <a:gd name="connsiteY7" fmla="*/ 3299012 h 4311027"/>
              <a:gd name="connsiteX8" fmla="*/ 3296338 w 9091247"/>
              <a:gd name="connsiteY8" fmla="*/ 3917577 h 4311027"/>
              <a:gd name="connsiteX9" fmla="*/ 60079 w 9091247"/>
              <a:gd name="connsiteY9" fmla="*/ 3944471 h 4311027"/>
              <a:gd name="connsiteX10" fmla="*/ 78009 w 9091247"/>
              <a:gd name="connsiteY10" fmla="*/ 4267200 h 4311027"/>
              <a:gd name="connsiteX11" fmla="*/ 3977656 w 9091247"/>
              <a:gd name="connsiteY11" fmla="*/ 4267200 h 4311027"/>
              <a:gd name="connsiteX0" fmla="*/ 4336244 w 9091247"/>
              <a:gd name="connsiteY0" fmla="*/ 26894 h 4311027"/>
              <a:gd name="connsiteX1" fmla="*/ 8388291 w 9091247"/>
              <a:gd name="connsiteY1" fmla="*/ 0 h 4311027"/>
              <a:gd name="connsiteX2" fmla="*/ 8397256 w 9091247"/>
              <a:gd name="connsiteY2" fmla="*/ 735106 h 4311027"/>
              <a:gd name="connsiteX3" fmla="*/ 5122179 w 9091247"/>
              <a:gd name="connsiteY3" fmla="*/ 672353 h 4311027"/>
              <a:gd name="connsiteX4" fmla="*/ 1457190 w 9091247"/>
              <a:gd name="connsiteY4" fmla="*/ 660027 h 4311027"/>
              <a:gd name="connsiteX5" fmla="*/ 1467538 w 9091247"/>
              <a:gd name="connsiteY5" fmla="*/ 1981200 h 4311027"/>
              <a:gd name="connsiteX6" fmla="*/ 4569326 w 9091247"/>
              <a:gd name="connsiteY6" fmla="*/ 2008094 h 4311027"/>
              <a:gd name="connsiteX7" fmla="*/ 4551397 w 9091247"/>
              <a:gd name="connsiteY7" fmla="*/ 3299012 h 4311027"/>
              <a:gd name="connsiteX8" fmla="*/ 3296338 w 9091247"/>
              <a:gd name="connsiteY8" fmla="*/ 3917577 h 4311027"/>
              <a:gd name="connsiteX9" fmla="*/ 60079 w 9091247"/>
              <a:gd name="connsiteY9" fmla="*/ 3944471 h 4311027"/>
              <a:gd name="connsiteX10" fmla="*/ 78009 w 9091247"/>
              <a:gd name="connsiteY10" fmla="*/ 4267200 h 4311027"/>
              <a:gd name="connsiteX11" fmla="*/ 3977656 w 9091247"/>
              <a:gd name="connsiteY11" fmla="*/ 4267200 h 4311027"/>
              <a:gd name="connsiteX0" fmla="*/ 4336244 w 9091247"/>
              <a:gd name="connsiteY0" fmla="*/ 72033 h 4356166"/>
              <a:gd name="connsiteX1" fmla="*/ 8388291 w 9091247"/>
              <a:gd name="connsiteY1" fmla="*/ 45139 h 4356166"/>
              <a:gd name="connsiteX2" fmla="*/ 8397256 w 9091247"/>
              <a:gd name="connsiteY2" fmla="*/ 742145 h 4356166"/>
              <a:gd name="connsiteX3" fmla="*/ 5122179 w 9091247"/>
              <a:gd name="connsiteY3" fmla="*/ 717492 h 4356166"/>
              <a:gd name="connsiteX4" fmla="*/ 1457190 w 9091247"/>
              <a:gd name="connsiteY4" fmla="*/ 705166 h 4356166"/>
              <a:gd name="connsiteX5" fmla="*/ 1467538 w 9091247"/>
              <a:gd name="connsiteY5" fmla="*/ 2026339 h 4356166"/>
              <a:gd name="connsiteX6" fmla="*/ 4569326 w 9091247"/>
              <a:gd name="connsiteY6" fmla="*/ 2053233 h 4356166"/>
              <a:gd name="connsiteX7" fmla="*/ 4551397 w 9091247"/>
              <a:gd name="connsiteY7" fmla="*/ 3344151 h 4356166"/>
              <a:gd name="connsiteX8" fmla="*/ 3296338 w 9091247"/>
              <a:gd name="connsiteY8" fmla="*/ 3962716 h 4356166"/>
              <a:gd name="connsiteX9" fmla="*/ 60079 w 9091247"/>
              <a:gd name="connsiteY9" fmla="*/ 3989610 h 4356166"/>
              <a:gd name="connsiteX10" fmla="*/ 78009 w 9091247"/>
              <a:gd name="connsiteY10" fmla="*/ 4312339 h 4356166"/>
              <a:gd name="connsiteX11" fmla="*/ 3977656 w 9091247"/>
              <a:gd name="connsiteY11" fmla="*/ 4312339 h 4356166"/>
              <a:gd name="connsiteX0" fmla="*/ 4336244 w 9097927"/>
              <a:gd name="connsiteY0" fmla="*/ 27468 h 4311601"/>
              <a:gd name="connsiteX1" fmla="*/ 8388291 w 9097927"/>
              <a:gd name="connsiteY1" fmla="*/ 574 h 4311601"/>
              <a:gd name="connsiteX2" fmla="*/ 8397256 w 9097927"/>
              <a:gd name="connsiteY2" fmla="*/ 697580 h 4311601"/>
              <a:gd name="connsiteX3" fmla="*/ 5122179 w 9097927"/>
              <a:gd name="connsiteY3" fmla="*/ 672927 h 4311601"/>
              <a:gd name="connsiteX4" fmla="*/ 1457190 w 9097927"/>
              <a:gd name="connsiteY4" fmla="*/ 660601 h 4311601"/>
              <a:gd name="connsiteX5" fmla="*/ 1467538 w 9097927"/>
              <a:gd name="connsiteY5" fmla="*/ 1981774 h 4311601"/>
              <a:gd name="connsiteX6" fmla="*/ 4569326 w 9097927"/>
              <a:gd name="connsiteY6" fmla="*/ 2008668 h 4311601"/>
              <a:gd name="connsiteX7" fmla="*/ 4551397 w 9097927"/>
              <a:gd name="connsiteY7" fmla="*/ 3299586 h 4311601"/>
              <a:gd name="connsiteX8" fmla="*/ 3296338 w 9097927"/>
              <a:gd name="connsiteY8" fmla="*/ 3918151 h 4311601"/>
              <a:gd name="connsiteX9" fmla="*/ 60079 w 9097927"/>
              <a:gd name="connsiteY9" fmla="*/ 3945045 h 4311601"/>
              <a:gd name="connsiteX10" fmla="*/ 78009 w 9097927"/>
              <a:gd name="connsiteY10" fmla="*/ 4267774 h 4311601"/>
              <a:gd name="connsiteX11" fmla="*/ 3977656 w 9097927"/>
              <a:gd name="connsiteY11" fmla="*/ 4267774 h 431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97927" h="4311601">
                <a:moveTo>
                  <a:pt x="4336244" y="27468"/>
                </a:moveTo>
                <a:lnTo>
                  <a:pt x="8388291" y="574"/>
                </a:lnTo>
                <a:cubicBezTo>
                  <a:pt x="9085821" y="-21091"/>
                  <a:pt x="9550715" y="578051"/>
                  <a:pt x="8397256" y="697580"/>
                </a:cubicBezTo>
                <a:lnTo>
                  <a:pt x="5122179" y="672927"/>
                </a:lnTo>
                <a:lnTo>
                  <a:pt x="1457190" y="660601"/>
                </a:lnTo>
                <a:cubicBezTo>
                  <a:pt x="271193" y="1011158"/>
                  <a:pt x="433609" y="1972809"/>
                  <a:pt x="1467538" y="1981774"/>
                </a:cubicBezTo>
                <a:lnTo>
                  <a:pt x="4569326" y="2008668"/>
                </a:lnTo>
                <a:cubicBezTo>
                  <a:pt x="5083302" y="2228303"/>
                  <a:pt x="4969750" y="3093398"/>
                  <a:pt x="4551397" y="3299586"/>
                </a:cubicBezTo>
                <a:lnTo>
                  <a:pt x="3296338" y="3918151"/>
                </a:lnTo>
                <a:cubicBezTo>
                  <a:pt x="2547785" y="4025728"/>
                  <a:pt x="161678" y="3837469"/>
                  <a:pt x="60079" y="3945045"/>
                </a:cubicBezTo>
                <a:cubicBezTo>
                  <a:pt x="-41520" y="4052621"/>
                  <a:pt x="314" y="4169162"/>
                  <a:pt x="78009" y="4267774"/>
                </a:cubicBezTo>
                <a:cubicBezTo>
                  <a:pt x="155704" y="4366386"/>
                  <a:pt x="2677774" y="4267774"/>
                  <a:pt x="3977656" y="4267774"/>
                </a:cubicBez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0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 bwMode="auto">
          <a:xfrm>
            <a:off x="4461234" y="4817019"/>
            <a:ext cx="2268281" cy="1441950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lowchart: Terminator 85"/>
          <p:cNvSpPr/>
          <p:nvPr/>
        </p:nvSpPr>
        <p:spPr bwMode="auto">
          <a:xfrm>
            <a:off x="6071477" y="293533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050"/>
            <a:ext cx="9039224" cy="914400"/>
          </a:xfrm>
          <a:noFill/>
          <a:ln w="19050"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A Pattern Language for the JAWS Web Server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-457203" y="131423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Flowchart: Terminator 47"/>
          <p:cNvSpPr/>
          <p:nvPr/>
        </p:nvSpPr>
        <p:spPr bwMode="auto">
          <a:xfrm>
            <a:off x="6627631" y="110648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49" name="Straight Arrow Connector 48"/>
          <p:cNvCxnSpPr>
            <a:endCxn id="72" idx="0"/>
          </p:cNvCxnSpPr>
          <p:nvPr/>
        </p:nvCxnSpPr>
        <p:spPr bwMode="auto">
          <a:xfrm flipH="1">
            <a:off x="1801095" y="201242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>
            <a:endCxn id="64" idx="0"/>
          </p:cNvCxnSpPr>
          <p:nvPr/>
        </p:nvCxnSpPr>
        <p:spPr bwMode="auto">
          <a:xfrm flipH="1" flipV="1">
            <a:off x="1934446" y="261166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Flowchart: Terminator 52"/>
          <p:cNvSpPr/>
          <p:nvPr/>
        </p:nvSpPr>
        <p:spPr bwMode="auto">
          <a:xfrm>
            <a:off x="7727926" y="176088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54" name="Flowchart: Terminator 53"/>
          <p:cNvSpPr/>
          <p:nvPr/>
        </p:nvSpPr>
        <p:spPr bwMode="auto">
          <a:xfrm>
            <a:off x="2107064" y="236154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3152047" y="261713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8776991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7319258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6386080" y="131344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4" name="Freeform 63"/>
          <p:cNvSpPr/>
          <p:nvPr/>
        </p:nvSpPr>
        <p:spPr bwMode="auto">
          <a:xfrm>
            <a:off x="1934446" y="261166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322456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Flowchart: Terminator 67"/>
          <p:cNvSpPr/>
          <p:nvPr/>
        </p:nvSpPr>
        <p:spPr bwMode="auto">
          <a:xfrm>
            <a:off x="7524752" y="292778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5140678" y="261740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2920903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Freeform 71"/>
          <p:cNvSpPr/>
          <p:nvPr/>
        </p:nvSpPr>
        <p:spPr bwMode="auto">
          <a:xfrm>
            <a:off x="1801095" y="203155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850846" y="201868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lowchart: Terminator 76"/>
          <p:cNvSpPr/>
          <p:nvPr/>
        </p:nvSpPr>
        <p:spPr bwMode="auto">
          <a:xfrm>
            <a:off x="3392023" y="232584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41" name="Flowchart: Terminator 40"/>
          <p:cNvSpPr/>
          <p:nvPr/>
        </p:nvSpPr>
        <p:spPr bwMode="auto">
          <a:xfrm>
            <a:off x="2771772" y="174782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rot="-780000" flipH="1" flipV="1">
            <a:off x="8607369" y="434911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7355963" y="43680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Flowchart: Terminator 78"/>
          <p:cNvSpPr/>
          <p:nvPr/>
        </p:nvSpPr>
        <p:spPr bwMode="auto">
          <a:xfrm>
            <a:off x="7555002" y="411845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8794983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5252327" y="411845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75" name="Flowchart: Terminator 74"/>
          <p:cNvSpPr/>
          <p:nvPr/>
        </p:nvSpPr>
        <p:spPr bwMode="auto">
          <a:xfrm>
            <a:off x="6071477" y="177007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6505837" y="436856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Flowchart: Terminator 87"/>
          <p:cNvSpPr/>
          <p:nvPr/>
        </p:nvSpPr>
        <p:spPr bwMode="auto">
          <a:xfrm>
            <a:off x="6696295" y="411845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5154079" y="319202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Flowchart: Terminator 81"/>
          <p:cNvSpPr/>
          <p:nvPr/>
        </p:nvSpPr>
        <p:spPr bwMode="auto">
          <a:xfrm>
            <a:off x="3104423" y="345536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 flipH="1">
            <a:off x="171449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Flowchart: Terminator 82"/>
          <p:cNvSpPr/>
          <p:nvPr/>
        </p:nvSpPr>
        <p:spPr bwMode="auto">
          <a:xfrm>
            <a:off x="1911438" y="345536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H="1">
            <a:off x="444446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197420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6282" y="414417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09338" y="465144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Freeform 93"/>
          <p:cNvSpPr/>
          <p:nvPr/>
        </p:nvSpPr>
        <p:spPr bwMode="auto">
          <a:xfrm>
            <a:off x="196258" y="371027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owchart: Terminator 51"/>
          <p:cNvSpPr/>
          <p:nvPr/>
        </p:nvSpPr>
        <p:spPr bwMode="auto">
          <a:xfrm>
            <a:off x="2194830" y="441715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85" name="Flowchart: Terminator 84"/>
          <p:cNvSpPr/>
          <p:nvPr/>
        </p:nvSpPr>
        <p:spPr bwMode="auto">
          <a:xfrm>
            <a:off x="686861" y="441715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H="1">
            <a:off x="3743322" y="464869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Freeform 70"/>
          <p:cNvSpPr/>
          <p:nvPr/>
        </p:nvSpPr>
        <p:spPr bwMode="auto">
          <a:xfrm flipV="1">
            <a:off x="4495510" y="371210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1783097" y="464869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309338" y="465666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Flowchart: Terminator 83"/>
          <p:cNvSpPr/>
          <p:nvPr/>
        </p:nvSpPr>
        <p:spPr bwMode="auto">
          <a:xfrm>
            <a:off x="277319" y="345536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1528289" y="-35953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Freeform 74"/>
          <p:cNvSpPr>
            <a:spLocks/>
          </p:cNvSpPr>
          <p:nvPr/>
        </p:nvSpPr>
        <p:spPr bwMode="auto">
          <a:xfrm>
            <a:off x="4699198" y="598006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4535685" y="4955483"/>
            <a:ext cx="919162" cy="592931"/>
            <a:chOff x="6985797" y="2658492"/>
            <a:chExt cx="919162" cy="592931"/>
          </a:xfrm>
        </p:grpSpPr>
        <p:sp>
          <p:nvSpPr>
            <p:cNvPr id="106" name="Rounded Rectangle 105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66028" y="4955483"/>
            <a:ext cx="1003501" cy="592931"/>
            <a:chOff x="8016140" y="2658492"/>
            <a:chExt cx="1003501" cy="592931"/>
          </a:xfrm>
        </p:grpSpPr>
        <p:sp>
          <p:nvSpPr>
            <p:cNvPr id="109" name="Rounded Rectangle 108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10976" y="5804701"/>
            <a:ext cx="1729049" cy="347067"/>
            <a:chOff x="7161088" y="3507710"/>
            <a:chExt cx="1729049" cy="347067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309338" y="554359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1504950" y="6423524"/>
            <a:ext cx="6010556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Concurrent</a:t>
            </a:r>
            <a:r>
              <a:rPr lang="en-US" sz="2000" u="none" dirty="0">
                <a:latin typeface="+mj-lt"/>
              </a:rPr>
              <a:t> </a:t>
            </a:r>
            <a:r>
              <a:rPr lang="en-US" sz="2000" u="none" dirty="0" smtClean="0">
                <a:latin typeface="+mj-lt"/>
              </a:rPr>
              <a:t>&amp; scalable, but may be less predictable</a:t>
            </a:r>
            <a:endParaRPr lang="en-US" sz="2000" u="none" dirty="0">
              <a:latin typeface="+mj-lt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2123997" y="465666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558797" y="465666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5910791" y="202529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34262" y="1156447"/>
            <a:ext cx="8858205" cy="4270284"/>
          </a:xfrm>
          <a:custGeom>
            <a:avLst/>
            <a:gdLst>
              <a:gd name="connsiteX0" fmla="*/ 4921624 w 8695765"/>
              <a:gd name="connsiteY0" fmla="*/ 0 h 4249271"/>
              <a:gd name="connsiteX1" fmla="*/ 8686800 w 8695765"/>
              <a:gd name="connsiteY1" fmla="*/ 17929 h 4249271"/>
              <a:gd name="connsiteX2" fmla="*/ 8695765 w 8695765"/>
              <a:gd name="connsiteY2" fmla="*/ 717177 h 4249271"/>
              <a:gd name="connsiteX3" fmla="*/ 5217459 w 8695765"/>
              <a:gd name="connsiteY3" fmla="*/ 708212 h 4249271"/>
              <a:gd name="connsiteX4" fmla="*/ 4589930 w 8695765"/>
              <a:gd name="connsiteY4" fmla="*/ 1299882 h 4249271"/>
              <a:gd name="connsiteX5" fmla="*/ 2034989 w 8695765"/>
              <a:gd name="connsiteY5" fmla="*/ 1299882 h 4249271"/>
              <a:gd name="connsiteX6" fmla="*/ 1685365 w 8695765"/>
              <a:gd name="connsiteY6" fmla="*/ 1524000 h 4249271"/>
              <a:gd name="connsiteX7" fmla="*/ 1981200 w 8695765"/>
              <a:gd name="connsiteY7" fmla="*/ 1999129 h 4249271"/>
              <a:gd name="connsiteX8" fmla="*/ 4652683 w 8695765"/>
              <a:gd name="connsiteY8" fmla="*/ 2008094 h 4249271"/>
              <a:gd name="connsiteX9" fmla="*/ 4840941 w 8695765"/>
              <a:gd name="connsiteY9" fmla="*/ 2465294 h 4249271"/>
              <a:gd name="connsiteX10" fmla="*/ 0 w 8695765"/>
              <a:gd name="connsiteY10" fmla="*/ 2483224 h 4249271"/>
              <a:gd name="connsiteX11" fmla="*/ 0 w 8695765"/>
              <a:gd name="connsiteY11" fmla="*/ 3101788 h 4249271"/>
              <a:gd name="connsiteX12" fmla="*/ 4132730 w 8695765"/>
              <a:gd name="connsiteY12" fmla="*/ 3128682 h 4249271"/>
              <a:gd name="connsiteX13" fmla="*/ 3675530 w 8695765"/>
              <a:gd name="connsiteY13" fmla="*/ 3944471 h 4249271"/>
              <a:gd name="connsiteX14" fmla="*/ 376518 w 8695765"/>
              <a:gd name="connsiteY14" fmla="*/ 3980329 h 4249271"/>
              <a:gd name="connsiteX15" fmla="*/ 358589 w 8695765"/>
              <a:gd name="connsiteY15" fmla="*/ 4249271 h 4249271"/>
              <a:gd name="connsiteX16" fmla="*/ 4249271 w 8695765"/>
              <a:gd name="connsiteY16" fmla="*/ 4231341 h 4249271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685365 w 9144084"/>
              <a:gd name="connsiteY6" fmla="*/ 1562758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685365 w 9144084"/>
              <a:gd name="connsiteY6" fmla="*/ 1562758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685365 w 9144084"/>
              <a:gd name="connsiteY6" fmla="*/ 1562758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685365 w 9144084"/>
              <a:gd name="connsiteY6" fmla="*/ 1562758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324823"/>
              <a:gd name="connsiteX1" fmla="*/ 8686800 w 9144084"/>
              <a:gd name="connsiteY1" fmla="*/ 56687 h 4324823"/>
              <a:gd name="connsiteX2" fmla="*/ 8695765 w 9144084"/>
              <a:gd name="connsiteY2" fmla="*/ 755935 h 4324823"/>
              <a:gd name="connsiteX3" fmla="*/ 5217459 w 9144084"/>
              <a:gd name="connsiteY3" fmla="*/ 746970 h 4324823"/>
              <a:gd name="connsiteX4" fmla="*/ 4589930 w 9144084"/>
              <a:gd name="connsiteY4" fmla="*/ 1338640 h 4324823"/>
              <a:gd name="connsiteX5" fmla="*/ 2034989 w 9144084"/>
              <a:gd name="connsiteY5" fmla="*/ 1338640 h 4324823"/>
              <a:gd name="connsiteX6" fmla="*/ 1488141 w 9144084"/>
              <a:gd name="connsiteY6" fmla="*/ 1697229 h 4324823"/>
              <a:gd name="connsiteX7" fmla="*/ 1981200 w 9144084"/>
              <a:gd name="connsiteY7" fmla="*/ 2037887 h 4324823"/>
              <a:gd name="connsiteX8" fmla="*/ 4652683 w 9144084"/>
              <a:gd name="connsiteY8" fmla="*/ 2046852 h 4324823"/>
              <a:gd name="connsiteX9" fmla="*/ 4840941 w 9144084"/>
              <a:gd name="connsiteY9" fmla="*/ 2504052 h 4324823"/>
              <a:gd name="connsiteX10" fmla="*/ 0 w 9144084"/>
              <a:gd name="connsiteY10" fmla="*/ 2521982 h 4324823"/>
              <a:gd name="connsiteX11" fmla="*/ 0 w 9144084"/>
              <a:gd name="connsiteY11" fmla="*/ 3140546 h 4324823"/>
              <a:gd name="connsiteX12" fmla="*/ 4132730 w 9144084"/>
              <a:gd name="connsiteY12" fmla="*/ 3167440 h 4324823"/>
              <a:gd name="connsiteX13" fmla="*/ 3675530 w 9144084"/>
              <a:gd name="connsiteY13" fmla="*/ 3983229 h 4324823"/>
              <a:gd name="connsiteX14" fmla="*/ 376518 w 9144084"/>
              <a:gd name="connsiteY14" fmla="*/ 4019087 h 4324823"/>
              <a:gd name="connsiteX15" fmla="*/ 358589 w 9144084"/>
              <a:gd name="connsiteY15" fmla="*/ 4288029 h 4324823"/>
              <a:gd name="connsiteX16" fmla="*/ 4249271 w 9144084"/>
              <a:gd name="connsiteY16" fmla="*/ 4270099 h 4324823"/>
              <a:gd name="connsiteX0" fmla="*/ 4921624 w 9144084"/>
              <a:gd name="connsiteY0" fmla="*/ 38758 h 4324823"/>
              <a:gd name="connsiteX1" fmla="*/ 8686800 w 9144084"/>
              <a:gd name="connsiteY1" fmla="*/ 56687 h 4324823"/>
              <a:gd name="connsiteX2" fmla="*/ 8695765 w 9144084"/>
              <a:gd name="connsiteY2" fmla="*/ 755935 h 4324823"/>
              <a:gd name="connsiteX3" fmla="*/ 5217459 w 9144084"/>
              <a:gd name="connsiteY3" fmla="*/ 746970 h 4324823"/>
              <a:gd name="connsiteX4" fmla="*/ 4589930 w 9144084"/>
              <a:gd name="connsiteY4" fmla="*/ 1338640 h 4324823"/>
              <a:gd name="connsiteX5" fmla="*/ 2034989 w 9144084"/>
              <a:gd name="connsiteY5" fmla="*/ 1338640 h 4324823"/>
              <a:gd name="connsiteX6" fmla="*/ 1497495 w 9144084"/>
              <a:gd name="connsiteY6" fmla="*/ 1822735 h 4324823"/>
              <a:gd name="connsiteX7" fmla="*/ 1981200 w 9144084"/>
              <a:gd name="connsiteY7" fmla="*/ 2037887 h 4324823"/>
              <a:gd name="connsiteX8" fmla="*/ 4652683 w 9144084"/>
              <a:gd name="connsiteY8" fmla="*/ 2046852 h 4324823"/>
              <a:gd name="connsiteX9" fmla="*/ 4840941 w 9144084"/>
              <a:gd name="connsiteY9" fmla="*/ 2504052 h 4324823"/>
              <a:gd name="connsiteX10" fmla="*/ 0 w 9144084"/>
              <a:gd name="connsiteY10" fmla="*/ 2521982 h 4324823"/>
              <a:gd name="connsiteX11" fmla="*/ 0 w 9144084"/>
              <a:gd name="connsiteY11" fmla="*/ 3140546 h 4324823"/>
              <a:gd name="connsiteX12" fmla="*/ 4132730 w 9144084"/>
              <a:gd name="connsiteY12" fmla="*/ 3167440 h 4324823"/>
              <a:gd name="connsiteX13" fmla="*/ 3675530 w 9144084"/>
              <a:gd name="connsiteY13" fmla="*/ 3983229 h 4324823"/>
              <a:gd name="connsiteX14" fmla="*/ 376518 w 9144084"/>
              <a:gd name="connsiteY14" fmla="*/ 4019087 h 4324823"/>
              <a:gd name="connsiteX15" fmla="*/ 358589 w 9144084"/>
              <a:gd name="connsiteY15" fmla="*/ 4288029 h 4324823"/>
              <a:gd name="connsiteX16" fmla="*/ 4249271 w 9144084"/>
              <a:gd name="connsiteY16" fmla="*/ 4270099 h 4324823"/>
              <a:gd name="connsiteX0" fmla="*/ 4921624 w 9144084"/>
              <a:gd name="connsiteY0" fmla="*/ 38758 h 4324823"/>
              <a:gd name="connsiteX1" fmla="*/ 8686800 w 9144084"/>
              <a:gd name="connsiteY1" fmla="*/ 56687 h 4324823"/>
              <a:gd name="connsiteX2" fmla="*/ 8695765 w 9144084"/>
              <a:gd name="connsiteY2" fmla="*/ 755935 h 4324823"/>
              <a:gd name="connsiteX3" fmla="*/ 5217459 w 9144084"/>
              <a:gd name="connsiteY3" fmla="*/ 746970 h 4324823"/>
              <a:gd name="connsiteX4" fmla="*/ 4589930 w 9144084"/>
              <a:gd name="connsiteY4" fmla="*/ 1338640 h 4324823"/>
              <a:gd name="connsiteX5" fmla="*/ 2034989 w 9144084"/>
              <a:gd name="connsiteY5" fmla="*/ 1338640 h 4324823"/>
              <a:gd name="connsiteX6" fmla="*/ 1497495 w 9144084"/>
              <a:gd name="connsiteY6" fmla="*/ 1822735 h 4324823"/>
              <a:gd name="connsiteX7" fmla="*/ 1981200 w 9144084"/>
              <a:gd name="connsiteY7" fmla="*/ 2037887 h 4324823"/>
              <a:gd name="connsiteX8" fmla="*/ 4652683 w 9144084"/>
              <a:gd name="connsiteY8" fmla="*/ 2046852 h 4324823"/>
              <a:gd name="connsiteX9" fmla="*/ 4840941 w 9144084"/>
              <a:gd name="connsiteY9" fmla="*/ 2504052 h 4324823"/>
              <a:gd name="connsiteX10" fmla="*/ 0 w 9144084"/>
              <a:gd name="connsiteY10" fmla="*/ 2521982 h 4324823"/>
              <a:gd name="connsiteX11" fmla="*/ 0 w 9144084"/>
              <a:gd name="connsiteY11" fmla="*/ 3140546 h 4324823"/>
              <a:gd name="connsiteX12" fmla="*/ 4132730 w 9144084"/>
              <a:gd name="connsiteY12" fmla="*/ 3167440 h 4324823"/>
              <a:gd name="connsiteX13" fmla="*/ 3675530 w 9144084"/>
              <a:gd name="connsiteY13" fmla="*/ 3983229 h 4324823"/>
              <a:gd name="connsiteX14" fmla="*/ 376518 w 9144084"/>
              <a:gd name="connsiteY14" fmla="*/ 4019087 h 4324823"/>
              <a:gd name="connsiteX15" fmla="*/ 358589 w 9144084"/>
              <a:gd name="connsiteY15" fmla="*/ 4288029 h 4324823"/>
              <a:gd name="connsiteX16" fmla="*/ 4249271 w 9144084"/>
              <a:gd name="connsiteY16" fmla="*/ 4270099 h 4324823"/>
              <a:gd name="connsiteX0" fmla="*/ 4921624 w 9144084"/>
              <a:gd name="connsiteY0" fmla="*/ 38758 h 4324823"/>
              <a:gd name="connsiteX1" fmla="*/ 8686800 w 9144084"/>
              <a:gd name="connsiteY1" fmla="*/ 56687 h 4324823"/>
              <a:gd name="connsiteX2" fmla="*/ 8695765 w 9144084"/>
              <a:gd name="connsiteY2" fmla="*/ 755935 h 4324823"/>
              <a:gd name="connsiteX3" fmla="*/ 5217459 w 9144084"/>
              <a:gd name="connsiteY3" fmla="*/ 746970 h 4324823"/>
              <a:gd name="connsiteX4" fmla="*/ 4589930 w 9144084"/>
              <a:gd name="connsiteY4" fmla="*/ 1338640 h 4324823"/>
              <a:gd name="connsiteX5" fmla="*/ 2034989 w 9144084"/>
              <a:gd name="connsiteY5" fmla="*/ 1338640 h 4324823"/>
              <a:gd name="connsiteX6" fmla="*/ 1497495 w 9144084"/>
              <a:gd name="connsiteY6" fmla="*/ 1822735 h 4324823"/>
              <a:gd name="connsiteX7" fmla="*/ 1981200 w 9144084"/>
              <a:gd name="connsiteY7" fmla="*/ 2037887 h 4324823"/>
              <a:gd name="connsiteX8" fmla="*/ 4652683 w 9144084"/>
              <a:gd name="connsiteY8" fmla="*/ 2046852 h 4324823"/>
              <a:gd name="connsiteX9" fmla="*/ 4840941 w 9144084"/>
              <a:gd name="connsiteY9" fmla="*/ 2504052 h 4324823"/>
              <a:gd name="connsiteX10" fmla="*/ 0 w 9144084"/>
              <a:gd name="connsiteY10" fmla="*/ 2521982 h 4324823"/>
              <a:gd name="connsiteX11" fmla="*/ 0 w 9144084"/>
              <a:gd name="connsiteY11" fmla="*/ 3140546 h 4324823"/>
              <a:gd name="connsiteX12" fmla="*/ 4132730 w 9144084"/>
              <a:gd name="connsiteY12" fmla="*/ 3167440 h 4324823"/>
              <a:gd name="connsiteX13" fmla="*/ 3675530 w 9144084"/>
              <a:gd name="connsiteY13" fmla="*/ 3983229 h 4324823"/>
              <a:gd name="connsiteX14" fmla="*/ 376518 w 9144084"/>
              <a:gd name="connsiteY14" fmla="*/ 4019087 h 4324823"/>
              <a:gd name="connsiteX15" fmla="*/ 358589 w 9144084"/>
              <a:gd name="connsiteY15" fmla="*/ 4288029 h 4324823"/>
              <a:gd name="connsiteX16" fmla="*/ 4249271 w 9144084"/>
              <a:gd name="connsiteY16" fmla="*/ 4270099 h 4324823"/>
              <a:gd name="connsiteX0" fmla="*/ 4921624 w 9144084"/>
              <a:gd name="connsiteY0" fmla="*/ 38758 h 4309042"/>
              <a:gd name="connsiteX1" fmla="*/ 8686800 w 9144084"/>
              <a:gd name="connsiteY1" fmla="*/ 56687 h 4309042"/>
              <a:gd name="connsiteX2" fmla="*/ 8695765 w 9144084"/>
              <a:gd name="connsiteY2" fmla="*/ 755935 h 4309042"/>
              <a:gd name="connsiteX3" fmla="*/ 5217459 w 9144084"/>
              <a:gd name="connsiteY3" fmla="*/ 746970 h 4309042"/>
              <a:gd name="connsiteX4" fmla="*/ 4589930 w 9144084"/>
              <a:gd name="connsiteY4" fmla="*/ 1338640 h 4309042"/>
              <a:gd name="connsiteX5" fmla="*/ 2034989 w 9144084"/>
              <a:gd name="connsiteY5" fmla="*/ 1338640 h 4309042"/>
              <a:gd name="connsiteX6" fmla="*/ 1497495 w 9144084"/>
              <a:gd name="connsiteY6" fmla="*/ 1822735 h 4309042"/>
              <a:gd name="connsiteX7" fmla="*/ 1981200 w 9144084"/>
              <a:gd name="connsiteY7" fmla="*/ 2037887 h 4309042"/>
              <a:gd name="connsiteX8" fmla="*/ 4652683 w 9144084"/>
              <a:gd name="connsiteY8" fmla="*/ 2046852 h 4309042"/>
              <a:gd name="connsiteX9" fmla="*/ 4840941 w 9144084"/>
              <a:gd name="connsiteY9" fmla="*/ 2504052 h 4309042"/>
              <a:gd name="connsiteX10" fmla="*/ 0 w 9144084"/>
              <a:gd name="connsiteY10" fmla="*/ 2521982 h 4309042"/>
              <a:gd name="connsiteX11" fmla="*/ 0 w 9144084"/>
              <a:gd name="connsiteY11" fmla="*/ 3140546 h 4309042"/>
              <a:gd name="connsiteX12" fmla="*/ 4132730 w 9144084"/>
              <a:gd name="connsiteY12" fmla="*/ 3167440 h 4309042"/>
              <a:gd name="connsiteX13" fmla="*/ 3675530 w 9144084"/>
              <a:gd name="connsiteY13" fmla="*/ 3983229 h 4309042"/>
              <a:gd name="connsiteX14" fmla="*/ 376518 w 9144084"/>
              <a:gd name="connsiteY14" fmla="*/ 4019087 h 4309042"/>
              <a:gd name="connsiteX15" fmla="*/ 358589 w 9144084"/>
              <a:gd name="connsiteY15" fmla="*/ 4288029 h 4309042"/>
              <a:gd name="connsiteX16" fmla="*/ 4249271 w 9144084"/>
              <a:gd name="connsiteY16" fmla="*/ 4270099 h 4309042"/>
              <a:gd name="connsiteX0" fmla="*/ 4921624 w 9144084"/>
              <a:gd name="connsiteY0" fmla="*/ 38758 h 4309042"/>
              <a:gd name="connsiteX1" fmla="*/ 8686800 w 9144084"/>
              <a:gd name="connsiteY1" fmla="*/ 56687 h 4309042"/>
              <a:gd name="connsiteX2" fmla="*/ 8695765 w 9144084"/>
              <a:gd name="connsiteY2" fmla="*/ 755935 h 4309042"/>
              <a:gd name="connsiteX3" fmla="*/ 5217459 w 9144084"/>
              <a:gd name="connsiteY3" fmla="*/ 746970 h 4309042"/>
              <a:gd name="connsiteX4" fmla="*/ 4589930 w 9144084"/>
              <a:gd name="connsiteY4" fmla="*/ 1338640 h 4309042"/>
              <a:gd name="connsiteX5" fmla="*/ 2034989 w 9144084"/>
              <a:gd name="connsiteY5" fmla="*/ 1338640 h 4309042"/>
              <a:gd name="connsiteX6" fmla="*/ 1497495 w 9144084"/>
              <a:gd name="connsiteY6" fmla="*/ 1822735 h 4309042"/>
              <a:gd name="connsiteX7" fmla="*/ 1981200 w 9144084"/>
              <a:gd name="connsiteY7" fmla="*/ 2037887 h 4309042"/>
              <a:gd name="connsiteX8" fmla="*/ 4652683 w 9144084"/>
              <a:gd name="connsiteY8" fmla="*/ 2046852 h 4309042"/>
              <a:gd name="connsiteX9" fmla="*/ 4840941 w 9144084"/>
              <a:gd name="connsiteY9" fmla="*/ 2504052 h 4309042"/>
              <a:gd name="connsiteX10" fmla="*/ 0 w 9144084"/>
              <a:gd name="connsiteY10" fmla="*/ 2521982 h 4309042"/>
              <a:gd name="connsiteX11" fmla="*/ 0 w 9144084"/>
              <a:gd name="connsiteY11" fmla="*/ 3140546 h 4309042"/>
              <a:gd name="connsiteX12" fmla="*/ 4132730 w 9144084"/>
              <a:gd name="connsiteY12" fmla="*/ 3167440 h 4309042"/>
              <a:gd name="connsiteX13" fmla="*/ 3675530 w 9144084"/>
              <a:gd name="connsiteY13" fmla="*/ 3983229 h 4309042"/>
              <a:gd name="connsiteX14" fmla="*/ 376518 w 9144084"/>
              <a:gd name="connsiteY14" fmla="*/ 4019087 h 4309042"/>
              <a:gd name="connsiteX15" fmla="*/ 358589 w 9144084"/>
              <a:gd name="connsiteY15" fmla="*/ 4288029 h 4309042"/>
              <a:gd name="connsiteX16" fmla="*/ 4249271 w 9144084"/>
              <a:gd name="connsiteY16" fmla="*/ 4270099 h 4309042"/>
              <a:gd name="connsiteX0" fmla="*/ 4963197 w 9185657"/>
              <a:gd name="connsiteY0" fmla="*/ 38758 h 4309042"/>
              <a:gd name="connsiteX1" fmla="*/ 8728373 w 9185657"/>
              <a:gd name="connsiteY1" fmla="*/ 56687 h 4309042"/>
              <a:gd name="connsiteX2" fmla="*/ 8737338 w 9185657"/>
              <a:gd name="connsiteY2" fmla="*/ 755935 h 4309042"/>
              <a:gd name="connsiteX3" fmla="*/ 5259032 w 9185657"/>
              <a:gd name="connsiteY3" fmla="*/ 746970 h 4309042"/>
              <a:gd name="connsiteX4" fmla="*/ 4631503 w 9185657"/>
              <a:gd name="connsiteY4" fmla="*/ 1338640 h 4309042"/>
              <a:gd name="connsiteX5" fmla="*/ 2076562 w 9185657"/>
              <a:gd name="connsiteY5" fmla="*/ 1338640 h 4309042"/>
              <a:gd name="connsiteX6" fmla="*/ 1539068 w 9185657"/>
              <a:gd name="connsiteY6" fmla="*/ 1822735 h 4309042"/>
              <a:gd name="connsiteX7" fmla="*/ 2022773 w 9185657"/>
              <a:gd name="connsiteY7" fmla="*/ 2037887 h 4309042"/>
              <a:gd name="connsiteX8" fmla="*/ 4694256 w 9185657"/>
              <a:gd name="connsiteY8" fmla="*/ 2046852 h 4309042"/>
              <a:gd name="connsiteX9" fmla="*/ 4882514 w 9185657"/>
              <a:gd name="connsiteY9" fmla="*/ 2504052 h 4309042"/>
              <a:gd name="connsiteX10" fmla="*/ 41573 w 9185657"/>
              <a:gd name="connsiteY10" fmla="*/ 2521982 h 4309042"/>
              <a:gd name="connsiteX11" fmla="*/ 41573 w 9185657"/>
              <a:gd name="connsiteY11" fmla="*/ 3140546 h 4309042"/>
              <a:gd name="connsiteX12" fmla="*/ 4174303 w 9185657"/>
              <a:gd name="connsiteY12" fmla="*/ 3167440 h 4309042"/>
              <a:gd name="connsiteX13" fmla="*/ 3717103 w 9185657"/>
              <a:gd name="connsiteY13" fmla="*/ 3983229 h 4309042"/>
              <a:gd name="connsiteX14" fmla="*/ 418091 w 9185657"/>
              <a:gd name="connsiteY14" fmla="*/ 4019087 h 4309042"/>
              <a:gd name="connsiteX15" fmla="*/ 400162 w 9185657"/>
              <a:gd name="connsiteY15" fmla="*/ 4288029 h 4309042"/>
              <a:gd name="connsiteX16" fmla="*/ 4290844 w 9185657"/>
              <a:gd name="connsiteY16" fmla="*/ 4270099 h 4309042"/>
              <a:gd name="connsiteX0" fmla="*/ 4995328 w 9217788"/>
              <a:gd name="connsiteY0" fmla="*/ 38758 h 4309042"/>
              <a:gd name="connsiteX1" fmla="*/ 8760504 w 9217788"/>
              <a:gd name="connsiteY1" fmla="*/ 56687 h 4309042"/>
              <a:gd name="connsiteX2" fmla="*/ 8769469 w 9217788"/>
              <a:gd name="connsiteY2" fmla="*/ 755935 h 4309042"/>
              <a:gd name="connsiteX3" fmla="*/ 5291163 w 9217788"/>
              <a:gd name="connsiteY3" fmla="*/ 746970 h 4309042"/>
              <a:gd name="connsiteX4" fmla="*/ 4663634 w 9217788"/>
              <a:gd name="connsiteY4" fmla="*/ 1338640 h 4309042"/>
              <a:gd name="connsiteX5" fmla="*/ 2108693 w 9217788"/>
              <a:gd name="connsiteY5" fmla="*/ 1338640 h 4309042"/>
              <a:gd name="connsiteX6" fmla="*/ 1571199 w 9217788"/>
              <a:gd name="connsiteY6" fmla="*/ 1822735 h 4309042"/>
              <a:gd name="connsiteX7" fmla="*/ 2054904 w 9217788"/>
              <a:gd name="connsiteY7" fmla="*/ 2037887 h 4309042"/>
              <a:gd name="connsiteX8" fmla="*/ 4726387 w 9217788"/>
              <a:gd name="connsiteY8" fmla="*/ 2046852 h 4309042"/>
              <a:gd name="connsiteX9" fmla="*/ 4914645 w 9217788"/>
              <a:gd name="connsiteY9" fmla="*/ 2504052 h 4309042"/>
              <a:gd name="connsiteX10" fmla="*/ 73704 w 9217788"/>
              <a:gd name="connsiteY10" fmla="*/ 2521982 h 4309042"/>
              <a:gd name="connsiteX11" fmla="*/ 73704 w 9217788"/>
              <a:gd name="connsiteY11" fmla="*/ 3140546 h 4309042"/>
              <a:gd name="connsiteX12" fmla="*/ 4206434 w 9217788"/>
              <a:gd name="connsiteY12" fmla="*/ 3167440 h 4309042"/>
              <a:gd name="connsiteX13" fmla="*/ 3749234 w 9217788"/>
              <a:gd name="connsiteY13" fmla="*/ 3983229 h 4309042"/>
              <a:gd name="connsiteX14" fmla="*/ 450222 w 9217788"/>
              <a:gd name="connsiteY14" fmla="*/ 4019087 h 4309042"/>
              <a:gd name="connsiteX15" fmla="*/ 432293 w 9217788"/>
              <a:gd name="connsiteY15" fmla="*/ 4288029 h 4309042"/>
              <a:gd name="connsiteX16" fmla="*/ 4322975 w 9217788"/>
              <a:gd name="connsiteY16" fmla="*/ 4270099 h 4309042"/>
              <a:gd name="connsiteX0" fmla="*/ 4995328 w 9217788"/>
              <a:gd name="connsiteY0" fmla="*/ 38758 h 4309042"/>
              <a:gd name="connsiteX1" fmla="*/ 8760504 w 9217788"/>
              <a:gd name="connsiteY1" fmla="*/ 56687 h 4309042"/>
              <a:gd name="connsiteX2" fmla="*/ 8769469 w 9217788"/>
              <a:gd name="connsiteY2" fmla="*/ 755935 h 4309042"/>
              <a:gd name="connsiteX3" fmla="*/ 5291163 w 9217788"/>
              <a:gd name="connsiteY3" fmla="*/ 746970 h 4309042"/>
              <a:gd name="connsiteX4" fmla="*/ 4663634 w 9217788"/>
              <a:gd name="connsiteY4" fmla="*/ 1338640 h 4309042"/>
              <a:gd name="connsiteX5" fmla="*/ 2108693 w 9217788"/>
              <a:gd name="connsiteY5" fmla="*/ 1338640 h 4309042"/>
              <a:gd name="connsiteX6" fmla="*/ 1571199 w 9217788"/>
              <a:gd name="connsiteY6" fmla="*/ 1822735 h 4309042"/>
              <a:gd name="connsiteX7" fmla="*/ 2054904 w 9217788"/>
              <a:gd name="connsiteY7" fmla="*/ 2037887 h 4309042"/>
              <a:gd name="connsiteX8" fmla="*/ 4726387 w 9217788"/>
              <a:gd name="connsiteY8" fmla="*/ 2046852 h 4309042"/>
              <a:gd name="connsiteX9" fmla="*/ 4914645 w 9217788"/>
              <a:gd name="connsiteY9" fmla="*/ 2504052 h 4309042"/>
              <a:gd name="connsiteX10" fmla="*/ 73704 w 9217788"/>
              <a:gd name="connsiteY10" fmla="*/ 2521982 h 4309042"/>
              <a:gd name="connsiteX11" fmla="*/ 73704 w 9217788"/>
              <a:gd name="connsiteY11" fmla="*/ 3140546 h 4309042"/>
              <a:gd name="connsiteX12" fmla="*/ 4206434 w 9217788"/>
              <a:gd name="connsiteY12" fmla="*/ 3167440 h 4309042"/>
              <a:gd name="connsiteX13" fmla="*/ 3749234 w 9217788"/>
              <a:gd name="connsiteY13" fmla="*/ 3983229 h 4309042"/>
              <a:gd name="connsiteX14" fmla="*/ 450222 w 9217788"/>
              <a:gd name="connsiteY14" fmla="*/ 4019087 h 4309042"/>
              <a:gd name="connsiteX15" fmla="*/ 432293 w 9217788"/>
              <a:gd name="connsiteY15" fmla="*/ 4288029 h 4309042"/>
              <a:gd name="connsiteX16" fmla="*/ 4322975 w 9217788"/>
              <a:gd name="connsiteY16" fmla="*/ 4270099 h 4309042"/>
              <a:gd name="connsiteX0" fmla="*/ 4995328 w 9217788"/>
              <a:gd name="connsiteY0" fmla="*/ 38758 h 4309042"/>
              <a:gd name="connsiteX1" fmla="*/ 8760504 w 9217788"/>
              <a:gd name="connsiteY1" fmla="*/ 56687 h 4309042"/>
              <a:gd name="connsiteX2" fmla="*/ 8769469 w 9217788"/>
              <a:gd name="connsiteY2" fmla="*/ 755935 h 4309042"/>
              <a:gd name="connsiteX3" fmla="*/ 5291163 w 9217788"/>
              <a:gd name="connsiteY3" fmla="*/ 746970 h 4309042"/>
              <a:gd name="connsiteX4" fmla="*/ 4663634 w 9217788"/>
              <a:gd name="connsiteY4" fmla="*/ 1338640 h 4309042"/>
              <a:gd name="connsiteX5" fmla="*/ 2108693 w 9217788"/>
              <a:gd name="connsiteY5" fmla="*/ 1338640 h 4309042"/>
              <a:gd name="connsiteX6" fmla="*/ 1571199 w 9217788"/>
              <a:gd name="connsiteY6" fmla="*/ 1822735 h 4309042"/>
              <a:gd name="connsiteX7" fmla="*/ 2054904 w 9217788"/>
              <a:gd name="connsiteY7" fmla="*/ 2037887 h 4309042"/>
              <a:gd name="connsiteX8" fmla="*/ 4726387 w 9217788"/>
              <a:gd name="connsiteY8" fmla="*/ 2046852 h 4309042"/>
              <a:gd name="connsiteX9" fmla="*/ 4914645 w 9217788"/>
              <a:gd name="connsiteY9" fmla="*/ 2504052 h 4309042"/>
              <a:gd name="connsiteX10" fmla="*/ 73704 w 9217788"/>
              <a:gd name="connsiteY10" fmla="*/ 2521982 h 4309042"/>
              <a:gd name="connsiteX11" fmla="*/ 73704 w 9217788"/>
              <a:gd name="connsiteY11" fmla="*/ 3140546 h 4309042"/>
              <a:gd name="connsiteX12" fmla="*/ 4206434 w 9217788"/>
              <a:gd name="connsiteY12" fmla="*/ 3167440 h 4309042"/>
              <a:gd name="connsiteX13" fmla="*/ 3749234 w 9217788"/>
              <a:gd name="connsiteY13" fmla="*/ 3983229 h 4309042"/>
              <a:gd name="connsiteX14" fmla="*/ 450222 w 9217788"/>
              <a:gd name="connsiteY14" fmla="*/ 4019087 h 4309042"/>
              <a:gd name="connsiteX15" fmla="*/ 432293 w 9217788"/>
              <a:gd name="connsiteY15" fmla="*/ 4288029 h 4309042"/>
              <a:gd name="connsiteX16" fmla="*/ 4322975 w 9217788"/>
              <a:gd name="connsiteY16" fmla="*/ 4270099 h 4309042"/>
              <a:gd name="connsiteX0" fmla="*/ 5285848 w 9508308"/>
              <a:gd name="connsiteY0" fmla="*/ 38758 h 4309042"/>
              <a:gd name="connsiteX1" fmla="*/ 9051024 w 9508308"/>
              <a:gd name="connsiteY1" fmla="*/ 56687 h 4309042"/>
              <a:gd name="connsiteX2" fmla="*/ 9059989 w 9508308"/>
              <a:gd name="connsiteY2" fmla="*/ 755935 h 4309042"/>
              <a:gd name="connsiteX3" fmla="*/ 5581683 w 9508308"/>
              <a:gd name="connsiteY3" fmla="*/ 746970 h 4309042"/>
              <a:gd name="connsiteX4" fmla="*/ 4954154 w 9508308"/>
              <a:gd name="connsiteY4" fmla="*/ 1338640 h 4309042"/>
              <a:gd name="connsiteX5" fmla="*/ 2399213 w 9508308"/>
              <a:gd name="connsiteY5" fmla="*/ 1338640 h 4309042"/>
              <a:gd name="connsiteX6" fmla="*/ 1861719 w 9508308"/>
              <a:gd name="connsiteY6" fmla="*/ 1822735 h 4309042"/>
              <a:gd name="connsiteX7" fmla="*/ 2345424 w 9508308"/>
              <a:gd name="connsiteY7" fmla="*/ 2037887 h 4309042"/>
              <a:gd name="connsiteX8" fmla="*/ 5016907 w 9508308"/>
              <a:gd name="connsiteY8" fmla="*/ 2046852 h 4309042"/>
              <a:gd name="connsiteX9" fmla="*/ 4956697 w 9508308"/>
              <a:gd name="connsiteY9" fmla="*/ 2323077 h 4309042"/>
              <a:gd name="connsiteX10" fmla="*/ 364224 w 9508308"/>
              <a:gd name="connsiteY10" fmla="*/ 2521982 h 4309042"/>
              <a:gd name="connsiteX11" fmla="*/ 364224 w 9508308"/>
              <a:gd name="connsiteY11" fmla="*/ 3140546 h 4309042"/>
              <a:gd name="connsiteX12" fmla="*/ 4496954 w 9508308"/>
              <a:gd name="connsiteY12" fmla="*/ 3167440 h 4309042"/>
              <a:gd name="connsiteX13" fmla="*/ 4039754 w 9508308"/>
              <a:gd name="connsiteY13" fmla="*/ 3983229 h 4309042"/>
              <a:gd name="connsiteX14" fmla="*/ 740742 w 9508308"/>
              <a:gd name="connsiteY14" fmla="*/ 4019087 h 4309042"/>
              <a:gd name="connsiteX15" fmla="*/ 722813 w 9508308"/>
              <a:gd name="connsiteY15" fmla="*/ 4288029 h 4309042"/>
              <a:gd name="connsiteX16" fmla="*/ 4613495 w 9508308"/>
              <a:gd name="connsiteY16" fmla="*/ 4270099 h 4309042"/>
              <a:gd name="connsiteX0" fmla="*/ 5285848 w 9508308"/>
              <a:gd name="connsiteY0" fmla="*/ 38758 h 4309042"/>
              <a:gd name="connsiteX1" fmla="*/ 9051024 w 9508308"/>
              <a:gd name="connsiteY1" fmla="*/ 56687 h 4309042"/>
              <a:gd name="connsiteX2" fmla="*/ 9059989 w 9508308"/>
              <a:gd name="connsiteY2" fmla="*/ 755935 h 4309042"/>
              <a:gd name="connsiteX3" fmla="*/ 5581683 w 9508308"/>
              <a:gd name="connsiteY3" fmla="*/ 746970 h 4309042"/>
              <a:gd name="connsiteX4" fmla="*/ 4954154 w 9508308"/>
              <a:gd name="connsiteY4" fmla="*/ 1338640 h 4309042"/>
              <a:gd name="connsiteX5" fmla="*/ 2399213 w 9508308"/>
              <a:gd name="connsiteY5" fmla="*/ 1338640 h 4309042"/>
              <a:gd name="connsiteX6" fmla="*/ 1861719 w 9508308"/>
              <a:gd name="connsiteY6" fmla="*/ 1822735 h 4309042"/>
              <a:gd name="connsiteX7" fmla="*/ 2345424 w 9508308"/>
              <a:gd name="connsiteY7" fmla="*/ 2037887 h 4309042"/>
              <a:gd name="connsiteX8" fmla="*/ 5016907 w 9508308"/>
              <a:gd name="connsiteY8" fmla="*/ 2046852 h 4309042"/>
              <a:gd name="connsiteX9" fmla="*/ 4956697 w 9508308"/>
              <a:gd name="connsiteY9" fmla="*/ 2323077 h 4309042"/>
              <a:gd name="connsiteX10" fmla="*/ 364224 w 9508308"/>
              <a:gd name="connsiteY10" fmla="*/ 2521982 h 4309042"/>
              <a:gd name="connsiteX11" fmla="*/ 364224 w 9508308"/>
              <a:gd name="connsiteY11" fmla="*/ 3140546 h 4309042"/>
              <a:gd name="connsiteX12" fmla="*/ 4496954 w 9508308"/>
              <a:gd name="connsiteY12" fmla="*/ 3167440 h 4309042"/>
              <a:gd name="connsiteX13" fmla="*/ 4039754 w 9508308"/>
              <a:gd name="connsiteY13" fmla="*/ 3983229 h 4309042"/>
              <a:gd name="connsiteX14" fmla="*/ 740742 w 9508308"/>
              <a:gd name="connsiteY14" fmla="*/ 4019087 h 4309042"/>
              <a:gd name="connsiteX15" fmla="*/ 722813 w 9508308"/>
              <a:gd name="connsiteY15" fmla="*/ 4288029 h 4309042"/>
              <a:gd name="connsiteX16" fmla="*/ 4613495 w 9508308"/>
              <a:gd name="connsiteY16" fmla="*/ 4270099 h 4309042"/>
              <a:gd name="connsiteX0" fmla="*/ 5285848 w 9508308"/>
              <a:gd name="connsiteY0" fmla="*/ 38758 h 4309042"/>
              <a:gd name="connsiteX1" fmla="*/ 9051024 w 9508308"/>
              <a:gd name="connsiteY1" fmla="*/ 56687 h 4309042"/>
              <a:gd name="connsiteX2" fmla="*/ 9059989 w 9508308"/>
              <a:gd name="connsiteY2" fmla="*/ 755935 h 4309042"/>
              <a:gd name="connsiteX3" fmla="*/ 5581683 w 9508308"/>
              <a:gd name="connsiteY3" fmla="*/ 746970 h 4309042"/>
              <a:gd name="connsiteX4" fmla="*/ 4954154 w 9508308"/>
              <a:gd name="connsiteY4" fmla="*/ 1338640 h 4309042"/>
              <a:gd name="connsiteX5" fmla="*/ 2399213 w 9508308"/>
              <a:gd name="connsiteY5" fmla="*/ 1338640 h 4309042"/>
              <a:gd name="connsiteX6" fmla="*/ 1861719 w 9508308"/>
              <a:gd name="connsiteY6" fmla="*/ 1822735 h 4309042"/>
              <a:gd name="connsiteX7" fmla="*/ 2345424 w 9508308"/>
              <a:gd name="connsiteY7" fmla="*/ 2037887 h 4309042"/>
              <a:gd name="connsiteX8" fmla="*/ 4808195 w 9508308"/>
              <a:gd name="connsiteY8" fmla="*/ 2046852 h 4309042"/>
              <a:gd name="connsiteX9" fmla="*/ 4956697 w 9508308"/>
              <a:gd name="connsiteY9" fmla="*/ 2323077 h 4309042"/>
              <a:gd name="connsiteX10" fmla="*/ 364224 w 9508308"/>
              <a:gd name="connsiteY10" fmla="*/ 2521982 h 4309042"/>
              <a:gd name="connsiteX11" fmla="*/ 364224 w 9508308"/>
              <a:gd name="connsiteY11" fmla="*/ 3140546 h 4309042"/>
              <a:gd name="connsiteX12" fmla="*/ 4496954 w 9508308"/>
              <a:gd name="connsiteY12" fmla="*/ 3167440 h 4309042"/>
              <a:gd name="connsiteX13" fmla="*/ 4039754 w 9508308"/>
              <a:gd name="connsiteY13" fmla="*/ 3983229 h 4309042"/>
              <a:gd name="connsiteX14" fmla="*/ 740742 w 9508308"/>
              <a:gd name="connsiteY14" fmla="*/ 4019087 h 4309042"/>
              <a:gd name="connsiteX15" fmla="*/ 722813 w 9508308"/>
              <a:gd name="connsiteY15" fmla="*/ 4288029 h 4309042"/>
              <a:gd name="connsiteX16" fmla="*/ 4613495 w 9508308"/>
              <a:gd name="connsiteY16" fmla="*/ 4270099 h 4309042"/>
              <a:gd name="connsiteX0" fmla="*/ 5106112 w 9328572"/>
              <a:gd name="connsiteY0" fmla="*/ 38758 h 4309042"/>
              <a:gd name="connsiteX1" fmla="*/ 8871288 w 9328572"/>
              <a:gd name="connsiteY1" fmla="*/ 56687 h 4309042"/>
              <a:gd name="connsiteX2" fmla="*/ 8880253 w 9328572"/>
              <a:gd name="connsiteY2" fmla="*/ 755935 h 4309042"/>
              <a:gd name="connsiteX3" fmla="*/ 5401947 w 9328572"/>
              <a:gd name="connsiteY3" fmla="*/ 746970 h 4309042"/>
              <a:gd name="connsiteX4" fmla="*/ 4774418 w 9328572"/>
              <a:gd name="connsiteY4" fmla="*/ 1338640 h 4309042"/>
              <a:gd name="connsiteX5" fmla="*/ 2219477 w 9328572"/>
              <a:gd name="connsiteY5" fmla="*/ 1338640 h 4309042"/>
              <a:gd name="connsiteX6" fmla="*/ 1681983 w 9328572"/>
              <a:gd name="connsiteY6" fmla="*/ 1822735 h 4309042"/>
              <a:gd name="connsiteX7" fmla="*/ 2165688 w 9328572"/>
              <a:gd name="connsiteY7" fmla="*/ 2037887 h 4309042"/>
              <a:gd name="connsiteX8" fmla="*/ 4628459 w 9328572"/>
              <a:gd name="connsiteY8" fmla="*/ 2046852 h 4309042"/>
              <a:gd name="connsiteX9" fmla="*/ 4776961 w 9328572"/>
              <a:gd name="connsiteY9" fmla="*/ 2323077 h 4309042"/>
              <a:gd name="connsiteX10" fmla="*/ 1128664 w 9328572"/>
              <a:gd name="connsiteY10" fmla="*/ 2302907 h 4309042"/>
              <a:gd name="connsiteX11" fmla="*/ 184488 w 9328572"/>
              <a:gd name="connsiteY11" fmla="*/ 3140546 h 4309042"/>
              <a:gd name="connsiteX12" fmla="*/ 4317218 w 9328572"/>
              <a:gd name="connsiteY12" fmla="*/ 3167440 h 4309042"/>
              <a:gd name="connsiteX13" fmla="*/ 3860018 w 9328572"/>
              <a:gd name="connsiteY13" fmla="*/ 3983229 h 4309042"/>
              <a:gd name="connsiteX14" fmla="*/ 561006 w 9328572"/>
              <a:gd name="connsiteY14" fmla="*/ 4019087 h 4309042"/>
              <a:gd name="connsiteX15" fmla="*/ 543077 w 9328572"/>
              <a:gd name="connsiteY15" fmla="*/ 4288029 h 4309042"/>
              <a:gd name="connsiteX16" fmla="*/ 4433759 w 9328572"/>
              <a:gd name="connsiteY16" fmla="*/ 4270099 h 4309042"/>
              <a:gd name="connsiteX0" fmla="*/ 5106112 w 9328572"/>
              <a:gd name="connsiteY0" fmla="*/ 38758 h 4309042"/>
              <a:gd name="connsiteX1" fmla="*/ 8871288 w 9328572"/>
              <a:gd name="connsiteY1" fmla="*/ 56687 h 4309042"/>
              <a:gd name="connsiteX2" fmla="*/ 8880253 w 9328572"/>
              <a:gd name="connsiteY2" fmla="*/ 755935 h 4309042"/>
              <a:gd name="connsiteX3" fmla="*/ 5401947 w 9328572"/>
              <a:gd name="connsiteY3" fmla="*/ 746970 h 4309042"/>
              <a:gd name="connsiteX4" fmla="*/ 4774418 w 9328572"/>
              <a:gd name="connsiteY4" fmla="*/ 1338640 h 4309042"/>
              <a:gd name="connsiteX5" fmla="*/ 2219477 w 9328572"/>
              <a:gd name="connsiteY5" fmla="*/ 1338640 h 4309042"/>
              <a:gd name="connsiteX6" fmla="*/ 1681983 w 9328572"/>
              <a:gd name="connsiteY6" fmla="*/ 1822735 h 4309042"/>
              <a:gd name="connsiteX7" fmla="*/ 2165688 w 9328572"/>
              <a:gd name="connsiteY7" fmla="*/ 2037887 h 4309042"/>
              <a:gd name="connsiteX8" fmla="*/ 4628459 w 9328572"/>
              <a:gd name="connsiteY8" fmla="*/ 2046852 h 4309042"/>
              <a:gd name="connsiteX9" fmla="*/ 4776961 w 9328572"/>
              <a:gd name="connsiteY9" fmla="*/ 2323077 h 4309042"/>
              <a:gd name="connsiteX10" fmla="*/ 1128664 w 9328572"/>
              <a:gd name="connsiteY10" fmla="*/ 2302907 h 4309042"/>
              <a:gd name="connsiteX11" fmla="*/ 184488 w 9328572"/>
              <a:gd name="connsiteY11" fmla="*/ 3140546 h 4309042"/>
              <a:gd name="connsiteX12" fmla="*/ 4317218 w 9328572"/>
              <a:gd name="connsiteY12" fmla="*/ 3167440 h 4309042"/>
              <a:gd name="connsiteX13" fmla="*/ 3860018 w 9328572"/>
              <a:gd name="connsiteY13" fmla="*/ 3983229 h 4309042"/>
              <a:gd name="connsiteX14" fmla="*/ 561006 w 9328572"/>
              <a:gd name="connsiteY14" fmla="*/ 4019087 h 4309042"/>
              <a:gd name="connsiteX15" fmla="*/ 543077 w 9328572"/>
              <a:gd name="connsiteY15" fmla="*/ 4288029 h 4309042"/>
              <a:gd name="connsiteX16" fmla="*/ 4433759 w 9328572"/>
              <a:gd name="connsiteY16" fmla="*/ 4270099 h 4309042"/>
              <a:gd name="connsiteX0" fmla="*/ 4919069 w 9141529"/>
              <a:gd name="connsiteY0" fmla="*/ 38758 h 4309042"/>
              <a:gd name="connsiteX1" fmla="*/ 8684245 w 9141529"/>
              <a:gd name="connsiteY1" fmla="*/ 56687 h 4309042"/>
              <a:gd name="connsiteX2" fmla="*/ 8693210 w 9141529"/>
              <a:gd name="connsiteY2" fmla="*/ 755935 h 4309042"/>
              <a:gd name="connsiteX3" fmla="*/ 5214904 w 9141529"/>
              <a:gd name="connsiteY3" fmla="*/ 746970 h 4309042"/>
              <a:gd name="connsiteX4" fmla="*/ 4587375 w 9141529"/>
              <a:gd name="connsiteY4" fmla="*/ 1338640 h 4309042"/>
              <a:gd name="connsiteX5" fmla="*/ 2032434 w 9141529"/>
              <a:gd name="connsiteY5" fmla="*/ 1338640 h 4309042"/>
              <a:gd name="connsiteX6" fmla="*/ 1494940 w 9141529"/>
              <a:gd name="connsiteY6" fmla="*/ 1822735 h 4309042"/>
              <a:gd name="connsiteX7" fmla="*/ 1978645 w 9141529"/>
              <a:gd name="connsiteY7" fmla="*/ 2037887 h 4309042"/>
              <a:gd name="connsiteX8" fmla="*/ 4441416 w 9141529"/>
              <a:gd name="connsiteY8" fmla="*/ 2046852 h 4309042"/>
              <a:gd name="connsiteX9" fmla="*/ 4589918 w 9141529"/>
              <a:gd name="connsiteY9" fmla="*/ 2323077 h 4309042"/>
              <a:gd name="connsiteX10" fmla="*/ 941621 w 9141529"/>
              <a:gd name="connsiteY10" fmla="*/ 2302907 h 4309042"/>
              <a:gd name="connsiteX11" fmla="*/ 216097 w 9141529"/>
              <a:gd name="connsiteY11" fmla="*/ 3026246 h 4309042"/>
              <a:gd name="connsiteX12" fmla="*/ 4130175 w 9141529"/>
              <a:gd name="connsiteY12" fmla="*/ 3167440 h 4309042"/>
              <a:gd name="connsiteX13" fmla="*/ 3672975 w 9141529"/>
              <a:gd name="connsiteY13" fmla="*/ 3983229 h 4309042"/>
              <a:gd name="connsiteX14" fmla="*/ 373963 w 9141529"/>
              <a:gd name="connsiteY14" fmla="*/ 4019087 h 4309042"/>
              <a:gd name="connsiteX15" fmla="*/ 356034 w 9141529"/>
              <a:gd name="connsiteY15" fmla="*/ 4288029 h 4309042"/>
              <a:gd name="connsiteX16" fmla="*/ 4246716 w 9141529"/>
              <a:gd name="connsiteY16" fmla="*/ 4270099 h 4309042"/>
              <a:gd name="connsiteX0" fmla="*/ 5019212 w 9241672"/>
              <a:gd name="connsiteY0" fmla="*/ 38758 h 4309042"/>
              <a:gd name="connsiteX1" fmla="*/ 8784388 w 9241672"/>
              <a:gd name="connsiteY1" fmla="*/ 56687 h 4309042"/>
              <a:gd name="connsiteX2" fmla="*/ 8793353 w 9241672"/>
              <a:gd name="connsiteY2" fmla="*/ 755935 h 4309042"/>
              <a:gd name="connsiteX3" fmla="*/ 5315047 w 9241672"/>
              <a:gd name="connsiteY3" fmla="*/ 746970 h 4309042"/>
              <a:gd name="connsiteX4" fmla="*/ 4687518 w 9241672"/>
              <a:gd name="connsiteY4" fmla="*/ 1338640 h 4309042"/>
              <a:gd name="connsiteX5" fmla="*/ 2132577 w 9241672"/>
              <a:gd name="connsiteY5" fmla="*/ 1338640 h 4309042"/>
              <a:gd name="connsiteX6" fmla="*/ 1595083 w 9241672"/>
              <a:gd name="connsiteY6" fmla="*/ 1822735 h 4309042"/>
              <a:gd name="connsiteX7" fmla="*/ 2078788 w 9241672"/>
              <a:gd name="connsiteY7" fmla="*/ 2037887 h 4309042"/>
              <a:gd name="connsiteX8" fmla="*/ 4541559 w 9241672"/>
              <a:gd name="connsiteY8" fmla="*/ 2046852 h 4309042"/>
              <a:gd name="connsiteX9" fmla="*/ 4690061 w 9241672"/>
              <a:gd name="connsiteY9" fmla="*/ 2323077 h 4309042"/>
              <a:gd name="connsiteX10" fmla="*/ 733664 w 9241672"/>
              <a:gd name="connsiteY10" fmla="*/ 2245757 h 4309042"/>
              <a:gd name="connsiteX11" fmla="*/ 316240 w 9241672"/>
              <a:gd name="connsiteY11" fmla="*/ 3026246 h 4309042"/>
              <a:gd name="connsiteX12" fmla="*/ 4230318 w 9241672"/>
              <a:gd name="connsiteY12" fmla="*/ 3167440 h 4309042"/>
              <a:gd name="connsiteX13" fmla="*/ 3773118 w 9241672"/>
              <a:gd name="connsiteY13" fmla="*/ 3983229 h 4309042"/>
              <a:gd name="connsiteX14" fmla="*/ 474106 w 9241672"/>
              <a:gd name="connsiteY14" fmla="*/ 4019087 h 4309042"/>
              <a:gd name="connsiteX15" fmla="*/ 456177 w 9241672"/>
              <a:gd name="connsiteY15" fmla="*/ 4288029 h 4309042"/>
              <a:gd name="connsiteX16" fmla="*/ 4346859 w 9241672"/>
              <a:gd name="connsiteY16" fmla="*/ 4270099 h 4309042"/>
              <a:gd name="connsiteX0" fmla="*/ 5052091 w 9274551"/>
              <a:gd name="connsiteY0" fmla="*/ 38758 h 4309042"/>
              <a:gd name="connsiteX1" fmla="*/ 8817267 w 9274551"/>
              <a:gd name="connsiteY1" fmla="*/ 56687 h 4309042"/>
              <a:gd name="connsiteX2" fmla="*/ 8826232 w 9274551"/>
              <a:gd name="connsiteY2" fmla="*/ 755935 h 4309042"/>
              <a:gd name="connsiteX3" fmla="*/ 5347926 w 9274551"/>
              <a:gd name="connsiteY3" fmla="*/ 746970 h 4309042"/>
              <a:gd name="connsiteX4" fmla="*/ 4720397 w 9274551"/>
              <a:gd name="connsiteY4" fmla="*/ 1338640 h 4309042"/>
              <a:gd name="connsiteX5" fmla="*/ 2165456 w 9274551"/>
              <a:gd name="connsiteY5" fmla="*/ 1338640 h 4309042"/>
              <a:gd name="connsiteX6" fmla="*/ 1627962 w 9274551"/>
              <a:gd name="connsiteY6" fmla="*/ 1822735 h 4309042"/>
              <a:gd name="connsiteX7" fmla="*/ 2111667 w 9274551"/>
              <a:gd name="connsiteY7" fmla="*/ 2037887 h 4309042"/>
              <a:gd name="connsiteX8" fmla="*/ 4574438 w 9274551"/>
              <a:gd name="connsiteY8" fmla="*/ 2046852 h 4309042"/>
              <a:gd name="connsiteX9" fmla="*/ 4722940 w 9274551"/>
              <a:gd name="connsiteY9" fmla="*/ 2323077 h 4309042"/>
              <a:gd name="connsiteX10" fmla="*/ 766543 w 9274551"/>
              <a:gd name="connsiteY10" fmla="*/ 2245757 h 4309042"/>
              <a:gd name="connsiteX11" fmla="*/ 349119 w 9274551"/>
              <a:gd name="connsiteY11" fmla="*/ 3026246 h 4309042"/>
              <a:gd name="connsiteX12" fmla="*/ 4263197 w 9274551"/>
              <a:gd name="connsiteY12" fmla="*/ 3167440 h 4309042"/>
              <a:gd name="connsiteX13" fmla="*/ 3805997 w 9274551"/>
              <a:gd name="connsiteY13" fmla="*/ 3983229 h 4309042"/>
              <a:gd name="connsiteX14" fmla="*/ 506985 w 9274551"/>
              <a:gd name="connsiteY14" fmla="*/ 4019087 h 4309042"/>
              <a:gd name="connsiteX15" fmla="*/ 489056 w 9274551"/>
              <a:gd name="connsiteY15" fmla="*/ 4288029 h 4309042"/>
              <a:gd name="connsiteX16" fmla="*/ 4379738 w 9274551"/>
              <a:gd name="connsiteY16" fmla="*/ 4270099 h 4309042"/>
              <a:gd name="connsiteX0" fmla="*/ 5035539 w 9257999"/>
              <a:gd name="connsiteY0" fmla="*/ 38758 h 4309042"/>
              <a:gd name="connsiteX1" fmla="*/ 8800715 w 9257999"/>
              <a:gd name="connsiteY1" fmla="*/ 56687 h 4309042"/>
              <a:gd name="connsiteX2" fmla="*/ 8809680 w 9257999"/>
              <a:gd name="connsiteY2" fmla="*/ 755935 h 4309042"/>
              <a:gd name="connsiteX3" fmla="*/ 5331374 w 9257999"/>
              <a:gd name="connsiteY3" fmla="*/ 746970 h 4309042"/>
              <a:gd name="connsiteX4" fmla="*/ 4703845 w 9257999"/>
              <a:gd name="connsiteY4" fmla="*/ 1338640 h 4309042"/>
              <a:gd name="connsiteX5" fmla="*/ 2148904 w 9257999"/>
              <a:gd name="connsiteY5" fmla="*/ 1338640 h 4309042"/>
              <a:gd name="connsiteX6" fmla="*/ 1611410 w 9257999"/>
              <a:gd name="connsiteY6" fmla="*/ 1822735 h 4309042"/>
              <a:gd name="connsiteX7" fmla="*/ 2095115 w 9257999"/>
              <a:gd name="connsiteY7" fmla="*/ 2037887 h 4309042"/>
              <a:gd name="connsiteX8" fmla="*/ 4557886 w 9257999"/>
              <a:gd name="connsiteY8" fmla="*/ 2046852 h 4309042"/>
              <a:gd name="connsiteX9" fmla="*/ 4706388 w 9257999"/>
              <a:gd name="connsiteY9" fmla="*/ 2323077 h 4309042"/>
              <a:gd name="connsiteX10" fmla="*/ 789746 w 9257999"/>
              <a:gd name="connsiteY10" fmla="*/ 2369582 h 4309042"/>
              <a:gd name="connsiteX11" fmla="*/ 332567 w 9257999"/>
              <a:gd name="connsiteY11" fmla="*/ 3026246 h 4309042"/>
              <a:gd name="connsiteX12" fmla="*/ 4246645 w 9257999"/>
              <a:gd name="connsiteY12" fmla="*/ 3167440 h 4309042"/>
              <a:gd name="connsiteX13" fmla="*/ 3789445 w 9257999"/>
              <a:gd name="connsiteY13" fmla="*/ 3983229 h 4309042"/>
              <a:gd name="connsiteX14" fmla="*/ 490433 w 9257999"/>
              <a:gd name="connsiteY14" fmla="*/ 4019087 h 4309042"/>
              <a:gd name="connsiteX15" fmla="*/ 472504 w 9257999"/>
              <a:gd name="connsiteY15" fmla="*/ 4288029 h 4309042"/>
              <a:gd name="connsiteX16" fmla="*/ 4363186 w 9257999"/>
              <a:gd name="connsiteY16" fmla="*/ 4270099 h 4309042"/>
              <a:gd name="connsiteX0" fmla="*/ 5035539 w 9257999"/>
              <a:gd name="connsiteY0" fmla="*/ 38758 h 4309042"/>
              <a:gd name="connsiteX1" fmla="*/ 8800715 w 9257999"/>
              <a:gd name="connsiteY1" fmla="*/ 56687 h 4309042"/>
              <a:gd name="connsiteX2" fmla="*/ 8809680 w 9257999"/>
              <a:gd name="connsiteY2" fmla="*/ 755935 h 4309042"/>
              <a:gd name="connsiteX3" fmla="*/ 5490393 w 9257999"/>
              <a:gd name="connsiteY3" fmla="*/ 680295 h 4309042"/>
              <a:gd name="connsiteX4" fmla="*/ 4703845 w 9257999"/>
              <a:gd name="connsiteY4" fmla="*/ 1338640 h 4309042"/>
              <a:gd name="connsiteX5" fmla="*/ 2148904 w 9257999"/>
              <a:gd name="connsiteY5" fmla="*/ 1338640 h 4309042"/>
              <a:gd name="connsiteX6" fmla="*/ 1611410 w 9257999"/>
              <a:gd name="connsiteY6" fmla="*/ 1822735 h 4309042"/>
              <a:gd name="connsiteX7" fmla="*/ 2095115 w 9257999"/>
              <a:gd name="connsiteY7" fmla="*/ 2037887 h 4309042"/>
              <a:gd name="connsiteX8" fmla="*/ 4557886 w 9257999"/>
              <a:gd name="connsiteY8" fmla="*/ 2046852 h 4309042"/>
              <a:gd name="connsiteX9" fmla="*/ 4706388 w 9257999"/>
              <a:gd name="connsiteY9" fmla="*/ 2323077 h 4309042"/>
              <a:gd name="connsiteX10" fmla="*/ 789746 w 9257999"/>
              <a:gd name="connsiteY10" fmla="*/ 2369582 h 4309042"/>
              <a:gd name="connsiteX11" fmla="*/ 332567 w 9257999"/>
              <a:gd name="connsiteY11" fmla="*/ 3026246 h 4309042"/>
              <a:gd name="connsiteX12" fmla="*/ 4246645 w 9257999"/>
              <a:gd name="connsiteY12" fmla="*/ 3167440 h 4309042"/>
              <a:gd name="connsiteX13" fmla="*/ 3789445 w 9257999"/>
              <a:gd name="connsiteY13" fmla="*/ 3983229 h 4309042"/>
              <a:gd name="connsiteX14" fmla="*/ 490433 w 9257999"/>
              <a:gd name="connsiteY14" fmla="*/ 4019087 h 4309042"/>
              <a:gd name="connsiteX15" fmla="*/ 472504 w 9257999"/>
              <a:gd name="connsiteY15" fmla="*/ 4288029 h 4309042"/>
              <a:gd name="connsiteX16" fmla="*/ 4363186 w 9257999"/>
              <a:gd name="connsiteY16" fmla="*/ 4270099 h 4309042"/>
              <a:gd name="connsiteX0" fmla="*/ 5035539 w 9231160"/>
              <a:gd name="connsiteY0" fmla="*/ 34548 h 4304832"/>
              <a:gd name="connsiteX1" fmla="*/ 8800715 w 9231160"/>
              <a:gd name="connsiteY1" fmla="*/ 52477 h 4304832"/>
              <a:gd name="connsiteX2" fmla="*/ 8759986 w 9231160"/>
              <a:gd name="connsiteY2" fmla="*/ 694575 h 4304832"/>
              <a:gd name="connsiteX3" fmla="*/ 5490393 w 9231160"/>
              <a:gd name="connsiteY3" fmla="*/ 676085 h 4304832"/>
              <a:gd name="connsiteX4" fmla="*/ 4703845 w 9231160"/>
              <a:gd name="connsiteY4" fmla="*/ 1334430 h 4304832"/>
              <a:gd name="connsiteX5" fmla="*/ 2148904 w 9231160"/>
              <a:gd name="connsiteY5" fmla="*/ 1334430 h 4304832"/>
              <a:gd name="connsiteX6" fmla="*/ 1611410 w 9231160"/>
              <a:gd name="connsiteY6" fmla="*/ 1818525 h 4304832"/>
              <a:gd name="connsiteX7" fmla="*/ 2095115 w 9231160"/>
              <a:gd name="connsiteY7" fmla="*/ 2033677 h 4304832"/>
              <a:gd name="connsiteX8" fmla="*/ 4557886 w 9231160"/>
              <a:gd name="connsiteY8" fmla="*/ 2042642 h 4304832"/>
              <a:gd name="connsiteX9" fmla="*/ 4706388 w 9231160"/>
              <a:gd name="connsiteY9" fmla="*/ 2318867 h 4304832"/>
              <a:gd name="connsiteX10" fmla="*/ 789746 w 9231160"/>
              <a:gd name="connsiteY10" fmla="*/ 2365372 h 4304832"/>
              <a:gd name="connsiteX11" fmla="*/ 332567 w 9231160"/>
              <a:gd name="connsiteY11" fmla="*/ 3022036 h 4304832"/>
              <a:gd name="connsiteX12" fmla="*/ 4246645 w 9231160"/>
              <a:gd name="connsiteY12" fmla="*/ 3163230 h 4304832"/>
              <a:gd name="connsiteX13" fmla="*/ 3789445 w 9231160"/>
              <a:gd name="connsiteY13" fmla="*/ 3979019 h 4304832"/>
              <a:gd name="connsiteX14" fmla="*/ 490433 w 9231160"/>
              <a:gd name="connsiteY14" fmla="*/ 4014877 h 4304832"/>
              <a:gd name="connsiteX15" fmla="*/ 472504 w 9231160"/>
              <a:gd name="connsiteY15" fmla="*/ 4283819 h 4304832"/>
              <a:gd name="connsiteX16" fmla="*/ 4363186 w 9231160"/>
              <a:gd name="connsiteY16" fmla="*/ 4265889 h 4304832"/>
              <a:gd name="connsiteX0" fmla="*/ 5035539 w 9242938"/>
              <a:gd name="connsiteY0" fmla="*/ 0 h 4270284"/>
              <a:gd name="connsiteX1" fmla="*/ 8800715 w 9242938"/>
              <a:gd name="connsiteY1" fmla="*/ 17929 h 4270284"/>
              <a:gd name="connsiteX2" fmla="*/ 8759986 w 9242938"/>
              <a:gd name="connsiteY2" fmla="*/ 660027 h 4270284"/>
              <a:gd name="connsiteX3" fmla="*/ 5490393 w 9242938"/>
              <a:gd name="connsiteY3" fmla="*/ 641537 h 4270284"/>
              <a:gd name="connsiteX4" fmla="*/ 4703845 w 9242938"/>
              <a:gd name="connsiteY4" fmla="*/ 1299882 h 4270284"/>
              <a:gd name="connsiteX5" fmla="*/ 2148904 w 9242938"/>
              <a:gd name="connsiteY5" fmla="*/ 1299882 h 4270284"/>
              <a:gd name="connsiteX6" fmla="*/ 1611410 w 9242938"/>
              <a:gd name="connsiteY6" fmla="*/ 1783977 h 4270284"/>
              <a:gd name="connsiteX7" fmla="*/ 2095115 w 9242938"/>
              <a:gd name="connsiteY7" fmla="*/ 1999129 h 4270284"/>
              <a:gd name="connsiteX8" fmla="*/ 4557886 w 9242938"/>
              <a:gd name="connsiteY8" fmla="*/ 2008094 h 4270284"/>
              <a:gd name="connsiteX9" fmla="*/ 4706388 w 9242938"/>
              <a:gd name="connsiteY9" fmla="*/ 2284319 h 4270284"/>
              <a:gd name="connsiteX10" fmla="*/ 789746 w 9242938"/>
              <a:gd name="connsiteY10" fmla="*/ 2330824 h 4270284"/>
              <a:gd name="connsiteX11" fmla="*/ 332567 w 9242938"/>
              <a:gd name="connsiteY11" fmla="*/ 2987488 h 4270284"/>
              <a:gd name="connsiteX12" fmla="*/ 4246645 w 9242938"/>
              <a:gd name="connsiteY12" fmla="*/ 3128682 h 4270284"/>
              <a:gd name="connsiteX13" fmla="*/ 3789445 w 9242938"/>
              <a:gd name="connsiteY13" fmla="*/ 3944471 h 4270284"/>
              <a:gd name="connsiteX14" fmla="*/ 490433 w 9242938"/>
              <a:gd name="connsiteY14" fmla="*/ 3980329 h 4270284"/>
              <a:gd name="connsiteX15" fmla="*/ 472504 w 9242938"/>
              <a:gd name="connsiteY15" fmla="*/ 4249271 h 4270284"/>
              <a:gd name="connsiteX16" fmla="*/ 4363186 w 9242938"/>
              <a:gd name="connsiteY16" fmla="*/ 4231341 h 4270284"/>
              <a:gd name="connsiteX0" fmla="*/ 5035539 w 9242938"/>
              <a:gd name="connsiteY0" fmla="*/ 0 h 4270284"/>
              <a:gd name="connsiteX1" fmla="*/ 8800715 w 9242938"/>
              <a:gd name="connsiteY1" fmla="*/ 17929 h 4270284"/>
              <a:gd name="connsiteX2" fmla="*/ 8759986 w 9242938"/>
              <a:gd name="connsiteY2" fmla="*/ 660027 h 4270284"/>
              <a:gd name="connsiteX3" fmla="*/ 5490393 w 9242938"/>
              <a:gd name="connsiteY3" fmla="*/ 641537 h 4270284"/>
              <a:gd name="connsiteX4" fmla="*/ 4723723 w 9242938"/>
              <a:gd name="connsiteY4" fmla="*/ 1252257 h 4270284"/>
              <a:gd name="connsiteX5" fmla="*/ 2148904 w 9242938"/>
              <a:gd name="connsiteY5" fmla="*/ 1299882 h 4270284"/>
              <a:gd name="connsiteX6" fmla="*/ 1611410 w 9242938"/>
              <a:gd name="connsiteY6" fmla="*/ 1783977 h 4270284"/>
              <a:gd name="connsiteX7" fmla="*/ 2095115 w 9242938"/>
              <a:gd name="connsiteY7" fmla="*/ 1999129 h 4270284"/>
              <a:gd name="connsiteX8" fmla="*/ 4557886 w 9242938"/>
              <a:gd name="connsiteY8" fmla="*/ 2008094 h 4270284"/>
              <a:gd name="connsiteX9" fmla="*/ 4706388 w 9242938"/>
              <a:gd name="connsiteY9" fmla="*/ 2284319 h 4270284"/>
              <a:gd name="connsiteX10" fmla="*/ 789746 w 9242938"/>
              <a:gd name="connsiteY10" fmla="*/ 2330824 h 4270284"/>
              <a:gd name="connsiteX11" fmla="*/ 332567 w 9242938"/>
              <a:gd name="connsiteY11" fmla="*/ 2987488 h 4270284"/>
              <a:gd name="connsiteX12" fmla="*/ 4246645 w 9242938"/>
              <a:gd name="connsiteY12" fmla="*/ 3128682 h 4270284"/>
              <a:gd name="connsiteX13" fmla="*/ 3789445 w 9242938"/>
              <a:gd name="connsiteY13" fmla="*/ 3944471 h 4270284"/>
              <a:gd name="connsiteX14" fmla="*/ 490433 w 9242938"/>
              <a:gd name="connsiteY14" fmla="*/ 3980329 h 4270284"/>
              <a:gd name="connsiteX15" fmla="*/ 472504 w 9242938"/>
              <a:gd name="connsiteY15" fmla="*/ 4249271 h 4270284"/>
              <a:gd name="connsiteX16" fmla="*/ 4363186 w 9242938"/>
              <a:gd name="connsiteY16" fmla="*/ 4231341 h 4270284"/>
              <a:gd name="connsiteX0" fmla="*/ 5035539 w 9242938"/>
              <a:gd name="connsiteY0" fmla="*/ 0 h 4270284"/>
              <a:gd name="connsiteX1" fmla="*/ 8800715 w 9242938"/>
              <a:gd name="connsiteY1" fmla="*/ 17929 h 4270284"/>
              <a:gd name="connsiteX2" fmla="*/ 8759986 w 9242938"/>
              <a:gd name="connsiteY2" fmla="*/ 660027 h 4270284"/>
              <a:gd name="connsiteX3" fmla="*/ 5490393 w 9242938"/>
              <a:gd name="connsiteY3" fmla="*/ 641537 h 4270284"/>
              <a:gd name="connsiteX4" fmla="*/ 4723723 w 9242938"/>
              <a:gd name="connsiteY4" fmla="*/ 1252257 h 4270284"/>
              <a:gd name="connsiteX5" fmla="*/ 2148904 w 9242938"/>
              <a:gd name="connsiteY5" fmla="*/ 1261782 h 4270284"/>
              <a:gd name="connsiteX6" fmla="*/ 1611410 w 9242938"/>
              <a:gd name="connsiteY6" fmla="*/ 1783977 h 4270284"/>
              <a:gd name="connsiteX7" fmla="*/ 2095115 w 9242938"/>
              <a:gd name="connsiteY7" fmla="*/ 1999129 h 4270284"/>
              <a:gd name="connsiteX8" fmla="*/ 4557886 w 9242938"/>
              <a:gd name="connsiteY8" fmla="*/ 2008094 h 4270284"/>
              <a:gd name="connsiteX9" fmla="*/ 4706388 w 9242938"/>
              <a:gd name="connsiteY9" fmla="*/ 2284319 h 4270284"/>
              <a:gd name="connsiteX10" fmla="*/ 789746 w 9242938"/>
              <a:gd name="connsiteY10" fmla="*/ 2330824 h 4270284"/>
              <a:gd name="connsiteX11" fmla="*/ 332567 w 9242938"/>
              <a:gd name="connsiteY11" fmla="*/ 2987488 h 4270284"/>
              <a:gd name="connsiteX12" fmla="*/ 4246645 w 9242938"/>
              <a:gd name="connsiteY12" fmla="*/ 3128682 h 4270284"/>
              <a:gd name="connsiteX13" fmla="*/ 3789445 w 9242938"/>
              <a:gd name="connsiteY13" fmla="*/ 3944471 h 4270284"/>
              <a:gd name="connsiteX14" fmla="*/ 490433 w 9242938"/>
              <a:gd name="connsiteY14" fmla="*/ 3980329 h 4270284"/>
              <a:gd name="connsiteX15" fmla="*/ 472504 w 9242938"/>
              <a:gd name="connsiteY15" fmla="*/ 4249271 h 4270284"/>
              <a:gd name="connsiteX16" fmla="*/ 4363186 w 9242938"/>
              <a:gd name="connsiteY16" fmla="*/ 4231341 h 4270284"/>
              <a:gd name="connsiteX0" fmla="*/ 5035539 w 9242938"/>
              <a:gd name="connsiteY0" fmla="*/ 0 h 4270284"/>
              <a:gd name="connsiteX1" fmla="*/ 8800715 w 9242938"/>
              <a:gd name="connsiteY1" fmla="*/ 17929 h 4270284"/>
              <a:gd name="connsiteX2" fmla="*/ 8759986 w 9242938"/>
              <a:gd name="connsiteY2" fmla="*/ 660027 h 4270284"/>
              <a:gd name="connsiteX3" fmla="*/ 5490393 w 9242938"/>
              <a:gd name="connsiteY3" fmla="*/ 641537 h 4270284"/>
              <a:gd name="connsiteX4" fmla="*/ 4723723 w 9242938"/>
              <a:gd name="connsiteY4" fmla="*/ 1252257 h 4270284"/>
              <a:gd name="connsiteX5" fmla="*/ 2158843 w 9242938"/>
              <a:gd name="connsiteY5" fmla="*/ 1309407 h 4270284"/>
              <a:gd name="connsiteX6" fmla="*/ 1611410 w 9242938"/>
              <a:gd name="connsiteY6" fmla="*/ 1783977 h 4270284"/>
              <a:gd name="connsiteX7" fmla="*/ 2095115 w 9242938"/>
              <a:gd name="connsiteY7" fmla="*/ 1999129 h 4270284"/>
              <a:gd name="connsiteX8" fmla="*/ 4557886 w 9242938"/>
              <a:gd name="connsiteY8" fmla="*/ 2008094 h 4270284"/>
              <a:gd name="connsiteX9" fmla="*/ 4706388 w 9242938"/>
              <a:gd name="connsiteY9" fmla="*/ 2284319 h 4270284"/>
              <a:gd name="connsiteX10" fmla="*/ 789746 w 9242938"/>
              <a:gd name="connsiteY10" fmla="*/ 2330824 h 4270284"/>
              <a:gd name="connsiteX11" fmla="*/ 332567 w 9242938"/>
              <a:gd name="connsiteY11" fmla="*/ 2987488 h 4270284"/>
              <a:gd name="connsiteX12" fmla="*/ 4246645 w 9242938"/>
              <a:gd name="connsiteY12" fmla="*/ 3128682 h 4270284"/>
              <a:gd name="connsiteX13" fmla="*/ 3789445 w 9242938"/>
              <a:gd name="connsiteY13" fmla="*/ 3944471 h 4270284"/>
              <a:gd name="connsiteX14" fmla="*/ 490433 w 9242938"/>
              <a:gd name="connsiteY14" fmla="*/ 3980329 h 4270284"/>
              <a:gd name="connsiteX15" fmla="*/ 472504 w 9242938"/>
              <a:gd name="connsiteY15" fmla="*/ 4249271 h 4270284"/>
              <a:gd name="connsiteX16" fmla="*/ 4363186 w 9242938"/>
              <a:gd name="connsiteY16" fmla="*/ 4231341 h 427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242938" h="4270284">
                <a:moveTo>
                  <a:pt x="5035539" y="0"/>
                </a:moveTo>
                <a:lnTo>
                  <a:pt x="8800715" y="17929"/>
                </a:lnTo>
                <a:cubicBezTo>
                  <a:pt x="9451271" y="42208"/>
                  <a:pt x="9338210" y="544980"/>
                  <a:pt x="8759986" y="660027"/>
                </a:cubicBezTo>
                <a:lnTo>
                  <a:pt x="5490393" y="641537"/>
                </a:lnTo>
                <a:cubicBezTo>
                  <a:pt x="4330958" y="638549"/>
                  <a:pt x="5254135" y="1153645"/>
                  <a:pt x="4723723" y="1252257"/>
                </a:cubicBezTo>
                <a:cubicBezTo>
                  <a:pt x="3872076" y="1252257"/>
                  <a:pt x="2677562" y="1220787"/>
                  <a:pt x="2158843" y="1309407"/>
                </a:cubicBezTo>
                <a:cubicBezTo>
                  <a:pt x="1640124" y="1398027"/>
                  <a:pt x="1620375" y="1667436"/>
                  <a:pt x="1611410" y="1783977"/>
                </a:cubicBezTo>
                <a:cubicBezTo>
                  <a:pt x="1775763" y="1897530"/>
                  <a:pt x="1604036" y="1961776"/>
                  <a:pt x="2095115" y="1999129"/>
                </a:cubicBezTo>
                <a:cubicBezTo>
                  <a:pt x="2586194" y="2036482"/>
                  <a:pt x="4122674" y="1960562"/>
                  <a:pt x="4557886" y="2008094"/>
                </a:cubicBezTo>
                <a:cubicBezTo>
                  <a:pt x="4993098" y="2055626"/>
                  <a:pt x="5334411" y="2230531"/>
                  <a:pt x="4706388" y="2284319"/>
                </a:cubicBezTo>
                <a:cubicBezTo>
                  <a:pt x="4078365" y="2338107"/>
                  <a:pt x="1637981" y="2327929"/>
                  <a:pt x="789746" y="2330824"/>
                </a:cubicBezTo>
                <a:cubicBezTo>
                  <a:pt x="-58489" y="2333719"/>
                  <a:pt x="-243583" y="2854512"/>
                  <a:pt x="332567" y="2987488"/>
                </a:cubicBezTo>
                <a:cubicBezTo>
                  <a:pt x="908717" y="3120464"/>
                  <a:pt x="3670499" y="2969185"/>
                  <a:pt x="4246645" y="3128682"/>
                </a:cubicBezTo>
                <a:cubicBezTo>
                  <a:pt x="4822791" y="3288179"/>
                  <a:pt x="4110219" y="3744259"/>
                  <a:pt x="3789445" y="3944471"/>
                </a:cubicBezTo>
                <a:cubicBezTo>
                  <a:pt x="3468671" y="4144683"/>
                  <a:pt x="636721" y="3890682"/>
                  <a:pt x="490433" y="3980329"/>
                </a:cubicBezTo>
                <a:cubicBezTo>
                  <a:pt x="344145" y="4069976"/>
                  <a:pt x="328815" y="4195482"/>
                  <a:pt x="472504" y="4249271"/>
                </a:cubicBezTo>
                <a:cubicBezTo>
                  <a:pt x="616193" y="4303060"/>
                  <a:pt x="3066292" y="4237318"/>
                  <a:pt x="4363186" y="4231341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 bwMode="auto">
          <a:xfrm>
            <a:off x="4461234" y="4817019"/>
            <a:ext cx="2268281" cy="1441950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lowchart: Terminator 85"/>
          <p:cNvSpPr/>
          <p:nvPr/>
        </p:nvSpPr>
        <p:spPr bwMode="auto">
          <a:xfrm>
            <a:off x="6071477" y="293533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050"/>
            <a:ext cx="9039224" cy="914400"/>
          </a:xfrm>
          <a:noFill/>
          <a:ln w="19050"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A Pattern Language for the JAWS Web Server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-457203" y="131423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Flowchart: Terminator 47"/>
          <p:cNvSpPr/>
          <p:nvPr/>
        </p:nvSpPr>
        <p:spPr bwMode="auto">
          <a:xfrm>
            <a:off x="6627631" y="110648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49" name="Straight Arrow Connector 48"/>
          <p:cNvCxnSpPr>
            <a:endCxn id="72" idx="0"/>
          </p:cNvCxnSpPr>
          <p:nvPr/>
        </p:nvCxnSpPr>
        <p:spPr bwMode="auto">
          <a:xfrm flipH="1">
            <a:off x="1801095" y="201242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>
            <a:endCxn id="64" idx="0"/>
          </p:cNvCxnSpPr>
          <p:nvPr/>
        </p:nvCxnSpPr>
        <p:spPr bwMode="auto">
          <a:xfrm flipH="1" flipV="1">
            <a:off x="1934446" y="261166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Flowchart: Terminator 52"/>
          <p:cNvSpPr/>
          <p:nvPr/>
        </p:nvSpPr>
        <p:spPr bwMode="auto">
          <a:xfrm>
            <a:off x="7727926" y="176088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54" name="Flowchart: Terminator 53"/>
          <p:cNvSpPr/>
          <p:nvPr/>
        </p:nvSpPr>
        <p:spPr bwMode="auto">
          <a:xfrm>
            <a:off x="2107064" y="236154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3152047" y="261713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8776991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7319258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6386080" y="131344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4" name="Freeform 63"/>
          <p:cNvSpPr/>
          <p:nvPr/>
        </p:nvSpPr>
        <p:spPr bwMode="auto">
          <a:xfrm>
            <a:off x="1934446" y="261166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322456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Flowchart: Terminator 67"/>
          <p:cNvSpPr/>
          <p:nvPr/>
        </p:nvSpPr>
        <p:spPr bwMode="auto">
          <a:xfrm>
            <a:off x="7524752" y="292778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5140678" y="261740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2920903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Freeform 71"/>
          <p:cNvSpPr/>
          <p:nvPr/>
        </p:nvSpPr>
        <p:spPr bwMode="auto">
          <a:xfrm>
            <a:off x="1801095" y="203155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850846" y="201868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lowchart: Terminator 76"/>
          <p:cNvSpPr/>
          <p:nvPr/>
        </p:nvSpPr>
        <p:spPr bwMode="auto">
          <a:xfrm>
            <a:off x="3392023" y="232584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41" name="Flowchart: Terminator 40"/>
          <p:cNvSpPr/>
          <p:nvPr/>
        </p:nvSpPr>
        <p:spPr bwMode="auto">
          <a:xfrm>
            <a:off x="2771772" y="174782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rot="-780000" flipH="1" flipV="1">
            <a:off x="8607369" y="434911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7355963" y="43680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Flowchart: Terminator 78"/>
          <p:cNvSpPr/>
          <p:nvPr/>
        </p:nvSpPr>
        <p:spPr bwMode="auto">
          <a:xfrm>
            <a:off x="7555002" y="411845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8794983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5252327" y="411845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75" name="Flowchart: Terminator 74"/>
          <p:cNvSpPr/>
          <p:nvPr/>
        </p:nvSpPr>
        <p:spPr bwMode="auto">
          <a:xfrm>
            <a:off x="6071477" y="177007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6505837" y="436856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Flowchart: Terminator 87"/>
          <p:cNvSpPr/>
          <p:nvPr/>
        </p:nvSpPr>
        <p:spPr bwMode="auto">
          <a:xfrm>
            <a:off x="6696295" y="411845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5154079" y="319202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Flowchart: Terminator 81"/>
          <p:cNvSpPr/>
          <p:nvPr/>
        </p:nvSpPr>
        <p:spPr bwMode="auto">
          <a:xfrm>
            <a:off x="3104423" y="345536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 flipH="1">
            <a:off x="171449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Flowchart: Terminator 82"/>
          <p:cNvSpPr/>
          <p:nvPr/>
        </p:nvSpPr>
        <p:spPr bwMode="auto">
          <a:xfrm>
            <a:off x="1911438" y="345536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H="1">
            <a:off x="444446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197420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6282" y="414417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09338" y="465144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Freeform 93"/>
          <p:cNvSpPr/>
          <p:nvPr/>
        </p:nvSpPr>
        <p:spPr bwMode="auto">
          <a:xfrm>
            <a:off x="196258" y="371027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owchart: Terminator 51"/>
          <p:cNvSpPr/>
          <p:nvPr/>
        </p:nvSpPr>
        <p:spPr bwMode="auto">
          <a:xfrm>
            <a:off x="2194830" y="441715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85" name="Flowchart: Terminator 84"/>
          <p:cNvSpPr/>
          <p:nvPr/>
        </p:nvSpPr>
        <p:spPr bwMode="auto">
          <a:xfrm>
            <a:off x="686861" y="441715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H="1">
            <a:off x="3743322" y="464869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Freeform 70"/>
          <p:cNvSpPr/>
          <p:nvPr/>
        </p:nvSpPr>
        <p:spPr bwMode="auto">
          <a:xfrm flipV="1">
            <a:off x="4495510" y="371210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1783097" y="464869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309338" y="465666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Flowchart: Terminator 83"/>
          <p:cNvSpPr/>
          <p:nvPr/>
        </p:nvSpPr>
        <p:spPr bwMode="auto">
          <a:xfrm>
            <a:off x="277319" y="345536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1528289" y="-35953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Freeform 74"/>
          <p:cNvSpPr>
            <a:spLocks/>
          </p:cNvSpPr>
          <p:nvPr/>
        </p:nvSpPr>
        <p:spPr bwMode="auto">
          <a:xfrm>
            <a:off x="4699198" y="598006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4535685" y="4955483"/>
            <a:ext cx="919162" cy="592931"/>
            <a:chOff x="6985797" y="2658492"/>
            <a:chExt cx="919162" cy="592931"/>
          </a:xfrm>
        </p:grpSpPr>
        <p:sp>
          <p:nvSpPr>
            <p:cNvPr id="106" name="Rounded Rectangle 105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66028" y="4955483"/>
            <a:ext cx="1003501" cy="592931"/>
            <a:chOff x="8016140" y="2658492"/>
            <a:chExt cx="1003501" cy="592931"/>
          </a:xfrm>
        </p:grpSpPr>
        <p:sp>
          <p:nvSpPr>
            <p:cNvPr id="109" name="Rounded Rectangle 108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10976" y="5804701"/>
            <a:ext cx="1729049" cy="347067"/>
            <a:chOff x="7161088" y="3507710"/>
            <a:chExt cx="1729049" cy="347067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309338" y="554359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Freeform 3"/>
          <p:cNvSpPr/>
          <p:nvPr/>
        </p:nvSpPr>
        <p:spPr bwMode="auto">
          <a:xfrm>
            <a:off x="315952" y="1175589"/>
            <a:ext cx="8687924" cy="4281053"/>
          </a:xfrm>
          <a:custGeom>
            <a:avLst/>
            <a:gdLst>
              <a:gd name="connsiteX0" fmla="*/ 4491318 w 8364071"/>
              <a:gd name="connsiteY0" fmla="*/ 0 h 4132730"/>
              <a:gd name="connsiteX1" fmla="*/ 8355106 w 8364071"/>
              <a:gd name="connsiteY1" fmla="*/ 0 h 4132730"/>
              <a:gd name="connsiteX2" fmla="*/ 8364071 w 8364071"/>
              <a:gd name="connsiteY2" fmla="*/ 1846730 h 4132730"/>
              <a:gd name="connsiteX3" fmla="*/ 4984376 w 8364071"/>
              <a:gd name="connsiteY3" fmla="*/ 1873624 h 4132730"/>
              <a:gd name="connsiteX4" fmla="*/ 3397623 w 8364071"/>
              <a:gd name="connsiteY4" fmla="*/ 3424518 h 4132730"/>
              <a:gd name="connsiteX5" fmla="*/ 0 w 8364071"/>
              <a:gd name="connsiteY5" fmla="*/ 3451412 h 4132730"/>
              <a:gd name="connsiteX6" fmla="*/ 0 w 8364071"/>
              <a:gd name="connsiteY6" fmla="*/ 4087906 h 4132730"/>
              <a:gd name="connsiteX7" fmla="*/ 3908612 w 8364071"/>
              <a:gd name="connsiteY7" fmla="*/ 4132730 h 4132730"/>
              <a:gd name="connsiteX0" fmla="*/ 4491318 w 8812641"/>
              <a:gd name="connsiteY0" fmla="*/ 136794 h 4269524"/>
              <a:gd name="connsiteX1" fmla="*/ 8355106 w 8812641"/>
              <a:gd name="connsiteY1" fmla="*/ 136794 h 4269524"/>
              <a:gd name="connsiteX2" fmla="*/ 8364071 w 8812641"/>
              <a:gd name="connsiteY2" fmla="*/ 1983524 h 4269524"/>
              <a:gd name="connsiteX3" fmla="*/ 4984376 w 8812641"/>
              <a:gd name="connsiteY3" fmla="*/ 2010418 h 4269524"/>
              <a:gd name="connsiteX4" fmla="*/ 3397623 w 8812641"/>
              <a:gd name="connsiteY4" fmla="*/ 3561312 h 4269524"/>
              <a:gd name="connsiteX5" fmla="*/ 0 w 8812641"/>
              <a:gd name="connsiteY5" fmla="*/ 3588206 h 4269524"/>
              <a:gd name="connsiteX6" fmla="*/ 0 w 8812641"/>
              <a:gd name="connsiteY6" fmla="*/ 4224700 h 4269524"/>
              <a:gd name="connsiteX7" fmla="*/ 3908612 w 8812641"/>
              <a:gd name="connsiteY7" fmla="*/ 4269524 h 4269524"/>
              <a:gd name="connsiteX0" fmla="*/ 4491318 w 9036802"/>
              <a:gd name="connsiteY0" fmla="*/ 136794 h 4269524"/>
              <a:gd name="connsiteX1" fmla="*/ 8355106 w 9036802"/>
              <a:gd name="connsiteY1" fmla="*/ 136794 h 4269524"/>
              <a:gd name="connsiteX2" fmla="*/ 8364071 w 9036802"/>
              <a:gd name="connsiteY2" fmla="*/ 1983524 h 4269524"/>
              <a:gd name="connsiteX3" fmla="*/ 4984376 w 9036802"/>
              <a:gd name="connsiteY3" fmla="*/ 2010418 h 4269524"/>
              <a:gd name="connsiteX4" fmla="*/ 3397623 w 9036802"/>
              <a:gd name="connsiteY4" fmla="*/ 3561312 h 4269524"/>
              <a:gd name="connsiteX5" fmla="*/ 0 w 9036802"/>
              <a:gd name="connsiteY5" fmla="*/ 3588206 h 4269524"/>
              <a:gd name="connsiteX6" fmla="*/ 0 w 9036802"/>
              <a:gd name="connsiteY6" fmla="*/ 4224700 h 4269524"/>
              <a:gd name="connsiteX7" fmla="*/ 3908612 w 9036802"/>
              <a:gd name="connsiteY7" fmla="*/ 4269524 h 4269524"/>
              <a:gd name="connsiteX0" fmla="*/ 4491318 w 9036802"/>
              <a:gd name="connsiteY0" fmla="*/ 136794 h 4269524"/>
              <a:gd name="connsiteX1" fmla="*/ 8355106 w 9036802"/>
              <a:gd name="connsiteY1" fmla="*/ 136794 h 4269524"/>
              <a:gd name="connsiteX2" fmla="*/ 8364071 w 9036802"/>
              <a:gd name="connsiteY2" fmla="*/ 1983524 h 4269524"/>
              <a:gd name="connsiteX3" fmla="*/ 4984376 w 9036802"/>
              <a:gd name="connsiteY3" fmla="*/ 2010418 h 4269524"/>
              <a:gd name="connsiteX4" fmla="*/ 3397623 w 9036802"/>
              <a:gd name="connsiteY4" fmla="*/ 3561312 h 4269524"/>
              <a:gd name="connsiteX5" fmla="*/ 0 w 9036802"/>
              <a:gd name="connsiteY5" fmla="*/ 3588206 h 4269524"/>
              <a:gd name="connsiteX6" fmla="*/ 0 w 9036802"/>
              <a:gd name="connsiteY6" fmla="*/ 4224700 h 4269524"/>
              <a:gd name="connsiteX7" fmla="*/ 3908612 w 9036802"/>
              <a:gd name="connsiteY7" fmla="*/ 4269524 h 4269524"/>
              <a:gd name="connsiteX0" fmla="*/ 4491318 w 9036802"/>
              <a:gd name="connsiteY0" fmla="*/ 136794 h 4269524"/>
              <a:gd name="connsiteX1" fmla="*/ 8355106 w 9036802"/>
              <a:gd name="connsiteY1" fmla="*/ 136794 h 4269524"/>
              <a:gd name="connsiteX2" fmla="*/ 8364071 w 9036802"/>
              <a:gd name="connsiteY2" fmla="*/ 1983524 h 4269524"/>
              <a:gd name="connsiteX3" fmla="*/ 4984376 w 9036802"/>
              <a:gd name="connsiteY3" fmla="*/ 2010418 h 4269524"/>
              <a:gd name="connsiteX4" fmla="*/ 3397623 w 9036802"/>
              <a:gd name="connsiteY4" fmla="*/ 3561312 h 4269524"/>
              <a:gd name="connsiteX5" fmla="*/ 0 w 9036802"/>
              <a:gd name="connsiteY5" fmla="*/ 3588206 h 4269524"/>
              <a:gd name="connsiteX6" fmla="*/ 0 w 9036802"/>
              <a:gd name="connsiteY6" fmla="*/ 4224700 h 4269524"/>
              <a:gd name="connsiteX7" fmla="*/ 3908612 w 9036802"/>
              <a:gd name="connsiteY7" fmla="*/ 4269524 h 4269524"/>
              <a:gd name="connsiteX0" fmla="*/ 5172063 w 9717547"/>
              <a:gd name="connsiteY0" fmla="*/ 136794 h 4269524"/>
              <a:gd name="connsiteX1" fmla="*/ 9035851 w 9717547"/>
              <a:gd name="connsiteY1" fmla="*/ 136794 h 4269524"/>
              <a:gd name="connsiteX2" fmla="*/ 9044816 w 9717547"/>
              <a:gd name="connsiteY2" fmla="*/ 1983524 h 4269524"/>
              <a:gd name="connsiteX3" fmla="*/ 5665121 w 9717547"/>
              <a:gd name="connsiteY3" fmla="*/ 2010418 h 4269524"/>
              <a:gd name="connsiteX4" fmla="*/ 4078368 w 9717547"/>
              <a:gd name="connsiteY4" fmla="*/ 3561312 h 4269524"/>
              <a:gd name="connsiteX5" fmla="*/ 680745 w 9717547"/>
              <a:gd name="connsiteY5" fmla="*/ 3588206 h 4269524"/>
              <a:gd name="connsiteX6" fmla="*/ 680745 w 9717547"/>
              <a:gd name="connsiteY6" fmla="*/ 4224700 h 4269524"/>
              <a:gd name="connsiteX7" fmla="*/ 4589357 w 9717547"/>
              <a:gd name="connsiteY7" fmla="*/ 4269524 h 4269524"/>
              <a:gd name="connsiteX0" fmla="*/ 5217648 w 9763132"/>
              <a:gd name="connsiteY0" fmla="*/ 136794 h 4269524"/>
              <a:gd name="connsiteX1" fmla="*/ 9081436 w 9763132"/>
              <a:gd name="connsiteY1" fmla="*/ 136794 h 4269524"/>
              <a:gd name="connsiteX2" fmla="*/ 9090401 w 9763132"/>
              <a:gd name="connsiteY2" fmla="*/ 1983524 h 4269524"/>
              <a:gd name="connsiteX3" fmla="*/ 5710706 w 9763132"/>
              <a:gd name="connsiteY3" fmla="*/ 2010418 h 4269524"/>
              <a:gd name="connsiteX4" fmla="*/ 4123953 w 9763132"/>
              <a:gd name="connsiteY4" fmla="*/ 3561312 h 4269524"/>
              <a:gd name="connsiteX5" fmla="*/ 726330 w 9763132"/>
              <a:gd name="connsiteY5" fmla="*/ 3588206 h 4269524"/>
              <a:gd name="connsiteX6" fmla="*/ 726330 w 9763132"/>
              <a:gd name="connsiteY6" fmla="*/ 4224700 h 4269524"/>
              <a:gd name="connsiteX7" fmla="*/ 4634942 w 9763132"/>
              <a:gd name="connsiteY7" fmla="*/ 4269524 h 4269524"/>
              <a:gd name="connsiteX0" fmla="*/ 5103706 w 9649190"/>
              <a:gd name="connsiteY0" fmla="*/ 136794 h 4347932"/>
              <a:gd name="connsiteX1" fmla="*/ 8967494 w 9649190"/>
              <a:gd name="connsiteY1" fmla="*/ 136794 h 4347932"/>
              <a:gd name="connsiteX2" fmla="*/ 8976459 w 9649190"/>
              <a:gd name="connsiteY2" fmla="*/ 1983524 h 4347932"/>
              <a:gd name="connsiteX3" fmla="*/ 5596764 w 9649190"/>
              <a:gd name="connsiteY3" fmla="*/ 2010418 h 4347932"/>
              <a:gd name="connsiteX4" fmla="*/ 4010011 w 9649190"/>
              <a:gd name="connsiteY4" fmla="*/ 3561312 h 4347932"/>
              <a:gd name="connsiteX5" fmla="*/ 612388 w 9649190"/>
              <a:gd name="connsiteY5" fmla="*/ 3588206 h 4347932"/>
              <a:gd name="connsiteX6" fmla="*/ 612388 w 9649190"/>
              <a:gd name="connsiteY6" fmla="*/ 4224700 h 4347932"/>
              <a:gd name="connsiteX7" fmla="*/ 4521000 w 9649190"/>
              <a:gd name="connsiteY7" fmla="*/ 4269524 h 4347932"/>
              <a:gd name="connsiteX0" fmla="*/ 4953604 w 9499088"/>
              <a:gd name="connsiteY0" fmla="*/ 136794 h 4490605"/>
              <a:gd name="connsiteX1" fmla="*/ 8817392 w 9499088"/>
              <a:gd name="connsiteY1" fmla="*/ 136794 h 4490605"/>
              <a:gd name="connsiteX2" fmla="*/ 8826357 w 9499088"/>
              <a:gd name="connsiteY2" fmla="*/ 1983524 h 4490605"/>
              <a:gd name="connsiteX3" fmla="*/ 5446662 w 9499088"/>
              <a:gd name="connsiteY3" fmla="*/ 2010418 h 4490605"/>
              <a:gd name="connsiteX4" fmla="*/ 3859909 w 9499088"/>
              <a:gd name="connsiteY4" fmla="*/ 3561312 h 4490605"/>
              <a:gd name="connsiteX5" fmla="*/ 462286 w 9499088"/>
              <a:gd name="connsiteY5" fmla="*/ 3588206 h 4490605"/>
              <a:gd name="connsiteX6" fmla="*/ 462286 w 9499088"/>
              <a:gd name="connsiteY6" fmla="*/ 4224700 h 4490605"/>
              <a:gd name="connsiteX7" fmla="*/ 4449506 w 9499088"/>
              <a:gd name="connsiteY7" fmla="*/ 4490605 h 4490605"/>
              <a:gd name="connsiteX0" fmla="*/ 4953604 w 9499088"/>
              <a:gd name="connsiteY0" fmla="*/ 136794 h 4490605"/>
              <a:gd name="connsiteX1" fmla="*/ 8817392 w 9499088"/>
              <a:gd name="connsiteY1" fmla="*/ 136794 h 4490605"/>
              <a:gd name="connsiteX2" fmla="*/ 8826357 w 9499088"/>
              <a:gd name="connsiteY2" fmla="*/ 1983524 h 4490605"/>
              <a:gd name="connsiteX3" fmla="*/ 5446662 w 9499088"/>
              <a:gd name="connsiteY3" fmla="*/ 2010418 h 4490605"/>
              <a:gd name="connsiteX4" fmla="*/ 3859909 w 9499088"/>
              <a:gd name="connsiteY4" fmla="*/ 3561312 h 4490605"/>
              <a:gd name="connsiteX5" fmla="*/ 462286 w 9499088"/>
              <a:gd name="connsiteY5" fmla="*/ 3588206 h 4490605"/>
              <a:gd name="connsiteX6" fmla="*/ 462286 w 9499088"/>
              <a:gd name="connsiteY6" fmla="*/ 4349659 h 4490605"/>
              <a:gd name="connsiteX7" fmla="*/ 4449506 w 9499088"/>
              <a:gd name="connsiteY7" fmla="*/ 4490605 h 4490605"/>
              <a:gd name="connsiteX0" fmla="*/ 4958625 w 9504109"/>
              <a:gd name="connsiteY0" fmla="*/ 136794 h 4490605"/>
              <a:gd name="connsiteX1" fmla="*/ 8822413 w 9504109"/>
              <a:gd name="connsiteY1" fmla="*/ 136794 h 4490605"/>
              <a:gd name="connsiteX2" fmla="*/ 8831378 w 9504109"/>
              <a:gd name="connsiteY2" fmla="*/ 1983524 h 4490605"/>
              <a:gd name="connsiteX3" fmla="*/ 5451683 w 9504109"/>
              <a:gd name="connsiteY3" fmla="*/ 2010418 h 4490605"/>
              <a:gd name="connsiteX4" fmla="*/ 3948451 w 9504109"/>
              <a:gd name="connsiteY4" fmla="*/ 4082176 h 4490605"/>
              <a:gd name="connsiteX5" fmla="*/ 467307 w 9504109"/>
              <a:gd name="connsiteY5" fmla="*/ 3588206 h 4490605"/>
              <a:gd name="connsiteX6" fmla="*/ 467307 w 9504109"/>
              <a:gd name="connsiteY6" fmla="*/ 4349659 h 4490605"/>
              <a:gd name="connsiteX7" fmla="*/ 4454527 w 9504109"/>
              <a:gd name="connsiteY7" fmla="*/ 4490605 h 4490605"/>
              <a:gd name="connsiteX0" fmla="*/ 4958625 w 9504109"/>
              <a:gd name="connsiteY0" fmla="*/ 136794 h 4605375"/>
              <a:gd name="connsiteX1" fmla="*/ 8822413 w 9504109"/>
              <a:gd name="connsiteY1" fmla="*/ 136794 h 4605375"/>
              <a:gd name="connsiteX2" fmla="*/ 8831378 w 9504109"/>
              <a:gd name="connsiteY2" fmla="*/ 1983524 h 4605375"/>
              <a:gd name="connsiteX3" fmla="*/ 5451683 w 9504109"/>
              <a:gd name="connsiteY3" fmla="*/ 2010418 h 4605375"/>
              <a:gd name="connsiteX4" fmla="*/ 3948451 w 9504109"/>
              <a:gd name="connsiteY4" fmla="*/ 4082176 h 4605375"/>
              <a:gd name="connsiteX5" fmla="*/ 467307 w 9504109"/>
              <a:gd name="connsiteY5" fmla="*/ 3588206 h 4605375"/>
              <a:gd name="connsiteX6" fmla="*/ 467307 w 9504109"/>
              <a:gd name="connsiteY6" fmla="*/ 4553919 h 4605375"/>
              <a:gd name="connsiteX7" fmla="*/ 4454527 w 9504109"/>
              <a:gd name="connsiteY7" fmla="*/ 4490605 h 4605375"/>
              <a:gd name="connsiteX0" fmla="*/ 4944050 w 9489534"/>
              <a:gd name="connsiteY0" fmla="*/ 136794 h 4605375"/>
              <a:gd name="connsiteX1" fmla="*/ 8807838 w 9489534"/>
              <a:gd name="connsiteY1" fmla="*/ 136794 h 4605375"/>
              <a:gd name="connsiteX2" fmla="*/ 8816803 w 9489534"/>
              <a:gd name="connsiteY2" fmla="*/ 1983524 h 4605375"/>
              <a:gd name="connsiteX3" fmla="*/ 5437108 w 9489534"/>
              <a:gd name="connsiteY3" fmla="*/ 2010418 h 4605375"/>
              <a:gd name="connsiteX4" fmla="*/ 3933876 w 9489534"/>
              <a:gd name="connsiteY4" fmla="*/ 4082176 h 4605375"/>
              <a:gd name="connsiteX5" fmla="*/ 484052 w 9489534"/>
              <a:gd name="connsiteY5" fmla="*/ 4139709 h 4605375"/>
              <a:gd name="connsiteX6" fmla="*/ 452732 w 9489534"/>
              <a:gd name="connsiteY6" fmla="*/ 4553919 h 4605375"/>
              <a:gd name="connsiteX7" fmla="*/ 4439952 w 9489534"/>
              <a:gd name="connsiteY7" fmla="*/ 4490605 h 4605375"/>
              <a:gd name="connsiteX0" fmla="*/ 4944050 w 9489534"/>
              <a:gd name="connsiteY0" fmla="*/ 136794 h 4635673"/>
              <a:gd name="connsiteX1" fmla="*/ 8807838 w 9489534"/>
              <a:gd name="connsiteY1" fmla="*/ 136794 h 4635673"/>
              <a:gd name="connsiteX2" fmla="*/ 8816803 w 9489534"/>
              <a:gd name="connsiteY2" fmla="*/ 1983524 h 4635673"/>
              <a:gd name="connsiteX3" fmla="*/ 5437108 w 9489534"/>
              <a:gd name="connsiteY3" fmla="*/ 2010418 h 4635673"/>
              <a:gd name="connsiteX4" fmla="*/ 3933876 w 9489534"/>
              <a:gd name="connsiteY4" fmla="*/ 4082176 h 4635673"/>
              <a:gd name="connsiteX5" fmla="*/ 484052 w 9489534"/>
              <a:gd name="connsiteY5" fmla="*/ 4139709 h 4635673"/>
              <a:gd name="connsiteX6" fmla="*/ 452732 w 9489534"/>
              <a:gd name="connsiteY6" fmla="*/ 4553919 h 4635673"/>
              <a:gd name="connsiteX7" fmla="*/ 4460833 w 9489534"/>
              <a:gd name="connsiteY7" fmla="*/ 4613162 h 4635673"/>
              <a:gd name="connsiteX0" fmla="*/ 4973786 w 9519270"/>
              <a:gd name="connsiteY0" fmla="*/ 136794 h 4635673"/>
              <a:gd name="connsiteX1" fmla="*/ 8837574 w 9519270"/>
              <a:gd name="connsiteY1" fmla="*/ 136794 h 4635673"/>
              <a:gd name="connsiteX2" fmla="*/ 8846539 w 9519270"/>
              <a:gd name="connsiteY2" fmla="*/ 1983524 h 4635673"/>
              <a:gd name="connsiteX3" fmla="*/ 5466844 w 9519270"/>
              <a:gd name="connsiteY3" fmla="*/ 2010418 h 4635673"/>
              <a:gd name="connsiteX4" fmla="*/ 3963612 w 9519270"/>
              <a:gd name="connsiteY4" fmla="*/ 4082176 h 4635673"/>
              <a:gd name="connsiteX5" fmla="*/ 451147 w 9519270"/>
              <a:gd name="connsiteY5" fmla="*/ 4231626 h 4635673"/>
              <a:gd name="connsiteX6" fmla="*/ 482468 w 9519270"/>
              <a:gd name="connsiteY6" fmla="*/ 4553919 h 4635673"/>
              <a:gd name="connsiteX7" fmla="*/ 4490569 w 9519270"/>
              <a:gd name="connsiteY7" fmla="*/ 4613162 h 4635673"/>
              <a:gd name="connsiteX0" fmla="*/ 4973786 w 9522610"/>
              <a:gd name="connsiteY0" fmla="*/ 91404 h 4590283"/>
              <a:gd name="connsiteX1" fmla="*/ 8837574 w 9522610"/>
              <a:gd name="connsiteY1" fmla="*/ 91404 h 4590283"/>
              <a:gd name="connsiteX2" fmla="*/ 8846539 w 9522610"/>
              <a:gd name="connsiteY2" fmla="*/ 1938134 h 4590283"/>
              <a:gd name="connsiteX3" fmla="*/ 5466844 w 9522610"/>
              <a:gd name="connsiteY3" fmla="*/ 1965028 h 4590283"/>
              <a:gd name="connsiteX4" fmla="*/ 3963612 w 9522610"/>
              <a:gd name="connsiteY4" fmla="*/ 4036786 h 4590283"/>
              <a:gd name="connsiteX5" fmla="*/ 451147 w 9522610"/>
              <a:gd name="connsiteY5" fmla="*/ 4186236 h 4590283"/>
              <a:gd name="connsiteX6" fmla="*/ 482468 w 9522610"/>
              <a:gd name="connsiteY6" fmla="*/ 4508529 h 4590283"/>
              <a:gd name="connsiteX7" fmla="*/ 4490569 w 9522610"/>
              <a:gd name="connsiteY7" fmla="*/ 4567772 h 459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2610" h="4590283">
                <a:moveTo>
                  <a:pt x="4973786" y="91404"/>
                </a:moveTo>
                <a:cubicBezTo>
                  <a:pt x="6261715" y="91404"/>
                  <a:pt x="8181675" y="-114254"/>
                  <a:pt x="8837574" y="91404"/>
                </a:cubicBezTo>
                <a:cubicBezTo>
                  <a:pt x="9493473" y="297062"/>
                  <a:pt x="9973104" y="1929169"/>
                  <a:pt x="8846539" y="1938134"/>
                </a:cubicBezTo>
                <a:lnTo>
                  <a:pt x="5466844" y="1965028"/>
                </a:lnTo>
                <a:cubicBezTo>
                  <a:pt x="4639103" y="2227993"/>
                  <a:pt x="4799561" y="3666585"/>
                  <a:pt x="3963612" y="4036786"/>
                </a:cubicBezTo>
                <a:cubicBezTo>
                  <a:pt x="3127663" y="4406987"/>
                  <a:pt x="1031338" y="4107612"/>
                  <a:pt x="451147" y="4186236"/>
                </a:cubicBezTo>
                <a:cubicBezTo>
                  <a:pt x="-129044" y="4264860"/>
                  <a:pt x="-182069" y="4358129"/>
                  <a:pt x="482468" y="4508529"/>
                </a:cubicBezTo>
                <a:cubicBezTo>
                  <a:pt x="1147005" y="4658929"/>
                  <a:pt x="3187698" y="4552831"/>
                  <a:pt x="4490569" y="4567772"/>
                </a:cubicBezTo>
              </a:path>
            </a:pathLst>
          </a:cu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1690214" y="6413999"/>
            <a:ext cx="5721912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Concurrent, predictable, but may be less scalable</a:t>
            </a:r>
            <a:endParaRPr lang="en-US" sz="2000" u="none" dirty="0">
              <a:latin typeface="+mj-lt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2123997" y="465666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558797" y="465666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5910791" y="202529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0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 bwMode="auto">
          <a:xfrm>
            <a:off x="4461234" y="4817019"/>
            <a:ext cx="2268281" cy="1441950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lowchart: Terminator 85"/>
          <p:cNvSpPr/>
          <p:nvPr/>
        </p:nvSpPr>
        <p:spPr bwMode="auto">
          <a:xfrm>
            <a:off x="6071477" y="293533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2904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050"/>
            <a:ext cx="9039224" cy="914400"/>
          </a:xfrm>
          <a:noFill/>
          <a:ln w="28575"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A Pattern Language for the JAWS Web Server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-457203" y="131423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Flowchart: Terminator 47"/>
          <p:cNvSpPr/>
          <p:nvPr/>
        </p:nvSpPr>
        <p:spPr bwMode="auto">
          <a:xfrm>
            <a:off x="6627631" y="110648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49" name="Straight Arrow Connector 48"/>
          <p:cNvCxnSpPr>
            <a:endCxn id="72" idx="0"/>
          </p:cNvCxnSpPr>
          <p:nvPr/>
        </p:nvCxnSpPr>
        <p:spPr bwMode="auto">
          <a:xfrm flipH="1">
            <a:off x="1801095" y="201242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>
            <a:endCxn id="64" idx="0"/>
          </p:cNvCxnSpPr>
          <p:nvPr/>
        </p:nvCxnSpPr>
        <p:spPr bwMode="auto">
          <a:xfrm flipH="1" flipV="1">
            <a:off x="1934446" y="261166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Flowchart: Terminator 52"/>
          <p:cNvSpPr/>
          <p:nvPr/>
        </p:nvSpPr>
        <p:spPr bwMode="auto">
          <a:xfrm>
            <a:off x="7727926" y="176088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54" name="Flowchart: Terminator 53"/>
          <p:cNvSpPr/>
          <p:nvPr/>
        </p:nvSpPr>
        <p:spPr bwMode="auto">
          <a:xfrm>
            <a:off x="2107064" y="236154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3152047" y="261713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8776991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7319258" y="20124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6386080" y="131344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4" name="Freeform 63"/>
          <p:cNvSpPr/>
          <p:nvPr/>
        </p:nvSpPr>
        <p:spPr bwMode="auto">
          <a:xfrm>
            <a:off x="1934446" y="261166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322456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Flowchart: Terminator 67"/>
          <p:cNvSpPr/>
          <p:nvPr/>
        </p:nvSpPr>
        <p:spPr bwMode="auto">
          <a:xfrm>
            <a:off x="7524752" y="292778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5140678" y="261740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2920903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Freeform 71"/>
          <p:cNvSpPr/>
          <p:nvPr/>
        </p:nvSpPr>
        <p:spPr bwMode="auto">
          <a:xfrm>
            <a:off x="1801095" y="203155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850846" y="201868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lowchart: Terminator 76"/>
          <p:cNvSpPr/>
          <p:nvPr/>
        </p:nvSpPr>
        <p:spPr bwMode="auto">
          <a:xfrm>
            <a:off x="3392023" y="232584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41" name="Flowchart: Terminator 40"/>
          <p:cNvSpPr/>
          <p:nvPr/>
        </p:nvSpPr>
        <p:spPr bwMode="auto">
          <a:xfrm>
            <a:off x="2771772" y="174782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rot="-780000" flipH="1" flipV="1">
            <a:off x="8607369" y="434911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7355963" y="43680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Flowchart: Terminator 78"/>
          <p:cNvSpPr/>
          <p:nvPr/>
        </p:nvSpPr>
        <p:spPr bwMode="auto">
          <a:xfrm>
            <a:off x="7555002" y="411845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8794983" y="319202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5252327" y="411845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75" name="Flowchart: Terminator 74"/>
          <p:cNvSpPr/>
          <p:nvPr/>
        </p:nvSpPr>
        <p:spPr bwMode="auto">
          <a:xfrm>
            <a:off x="6071477" y="177007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6505837" y="436856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Flowchart: Terminator 87"/>
          <p:cNvSpPr/>
          <p:nvPr/>
        </p:nvSpPr>
        <p:spPr bwMode="auto">
          <a:xfrm>
            <a:off x="6696295" y="411845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5154079" y="319202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Flowchart: Terminator 81"/>
          <p:cNvSpPr/>
          <p:nvPr/>
        </p:nvSpPr>
        <p:spPr bwMode="auto">
          <a:xfrm>
            <a:off x="3104423" y="345536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 flipH="1">
            <a:off x="171449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Flowchart: Terminator 82"/>
          <p:cNvSpPr/>
          <p:nvPr/>
        </p:nvSpPr>
        <p:spPr bwMode="auto">
          <a:xfrm>
            <a:off x="1911438" y="345536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H="1">
            <a:off x="4444467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197420" y="371238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6282" y="414417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09338" y="465144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Freeform 93"/>
          <p:cNvSpPr/>
          <p:nvPr/>
        </p:nvSpPr>
        <p:spPr bwMode="auto">
          <a:xfrm>
            <a:off x="196258" y="371027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owchart: Terminator 51"/>
          <p:cNvSpPr/>
          <p:nvPr/>
        </p:nvSpPr>
        <p:spPr bwMode="auto">
          <a:xfrm>
            <a:off x="2194830" y="441715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85" name="Flowchart: Terminator 84"/>
          <p:cNvSpPr/>
          <p:nvPr/>
        </p:nvSpPr>
        <p:spPr bwMode="auto">
          <a:xfrm>
            <a:off x="686861" y="441715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H="1">
            <a:off x="3743322" y="464869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Freeform 70"/>
          <p:cNvSpPr/>
          <p:nvPr/>
        </p:nvSpPr>
        <p:spPr bwMode="auto">
          <a:xfrm flipV="1">
            <a:off x="4495510" y="371210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1783097" y="464869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309338" y="465666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Flowchart: Terminator 83"/>
          <p:cNvSpPr/>
          <p:nvPr/>
        </p:nvSpPr>
        <p:spPr bwMode="auto">
          <a:xfrm>
            <a:off x="277319" y="345536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1528289" y="-35953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Freeform 74"/>
          <p:cNvSpPr>
            <a:spLocks/>
          </p:cNvSpPr>
          <p:nvPr/>
        </p:nvSpPr>
        <p:spPr bwMode="auto">
          <a:xfrm>
            <a:off x="4699198" y="598006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4535685" y="4955483"/>
            <a:ext cx="919162" cy="592931"/>
            <a:chOff x="6985797" y="2658492"/>
            <a:chExt cx="919162" cy="592931"/>
          </a:xfrm>
        </p:grpSpPr>
        <p:sp>
          <p:nvSpPr>
            <p:cNvPr id="106" name="Rounded Rectangle 105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66028" y="4955483"/>
            <a:ext cx="1003501" cy="592931"/>
            <a:chOff x="8016140" y="2658492"/>
            <a:chExt cx="1003501" cy="592931"/>
          </a:xfrm>
        </p:grpSpPr>
        <p:sp>
          <p:nvSpPr>
            <p:cNvPr id="109" name="Rounded Rectangle 108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10976" y="5804701"/>
            <a:ext cx="1729049" cy="347067"/>
            <a:chOff x="7161088" y="3507710"/>
            <a:chExt cx="1729049" cy="347067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309338" y="554359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Freeform 1"/>
          <p:cNvSpPr/>
          <p:nvPr/>
        </p:nvSpPr>
        <p:spPr bwMode="auto">
          <a:xfrm>
            <a:off x="369071" y="1127226"/>
            <a:ext cx="8668516" cy="4349191"/>
          </a:xfrm>
          <a:custGeom>
            <a:avLst/>
            <a:gdLst>
              <a:gd name="connsiteX0" fmla="*/ 4007224 w 8005483"/>
              <a:gd name="connsiteY0" fmla="*/ 0 h 4312024"/>
              <a:gd name="connsiteX1" fmla="*/ 8005483 w 8005483"/>
              <a:gd name="connsiteY1" fmla="*/ 53789 h 4312024"/>
              <a:gd name="connsiteX2" fmla="*/ 8005483 w 8005483"/>
              <a:gd name="connsiteY2" fmla="*/ 3012142 h 4312024"/>
              <a:gd name="connsiteX3" fmla="*/ 4329953 w 8005483"/>
              <a:gd name="connsiteY3" fmla="*/ 3065930 h 4312024"/>
              <a:gd name="connsiteX4" fmla="*/ 2994212 w 8005483"/>
              <a:gd name="connsiteY4" fmla="*/ 4034118 h 4312024"/>
              <a:gd name="connsiteX5" fmla="*/ 0 w 8005483"/>
              <a:gd name="connsiteY5" fmla="*/ 3998259 h 4312024"/>
              <a:gd name="connsiteX6" fmla="*/ 8965 w 8005483"/>
              <a:gd name="connsiteY6" fmla="*/ 4312024 h 4312024"/>
              <a:gd name="connsiteX7" fmla="*/ 3550024 w 8005483"/>
              <a:gd name="connsiteY7" fmla="*/ 4249271 h 4312024"/>
              <a:gd name="connsiteX0" fmla="*/ 4007224 w 8485306"/>
              <a:gd name="connsiteY0" fmla="*/ 179801 h 4491825"/>
              <a:gd name="connsiteX1" fmla="*/ 8005483 w 8485306"/>
              <a:gd name="connsiteY1" fmla="*/ 233590 h 4491825"/>
              <a:gd name="connsiteX2" fmla="*/ 8005483 w 8485306"/>
              <a:gd name="connsiteY2" fmla="*/ 3191943 h 4491825"/>
              <a:gd name="connsiteX3" fmla="*/ 4329953 w 8485306"/>
              <a:gd name="connsiteY3" fmla="*/ 3245731 h 4491825"/>
              <a:gd name="connsiteX4" fmla="*/ 2994212 w 8485306"/>
              <a:gd name="connsiteY4" fmla="*/ 4213919 h 4491825"/>
              <a:gd name="connsiteX5" fmla="*/ 0 w 8485306"/>
              <a:gd name="connsiteY5" fmla="*/ 4178060 h 4491825"/>
              <a:gd name="connsiteX6" fmla="*/ 8965 w 8485306"/>
              <a:gd name="connsiteY6" fmla="*/ 4491825 h 4491825"/>
              <a:gd name="connsiteX7" fmla="*/ 3550024 w 8485306"/>
              <a:gd name="connsiteY7" fmla="*/ 4429072 h 4491825"/>
              <a:gd name="connsiteX0" fmla="*/ 4007224 w 8729675"/>
              <a:gd name="connsiteY0" fmla="*/ 179801 h 4491825"/>
              <a:gd name="connsiteX1" fmla="*/ 8005483 w 8729675"/>
              <a:gd name="connsiteY1" fmla="*/ 233590 h 4491825"/>
              <a:gd name="connsiteX2" fmla="*/ 8005483 w 8729675"/>
              <a:gd name="connsiteY2" fmla="*/ 3191943 h 4491825"/>
              <a:gd name="connsiteX3" fmla="*/ 4329953 w 8729675"/>
              <a:gd name="connsiteY3" fmla="*/ 3245731 h 4491825"/>
              <a:gd name="connsiteX4" fmla="*/ 2994212 w 8729675"/>
              <a:gd name="connsiteY4" fmla="*/ 4213919 h 4491825"/>
              <a:gd name="connsiteX5" fmla="*/ 0 w 8729675"/>
              <a:gd name="connsiteY5" fmla="*/ 4178060 h 4491825"/>
              <a:gd name="connsiteX6" fmla="*/ 8965 w 8729675"/>
              <a:gd name="connsiteY6" fmla="*/ 4491825 h 4491825"/>
              <a:gd name="connsiteX7" fmla="*/ 3550024 w 8729675"/>
              <a:gd name="connsiteY7" fmla="*/ 4429072 h 4491825"/>
              <a:gd name="connsiteX0" fmla="*/ 4007224 w 8729675"/>
              <a:gd name="connsiteY0" fmla="*/ 179801 h 4491825"/>
              <a:gd name="connsiteX1" fmla="*/ 8005483 w 8729675"/>
              <a:gd name="connsiteY1" fmla="*/ 233590 h 4491825"/>
              <a:gd name="connsiteX2" fmla="*/ 8005483 w 8729675"/>
              <a:gd name="connsiteY2" fmla="*/ 3191943 h 4491825"/>
              <a:gd name="connsiteX3" fmla="*/ 4329953 w 8729675"/>
              <a:gd name="connsiteY3" fmla="*/ 3245731 h 4491825"/>
              <a:gd name="connsiteX4" fmla="*/ 2994212 w 8729675"/>
              <a:gd name="connsiteY4" fmla="*/ 4213919 h 4491825"/>
              <a:gd name="connsiteX5" fmla="*/ 0 w 8729675"/>
              <a:gd name="connsiteY5" fmla="*/ 4178060 h 4491825"/>
              <a:gd name="connsiteX6" fmla="*/ 8965 w 8729675"/>
              <a:gd name="connsiteY6" fmla="*/ 4491825 h 4491825"/>
              <a:gd name="connsiteX7" fmla="*/ 3550024 w 8729675"/>
              <a:gd name="connsiteY7" fmla="*/ 4429072 h 4491825"/>
              <a:gd name="connsiteX0" fmla="*/ 4007224 w 8729675"/>
              <a:gd name="connsiteY0" fmla="*/ 179801 h 4491825"/>
              <a:gd name="connsiteX1" fmla="*/ 8005483 w 8729675"/>
              <a:gd name="connsiteY1" fmla="*/ 233590 h 4491825"/>
              <a:gd name="connsiteX2" fmla="*/ 8005483 w 8729675"/>
              <a:gd name="connsiteY2" fmla="*/ 3191943 h 4491825"/>
              <a:gd name="connsiteX3" fmla="*/ 4329953 w 8729675"/>
              <a:gd name="connsiteY3" fmla="*/ 3245731 h 4491825"/>
              <a:gd name="connsiteX4" fmla="*/ 2994212 w 8729675"/>
              <a:gd name="connsiteY4" fmla="*/ 4213919 h 4491825"/>
              <a:gd name="connsiteX5" fmla="*/ 0 w 8729675"/>
              <a:gd name="connsiteY5" fmla="*/ 4178060 h 4491825"/>
              <a:gd name="connsiteX6" fmla="*/ 8965 w 8729675"/>
              <a:gd name="connsiteY6" fmla="*/ 4491825 h 4491825"/>
              <a:gd name="connsiteX7" fmla="*/ 3550024 w 8729675"/>
              <a:gd name="connsiteY7" fmla="*/ 4429072 h 4491825"/>
              <a:gd name="connsiteX0" fmla="*/ 4609171 w 9331622"/>
              <a:gd name="connsiteY0" fmla="*/ 179801 h 4491825"/>
              <a:gd name="connsiteX1" fmla="*/ 8607430 w 9331622"/>
              <a:gd name="connsiteY1" fmla="*/ 233590 h 4491825"/>
              <a:gd name="connsiteX2" fmla="*/ 8607430 w 9331622"/>
              <a:gd name="connsiteY2" fmla="*/ 3191943 h 4491825"/>
              <a:gd name="connsiteX3" fmla="*/ 4931900 w 9331622"/>
              <a:gd name="connsiteY3" fmla="*/ 3245731 h 4491825"/>
              <a:gd name="connsiteX4" fmla="*/ 3596159 w 9331622"/>
              <a:gd name="connsiteY4" fmla="*/ 4213919 h 4491825"/>
              <a:gd name="connsiteX5" fmla="*/ 601947 w 9331622"/>
              <a:gd name="connsiteY5" fmla="*/ 4178060 h 4491825"/>
              <a:gd name="connsiteX6" fmla="*/ 610912 w 9331622"/>
              <a:gd name="connsiteY6" fmla="*/ 4491825 h 4491825"/>
              <a:gd name="connsiteX7" fmla="*/ 4151971 w 9331622"/>
              <a:gd name="connsiteY7" fmla="*/ 4429072 h 4491825"/>
              <a:gd name="connsiteX0" fmla="*/ 4654965 w 9377416"/>
              <a:gd name="connsiteY0" fmla="*/ 179801 h 4492908"/>
              <a:gd name="connsiteX1" fmla="*/ 8653224 w 9377416"/>
              <a:gd name="connsiteY1" fmla="*/ 233590 h 4492908"/>
              <a:gd name="connsiteX2" fmla="*/ 8653224 w 9377416"/>
              <a:gd name="connsiteY2" fmla="*/ 3191943 h 4492908"/>
              <a:gd name="connsiteX3" fmla="*/ 4977694 w 9377416"/>
              <a:gd name="connsiteY3" fmla="*/ 3245731 h 4492908"/>
              <a:gd name="connsiteX4" fmla="*/ 3641953 w 9377416"/>
              <a:gd name="connsiteY4" fmla="*/ 4213919 h 4492908"/>
              <a:gd name="connsiteX5" fmla="*/ 647741 w 9377416"/>
              <a:gd name="connsiteY5" fmla="*/ 4178060 h 4492908"/>
              <a:gd name="connsiteX6" fmla="*/ 656706 w 9377416"/>
              <a:gd name="connsiteY6" fmla="*/ 4491825 h 4492908"/>
              <a:gd name="connsiteX7" fmla="*/ 4197765 w 9377416"/>
              <a:gd name="connsiteY7" fmla="*/ 4429072 h 4492908"/>
              <a:gd name="connsiteX0" fmla="*/ 4639640 w 9362091"/>
              <a:gd name="connsiteY0" fmla="*/ 179801 h 4536799"/>
              <a:gd name="connsiteX1" fmla="*/ 8637899 w 9362091"/>
              <a:gd name="connsiteY1" fmla="*/ 233590 h 4536799"/>
              <a:gd name="connsiteX2" fmla="*/ 8637899 w 9362091"/>
              <a:gd name="connsiteY2" fmla="*/ 3191943 h 4536799"/>
              <a:gd name="connsiteX3" fmla="*/ 4962369 w 9362091"/>
              <a:gd name="connsiteY3" fmla="*/ 3245731 h 4536799"/>
              <a:gd name="connsiteX4" fmla="*/ 3626628 w 9362091"/>
              <a:gd name="connsiteY4" fmla="*/ 4213919 h 4536799"/>
              <a:gd name="connsiteX5" fmla="*/ 632416 w 9362091"/>
              <a:gd name="connsiteY5" fmla="*/ 4178060 h 4536799"/>
              <a:gd name="connsiteX6" fmla="*/ 641381 w 9362091"/>
              <a:gd name="connsiteY6" fmla="*/ 4491825 h 4536799"/>
              <a:gd name="connsiteX7" fmla="*/ 4182440 w 9362091"/>
              <a:gd name="connsiteY7" fmla="*/ 4429072 h 4536799"/>
              <a:gd name="connsiteX0" fmla="*/ 4418084 w 9140535"/>
              <a:gd name="connsiteY0" fmla="*/ 179801 h 4508737"/>
              <a:gd name="connsiteX1" fmla="*/ 8416343 w 9140535"/>
              <a:gd name="connsiteY1" fmla="*/ 233590 h 4508737"/>
              <a:gd name="connsiteX2" fmla="*/ 8416343 w 9140535"/>
              <a:gd name="connsiteY2" fmla="*/ 3191943 h 4508737"/>
              <a:gd name="connsiteX3" fmla="*/ 4740813 w 9140535"/>
              <a:gd name="connsiteY3" fmla="*/ 3245731 h 4508737"/>
              <a:gd name="connsiteX4" fmla="*/ 3405072 w 9140535"/>
              <a:gd name="connsiteY4" fmla="*/ 4213919 h 4508737"/>
              <a:gd name="connsiteX5" fmla="*/ 410860 w 9140535"/>
              <a:gd name="connsiteY5" fmla="*/ 4178060 h 4508737"/>
              <a:gd name="connsiteX6" fmla="*/ 419825 w 9140535"/>
              <a:gd name="connsiteY6" fmla="*/ 4491825 h 4508737"/>
              <a:gd name="connsiteX7" fmla="*/ 4059496 w 9140535"/>
              <a:gd name="connsiteY7" fmla="*/ 4455966 h 4508737"/>
              <a:gd name="connsiteX0" fmla="*/ 4418084 w 9026778"/>
              <a:gd name="connsiteY0" fmla="*/ 186238 h 4515174"/>
              <a:gd name="connsiteX1" fmla="*/ 8625192 w 9026778"/>
              <a:gd name="connsiteY1" fmla="*/ 231062 h 4515174"/>
              <a:gd name="connsiteX2" fmla="*/ 8416343 w 9026778"/>
              <a:gd name="connsiteY2" fmla="*/ 3198380 h 4515174"/>
              <a:gd name="connsiteX3" fmla="*/ 4740813 w 9026778"/>
              <a:gd name="connsiteY3" fmla="*/ 3252168 h 4515174"/>
              <a:gd name="connsiteX4" fmla="*/ 3405072 w 9026778"/>
              <a:gd name="connsiteY4" fmla="*/ 4220356 h 4515174"/>
              <a:gd name="connsiteX5" fmla="*/ 410860 w 9026778"/>
              <a:gd name="connsiteY5" fmla="*/ 4184497 h 4515174"/>
              <a:gd name="connsiteX6" fmla="*/ 419825 w 9026778"/>
              <a:gd name="connsiteY6" fmla="*/ 4498262 h 4515174"/>
              <a:gd name="connsiteX7" fmla="*/ 4059496 w 9026778"/>
              <a:gd name="connsiteY7" fmla="*/ 4462403 h 4515174"/>
              <a:gd name="connsiteX0" fmla="*/ 4418084 w 9055066"/>
              <a:gd name="connsiteY0" fmla="*/ 0 h 4328936"/>
              <a:gd name="connsiteX1" fmla="*/ 8625192 w 9055066"/>
              <a:gd name="connsiteY1" fmla="*/ 44824 h 4328936"/>
              <a:gd name="connsiteX2" fmla="*/ 8416343 w 9055066"/>
              <a:gd name="connsiteY2" fmla="*/ 3012142 h 4328936"/>
              <a:gd name="connsiteX3" fmla="*/ 4740813 w 9055066"/>
              <a:gd name="connsiteY3" fmla="*/ 3065930 h 4328936"/>
              <a:gd name="connsiteX4" fmla="*/ 3405072 w 9055066"/>
              <a:gd name="connsiteY4" fmla="*/ 4034118 h 4328936"/>
              <a:gd name="connsiteX5" fmla="*/ 410860 w 9055066"/>
              <a:gd name="connsiteY5" fmla="*/ 3998259 h 4328936"/>
              <a:gd name="connsiteX6" fmla="*/ 419825 w 9055066"/>
              <a:gd name="connsiteY6" fmla="*/ 4312024 h 4328936"/>
              <a:gd name="connsiteX7" fmla="*/ 4059496 w 9055066"/>
              <a:gd name="connsiteY7" fmla="*/ 4276165 h 4328936"/>
              <a:gd name="connsiteX0" fmla="*/ 4418084 w 9146929"/>
              <a:gd name="connsiteY0" fmla="*/ 178329 h 4507265"/>
              <a:gd name="connsiteX1" fmla="*/ 8625192 w 9146929"/>
              <a:gd name="connsiteY1" fmla="*/ 223153 h 4507265"/>
              <a:gd name="connsiteX2" fmla="*/ 8653671 w 9146929"/>
              <a:gd name="connsiteY2" fmla="*/ 3073929 h 4507265"/>
              <a:gd name="connsiteX3" fmla="*/ 4740813 w 9146929"/>
              <a:gd name="connsiteY3" fmla="*/ 3244259 h 4507265"/>
              <a:gd name="connsiteX4" fmla="*/ 3405072 w 9146929"/>
              <a:gd name="connsiteY4" fmla="*/ 4212447 h 4507265"/>
              <a:gd name="connsiteX5" fmla="*/ 410860 w 9146929"/>
              <a:gd name="connsiteY5" fmla="*/ 4176588 h 4507265"/>
              <a:gd name="connsiteX6" fmla="*/ 419825 w 9146929"/>
              <a:gd name="connsiteY6" fmla="*/ 4490353 h 4507265"/>
              <a:gd name="connsiteX7" fmla="*/ 4059496 w 9146929"/>
              <a:gd name="connsiteY7" fmla="*/ 4454494 h 4507265"/>
              <a:gd name="connsiteX0" fmla="*/ 4418084 w 9179460"/>
              <a:gd name="connsiteY0" fmla="*/ 20255 h 4349191"/>
              <a:gd name="connsiteX1" fmla="*/ 8625192 w 9179460"/>
              <a:gd name="connsiteY1" fmla="*/ 65079 h 4349191"/>
              <a:gd name="connsiteX2" fmla="*/ 8653671 w 9179460"/>
              <a:gd name="connsiteY2" fmla="*/ 2915855 h 4349191"/>
              <a:gd name="connsiteX3" fmla="*/ 4740813 w 9179460"/>
              <a:gd name="connsiteY3" fmla="*/ 3086185 h 4349191"/>
              <a:gd name="connsiteX4" fmla="*/ 3405072 w 9179460"/>
              <a:gd name="connsiteY4" fmla="*/ 4054373 h 4349191"/>
              <a:gd name="connsiteX5" fmla="*/ 410860 w 9179460"/>
              <a:gd name="connsiteY5" fmla="*/ 4018514 h 4349191"/>
              <a:gd name="connsiteX6" fmla="*/ 419825 w 9179460"/>
              <a:gd name="connsiteY6" fmla="*/ 4332279 h 4349191"/>
              <a:gd name="connsiteX7" fmla="*/ 4059496 w 9179460"/>
              <a:gd name="connsiteY7" fmla="*/ 4296420 h 434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9460" h="4349191">
                <a:moveTo>
                  <a:pt x="4418084" y="20255"/>
                </a:moveTo>
                <a:cubicBezTo>
                  <a:pt x="5820453" y="35196"/>
                  <a:pt x="7833823" y="-58933"/>
                  <a:pt x="8625192" y="65079"/>
                </a:cubicBezTo>
                <a:cubicBezTo>
                  <a:pt x="9416561" y="189091"/>
                  <a:pt x="9301068" y="2412337"/>
                  <a:pt x="8653671" y="2915855"/>
                </a:cubicBezTo>
                <a:cubicBezTo>
                  <a:pt x="8006275" y="3419373"/>
                  <a:pt x="5615579" y="2896432"/>
                  <a:pt x="4740813" y="3086185"/>
                </a:cubicBezTo>
                <a:cubicBezTo>
                  <a:pt x="3866047" y="3275938"/>
                  <a:pt x="4403143" y="4066326"/>
                  <a:pt x="3405072" y="4054373"/>
                </a:cubicBezTo>
                <a:lnTo>
                  <a:pt x="410860" y="4018514"/>
                </a:lnTo>
                <a:cubicBezTo>
                  <a:pt x="-86681" y="4064832"/>
                  <a:pt x="-188281" y="4285961"/>
                  <a:pt x="419825" y="4332279"/>
                </a:cubicBezTo>
                <a:cubicBezTo>
                  <a:pt x="1027931" y="4378597"/>
                  <a:pt x="2879143" y="4317338"/>
                  <a:pt x="4059496" y="4296420"/>
                </a:cubicBezTo>
              </a:path>
            </a:pathLst>
          </a:cu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120680" y="6423524"/>
            <a:ext cx="6785070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Asynchronous, concurrent, scalable, but limited portability</a:t>
            </a:r>
            <a:endParaRPr lang="en-US" sz="2000" u="none" dirty="0">
              <a:latin typeface="+mj-lt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2123997" y="465666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558797" y="465666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5910791" y="202529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1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Summary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-8087" y="992161"/>
            <a:ext cx="406013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u="none" dirty="0" smtClean="0">
                <a:latin typeface="+mj-lt"/>
              </a:rPr>
              <a:t>The pattern language applied to JAWS helps to systematically document &amp; evaluate alternative paths through the design space</a:t>
            </a:r>
            <a:endParaRPr lang="en-US" sz="2000" u="none" dirty="0">
              <a:latin typeface="+mj-lt"/>
            </a:endParaRPr>
          </a:p>
          <a:p>
            <a:pPr marL="228600" lvl="1" indent="-228600" eaLnBrk="0" hangingPunct="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endParaRPr lang="en-US" sz="2000" u="none" dirty="0">
              <a:latin typeface="+mj-lt"/>
            </a:endParaRPr>
          </a:p>
          <a:p>
            <a:pPr marL="174625" lvl="1" indent="-174625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Char char="•"/>
            </a:pPr>
            <a:endParaRPr lang="en-US" sz="2000" u="none" dirty="0" smtClean="0">
              <a:latin typeface="+mj-lt"/>
            </a:endParaRPr>
          </a:p>
          <a:p>
            <a:pPr marL="174625" lvl="1" indent="-174625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Char char="•"/>
            </a:pPr>
            <a:endParaRPr lang="en-US" sz="2000" u="none" dirty="0">
              <a:latin typeface="+mj-lt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076325"/>
            <a:ext cx="5181599" cy="26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02" y="3382495"/>
            <a:ext cx="3447815" cy="24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0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076325"/>
            <a:ext cx="5181599" cy="26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Group 108"/>
          <p:cNvGrpSpPr>
            <a:grpSpLocks noChangeAspect="1"/>
          </p:cNvGrpSpPr>
          <p:nvPr/>
        </p:nvGrpSpPr>
        <p:grpSpPr bwMode="auto">
          <a:xfrm>
            <a:off x="1059703" y="3267572"/>
            <a:ext cx="2255838" cy="1100137"/>
            <a:chOff x="1220" y="2991"/>
            <a:chExt cx="1298" cy="630"/>
          </a:xfrm>
        </p:grpSpPr>
        <p:sp>
          <p:nvSpPr>
            <p:cNvPr id="87" name="Rectangle 109"/>
            <p:cNvSpPr>
              <a:spLocks noChangeAspect="1" noChangeArrowheads="1"/>
            </p:cNvSpPr>
            <p:nvPr/>
          </p:nvSpPr>
          <p:spPr bwMode="auto">
            <a:xfrm>
              <a:off x="1220" y="2991"/>
              <a:ext cx="1298" cy="6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pic>
          <p:nvPicPr>
            <p:cNvPr id="88" name="Picture 110" descr="TAO1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53" y="3056"/>
              <a:ext cx="1255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Freeform 4"/>
          <p:cNvSpPr/>
          <p:nvPr/>
        </p:nvSpPr>
        <p:spPr bwMode="auto">
          <a:xfrm>
            <a:off x="140631" y="4324985"/>
            <a:ext cx="5256122" cy="481765"/>
          </a:xfrm>
          <a:custGeom>
            <a:avLst/>
            <a:gdLst>
              <a:gd name="connsiteX0" fmla="*/ 0 w 5381625"/>
              <a:gd name="connsiteY0" fmla="*/ 495300 h 495300"/>
              <a:gd name="connsiteX1" fmla="*/ 1000125 w 5381625"/>
              <a:gd name="connsiteY1" fmla="*/ 9525 h 495300"/>
              <a:gd name="connsiteX2" fmla="*/ 3038475 w 5381625"/>
              <a:gd name="connsiteY2" fmla="*/ 0 h 495300"/>
              <a:gd name="connsiteX3" fmla="*/ 5381625 w 5381625"/>
              <a:gd name="connsiteY3" fmla="*/ 457200 h 495300"/>
              <a:gd name="connsiteX4" fmla="*/ 76200 w 5381625"/>
              <a:gd name="connsiteY4" fmla="*/ 495300 h 495300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2857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952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76250 h 476250"/>
              <a:gd name="connsiteX1" fmla="*/ 1008146 w 5381625"/>
              <a:gd name="connsiteY1" fmla="*/ 6517 h 476250"/>
              <a:gd name="connsiteX2" fmla="*/ 3048000 w 5381625"/>
              <a:gd name="connsiteY2" fmla="*/ 0 h 476250"/>
              <a:gd name="connsiteX3" fmla="*/ 5381625 w 5381625"/>
              <a:gd name="connsiteY3" fmla="*/ 438150 h 476250"/>
              <a:gd name="connsiteX4" fmla="*/ 76200 w 5381625"/>
              <a:gd name="connsiteY4" fmla="*/ 476250 h 476250"/>
              <a:gd name="connsiteX0" fmla="*/ 0 w 5381625"/>
              <a:gd name="connsiteY0" fmla="*/ 481765 h 481765"/>
              <a:gd name="connsiteX1" fmla="*/ 1008146 w 5381625"/>
              <a:gd name="connsiteY1" fmla="*/ 0 h 481765"/>
              <a:gd name="connsiteX2" fmla="*/ 3048000 w 5381625"/>
              <a:gd name="connsiteY2" fmla="*/ 5515 h 481765"/>
              <a:gd name="connsiteX3" fmla="*/ 5381625 w 5381625"/>
              <a:gd name="connsiteY3" fmla="*/ 443665 h 481765"/>
              <a:gd name="connsiteX4" fmla="*/ 76200 w 5381625"/>
              <a:gd name="connsiteY4" fmla="*/ 481765 h 48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1625" h="481765">
                <a:moveTo>
                  <a:pt x="0" y="481765"/>
                </a:moveTo>
                <a:lnTo>
                  <a:pt x="1008146" y="0"/>
                </a:lnTo>
                <a:lnTo>
                  <a:pt x="3048000" y="5515"/>
                </a:lnTo>
                <a:lnTo>
                  <a:pt x="5381625" y="443665"/>
                </a:lnTo>
                <a:lnTo>
                  <a:pt x="76200" y="481765"/>
                </a:lnTo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8087" y="992161"/>
            <a:ext cx="41514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 pattern language applied to JAWS helps to systematically document &amp; evaluate alternative paths through the design space</a:t>
            </a:r>
          </a:p>
          <a:p>
            <a:pPr marL="230188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u="none" dirty="0" smtClean="0">
                <a:latin typeface="+mj-lt"/>
              </a:rPr>
              <a:t>Wrapper </a:t>
            </a:r>
            <a:r>
              <a:rPr lang="en-US" sz="2000" u="none" dirty="0">
                <a:latin typeface="+mj-lt"/>
              </a:rPr>
              <a:t>facades &amp; frameworks provided by ACE </a:t>
            </a:r>
            <a:r>
              <a:rPr lang="en-US" sz="2000" u="none" dirty="0" smtClean="0">
                <a:latin typeface="+mj-lt"/>
              </a:rPr>
              <a:t>middleware can implement this pattern language</a:t>
            </a:r>
            <a:endParaRPr lang="en-US" sz="2000" u="none" dirty="0">
              <a:latin typeface="+mj-lt"/>
            </a:endParaRPr>
          </a:p>
          <a:p>
            <a:pPr marL="228600" lvl="1" indent="-228600" eaLnBrk="0" hangingPunct="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itchFamily="34" charset="0"/>
              <a:buChar char="•"/>
              <a:defRPr/>
            </a:pPr>
            <a:endParaRPr lang="en-US" sz="2000" u="none" dirty="0">
              <a:latin typeface="+mj-lt"/>
            </a:endParaRPr>
          </a:p>
          <a:p>
            <a:pPr marL="174625" lvl="1" indent="-174625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Char char="•"/>
            </a:pPr>
            <a:endParaRPr lang="en-US" sz="2000" u="none" dirty="0" smtClean="0">
              <a:latin typeface="+mj-lt"/>
            </a:endParaRPr>
          </a:p>
          <a:p>
            <a:pPr marL="174625" lvl="1" indent="-174625">
              <a:lnSpc>
                <a:spcPct val="100000"/>
              </a:lnSpc>
              <a:spcBef>
                <a:spcPts val="600"/>
              </a:spcBef>
              <a:buClrTx/>
              <a:buSzPct val="100000"/>
              <a:buFontTx/>
              <a:buChar char="•"/>
            </a:pPr>
            <a:endParaRPr lang="en-US" sz="2000" u="none" dirty="0">
              <a:latin typeface="+mj-lt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Summary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02" y="3382495"/>
            <a:ext cx="3447815" cy="2474259"/>
          </a:xfrm>
          <a:prstGeom prst="rect">
            <a:avLst/>
          </a:prstGeom>
        </p:spPr>
      </p:pic>
      <p:sp>
        <p:nvSpPr>
          <p:cNvPr id="90" name="Rectangle 7"/>
          <p:cNvSpPr>
            <a:spLocks noChangeArrowheads="1"/>
          </p:cNvSpPr>
          <p:nvPr/>
        </p:nvSpPr>
        <p:spPr bwMode="auto">
          <a:xfrm>
            <a:off x="1282535" y="6416763"/>
            <a:ext cx="6432715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u="none" dirty="0" smtClean="0">
                <a:latin typeface="+mj-lt"/>
              </a:rPr>
              <a:t>See </a:t>
            </a:r>
            <a:r>
              <a:rPr lang="en-US" sz="2000" u="none" dirty="0" smtClean="0">
                <a:latin typeface="+mj-lt"/>
                <a:hlinkClick r:id="rId6"/>
              </a:rPr>
              <a:t>www.dre.vanderbilt.edu/ACE</a:t>
            </a:r>
            <a:r>
              <a:rPr lang="en-US" sz="2000" u="none" dirty="0" smtClean="0">
                <a:latin typeface="+mj-lt"/>
              </a:rPr>
              <a:t> for more info on ACE</a:t>
            </a:r>
            <a:endParaRPr lang="en-US" sz="2000" u="none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4742351"/>
            <a:ext cx="5602941" cy="16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40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 bwMode="auto">
          <a:xfrm>
            <a:off x="6916068" y="2166768"/>
            <a:ext cx="2200159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00350" y="2166768"/>
            <a:ext cx="1909725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3027765" y="4040036"/>
            <a:ext cx="5687474" cy="512295"/>
          </a:xfrm>
          <a:prstGeom prst="roundRect">
            <a:avLst/>
          </a:prstGeom>
          <a:solidFill>
            <a:srgbClr val="3366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1325"/>
            <a:ext cx="874395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Web Server Overview</a:t>
            </a:r>
          </a:p>
        </p:txBody>
      </p:sp>
      <p:sp>
        <p:nvSpPr>
          <p:cNvPr id="126982" name="Rectangle 45"/>
          <p:cNvSpPr>
            <a:spLocks noChangeArrowheads="1"/>
          </p:cNvSpPr>
          <p:nvPr/>
        </p:nvSpPr>
        <p:spPr bwMode="auto">
          <a:xfrm>
            <a:off x="5815209" y="2301701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3" name="Rectangle 46"/>
          <p:cNvSpPr>
            <a:spLocks noChangeArrowheads="1"/>
          </p:cNvSpPr>
          <p:nvPr/>
        </p:nvSpPr>
        <p:spPr bwMode="auto">
          <a:xfrm>
            <a:off x="5815208" y="2301701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4" name="Rectangle 51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5" name="Rectangle 52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6176" name="Text Box 96"/>
          <p:cNvSpPr txBox="1">
            <a:spLocks noChangeArrowheads="1"/>
          </p:cNvSpPr>
          <p:nvPr/>
        </p:nvSpPr>
        <p:spPr bwMode="auto">
          <a:xfrm>
            <a:off x="19050" y="1605205"/>
            <a:ext cx="3114675" cy="4001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u="none" dirty="0">
                <a:latin typeface="+mj-lt"/>
              </a:rPr>
              <a:t>Key </a:t>
            </a:r>
            <a:r>
              <a:rPr lang="en-US" sz="2000" b="1" u="none" dirty="0" smtClean="0">
                <a:latin typeface="+mj-lt"/>
              </a:rPr>
              <a:t>Requirements</a:t>
            </a:r>
            <a:endParaRPr lang="en-US" sz="2000" u="none" dirty="0">
              <a:latin typeface="+mj-lt"/>
            </a:endParaRP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Portable to multiple operating systems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&amp; protocols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>
                <a:latin typeface="+mj-lt"/>
              </a:rPr>
              <a:t>Support many web server design </a:t>
            </a:r>
            <a:r>
              <a:rPr lang="en-US" sz="2000" u="none" dirty="0" smtClean="0">
                <a:latin typeface="+mj-lt"/>
              </a:rPr>
              <a:t>alternatives</a:t>
            </a:r>
          </a:p>
          <a:p>
            <a:pPr marL="452438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>
                <a:latin typeface="+mj-lt"/>
              </a:rPr>
              <a:t>e</a:t>
            </a:r>
            <a:r>
              <a:rPr lang="en-US" sz="2000" u="none" dirty="0" smtClean="0">
                <a:latin typeface="+mj-lt"/>
              </a:rPr>
              <a:t>.g., concurrency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models, event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err="1" smtClean="0">
                <a:latin typeface="+mj-lt"/>
              </a:rPr>
              <a:t>demuxing</a:t>
            </a:r>
            <a:r>
              <a:rPr lang="en-US" sz="2000" u="none" dirty="0" smtClean="0">
                <a:latin typeface="+mj-lt"/>
              </a:rPr>
              <a:t> models,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file caching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models, etc.</a:t>
            </a:r>
            <a:endParaRPr lang="en-US" sz="2000" u="none" dirty="0">
              <a:latin typeface="+mj-lt"/>
            </a:endParaRPr>
          </a:p>
        </p:txBody>
      </p:sp>
      <p:sp>
        <p:nvSpPr>
          <p:cNvPr id="126990" name="Text Box 105"/>
          <p:cNvSpPr txBox="1">
            <a:spLocks noChangeArrowheads="1"/>
          </p:cNvSpPr>
          <p:nvPr/>
        </p:nvSpPr>
        <p:spPr bwMode="auto">
          <a:xfrm>
            <a:off x="1254661" y="990521"/>
            <a:ext cx="7108825" cy="384721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11125" indent="-111125" algn="ctr">
              <a:lnSpc>
                <a:spcPct val="95000"/>
              </a:lnSpc>
            </a:pPr>
            <a:r>
              <a:rPr lang="en-US" sz="2000" b="1" u="none" dirty="0" smtClean="0">
                <a:latin typeface="+mj-lt"/>
              </a:rPr>
              <a:t>Goal: </a:t>
            </a:r>
            <a:r>
              <a:rPr lang="en-US" sz="2000" u="none" dirty="0" smtClean="0">
                <a:latin typeface="+mn-lt"/>
              </a:rPr>
              <a:t>Download </a:t>
            </a:r>
            <a:r>
              <a:rPr lang="en-US" sz="2000" u="none" dirty="0">
                <a:latin typeface="+mn-lt"/>
              </a:rPr>
              <a:t>web content </a:t>
            </a:r>
            <a:r>
              <a:rPr lang="en-US" sz="2000" u="none" dirty="0" err="1">
                <a:latin typeface="+mn-lt"/>
              </a:rPr>
              <a:t>scalably</a:t>
            </a:r>
            <a:r>
              <a:rPr lang="en-US" sz="2000" u="none" dirty="0">
                <a:latin typeface="+mn-lt"/>
              </a:rPr>
              <a:t>, efficiently, &amp; </a:t>
            </a:r>
            <a:r>
              <a:rPr lang="en-US" sz="2000" u="none" dirty="0" smtClean="0">
                <a:latin typeface="+mn-lt"/>
              </a:rPr>
              <a:t>robustly</a:t>
            </a:r>
            <a:endParaRPr lang="en-US" sz="2000" u="none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61088" y="3507710"/>
            <a:ext cx="1729049" cy="347067"/>
            <a:chOff x="7161088" y="3507710"/>
            <a:chExt cx="1729049" cy="347067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72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3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sp>
        <p:nvSpPr>
          <p:cNvPr id="127067" name="Rectangle 37"/>
          <p:cNvSpPr>
            <a:spLocks noChangeArrowheads="1"/>
          </p:cNvSpPr>
          <p:nvPr/>
        </p:nvSpPr>
        <p:spPr bwMode="auto">
          <a:xfrm>
            <a:off x="5695589" y="4188461"/>
            <a:ext cx="21285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Transport Protocol (TCP)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  <p:sp>
        <p:nvSpPr>
          <p:cNvPr id="127041" name="Freeform 80"/>
          <p:cNvSpPr>
            <a:spLocks/>
          </p:cNvSpPr>
          <p:nvPr/>
        </p:nvSpPr>
        <p:spPr bwMode="auto">
          <a:xfrm>
            <a:off x="3247909" y="3503776"/>
            <a:ext cx="1588" cy="28575"/>
          </a:xfrm>
          <a:custGeom>
            <a:avLst/>
            <a:gdLst>
              <a:gd name="T0" fmla="*/ 0 w 1"/>
              <a:gd name="T1" fmla="*/ 40 h 12"/>
              <a:gd name="T2" fmla="*/ 0 w 1"/>
              <a:gd name="T3" fmla="*/ 40 h 12"/>
              <a:gd name="T4" fmla="*/ 0 w 1"/>
              <a:gd name="T5" fmla="*/ 40 h 12"/>
              <a:gd name="T6" fmla="*/ 0 w 1"/>
              <a:gd name="T7" fmla="*/ 0 h 12"/>
              <a:gd name="T8" fmla="*/ 0 w 1"/>
              <a:gd name="T9" fmla="*/ 0 h 12"/>
              <a:gd name="T10" fmla="*/ 0 w 1"/>
              <a:gd name="T11" fmla="*/ 0 h 12"/>
              <a:gd name="T12" fmla="*/ 0 w 1"/>
              <a:gd name="T13" fmla="*/ 4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2"/>
              <a:gd name="T23" fmla="*/ 1 w 1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2">
                <a:moveTo>
                  <a:pt x="0" y="12"/>
                </a:moveTo>
                <a:lnTo>
                  <a:pt x="0" y="12"/>
                </a:ln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2" name="Freeform 90"/>
          <p:cNvSpPr>
            <a:spLocks/>
          </p:cNvSpPr>
          <p:nvPr/>
        </p:nvSpPr>
        <p:spPr bwMode="auto">
          <a:xfrm>
            <a:off x="3467897" y="2650951"/>
            <a:ext cx="1019175" cy="684212"/>
          </a:xfrm>
          <a:custGeom>
            <a:avLst/>
            <a:gdLst>
              <a:gd name="T0" fmla="*/ 94 w 572"/>
              <a:gd name="T1" fmla="*/ 0 h 291"/>
              <a:gd name="T2" fmla="*/ 31 w 572"/>
              <a:gd name="T3" fmla="*/ 73 h 291"/>
              <a:gd name="T4" fmla="*/ 0 w 572"/>
              <a:gd name="T5" fmla="*/ 218 h 291"/>
              <a:gd name="T6" fmla="*/ 0 w 572"/>
              <a:gd name="T7" fmla="*/ 471 h 291"/>
              <a:gd name="T8" fmla="*/ 0 w 572"/>
              <a:gd name="T9" fmla="*/ 724 h 291"/>
              <a:gd name="T10" fmla="*/ 31 w 572"/>
              <a:gd name="T11" fmla="*/ 906 h 291"/>
              <a:gd name="T12" fmla="*/ 94 w 572"/>
              <a:gd name="T13" fmla="*/ 945 h 291"/>
              <a:gd name="T14" fmla="*/ 395 w 572"/>
              <a:gd name="T15" fmla="*/ 945 h 291"/>
              <a:gd name="T16" fmla="*/ 714 w 572"/>
              <a:gd name="T17" fmla="*/ 945 h 291"/>
              <a:gd name="T18" fmla="*/ 778 w 572"/>
              <a:gd name="T19" fmla="*/ 906 h 291"/>
              <a:gd name="T20" fmla="*/ 809 w 572"/>
              <a:gd name="T21" fmla="*/ 724 h 291"/>
              <a:gd name="T22" fmla="*/ 809 w 572"/>
              <a:gd name="T23" fmla="*/ 471 h 291"/>
              <a:gd name="T24" fmla="*/ 809 w 572"/>
              <a:gd name="T25" fmla="*/ 218 h 291"/>
              <a:gd name="T26" fmla="*/ 778 w 572"/>
              <a:gd name="T27" fmla="*/ 73 h 291"/>
              <a:gd name="T28" fmla="*/ 714 w 572"/>
              <a:gd name="T29" fmla="*/ 0 h 291"/>
              <a:gd name="T30" fmla="*/ 395 w 572"/>
              <a:gd name="T31" fmla="*/ 0 h 291"/>
              <a:gd name="T32" fmla="*/ 94 w 572"/>
              <a:gd name="T33" fmla="*/ 0 h 2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72"/>
              <a:gd name="T52" fmla="*/ 0 h 291"/>
              <a:gd name="T53" fmla="*/ 572 w 572"/>
              <a:gd name="T54" fmla="*/ 291 h 2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72" h="291">
                <a:moveTo>
                  <a:pt x="67" y="0"/>
                </a:moveTo>
                <a:lnTo>
                  <a:pt x="22" y="22"/>
                </a:lnTo>
                <a:lnTo>
                  <a:pt x="0" y="67"/>
                </a:lnTo>
                <a:lnTo>
                  <a:pt x="0" y="145"/>
                </a:lnTo>
                <a:lnTo>
                  <a:pt x="0" y="223"/>
                </a:lnTo>
                <a:lnTo>
                  <a:pt x="22" y="279"/>
                </a:lnTo>
                <a:lnTo>
                  <a:pt x="67" y="291"/>
                </a:lnTo>
                <a:lnTo>
                  <a:pt x="280" y="291"/>
                </a:lnTo>
                <a:lnTo>
                  <a:pt x="505" y="291"/>
                </a:lnTo>
                <a:lnTo>
                  <a:pt x="550" y="279"/>
                </a:lnTo>
                <a:lnTo>
                  <a:pt x="572" y="223"/>
                </a:lnTo>
                <a:lnTo>
                  <a:pt x="572" y="145"/>
                </a:lnTo>
                <a:lnTo>
                  <a:pt x="572" y="67"/>
                </a:lnTo>
                <a:lnTo>
                  <a:pt x="550" y="22"/>
                </a:lnTo>
                <a:lnTo>
                  <a:pt x="505" y="0"/>
                </a:lnTo>
                <a:lnTo>
                  <a:pt x="280" y="0"/>
                </a:lnTo>
                <a:lnTo>
                  <a:pt x="67" y="0"/>
                </a:lnTo>
                <a:close/>
              </a:path>
            </a:pathLst>
          </a:custGeom>
          <a:noFill/>
          <a:ln w="1905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65898" y="2658492"/>
            <a:ext cx="919162" cy="592931"/>
            <a:chOff x="4100516" y="2525142"/>
            <a:chExt cx="919162" cy="592931"/>
          </a:xfr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 bwMode="auto">
            <a:xfrm>
              <a:off x="4100516" y="2525142"/>
              <a:ext cx="919162" cy="592931"/>
            </a:xfrm>
            <a:prstGeom prst="round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44" name="Rectangle 93"/>
            <p:cNvSpPr>
              <a:spLocks noChangeArrowheads="1"/>
            </p:cNvSpPr>
            <p:nvPr/>
          </p:nvSpPr>
          <p:spPr bwMode="auto">
            <a:xfrm>
              <a:off x="4280373" y="2606164"/>
              <a:ext cx="559449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chemeClr val="bg1"/>
                  </a:solidFill>
                </a:rPr>
                <a:t>HTML</a:t>
              </a:r>
              <a:br>
                <a:rPr lang="en-US" sz="1400" b="1" u="none" dirty="0" smtClean="0">
                  <a:solidFill>
                    <a:schemeClr val="bg1"/>
                  </a:solidFill>
                </a:rPr>
              </a:br>
              <a:r>
                <a:rPr lang="en-US" sz="1400" b="1" u="none" dirty="0" smtClean="0">
                  <a:solidFill>
                    <a:schemeClr val="bg1"/>
                  </a:solidFill>
                </a:rPr>
                <a:t>Parser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127030" name="Rectangle 58"/>
          <p:cNvSpPr>
            <a:spLocks noChangeArrowheads="1"/>
          </p:cNvSpPr>
          <p:nvPr/>
        </p:nvSpPr>
        <p:spPr bwMode="auto">
          <a:xfrm>
            <a:off x="4877444" y="1766713"/>
            <a:ext cx="187711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>
                <a:solidFill>
                  <a:srgbClr val="000000"/>
                </a:solidFill>
              </a:rPr>
              <a:t>GET /index.html HTTP/1.0</a:t>
            </a:r>
            <a:endParaRPr lang="en-US" sz="1200" b="1" u="none" dirty="0"/>
          </a:p>
        </p:txBody>
      </p:sp>
      <p:sp>
        <p:nvSpPr>
          <p:cNvPr id="127031" name="Rectangle 59"/>
          <p:cNvSpPr>
            <a:spLocks noChangeArrowheads="1"/>
          </p:cNvSpPr>
          <p:nvPr/>
        </p:nvSpPr>
        <p:spPr bwMode="auto">
          <a:xfrm>
            <a:off x="4729166" y="2363613"/>
            <a:ext cx="21736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&lt;H1&gt;DOC Group page</a:t>
            </a:r>
            <a:r>
              <a:rPr lang="en-US" sz="1200" b="1" u="none" dirty="0">
                <a:solidFill>
                  <a:srgbClr val="000000"/>
                </a:solidFill>
              </a:rPr>
              <a:t>&lt;/H1&gt;...</a:t>
            </a:r>
            <a:endParaRPr lang="en-US" sz="1200" b="1" u="none" dirty="0"/>
          </a:p>
        </p:txBody>
      </p:sp>
      <p:sp>
        <p:nvSpPr>
          <p:cNvPr id="127032" name="Freeform 70"/>
          <p:cNvSpPr>
            <a:spLocks/>
          </p:cNvSpPr>
          <p:nvPr/>
        </p:nvSpPr>
        <p:spPr bwMode="auto">
          <a:xfrm>
            <a:off x="2883698" y="2650951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34" name="Freeform 92"/>
          <p:cNvSpPr>
            <a:spLocks/>
          </p:cNvSpPr>
          <p:nvPr/>
        </p:nvSpPr>
        <p:spPr bwMode="auto">
          <a:xfrm>
            <a:off x="3586960" y="2979563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7035" name="Group 110"/>
          <p:cNvGrpSpPr>
            <a:grpSpLocks/>
          </p:cNvGrpSpPr>
          <p:nvPr/>
        </p:nvGrpSpPr>
        <p:grpSpPr bwMode="auto">
          <a:xfrm>
            <a:off x="5282602" y="1982613"/>
            <a:ext cx="1066800" cy="152400"/>
            <a:chOff x="1427" y="698"/>
            <a:chExt cx="672" cy="96"/>
          </a:xfrm>
        </p:grpSpPr>
        <p:sp>
          <p:nvSpPr>
            <p:cNvPr id="127039" name="Oval 108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40" name="Line 109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127036" name="Group 111"/>
          <p:cNvGrpSpPr>
            <a:grpSpLocks/>
          </p:cNvGrpSpPr>
          <p:nvPr/>
        </p:nvGrpSpPr>
        <p:grpSpPr bwMode="auto">
          <a:xfrm flipH="1">
            <a:off x="5282602" y="2211213"/>
            <a:ext cx="1066800" cy="152400"/>
            <a:chOff x="1427" y="698"/>
            <a:chExt cx="672" cy="96"/>
          </a:xfrm>
        </p:grpSpPr>
        <p:sp>
          <p:nvSpPr>
            <p:cNvPr id="127037" name="Oval 112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38" name="Line 113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27002" name="Rectangle 61"/>
          <p:cNvSpPr>
            <a:spLocks noChangeArrowheads="1"/>
          </p:cNvSpPr>
          <p:nvPr/>
        </p:nvSpPr>
        <p:spPr bwMode="auto">
          <a:xfrm>
            <a:off x="5288762" y="5183013"/>
            <a:ext cx="9198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i="1" u="none" dirty="0" smtClean="0">
                <a:solidFill>
                  <a:srgbClr val="000000"/>
                </a:solidFill>
              </a:rPr>
              <a:t>IP </a:t>
            </a:r>
            <a:r>
              <a:rPr lang="en-US" sz="1400" b="1" i="1" u="none" dirty="0">
                <a:solidFill>
                  <a:srgbClr val="000000"/>
                </a:solidFill>
              </a:rPr>
              <a:t>Network</a:t>
            </a:r>
            <a:endParaRPr lang="en-US" sz="1400" b="1" i="1" u="none" dirty="0"/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985797" y="2658492"/>
            <a:ext cx="919162" cy="592931"/>
          </a:xfrm>
          <a:prstGeom prst="round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93"/>
          <p:cNvSpPr>
            <a:spLocks noChangeArrowheads="1"/>
          </p:cNvSpPr>
          <p:nvPr/>
        </p:nvSpPr>
        <p:spPr bwMode="auto">
          <a:xfrm>
            <a:off x="7176875" y="2739514"/>
            <a:ext cx="5370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/>
              <a:t>File</a:t>
            </a:r>
            <a:br>
              <a:rPr lang="en-US" sz="1400" b="1" u="none" dirty="0" smtClean="0"/>
            </a:br>
            <a:r>
              <a:rPr lang="en-US" sz="1400" b="1" u="none" dirty="0" smtClean="0"/>
              <a:t>Cache</a:t>
            </a:r>
            <a:endParaRPr lang="en-US" sz="2400" b="1" u="none" dirty="0"/>
          </a:p>
        </p:txBody>
      </p:sp>
      <p:sp>
        <p:nvSpPr>
          <p:cNvPr id="110" name="Rounded Rectangle 109"/>
          <p:cNvSpPr/>
          <p:nvPr/>
        </p:nvSpPr>
        <p:spPr bwMode="auto">
          <a:xfrm>
            <a:off x="8016140" y="2658492"/>
            <a:ext cx="1003501" cy="592931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93"/>
          <p:cNvSpPr>
            <a:spLocks noChangeArrowheads="1"/>
          </p:cNvSpPr>
          <p:nvPr/>
        </p:nvSpPr>
        <p:spPr bwMode="auto">
          <a:xfrm>
            <a:off x="8134773" y="2739514"/>
            <a:ext cx="7662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>
                <a:solidFill>
                  <a:srgbClr val="000000"/>
                </a:solidFill>
              </a:rPr>
              <a:t>Protocol</a:t>
            </a:r>
            <a:br>
              <a:rPr lang="en-US" sz="1400" b="1" u="none" dirty="0" smtClean="0">
                <a:solidFill>
                  <a:srgbClr val="000000"/>
                </a:solidFill>
              </a:rPr>
            </a:br>
            <a:r>
              <a:rPr lang="en-US" sz="1400" b="1" u="none" dirty="0" smtClean="0">
                <a:solidFill>
                  <a:srgbClr val="000000"/>
                </a:solidFill>
              </a:rPr>
              <a:t>Handlers</a:t>
            </a:r>
            <a:endParaRPr lang="en-US" sz="2400" b="1" u="non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67897" y="3507710"/>
            <a:ext cx="1115164" cy="347067"/>
            <a:chOff x="4122798" y="3312690"/>
            <a:chExt cx="1115164" cy="3470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Rounded Rectangle 116"/>
            <p:cNvSpPr/>
            <p:nvPr/>
          </p:nvSpPr>
          <p:spPr bwMode="auto">
            <a:xfrm>
              <a:off x="4122798" y="3312690"/>
              <a:ext cx="1115164" cy="347067"/>
            </a:xfrm>
            <a:prstGeom prst="roundRect">
              <a:avLst/>
            </a:prstGeom>
            <a:solidFill>
              <a:srgbClr val="D9F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Rectangle 75"/>
            <p:cNvSpPr>
              <a:spLocks noChangeArrowheads="1"/>
            </p:cNvSpPr>
            <p:nvPr/>
          </p:nvSpPr>
          <p:spPr bwMode="auto">
            <a:xfrm>
              <a:off x="4239350" y="3378501"/>
              <a:ext cx="8848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 smtClean="0">
                  <a:solidFill>
                    <a:srgbClr val="000000"/>
                  </a:solidFill>
                </a:rPr>
                <a:t>Requestor</a:t>
              </a:r>
              <a:endParaRPr lang="en-US" sz="2400" b="1" u="none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74401" y="4716923"/>
            <a:ext cx="1283493" cy="592931"/>
            <a:chOff x="7368385" y="4745498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ounded Rectangle 119"/>
            <p:cNvSpPr/>
            <p:nvPr/>
          </p:nvSpPr>
          <p:spPr bwMode="auto">
            <a:xfrm>
              <a:off x="7368385" y="4745498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Rectangle 60"/>
            <p:cNvSpPr>
              <a:spLocks noChangeArrowheads="1"/>
            </p:cNvSpPr>
            <p:nvPr/>
          </p:nvSpPr>
          <p:spPr bwMode="auto">
            <a:xfrm>
              <a:off x="7576519" y="4934241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sp>
        <p:nvSpPr>
          <p:cNvPr id="127028" name="Rectangle 40"/>
          <p:cNvSpPr>
            <a:spLocks noChangeArrowheads="1"/>
          </p:cNvSpPr>
          <p:nvPr/>
        </p:nvSpPr>
        <p:spPr bwMode="auto">
          <a:xfrm>
            <a:off x="3175983" y="1778620"/>
            <a:ext cx="11584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Client</a:t>
            </a:r>
            <a:endParaRPr lang="en-US" sz="2800" b="1" u="none" dirty="0"/>
          </a:p>
        </p:txBody>
      </p:sp>
      <p:sp>
        <p:nvSpPr>
          <p:cNvPr id="127029" name="Rectangle 41"/>
          <p:cNvSpPr>
            <a:spLocks noChangeArrowheads="1"/>
          </p:cNvSpPr>
          <p:nvPr/>
        </p:nvSpPr>
        <p:spPr bwMode="auto">
          <a:xfrm>
            <a:off x="7403255" y="1778620"/>
            <a:ext cx="12257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Server</a:t>
            </a:r>
            <a:endParaRPr lang="en-US" sz="2800" b="1" u="none" dirty="0"/>
          </a:p>
        </p:txBody>
      </p:sp>
      <p:sp>
        <p:nvSpPr>
          <p:cNvPr id="127033" name="Rectangle 82"/>
          <p:cNvSpPr>
            <a:spLocks noChangeArrowheads="1"/>
          </p:cNvSpPr>
          <p:nvPr/>
        </p:nvSpPr>
        <p:spPr bwMode="auto">
          <a:xfrm>
            <a:off x="7149372" y="2186607"/>
            <a:ext cx="1733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www.dre.vanderbilt.edu</a:t>
            </a:r>
            <a:endParaRPr lang="en-US" sz="2000" b="1" u="none" dirty="0"/>
          </a:p>
        </p:txBody>
      </p:sp>
      <p:cxnSp>
        <p:nvCxnSpPr>
          <p:cNvPr id="20" name="Elbow Connector 19"/>
          <p:cNvCxnSpPr/>
          <p:nvPr/>
        </p:nvCxnSpPr>
        <p:spPr bwMode="auto">
          <a:xfrm rot="14460000" flipH="1">
            <a:off x="4765545" y="4217339"/>
            <a:ext cx="841560" cy="187050"/>
          </a:xfrm>
          <a:prstGeom prst="bentConnector3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  <p:cxnSp>
        <p:nvCxnSpPr>
          <p:cNvPr id="25" name="Straight Connector 24"/>
          <p:cNvCxnSpPr/>
          <p:nvPr/>
        </p:nvCxnSpPr>
        <p:spPr bwMode="auto">
          <a:xfrm>
            <a:off x="3781432" y="5490522"/>
            <a:ext cx="425657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771907" y="5310251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3113466" y="4726845"/>
            <a:ext cx="1283493" cy="592931"/>
            <a:chOff x="3464722" y="4755420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Rounded Rectangle 118"/>
            <p:cNvSpPr/>
            <p:nvPr/>
          </p:nvSpPr>
          <p:spPr bwMode="auto">
            <a:xfrm>
              <a:off x="3464722" y="4755420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16" name="Rectangle 60"/>
            <p:cNvSpPr>
              <a:spLocks noChangeArrowheads="1"/>
            </p:cNvSpPr>
            <p:nvPr/>
          </p:nvSpPr>
          <p:spPr bwMode="auto">
            <a:xfrm>
              <a:off x="3672856" y="4944163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cxnSp>
        <p:nvCxnSpPr>
          <p:cNvPr id="142" name="Straight Connector 141"/>
          <p:cNvCxnSpPr/>
          <p:nvPr/>
        </p:nvCxnSpPr>
        <p:spPr bwMode="auto">
          <a:xfrm>
            <a:off x="8036732" y="5309785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ounded Rectangle 114"/>
          <p:cNvSpPr/>
          <p:nvPr/>
        </p:nvSpPr>
        <p:spPr bwMode="auto">
          <a:xfrm>
            <a:off x="2886873" y="2658494"/>
            <a:ext cx="450011" cy="12084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ectangle 37"/>
          <p:cNvSpPr>
            <a:spLocks noChangeArrowheads="1"/>
          </p:cNvSpPr>
          <p:nvPr/>
        </p:nvSpPr>
        <p:spPr bwMode="auto">
          <a:xfrm>
            <a:off x="2942854" y="3154982"/>
            <a:ext cx="3189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GUI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88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 bwMode="auto">
          <a:xfrm>
            <a:off x="6916068" y="2166768"/>
            <a:ext cx="2200159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00350" y="2166768"/>
            <a:ext cx="1909725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3027765" y="4040036"/>
            <a:ext cx="5687474" cy="512295"/>
          </a:xfrm>
          <a:prstGeom prst="roundRect">
            <a:avLst/>
          </a:prstGeom>
          <a:solidFill>
            <a:srgbClr val="3366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1325"/>
            <a:ext cx="874395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Web Server Overview</a:t>
            </a:r>
          </a:p>
        </p:txBody>
      </p:sp>
      <p:sp>
        <p:nvSpPr>
          <p:cNvPr id="126982" name="Rectangle 45"/>
          <p:cNvSpPr>
            <a:spLocks noChangeArrowheads="1"/>
          </p:cNvSpPr>
          <p:nvPr/>
        </p:nvSpPr>
        <p:spPr bwMode="auto">
          <a:xfrm>
            <a:off x="5815209" y="2301701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3" name="Rectangle 46"/>
          <p:cNvSpPr>
            <a:spLocks noChangeArrowheads="1"/>
          </p:cNvSpPr>
          <p:nvPr/>
        </p:nvSpPr>
        <p:spPr bwMode="auto">
          <a:xfrm>
            <a:off x="5815208" y="2301701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4" name="Rectangle 51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5" name="Rectangle 52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6176" name="Text Box 96"/>
          <p:cNvSpPr txBox="1">
            <a:spLocks noChangeArrowheads="1"/>
          </p:cNvSpPr>
          <p:nvPr/>
        </p:nvSpPr>
        <p:spPr bwMode="auto">
          <a:xfrm>
            <a:off x="19050" y="1605205"/>
            <a:ext cx="3114675" cy="4078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u="none" dirty="0">
                <a:latin typeface="+mj-lt"/>
              </a:rPr>
              <a:t>Key </a:t>
            </a:r>
            <a:r>
              <a:rPr lang="en-US" sz="2000" b="1" u="none" dirty="0" smtClean="0">
                <a:latin typeface="+mj-lt"/>
              </a:rPr>
              <a:t>Requirements</a:t>
            </a:r>
            <a:endParaRPr lang="en-US" sz="2000" u="none" dirty="0">
              <a:latin typeface="+mj-lt"/>
            </a:endParaRP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Portable to multiple operating systems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&amp; protocols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Support many web server design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alternatives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latin typeface="+mj-lt"/>
              </a:rPr>
              <a:t>Leverage advances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in multi-processor hardware/software</a:t>
            </a:r>
          </a:p>
          <a:p>
            <a:pPr marL="452438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>
                <a:latin typeface="+mj-lt"/>
              </a:rPr>
              <a:t>e</a:t>
            </a:r>
            <a:r>
              <a:rPr lang="en-US" sz="2000" u="none" dirty="0" smtClean="0">
                <a:latin typeface="+mj-lt"/>
              </a:rPr>
              <a:t>.g., multi-core,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err="1" smtClean="0">
                <a:latin typeface="+mj-lt"/>
              </a:rPr>
              <a:t>async</a:t>
            </a:r>
            <a:r>
              <a:rPr lang="en-US" sz="2000" u="none" dirty="0" smtClean="0">
                <a:latin typeface="+mj-lt"/>
              </a:rPr>
              <a:t> I/O, etc</a:t>
            </a:r>
            <a:r>
              <a:rPr lang="en-US" sz="2000" u="none" dirty="0" smtClean="0">
                <a:latin typeface="+mn-lt"/>
              </a:rPr>
              <a:t>.</a:t>
            </a:r>
          </a:p>
        </p:txBody>
      </p:sp>
      <p:sp>
        <p:nvSpPr>
          <p:cNvPr id="126990" name="Text Box 105"/>
          <p:cNvSpPr txBox="1">
            <a:spLocks noChangeArrowheads="1"/>
          </p:cNvSpPr>
          <p:nvPr/>
        </p:nvSpPr>
        <p:spPr bwMode="auto">
          <a:xfrm>
            <a:off x="1254661" y="990521"/>
            <a:ext cx="7108825" cy="384721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11125" indent="-111125" algn="ctr">
              <a:lnSpc>
                <a:spcPct val="95000"/>
              </a:lnSpc>
            </a:pPr>
            <a:r>
              <a:rPr lang="en-US" sz="2000" b="1" u="none" dirty="0" smtClean="0">
                <a:latin typeface="+mj-lt"/>
              </a:rPr>
              <a:t>Goal: </a:t>
            </a:r>
            <a:r>
              <a:rPr lang="en-US" sz="2000" u="none" dirty="0" smtClean="0">
                <a:latin typeface="+mn-lt"/>
              </a:rPr>
              <a:t>Download </a:t>
            </a:r>
            <a:r>
              <a:rPr lang="en-US" sz="2000" u="none" dirty="0">
                <a:latin typeface="+mn-lt"/>
              </a:rPr>
              <a:t>web content </a:t>
            </a:r>
            <a:r>
              <a:rPr lang="en-US" sz="2000" u="none" dirty="0" err="1">
                <a:latin typeface="+mn-lt"/>
              </a:rPr>
              <a:t>scalably</a:t>
            </a:r>
            <a:r>
              <a:rPr lang="en-US" sz="2000" u="none" dirty="0">
                <a:latin typeface="+mn-lt"/>
              </a:rPr>
              <a:t>, efficiently, &amp; </a:t>
            </a:r>
            <a:r>
              <a:rPr lang="en-US" sz="2000" u="none" dirty="0" smtClean="0">
                <a:latin typeface="+mn-lt"/>
              </a:rPr>
              <a:t>robustly</a:t>
            </a:r>
            <a:endParaRPr lang="en-US" sz="2000" u="none" dirty="0">
              <a:latin typeface="+mn-lt"/>
            </a:endParaRPr>
          </a:p>
        </p:txBody>
      </p:sp>
      <p:sp>
        <p:nvSpPr>
          <p:cNvPr id="127067" name="Rectangle 37"/>
          <p:cNvSpPr>
            <a:spLocks noChangeArrowheads="1"/>
          </p:cNvSpPr>
          <p:nvPr/>
        </p:nvSpPr>
        <p:spPr bwMode="auto">
          <a:xfrm>
            <a:off x="5695589" y="4188461"/>
            <a:ext cx="21285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Transport Protocol (TCP)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  <p:sp>
        <p:nvSpPr>
          <p:cNvPr id="127041" name="Freeform 80"/>
          <p:cNvSpPr>
            <a:spLocks/>
          </p:cNvSpPr>
          <p:nvPr/>
        </p:nvSpPr>
        <p:spPr bwMode="auto">
          <a:xfrm>
            <a:off x="3247909" y="3503776"/>
            <a:ext cx="1588" cy="28575"/>
          </a:xfrm>
          <a:custGeom>
            <a:avLst/>
            <a:gdLst>
              <a:gd name="T0" fmla="*/ 0 w 1"/>
              <a:gd name="T1" fmla="*/ 40 h 12"/>
              <a:gd name="T2" fmla="*/ 0 w 1"/>
              <a:gd name="T3" fmla="*/ 40 h 12"/>
              <a:gd name="T4" fmla="*/ 0 w 1"/>
              <a:gd name="T5" fmla="*/ 40 h 12"/>
              <a:gd name="T6" fmla="*/ 0 w 1"/>
              <a:gd name="T7" fmla="*/ 0 h 12"/>
              <a:gd name="T8" fmla="*/ 0 w 1"/>
              <a:gd name="T9" fmla="*/ 0 h 12"/>
              <a:gd name="T10" fmla="*/ 0 w 1"/>
              <a:gd name="T11" fmla="*/ 0 h 12"/>
              <a:gd name="T12" fmla="*/ 0 w 1"/>
              <a:gd name="T13" fmla="*/ 4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2"/>
              <a:gd name="T23" fmla="*/ 1 w 1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2">
                <a:moveTo>
                  <a:pt x="0" y="12"/>
                </a:moveTo>
                <a:lnTo>
                  <a:pt x="0" y="12"/>
                </a:ln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2" name="Freeform 90"/>
          <p:cNvSpPr>
            <a:spLocks/>
          </p:cNvSpPr>
          <p:nvPr/>
        </p:nvSpPr>
        <p:spPr bwMode="auto">
          <a:xfrm>
            <a:off x="3467897" y="2650951"/>
            <a:ext cx="1019175" cy="684212"/>
          </a:xfrm>
          <a:custGeom>
            <a:avLst/>
            <a:gdLst>
              <a:gd name="T0" fmla="*/ 94 w 572"/>
              <a:gd name="T1" fmla="*/ 0 h 291"/>
              <a:gd name="T2" fmla="*/ 31 w 572"/>
              <a:gd name="T3" fmla="*/ 73 h 291"/>
              <a:gd name="T4" fmla="*/ 0 w 572"/>
              <a:gd name="T5" fmla="*/ 218 h 291"/>
              <a:gd name="T6" fmla="*/ 0 w 572"/>
              <a:gd name="T7" fmla="*/ 471 h 291"/>
              <a:gd name="T8" fmla="*/ 0 w 572"/>
              <a:gd name="T9" fmla="*/ 724 h 291"/>
              <a:gd name="T10" fmla="*/ 31 w 572"/>
              <a:gd name="T11" fmla="*/ 906 h 291"/>
              <a:gd name="T12" fmla="*/ 94 w 572"/>
              <a:gd name="T13" fmla="*/ 945 h 291"/>
              <a:gd name="T14" fmla="*/ 395 w 572"/>
              <a:gd name="T15" fmla="*/ 945 h 291"/>
              <a:gd name="T16" fmla="*/ 714 w 572"/>
              <a:gd name="T17" fmla="*/ 945 h 291"/>
              <a:gd name="T18" fmla="*/ 778 w 572"/>
              <a:gd name="T19" fmla="*/ 906 h 291"/>
              <a:gd name="T20" fmla="*/ 809 w 572"/>
              <a:gd name="T21" fmla="*/ 724 h 291"/>
              <a:gd name="T22" fmla="*/ 809 w 572"/>
              <a:gd name="T23" fmla="*/ 471 h 291"/>
              <a:gd name="T24" fmla="*/ 809 w 572"/>
              <a:gd name="T25" fmla="*/ 218 h 291"/>
              <a:gd name="T26" fmla="*/ 778 w 572"/>
              <a:gd name="T27" fmla="*/ 73 h 291"/>
              <a:gd name="T28" fmla="*/ 714 w 572"/>
              <a:gd name="T29" fmla="*/ 0 h 291"/>
              <a:gd name="T30" fmla="*/ 395 w 572"/>
              <a:gd name="T31" fmla="*/ 0 h 291"/>
              <a:gd name="T32" fmla="*/ 94 w 572"/>
              <a:gd name="T33" fmla="*/ 0 h 2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72"/>
              <a:gd name="T52" fmla="*/ 0 h 291"/>
              <a:gd name="T53" fmla="*/ 572 w 572"/>
              <a:gd name="T54" fmla="*/ 291 h 2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72" h="291">
                <a:moveTo>
                  <a:pt x="67" y="0"/>
                </a:moveTo>
                <a:lnTo>
                  <a:pt x="22" y="22"/>
                </a:lnTo>
                <a:lnTo>
                  <a:pt x="0" y="67"/>
                </a:lnTo>
                <a:lnTo>
                  <a:pt x="0" y="145"/>
                </a:lnTo>
                <a:lnTo>
                  <a:pt x="0" y="223"/>
                </a:lnTo>
                <a:lnTo>
                  <a:pt x="22" y="279"/>
                </a:lnTo>
                <a:lnTo>
                  <a:pt x="67" y="291"/>
                </a:lnTo>
                <a:lnTo>
                  <a:pt x="280" y="291"/>
                </a:lnTo>
                <a:lnTo>
                  <a:pt x="505" y="291"/>
                </a:lnTo>
                <a:lnTo>
                  <a:pt x="550" y="279"/>
                </a:lnTo>
                <a:lnTo>
                  <a:pt x="572" y="223"/>
                </a:lnTo>
                <a:lnTo>
                  <a:pt x="572" y="145"/>
                </a:lnTo>
                <a:lnTo>
                  <a:pt x="572" y="67"/>
                </a:lnTo>
                <a:lnTo>
                  <a:pt x="550" y="22"/>
                </a:lnTo>
                <a:lnTo>
                  <a:pt x="505" y="0"/>
                </a:lnTo>
                <a:lnTo>
                  <a:pt x="280" y="0"/>
                </a:lnTo>
                <a:lnTo>
                  <a:pt x="67" y="0"/>
                </a:lnTo>
                <a:close/>
              </a:path>
            </a:pathLst>
          </a:custGeom>
          <a:noFill/>
          <a:ln w="1905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65898" y="2658492"/>
            <a:ext cx="919162" cy="592931"/>
            <a:chOff x="4100516" y="2525142"/>
            <a:chExt cx="919162" cy="592931"/>
          </a:xfr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 bwMode="auto">
            <a:xfrm>
              <a:off x="4100516" y="2525142"/>
              <a:ext cx="919162" cy="592931"/>
            </a:xfrm>
            <a:prstGeom prst="round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44" name="Rectangle 93"/>
            <p:cNvSpPr>
              <a:spLocks noChangeArrowheads="1"/>
            </p:cNvSpPr>
            <p:nvPr/>
          </p:nvSpPr>
          <p:spPr bwMode="auto">
            <a:xfrm>
              <a:off x="4280373" y="2606164"/>
              <a:ext cx="559449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chemeClr val="bg1"/>
                  </a:solidFill>
                </a:rPr>
                <a:t>HTML</a:t>
              </a:r>
              <a:br>
                <a:rPr lang="en-US" sz="1400" b="1" u="none" dirty="0" smtClean="0">
                  <a:solidFill>
                    <a:schemeClr val="bg1"/>
                  </a:solidFill>
                </a:rPr>
              </a:br>
              <a:r>
                <a:rPr lang="en-US" sz="1400" b="1" u="none" dirty="0" smtClean="0">
                  <a:solidFill>
                    <a:schemeClr val="bg1"/>
                  </a:solidFill>
                </a:rPr>
                <a:t>Parser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127030" name="Rectangle 58"/>
          <p:cNvSpPr>
            <a:spLocks noChangeArrowheads="1"/>
          </p:cNvSpPr>
          <p:nvPr/>
        </p:nvSpPr>
        <p:spPr bwMode="auto">
          <a:xfrm>
            <a:off x="4877444" y="1766713"/>
            <a:ext cx="187711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>
                <a:solidFill>
                  <a:srgbClr val="000000"/>
                </a:solidFill>
              </a:rPr>
              <a:t>GET /index.html HTTP/1.0</a:t>
            </a:r>
            <a:endParaRPr lang="en-US" sz="1200" b="1" u="none" dirty="0"/>
          </a:p>
        </p:txBody>
      </p:sp>
      <p:sp>
        <p:nvSpPr>
          <p:cNvPr id="127031" name="Rectangle 59"/>
          <p:cNvSpPr>
            <a:spLocks noChangeArrowheads="1"/>
          </p:cNvSpPr>
          <p:nvPr/>
        </p:nvSpPr>
        <p:spPr bwMode="auto">
          <a:xfrm>
            <a:off x="4729166" y="2363613"/>
            <a:ext cx="21736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&lt;H1&gt;DOC Group page</a:t>
            </a:r>
            <a:r>
              <a:rPr lang="en-US" sz="1200" b="1" u="none" dirty="0">
                <a:solidFill>
                  <a:srgbClr val="000000"/>
                </a:solidFill>
              </a:rPr>
              <a:t>&lt;/H1&gt;...</a:t>
            </a:r>
            <a:endParaRPr lang="en-US" sz="1200" b="1" u="none" dirty="0"/>
          </a:p>
        </p:txBody>
      </p:sp>
      <p:sp>
        <p:nvSpPr>
          <p:cNvPr id="127032" name="Freeform 70"/>
          <p:cNvSpPr>
            <a:spLocks/>
          </p:cNvSpPr>
          <p:nvPr/>
        </p:nvSpPr>
        <p:spPr bwMode="auto">
          <a:xfrm>
            <a:off x="2883698" y="2650951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34" name="Freeform 92"/>
          <p:cNvSpPr>
            <a:spLocks/>
          </p:cNvSpPr>
          <p:nvPr/>
        </p:nvSpPr>
        <p:spPr bwMode="auto">
          <a:xfrm>
            <a:off x="3586960" y="2979563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7035" name="Group 110"/>
          <p:cNvGrpSpPr>
            <a:grpSpLocks/>
          </p:cNvGrpSpPr>
          <p:nvPr/>
        </p:nvGrpSpPr>
        <p:grpSpPr bwMode="auto">
          <a:xfrm>
            <a:off x="5282602" y="1982613"/>
            <a:ext cx="1066800" cy="152400"/>
            <a:chOff x="1427" y="698"/>
            <a:chExt cx="672" cy="96"/>
          </a:xfrm>
        </p:grpSpPr>
        <p:sp>
          <p:nvSpPr>
            <p:cNvPr id="127039" name="Oval 108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40" name="Line 109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127036" name="Group 111"/>
          <p:cNvGrpSpPr>
            <a:grpSpLocks/>
          </p:cNvGrpSpPr>
          <p:nvPr/>
        </p:nvGrpSpPr>
        <p:grpSpPr bwMode="auto">
          <a:xfrm flipH="1">
            <a:off x="5282602" y="2211213"/>
            <a:ext cx="1066800" cy="152400"/>
            <a:chOff x="1427" y="698"/>
            <a:chExt cx="672" cy="96"/>
          </a:xfrm>
        </p:grpSpPr>
        <p:sp>
          <p:nvSpPr>
            <p:cNvPr id="127037" name="Oval 112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38" name="Line 113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27002" name="Rectangle 61"/>
          <p:cNvSpPr>
            <a:spLocks noChangeArrowheads="1"/>
          </p:cNvSpPr>
          <p:nvPr/>
        </p:nvSpPr>
        <p:spPr bwMode="auto">
          <a:xfrm>
            <a:off x="5288762" y="5183013"/>
            <a:ext cx="9198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i="1" u="none" dirty="0" smtClean="0">
                <a:solidFill>
                  <a:srgbClr val="000000"/>
                </a:solidFill>
              </a:rPr>
              <a:t>IP </a:t>
            </a:r>
            <a:r>
              <a:rPr lang="en-US" sz="1400" b="1" i="1" u="none" dirty="0">
                <a:solidFill>
                  <a:srgbClr val="000000"/>
                </a:solidFill>
              </a:rPr>
              <a:t>Network</a:t>
            </a:r>
            <a:endParaRPr lang="en-US" sz="1400" b="1" i="1" u="none" dirty="0"/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985797" y="2658492"/>
            <a:ext cx="919162" cy="592931"/>
          </a:xfrm>
          <a:prstGeom prst="round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93"/>
          <p:cNvSpPr>
            <a:spLocks noChangeArrowheads="1"/>
          </p:cNvSpPr>
          <p:nvPr/>
        </p:nvSpPr>
        <p:spPr bwMode="auto">
          <a:xfrm>
            <a:off x="7176875" y="2739514"/>
            <a:ext cx="5370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/>
              <a:t>File</a:t>
            </a:r>
            <a:br>
              <a:rPr lang="en-US" sz="1400" b="1" u="none" dirty="0" smtClean="0"/>
            </a:br>
            <a:r>
              <a:rPr lang="en-US" sz="1400" b="1" u="none" dirty="0" smtClean="0"/>
              <a:t>Cache</a:t>
            </a:r>
            <a:endParaRPr lang="en-US" sz="2400" b="1" u="none" dirty="0"/>
          </a:p>
        </p:txBody>
      </p:sp>
      <p:sp>
        <p:nvSpPr>
          <p:cNvPr id="110" name="Rounded Rectangle 109"/>
          <p:cNvSpPr/>
          <p:nvPr/>
        </p:nvSpPr>
        <p:spPr bwMode="auto">
          <a:xfrm>
            <a:off x="8016140" y="2658492"/>
            <a:ext cx="1003501" cy="592931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93"/>
          <p:cNvSpPr>
            <a:spLocks noChangeArrowheads="1"/>
          </p:cNvSpPr>
          <p:nvPr/>
        </p:nvSpPr>
        <p:spPr bwMode="auto">
          <a:xfrm>
            <a:off x="8134773" y="2739514"/>
            <a:ext cx="7662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>
                <a:solidFill>
                  <a:srgbClr val="000000"/>
                </a:solidFill>
              </a:rPr>
              <a:t>Protocol</a:t>
            </a:r>
            <a:br>
              <a:rPr lang="en-US" sz="1400" b="1" u="none" dirty="0" smtClean="0">
                <a:solidFill>
                  <a:srgbClr val="000000"/>
                </a:solidFill>
              </a:rPr>
            </a:br>
            <a:r>
              <a:rPr lang="en-US" sz="1400" b="1" u="none" dirty="0" smtClean="0">
                <a:solidFill>
                  <a:srgbClr val="000000"/>
                </a:solidFill>
              </a:rPr>
              <a:t>Handlers</a:t>
            </a:r>
            <a:endParaRPr lang="en-US" sz="2400" b="1" u="non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67897" y="3507710"/>
            <a:ext cx="1115164" cy="347067"/>
            <a:chOff x="4122798" y="3312690"/>
            <a:chExt cx="1115164" cy="3470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Rounded Rectangle 116"/>
            <p:cNvSpPr/>
            <p:nvPr/>
          </p:nvSpPr>
          <p:spPr bwMode="auto">
            <a:xfrm>
              <a:off x="4122798" y="3312690"/>
              <a:ext cx="1115164" cy="347067"/>
            </a:xfrm>
            <a:prstGeom prst="roundRect">
              <a:avLst/>
            </a:prstGeom>
            <a:solidFill>
              <a:srgbClr val="D9F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Rectangle 75"/>
            <p:cNvSpPr>
              <a:spLocks noChangeArrowheads="1"/>
            </p:cNvSpPr>
            <p:nvPr/>
          </p:nvSpPr>
          <p:spPr bwMode="auto">
            <a:xfrm>
              <a:off x="4239350" y="3378501"/>
              <a:ext cx="8848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 smtClean="0">
                  <a:solidFill>
                    <a:srgbClr val="000000"/>
                  </a:solidFill>
                </a:rPr>
                <a:t>Requestor</a:t>
              </a:r>
              <a:endParaRPr lang="en-US" sz="2400" b="1" u="none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74401" y="4716923"/>
            <a:ext cx="1283493" cy="592931"/>
            <a:chOff x="7368385" y="4745498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ounded Rectangle 119"/>
            <p:cNvSpPr/>
            <p:nvPr/>
          </p:nvSpPr>
          <p:spPr bwMode="auto">
            <a:xfrm>
              <a:off x="7368385" y="4745498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Rectangle 60"/>
            <p:cNvSpPr>
              <a:spLocks noChangeArrowheads="1"/>
            </p:cNvSpPr>
            <p:nvPr/>
          </p:nvSpPr>
          <p:spPr bwMode="auto">
            <a:xfrm>
              <a:off x="7576519" y="4934241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sp>
        <p:nvSpPr>
          <p:cNvPr id="127028" name="Rectangle 40"/>
          <p:cNvSpPr>
            <a:spLocks noChangeArrowheads="1"/>
          </p:cNvSpPr>
          <p:nvPr/>
        </p:nvSpPr>
        <p:spPr bwMode="auto">
          <a:xfrm>
            <a:off x="3175983" y="1778620"/>
            <a:ext cx="11584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Client</a:t>
            </a:r>
            <a:endParaRPr lang="en-US" sz="2800" b="1" u="none" dirty="0"/>
          </a:p>
        </p:txBody>
      </p:sp>
      <p:sp>
        <p:nvSpPr>
          <p:cNvPr id="127029" name="Rectangle 41"/>
          <p:cNvSpPr>
            <a:spLocks noChangeArrowheads="1"/>
          </p:cNvSpPr>
          <p:nvPr/>
        </p:nvSpPr>
        <p:spPr bwMode="auto">
          <a:xfrm>
            <a:off x="7403255" y="1778620"/>
            <a:ext cx="12257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Server</a:t>
            </a:r>
            <a:endParaRPr lang="en-US" sz="2800" b="1" u="none" dirty="0"/>
          </a:p>
        </p:txBody>
      </p:sp>
      <p:sp>
        <p:nvSpPr>
          <p:cNvPr id="127033" name="Rectangle 82"/>
          <p:cNvSpPr>
            <a:spLocks noChangeArrowheads="1"/>
          </p:cNvSpPr>
          <p:nvPr/>
        </p:nvSpPr>
        <p:spPr bwMode="auto">
          <a:xfrm>
            <a:off x="7149372" y="2186607"/>
            <a:ext cx="1733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www.dre.vanderbilt.edu</a:t>
            </a:r>
            <a:endParaRPr lang="en-US" sz="2000" b="1" u="none" dirty="0"/>
          </a:p>
        </p:txBody>
      </p:sp>
      <p:cxnSp>
        <p:nvCxnSpPr>
          <p:cNvPr id="20" name="Elbow Connector 19"/>
          <p:cNvCxnSpPr/>
          <p:nvPr/>
        </p:nvCxnSpPr>
        <p:spPr bwMode="auto">
          <a:xfrm rot="14460000" flipH="1">
            <a:off x="4765545" y="4217339"/>
            <a:ext cx="841560" cy="187050"/>
          </a:xfrm>
          <a:prstGeom prst="bentConnector3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  <p:cxnSp>
        <p:nvCxnSpPr>
          <p:cNvPr id="25" name="Straight Connector 24"/>
          <p:cNvCxnSpPr/>
          <p:nvPr/>
        </p:nvCxnSpPr>
        <p:spPr bwMode="auto">
          <a:xfrm>
            <a:off x="3781432" y="5490522"/>
            <a:ext cx="425657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771907" y="5310251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3113466" y="4726845"/>
            <a:ext cx="1283493" cy="592931"/>
            <a:chOff x="3464722" y="4755420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Rounded Rectangle 118"/>
            <p:cNvSpPr/>
            <p:nvPr/>
          </p:nvSpPr>
          <p:spPr bwMode="auto">
            <a:xfrm>
              <a:off x="3464722" y="4755420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16" name="Rectangle 60"/>
            <p:cNvSpPr>
              <a:spLocks noChangeArrowheads="1"/>
            </p:cNvSpPr>
            <p:nvPr/>
          </p:nvSpPr>
          <p:spPr bwMode="auto">
            <a:xfrm>
              <a:off x="3672856" y="4944163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cxnSp>
        <p:nvCxnSpPr>
          <p:cNvPr id="142" name="Straight Connector 141"/>
          <p:cNvCxnSpPr/>
          <p:nvPr/>
        </p:nvCxnSpPr>
        <p:spPr bwMode="auto">
          <a:xfrm>
            <a:off x="8036732" y="5309785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ounded Rectangle 114"/>
          <p:cNvSpPr/>
          <p:nvPr/>
        </p:nvSpPr>
        <p:spPr bwMode="auto">
          <a:xfrm>
            <a:off x="2886873" y="2658494"/>
            <a:ext cx="450011" cy="12084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ectangle 37"/>
          <p:cNvSpPr>
            <a:spLocks noChangeArrowheads="1"/>
          </p:cNvSpPr>
          <p:nvPr/>
        </p:nvSpPr>
        <p:spPr bwMode="auto">
          <a:xfrm>
            <a:off x="2942854" y="3154982"/>
            <a:ext cx="3189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GUI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161088" y="3507710"/>
            <a:ext cx="1729049" cy="347067"/>
            <a:chOff x="7161088" y="3507710"/>
            <a:chExt cx="1729049" cy="347067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066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 bwMode="auto">
          <a:xfrm>
            <a:off x="6916068" y="2166768"/>
            <a:ext cx="2200159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00350" y="2166768"/>
            <a:ext cx="1909725" cy="3461059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3027765" y="4040036"/>
            <a:ext cx="5687474" cy="512295"/>
          </a:xfrm>
          <a:prstGeom prst="roundRect">
            <a:avLst/>
          </a:prstGeom>
          <a:solidFill>
            <a:srgbClr val="3366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1325"/>
            <a:ext cx="874395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Web Server Overview</a:t>
            </a:r>
          </a:p>
        </p:txBody>
      </p:sp>
      <p:sp>
        <p:nvSpPr>
          <p:cNvPr id="126982" name="Rectangle 45"/>
          <p:cNvSpPr>
            <a:spLocks noChangeArrowheads="1"/>
          </p:cNvSpPr>
          <p:nvPr/>
        </p:nvSpPr>
        <p:spPr bwMode="auto">
          <a:xfrm>
            <a:off x="5815209" y="2301701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3" name="Rectangle 46"/>
          <p:cNvSpPr>
            <a:spLocks noChangeArrowheads="1"/>
          </p:cNvSpPr>
          <p:nvPr/>
        </p:nvSpPr>
        <p:spPr bwMode="auto">
          <a:xfrm>
            <a:off x="5815208" y="2301701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4" name="Rectangle 51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5" name="Rectangle 52"/>
          <p:cNvSpPr>
            <a:spLocks noChangeArrowheads="1"/>
          </p:cNvSpPr>
          <p:nvPr/>
        </p:nvSpPr>
        <p:spPr bwMode="auto">
          <a:xfrm>
            <a:off x="5815209" y="246203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6176" name="Text Box 96"/>
          <p:cNvSpPr txBox="1">
            <a:spLocks noChangeArrowheads="1"/>
          </p:cNvSpPr>
          <p:nvPr/>
        </p:nvSpPr>
        <p:spPr bwMode="auto">
          <a:xfrm>
            <a:off x="19050" y="1605205"/>
            <a:ext cx="4007828" cy="477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u="none" dirty="0">
                <a:latin typeface="+mj-lt"/>
              </a:rPr>
              <a:t>Key </a:t>
            </a:r>
            <a:r>
              <a:rPr lang="en-US" sz="2000" b="1" u="none" dirty="0" smtClean="0">
                <a:latin typeface="+mj-lt"/>
              </a:rPr>
              <a:t>Requirements</a:t>
            </a:r>
            <a:endParaRPr lang="en-US" sz="2000" u="none" dirty="0">
              <a:latin typeface="+mj-lt"/>
            </a:endParaRP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Portable to multiple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operating systems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protocols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Support many web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server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design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alternatives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Leverage advances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 multi-processor hardware/software</a:t>
            </a:r>
          </a:p>
          <a:p>
            <a:pPr marL="233363" lvl="1" indent="-233363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2571750" algn="l"/>
              </a:tabLst>
              <a:defRPr/>
            </a:pPr>
            <a:r>
              <a:rPr lang="en-US" sz="2000" u="none" dirty="0" smtClean="0">
                <a:latin typeface="+mj-lt"/>
              </a:rPr>
              <a:t>Operate effectively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in various settings</a:t>
            </a:r>
          </a:p>
          <a:p>
            <a:pPr marL="452438" lvl="1" indent="-233363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2571750" algn="l"/>
              </a:tabLst>
              <a:defRPr/>
            </a:pPr>
            <a:r>
              <a:rPr lang="en-US" sz="2000" u="none" dirty="0">
                <a:latin typeface="+mj-lt"/>
              </a:rPr>
              <a:t>e</a:t>
            </a:r>
            <a:r>
              <a:rPr lang="en-US" sz="2000" u="none" dirty="0" smtClean="0">
                <a:latin typeface="+mj-lt"/>
              </a:rPr>
              <a:t>.g., even in the face of erroneous or malicious clients</a:t>
            </a:r>
            <a:endParaRPr lang="en-US" sz="2000" u="none" dirty="0">
              <a:latin typeface="+mj-lt"/>
            </a:endParaRPr>
          </a:p>
        </p:txBody>
      </p:sp>
      <p:sp>
        <p:nvSpPr>
          <p:cNvPr id="126990" name="Text Box 105"/>
          <p:cNvSpPr txBox="1">
            <a:spLocks noChangeArrowheads="1"/>
          </p:cNvSpPr>
          <p:nvPr/>
        </p:nvSpPr>
        <p:spPr bwMode="auto">
          <a:xfrm>
            <a:off x="1254661" y="990521"/>
            <a:ext cx="7108825" cy="384721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11125" indent="-111125" algn="ctr">
              <a:lnSpc>
                <a:spcPct val="95000"/>
              </a:lnSpc>
            </a:pPr>
            <a:r>
              <a:rPr lang="en-US" sz="2000" b="1" u="none" dirty="0" smtClean="0">
                <a:latin typeface="+mj-lt"/>
              </a:rPr>
              <a:t>Goal: </a:t>
            </a:r>
            <a:r>
              <a:rPr lang="en-US" sz="2000" u="none" dirty="0" smtClean="0">
                <a:latin typeface="+mn-lt"/>
              </a:rPr>
              <a:t>Download </a:t>
            </a:r>
            <a:r>
              <a:rPr lang="en-US" sz="2000" u="none" dirty="0">
                <a:latin typeface="+mn-lt"/>
              </a:rPr>
              <a:t>web content </a:t>
            </a:r>
            <a:r>
              <a:rPr lang="en-US" sz="2000" u="none" dirty="0" err="1">
                <a:latin typeface="+mn-lt"/>
              </a:rPr>
              <a:t>scalably</a:t>
            </a:r>
            <a:r>
              <a:rPr lang="en-US" sz="2000" u="none" dirty="0">
                <a:latin typeface="+mn-lt"/>
              </a:rPr>
              <a:t>, efficiently, &amp; </a:t>
            </a:r>
            <a:r>
              <a:rPr lang="en-US" sz="2000" u="none" dirty="0" smtClean="0">
                <a:latin typeface="+mn-lt"/>
              </a:rPr>
              <a:t>robustly</a:t>
            </a:r>
            <a:endParaRPr lang="en-US" sz="2000" u="none" dirty="0">
              <a:latin typeface="+mn-lt"/>
            </a:endParaRPr>
          </a:p>
        </p:txBody>
      </p:sp>
      <p:sp>
        <p:nvSpPr>
          <p:cNvPr id="127067" name="Rectangle 37"/>
          <p:cNvSpPr>
            <a:spLocks noChangeArrowheads="1"/>
          </p:cNvSpPr>
          <p:nvPr/>
        </p:nvSpPr>
        <p:spPr bwMode="auto">
          <a:xfrm>
            <a:off x="5695589" y="4188461"/>
            <a:ext cx="21285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Transport Protocol (TCP)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  <p:sp>
        <p:nvSpPr>
          <p:cNvPr id="127041" name="Freeform 80"/>
          <p:cNvSpPr>
            <a:spLocks/>
          </p:cNvSpPr>
          <p:nvPr/>
        </p:nvSpPr>
        <p:spPr bwMode="auto">
          <a:xfrm>
            <a:off x="3247909" y="3503776"/>
            <a:ext cx="1588" cy="28575"/>
          </a:xfrm>
          <a:custGeom>
            <a:avLst/>
            <a:gdLst>
              <a:gd name="T0" fmla="*/ 0 w 1"/>
              <a:gd name="T1" fmla="*/ 40 h 12"/>
              <a:gd name="T2" fmla="*/ 0 w 1"/>
              <a:gd name="T3" fmla="*/ 40 h 12"/>
              <a:gd name="T4" fmla="*/ 0 w 1"/>
              <a:gd name="T5" fmla="*/ 40 h 12"/>
              <a:gd name="T6" fmla="*/ 0 w 1"/>
              <a:gd name="T7" fmla="*/ 0 h 12"/>
              <a:gd name="T8" fmla="*/ 0 w 1"/>
              <a:gd name="T9" fmla="*/ 0 h 12"/>
              <a:gd name="T10" fmla="*/ 0 w 1"/>
              <a:gd name="T11" fmla="*/ 0 h 12"/>
              <a:gd name="T12" fmla="*/ 0 w 1"/>
              <a:gd name="T13" fmla="*/ 40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2"/>
              <a:gd name="T23" fmla="*/ 1 w 1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2">
                <a:moveTo>
                  <a:pt x="0" y="12"/>
                </a:moveTo>
                <a:lnTo>
                  <a:pt x="0" y="12"/>
                </a:ln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2" name="Freeform 90"/>
          <p:cNvSpPr>
            <a:spLocks/>
          </p:cNvSpPr>
          <p:nvPr/>
        </p:nvSpPr>
        <p:spPr bwMode="auto">
          <a:xfrm>
            <a:off x="3467897" y="2650951"/>
            <a:ext cx="1019175" cy="684212"/>
          </a:xfrm>
          <a:custGeom>
            <a:avLst/>
            <a:gdLst>
              <a:gd name="T0" fmla="*/ 94 w 572"/>
              <a:gd name="T1" fmla="*/ 0 h 291"/>
              <a:gd name="T2" fmla="*/ 31 w 572"/>
              <a:gd name="T3" fmla="*/ 73 h 291"/>
              <a:gd name="T4" fmla="*/ 0 w 572"/>
              <a:gd name="T5" fmla="*/ 218 h 291"/>
              <a:gd name="T6" fmla="*/ 0 w 572"/>
              <a:gd name="T7" fmla="*/ 471 h 291"/>
              <a:gd name="T8" fmla="*/ 0 w 572"/>
              <a:gd name="T9" fmla="*/ 724 h 291"/>
              <a:gd name="T10" fmla="*/ 31 w 572"/>
              <a:gd name="T11" fmla="*/ 906 h 291"/>
              <a:gd name="T12" fmla="*/ 94 w 572"/>
              <a:gd name="T13" fmla="*/ 945 h 291"/>
              <a:gd name="T14" fmla="*/ 395 w 572"/>
              <a:gd name="T15" fmla="*/ 945 h 291"/>
              <a:gd name="T16" fmla="*/ 714 w 572"/>
              <a:gd name="T17" fmla="*/ 945 h 291"/>
              <a:gd name="T18" fmla="*/ 778 w 572"/>
              <a:gd name="T19" fmla="*/ 906 h 291"/>
              <a:gd name="T20" fmla="*/ 809 w 572"/>
              <a:gd name="T21" fmla="*/ 724 h 291"/>
              <a:gd name="T22" fmla="*/ 809 w 572"/>
              <a:gd name="T23" fmla="*/ 471 h 291"/>
              <a:gd name="T24" fmla="*/ 809 w 572"/>
              <a:gd name="T25" fmla="*/ 218 h 291"/>
              <a:gd name="T26" fmla="*/ 778 w 572"/>
              <a:gd name="T27" fmla="*/ 73 h 291"/>
              <a:gd name="T28" fmla="*/ 714 w 572"/>
              <a:gd name="T29" fmla="*/ 0 h 291"/>
              <a:gd name="T30" fmla="*/ 395 w 572"/>
              <a:gd name="T31" fmla="*/ 0 h 291"/>
              <a:gd name="T32" fmla="*/ 94 w 572"/>
              <a:gd name="T33" fmla="*/ 0 h 2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72"/>
              <a:gd name="T52" fmla="*/ 0 h 291"/>
              <a:gd name="T53" fmla="*/ 572 w 572"/>
              <a:gd name="T54" fmla="*/ 291 h 29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72" h="291">
                <a:moveTo>
                  <a:pt x="67" y="0"/>
                </a:moveTo>
                <a:lnTo>
                  <a:pt x="22" y="22"/>
                </a:lnTo>
                <a:lnTo>
                  <a:pt x="0" y="67"/>
                </a:lnTo>
                <a:lnTo>
                  <a:pt x="0" y="145"/>
                </a:lnTo>
                <a:lnTo>
                  <a:pt x="0" y="223"/>
                </a:lnTo>
                <a:lnTo>
                  <a:pt x="22" y="279"/>
                </a:lnTo>
                <a:lnTo>
                  <a:pt x="67" y="291"/>
                </a:lnTo>
                <a:lnTo>
                  <a:pt x="280" y="291"/>
                </a:lnTo>
                <a:lnTo>
                  <a:pt x="505" y="291"/>
                </a:lnTo>
                <a:lnTo>
                  <a:pt x="550" y="279"/>
                </a:lnTo>
                <a:lnTo>
                  <a:pt x="572" y="223"/>
                </a:lnTo>
                <a:lnTo>
                  <a:pt x="572" y="145"/>
                </a:lnTo>
                <a:lnTo>
                  <a:pt x="572" y="67"/>
                </a:lnTo>
                <a:lnTo>
                  <a:pt x="550" y="22"/>
                </a:lnTo>
                <a:lnTo>
                  <a:pt x="505" y="0"/>
                </a:lnTo>
                <a:lnTo>
                  <a:pt x="280" y="0"/>
                </a:lnTo>
                <a:lnTo>
                  <a:pt x="67" y="0"/>
                </a:lnTo>
                <a:close/>
              </a:path>
            </a:pathLst>
          </a:custGeom>
          <a:noFill/>
          <a:ln w="1905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65898" y="2658492"/>
            <a:ext cx="919162" cy="592931"/>
            <a:chOff x="4100516" y="2525142"/>
            <a:chExt cx="919162" cy="592931"/>
          </a:xfr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 bwMode="auto">
            <a:xfrm>
              <a:off x="4100516" y="2525142"/>
              <a:ext cx="919162" cy="592931"/>
            </a:xfrm>
            <a:prstGeom prst="round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44" name="Rectangle 93"/>
            <p:cNvSpPr>
              <a:spLocks noChangeArrowheads="1"/>
            </p:cNvSpPr>
            <p:nvPr/>
          </p:nvSpPr>
          <p:spPr bwMode="auto">
            <a:xfrm>
              <a:off x="4280373" y="2606164"/>
              <a:ext cx="559449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chemeClr val="bg1"/>
                  </a:solidFill>
                </a:rPr>
                <a:t>HTML</a:t>
              </a:r>
              <a:br>
                <a:rPr lang="en-US" sz="1400" b="1" u="none" dirty="0" smtClean="0">
                  <a:solidFill>
                    <a:schemeClr val="bg1"/>
                  </a:solidFill>
                </a:rPr>
              </a:br>
              <a:r>
                <a:rPr lang="en-US" sz="1400" b="1" u="none" dirty="0" smtClean="0">
                  <a:solidFill>
                    <a:schemeClr val="bg1"/>
                  </a:solidFill>
                </a:rPr>
                <a:t>Parser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127030" name="Rectangle 58"/>
          <p:cNvSpPr>
            <a:spLocks noChangeArrowheads="1"/>
          </p:cNvSpPr>
          <p:nvPr/>
        </p:nvSpPr>
        <p:spPr bwMode="auto">
          <a:xfrm>
            <a:off x="4877444" y="1766713"/>
            <a:ext cx="187711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>
                <a:solidFill>
                  <a:srgbClr val="000000"/>
                </a:solidFill>
              </a:rPr>
              <a:t>GET /index.html HTTP/1.0</a:t>
            </a:r>
            <a:endParaRPr lang="en-US" sz="1200" b="1" u="none" dirty="0"/>
          </a:p>
        </p:txBody>
      </p:sp>
      <p:sp>
        <p:nvSpPr>
          <p:cNvPr id="127031" name="Rectangle 59"/>
          <p:cNvSpPr>
            <a:spLocks noChangeArrowheads="1"/>
          </p:cNvSpPr>
          <p:nvPr/>
        </p:nvSpPr>
        <p:spPr bwMode="auto">
          <a:xfrm>
            <a:off x="4729166" y="2363613"/>
            <a:ext cx="21736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&lt;H1&gt;DOC Group page</a:t>
            </a:r>
            <a:r>
              <a:rPr lang="en-US" sz="1200" b="1" u="none" dirty="0">
                <a:solidFill>
                  <a:srgbClr val="000000"/>
                </a:solidFill>
              </a:rPr>
              <a:t>&lt;/H1&gt;...</a:t>
            </a:r>
            <a:endParaRPr lang="en-US" sz="1200" b="1" u="none" dirty="0"/>
          </a:p>
        </p:txBody>
      </p:sp>
      <p:sp>
        <p:nvSpPr>
          <p:cNvPr id="127032" name="Freeform 70"/>
          <p:cNvSpPr>
            <a:spLocks/>
          </p:cNvSpPr>
          <p:nvPr/>
        </p:nvSpPr>
        <p:spPr bwMode="auto">
          <a:xfrm>
            <a:off x="2883698" y="2650951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34" name="Freeform 92"/>
          <p:cNvSpPr>
            <a:spLocks/>
          </p:cNvSpPr>
          <p:nvPr/>
        </p:nvSpPr>
        <p:spPr bwMode="auto">
          <a:xfrm>
            <a:off x="3586960" y="2979563"/>
            <a:ext cx="1588" cy="26988"/>
          </a:xfrm>
          <a:custGeom>
            <a:avLst/>
            <a:gdLst>
              <a:gd name="T0" fmla="*/ 0 w 1"/>
              <a:gd name="T1" fmla="*/ 40 h 11"/>
              <a:gd name="T2" fmla="*/ 0 w 1"/>
              <a:gd name="T3" fmla="*/ 40 h 11"/>
              <a:gd name="T4" fmla="*/ 0 w 1"/>
              <a:gd name="T5" fmla="*/ 40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4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7035" name="Group 110"/>
          <p:cNvGrpSpPr>
            <a:grpSpLocks/>
          </p:cNvGrpSpPr>
          <p:nvPr/>
        </p:nvGrpSpPr>
        <p:grpSpPr bwMode="auto">
          <a:xfrm>
            <a:off x="5282602" y="1982613"/>
            <a:ext cx="1066800" cy="152400"/>
            <a:chOff x="1427" y="698"/>
            <a:chExt cx="672" cy="96"/>
          </a:xfrm>
        </p:grpSpPr>
        <p:sp>
          <p:nvSpPr>
            <p:cNvPr id="127039" name="Oval 108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40" name="Line 109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127036" name="Group 111"/>
          <p:cNvGrpSpPr>
            <a:grpSpLocks/>
          </p:cNvGrpSpPr>
          <p:nvPr/>
        </p:nvGrpSpPr>
        <p:grpSpPr bwMode="auto">
          <a:xfrm flipH="1">
            <a:off x="5282602" y="2211213"/>
            <a:ext cx="1066800" cy="152400"/>
            <a:chOff x="1427" y="698"/>
            <a:chExt cx="672" cy="96"/>
          </a:xfrm>
        </p:grpSpPr>
        <p:sp>
          <p:nvSpPr>
            <p:cNvPr id="127037" name="Oval 112"/>
            <p:cNvSpPr>
              <a:spLocks noChangeArrowheads="1"/>
            </p:cNvSpPr>
            <p:nvPr/>
          </p:nvSpPr>
          <p:spPr bwMode="auto">
            <a:xfrm>
              <a:off x="1427" y="6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7038" name="Line 113"/>
            <p:cNvSpPr>
              <a:spLocks noChangeShapeType="1"/>
            </p:cNvSpPr>
            <p:nvPr/>
          </p:nvSpPr>
          <p:spPr bwMode="auto">
            <a:xfrm>
              <a:off x="1530" y="7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27002" name="Rectangle 61"/>
          <p:cNvSpPr>
            <a:spLocks noChangeArrowheads="1"/>
          </p:cNvSpPr>
          <p:nvPr/>
        </p:nvSpPr>
        <p:spPr bwMode="auto">
          <a:xfrm>
            <a:off x="5288762" y="5183013"/>
            <a:ext cx="9198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i="1" u="none" dirty="0" smtClean="0">
                <a:solidFill>
                  <a:srgbClr val="000000"/>
                </a:solidFill>
              </a:rPr>
              <a:t>IP </a:t>
            </a:r>
            <a:r>
              <a:rPr lang="en-US" sz="1400" b="1" i="1" u="none" dirty="0">
                <a:solidFill>
                  <a:srgbClr val="000000"/>
                </a:solidFill>
              </a:rPr>
              <a:t>Network</a:t>
            </a:r>
            <a:endParaRPr lang="en-US" sz="1400" b="1" i="1" u="none" dirty="0"/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985797" y="2658492"/>
            <a:ext cx="919162" cy="592931"/>
          </a:xfrm>
          <a:prstGeom prst="round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93"/>
          <p:cNvSpPr>
            <a:spLocks noChangeArrowheads="1"/>
          </p:cNvSpPr>
          <p:nvPr/>
        </p:nvSpPr>
        <p:spPr bwMode="auto">
          <a:xfrm>
            <a:off x="7176875" y="2739514"/>
            <a:ext cx="5370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/>
              <a:t>File</a:t>
            </a:r>
            <a:br>
              <a:rPr lang="en-US" sz="1400" b="1" u="none" dirty="0" smtClean="0"/>
            </a:br>
            <a:r>
              <a:rPr lang="en-US" sz="1400" b="1" u="none" dirty="0" smtClean="0"/>
              <a:t>Cache</a:t>
            </a:r>
            <a:endParaRPr lang="en-US" sz="2400" b="1" u="none" dirty="0"/>
          </a:p>
        </p:txBody>
      </p:sp>
      <p:sp>
        <p:nvSpPr>
          <p:cNvPr id="110" name="Rounded Rectangle 109"/>
          <p:cNvSpPr/>
          <p:nvPr/>
        </p:nvSpPr>
        <p:spPr bwMode="auto">
          <a:xfrm>
            <a:off x="8016140" y="2658492"/>
            <a:ext cx="1003501" cy="592931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93"/>
          <p:cNvSpPr>
            <a:spLocks noChangeArrowheads="1"/>
          </p:cNvSpPr>
          <p:nvPr/>
        </p:nvSpPr>
        <p:spPr bwMode="auto">
          <a:xfrm>
            <a:off x="8134773" y="2739514"/>
            <a:ext cx="7662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u="none" dirty="0" smtClean="0">
                <a:solidFill>
                  <a:srgbClr val="000000"/>
                </a:solidFill>
              </a:rPr>
              <a:t>Protocol</a:t>
            </a:r>
            <a:br>
              <a:rPr lang="en-US" sz="1400" b="1" u="none" dirty="0" smtClean="0">
                <a:solidFill>
                  <a:srgbClr val="000000"/>
                </a:solidFill>
              </a:rPr>
            </a:br>
            <a:r>
              <a:rPr lang="en-US" sz="1400" b="1" u="none" dirty="0" smtClean="0">
                <a:solidFill>
                  <a:srgbClr val="000000"/>
                </a:solidFill>
              </a:rPr>
              <a:t>Handlers</a:t>
            </a:r>
            <a:endParaRPr lang="en-US" sz="2400" b="1" u="non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67897" y="3507710"/>
            <a:ext cx="1115164" cy="347067"/>
            <a:chOff x="4122798" y="3312690"/>
            <a:chExt cx="1115164" cy="3470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Rounded Rectangle 116"/>
            <p:cNvSpPr/>
            <p:nvPr/>
          </p:nvSpPr>
          <p:spPr bwMode="auto">
            <a:xfrm>
              <a:off x="4122798" y="3312690"/>
              <a:ext cx="1115164" cy="347067"/>
            </a:xfrm>
            <a:prstGeom prst="roundRect">
              <a:avLst/>
            </a:prstGeom>
            <a:solidFill>
              <a:srgbClr val="D9F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Rectangle 75"/>
            <p:cNvSpPr>
              <a:spLocks noChangeArrowheads="1"/>
            </p:cNvSpPr>
            <p:nvPr/>
          </p:nvSpPr>
          <p:spPr bwMode="auto">
            <a:xfrm>
              <a:off x="4239350" y="3378501"/>
              <a:ext cx="8848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 smtClean="0">
                  <a:solidFill>
                    <a:srgbClr val="000000"/>
                  </a:solidFill>
                </a:rPr>
                <a:t>Requestor</a:t>
              </a:r>
              <a:endParaRPr lang="en-US" sz="2400" b="1" u="none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74401" y="4716923"/>
            <a:ext cx="1283493" cy="592931"/>
            <a:chOff x="7368385" y="4745498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ounded Rectangle 119"/>
            <p:cNvSpPr/>
            <p:nvPr/>
          </p:nvSpPr>
          <p:spPr bwMode="auto">
            <a:xfrm>
              <a:off x="7368385" y="4745498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Rectangle 60"/>
            <p:cNvSpPr>
              <a:spLocks noChangeArrowheads="1"/>
            </p:cNvSpPr>
            <p:nvPr/>
          </p:nvSpPr>
          <p:spPr bwMode="auto">
            <a:xfrm>
              <a:off x="7576519" y="4934241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sp>
        <p:nvSpPr>
          <p:cNvPr id="127028" name="Rectangle 40"/>
          <p:cNvSpPr>
            <a:spLocks noChangeArrowheads="1"/>
          </p:cNvSpPr>
          <p:nvPr/>
        </p:nvSpPr>
        <p:spPr bwMode="auto">
          <a:xfrm>
            <a:off x="3175983" y="1778620"/>
            <a:ext cx="11584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Client</a:t>
            </a:r>
            <a:endParaRPr lang="en-US" sz="2800" b="1" u="none" dirty="0"/>
          </a:p>
        </p:txBody>
      </p:sp>
      <p:sp>
        <p:nvSpPr>
          <p:cNvPr id="127029" name="Rectangle 41"/>
          <p:cNvSpPr>
            <a:spLocks noChangeArrowheads="1"/>
          </p:cNvSpPr>
          <p:nvPr/>
        </p:nvSpPr>
        <p:spPr bwMode="auto">
          <a:xfrm>
            <a:off x="7403255" y="1778620"/>
            <a:ext cx="12257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dirty="0">
                <a:solidFill>
                  <a:srgbClr val="000000"/>
                </a:solidFill>
              </a:rPr>
              <a:t>HTTP Server</a:t>
            </a:r>
            <a:endParaRPr lang="en-US" sz="2800" b="1" u="none" dirty="0"/>
          </a:p>
        </p:txBody>
      </p:sp>
      <p:sp>
        <p:nvSpPr>
          <p:cNvPr id="127033" name="Rectangle 82"/>
          <p:cNvSpPr>
            <a:spLocks noChangeArrowheads="1"/>
          </p:cNvSpPr>
          <p:nvPr/>
        </p:nvSpPr>
        <p:spPr bwMode="auto">
          <a:xfrm>
            <a:off x="7149372" y="2186607"/>
            <a:ext cx="1733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u="none" dirty="0" smtClean="0">
                <a:solidFill>
                  <a:srgbClr val="000000"/>
                </a:solidFill>
              </a:rPr>
              <a:t>www.dre.vanderbilt.edu</a:t>
            </a:r>
            <a:endParaRPr lang="en-US" sz="2000" b="1" u="none" dirty="0"/>
          </a:p>
        </p:txBody>
      </p:sp>
      <p:cxnSp>
        <p:nvCxnSpPr>
          <p:cNvPr id="20" name="Elbow Connector 19"/>
          <p:cNvCxnSpPr/>
          <p:nvPr/>
        </p:nvCxnSpPr>
        <p:spPr bwMode="auto">
          <a:xfrm rot="14460000" flipH="1">
            <a:off x="4765545" y="4217339"/>
            <a:ext cx="841560" cy="187050"/>
          </a:xfrm>
          <a:prstGeom prst="bentConnector3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  <p:cxnSp>
        <p:nvCxnSpPr>
          <p:cNvPr id="25" name="Straight Connector 24"/>
          <p:cNvCxnSpPr/>
          <p:nvPr/>
        </p:nvCxnSpPr>
        <p:spPr bwMode="auto">
          <a:xfrm>
            <a:off x="3781432" y="5490522"/>
            <a:ext cx="425657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771907" y="5310251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3113466" y="4726845"/>
            <a:ext cx="1283493" cy="592931"/>
            <a:chOff x="3464722" y="4755420"/>
            <a:chExt cx="1283493" cy="5929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Rounded Rectangle 118"/>
            <p:cNvSpPr/>
            <p:nvPr/>
          </p:nvSpPr>
          <p:spPr bwMode="auto">
            <a:xfrm>
              <a:off x="3464722" y="4755420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016" name="Rectangle 60"/>
            <p:cNvSpPr>
              <a:spLocks noChangeArrowheads="1"/>
            </p:cNvSpPr>
            <p:nvPr/>
          </p:nvSpPr>
          <p:spPr bwMode="auto">
            <a:xfrm>
              <a:off x="3672856" y="4944163"/>
              <a:ext cx="8672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>Kernel</a:t>
              </a:r>
              <a:endParaRPr lang="en-US" sz="2400" b="1" u="none" dirty="0"/>
            </a:p>
          </p:txBody>
        </p:sp>
      </p:grpSp>
      <p:cxnSp>
        <p:nvCxnSpPr>
          <p:cNvPr id="142" name="Straight Connector 141"/>
          <p:cNvCxnSpPr/>
          <p:nvPr/>
        </p:nvCxnSpPr>
        <p:spPr bwMode="auto">
          <a:xfrm>
            <a:off x="8036732" y="5309785"/>
            <a:ext cx="0" cy="180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ounded Rectangle 114"/>
          <p:cNvSpPr/>
          <p:nvPr/>
        </p:nvSpPr>
        <p:spPr bwMode="auto">
          <a:xfrm>
            <a:off x="2886873" y="2658494"/>
            <a:ext cx="450011" cy="12084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ectangle 37"/>
          <p:cNvSpPr>
            <a:spLocks noChangeArrowheads="1"/>
          </p:cNvSpPr>
          <p:nvPr/>
        </p:nvSpPr>
        <p:spPr bwMode="auto">
          <a:xfrm>
            <a:off x="2942854" y="3154982"/>
            <a:ext cx="3189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 smtClean="0">
                <a:solidFill>
                  <a:schemeClr val="bg1"/>
                </a:solidFill>
              </a:rPr>
              <a:t>GUI</a:t>
            </a:r>
            <a:endParaRPr lang="en-US" sz="2400" b="1" u="none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161088" y="3507710"/>
            <a:ext cx="1729049" cy="347067"/>
            <a:chOff x="7161088" y="3507710"/>
            <a:chExt cx="1729049" cy="347067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946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 bwMode="auto">
          <a:xfrm>
            <a:off x="-1" y="63912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449127" y="1550412"/>
            <a:ext cx="5379079" cy="4648006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004" name="Rectangle 5"/>
          <p:cNvSpPr>
            <a:spLocks noGrp="1" noChangeArrowheads="1"/>
          </p:cNvSpPr>
          <p:nvPr>
            <p:ph type="title"/>
          </p:nvPr>
        </p:nvSpPr>
        <p:spPr>
          <a:xfrm>
            <a:off x="98425" y="212920"/>
            <a:ext cx="8882063" cy="914400"/>
          </a:xfrm>
        </p:spPr>
        <p:txBody>
          <a:bodyPr/>
          <a:lstStyle/>
          <a:p>
            <a:r>
              <a:rPr lang="en-US" dirty="0" smtClean="0"/>
              <a:t>JAWS Web Server Architecture</a:t>
            </a:r>
          </a:p>
        </p:txBody>
      </p:sp>
      <p:sp>
        <p:nvSpPr>
          <p:cNvPr id="41" name="Line Callout 1 40"/>
          <p:cNvSpPr/>
          <p:nvPr/>
        </p:nvSpPr>
        <p:spPr bwMode="auto">
          <a:xfrm>
            <a:off x="4571999" y="5206439"/>
            <a:ext cx="4467225" cy="830997"/>
          </a:xfrm>
          <a:prstGeom prst="borderCallout1">
            <a:avLst>
              <a:gd name="adj1" fmla="val -319"/>
              <a:gd name="adj2" fmla="val 60009"/>
              <a:gd name="adj3" fmla="val -77534"/>
              <a:gd name="adj4" fmla="val 37459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u="none" dirty="0">
                <a:latin typeface="+mj-lt"/>
              </a:rPr>
              <a:t>Accepts client connection request events, receives HTTP GET requests, &amp; </a:t>
            </a:r>
            <a:r>
              <a:rPr lang="en-US" sz="1600" i="1" u="none" dirty="0" smtClean="0">
                <a:latin typeface="+mj-lt"/>
              </a:rPr>
              <a:t>performs event </a:t>
            </a:r>
            <a:r>
              <a:rPr lang="en-US" sz="1600" i="1" u="none" dirty="0" err="1">
                <a:latin typeface="+mj-lt"/>
              </a:rPr>
              <a:t>demultiplexing</a:t>
            </a:r>
            <a:r>
              <a:rPr lang="en-US" sz="1600" i="1" u="none" dirty="0">
                <a:latin typeface="+mj-lt"/>
              </a:rPr>
              <a:t> </a:t>
            </a:r>
            <a:r>
              <a:rPr lang="en-US" sz="1600" i="1" u="none" dirty="0" smtClean="0">
                <a:latin typeface="+mj-lt"/>
              </a:rPr>
              <a:t>&amp; concurrency strategies</a:t>
            </a:r>
            <a:endParaRPr lang="en-US" sz="1600" i="1" u="none" dirty="0">
              <a:latin typeface="+mj-lt"/>
            </a:endParaRPr>
          </a:p>
        </p:txBody>
      </p:sp>
      <p:sp>
        <p:nvSpPr>
          <p:cNvPr id="42" name="Line Callout 1 41"/>
          <p:cNvSpPr/>
          <p:nvPr/>
        </p:nvSpPr>
        <p:spPr bwMode="auto">
          <a:xfrm>
            <a:off x="7141765" y="1779506"/>
            <a:ext cx="1735537" cy="1077218"/>
          </a:xfrm>
          <a:prstGeom prst="borderCallout1">
            <a:avLst>
              <a:gd name="adj1" fmla="val 40647"/>
              <a:gd name="adj2" fmla="val -1152"/>
              <a:gd name="adj3" fmla="val 80692"/>
              <a:gd name="adj4" fmla="val -31021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u="none" dirty="0">
                <a:latin typeface="+mj-lt"/>
              </a:rPr>
              <a:t>Performs parsing &amp; protocol processing of HTTP </a:t>
            </a:r>
            <a:r>
              <a:rPr lang="en-US" sz="1600" i="1" u="none" dirty="0" smtClean="0">
                <a:latin typeface="+mj-lt"/>
              </a:rPr>
              <a:t>requests</a:t>
            </a:r>
            <a:endParaRPr lang="en-US" sz="1600" i="1" u="none" dirty="0">
              <a:latin typeface="+mj-lt"/>
            </a:endParaRPr>
          </a:p>
        </p:txBody>
      </p:sp>
      <p:sp>
        <p:nvSpPr>
          <p:cNvPr id="43" name="Line Callout 1 42"/>
          <p:cNvSpPr/>
          <p:nvPr/>
        </p:nvSpPr>
        <p:spPr bwMode="auto">
          <a:xfrm>
            <a:off x="88902" y="4189153"/>
            <a:ext cx="2256366" cy="1569660"/>
          </a:xfrm>
          <a:prstGeom prst="borderCallout1">
            <a:avLst>
              <a:gd name="adj1" fmla="val -1333"/>
              <a:gd name="adj2" fmla="val 10708"/>
              <a:gd name="adj3" fmla="val -132812"/>
              <a:gd name="adj4" fmla="val 73174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u="none" dirty="0">
                <a:latin typeface="+mj-lt"/>
              </a:rPr>
              <a:t>Improves w</a:t>
            </a:r>
            <a:r>
              <a:rPr lang="en-US" sz="1600" i="1" u="none" dirty="0" smtClean="0">
                <a:latin typeface="+mj-lt"/>
              </a:rPr>
              <a:t>eb </a:t>
            </a:r>
            <a:r>
              <a:rPr lang="en-US" sz="1600" i="1" u="none" dirty="0">
                <a:latin typeface="+mj-lt"/>
              </a:rPr>
              <a:t>server performance by reducing the overhead of file system accesses when processing HTTP GET requests</a:t>
            </a:r>
          </a:p>
        </p:txBody>
      </p:sp>
      <p:sp>
        <p:nvSpPr>
          <p:cNvPr id="44" name="Text Box 105"/>
          <p:cNvSpPr txBox="1">
            <a:spLocks noChangeArrowheads="1"/>
          </p:cNvSpPr>
          <p:nvPr/>
        </p:nvSpPr>
        <p:spPr bwMode="auto">
          <a:xfrm>
            <a:off x="3176" y="974555"/>
            <a:ext cx="91408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u="none" dirty="0">
                <a:latin typeface="+mj-lt"/>
              </a:rPr>
              <a:t>JAWS </a:t>
            </a:r>
            <a:r>
              <a:rPr lang="en-US" sz="2000" u="none" dirty="0" smtClean="0">
                <a:latin typeface="+mj-lt"/>
              </a:rPr>
              <a:t>is a pattern-oriented </a:t>
            </a:r>
            <a:r>
              <a:rPr lang="en-US" sz="2000" u="none" dirty="0">
                <a:latin typeface="+mj-lt"/>
              </a:rPr>
              <a:t>web server </a:t>
            </a:r>
            <a:r>
              <a:rPr lang="en-US" sz="2000" u="none" dirty="0" smtClean="0">
                <a:latin typeface="+mj-lt"/>
              </a:rPr>
              <a:t>implemented using ACE </a:t>
            </a:r>
            <a:r>
              <a:rPr lang="en-US" sz="2000" u="none" dirty="0">
                <a:latin typeface="+mj-lt"/>
              </a:rPr>
              <a:t>frameworks</a:t>
            </a:r>
          </a:p>
        </p:txBody>
      </p:sp>
      <p:sp>
        <p:nvSpPr>
          <p:cNvPr id="46" name="Freeform 74"/>
          <p:cNvSpPr>
            <a:spLocks/>
          </p:cNvSpPr>
          <p:nvPr/>
        </p:nvSpPr>
        <p:spPr bwMode="auto">
          <a:xfrm>
            <a:off x="4968098" y="4534085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82586" y="4820039"/>
            <a:ext cx="1116639" cy="598168"/>
            <a:chOff x="3031331" y="4958157"/>
            <a:chExt cx="1283493" cy="598168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3031331" y="4958157"/>
              <a:ext cx="1283493" cy="598168"/>
            </a:xfrm>
            <a:prstGeom prst="roundRect">
              <a:avLst/>
            </a:prstGeom>
            <a:solidFill>
              <a:srgbClr val="3366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3260432" y="5041798"/>
              <a:ext cx="82529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chemeClr val="bg1"/>
                  </a:solidFill>
                </a:rPr>
                <a:t>Transport</a:t>
              </a:r>
              <a:br>
                <a:rPr lang="en-US" sz="1400" b="1" u="none" dirty="0" smtClean="0">
                  <a:solidFill>
                    <a:schemeClr val="bg1"/>
                  </a:solidFill>
                </a:rPr>
              </a:br>
              <a:r>
                <a:rPr lang="en-US" sz="1400" b="1" u="none" dirty="0" smtClean="0">
                  <a:solidFill>
                    <a:schemeClr val="bg1"/>
                  </a:solidFill>
                </a:rPr>
                <a:t>Protocol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82586" y="5486840"/>
            <a:ext cx="1116639" cy="592931"/>
            <a:chOff x="7368385" y="4745498"/>
            <a:chExt cx="1283493" cy="592931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7368385" y="4745498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7706362" y="4826520"/>
              <a:ext cx="60753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/>
              </a:r>
              <a:br>
                <a:rPr lang="en-US" sz="1400" b="1" u="none" dirty="0" smtClean="0">
                  <a:solidFill>
                    <a:srgbClr val="FFFFFF"/>
                  </a:solidFill>
                </a:rPr>
              </a:br>
              <a:r>
                <a:rPr lang="en-US" sz="1400" b="1" u="none" dirty="0" smtClean="0">
                  <a:solidFill>
                    <a:srgbClr val="FFFFFF"/>
                  </a:solidFill>
                </a:rPr>
                <a:t>Kernel </a:t>
              </a:r>
              <a:endParaRPr lang="en-US" sz="2400" b="1" u="none" dirty="0"/>
            </a:p>
          </p:txBody>
        </p:sp>
      </p:grpSp>
      <p:sp>
        <p:nvSpPr>
          <p:cNvPr id="97" name="Text Box 105"/>
          <p:cNvSpPr txBox="1">
            <a:spLocks noChangeArrowheads="1"/>
          </p:cNvSpPr>
          <p:nvPr/>
        </p:nvSpPr>
        <p:spPr bwMode="auto">
          <a:xfrm>
            <a:off x="50802" y="6417820"/>
            <a:ext cx="9055098" cy="400110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lvl="1" algn="ctr" eaLnBrk="1" hangingPunct="1">
              <a:spcBef>
                <a:spcPts val="600"/>
              </a:spcBef>
              <a:defRPr/>
            </a:pPr>
            <a:r>
              <a:rPr lang="en-US" sz="2000" u="none" dirty="0">
                <a:latin typeface="+mj-lt"/>
              </a:rPr>
              <a:t>JAWS </a:t>
            </a:r>
            <a:r>
              <a:rPr lang="en-US" sz="2000" u="none" dirty="0" smtClean="0">
                <a:latin typeface="+mj-lt"/>
              </a:rPr>
              <a:t>is available in open-source ACE release at </a:t>
            </a:r>
            <a:r>
              <a:rPr lang="en-US" sz="2000" u="none" dirty="0" smtClean="0">
                <a:latin typeface="+mj-lt"/>
                <a:hlinkClick r:id="rId4"/>
              </a:rPr>
              <a:t>download.dre.vanderbilt.edu</a:t>
            </a:r>
            <a:r>
              <a:rPr lang="en-US" sz="2000" u="none" dirty="0" smtClean="0">
                <a:latin typeface="+mj-lt"/>
              </a:rPr>
              <a:t> </a:t>
            </a:r>
            <a:endParaRPr lang="en-US" sz="2000" u="none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1568215"/>
            <a:ext cx="5003799" cy="35908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1449127" y="1550412"/>
            <a:ext cx="5379079" cy="4648006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4968098" y="4534085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82586" y="4820039"/>
            <a:ext cx="1116639" cy="598168"/>
            <a:chOff x="3031331" y="4958157"/>
            <a:chExt cx="1283493" cy="598168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3031331" y="4958157"/>
              <a:ext cx="1283493" cy="598168"/>
            </a:xfrm>
            <a:prstGeom prst="roundRect">
              <a:avLst/>
            </a:prstGeom>
            <a:solidFill>
              <a:srgbClr val="3366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3260432" y="5041798"/>
              <a:ext cx="82529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chemeClr val="bg1"/>
                  </a:solidFill>
                </a:rPr>
                <a:t>Transport</a:t>
              </a:r>
              <a:br>
                <a:rPr lang="en-US" sz="1400" b="1" u="none" dirty="0" smtClean="0">
                  <a:solidFill>
                    <a:schemeClr val="bg1"/>
                  </a:solidFill>
                </a:rPr>
              </a:br>
              <a:r>
                <a:rPr lang="en-US" sz="1400" b="1" u="none" dirty="0" smtClean="0">
                  <a:solidFill>
                    <a:schemeClr val="bg1"/>
                  </a:solidFill>
                </a:rPr>
                <a:t>Protocol</a:t>
              </a:r>
              <a:endParaRPr lang="en-US" sz="2400" b="1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82586" y="5486840"/>
            <a:ext cx="1116639" cy="592931"/>
            <a:chOff x="7368385" y="4745498"/>
            <a:chExt cx="1283493" cy="592931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7368385" y="4745498"/>
              <a:ext cx="1283493" cy="592931"/>
            </a:xfrm>
            <a:prstGeom prst="round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7706362" y="4826520"/>
              <a:ext cx="60753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>
                  <a:solidFill>
                    <a:srgbClr val="FFFFFF"/>
                  </a:solidFill>
                </a:rPr>
                <a:t>OS </a:t>
              </a:r>
              <a:r>
                <a:rPr lang="en-US" sz="1400" b="1" u="none" dirty="0" smtClean="0">
                  <a:solidFill>
                    <a:srgbClr val="FFFFFF"/>
                  </a:solidFill>
                </a:rPr>
                <a:t/>
              </a:r>
              <a:br>
                <a:rPr lang="en-US" sz="1400" b="1" u="none" dirty="0" smtClean="0">
                  <a:solidFill>
                    <a:srgbClr val="FFFFFF"/>
                  </a:solidFill>
                </a:rPr>
              </a:br>
              <a:r>
                <a:rPr lang="en-US" sz="1400" b="1" u="none" dirty="0" smtClean="0">
                  <a:solidFill>
                    <a:srgbClr val="FFFFFF"/>
                  </a:solidFill>
                </a:rPr>
                <a:t>Kernel </a:t>
              </a:r>
              <a:endParaRPr lang="en-US" sz="2400" b="1" u="none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1568215"/>
            <a:ext cx="5003799" cy="3590882"/>
          </a:xfrm>
          <a:prstGeom prst="rect">
            <a:avLst/>
          </a:prstGeom>
        </p:spPr>
      </p:pic>
      <p:sp>
        <p:nvSpPr>
          <p:cNvPr id="35" name="Line Callout 1 34"/>
          <p:cNvSpPr/>
          <p:nvPr/>
        </p:nvSpPr>
        <p:spPr bwMode="auto">
          <a:xfrm>
            <a:off x="5292195" y="5472782"/>
            <a:ext cx="2619375" cy="369332"/>
          </a:xfrm>
          <a:prstGeom prst="borderCallout1">
            <a:avLst>
              <a:gd name="adj1" fmla="val 31482"/>
              <a:gd name="adj2" fmla="val -761"/>
              <a:gd name="adj3" fmla="val 111129"/>
              <a:gd name="adj4" fmla="val -59999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i="1" u="none" dirty="0">
              <a:latin typeface="+mj-lt"/>
            </a:endParaRPr>
          </a:p>
        </p:txBody>
      </p:sp>
      <p:sp>
        <p:nvSpPr>
          <p:cNvPr id="128004" name="Rectangle 5"/>
          <p:cNvSpPr>
            <a:spLocks noGrp="1" noChangeArrowheads="1"/>
          </p:cNvSpPr>
          <p:nvPr>
            <p:ph type="title"/>
          </p:nvPr>
        </p:nvSpPr>
        <p:spPr>
          <a:xfrm>
            <a:off x="98425" y="212920"/>
            <a:ext cx="8882063" cy="914400"/>
          </a:xfrm>
        </p:spPr>
        <p:txBody>
          <a:bodyPr/>
          <a:lstStyle/>
          <a:p>
            <a:r>
              <a:rPr lang="en-US" dirty="0" smtClean="0"/>
              <a:t>Key Sources of Variability in JAWS</a:t>
            </a:r>
          </a:p>
        </p:txBody>
      </p:sp>
      <p:sp>
        <p:nvSpPr>
          <p:cNvPr id="41" name="Line Callout 1 40"/>
          <p:cNvSpPr/>
          <p:nvPr/>
        </p:nvSpPr>
        <p:spPr bwMode="auto">
          <a:xfrm>
            <a:off x="7072007" y="3128963"/>
            <a:ext cx="1813193" cy="1754326"/>
          </a:xfrm>
          <a:prstGeom prst="borderCallout1">
            <a:avLst>
              <a:gd name="adj1" fmla="val 36533"/>
              <a:gd name="adj2" fmla="val 268"/>
              <a:gd name="adj3" fmla="val 15940"/>
              <a:gd name="adj4" fmla="val -48234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Concurrency </a:t>
            </a:r>
            <a:r>
              <a:rPr lang="en-US" i="1" u="none" dirty="0" smtClean="0">
                <a:latin typeface="+mj-lt"/>
              </a:rPr>
              <a:t>models, e.g., thread-per-connection, various thread pools, etc.</a:t>
            </a:r>
            <a:endParaRPr lang="en-US" i="1" u="none" dirty="0">
              <a:latin typeface="+mj-lt"/>
            </a:endParaRPr>
          </a:p>
        </p:txBody>
      </p:sp>
      <p:sp>
        <p:nvSpPr>
          <p:cNvPr id="42" name="Line Callout 1 41"/>
          <p:cNvSpPr/>
          <p:nvPr/>
        </p:nvSpPr>
        <p:spPr bwMode="auto">
          <a:xfrm>
            <a:off x="352498" y="954176"/>
            <a:ext cx="2371248" cy="646331"/>
          </a:xfrm>
          <a:prstGeom prst="borderCallout1">
            <a:avLst>
              <a:gd name="adj1" fmla="val 104352"/>
              <a:gd name="adj2" fmla="val 82269"/>
              <a:gd name="adj3" fmla="val 153589"/>
              <a:gd name="adj4" fmla="val 97998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File caching </a:t>
            </a:r>
            <a:r>
              <a:rPr lang="en-US" i="1" u="none" dirty="0" smtClean="0">
                <a:latin typeface="+mj-lt"/>
              </a:rPr>
              <a:t>models, e.g., LRU, LFU, etc.</a:t>
            </a:r>
            <a:endParaRPr lang="en-US" i="1" u="none" dirty="0">
              <a:latin typeface="+mj-lt"/>
            </a:endParaRPr>
          </a:p>
        </p:txBody>
      </p:sp>
      <p:sp>
        <p:nvSpPr>
          <p:cNvPr id="43" name="Line Callout 1 42"/>
          <p:cNvSpPr/>
          <p:nvPr/>
        </p:nvSpPr>
        <p:spPr bwMode="auto">
          <a:xfrm>
            <a:off x="206874" y="4697432"/>
            <a:ext cx="1960594" cy="923330"/>
          </a:xfrm>
          <a:prstGeom prst="borderCallout1">
            <a:avLst>
              <a:gd name="adj1" fmla="val -317"/>
              <a:gd name="adj2" fmla="val 59485"/>
              <a:gd name="adj3" fmla="val -70312"/>
              <a:gd name="adj4" fmla="val 151907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Event </a:t>
            </a:r>
            <a:r>
              <a:rPr lang="en-US" i="1" u="none" dirty="0" err="1" smtClean="0">
                <a:latin typeface="+mj-lt"/>
              </a:rPr>
              <a:t>demuxing</a:t>
            </a:r>
            <a:r>
              <a:rPr lang="en-US" i="1" u="none" dirty="0" smtClean="0">
                <a:latin typeface="+mj-lt"/>
              </a:rPr>
              <a:t> models, e.g., sync, </a:t>
            </a:r>
            <a:r>
              <a:rPr lang="en-US" i="1" u="none" dirty="0" err="1" smtClean="0">
                <a:latin typeface="+mj-lt"/>
              </a:rPr>
              <a:t>async</a:t>
            </a:r>
            <a:r>
              <a:rPr lang="en-US" i="1" u="none" dirty="0" smtClean="0">
                <a:latin typeface="+mj-lt"/>
              </a:rPr>
              <a:t>, etc.</a:t>
            </a:r>
            <a:endParaRPr lang="en-US" i="1" u="none" dirty="0">
              <a:latin typeface="+mj-lt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228130" y="912851"/>
            <a:ext cx="2657070" cy="646331"/>
          </a:xfrm>
          <a:prstGeom prst="borderCallout1">
            <a:avLst>
              <a:gd name="adj1" fmla="val 104195"/>
              <a:gd name="adj2" fmla="val 56636"/>
              <a:gd name="adj3" fmla="val 246595"/>
              <a:gd name="adj4" fmla="val 15332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 smtClean="0">
                <a:latin typeface="+mj-lt"/>
              </a:rPr>
              <a:t>Transfer protocols, e.g., HTTP 1.0, 1.1, etc.</a:t>
            </a:r>
            <a:endParaRPr lang="en-US" i="1" u="none" dirty="0">
              <a:latin typeface="+mj-lt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5030259" y="5139192"/>
            <a:ext cx="3143249" cy="923330"/>
          </a:xfrm>
          <a:prstGeom prst="borderCallout1">
            <a:avLst>
              <a:gd name="adj1" fmla="val 31482"/>
              <a:gd name="adj2" fmla="val -761"/>
              <a:gd name="adj3" fmla="val 5391"/>
              <a:gd name="adj4" fmla="val -41817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Operating system </a:t>
            </a:r>
            <a:r>
              <a:rPr lang="en-US" i="1" u="none" dirty="0" smtClean="0">
                <a:latin typeface="+mj-lt"/>
              </a:rPr>
              <a:t>&amp; transport protocol APIs, e.g</a:t>
            </a:r>
            <a:r>
              <a:rPr lang="en-US" i="1" u="none" dirty="0">
                <a:latin typeface="+mj-lt"/>
              </a:rPr>
              <a:t>., Windows, UNIX, </a:t>
            </a:r>
            <a:r>
              <a:rPr lang="en-US" i="1" u="none" dirty="0" smtClean="0">
                <a:latin typeface="+mj-lt"/>
              </a:rPr>
              <a:t>RTOS, etc.</a:t>
            </a:r>
            <a:endParaRPr lang="en-US" i="1" u="none" dirty="0">
              <a:latin typeface="+mj-lt"/>
            </a:endParaRPr>
          </a:p>
        </p:txBody>
      </p:sp>
      <p:sp>
        <p:nvSpPr>
          <p:cNvPr id="34" name="Text Box 105"/>
          <p:cNvSpPr txBox="1">
            <a:spLocks noChangeArrowheads="1"/>
          </p:cNvSpPr>
          <p:nvPr/>
        </p:nvSpPr>
        <p:spPr bwMode="auto">
          <a:xfrm>
            <a:off x="561976" y="6417820"/>
            <a:ext cx="7772399" cy="400110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lvl="1" algn="ctr" eaLnBrk="1" hangingPunct="1">
              <a:spcBef>
                <a:spcPts val="600"/>
              </a:spcBef>
              <a:defRPr/>
            </a:pPr>
            <a:r>
              <a:rPr lang="en-US" sz="2000" u="none" dirty="0" smtClean="0">
                <a:latin typeface="+mj-lt"/>
              </a:rPr>
              <a:t>Patterns &amp; frameworks support a variation-oriented design process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464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  <p:bldP spid="42" grpId="0" animBg="1"/>
      <p:bldP spid="43" grpId="0" animBg="1"/>
      <p:bldP spid="10" grpId="0" animBg="1"/>
      <p:bldP spid="11" grpId="0" animBg="1"/>
      <p:bldP spid="3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160568</TotalTime>
  <Words>2851</Words>
  <Application>Microsoft Office PowerPoint</Application>
  <PresentationFormat>On-screen Show (4:3)</PresentationFormat>
  <Paragraphs>919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DOC-Traditional</vt:lpstr>
      <vt:lpstr>Capsules</vt:lpstr>
      <vt:lpstr>1_Capsules</vt:lpstr>
      <vt:lpstr>2_Capsules</vt:lpstr>
      <vt:lpstr>3_Capsules</vt:lpstr>
      <vt:lpstr>4_Capsules</vt:lpstr>
      <vt:lpstr>1_DOC-Traditional</vt:lpstr>
      <vt:lpstr>2_DOC-Traditional</vt:lpstr>
      <vt:lpstr>PowerPoint Presentation</vt:lpstr>
      <vt:lpstr>Topics Covered in this Part of the Module</vt:lpstr>
      <vt:lpstr>Web Server Overview</vt:lpstr>
      <vt:lpstr>Web Server Overview</vt:lpstr>
      <vt:lpstr>Web Server Overview</vt:lpstr>
      <vt:lpstr>Web Server Overview</vt:lpstr>
      <vt:lpstr>Web Server Overview</vt:lpstr>
      <vt:lpstr>JAWS Web Server Architecture</vt:lpstr>
      <vt:lpstr>Key Sources of Variability in JAWS</vt:lpstr>
      <vt:lpstr>A Variation-oriented Design Process</vt:lpstr>
      <vt:lpstr>Summary</vt:lpstr>
      <vt:lpstr>Summary</vt:lpstr>
      <vt:lpstr>PowerPoint Presentation</vt:lpstr>
      <vt:lpstr>Topics Covered in this Part of the Module</vt:lpstr>
      <vt:lpstr>Outline of the Design Space for POSA2 Patterns</vt:lpstr>
      <vt:lpstr>Outline of the Design Space for POSA2 Patterns</vt:lpstr>
      <vt:lpstr>Outline of the Design Space for POSA2 Patterns</vt:lpstr>
      <vt:lpstr>Outline of the Design Space for POSA2 Patterns</vt:lpstr>
      <vt:lpstr>Outline of the Design Space for POSA2 Patterns</vt:lpstr>
      <vt:lpstr>Design Problems &amp; Pattern-Oriented Solutions</vt:lpstr>
      <vt:lpstr>Design Problems &amp; Pattern-Oriented Solutions</vt:lpstr>
      <vt:lpstr>Design Problems &amp; Pattern-Oriented Solutions</vt:lpstr>
      <vt:lpstr>Design Problems &amp; Pattern-Oriented Solutions</vt:lpstr>
      <vt:lpstr>Design Problems &amp; Pattern-Oriented Solutions</vt:lpstr>
      <vt:lpstr>Design Problems &amp; Pattern-Oriented Solutions</vt:lpstr>
      <vt:lpstr>Design Problems &amp; Pattern-Oriented Solutions</vt:lpstr>
      <vt:lpstr>Design Problems &amp; Pattern-Oriented Solutions</vt:lpstr>
      <vt:lpstr>Design Problems &amp; Pattern-Oriented Solutions</vt:lpstr>
      <vt:lpstr>Design Problems &amp; Pattern-Oriented Solutions</vt:lpstr>
      <vt:lpstr>Design Problems &amp; Pattern-Oriented Solutions</vt:lpstr>
      <vt:lpstr>Design Problems &amp; Pattern-Oriented Solutions</vt:lpstr>
      <vt:lpstr>Summary</vt:lpstr>
      <vt:lpstr>Summary</vt:lpstr>
      <vt:lpstr>Summary</vt:lpstr>
      <vt:lpstr>PowerPoint Presentation</vt:lpstr>
      <vt:lpstr>Topics Covered in this Part of the Module</vt:lpstr>
      <vt:lpstr>Recap of Pattern Languages</vt:lpstr>
      <vt:lpstr>Recap of Pattern Languages</vt:lpstr>
      <vt:lpstr>A Pattern Language for the JAWS Web Server</vt:lpstr>
      <vt:lpstr>A Pattern Language for the JAWS Web Server</vt:lpstr>
      <vt:lpstr>A Pattern Language for the JAWS Web Server</vt:lpstr>
      <vt:lpstr>A Pattern Language for the JAWS Web Server</vt:lpstr>
      <vt:lpstr>A Pattern Language for the JAWS Web Server</vt:lpstr>
      <vt:lpstr>A Pattern Language for the JAWS Web Server</vt:lpstr>
      <vt:lpstr>A Pattern Language for the JAWS Web Server</vt:lpstr>
      <vt:lpstr>Summary</vt:lpstr>
      <vt:lpstr>Summary</vt:lpstr>
    </vt:vector>
  </TitlesOfParts>
  <Company>DARPA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Douglas C. Schmidt</dc:creator>
  <cp:lastModifiedBy>Douglas Schmidt</cp:lastModifiedBy>
  <cp:revision>3807</cp:revision>
  <cp:lastPrinted>2000-03-28T19:18:25Z</cp:lastPrinted>
  <dcterms:created xsi:type="dcterms:W3CDTF">1998-10-13T15:01:11Z</dcterms:created>
  <dcterms:modified xsi:type="dcterms:W3CDTF">2013-02-11T19:54:36Z</dcterms:modified>
</cp:coreProperties>
</file>