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13" r:id="rId2"/>
  </p:sldMasterIdLst>
  <p:notesMasterIdLst>
    <p:notesMasterId r:id="rId14"/>
  </p:notesMasterIdLst>
  <p:handoutMasterIdLst>
    <p:handoutMasterId r:id="rId15"/>
  </p:handoutMasterIdLst>
  <p:sldIdLst>
    <p:sldId id="570" r:id="rId3"/>
    <p:sldId id="598" r:id="rId4"/>
    <p:sldId id="599" r:id="rId5"/>
    <p:sldId id="600" r:id="rId6"/>
    <p:sldId id="509" r:id="rId7"/>
    <p:sldId id="596" r:id="rId8"/>
    <p:sldId id="510" r:id="rId9"/>
    <p:sldId id="597" r:id="rId10"/>
    <p:sldId id="513" r:id="rId11"/>
    <p:sldId id="514" r:id="rId12"/>
    <p:sldId id="571" r:id="rId13"/>
  </p:sldIdLst>
  <p:sldSz cx="9144000" cy="6858000" type="screen4x3"/>
  <p:notesSz cx="6896100" cy="91821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E1FFFF"/>
    <a:srgbClr val="EFFDFF"/>
    <a:srgbClr val="FFFF66"/>
    <a:srgbClr val="66CCFF"/>
    <a:srgbClr val="FF9900"/>
    <a:srgbClr val="FF7C80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2" autoAdjust="0"/>
    <p:restoredTop sz="81588" autoAdjust="0"/>
  </p:normalViewPr>
  <p:slideViewPr>
    <p:cSldViewPr snapToGrid="0" snapToObjects="1">
      <p:cViewPr varScale="1">
        <p:scale>
          <a:sx n="68" d="100"/>
          <a:sy n="68" d="100"/>
        </p:scale>
        <p:origin x="-1637" y="-7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304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0C191F0-7265-4FC6-B8D3-F88E44CD5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425" y="0"/>
            <a:ext cx="29876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8975"/>
            <a:ext cx="4591050" cy="3443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0863"/>
            <a:ext cx="5057775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425" y="87233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ACA8CBC4-257C-4E7D-B9E1-4DC597EC1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BE42-7098-478C-AB27-BFE8BD4916CD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E9D8F-CD97-4D56-9A96-BD9325669AB5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E9D8F-CD97-4D56-9A96-BD9325669AB5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CD4F-DD65-49C7-973B-BE357C473BE1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7CD4F-DD65-49C7-973B-BE357C473BE1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1D783-0BA0-4C41-848E-32413D5226DC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1D783-0BA0-4C41-848E-32413D5226DC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C1107-D379-4C9E-A5E7-45A00BE7159E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 userDrawn="1"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Pointers to More</a:t>
            </a:r>
            <a:r>
              <a:rPr lang="en-US" altLang="zh-CN" baseline="0" dirty="0" smtClean="0">
                <a:solidFill>
                  <a:schemeClr val="accent2"/>
                </a:solidFill>
              </a:rPr>
              <a:t> Info on</a:t>
            </a:r>
            <a:r>
              <a:rPr lang="en-US" altLang="zh-CN" dirty="0" smtClean="0">
                <a:solidFill>
                  <a:schemeClr val="accent2"/>
                </a:solidFill>
              </a:rPr>
              <a:t> Patterns &amp;</a:t>
            </a:r>
            <a:r>
              <a:rPr lang="en-US" altLang="zh-CN" baseline="0" dirty="0" smtClean="0">
                <a:solidFill>
                  <a:schemeClr val="accent2"/>
                </a:solidFill>
              </a:rPr>
              <a:t> Frameworks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1/20/2013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mailto:d.schmidt@vanderbilt.edu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illside.net/patterns/mailing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e.vanderbilt.edu/~schmidt/multimedia.html" TargetMode="External"/><Relationship Id="rId3" Type="http://schemas.openxmlformats.org/officeDocument/2006/relationships/image" Target="../media/image38.png"/><Relationship Id="rId7" Type="http://schemas.openxmlformats.org/officeDocument/2006/relationships/hyperlink" Target="http://www.dre.vanderbilt.edu/~schmidt/A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e.vanderbilt.edu/~schmidt/POSA" TargetMode="External"/><Relationship Id="rId5" Type="http://schemas.openxmlformats.org/officeDocument/2006/relationships/hyperlink" Target="http://www.dre.vanderbilt.edu/~schmidt/courses.html" TargetMode="External"/><Relationship Id="rId10" Type="http://schemas.openxmlformats.org/officeDocument/2006/relationships/hyperlink" Target="http://www.dre.vanderbilt.edu/TAO" TargetMode="External"/><Relationship Id="rId4" Type="http://schemas.openxmlformats.org/officeDocument/2006/relationships/hyperlink" Target="http://www.dre.vanderbilt.edu/~schmidt/patterns.html" TargetMode="External"/><Relationship Id="rId9" Type="http://schemas.openxmlformats.org/officeDocument/2006/relationships/hyperlink" Target="http://www.dre.vanderbilt.edu/A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://www.hillside.net/patterns/books" TargetMode="External"/><Relationship Id="rId7" Type="http://schemas.openxmlformats.org/officeDocument/2006/relationships/hyperlink" Target="http://www.amazon.com/exec/obidos/tg/detail/-/020160734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jpeg"/><Relationship Id="rId4" Type="http://schemas.openxmlformats.org/officeDocument/2006/relationships/image" Target="../media/image23.jpeg"/><Relationship Id="rId9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.vanderbilt.edu/~schmidt/writersworksho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hyperlink" Target="http://hillside.net/conferencesnavigatio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404251" y="371445"/>
            <a:ext cx="8432799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4000" kern="0" dirty="0" smtClean="0">
                <a:solidFill>
                  <a:srgbClr val="FF0000"/>
                </a:solidFill>
                <a:latin typeface="Impact" pitchFamily="34" charset="0"/>
                <a:ea typeface="+mj-ea"/>
                <a:cs typeface="Arial" pitchFamily="34" charset="0"/>
              </a:rPr>
              <a:t>More Info on Patterns &amp; Frameworks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</p:txBody>
      </p:sp>
      <p:pic>
        <p:nvPicPr>
          <p:cNvPr id="1026" name="Picture 2" descr="C:\Users\schmidt\Dropbox\Documents\Pictures\Pictures\Doug Schmidt_0009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96" y="4019550"/>
            <a:ext cx="1661304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97" y="4019550"/>
            <a:ext cx="1651874" cy="20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51" y="4069296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962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Pattern Mailing Lists</a:t>
            </a:r>
          </a:p>
        </p:txBody>
      </p:sp>
      <p:sp>
        <p:nvSpPr>
          <p:cNvPr id="132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868" y="1466849"/>
            <a:ext cx="8318810" cy="4264877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present &amp; refine patterns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patterns-discussion@cs.uiuc.edu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general discussion 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gang-of-4-patterns@cs.uiuc.edu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discussion on Design Patterns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siemens-patterns@cs.uiuc.edu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discussion on </a:t>
            </a:r>
            <a:b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Software Architecture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ui-patterns@cs.uiuc.edu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discussion on user interface patterns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business-patterns@cs.uiuc.edu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discussion on patterns for business processes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b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ipc-patterns@cs.uiuc.edu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: discussion on patterns for distributed systems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947853" y="6432617"/>
            <a:ext cx="7181385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See </a:t>
            </a:r>
            <a:r>
              <a:rPr lang="en-US" sz="2000" dirty="0" smtClean="0">
                <a:hlinkClick r:id="rId3"/>
              </a:rPr>
              <a:t>hillside.net/patterns/mailing-lists </a:t>
            </a:r>
            <a:r>
              <a:rPr lang="en-US" sz="2000" dirty="0" smtClean="0"/>
              <a:t>for patterns mailing lists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24" y="6289288"/>
            <a:ext cx="9135376" cy="568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00" y="3199265"/>
            <a:ext cx="4990499" cy="35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8624" y="1038035"/>
            <a:ext cx="8572501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n-lt"/>
                <a:ea typeface="+mn-ea"/>
                <a:cs typeface="+mn-cs"/>
              </a:rPr>
              <a:t>Other material I’ve created on patterns &amp; frameworks</a:t>
            </a:r>
          </a:p>
          <a:p>
            <a:pPr marL="457200" lvl="2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hlinkClick r:id="rId4"/>
              </a:rPr>
              <a:t>www.dre.vanderbilt.edu</a:t>
            </a:r>
            <a:r>
              <a:rPr lang="en-US" sz="2000" dirty="0">
                <a:hlinkClick r:id="rId4"/>
              </a:rPr>
              <a:t>/~</a:t>
            </a:r>
            <a:r>
              <a:rPr lang="en-US" sz="2000" dirty="0" smtClean="0">
                <a:hlinkClick r:id="rId4"/>
              </a:rPr>
              <a:t>schmidt/</a:t>
            </a:r>
            <a:br>
              <a:rPr lang="en-US" sz="2000" dirty="0" smtClean="0">
                <a:hlinkClick r:id="rId4"/>
              </a:rPr>
            </a:br>
            <a:r>
              <a:rPr lang="en-US" sz="2000" dirty="0" smtClean="0">
                <a:hlinkClick r:id="rId4"/>
              </a:rPr>
              <a:t>patterns-frameworks.html</a:t>
            </a:r>
            <a:r>
              <a:rPr lang="en-US" sz="2000" dirty="0" smtClean="0"/>
              <a:t> </a:t>
            </a:r>
            <a:endParaRPr lang="en-US" sz="2000" dirty="0"/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/>
              <a:t>My pattern &amp; framework courses 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n-lt"/>
                <a:ea typeface="+mn-ea"/>
                <a:cs typeface="+mn-cs"/>
                <a:hlinkClick r:id="rId5"/>
              </a:rPr>
              <a:t>www.dre.vanderbilt.edu/</a:t>
            </a:r>
            <a:br>
              <a:rPr lang="en-US" sz="2000" dirty="0" smtClean="0">
                <a:latin typeface="+mn-lt"/>
                <a:ea typeface="+mn-ea"/>
                <a:cs typeface="+mn-cs"/>
                <a:hlinkClick r:id="rId5"/>
              </a:rPr>
            </a:br>
            <a:r>
              <a:rPr lang="en-US" sz="2000" dirty="0" smtClean="0">
                <a:latin typeface="+mn-lt"/>
                <a:ea typeface="+mn-ea"/>
                <a:cs typeface="+mn-cs"/>
                <a:hlinkClick r:id="rId5"/>
              </a:rPr>
              <a:t>~</a:t>
            </a:r>
            <a:r>
              <a:rPr lang="en-US" sz="2000" dirty="0" err="1" smtClean="0">
                <a:latin typeface="+mn-lt"/>
                <a:ea typeface="+mn-ea"/>
                <a:cs typeface="+mn-cs"/>
                <a:hlinkClick r:id="rId5"/>
              </a:rPr>
              <a:t>schmidt</a:t>
            </a:r>
            <a:r>
              <a:rPr lang="en-US" sz="2000" dirty="0" smtClean="0">
                <a:latin typeface="+mn-lt"/>
                <a:ea typeface="+mn-ea"/>
                <a:cs typeface="+mn-cs"/>
                <a:hlinkClick r:id="rId5"/>
              </a:rPr>
              <a:t>/courses.html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n-lt"/>
                <a:ea typeface="+mn-ea"/>
                <a:cs typeface="+mn-cs"/>
              </a:rPr>
              <a:t>My pattern &amp; framework books</a:t>
            </a:r>
          </a:p>
          <a:p>
            <a:pPr marL="4572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hlinkClick r:id="rId6"/>
              </a:rPr>
              <a:t>www.dre.vanderbilt.edu/</a:t>
            </a:r>
            <a:br>
              <a:rPr lang="en-US" sz="2000" dirty="0" smtClean="0">
                <a:hlinkClick r:id="rId6"/>
              </a:rPr>
            </a:br>
            <a:r>
              <a:rPr lang="en-US" sz="2000" dirty="0" smtClean="0">
                <a:hlinkClick r:id="rId6"/>
              </a:rPr>
              <a:t>~</a:t>
            </a:r>
            <a:r>
              <a:rPr lang="en-US" sz="2000" dirty="0" err="1" smtClean="0">
                <a:hlinkClick r:id="rId6"/>
              </a:rPr>
              <a:t>schmidt</a:t>
            </a:r>
            <a:r>
              <a:rPr lang="en-US" sz="2000" dirty="0" smtClean="0">
                <a:hlinkClick r:id="rId6"/>
              </a:rPr>
              <a:t>/POSA</a:t>
            </a:r>
            <a:r>
              <a:rPr lang="en-US" sz="2000" dirty="0" smtClean="0"/>
              <a:t> </a:t>
            </a:r>
          </a:p>
          <a:p>
            <a:pPr marL="4572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hlinkClick r:id="rId7"/>
              </a:rPr>
              <a:t>www.dre.vanderbilt.edu/</a:t>
            </a:r>
            <a:br>
              <a:rPr lang="en-US" sz="2000" dirty="0" smtClean="0">
                <a:hlinkClick r:id="rId7"/>
              </a:rPr>
            </a:br>
            <a:r>
              <a:rPr lang="en-US" sz="2000" dirty="0" smtClean="0">
                <a:hlinkClick r:id="rId7"/>
              </a:rPr>
              <a:t>~</a:t>
            </a:r>
            <a:r>
              <a:rPr lang="en-US" sz="2000" dirty="0" err="1" smtClean="0">
                <a:hlinkClick r:id="rId7"/>
              </a:rPr>
              <a:t>schmidt</a:t>
            </a:r>
            <a:r>
              <a:rPr lang="en-US" sz="2000" dirty="0" smtClean="0">
                <a:hlinkClick r:id="rId7"/>
              </a:rPr>
              <a:t>/ACE</a:t>
            </a:r>
            <a:r>
              <a:rPr lang="en-US" sz="2000" dirty="0" smtClean="0"/>
              <a:t> </a:t>
            </a:r>
            <a:endParaRPr lang="en-US" sz="2000" dirty="0" smtClean="0"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+mn-lt"/>
                <a:ea typeface="+mn-ea"/>
                <a:cs typeface="+mn-cs"/>
              </a:rPr>
              <a:t>Presentations I’ve given on </a:t>
            </a:r>
            <a:br>
              <a:rPr lang="en-US" sz="2000" dirty="0" smtClean="0">
                <a:latin typeface="+mn-lt"/>
                <a:ea typeface="+mn-ea"/>
                <a:cs typeface="+mn-cs"/>
              </a:rPr>
            </a:br>
            <a:r>
              <a:rPr lang="en-US" sz="2000" dirty="0" smtClean="0">
                <a:latin typeface="+mn-lt"/>
                <a:ea typeface="+mn-ea"/>
                <a:cs typeface="+mn-cs"/>
              </a:rPr>
              <a:t>patterns &amp; frameworks</a:t>
            </a:r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hlinkClick r:id="rId8"/>
              </a:rPr>
              <a:t>www.dre.vanderbilt.edu/</a:t>
            </a:r>
            <a:br>
              <a:rPr lang="en-US" sz="2000" dirty="0" smtClean="0">
                <a:hlinkClick r:id="rId8"/>
              </a:rPr>
            </a:br>
            <a:r>
              <a:rPr lang="en-US" sz="2000" dirty="0" smtClean="0">
                <a:hlinkClick r:id="rId8"/>
              </a:rPr>
              <a:t>~</a:t>
            </a:r>
            <a:r>
              <a:rPr lang="en-US" sz="2000" dirty="0" err="1" smtClean="0">
                <a:hlinkClick r:id="rId8"/>
              </a:rPr>
              <a:t>schmidt</a:t>
            </a:r>
            <a:r>
              <a:rPr lang="en-US" sz="2000" dirty="0" smtClean="0">
                <a:hlinkClick r:id="rId8"/>
              </a:rPr>
              <a:t>/multimedia.html</a:t>
            </a:r>
            <a:r>
              <a:rPr lang="en-US" sz="2000" dirty="0" smtClean="0"/>
              <a:t> </a:t>
            </a:r>
          </a:p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8472" y="1585299"/>
            <a:ext cx="4181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Open-source software I’ve </a:t>
            </a:r>
            <a:r>
              <a:rPr lang="en-US" sz="2000" dirty="0" smtClean="0"/>
              <a:t>built</a:t>
            </a:r>
            <a:br>
              <a:rPr lang="en-US" sz="2000" dirty="0" smtClean="0"/>
            </a:br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patterns &amp; frameworks</a:t>
            </a:r>
            <a:endParaRPr lang="en-US" sz="2000" dirty="0"/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hlinkClick r:id="rId9"/>
              </a:rPr>
              <a:t>www.dre.vanderbilt.edu/ACE</a:t>
            </a:r>
            <a:endParaRPr lang="en-US" sz="2000" dirty="0"/>
          </a:p>
          <a:p>
            <a:pPr lvl="1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hlinkClick r:id="rId10"/>
              </a:rPr>
              <a:t>www.dre.vanderbilt.edu/TAO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67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Module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064536"/>
            <a:ext cx="9143999" cy="5531460"/>
          </a:xfrm>
        </p:spPr>
        <p:txBody>
          <a:bodyPr/>
          <a:lstStyle/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Twenty years ago there wasn’t much info available on software patterns</a:t>
            </a:r>
          </a:p>
          <a:p>
            <a:pPr marL="45243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some early papers on software patterns include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P. Coad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“Object-Oriented </a:t>
            </a: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Patterns,” </a:t>
            </a:r>
            <a:r>
              <a:rPr lang="en-US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Communications </a:t>
            </a:r>
            <a:r>
              <a:rPr lang="en-US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the ACM</a:t>
            </a: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9/92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R. 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Johnson, “Documenting </a:t>
            </a: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using Patterns,” 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OOPSLA </a:t>
            </a: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Gamma, Helm, Johnson, </a:t>
            </a:r>
            <a:r>
              <a:rPr lang="en-US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Vlissides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</a:t>
            </a:r>
            <a:r>
              <a:rPr lang="en-US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Design Patterns: Abstraction &amp; Reuse of Object-Oriented Design,” </a:t>
            </a:r>
            <a:r>
              <a:rPr lang="en-US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ECOOP ’93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81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Module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064536"/>
            <a:ext cx="9143999" cy="5531460"/>
          </a:xfrm>
        </p:spPr>
        <p:txBody>
          <a:bodyPr/>
          <a:lstStyle/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Twenty years ago there wasn’t much info available on software patterns</a:t>
            </a:r>
          </a:p>
          <a:p>
            <a:pPr marL="45243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some early papers on software patterns include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P. Coad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“Object-Oriented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Patterns,” </a:t>
            </a:r>
            <a:r>
              <a:rPr lang="en-US" i="1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Communications </a:t>
            </a:r>
            <a:r>
              <a:rPr lang="en-US" i="1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the ACM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9/92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R.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Johnson, “Documenting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using Patterns,”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OOPSLA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Gamma, Helm, Johnson, </a:t>
            </a:r>
            <a:r>
              <a:rPr lang="en-US" kern="1200" dirty="0" err="1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Vlissides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Design Patterns: Abstraction &amp; Reuse of Object-Oriented Design,”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ECOOP ’93</a:t>
            </a:r>
          </a:p>
          <a:p>
            <a:pPr marL="174626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Coverage of software frameworks starts even further</a:t>
            </a:r>
          </a:p>
          <a:p>
            <a:pPr marL="46196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some early papers on software frameworks include</a:t>
            </a:r>
          </a:p>
          <a:p>
            <a:pPr marL="69691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R. Johnson &amp; B. Foote</a:t>
            </a:r>
            <a:r>
              <a:rPr lang="en-US" sz="2000" i="1" dirty="0"/>
              <a:t>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sz="2000" dirty="0"/>
              <a:t>Designing Reusable Classes”, </a:t>
            </a:r>
            <a:r>
              <a:rPr lang="en-US" sz="2000" i="1" dirty="0"/>
              <a:t>Journal of Object-Oriented Programming,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000" dirty="0"/>
              <a:t>88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69691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G. </a:t>
            </a:r>
            <a:r>
              <a:rPr lang="en-US" sz="2000" dirty="0" err="1" smtClean="0"/>
              <a:t>Andert</a:t>
            </a:r>
            <a:r>
              <a:rPr lang="en-US" sz="2000" dirty="0" smtClean="0"/>
              <a:t>, “Object </a:t>
            </a:r>
            <a:r>
              <a:rPr lang="en-US" sz="2000" dirty="0"/>
              <a:t>Frameworks in the </a:t>
            </a:r>
            <a:r>
              <a:rPr lang="en-US" sz="2000" dirty="0" err="1"/>
              <a:t>Taligent</a:t>
            </a:r>
            <a:r>
              <a:rPr lang="en-US" sz="2000" dirty="0"/>
              <a:t> </a:t>
            </a:r>
            <a:r>
              <a:rPr lang="en-US" sz="2000" dirty="0" smtClean="0"/>
              <a:t>OS,” IEEE </a:t>
            </a:r>
            <a:r>
              <a:rPr lang="en-US" sz="2000" dirty="0" err="1" smtClean="0"/>
              <a:t>Compcon</a:t>
            </a:r>
            <a:r>
              <a:rPr lang="en-US" sz="2000" dirty="0" smtClean="0"/>
              <a:t>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000" dirty="0" smtClean="0"/>
              <a:t>94 </a:t>
            </a: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6196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89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Module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064536"/>
            <a:ext cx="9143999" cy="5531460"/>
          </a:xfrm>
        </p:spPr>
        <p:txBody>
          <a:bodyPr/>
          <a:lstStyle/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Twenty years ago there wasn’t much info available on software patterns</a:t>
            </a:r>
          </a:p>
          <a:p>
            <a:pPr marL="45243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some early papers on software patterns include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P. Coad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“Object-Oriented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Patterns,” </a:t>
            </a:r>
            <a:r>
              <a:rPr lang="en-US" i="1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Communications </a:t>
            </a:r>
            <a:r>
              <a:rPr lang="en-US" i="1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the ACM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9/92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R.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Johnson, “Documenting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Frameworks using Patterns,”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OOPSLA 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’92</a:t>
            </a:r>
          </a:p>
          <a:p>
            <a:pPr marL="687388" lvl="3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Gamma, Helm, Johnson, </a:t>
            </a:r>
            <a:r>
              <a:rPr lang="en-US" kern="1200" dirty="0" err="1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Vlissides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“</a:t>
            </a:r>
            <a:r>
              <a:rPr lang="en-US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Design Patterns: Abstraction &amp; Reuse of Object-Oriented Design,” </a:t>
            </a:r>
            <a:r>
              <a:rPr lang="en-US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ECOOP ’93</a:t>
            </a:r>
          </a:p>
          <a:p>
            <a:pPr marL="174626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Coverage of software frameworks starts even early</a:t>
            </a:r>
          </a:p>
          <a:p>
            <a:pPr marL="46196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000" kern="12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some early papers on software frameworks include</a:t>
            </a:r>
          </a:p>
          <a:p>
            <a:pPr marL="69691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R. Johnson &amp; B. Foote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Designing Reusable Classes”,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Journal of Object-Oriented Programming,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88</a:t>
            </a:r>
            <a:endParaRPr lang="en-US" sz="2000" kern="12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69691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G.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Andert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“Object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Frameworks in the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Taligent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OS,” IEEE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Compcon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kern="120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94 </a:t>
            </a:r>
            <a:endParaRPr lang="en-US" sz="2000" kern="1200" dirty="0" smtClean="0">
              <a:solidFill>
                <a:schemeClr val="bg1">
                  <a:lumMod val="75000"/>
                </a:schemeClr>
              </a:solidFill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31775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This module provides pointers to some of the ever growing literature on these topics that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have emerged over the past several decades</a:t>
            </a:r>
          </a:p>
          <a:p>
            <a:pPr marL="461963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14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POSA2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548" y="2540976"/>
            <a:ext cx="1097848" cy="1450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548" y="4738124"/>
            <a:ext cx="1097848" cy="14690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7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983" y="3727358"/>
            <a:ext cx="1127622" cy="1566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http://fptlibrary.files.wordpress.com/2011/12/pattern-oriented-software-architecture-a-system-of-patterns-volume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83" y="1734668"/>
            <a:ext cx="1127622" cy="15112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Some Software Pattern Books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027" y="1159721"/>
            <a:ext cx="5973178" cy="5092097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Design Patterns: Elements of Reusable Object-Oriented Software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Gamma, et al.,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0-201-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63361-2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 Architecture, Vol. 1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Buschmann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0-471-95869-7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Software Architecture, Vol. 2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Schmidt, et al., 0-471-60695-2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Software Architecture, Vol. 3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Jain &amp;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Kircher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0-470-84525-2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Software Architecture, Vol. 4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Buschmann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0-470-05902-8 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Pattern-Oriented Software Architecture, Vol. 5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Buschmann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0-471-48648-5 </a:t>
            </a:r>
            <a:endParaRPr lang="en-US" sz="2000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 Architecture: Perspectives on an Emerging </a:t>
            </a: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Discipline,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Shaw, et al., 0-131-82957-2 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2" descr="http://images.pearsoned-ema.com/jpeg/large/978020163361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7727" y="1048215"/>
            <a:ext cx="1103313" cy="1422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0" descr="POSA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07727" y="2882273"/>
            <a:ext cx="1103313" cy="144438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7" y="4738124"/>
            <a:ext cx="1103313" cy="1450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Some Software Pattern Books (cont’d)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82294" y="1183919"/>
            <a:ext cx="4701940" cy="4648200"/>
          </a:xfrm>
        </p:spPr>
        <p:txBody>
          <a:bodyPr/>
          <a:lstStyle/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Hatching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Vlissides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0-201-43293-5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Core 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J2EE Patterns,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Alur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0-131-42246-4 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Enterprise Integration Patterns,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Hohpe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&amp; Wolfe, 0-321-20068-3 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Server Component Patterns,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Voelter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0-470-84319-5 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for Parallel Software Design,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Ortega-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Arjona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0-470-69734-2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Patterns for Fault Tolerant Software,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Hanmer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0-470-31979-8</a:t>
            </a:r>
          </a:p>
          <a:p>
            <a:pPr marL="228600" lvl="1" indent="-22860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Security Patterns,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Schumacher, et al.,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0-470-85884-2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5385" y="1953451"/>
            <a:ext cx="1201970" cy="151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http://media.wiley.com/product_data/coverImage300/98/04703197/047031979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373" y="4486105"/>
            <a:ext cx="1155993" cy="15505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0470843195_5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2522" y="2861853"/>
            <a:ext cx="1212980" cy="159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4" descr="http://media.wiley.com/product_data/coverImage300/42/04706973/047069734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45" y="3604864"/>
            <a:ext cx="1166969" cy="1501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0470858842_5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2522" y="4751139"/>
            <a:ext cx="1212980" cy="1529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21" y="1585632"/>
            <a:ext cx="1155993" cy="1492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http://www.informit.com/ShowCover.aspx?isbn=02014329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22" y="1073338"/>
            <a:ext cx="1212980" cy="14928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9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Some Software Pattern Books (cont’d)</a:t>
            </a:r>
          </a:p>
        </p:txBody>
      </p:sp>
      <p:sp>
        <p:nvSpPr>
          <p:cNvPr id="128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6540" y="1026689"/>
            <a:ext cx="5292953" cy="4918075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Pattern Languages of Program Design</a:t>
            </a:r>
          </a:p>
          <a:p>
            <a:pPr marL="461963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Vol. 1,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Coplien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eds.,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0-201-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60734-4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61963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Vol. 2,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Vlissides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eds., 0-201-89527-7</a:t>
            </a:r>
          </a:p>
          <a:p>
            <a:pPr marL="461963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Vol. 3,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Martin, et al., eds.,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0-201-</a:t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31011-2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61963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Vol. 4,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Harrison, et al., eds., 0-201-43304-4</a:t>
            </a:r>
          </a:p>
          <a:p>
            <a:pPr marL="461963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Vol. 5,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Manolescu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eds., 0-321-32194-4 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Small Memory Software,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Noble &amp; Weir, 0-201-59607-5</a:t>
            </a:r>
          </a:p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Concurrent Programming in Java, 2nd </a:t>
            </a: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ed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Lea, 0-201-31009-0 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sz="2000" dirty="0" smtClean="0"/>
          </a:p>
          <a:p>
            <a:pPr eaLnBrk="1" hangingPunct="1">
              <a:spcBef>
                <a:spcPts val="600"/>
              </a:spcBef>
              <a:buNone/>
            </a:pPr>
            <a:endParaRPr lang="en-US" sz="2000" dirty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03250" y="6431283"/>
            <a:ext cx="7109828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See </a:t>
            </a:r>
            <a:r>
              <a:rPr lang="en-US" sz="2000" dirty="0" smtClean="0">
                <a:hlinkClick r:id="rId3"/>
              </a:rPr>
              <a:t>www.hillside.net/patterns/books</a:t>
            </a:r>
            <a:r>
              <a:rPr lang="en-US" sz="2000" dirty="0" smtClean="0"/>
              <a:t> </a:t>
            </a:r>
            <a:r>
              <a:rPr lang="en-US" sz="2000" dirty="0"/>
              <a:t>for more </a:t>
            </a:r>
            <a:r>
              <a:rPr lang="en-US" sz="2000" dirty="0" smtClean="0"/>
              <a:t>pattern books</a:t>
            </a:r>
            <a:endParaRPr lang="en-US" sz="2000" dirty="0"/>
          </a:p>
        </p:txBody>
      </p:sp>
      <p:pic>
        <p:nvPicPr>
          <p:cNvPr id="5" name="Picture 19" descr="JamesChar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3677" y="4083681"/>
            <a:ext cx="1165819" cy="1516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592" y="4844104"/>
            <a:ext cx="1197571" cy="1413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http://www.research.ibm.com/designpatterns/images/plopd2-smal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8519" y="1770215"/>
            <a:ext cx="1105867" cy="137680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 descr="PLoPD1 Book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22090" y="1026689"/>
            <a:ext cx="1149074" cy="13941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6" descr="http://www.informit.com/ShowCover.aspx?isbn=0201310112&amp;type=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74273" y="2469010"/>
            <a:ext cx="1149407" cy="14335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8" descr="http://www.informit.com/ShowCover.aspx?isbn=0321321944&amp;type=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19598" y="3642584"/>
            <a:ext cx="1104787" cy="135420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41" y="2978823"/>
            <a:ext cx="1150823" cy="1311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Some Software Framework Books</a:t>
            </a:r>
          </a:p>
        </p:txBody>
      </p:sp>
      <p:sp>
        <p:nvSpPr>
          <p:cNvPr id="128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8482" y="1238558"/>
            <a:ext cx="5092230" cy="4918075"/>
          </a:xfrm>
        </p:spPr>
        <p:txBody>
          <a:bodyPr/>
          <a:lstStyle/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Inside </a:t>
            </a:r>
            <a:r>
              <a:rPr lang="en-US" sz="2000" i="1" kern="1200" dirty="0" err="1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Taligent</a:t>
            </a: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Technology,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Cotter, et al., </a:t>
            </a:r>
            <a:r>
              <a:rPr lang="en-US" sz="2000" dirty="0" smtClean="0"/>
              <a:t>0-201-40970-4 </a:t>
            </a:r>
            <a:endParaRPr lang="en-US" sz="2000" i="1" kern="1200" dirty="0" smtClean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Building 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Application Frameworks,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Fayad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0-471-24875-4</a:t>
            </a: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Implementing Application Frameworks,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Fayad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0-471-25201-8 </a:t>
            </a: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Domain-Specific Application Frameworks,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Fayad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et al., 0-471-33280-1 </a:t>
            </a: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C++ Network Programming </a:t>
            </a:r>
            <a:r>
              <a:rPr lang="en-US" sz="2000" i="1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1.,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Schmidt, et al., 0-201-60464-7 </a:t>
            </a: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C++ Network Programming </a:t>
            </a:r>
            <a:r>
              <a:rPr lang="en-US" sz="2000" i="1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Vol</a:t>
            </a: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2.,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Schmidt, et al., 0-201-79525-6 </a:t>
            </a:r>
          </a:p>
          <a:p>
            <a:pPr marL="228600" lvl="1" indent="-228600">
              <a:spcBef>
                <a:spcPts val="8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i="1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The ACE Programmer's Guide,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Huston,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et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al., 0-201-69971-0 </a:t>
            </a:r>
          </a:p>
          <a:p>
            <a:pPr eaLnBrk="1" hangingPunct="1">
              <a:spcBef>
                <a:spcPts val="800"/>
              </a:spcBef>
              <a:buNone/>
            </a:pPr>
            <a:endParaRPr lang="en-US" sz="2000" dirty="0" smtClean="0"/>
          </a:p>
          <a:p>
            <a:pPr eaLnBrk="1" hangingPunct="1">
              <a:spcBef>
                <a:spcPts val="800"/>
              </a:spcBef>
              <a:buNone/>
            </a:pPr>
            <a:endParaRPr lang="en-US" sz="2000" dirty="0"/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1030" name="Picture 6" descr="http://www-users.cs.york.ac.uk/susan/bib/nf/f/covers/10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94" y="2845223"/>
            <a:ext cx="1194144" cy="15013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schmid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641" y="3827928"/>
            <a:ext cx="1148327" cy="141963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9" descr="Schmid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34595" y="4735604"/>
            <a:ext cx="1253649" cy="1386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http://t2.gstatic.com/images?q=tbn:ANd9GcS-KG5UQhe33zLQIBdfkPY90qssAS65-41TzsU2DuNnQt7jMH2ss3IkIrgGg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94" y="4735604"/>
            <a:ext cx="1224633" cy="1421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95" y="2188937"/>
            <a:ext cx="1253649" cy="146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1" y="1510846"/>
            <a:ext cx="1148327" cy="1409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 descr="http://www.wildcrest.com/Potel/Portfolio/ittcover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94" y="1046279"/>
            <a:ext cx="1194144" cy="14099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5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Pattern Conferences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52425" y="1591837"/>
            <a:ext cx="8439150" cy="4343400"/>
          </a:xfrm>
        </p:spPr>
        <p:txBody>
          <a:bodyPr/>
          <a:lstStyle/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The Hillside Group Sponsors </a:t>
            </a:r>
            <a:b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many different conferences </a:t>
            </a:r>
          </a:p>
          <a:p>
            <a:pPr marL="458788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e.g.,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 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EuroPLoP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 </a:t>
            </a:r>
            <a:b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AsianPLoP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ScrumPLoP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VikingPLoP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SugarLoafPLoP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UP, &amp; </a:t>
            </a:r>
            <a:r>
              <a:rPr lang="en-US" sz="2000" kern="1200" dirty="0" err="1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ChiliPLoP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, 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These conferences focus on writers workshops to better improve patterns through group exposure</a:t>
            </a:r>
          </a:p>
          <a:p>
            <a:pPr marL="458788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See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  <a:hlinkClick r:id="rId3"/>
              </a:rPr>
              <a:t>www.dre.vanderbilt.edu/~schmidt/writersworkshop.html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 for more information on writers workshops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Each conference offers advanced topics for more adept pattern writers</a:t>
            </a:r>
          </a:p>
          <a:p>
            <a:pPr marL="228600" lvl="1" indent="-228600"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Participants have the opportunity to refine &amp; extend their patterns with help from knowledgeable </a:t>
            </a:r>
            <a:r>
              <a:rPr lang="en-US" sz="2000" dirty="0" smtClean="0"/>
              <a:t>patterns enthusiasts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953" y="6432913"/>
            <a:ext cx="7734300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hillside.net/conferences/</a:t>
            </a:r>
            <a:r>
              <a:rPr lang="en-US" sz="2000" dirty="0"/>
              <a:t> for more info on </a:t>
            </a:r>
            <a:r>
              <a:rPr lang="en-US" sz="2000" dirty="0" smtClean="0"/>
              <a:t>pattern </a:t>
            </a:r>
            <a:r>
              <a:rPr lang="en-US" sz="2000" dirty="0"/>
              <a:t>conferences</a:t>
            </a:r>
          </a:p>
        </p:txBody>
      </p:sp>
      <p:pic>
        <p:nvPicPr>
          <p:cNvPr id="1026" name="Picture 2" descr="http://www.hillside.net/images/plo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95" y="1242765"/>
            <a:ext cx="4292755" cy="12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OMG-CCM-Tutorial</Template>
  <TotalTime>34849</TotalTime>
  <Words>634</Words>
  <Application>Microsoft Office PowerPoint</Application>
  <PresentationFormat>On-screen Show (4:3)</PresentationFormat>
  <Paragraphs>112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DOC-Traditional</vt:lpstr>
      <vt:lpstr>Capsules</vt:lpstr>
      <vt:lpstr>PowerPoint Presentation</vt:lpstr>
      <vt:lpstr>Topics Covered in this Module</vt:lpstr>
      <vt:lpstr>Topics Covered in this Module</vt:lpstr>
      <vt:lpstr>Topics Covered in this Module</vt:lpstr>
      <vt:lpstr>Some Software Pattern Books</vt:lpstr>
      <vt:lpstr>Some Software Pattern Books (cont’d)</vt:lpstr>
      <vt:lpstr>Some Software Pattern Books (cont’d)</vt:lpstr>
      <vt:lpstr>Some Software Framework Books</vt:lpstr>
      <vt:lpstr>Pattern Conferences</vt:lpstr>
      <vt:lpstr>Pattern Mailing Lists</vt:lpstr>
      <vt:lpstr>Summary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Design Patterns</dc:title>
  <dc:creator>Douglas C. Schmidt</dc:creator>
  <cp:lastModifiedBy>Douglas Schmidt</cp:lastModifiedBy>
  <cp:revision>1881</cp:revision>
  <cp:lastPrinted>1601-01-01T00:00:00Z</cp:lastPrinted>
  <dcterms:created xsi:type="dcterms:W3CDTF">2001-07-09T14:42:07Z</dcterms:created>
  <dcterms:modified xsi:type="dcterms:W3CDTF">2013-01-20T19:56:36Z</dcterms:modified>
</cp:coreProperties>
</file>