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7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8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70" r:id="rId1"/>
    <p:sldMasterId id="2147483992" r:id="rId2"/>
    <p:sldMasterId id="2147484004" r:id="rId3"/>
    <p:sldMasterId id="2147484016" r:id="rId4"/>
    <p:sldMasterId id="2147484028" r:id="rId5"/>
    <p:sldMasterId id="2147484040" r:id="rId6"/>
    <p:sldMasterId id="2147484052" r:id="rId7"/>
    <p:sldMasterId id="2147484073" r:id="rId8"/>
    <p:sldMasterId id="2147484094" r:id="rId9"/>
  </p:sldMasterIdLst>
  <p:notesMasterIdLst>
    <p:notesMasterId r:id="rId102"/>
  </p:notesMasterIdLst>
  <p:handoutMasterIdLst>
    <p:handoutMasterId r:id="rId103"/>
  </p:handoutMasterIdLst>
  <p:sldIdLst>
    <p:sldId id="1538" r:id="rId10"/>
    <p:sldId id="1539" r:id="rId11"/>
    <p:sldId id="1247" r:id="rId12"/>
    <p:sldId id="1547" r:id="rId13"/>
    <p:sldId id="1579" r:id="rId14"/>
    <p:sldId id="1580" r:id="rId15"/>
    <p:sldId id="1594" r:id="rId16"/>
    <p:sldId id="1548" r:id="rId17"/>
    <p:sldId id="1610" r:id="rId18"/>
    <p:sldId id="1611" r:id="rId19"/>
    <p:sldId id="1612" r:id="rId20"/>
    <p:sldId id="1250" r:id="rId21"/>
    <p:sldId id="1549" r:id="rId22"/>
    <p:sldId id="1550" r:id="rId23"/>
    <p:sldId id="1252" r:id="rId24"/>
    <p:sldId id="1581" r:id="rId25"/>
    <p:sldId id="1582" r:id="rId26"/>
    <p:sldId id="1583" r:id="rId27"/>
    <p:sldId id="1551" r:id="rId28"/>
    <p:sldId id="1584" r:id="rId29"/>
    <p:sldId id="1585" r:id="rId30"/>
    <p:sldId id="1586" r:id="rId31"/>
    <p:sldId id="1542" r:id="rId32"/>
    <p:sldId id="1543" r:id="rId33"/>
    <p:sldId id="1552" r:id="rId34"/>
    <p:sldId id="1613" r:id="rId35"/>
    <p:sldId id="1614" r:id="rId36"/>
    <p:sldId id="1485" r:id="rId37"/>
    <p:sldId id="1553" r:id="rId38"/>
    <p:sldId id="1569" r:id="rId39"/>
    <p:sldId id="1570" r:id="rId40"/>
    <p:sldId id="1587" r:id="rId41"/>
    <p:sldId id="1588" r:id="rId42"/>
    <p:sldId id="1486" r:id="rId43"/>
    <p:sldId id="1589" r:id="rId44"/>
    <p:sldId id="1590" r:id="rId45"/>
    <p:sldId id="1591" r:id="rId46"/>
    <p:sldId id="1512" r:id="rId47"/>
    <p:sldId id="1605" r:id="rId48"/>
    <p:sldId id="1592" r:id="rId49"/>
    <p:sldId id="1593" r:id="rId50"/>
    <p:sldId id="1515" r:id="rId51"/>
    <p:sldId id="1606" r:id="rId52"/>
    <p:sldId id="1555" r:id="rId53"/>
    <p:sldId id="1563" r:id="rId54"/>
    <p:sldId id="1567" r:id="rId55"/>
    <p:sldId id="1575" r:id="rId56"/>
    <p:sldId id="1574" r:id="rId57"/>
    <p:sldId id="1540" r:id="rId58"/>
    <p:sldId id="1573" r:id="rId59"/>
    <p:sldId id="1489" r:id="rId60"/>
    <p:sldId id="1615" r:id="rId61"/>
    <p:sldId id="1568" r:id="rId62"/>
    <p:sldId id="1607" r:id="rId63"/>
    <p:sldId id="1608" r:id="rId64"/>
    <p:sldId id="1490" r:id="rId65"/>
    <p:sldId id="1493" r:id="rId66"/>
    <p:sldId id="1557" r:id="rId67"/>
    <p:sldId id="1519" r:id="rId68"/>
    <p:sldId id="1520" r:id="rId69"/>
    <p:sldId id="1558" r:id="rId70"/>
    <p:sldId id="1619" r:id="rId71"/>
    <p:sldId id="1527" r:id="rId72"/>
    <p:sldId id="1609" r:id="rId73"/>
    <p:sldId id="1528" r:id="rId74"/>
    <p:sldId id="1616" r:id="rId75"/>
    <p:sldId id="1617" r:id="rId76"/>
    <p:sldId id="1526" r:id="rId77"/>
    <p:sldId id="1618" r:id="rId78"/>
    <p:sldId id="1572" r:id="rId79"/>
    <p:sldId id="1576" r:id="rId80"/>
    <p:sldId id="1577" r:id="rId81"/>
    <p:sldId id="1578" r:id="rId82"/>
    <p:sldId id="1571" r:id="rId83"/>
    <p:sldId id="1541" r:id="rId84"/>
    <p:sldId id="1113" r:id="rId85"/>
    <p:sldId id="1604" r:id="rId86"/>
    <p:sldId id="1560" r:id="rId87"/>
    <p:sldId id="1565" r:id="rId88"/>
    <p:sldId id="1602" r:id="rId89"/>
    <p:sldId id="1603" r:id="rId90"/>
    <p:sldId id="1116" r:id="rId91"/>
    <p:sldId id="1599" r:id="rId92"/>
    <p:sldId id="1566" r:id="rId93"/>
    <p:sldId id="1601" r:id="rId94"/>
    <p:sldId id="1600" r:id="rId95"/>
    <p:sldId id="1117" r:id="rId96"/>
    <p:sldId id="1595" r:id="rId97"/>
    <p:sldId id="1596" r:id="rId98"/>
    <p:sldId id="1561" r:id="rId99"/>
    <p:sldId id="1597" r:id="rId100"/>
    <p:sldId id="1598" r:id="rId101"/>
  </p:sldIdLst>
  <p:sldSz cx="9144000" cy="6858000" type="screen4x3"/>
  <p:notesSz cx="6992938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D9F6FF"/>
    <a:srgbClr val="336699"/>
    <a:srgbClr val="666699"/>
    <a:srgbClr val="FF7C80"/>
    <a:srgbClr val="CCFFFF"/>
    <a:srgbClr val="FF33CC"/>
    <a:srgbClr val="FF000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 autoAdjust="0"/>
  </p:normalViewPr>
  <p:slideViewPr>
    <p:cSldViewPr snapToGrid="0">
      <p:cViewPr varScale="1">
        <p:scale>
          <a:sx n="80" d="100"/>
          <a:sy n="80" d="100"/>
        </p:scale>
        <p:origin x="-1406" y="-82"/>
      </p:cViewPr>
      <p:guideLst>
        <p:guide orient="horz" pos="4277"/>
        <p:guide pos="236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200"/>
    </p:cViewPr>
  </p:sorterViewPr>
  <p:notesViewPr>
    <p:cSldViewPr snapToGrid="0">
      <p:cViewPr>
        <p:scale>
          <a:sx n="75" d="100"/>
          <a:sy n="75" d="100"/>
        </p:scale>
        <p:origin x="-2818" y="422"/>
      </p:cViewPr>
      <p:guideLst>
        <p:guide orient="horz" pos="2922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84" Type="http://schemas.openxmlformats.org/officeDocument/2006/relationships/slide" Target="slides/slide75.xml"/><Relationship Id="rId89" Type="http://schemas.openxmlformats.org/officeDocument/2006/relationships/slide" Target="slides/slide80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92" Type="http://schemas.openxmlformats.org/officeDocument/2006/relationships/slide" Target="slides/slide8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07" Type="http://schemas.openxmlformats.org/officeDocument/2006/relationships/tableStyles" Target="tableStyles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74" Type="http://schemas.openxmlformats.org/officeDocument/2006/relationships/slide" Target="slides/slide65.xml"/><Relationship Id="rId79" Type="http://schemas.openxmlformats.org/officeDocument/2006/relationships/slide" Target="slides/slide70.xml"/><Relationship Id="rId87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82" Type="http://schemas.openxmlformats.org/officeDocument/2006/relationships/slide" Target="slides/slide73.xml"/><Relationship Id="rId90" Type="http://schemas.openxmlformats.org/officeDocument/2006/relationships/slide" Target="slides/slide81.xml"/><Relationship Id="rId95" Type="http://schemas.openxmlformats.org/officeDocument/2006/relationships/slide" Target="slides/slide86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77" Type="http://schemas.openxmlformats.org/officeDocument/2006/relationships/slide" Target="slides/slide68.xml"/><Relationship Id="rId100" Type="http://schemas.openxmlformats.org/officeDocument/2006/relationships/slide" Target="slides/slide91.xml"/><Relationship Id="rId10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80" Type="http://schemas.openxmlformats.org/officeDocument/2006/relationships/slide" Target="slides/slide71.xml"/><Relationship Id="rId85" Type="http://schemas.openxmlformats.org/officeDocument/2006/relationships/slide" Target="slides/slide76.xml"/><Relationship Id="rId93" Type="http://schemas.openxmlformats.org/officeDocument/2006/relationships/slide" Target="slides/slide84.xml"/><Relationship Id="rId98" Type="http://schemas.openxmlformats.org/officeDocument/2006/relationships/slide" Target="slides/slide8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83" Type="http://schemas.openxmlformats.org/officeDocument/2006/relationships/slide" Target="slides/slide74.xml"/><Relationship Id="rId88" Type="http://schemas.openxmlformats.org/officeDocument/2006/relationships/slide" Target="slides/slide79.xml"/><Relationship Id="rId91" Type="http://schemas.openxmlformats.org/officeDocument/2006/relationships/slide" Target="slides/slide82.xml"/><Relationship Id="rId96" Type="http://schemas.openxmlformats.org/officeDocument/2006/relationships/slide" Target="slides/slide8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6" Type="http://schemas.openxmlformats.org/officeDocument/2006/relationships/theme" Target="theme/theme1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78" Type="http://schemas.openxmlformats.org/officeDocument/2006/relationships/slide" Target="slides/slide69.xml"/><Relationship Id="rId81" Type="http://schemas.openxmlformats.org/officeDocument/2006/relationships/slide" Target="slides/slide72.xml"/><Relationship Id="rId86" Type="http://schemas.openxmlformats.org/officeDocument/2006/relationships/slide" Target="slides/slide77.xml"/><Relationship Id="rId94" Type="http://schemas.openxmlformats.org/officeDocument/2006/relationships/slide" Target="slides/slide85.xml"/><Relationship Id="rId99" Type="http://schemas.openxmlformats.org/officeDocument/2006/relationships/slide" Target="slides/slide90.xml"/><Relationship Id="rId101" Type="http://schemas.openxmlformats.org/officeDocument/2006/relationships/slide" Target="slides/slide9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6" Type="http://schemas.openxmlformats.org/officeDocument/2006/relationships/slide" Target="slides/slide67.xml"/><Relationship Id="rId97" Type="http://schemas.openxmlformats.org/officeDocument/2006/relationships/slide" Target="slides/slide88.xml"/><Relationship Id="rId10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8.xml"/><Relationship Id="rId2" Type="http://schemas.openxmlformats.org/officeDocument/2006/relationships/slide" Target="slides/slide77.xml"/><Relationship Id="rId1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273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1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900"/>
            <a:ext cx="30273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1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51900"/>
            <a:ext cx="30273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pPr>
              <a:defRPr/>
            </a:pPr>
            <a:fld id="{8A73C51E-FA64-434C-A324-1E3FF175C9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51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273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92150"/>
            <a:ext cx="4618037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387850"/>
            <a:ext cx="5148263" cy="4233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900"/>
            <a:ext cx="30273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51900"/>
            <a:ext cx="30273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pPr>
              <a:defRPr/>
            </a:pPr>
            <a:fld id="{8AF9DF1B-A40D-4F53-A08C-24E7E7066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098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0000FF"/>
              </a:buClr>
            </a:pPr>
            <a:fld id="{CBCBBE42-7098-478C-AB27-BFE8BD4916CD}" type="slidenum">
              <a:rPr lang="en-US" smtClean="0">
                <a:solidFill>
                  <a:prstClr val="black"/>
                </a:solidFill>
              </a:rPr>
              <a:pPr>
                <a:buClr>
                  <a:srgbClr val="0000FF"/>
                </a:buClr>
              </a:pPr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34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34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59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59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59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65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65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65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65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6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2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65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65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65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0000FF"/>
              </a:buClr>
            </a:pPr>
            <a:fld id="{CBCBBE42-7098-478C-AB27-BFE8BD4916CD}" type="slidenum">
              <a:rPr lang="en-US" smtClean="0">
                <a:solidFill>
                  <a:prstClr val="black"/>
                </a:solidFill>
              </a:rPr>
              <a:pPr>
                <a:buClr>
                  <a:srgbClr val="0000FF"/>
                </a:buClr>
              </a:pPr>
              <a:t>23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24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661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661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66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66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6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34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661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66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661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661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089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089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089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089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956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95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341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956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956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591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591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591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0000FF"/>
              </a:buClr>
            </a:pPr>
            <a:fld id="{CBCBBE42-7098-478C-AB27-BFE8BD4916CD}" type="slidenum">
              <a:rPr lang="en-US" smtClean="0">
                <a:solidFill>
                  <a:prstClr val="black"/>
                </a:solidFill>
              </a:rPr>
              <a:pPr>
                <a:buClr>
                  <a:srgbClr val="0000FF"/>
                </a:buClr>
              </a:pPr>
              <a:t>49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341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50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145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145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145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145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145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55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53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014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6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341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844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844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844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9430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943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9052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400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72511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189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1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3416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0000FF"/>
              </a:buClr>
            </a:pPr>
            <a:fld id="{CBCBBE42-7098-478C-AB27-BFE8BD4916CD}" type="slidenum">
              <a:rPr lang="en-US" smtClean="0">
                <a:solidFill>
                  <a:prstClr val="black"/>
                </a:solidFill>
              </a:rPr>
              <a:pPr>
                <a:buClr>
                  <a:srgbClr val="0000FF"/>
                </a:buClr>
              </a:pPr>
              <a:t>74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75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3416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3416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2400">
              <a:latin typeface="Times New Roman" pitchFamily="18" charset="0"/>
              <a:ea typeface="宋体" pitchFamily="1" charset="-122"/>
              <a:cs typeface="+mn-cs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9988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0858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50498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932256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002382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7831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885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62757"/>
      </p:ext>
    </p:extLst>
  </p:cSld>
  <p:clrMapOvr>
    <a:masterClrMapping/>
  </p:clrMapOvr>
  <p:hf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06669"/>
      </p:ext>
    </p:extLst>
  </p:cSld>
  <p:clrMapOvr>
    <a:masterClrMapping/>
  </p:clrMapOvr>
  <p:hf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946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78500"/>
      </p:ext>
    </p:extLst>
  </p:cSld>
  <p:clrMapOvr>
    <a:masterClrMapping/>
  </p:clrMapOvr>
  <p:hf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3142"/>
      </p:ext>
    </p:extLst>
  </p:cSld>
  <p:clrMapOvr>
    <a:masterClrMapping/>
  </p:clrMapOvr>
  <p:hf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94380"/>
      </p:ext>
    </p:extLst>
  </p:cSld>
  <p:clrMapOvr>
    <a:masterClrMapping/>
  </p:clrMapOvr>
  <p:hf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76542"/>
      </p:ext>
    </p:extLst>
  </p:cSld>
  <p:clrMapOvr>
    <a:masterClrMapping/>
  </p:clrMapOvr>
  <p:hf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34246"/>
      </p:ext>
    </p:extLst>
  </p:cSld>
  <p:clrMapOvr>
    <a:masterClrMapping/>
  </p:clrMapOvr>
  <p:hf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10481"/>
      </p:ext>
    </p:extLst>
  </p:cSld>
  <p:clrMapOvr>
    <a:masterClrMapping/>
  </p:clrMapOvr>
  <p:hf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  <a:ea typeface="宋体" pitchFamily="1" charset="-122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388714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69863" indent="-169863">
              <a:defRPr/>
            </a:lvl1pPr>
            <a:lvl2pPr marL="457200" indent="-287338">
              <a:defRPr/>
            </a:lvl2pPr>
            <a:lvl3pPr marL="341313" indent="-171450">
              <a:defRPr/>
            </a:lvl3pPr>
            <a:lvl4pPr marL="627063" indent="-223838">
              <a:defRPr/>
            </a:lvl4pPr>
            <a:lvl5pPr marL="860425" indent="-23336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62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523970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2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5798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5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78133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1293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4940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3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7284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83243"/>
      </p:ext>
    </p:extLst>
  </p:cSld>
  <p:clrMapOvr>
    <a:masterClrMapping/>
  </p:clrMapOvr>
  <p:hf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20540"/>
      </p:ext>
    </p:extLst>
  </p:cSld>
  <p:clrMapOvr>
    <a:masterClrMapping/>
  </p:clrMapOvr>
  <p:hf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4355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66494"/>
      </p:ext>
    </p:extLst>
  </p:cSld>
  <p:clrMapOvr>
    <a:masterClrMapping/>
  </p:clrMapOvr>
  <p:hf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04674"/>
      </p:ext>
    </p:extLst>
  </p:cSld>
  <p:clrMapOvr>
    <a:masterClrMapping/>
  </p:clrMapOvr>
  <p:hf hdr="0" ft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86780"/>
      </p:ext>
    </p:extLst>
  </p:cSld>
  <p:clrMapOvr>
    <a:masterClrMapping/>
  </p:clrMapOvr>
  <p:hf hdr="0" ft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47302"/>
      </p:ext>
    </p:extLst>
  </p:cSld>
  <p:clrMapOvr>
    <a:masterClrMapping/>
  </p:clrMapOvr>
  <p:hf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66504"/>
      </p:ext>
    </p:extLst>
  </p:cSld>
  <p:clrMapOvr>
    <a:masterClrMapping/>
  </p:clrMapOvr>
  <p:hf hdr="0" ft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60914"/>
      </p:ext>
    </p:extLst>
  </p:cSld>
  <p:clrMapOvr>
    <a:masterClrMapping/>
  </p:clrMapOvr>
  <p:hf hdr="0" ft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-38100"/>
            <a:ext cx="7924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69950" y="1524000"/>
            <a:ext cx="7400925" cy="1982788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694488"/>
            <a:ext cx="260350" cy="1222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8F238-D794-4F52-8814-5C18B94DDA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783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69863" indent="-169863">
              <a:defRPr/>
            </a:lvl1pPr>
            <a:lvl2pPr marL="457200" indent="-287338">
              <a:defRPr/>
            </a:lvl2pPr>
            <a:lvl3pPr marL="341313" indent="-171450">
              <a:defRPr/>
            </a:lvl3pPr>
            <a:lvl4pPr marL="627063" indent="-223838">
              <a:defRPr/>
            </a:lvl4pPr>
            <a:lvl5pPr marL="860425" indent="-23336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DCC0F98-AEBD-4F95-A7B2-159FA160810A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pPr>
              <a:defRPr/>
            </a:pPr>
            <a:fld id="{2B3CD275-63F2-4571-ABE6-2CE26FD694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CB097-ED09-420F-AADD-EBB2F42ED938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2E753-8563-4A94-A4CE-051A689E7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F84F2-76E2-4EDE-BF91-CB21F3F2327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E059-201B-425A-9B3C-53D463513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B7BA-76B7-4A76-B631-E57EFE346C20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1D88C-5047-4BD3-92BE-D50FA8565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23024-4230-4F8A-AC37-3DEFC19B043B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7B402-1170-4458-B780-D7B3F8329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EE7EF-47F9-431F-AF32-1E3EE10C9081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B30B-2B51-4AFC-AFEA-F85481A37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A7079-8E44-4381-9957-D6C36704D41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55BBD-9230-4160-99B6-EB339C342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D5E56-A852-4355-99AC-877D1DE0D0BD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FA340-54C2-4643-B975-A1ED9CD8B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F065B-00C9-4162-85CE-39EA7A6FC49D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293B5-7DAE-47F7-ADA2-14E785507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498AB-F2C0-43ED-A0D2-04302413DFE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825D-80CA-4DFC-B5D5-0BDB392165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713D7-8319-41F5-9EAC-DE79CE35FEC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A8329-8A87-4D45-8707-2444464EF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DCC0F98-AEBD-4F95-A7B2-159FA160810A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pPr>
              <a:defRPr/>
            </a:pPr>
            <a:fld id="{2B3CD275-63F2-4571-ABE6-2CE26FD694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CB097-ED09-420F-AADD-EBB2F42ED938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2E753-8563-4A94-A4CE-051A689E7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F84F2-76E2-4EDE-BF91-CB21F3F2327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E059-201B-425A-9B3C-53D463513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B7BA-76B7-4A76-B631-E57EFE346C20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1D88C-5047-4BD3-92BE-D50FA8565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23024-4230-4F8A-AC37-3DEFC19B043B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7B402-1170-4458-B780-D7B3F8329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EE7EF-47F9-431F-AF32-1E3EE10C9081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B30B-2B51-4AFC-AFEA-F85481A37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A7079-8E44-4381-9957-D6C36704D41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55BBD-9230-4160-99B6-EB339C342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D5E56-A852-4355-99AC-877D1DE0D0BD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FA340-54C2-4643-B975-A1ED9CD8B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F065B-00C9-4162-85CE-39EA7A6FC49D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293B5-7DAE-47F7-ADA2-14E785507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498AB-F2C0-43ED-A0D2-04302413DFE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825D-80CA-4DFC-B5D5-0BDB392165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713D7-8319-41F5-9EAC-DE79CE35FEC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A8329-8A87-4D45-8707-2444464EF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DCC0F98-AEBD-4F95-A7B2-159FA160810A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pPr>
              <a:defRPr/>
            </a:pPr>
            <a:fld id="{2B3CD275-63F2-4571-ABE6-2CE26FD694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CB097-ED09-420F-AADD-EBB2F42ED938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2E753-8563-4A94-A4CE-051A689E7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F84F2-76E2-4EDE-BF91-CB21F3F2327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E059-201B-425A-9B3C-53D463513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B7BA-76B7-4A76-B631-E57EFE346C20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1D88C-5047-4BD3-92BE-D50FA8565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23024-4230-4F8A-AC37-3DEFC19B043B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7B402-1170-4458-B780-D7B3F8329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EE7EF-47F9-431F-AF32-1E3EE10C9081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B30B-2B51-4AFC-AFEA-F85481A37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A7079-8E44-4381-9957-D6C36704D41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55BBD-9230-4160-99B6-EB339C342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D5E56-A852-4355-99AC-877D1DE0D0BD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FA340-54C2-4643-B975-A1ED9CD8B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F065B-00C9-4162-85CE-39EA7A6FC49D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293B5-7DAE-47F7-ADA2-14E785507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498AB-F2C0-43ED-A0D2-04302413DFE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825D-80CA-4DFC-B5D5-0BDB392165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713D7-8319-41F5-9EAC-DE79CE35FEC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A8329-8A87-4D45-8707-2444464EF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DCC0F98-AEBD-4F95-A7B2-159FA160810A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pPr>
              <a:defRPr/>
            </a:pPr>
            <a:fld id="{2B3CD275-63F2-4571-ABE6-2CE26FD694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CB097-ED09-420F-AADD-EBB2F42ED938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2E753-8563-4A94-A4CE-051A689E7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F84F2-76E2-4EDE-BF91-CB21F3F2327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E059-201B-425A-9B3C-53D463513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B7BA-76B7-4A76-B631-E57EFE346C20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1D88C-5047-4BD3-92BE-D50FA8565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23024-4230-4F8A-AC37-3DEFC19B043B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7B402-1170-4458-B780-D7B3F8329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EE7EF-47F9-431F-AF32-1E3EE10C9081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B30B-2B51-4AFC-AFEA-F85481A37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A7079-8E44-4381-9957-D6C36704D41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55BBD-9230-4160-99B6-EB339C342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D5E56-A852-4355-99AC-877D1DE0D0BD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FA340-54C2-4643-B975-A1ED9CD8B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F065B-00C9-4162-85CE-39EA7A6FC49D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293B5-7DAE-47F7-ADA2-14E785507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498AB-F2C0-43ED-A0D2-04302413DFE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825D-80CA-4DFC-B5D5-0BDB392165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713D7-8319-41F5-9EAC-DE79CE35FEC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A8329-8A87-4D45-8707-2444464EF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DCC0F98-AEBD-4F95-A7B2-159FA160810A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pPr>
              <a:defRPr/>
            </a:pPr>
            <a:fld id="{2B3CD275-63F2-4571-ABE6-2CE26FD694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CB097-ED09-420F-AADD-EBB2F42ED938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2E753-8563-4A94-A4CE-051A689E7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F84F2-76E2-4EDE-BF91-CB21F3F2327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E059-201B-425A-9B3C-53D463513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B7BA-76B7-4A76-B631-E57EFE346C20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1D88C-5047-4BD3-92BE-D50FA8565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23024-4230-4F8A-AC37-3DEFC19B043B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7B402-1170-4458-B780-D7B3F8329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EE7EF-47F9-431F-AF32-1E3EE10C9081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B30B-2B51-4AFC-AFEA-F85481A37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A7079-8E44-4381-9957-D6C36704D41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55BBD-9230-4160-99B6-EB339C342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D5E56-A852-4355-99AC-877D1DE0D0BD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FA340-54C2-4643-B975-A1ED9CD8B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F065B-00C9-4162-85CE-39EA7A6FC49D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293B5-7DAE-47F7-ADA2-14E785507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498AB-F2C0-43ED-A0D2-04302413DFE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825D-80CA-4DFC-B5D5-0BDB392165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713D7-8319-41F5-9EAC-DE79CE35FEC3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A8329-8A87-4D45-8707-2444464EF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endParaRPr lang="zh-CN" altLang="en-US" sz="2400" u="none">
              <a:solidFill>
                <a:srgbClr val="000000"/>
              </a:solidFill>
              <a:latin typeface="Times New Roman" pitchFamily="18" charset="0"/>
              <a:ea typeface="宋体" pitchFamily="1" charset="-122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584451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69863" indent="-169863">
              <a:defRPr/>
            </a:lvl1pPr>
            <a:lvl2pPr marL="457200" indent="-287338">
              <a:defRPr/>
            </a:lvl2pPr>
            <a:lvl3pPr marL="341313" indent="-171450">
              <a:defRPr/>
            </a:lvl3pPr>
            <a:lvl4pPr marL="627063" indent="-223838">
              <a:defRPr/>
            </a:lvl4pPr>
            <a:lvl5pPr marL="860425" indent="-233363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152400" y="57150"/>
            <a:ext cx="541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defRPr/>
            </a:pPr>
            <a:r>
              <a:rPr lang="en-US" altLang="zh-CN" u="none" dirty="0" smtClean="0">
                <a:solidFill>
                  <a:schemeClr val="accent2"/>
                </a:solidFill>
                <a:latin typeface="+mj-lt"/>
              </a:rPr>
              <a:t>Service Configuration &amp; Activation</a:t>
            </a:r>
            <a:endParaRPr lang="en-US" altLang="zh-CN" u="none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744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92098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4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7375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287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31956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28336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275839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6466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5148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3634"/>
      </p:ext>
    </p:extLst>
  </p:cSld>
  <p:clrMapOvr>
    <a:masterClrMapping/>
  </p:clrMapOvr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82022"/>
      </p:ext>
    </p:extLst>
  </p:cSld>
  <p:clrMapOvr>
    <a:masterClrMapping/>
  </p:clrMapOvr>
  <p:hf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1873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135"/>
      </p:ext>
    </p:extLst>
  </p:cSld>
  <p:clrMapOvr>
    <a:masterClrMapping/>
  </p:clrMapOvr>
  <p:hf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45481"/>
      </p:ext>
    </p:extLst>
  </p:cSld>
  <p:clrMapOvr>
    <a:masterClrMapping/>
  </p:clrMapOvr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49070"/>
      </p:ext>
    </p:extLst>
  </p:cSld>
  <p:clrMapOvr>
    <a:masterClrMapping/>
  </p:clrMapOvr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065"/>
      </p:ext>
    </p:extLst>
  </p:cSld>
  <p:clrMapOvr>
    <a:masterClrMapping/>
  </p:clrMapOvr>
  <p:hf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68186"/>
      </p:ext>
    </p:extLst>
  </p:cSld>
  <p:clrMapOvr>
    <a:masterClrMapping/>
  </p:clrMapOvr>
  <p:hf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62468"/>
      </p:ext>
    </p:extLst>
  </p:cSld>
  <p:clrMapOvr>
    <a:masterClrMapping/>
  </p:clrMapOvr>
  <p:hf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endParaRPr lang="zh-CN" altLang="en-US" sz="2400" u="none">
              <a:solidFill>
                <a:srgbClr val="000000"/>
              </a:solidFill>
              <a:latin typeface="Times New Roman" pitchFamily="18" charset="0"/>
              <a:ea typeface="宋体" pitchFamily="1" charset="-122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98791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69863" indent="-169863">
              <a:defRPr/>
            </a:lvl1pPr>
            <a:lvl2pPr marL="457200" indent="-287338">
              <a:defRPr/>
            </a:lvl2pPr>
            <a:lvl3pPr marL="341313" indent="-171450">
              <a:defRPr/>
            </a:lvl3pPr>
            <a:lvl4pPr marL="627063" indent="-223838">
              <a:defRPr/>
            </a:lvl4pPr>
            <a:lvl5pPr marL="860425" indent="-233363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82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609602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6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78.xml"/><Relationship Id="rId21" Type="http://schemas.openxmlformats.org/officeDocument/2006/relationships/theme" Target="../theme/theme7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8.xml"/><Relationship Id="rId1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98.xml"/><Relationship Id="rId21" Type="http://schemas.openxmlformats.org/officeDocument/2006/relationships/theme" Target="../theme/theme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17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111.xml"/><Relationship Id="rId20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10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9.xml"/><Relationship Id="rId22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slideLayout" Target="../slideLayouts/slideLayout128.xml"/><Relationship Id="rId18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18.xml"/><Relationship Id="rId21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22.xml"/><Relationship Id="rId12" Type="http://schemas.openxmlformats.org/officeDocument/2006/relationships/slideLayout" Target="../slideLayouts/slideLayout127.xml"/><Relationship Id="rId17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17.xml"/><Relationship Id="rId16" Type="http://schemas.openxmlformats.org/officeDocument/2006/relationships/slideLayout" Target="../slideLayouts/slideLayout131.xml"/><Relationship Id="rId20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120.xml"/><Relationship Id="rId15" Type="http://schemas.openxmlformats.org/officeDocument/2006/relationships/slideLayout" Target="../slideLayouts/slideLayout130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25.xml"/><Relationship Id="rId19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slideLayout" Target="../slideLayouts/slideLayout129.xml"/><Relationship Id="rId2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3"/>
            <a:r>
              <a:rPr lang="en-US" altLang="zh-CN" dirty="0" smtClean="0"/>
              <a:t>Third level</a:t>
            </a:r>
          </a:p>
        </p:txBody>
      </p:sp>
      <p:sp>
        <p:nvSpPr>
          <p:cNvPr id="1373190" name="Text Box 6"/>
          <p:cNvSpPr txBox="1">
            <a:spLocks noChangeArrowheads="1"/>
          </p:cNvSpPr>
          <p:nvPr/>
        </p:nvSpPr>
        <p:spPr bwMode="auto">
          <a:xfrm>
            <a:off x="152400" y="57150"/>
            <a:ext cx="541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defRPr/>
            </a:pPr>
            <a:r>
              <a:rPr lang="en-US" altLang="zh-CN" u="none" dirty="0" smtClean="0">
                <a:solidFill>
                  <a:schemeClr val="accent2"/>
                </a:solidFill>
                <a:latin typeface="+mj-lt"/>
              </a:rPr>
              <a:t>Service Configuration &amp; Activation</a:t>
            </a:r>
            <a:endParaRPr lang="en-US" altLang="zh-CN" u="none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365223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5128" name="Picture 10" descr="isis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418195" y="6392770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vsb5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0320" y="639118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196" name="Rectangle 12"/>
          <p:cNvSpPr>
            <a:spLocks noChangeArrowheads="1"/>
          </p:cNvSpPr>
          <p:nvPr/>
        </p:nvSpPr>
        <p:spPr bwMode="auto">
          <a:xfrm>
            <a:off x="6705600" y="59769"/>
            <a:ext cx="22971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u="none" dirty="0">
                <a:solidFill>
                  <a:schemeClr val="accent2"/>
                </a:solidFill>
                <a:ea typeface="宋体" pitchFamily="1" charset="-122"/>
                <a:cs typeface="+mn-cs"/>
              </a:rPr>
              <a:t>Douglas C. Schmidt</a:t>
            </a:r>
          </a:p>
        </p:txBody>
      </p:sp>
      <p:sp>
        <p:nvSpPr>
          <p:cNvPr id="1373201" name="Rectangle 17"/>
          <p:cNvSpPr>
            <a:spLocks noChangeArrowheads="1"/>
          </p:cNvSpPr>
          <p:nvPr/>
        </p:nvSpPr>
        <p:spPr bwMode="auto">
          <a:xfrm>
            <a:off x="4349750" y="6430963"/>
            <a:ext cx="463550" cy="366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B94337BD-2C91-44FC-B100-2A7003AD1CD6}" type="slidenum">
              <a:rPr lang="en-US" altLang="zh-CN" b="1" u="none">
                <a:ea typeface="宋体" pitchFamily="1" charset="-122"/>
                <a:cs typeface="+mn-cs"/>
              </a:rPr>
              <a:pPr>
                <a:defRPr/>
              </a:pPr>
              <a:t>‹#›</a:t>
            </a:fld>
            <a:endParaRPr lang="en-US" altLang="zh-CN" b="1" u="none" dirty="0">
              <a:ea typeface="宋体" pitchFamily="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  <p:sldLayoutId id="2147483988" r:id="rId18"/>
    <p:sldLayoutId id="2147483989" r:id="rId19"/>
    <p:sldLayoutId id="2147483990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SzPct val="90000"/>
        <a:buChar char="•"/>
        <a:defRPr lang="en-US" altLang="zh-CN" sz="20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61963" indent="-230188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altLang="zh-CN" sz="20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61963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30188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sp>
        <p:nvSpPr>
          <p:cNvPr id="6148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37626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D4C9308B-A6B4-4DF4-A2B3-87721F6E7B1E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307F5EE2-70F4-479A-B2B9-F843977694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152" name="Picture 13" descr="do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sp>
        <p:nvSpPr>
          <p:cNvPr id="6148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37626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D4C9308B-A6B4-4DF4-A2B3-87721F6E7B1E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307F5EE2-70F4-479A-B2B9-F843977694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152" name="Picture 13" descr="do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sp>
        <p:nvSpPr>
          <p:cNvPr id="6148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37626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D4C9308B-A6B4-4DF4-A2B3-87721F6E7B1E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307F5EE2-70F4-479A-B2B9-F843977694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152" name="Picture 13" descr="do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sp>
        <p:nvSpPr>
          <p:cNvPr id="6148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37626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D4C9308B-A6B4-4DF4-A2B3-87721F6E7B1E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307F5EE2-70F4-479A-B2B9-F843977694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152" name="Picture 13" descr="do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sp>
        <p:nvSpPr>
          <p:cNvPr id="6148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37626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D4C9308B-A6B4-4DF4-A2B3-87721F6E7B1E}" type="datetime1">
              <a:rPr lang="en-US" altLang="zh-CN"/>
              <a:pPr>
                <a:defRPr/>
              </a:pPr>
              <a:t>2/10/2013</a:t>
            </a:fld>
            <a:endParaRPr lang="en-US" altLang="zh-CN"/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307F5EE2-70F4-479A-B2B9-F843977694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152" name="Picture 13" descr="do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3"/>
            <a:r>
              <a:rPr lang="en-US" altLang="zh-CN" dirty="0" smtClean="0"/>
              <a:t>Third level</a:t>
            </a: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endParaRPr lang="en-US" u="none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365223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endParaRPr lang="en-US" u="none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5128" name="Picture 10" descr="isis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418195" y="6392770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vsb5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0320" y="639118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201" name="Rectangle 17"/>
          <p:cNvSpPr>
            <a:spLocks noChangeArrowheads="1"/>
          </p:cNvSpPr>
          <p:nvPr/>
        </p:nvSpPr>
        <p:spPr bwMode="auto">
          <a:xfrm>
            <a:off x="4349750" y="6430963"/>
            <a:ext cx="463550" cy="366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fld id="{B94337BD-2C91-44FC-B100-2A7003AD1CD6}" type="slidenum">
              <a:rPr lang="en-US" altLang="zh-CN" b="1" u="none">
                <a:solidFill>
                  <a:srgbClr val="000000"/>
                </a:solidFill>
                <a:latin typeface="Tahoma" pitchFamily="34" charset="0"/>
                <a:ea typeface="宋体" pitchFamily="1" charset="-122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0000FF"/>
                </a:buClr>
                <a:buSzPct val="110000"/>
                <a:buFont typeface="Wingdings" pitchFamily="2" charset="2"/>
                <a:buNone/>
                <a:defRPr/>
              </a:pPr>
              <a:t>‹#›</a:t>
            </a:fld>
            <a:endParaRPr lang="en-US" altLang="zh-CN" b="1" u="none" dirty="0">
              <a:solidFill>
                <a:srgbClr val="000000"/>
              </a:solidFill>
              <a:latin typeface="Tahoma" pitchFamily="34" charset="0"/>
              <a:ea typeface="宋体" pitchFamily="1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6705600" y="59769"/>
            <a:ext cx="22971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u="none" dirty="0">
                <a:solidFill>
                  <a:schemeClr val="accent2"/>
                </a:solidFill>
                <a:ea typeface="宋体" pitchFamily="1" charset="-122"/>
                <a:cs typeface="+mn-cs"/>
              </a:rPr>
              <a:t>Douglas C. Schmidt</a:t>
            </a:r>
          </a:p>
        </p:txBody>
      </p:sp>
    </p:spTree>
    <p:extLst>
      <p:ext uri="{BB962C8B-B14F-4D97-AF65-F5344CB8AC3E}">
        <p14:creationId xmlns:p14="http://schemas.microsoft.com/office/powerpoint/2010/main" val="72480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  <p:sldLayoutId id="2147484069" r:id="rId17"/>
    <p:sldLayoutId id="2147484070" r:id="rId18"/>
    <p:sldLayoutId id="2147484071" r:id="rId19"/>
    <p:sldLayoutId id="2147484072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lang="en-US" altLang="zh-CN" sz="20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61963" indent="-23018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en-US" altLang="zh-CN" sz="20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61963" indent="-23018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3018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3"/>
            <a:r>
              <a:rPr lang="en-US" altLang="zh-CN" dirty="0" smtClean="0"/>
              <a:t>Third level</a:t>
            </a:r>
          </a:p>
        </p:txBody>
      </p:sp>
      <p:sp>
        <p:nvSpPr>
          <p:cNvPr id="1373190" name="Text Box 6"/>
          <p:cNvSpPr txBox="1">
            <a:spLocks noChangeArrowheads="1"/>
          </p:cNvSpPr>
          <p:nvPr/>
        </p:nvSpPr>
        <p:spPr bwMode="auto">
          <a:xfrm>
            <a:off x="152400" y="57150"/>
            <a:ext cx="54102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r>
              <a:rPr lang="en-US" altLang="zh-CN" u="none" dirty="0" smtClean="0">
                <a:solidFill>
                  <a:srgbClr val="3333CC"/>
                </a:solidFill>
                <a:latin typeface="Tahoma" pitchFamily="34" charset="0"/>
              </a:rPr>
              <a:t>Course Overview</a:t>
            </a:r>
            <a:endParaRPr lang="en-US" altLang="zh-CN" u="none" dirty="0">
              <a:solidFill>
                <a:srgbClr val="3333CC"/>
              </a:solidFill>
              <a:latin typeface="Tahoma" pitchFamily="34" charset="0"/>
            </a:endParaRP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endParaRPr lang="en-US" u="none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365223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endParaRPr lang="en-US" u="none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5128" name="Picture 10" descr="isis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418195" y="6392770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vsb5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0320" y="639118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196" name="Rectangle 12"/>
          <p:cNvSpPr>
            <a:spLocks noChangeArrowheads="1"/>
          </p:cNvSpPr>
          <p:nvPr/>
        </p:nvSpPr>
        <p:spPr bwMode="auto">
          <a:xfrm>
            <a:off x="6705600" y="57150"/>
            <a:ext cx="22971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r>
              <a:rPr lang="en-US" altLang="zh-CN" u="none">
                <a:solidFill>
                  <a:srgbClr val="3333CC"/>
                </a:solidFill>
                <a:latin typeface="Tahoma" pitchFamily="34" charset="0"/>
                <a:ea typeface="宋体" pitchFamily="1" charset="-122"/>
              </a:rPr>
              <a:t>Douglas C. Schmidt</a:t>
            </a:r>
          </a:p>
        </p:txBody>
      </p:sp>
      <p:sp>
        <p:nvSpPr>
          <p:cNvPr id="1373201" name="Rectangle 17"/>
          <p:cNvSpPr>
            <a:spLocks noChangeArrowheads="1"/>
          </p:cNvSpPr>
          <p:nvPr/>
        </p:nvSpPr>
        <p:spPr bwMode="auto">
          <a:xfrm>
            <a:off x="4349750" y="6430963"/>
            <a:ext cx="463550" cy="366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fld id="{B94337BD-2C91-44FC-B100-2A7003AD1CD6}" type="slidenum">
              <a:rPr lang="en-US" altLang="zh-CN" b="1" u="none">
                <a:solidFill>
                  <a:srgbClr val="000000"/>
                </a:solidFill>
                <a:latin typeface="Tahoma" pitchFamily="34" charset="0"/>
                <a:ea typeface="宋体" pitchFamily="1" charset="-122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0000FF"/>
                </a:buClr>
                <a:buSzPct val="110000"/>
                <a:buFont typeface="Wingdings" pitchFamily="2" charset="2"/>
                <a:buNone/>
                <a:defRPr/>
              </a:pPr>
              <a:t>‹#›</a:t>
            </a:fld>
            <a:endParaRPr lang="en-US" altLang="zh-CN" b="1" u="none" dirty="0">
              <a:solidFill>
                <a:srgbClr val="000000"/>
              </a:solidFill>
              <a:latin typeface="Tahoma" pitchFamily="34" charset="0"/>
              <a:ea typeface="宋体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74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  <p:sldLayoutId id="2147484090" r:id="rId17"/>
    <p:sldLayoutId id="2147484091" r:id="rId18"/>
    <p:sldLayoutId id="2147484092" r:id="rId19"/>
    <p:sldLayoutId id="2147484093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lang="en-US" altLang="zh-CN" sz="20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61963" indent="-23018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en-US" altLang="zh-CN" sz="20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61963" indent="-23018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3018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3"/>
            <a:r>
              <a:rPr lang="en-US" altLang="zh-CN" dirty="0" smtClean="0"/>
              <a:t>Third level</a:t>
            </a:r>
          </a:p>
        </p:txBody>
      </p:sp>
      <p:sp>
        <p:nvSpPr>
          <p:cNvPr id="1373190" name="Text Box 6"/>
          <p:cNvSpPr txBox="1">
            <a:spLocks noChangeArrowheads="1"/>
          </p:cNvSpPr>
          <p:nvPr/>
        </p:nvSpPr>
        <p:spPr bwMode="auto">
          <a:xfrm>
            <a:off x="152400" y="57150"/>
            <a:ext cx="5410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u="none" kern="1200" dirty="0" smtClean="0">
                <a:solidFill>
                  <a:schemeClr val="accent2"/>
                </a:solidFill>
                <a:latin typeface="+mj-lt"/>
                <a:ea typeface="+mn-ea"/>
                <a:cs typeface="+mn-cs"/>
              </a:rPr>
              <a:t>Service Configuration &amp; Activation</a:t>
            </a:r>
          </a:p>
          <a:p>
            <a:pPr>
              <a:defRPr/>
            </a:pPr>
            <a:endParaRPr lang="en-US" altLang="zh-CN" u="none" dirty="0">
              <a:solidFill>
                <a:srgbClr val="3333CC"/>
              </a:solidFill>
            </a:endParaRP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365223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5128" name="Picture 10" descr="isis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418195" y="6392770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vsb5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20320" y="639118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196" name="Rectangle 12"/>
          <p:cNvSpPr>
            <a:spLocks noChangeArrowheads="1"/>
          </p:cNvSpPr>
          <p:nvPr/>
        </p:nvSpPr>
        <p:spPr bwMode="auto">
          <a:xfrm>
            <a:off x="6705600" y="57150"/>
            <a:ext cx="22971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u="none" dirty="0">
                <a:solidFill>
                  <a:srgbClr val="3333CC"/>
                </a:solidFill>
                <a:ea typeface="宋体" pitchFamily="1" charset="-122"/>
              </a:rPr>
              <a:t>Douglas C. Schmidt</a:t>
            </a:r>
          </a:p>
        </p:txBody>
      </p:sp>
      <p:sp>
        <p:nvSpPr>
          <p:cNvPr id="1373201" name="Rectangle 17"/>
          <p:cNvSpPr>
            <a:spLocks noChangeArrowheads="1"/>
          </p:cNvSpPr>
          <p:nvPr/>
        </p:nvSpPr>
        <p:spPr bwMode="auto">
          <a:xfrm>
            <a:off x="4349750" y="6430963"/>
            <a:ext cx="463550" cy="366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B94337BD-2C91-44FC-B100-2A7003AD1CD6}" type="slidenum">
              <a:rPr lang="en-US" altLang="zh-CN" b="1" u="none">
                <a:solidFill>
                  <a:srgbClr val="000000"/>
                </a:solidFill>
                <a:ea typeface="宋体" pitchFamily="1" charset="-122"/>
              </a:rPr>
              <a:pPr>
                <a:defRPr/>
              </a:pPr>
              <a:t>‹#›</a:t>
            </a:fld>
            <a:endParaRPr lang="en-US" altLang="zh-CN" b="1" u="none" dirty="0">
              <a:solidFill>
                <a:srgbClr val="000000"/>
              </a:solidFill>
              <a:ea typeface="宋体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67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  <p:sldLayoutId id="2147484111" r:id="rId17"/>
    <p:sldLayoutId id="2147484112" r:id="rId18"/>
    <p:sldLayoutId id="2147484113" r:id="rId19"/>
    <p:sldLayoutId id="2147484114" r:id="rId20"/>
    <p:sldLayoutId id="2147484115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SzPct val="90000"/>
        <a:buChar char="•"/>
        <a:defRPr lang="en-US" altLang="zh-CN" sz="20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61963" indent="-230188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altLang="zh-CN" sz="20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61963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30188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.schmidt@vanderbil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d.schmidt@vanderbilt.edu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e.vanderbilt.edu/~schmidt/PDF/Svc-Conf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ailto:d.schmidt@vanderbilt.edu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dre.vanderbilt.edu/~schmidt/PDF/Svc-Conf.pdf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mailto:d.schmidt@vanderbilt.edu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re.vanderbilt.edu/~schmidt/PDF/Activator.pdf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etd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74"/>
          <p:cNvSpPr txBox="1">
            <a:spLocks noChangeArrowheads="1"/>
          </p:cNvSpPr>
          <p:nvPr/>
        </p:nvSpPr>
        <p:spPr bwMode="auto">
          <a:xfrm>
            <a:off x="219075" y="330523"/>
            <a:ext cx="868880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en-US" sz="4000" u="none" kern="0" dirty="0" smtClean="0">
                <a:solidFill>
                  <a:srgbClr val="FF0000"/>
                </a:solidFill>
                <a:latin typeface="Impact" pitchFamily="34" charset="0"/>
                <a:cs typeface="Arial" pitchFamily="34" charset="0"/>
              </a:rPr>
              <a:t>Patterns &amp; Frameworks for Service Configuration &amp; Activation: Part 1</a:t>
            </a:r>
          </a:p>
        </p:txBody>
      </p:sp>
      <p:sp>
        <p:nvSpPr>
          <p:cNvPr id="10244" name="Text Box 3075"/>
          <p:cNvSpPr txBox="1">
            <a:spLocks noChangeArrowheads="1"/>
          </p:cNvSpPr>
          <p:nvPr/>
        </p:nvSpPr>
        <p:spPr bwMode="auto">
          <a:xfrm>
            <a:off x="895155" y="2306338"/>
            <a:ext cx="7372350" cy="12926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800" u="none" dirty="0" smtClean="0">
                <a:solidFill>
                  <a:srgbClr val="336699"/>
                </a:solidFill>
                <a:latin typeface="Impact" pitchFamily="34" charset="0"/>
              </a:rPr>
              <a:t>Douglas </a:t>
            </a:r>
            <a:r>
              <a:rPr lang="en-US" sz="2800" u="none" dirty="0">
                <a:solidFill>
                  <a:srgbClr val="336699"/>
                </a:solidFill>
                <a:latin typeface="Impact" pitchFamily="34" charset="0"/>
              </a:rPr>
              <a:t>C. Schmidt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    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  <a:hlinkClick r:id="rId3"/>
              </a:rPr>
              <a:t>d.schmidt@vanderbilt.edu</a:t>
            </a:r>
            <a:endParaRPr lang="en-US" sz="2400" u="none" dirty="0">
              <a:solidFill>
                <a:srgbClr val="336699"/>
              </a:solidFill>
              <a:latin typeface="Impact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www.dre.vanderbilt.edu/~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schmidt</a:t>
            </a:r>
            <a:r>
              <a:rPr lang="en-US" u="none" dirty="0">
                <a:solidFill>
                  <a:srgbClr val="336699"/>
                </a:solidFill>
                <a:latin typeface="Impact" pitchFamily="34" charset="0"/>
              </a:rPr>
              <a:t>	</a:t>
            </a:r>
          </a:p>
        </p:txBody>
      </p:sp>
      <p:sp>
        <p:nvSpPr>
          <p:cNvPr id="10245" name="Rectangle 3086"/>
          <p:cNvSpPr>
            <a:spLocks noChangeArrowheads="1"/>
          </p:cNvSpPr>
          <p:nvPr/>
        </p:nvSpPr>
        <p:spPr bwMode="auto">
          <a:xfrm>
            <a:off x="2324100" y="4074919"/>
            <a:ext cx="4124326" cy="22713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Professor of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Computer Science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Institute for Software Integrated Systems </a:t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Vanderbilt 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University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Nashville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,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Tennessee, USA</a:t>
            </a:r>
            <a:endParaRPr lang="en-US" sz="2400" u="none" dirty="0">
              <a:solidFill>
                <a:srgbClr val="336699"/>
              </a:solidFill>
              <a:latin typeface="Impact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3750" y="4019550"/>
            <a:ext cx="1228725" cy="2016125"/>
            <a:chOff x="793750" y="4019550"/>
            <a:chExt cx="1228725" cy="2016125"/>
          </a:xfrm>
        </p:grpSpPr>
        <p:pic>
          <p:nvPicPr>
            <p:cNvPr id="10" name="Picture 10" descr="isi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019550"/>
              <a:ext cx="1228725" cy="820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1" descr="vsb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864100"/>
              <a:ext cx="1228725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93" y="4080273"/>
            <a:ext cx="1615212" cy="199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842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6446838" y="1914525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9210" name="Rectangle 10"/>
          <p:cNvSpPr>
            <a:spLocks noChangeArrowheads="1"/>
          </p:cNvSpPr>
          <p:nvPr/>
        </p:nvSpPr>
        <p:spPr bwMode="auto">
          <a:xfrm>
            <a:off x="8421688" y="1914525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9213" name="Rectangle 13"/>
          <p:cNvSpPr>
            <a:spLocks noChangeArrowheads="1"/>
          </p:cNvSpPr>
          <p:nvPr/>
        </p:nvSpPr>
        <p:spPr bwMode="auto">
          <a:xfrm>
            <a:off x="5753100" y="2538413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9214" name="Rectangle 14"/>
          <p:cNvSpPr>
            <a:spLocks noChangeArrowheads="1"/>
          </p:cNvSpPr>
          <p:nvPr/>
        </p:nvSpPr>
        <p:spPr bwMode="auto">
          <a:xfrm>
            <a:off x="5753100" y="2468563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8" y="228600"/>
            <a:ext cx="9191625" cy="914400"/>
          </a:xfrm>
        </p:spPr>
        <p:txBody>
          <a:bodyPr/>
          <a:lstStyle/>
          <a:p>
            <a:r>
              <a:rPr lang="en-US" dirty="0" smtClean="0"/>
              <a:t>Enhancing Server (Re)Configurability</a:t>
            </a:r>
          </a:p>
        </p:txBody>
      </p:sp>
      <p:graphicFrame>
        <p:nvGraphicFramePr>
          <p:cNvPr id="4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07812"/>
              </p:ext>
            </p:extLst>
          </p:nvPr>
        </p:nvGraphicFramePr>
        <p:xfrm>
          <a:off x="12700" y="981075"/>
          <a:ext cx="9118600" cy="2453640"/>
        </p:xfrm>
        <a:graphic>
          <a:graphicData uri="http://schemas.openxmlformats.org/drawingml/2006/table">
            <a:tbl>
              <a:tblPr/>
              <a:tblGrid>
                <a:gridCol w="3006725"/>
                <a:gridCol w="3286125"/>
                <a:gridCol w="2825750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585913"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Some implementations of web server components depend on static or dynamic factors</a:t>
                      </a:r>
                    </a:p>
                    <a:p>
                      <a:pPr marL="457200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e.g., # of cores, version of the OS, system workload, etc.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Prematurely committing to a web server configuration is inflexible/inefficient since some decisions can’t be made at design-time &amp; apps incur overhead for unused or unneeded components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Apply the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Component Configurator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pattern to assemble desired web server components dynamically </a:t>
                      </a:r>
                    </a:p>
                    <a:p>
                      <a:pPr marL="4572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e.g., at installation-time or at runtime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350" y="3455574"/>
            <a:ext cx="930910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095" y="5895975"/>
            <a:ext cx="325798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b="1" u="none" dirty="0" smtClean="0">
                <a:latin typeface="+mj-lt"/>
              </a:rPr>
              <a:t>Dynamics</a:t>
            </a:r>
            <a:endParaRPr lang="en-US" sz="2400" b="1" u="none" dirty="0">
              <a:latin typeface="+mj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484598" y="4677949"/>
            <a:ext cx="314540" cy="323850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695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6446838" y="1914525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9210" name="Rectangle 10"/>
          <p:cNvSpPr>
            <a:spLocks noChangeArrowheads="1"/>
          </p:cNvSpPr>
          <p:nvPr/>
        </p:nvSpPr>
        <p:spPr bwMode="auto">
          <a:xfrm>
            <a:off x="8421688" y="1914525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9213" name="Rectangle 13"/>
          <p:cNvSpPr>
            <a:spLocks noChangeArrowheads="1"/>
          </p:cNvSpPr>
          <p:nvPr/>
        </p:nvSpPr>
        <p:spPr bwMode="auto">
          <a:xfrm>
            <a:off x="5753100" y="2538413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9214" name="Rectangle 14"/>
          <p:cNvSpPr>
            <a:spLocks noChangeArrowheads="1"/>
          </p:cNvSpPr>
          <p:nvPr/>
        </p:nvSpPr>
        <p:spPr bwMode="auto">
          <a:xfrm>
            <a:off x="5753100" y="2468563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8" y="228600"/>
            <a:ext cx="9191625" cy="914400"/>
          </a:xfrm>
        </p:spPr>
        <p:txBody>
          <a:bodyPr/>
          <a:lstStyle/>
          <a:p>
            <a:r>
              <a:rPr lang="en-US" dirty="0" smtClean="0"/>
              <a:t>Enhancing Server (Re)Configurability</a:t>
            </a:r>
          </a:p>
        </p:txBody>
      </p:sp>
      <p:graphicFrame>
        <p:nvGraphicFramePr>
          <p:cNvPr id="4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068201"/>
              </p:ext>
            </p:extLst>
          </p:nvPr>
        </p:nvGraphicFramePr>
        <p:xfrm>
          <a:off x="12700" y="981075"/>
          <a:ext cx="9118600" cy="2453640"/>
        </p:xfrm>
        <a:graphic>
          <a:graphicData uri="http://schemas.openxmlformats.org/drawingml/2006/table">
            <a:tbl>
              <a:tblPr/>
              <a:tblGrid>
                <a:gridCol w="3006725"/>
                <a:gridCol w="3286125"/>
                <a:gridCol w="2825750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585913"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Some implementations of web server components depend on static or dynamic factors</a:t>
                      </a:r>
                    </a:p>
                    <a:p>
                      <a:pPr marL="457200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e.g., # of cores, version of the OS, system workload, etc.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Prematurely committing to a web server configuration is inflexible/inefficient since some decisions can’t be made at design-time &amp; apps incur overhead for unused or unneeded components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Apply the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Component Configurator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pattern to assemble desired web server components dynamically </a:t>
                      </a:r>
                    </a:p>
                    <a:p>
                      <a:pPr marL="4572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e.g., at installation-time or at runtime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350" y="3455574"/>
            <a:ext cx="930910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095" y="5895975"/>
            <a:ext cx="325798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b="1" u="none" dirty="0" smtClean="0">
                <a:latin typeface="+mj-lt"/>
              </a:rPr>
              <a:t>Dynamics</a:t>
            </a:r>
            <a:endParaRPr lang="en-US" sz="2400" b="1" u="none" dirty="0">
              <a:latin typeface="+mj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617948" y="5325649"/>
            <a:ext cx="314540" cy="323850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0" y="6391074"/>
            <a:ext cx="9144000" cy="4669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00343" y="6410125"/>
            <a:ext cx="8086164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000" u="none" dirty="0" smtClean="0">
                <a:latin typeface="+mj-lt"/>
              </a:rPr>
              <a:t>Examples include loadable device drivers, Java applets, &amp; app servers</a:t>
            </a:r>
            <a:endParaRPr lang="en-US" sz="2000" u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8897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 bwMode="auto">
          <a:xfrm>
            <a:off x="6496810" y="3821272"/>
            <a:ext cx="0" cy="63817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8152573" y="3830797"/>
            <a:ext cx="0" cy="63817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66700"/>
            <a:ext cx="8189913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Applying Component Configurator to JAWS</a:t>
            </a:r>
          </a:p>
        </p:txBody>
      </p:sp>
      <p:sp>
        <p:nvSpPr>
          <p:cNvPr id="182277" name="Rectangle 4"/>
          <p:cNvSpPr>
            <a:spLocks noChangeAspect="1" noChangeArrowheads="1"/>
          </p:cNvSpPr>
          <p:nvPr/>
        </p:nvSpPr>
        <p:spPr bwMode="auto">
          <a:xfrm>
            <a:off x="6496810" y="3821272"/>
            <a:ext cx="1663700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79" name="Freeform 6"/>
          <p:cNvSpPr>
            <a:spLocks noChangeAspect="1"/>
          </p:cNvSpPr>
          <p:nvPr/>
        </p:nvSpPr>
        <p:spPr bwMode="auto">
          <a:xfrm>
            <a:off x="7927147" y="2790984"/>
            <a:ext cx="234950" cy="195263"/>
          </a:xfrm>
          <a:custGeom>
            <a:avLst/>
            <a:gdLst>
              <a:gd name="T0" fmla="*/ 0 w 135"/>
              <a:gd name="T1" fmla="*/ 2147483647 h 112"/>
              <a:gd name="T2" fmla="*/ 2147483647 w 135"/>
              <a:gd name="T3" fmla="*/ 2147483647 h 112"/>
              <a:gd name="T4" fmla="*/ 2147483647 w 135"/>
              <a:gd name="T5" fmla="*/ 0 h 112"/>
              <a:gd name="T6" fmla="*/ 0 w 135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135"/>
              <a:gd name="T13" fmla="*/ 0 h 112"/>
              <a:gd name="T14" fmla="*/ 135 w 135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5" h="112">
                <a:moveTo>
                  <a:pt x="0" y="112"/>
                </a:moveTo>
                <a:lnTo>
                  <a:pt x="135" y="112"/>
                </a:lnTo>
                <a:lnTo>
                  <a:pt x="68" y="0"/>
                </a:lnTo>
                <a:lnTo>
                  <a:pt x="0" y="112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0" name="Freeform 7"/>
          <p:cNvSpPr>
            <a:spLocks noChangeAspect="1"/>
          </p:cNvSpPr>
          <p:nvPr/>
        </p:nvSpPr>
        <p:spPr bwMode="auto">
          <a:xfrm>
            <a:off x="7927147" y="2770347"/>
            <a:ext cx="273050" cy="234950"/>
          </a:xfrm>
          <a:custGeom>
            <a:avLst/>
            <a:gdLst>
              <a:gd name="T0" fmla="*/ 0 w 157"/>
              <a:gd name="T1" fmla="*/ 2147483647 h 135"/>
              <a:gd name="T2" fmla="*/ 2147483647 w 157"/>
              <a:gd name="T3" fmla="*/ 2147483647 h 135"/>
              <a:gd name="T4" fmla="*/ 2147483647 w 157"/>
              <a:gd name="T5" fmla="*/ 2147483647 h 135"/>
              <a:gd name="T6" fmla="*/ 2147483647 w 157"/>
              <a:gd name="T7" fmla="*/ 2147483647 h 135"/>
              <a:gd name="T8" fmla="*/ 2147483647 w 157"/>
              <a:gd name="T9" fmla="*/ 2147483647 h 135"/>
              <a:gd name="T10" fmla="*/ 2147483647 w 157"/>
              <a:gd name="T11" fmla="*/ 2147483647 h 135"/>
              <a:gd name="T12" fmla="*/ 2147483647 w 157"/>
              <a:gd name="T13" fmla="*/ 0 h 135"/>
              <a:gd name="T14" fmla="*/ 2147483647 w 157"/>
              <a:gd name="T15" fmla="*/ 2147483647 h 135"/>
              <a:gd name="T16" fmla="*/ 2147483647 w 157"/>
              <a:gd name="T17" fmla="*/ 2147483647 h 135"/>
              <a:gd name="T18" fmla="*/ 2147483647 w 157"/>
              <a:gd name="T19" fmla="*/ 2147483647 h 135"/>
              <a:gd name="T20" fmla="*/ 2147483647 w 157"/>
              <a:gd name="T21" fmla="*/ 2147483647 h 135"/>
              <a:gd name="T22" fmla="*/ 0 w 157"/>
              <a:gd name="T23" fmla="*/ 2147483647 h 135"/>
              <a:gd name="T24" fmla="*/ 0 w 157"/>
              <a:gd name="T25" fmla="*/ 2147483647 h 1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57"/>
              <a:gd name="T40" fmla="*/ 0 h 135"/>
              <a:gd name="T41" fmla="*/ 157 w 157"/>
              <a:gd name="T42" fmla="*/ 135 h 13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57" h="135">
                <a:moveTo>
                  <a:pt x="0" y="124"/>
                </a:moveTo>
                <a:lnTo>
                  <a:pt x="135" y="124"/>
                </a:lnTo>
                <a:lnTo>
                  <a:pt x="146" y="124"/>
                </a:lnTo>
                <a:lnTo>
                  <a:pt x="135" y="135"/>
                </a:lnTo>
                <a:lnTo>
                  <a:pt x="68" y="23"/>
                </a:lnTo>
                <a:lnTo>
                  <a:pt x="68" y="12"/>
                </a:lnTo>
                <a:lnTo>
                  <a:pt x="79" y="0"/>
                </a:lnTo>
                <a:lnTo>
                  <a:pt x="79" y="12"/>
                </a:lnTo>
                <a:lnTo>
                  <a:pt x="146" y="124"/>
                </a:lnTo>
                <a:lnTo>
                  <a:pt x="157" y="135"/>
                </a:lnTo>
                <a:lnTo>
                  <a:pt x="135" y="135"/>
                </a:lnTo>
                <a:lnTo>
                  <a:pt x="0" y="135"/>
                </a:lnTo>
                <a:lnTo>
                  <a:pt x="0" y="124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1" name="Freeform 8"/>
          <p:cNvSpPr>
            <a:spLocks noChangeAspect="1"/>
          </p:cNvSpPr>
          <p:nvPr/>
        </p:nvSpPr>
        <p:spPr bwMode="auto">
          <a:xfrm>
            <a:off x="7906510" y="2790984"/>
            <a:ext cx="157162" cy="214313"/>
          </a:xfrm>
          <a:custGeom>
            <a:avLst/>
            <a:gdLst>
              <a:gd name="T0" fmla="*/ 2147483647 w 90"/>
              <a:gd name="T1" fmla="*/ 2147483647 h 123"/>
              <a:gd name="T2" fmla="*/ 2147483647 w 90"/>
              <a:gd name="T3" fmla="*/ 2147483647 h 123"/>
              <a:gd name="T4" fmla="*/ 2147483647 w 90"/>
              <a:gd name="T5" fmla="*/ 2147483647 h 123"/>
              <a:gd name="T6" fmla="*/ 0 w 90"/>
              <a:gd name="T7" fmla="*/ 2147483647 h 123"/>
              <a:gd name="T8" fmla="*/ 2147483647 w 90"/>
              <a:gd name="T9" fmla="*/ 2147483647 h 123"/>
              <a:gd name="T10" fmla="*/ 2147483647 w 90"/>
              <a:gd name="T11" fmla="*/ 0 h 123"/>
              <a:gd name="T12" fmla="*/ 2147483647 w 90"/>
              <a:gd name="T13" fmla="*/ 2147483647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23"/>
              <a:gd name="T23" fmla="*/ 90 w 90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23">
                <a:moveTo>
                  <a:pt x="90" y="11"/>
                </a:moveTo>
                <a:lnTo>
                  <a:pt x="23" y="123"/>
                </a:lnTo>
                <a:lnTo>
                  <a:pt x="11" y="123"/>
                </a:lnTo>
                <a:lnTo>
                  <a:pt x="0" y="123"/>
                </a:lnTo>
                <a:lnTo>
                  <a:pt x="11" y="112"/>
                </a:lnTo>
                <a:lnTo>
                  <a:pt x="79" y="0"/>
                </a:lnTo>
                <a:lnTo>
                  <a:pt x="9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2" name="Rectangle 9"/>
          <p:cNvSpPr>
            <a:spLocks noChangeAspect="1" noChangeArrowheads="1"/>
          </p:cNvSpPr>
          <p:nvPr/>
        </p:nvSpPr>
        <p:spPr bwMode="auto">
          <a:xfrm>
            <a:off x="5782435" y="2027397"/>
            <a:ext cx="20637" cy="1968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3" name="Freeform 10"/>
          <p:cNvSpPr>
            <a:spLocks noChangeAspect="1"/>
          </p:cNvSpPr>
          <p:nvPr/>
        </p:nvSpPr>
        <p:spPr bwMode="auto">
          <a:xfrm>
            <a:off x="5723697" y="1968659"/>
            <a:ext cx="79375" cy="255588"/>
          </a:xfrm>
          <a:custGeom>
            <a:avLst/>
            <a:gdLst>
              <a:gd name="T0" fmla="*/ 0 w 45"/>
              <a:gd name="T1" fmla="*/ 2147483647 h 147"/>
              <a:gd name="T2" fmla="*/ 2147483647 w 45"/>
              <a:gd name="T3" fmla="*/ 2147483647 h 147"/>
              <a:gd name="T4" fmla="*/ 2147483647 w 45"/>
              <a:gd name="T5" fmla="*/ 2147483647 h 147"/>
              <a:gd name="T6" fmla="*/ 2147483647 w 45"/>
              <a:gd name="T7" fmla="*/ 2147483647 h 147"/>
              <a:gd name="T8" fmla="*/ 2147483647 w 45"/>
              <a:gd name="T9" fmla="*/ 0 h 147"/>
              <a:gd name="T10" fmla="*/ 2147483647 w 45"/>
              <a:gd name="T11" fmla="*/ 2147483647 h 147"/>
              <a:gd name="T12" fmla="*/ 0 w 45"/>
              <a:gd name="T13" fmla="*/ 214748364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47"/>
              <a:gd name="T23" fmla="*/ 45 w 45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47">
                <a:moveTo>
                  <a:pt x="0" y="147"/>
                </a:moveTo>
                <a:lnTo>
                  <a:pt x="11" y="147"/>
                </a:lnTo>
                <a:lnTo>
                  <a:pt x="45" y="34"/>
                </a:lnTo>
                <a:lnTo>
                  <a:pt x="34" y="0"/>
                </a:lnTo>
                <a:lnTo>
                  <a:pt x="34" y="34"/>
                </a:lnTo>
                <a:lnTo>
                  <a:pt x="0" y="147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4" name="Freeform 11"/>
          <p:cNvSpPr>
            <a:spLocks noChangeAspect="1"/>
          </p:cNvSpPr>
          <p:nvPr/>
        </p:nvSpPr>
        <p:spPr bwMode="auto">
          <a:xfrm>
            <a:off x="5782435" y="2027397"/>
            <a:ext cx="77787" cy="196850"/>
          </a:xfrm>
          <a:custGeom>
            <a:avLst/>
            <a:gdLst>
              <a:gd name="T0" fmla="*/ 2147483647 w 44"/>
              <a:gd name="T1" fmla="*/ 0 h 113"/>
              <a:gd name="T2" fmla="*/ 0 w 44"/>
              <a:gd name="T3" fmla="*/ 0 h 113"/>
              <a:gd name="T4" fmla="*/ 2147483647 w 44"/>
              <a:gd name="T5" fmla="*/ 2147483647 h 113"/>
              <a:gd name="T6" fmla="*/ 2147483647 w 44"/>
              <a:gd name="T7" fmla="*/ 2147483647 h 113"/>
              <a:gd name="T8" fmla="*/ 2147483647 w 44"/>
              <a:gd name="T9" fmla="*/ 0 h 1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113"/>
              <a:gd name="T17" fmla="*/ 44 w 44"/>
              <a:gd name="T18" fmla="*/ 113 h 1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113">
                <a:moveTo>
                  <a:pt x="11" y="0"/>
                </a:moveTo>
                <a:lnTo>
                  <a:pt x="0" y="0"/>
                </a:lnTo>
                <a:lnTo>
                  <a:pt x="33" y="113"/>
                </a:lnTo>
                <a:lnTo>
                  <a:pt x="44" y="113"/>
                </a:lnTo>
                <a:lnTo>
                  <a:pt x="11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5" name="Rectangle 12"/>
          <p:cNvSpPr>
            <a:spLocks noChangeAspect="1" noChangeArrowheads="1"/>
          </p:cNvSpPr>
          <p:nvPr/>
        </p:nvSpPr>
        <p:spPr bwMode="auto">
          <a:xfrm>
            <a:off x="5782435" y="2714784"/>
            <a:ext cx="20637" cy="777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6" name="Line 13"/>
          <p:cNvSpPr>
            <a:spLocks noChangeAspect="1" noChangeShapeType="1"/>
          </p:cNvSpPr>
          <p:nvPr/>
        </p:nvSpPr>
        <p:spPr bwMode="auto">
          <a:xfrm flipV="1">
            <a:off x="5782435" y="2440147"/>
            <a:ext cx="3175" cy="138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7" name="Rectangle 14"/>
          <p:cNvSpPr>
            <a:spLocks noChangeAspect="1" noChangeArrowheads="1"/>
          </p:cNvSpPr>
          <p:nvPr/>
        </p:nvSpPr>
        <p:spPr bwMode="auto">
          <a:xfrm>
            <a:off x="5782435" y="2224247"/>
            <a:ext cx="20637" cy="777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8" name="Rectangle 15"/>
          <p:cNvSpPr>
            <a:spLocks noChangeAspect="1" noChangeArrowheads="1"/>
          </p:cNvSpPr>
          <p:nvPr/>
        </p:nvSpPr>
        <p:spPr bwMode="auto">
          <a:xfrm>
            <a:off x="5866572" y="2257584"/>
            <a:ext cx="10033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&lt;&lt;contains&gt;&gt;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9" name="Rectangle 16"/>
          <p:cNvSpPr>
            <a:spLocks noChangeAspect="1" noChangeArrowheads="1"/>
          </p:cNvSpPr>
          <p:nvPr/>
        </p:nvSpPr>
        <p:spPr bwMode="auto">
          <a:xfrm>
            <a:off x="6533322" y="1724184"/>
            <a:ext cx="9017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components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90" name="Rectangle 17"/>
          <p:cNvSpPr>
            <a:spLocks noChangeAspect="1" noChangeArrowheads="1"/>
          </p:cNvSpPr>
          <p:nvPr/>
        </p:nvSpPr>
        <p:spPr bwMode="auto">
          <a:xfrm>
            <a:off x="7290560" y="1403509"/>
            <a:ext cx="120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91" name="Freeform 18"/>
          <p:cNvSpPr>
            <a:spLocks noChangeAspect="1"/>
          </p:cNvSpPr>
          <p:nvPr/>
        </p:nvSpPr>
        <p:spPr bwMode="auto">
          <a:xfrm>
            <a:off x="6303135" y="1646397"/>
            <a:ext cx="234950" cy="117475"/>
          </a:xfrm>
          <a:custGeom>
            <a:avLst/>
            <a:gdLst>
              <a:gd name="T0" fmla="*/ 0 w 134"/>
              <a:gd name="T1" fmla="*/ 2147483647 h 67"/>
              <a:gd name="T2" fmla="*/ 2147483647 w 134"/>
              <a:gd name="T3" fmla="*/ 0 h 67"/>
              <a:gd name="T4" fmla="*/ 2147483647 w 134"/>
              <a:gd name="T5" fmla="*/ 2147483647 h 67"/>
              <a:gd name="T6" fmla="*/ 2147483647 w 134"/>
              <a:gd name="T7" fmla="*/ 2147483647 h 67"/>
              <a:gd name="T8" fmla="*/ 0 w 134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67"/>
              <a:gd name="T17" fmla="*/ 134 w 134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67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67" y="67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92" name="Freeform 19"/>
          <p:cNvSpPr>
            <a:spLocks noChangeAspect="1"/>
          </p:cNvSpPr>
          <p:nvPr/>
        </p:nvSpPr>
        <p:spPr bwMode="auto">
          <a:xfrm>
            <a:off x="6303135" y="1646397"/>
            <a:ext cx="274637" cy="136525"/>
          </a:xfrm>
          <a:custGeom>
            <a:avLst/>
            <a:gdLst>
              <a:gd name="T0" fmla="*/ 0 w 157"/>
              <a:gd name="T1" fmla="*/ 2147483647 h 78"/>
              <a:gd name="T2" fmla="*/ 2147483647 w 157"/>
              <a:gd name="T3" fmla="*/ 0 h 78"/>
              <a:gd name="T4" fmla="*/ 2147483647 w 157"/>
              <a:gd name="T5" fmla="*/ 0 h 78"/>
              <a:gd name="T6" fmla="*/ 2147483647 w 157"/>
              <a:gd name="T7" fmla="*/ 0 h 78"/>
              <a:gd name="T8" fmla="*/ 2147483647 w 157"/>
              <a:gd name="T9" fmla="*/ 2147483647 h 78"/>
              <a:gd name="T10" fmla="*/ 2147483647 w 157"/>
              <a:gd name="T11" fmla="*/ 2147483647 h 78"/>
              <a:gd name="T12" fmla="*/ 2147483647 w 157"/>
              <a:gd name="T13" fmla="*/ 2147483647 h 78"/>
              <a:gd name="T14" fmla="*/ 2147483647 w 157"/>
              <a:gd name="T15" fmla="*/ 2147483647 h 78"/>
              <a:gd name="T16" fmla="*/ 2147483647 w 157"/>
              <a:gd name="T17" fmla="*/ 2147483647 h 78"/>
              <a:gd name="T18" fmla="*/ 2147483647 w 157"/>
              <a:gd name="T19" fmla="*/ 2147483647 h 78"/>
              <a:gd name="T20" fmla="*/ 2147483647 w 157"/>
              <a:gd name="T21" fmla="*/ 2147483647 h 78"/>
              <a:gd name="T22" fmla="*/ 2147483647 w 157"/>
              <a:gd name="T23" fmla="*/ 2147483647 h 78"/>
              <a:gd name="T24" fmla="*/ 2147483647 w 157"/>
              <a:gd name="T25" fmla="*/ 2147483647 h 78"/>
              <a:gd name="T26" fmla="*/ 2147483647 w 157"/>
              <a:gd name="T27" fmla="*/ 2147483647 h 78"/>
              <a:gd name="T28" fmla="*/ 2147483647 w 157"/>
              <a:gd name="T29" fmla="*/ 2147483647 h 78"/>
              <a:gd name="T30" fmla="*/ 2147483647 w 157"/>
              <a:gd name="T31" fmla="*/ 0 h 78"/>
              <a:gd name="T32" fmla="*/ 2147483647 w 157"/>
              <a:gd name="T33" fmla="*/ 2147483647 h 78"/>
              <a:gd name="T34" fmla="*/ 0 w 157"/>
              <a:gd name="T35" fmla="*/ 2147483647 h 78"/>
              <a:gd name="T36" fmla="*/ 0 w 157"/>
              <a:gd name="T37" fmla="*/ 2147483647 h 7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7"/>
              <a:gd name="T58" fmla="*/ 0 h 78"/>
              <a:gd name="T59" fmla="*/ 157 w 157"/>
              <a:gd name="T60" fmla="*/ 78 h 7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7" h="78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157" y="33"/>
                </a:lnTo>
                <a:lnTo>
                  <a:pt x="134" y="44"/>
                </a:lnTo>
                <a:lnTo>
                  <a:pt x="67" y="78"/>
                </a:lnTo>
                <a:lnTo>
                  <a:pt x="67" y="67"/>
                </a:lnTo>
                <a:lnTo>
                  <a:pt x="134" y="33"/>
                </a:lnTo>
                <a:lnTo>
                  <a:pt x="134" y="44"/>
                </a:lnTo>
                <a:lnTo>
                  <a:pt x="67" y="11"/>
                </a:lnTo>
                <a:lnTo>
                  <a:pt x="67" y="0"/>
                </a:lnTo>
                <a:lnTo>
                  <a:pt x="67" y="11"/>
                </a:lnTo>
                <a:lnTo>
                  <a:pt x="0" y="44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93" name="Freeform 20"/>
          <p:cNvSpPr>
            <a:spLocks noChangeAspect="1"/>
          </p:cNvSpPr>
          <p:nvPr/>
        </p:nvSpPr>
        <p:spPr bwMode="auto">
          <a:xfrm>
            <a:off x="6263447" y="1705134"/>
            <a:ext cx="157163" cy="77788"/>
          </a:xfrm>
          <a:custGeom>
            <a:avLst/>
            <a:gdLst>
              <a:gd name="T0" fmla="*/ 2147483647 w 90"/>
              <a:gd name="T1" fmla="*/ 2147483647 h 45"/>
              <a:gd name="T2" fmla="*/ 2147483647 w 90"/>
              <a:gd name="T3" fmla="*/ 2147483647 h 45"/>
              <a:gd name="T4" fmla="*/ 0 w 90"/>
              <a:gd name="T5" fmla="*/ 2147483647 h 45"/>
              <a:gd name="T6" fmla="*/ 2147483647 w 90"/>
              <a:gd name="T7" fmla="*/ 0 h 45"/>
              <a:gd name="T8" fmla="*/ 2147483647 w 90"/>
              <a:gd name="T9" fmla="*/ 0 h 45"/>
              <a:gd name="T10" fmla="*/ 2147483647 w 90"/>
              <a:gd name="T11" fmla="*/ 2147483647 h 45"/>
              <a:gd name="T12" fmla="*/ 2147483647 w 90"/>
              <a:gd name="T13" fmla="*/ 2147483647 h 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45"/>
              <a:gd name="T23" fmla="*/ 90 w 90"/>
              <a:gd name="T24" fmla="*/ 45 h 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45">
                <a:moveTo>
                  <a:pt x="90" y="45"/>
                </a:moveTo>
                <a:lnTo>
                  <a:pt x="23" y="11"/>
                </a:lnTo>
                <a:lnTo>
                  <a:pt x="0" y="11"/>
                </a:lnTo>
                <a:lnTo>
                  <a:pt x="23" y="0"/>
                </a:lnTo>
                <a:lnTo>
                  <a:pt x="90" y="34"/>
                </a:lnTo>
                <a:lnTo>
                  <a:pt x="90" y="45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94" name="Rectangle 21"/>
          <p:cNvSpPr>
            <a:spLocks noChangeAspect="1" noChangeArrowheads="1"/>
          </p:cNvSpPr>
          <p:nvPr/>
        </p:nvSpPr>
        <p:spPr bwMode="auto">
          <a:xfrm>
            <a:off x="5183947" y="2594134"/>
            <a:ext cx="1304925" cy="506413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</a:p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Configurator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95" name="Rectangle 22"/>
          <p:cNvSpPr>
            <a:spLocks noChangeAspect="1" noChangeArrowheads="1"/>
          </p:cNvSpPr>
          <p:nvPr/>
        </p:nvSpPr>
        <p:spPr bwMode="auto">
          <a:xfrm>
            <a:off x="4782310" y="1467009"/>
            <a:ext cx="1477962" cy="5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</a:p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Repository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96" name="Rectangle 23"/>
          <p:cNvSpPr>
            <a:spLocks noChangeAspect="1" noChangeArrowheads="1"/>
          </p:cNvSpPr>
          <p:nvPr/>
        </p:nvSpPr>
        <p:spPr bwMode="auto">
          <a:xfrm>
            <a:off x="5354637" y="4065747"/>
            <a:ext cx="1454150" cy="49244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Reactor_ </a:t>
            </a:r>
            <a:b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HTTP_Server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97" name="Rectangle 24"/>
          <p:cNvSpPr>
            <a:spLocks noChangeAspect="1" noChangeArrowheads="1"/>
          </p:cNvSpPr>
          <p:nvPr/>
        </p:nvSpPr>
        <p:spPr bwMode="auto">
          <a:xfrm>
            <a:off x="7527760" y="4068922"/>
            <a:ext cx="1425575" cy="4924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TP_Reactor</a:t>
            </a:r>
            <a: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 </a:t>
            </a:r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HTTP_Server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98" name="Rectangle 25"/>
          <p:cNvSpPr>
            <a:spLocks noChangeAspect="1" noChangeArrowheads="1"/>
          </p:cNvSpPr>
          <p:nvPr/>
        </p:nvSpPr>
        <p:spPr bwMode="auto">
          <a:xfrm>
            <a:off x="7490585" y="1254284"/>
            <a:ext cx="1304925" cy="2462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99" name="Rectangle 26"/>
          <p:cNvSpPr>
            <a:spLocks noChangeAspect="1" noChangeArrowheads="1"/>
          </p:cNvSpPr>
          <p:nvPr/>
        </p:nvSpPr>
        <p:spPr bwMode="auto">
          <a:xfrm>
            <a:off x="7488997" y="1517809"/>
            <a:ext cx="1306513" cy="12414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init()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fini()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suspend()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resume()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info()</a:t>
            </a:r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82300" name="Line 27"/>
          <p:cNvSpPr>
            <a:spLocks noChangeAspect="1" noChangeShapeType="1"/>
          </p:cNvSpPr>
          <p:nvPr/>
        </p:nvSpPr>
        <p:spPr bwMode="auto">
          <a:xfrm flipH="1">
            <a:off x="6544435" y="1711484"/>
            <a:ext cx="93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301" name="Line 28"/>
          <p:cNvSpPr>
            <a:spLocks noChangeAspect="1" noChangeShapeType="1"/>
          </p:cNvSpPr>
          <p:nvPr/>
        </p:nvSpPr>
        <p:spPr bwMode="auto">
          <a:xfrm flipV="1">
            <a:off x="8047797" y="2991009"/>
            <a:ext cx="0" cy="831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31613" name="Rectangle 29"/>
          <p:cNvSpPr>
            <a:spLocks noChangeArrowheads="1"/>
          </p:cNvSpPr>
          <p:nvPr/>
        </p:nvSpPr>
        <p:spPr bwMode="auto">
          <a:xfrm>
            <a:off x="0" y="1154480"/>
            <a:ext cx="4438650" cy="20159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 smtClean="0">
                <a:latin typeface="+mj-lt"/>
              </a:rPr>
              <a:t>JAWS can </a:t>
            </a:r>
            <a:r>
              <a:rPr lang="en-US" sz="2000" u="none" dirty="0">
                <a:latin typeface="+mj-lt"/>
              </a:rPr>
              <a:t>apply the </a:t>
            </a:r>
            <a:r>
              <a:rPr lang="en-US" sz="2000" i="1" u="none" dirty="0">
                <a:latin typeface="+mj-lt"/>
              </a:rPr>
              <a:t>Component Configurator </a:t>
            </a:r>
            <a:r>
              <a:rPr lang="en-US" sz="2000" u="none" dirty="0">
                <a:latin typeface="+mj-lt"/>
              </a:rPr>
              <a:t>pattern to </a:t>
            </a:r>
            <a:r>
              <a:rPr lang="en-US" sz="2000" u="none" dirty="0" smtClean="0">
                <a:latin typeface="+mj-lt"/>
              </a:rPr>
              <a:t>dynamically assemble various configurations</a:t>
            </a:r>
          </a:p>
          <a:p>
            <a:pPr lvl="1" indent="-223838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>
                <a:latin typeface="+mj-lt"/>
              </a:rPr>
              <a:t>e</a:t>
            </a:r>
            <a:r>
              <a:rPr lang="en-US" sz="2000" u="none" dirty="0" smtClean="0">
                <a:latin typeface="+mj-lt"/>
              </a:rPr>
              <a:t>.g., different threading models, different termination schemes, etc.</a:t>
            </a:r>
          </a:p>
        </p:txBody>
      </p:sp>
      <p:sp>
        <p:nvSpPr>
          <p:cNvPr id="34" name="Rectangle 24"/>
          <p:cNvSpPr>
            <a:spLocks noChangeAspect="1" noChangeArrowheads="1"/>
          </p:cNvSpPr>
          <p:nvPr/>
        </p:nvSpPr>
        <p:spPr bwMode="auto">
          <a:xfrm>
            <a:off x="5690447" y="4792983"/>
            <a:ext cx="1425575" cy="492443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TPC_HTTP _Server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7028622" y="3840322"/>
            <a:ext cx="0" cy="95266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7295322" y="3830797"/>
            <a:ext cx="0" cy="10555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Rectangle 24"/>
          <p:cNvSpPr>
            <a:spLocks noChangeAspect="1" noChangeArrowheads="1"/>
          </p:cNvSpPr>
          <p:nvPr/>
        </p:nvSpPr>
        <p:spPr bwMode="auto">
          <a:xfrm>
            <a:off x="7247784" y="4792983"/>
            <a:ext cx="1425575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TP_HTTP _Server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66700"/>
            <a:ext cx="8189913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Applying Component Configurator to JAWS</a:t>
            </a:r>
          </a:p>
        </p:txBody>
      </p:sp>
      <p:sp>
        <p:nvSpPr>
          <p:cNvPr id="182282" name="Rectangle 9"/>
          <p:cNvSpPr>
            <a:spLocks noChangeAspect="1" noChangeArrowheads="1"/>
          </p:cNvSpPr>
          <p:nvPr/>
        </p:nvSpPr>
        <p:spPr bwMode="auto">
          <a:xfrm>
            <a:off x="5782435" y="2027397"/>
            <a:ext cx="20637" cy="1968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3" name="Freeform 10"/>
          <p:cNvSpPr>
            <a:spLocks noChangeAspect="1"/>
          </p:cNvSpPr>
          <p:nvPr/>
        </p:nvSpPr>
        <p:spPr bwMode="auto">
          <a:xfrm>
            <a:off x="5723697" y="1968659"/>
            <a:ext cx="79375" cy="255588"/>
          </a:xfrm>
          <a:custGeom>
            <a:avLst/>
            <a:gdLst>
              <a:gd name="T0" fmla="*/ 0 w 45"/>
              <a:gd name="T1" fmla="*/ 2147483647 h 147"/>
              <a:gd name="T2" fmla="*/ 2147483647 w 45"/>
              <a:gd name="T3" fmla="*/ 2147483647 h 147"/>
              <a:gd name="T4" fmla="*/ 2147483647 w 45"/>
              <a:gd name="T5" fmla="*/ 2147483647 h 147"/>
              <a:gd name="T6" fmla="*/ 2147483647 w 45"/>
              <a:gd name="T7" fmla="*/ 2147483647 h 147"/>
              <a:gd name="T8" fmla="*/ 2147483647 w 45"/>
              <a:gd name="T9" fmla="*/ 0 h 147"/>
              <a:gd name="T10" fmla="*/ 2147483647 w 45"/>
              <a:gd name="T11" fmla="*/ 2147483647 h 147"/>
              <a:gd name="T12" fmla="*/ 0 w 45"/>
              <a:gd name="T13" fmla="*/ 214748364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47"/>
              <a:gd name="T23" fmla="*/ 45 w 45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47">
                <a:moveTo>
                  <a:pt x="0" y="147"/>
                </a:moveTo>
                <a:lnTo>
                  <a:pt x="11" y="147"/>
                </a:lnTo>
                <a:lnTo>
                  <a:pt x="45" y="34"/>
                </a:lnTo>
                <a:lnTo>
                  <a:pt x="34" y="0"/>
                </a:lnTo>
                <a:lnTo>
                  <a:pt x="34" y="34"/>
                </a:lnTo>
                <a:lnTo>
                  <a:pt x="0" y="147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4" name="Freeform 11"/>
          <p:cNvSpPr>
            <a:spLocks noChangeAspect="1"/>
          </p:cNvSpPr>
          <p:nvPr/>
        </p:nvSpPr>
        <p:spPr bwMode="auto">
          <a:xfrm>
            <a:off x="5782435" y="2027397"/>
            <a:ext cx="77787" cy="196850"/>
          </a:xfrm>
          <a:custGeom>
            <a:avLst/>
            <a:gdLst>
              <a:gd name="T0" fmla="*/ 2147483647 w 44"/>
              <a:gd name="T1" fmla="*/ 0 h 113"/>
              <a:gd name="T2" fmla="*/ 0 w 44"/>
              <a:gd name="T3" fmla="*/ 0 h 113"/>
              <a:gd name="T4" fmla="*/ 2147483647 w 44"/>
              <a:gd name="T5" fmla="*/ 2147483647 h 113"/>
              <a:gd name="T6" fmla="*/ 2147483647 w 44"/>
              <a:gd name="T7" fmla="*/ 2147483647 h 113"/>
              <a:gd name="T8" fmla="*/ 2147483647 w 44"/>
              <a:gd name="T9" fmla="*/ 0 h 1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113"/>
              <a:gd name="T17" fmla="*/ 44 w 44"/>
              <a:gd name="T18" fmla="*/ 113 h 1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113">
                <a:moveTo>
                  <a:pt x="11" y="0"/>
                </a:moveTo>
                <a:lnTo>
                  <a:pt x="0" y="0"/>
                </a:lnTo>
                <a:lnTo>
                  <a:pt x="33" y="113"/>
                </a:lnTo>
                <a:lnTo>
                  <a:pt x="44" y="113"/>
                </a:lnTo>
                <a:lnTo>
                  <a:pt x="11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5" name="Rectangle 12"/>
          <p:cNvSpPr>
            <a:spLocks noChangeAspect="1" noChangeArrowheads="1"/>
          </p:cNvSpPr>
          <p:nvPr/>
        </p:nvSpPr>
        <p:spPr bwMode="auto">
          <a:xfrm>
            <a:off x="5782435" y="2714784"/>
            <a:ext cx="20637" cy="777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6" name="Line 13"/>
          <p:cNvSpPr>
            <a:spLocks noChangeAspect="1" noChangeShapeType="1"/>
          </p:cNvSpPr>
          <p:nvPr/>
        </p:nvSpPr>
        <p:spPr bwMode="auto">
          <a:xfrm flipV="1">
            <a:off x="5782435" y="2440147"/>
            <a:ext cx="3175" cy="138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7" name="Rectangle 14"/>
          <p:cNvSpPr>
            <a:spLocks noChangeAspect="1" noChangeArrowheads="1"/>
          </p:cNvSpPr>
          <p:nvPr/>
        </p:nvSpPr>
        <p:spPr bwMode="auto">
          <a:xfrm>
            <a:off x="5782435" y="2224247"/>
            <a:ext cx="20637" cy="777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8" name="Rectangle 15"/>
          <p:cNvSpPr>
            <a:spLocks noChangeAspect="1" noChangeArrowheads="1"/>
          </p:cNvSpPr>
          <p:nvPr/>
        </p:nvSpPr>
        <p:spPr bwMode="auto">
          <a:xfrm>
            <a:off x="5866572" y="2257584"/>
            <a:ext cx="10033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&lt;&lt;contains&gt;&gt;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9" name="Rectangle 16"/>
          <p:cNvSpPr>
            <a:spLocks noChangeAspect="1" noChangeArrowheads="1"/>
          </p:cNvSpPr>
          <p:nvPr/>
        </p:nvSpPr>
        <p:spPr bwMode="auto">
          <a:xfrm>
            <a:off x="6533322" y="1724184"/>
            <a:ext cx="9017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components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90" name="Rectangle 17"/>
          <p:cNvSpPr>
            <a:spLocks noChangeAspect="1" noChangeArrowheads="1"/>
          </p:cNvSpPr>
          <p:nvPr/>
        </p:nvSpPr>
        <p:spPr bwMode="auto">
          <a:xfrm>
            <a:off x="7290560" y="1403509"/>
            <a:ext cx="120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91" name="Freeform 18"/>
          <p:cNvSpPr>
            <a:spLocks noChangeAspect="1"/>
          </p:cNvSpPr>
          <p:nvPr/>
        </p:nvSpPr>
        <p:spPr bwMode="auto">
          <a:xfrm>
            <a:off x="6303135" y="1646397"/>
            <a:ext cx="234950" cy="117475"/>
          </a:xfrm>
          <a:custGeom>
            <a:avLst/>
            <a:gdLst>
              <a:gd name="T0" fmla="*/ 0 w 134"/>
              <a:gd name="T1" fmla="*/ 2147483647 h 67"/>
              <a:gd name="T2" fmla="*/ 2147483647 w 134"/>
              <a:gd name="T3" fmla="*/ 0 h 67"/>
              <a:gd name="T4" fmla="*/ 2147483647 w 134"/>
              <a:gd name="T5" fmla="*/ 2147483647 h 67"/>
              <a:gd name="T6" fmla="*/ 2147483647 w 134"/>
              <a:gd name="T7" fmla="*/ 2147483647 h 67"/>
              <a:gd name="T8" fmla="*/ 0 w 134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67"/>
              <a:gd name="T17" fmla="*/ 134 w 134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67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67" y="67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92" name="Freeform 19"/>
          <p:cNvSpPr>
            <a:spLocks noChangeAspect="1"/>
          </p:cNvSpPr>
          <p:nvPr/>
        </p:nvSpPr>
        <p:spPr bwMode="auto">
          <a:xfrm>
            <a:off x="6303135" y="1646397"/>
            <a:ext cx="274637" cy="136525"/>
          </a:xfrm>
          <a:custGeom>
            <a:avLst/>
            <a:gdLst>
              <a:gd name="T0" fmla="*/ 0 w 157"/>
              <a:gd name="T1" fmla="*/ 2147483647 h 78"/>
              <a:gd name="T2" fmla="*/ 2147483647 w 157"/>
              <a:gd name="T3" fmla="*/ 0 h 78"/>
              <a:gd name="T4" fmla="*/ 2147483647 w 157"/>
              <a:gd name="T5" fmla="*/ 0 h 78"/>
              <a:gd name="T6" fmla="*/ 2147483647 w 157"/>
              <a:gd name="T7" fmla="*/ 0 h 78"/>
              <a:gd name="T8" fmla="*/ 2147483647 w 157"/>
              <a:gd name="T9" fmla="*/ 2147483647 h 78"/>
              <a:gd name="T10" fmla="*/ 2147483647 w 157"/>
              <a:gd name="T11" fmla="*/ 2147483647 h 78"/>
              <a:gd name="T12" fmla="*/ 2147483647 w 157"/>
              <a:gd name="T13" fmla="*/ 2147483647 h 78"/>
              <a:gd name="T14" fmla="*/ 2147483647 w 157"/>
              <a:gd name="T15" fmla="*/ 2147483647 h 78"/>
              <a:gd name="T16" fmla="*/ 2147483647 w 157"/>
              <a:gd name="T17" fmla="*/ 2147483647 h 78"/>
              <a:gd name="T18" fmla="*/ 2147483647 w 157"/>
              <a:gd name="T19" fmla="*/ 2147483647 h 78"/>
              <a:gd name="T20" fmla="*/ 2147483647 w 157"/>
              <a:gd name="T21" fmla="*/ 2147483647 h 78"/>
              <a:gd name="T22" fmla="*/ 2147483647 w 157"/>
              <a:gd name="T23" fmla="*/ 2147483647 h 78"/>
              <a:gd name="T24" fmla="*/ 2147483647 w 157"/>
              <a:gd name="T25" fmla="*/ 2147483647 h 78"/>
              <a:gd name="T26" fmla="*/ 2147483647 w 157"/>
              <a:gd name="T27" fmla="*/ 2147483647 h 78"/>
              <a:gd name="T28" fmla="*/ 2147483647 w 157"/>
              <a:gd name="T29" fmla="*/ 2147483647 h 78"/>
              <a:gd name="T30" fmla="*/ 2147483647 w 157"/>
              <a:gd name="T31" fmla="*/ 0 h 78"/>
              <a:gd name="T32" fmla="*/ 2147483647 w 157"/>
              <a:gd name="T33" fmla="*/ 2147483647 h 78"/>
              <a:gd name="T34" fmla="*/ 0 w 157"/>
              <a:gd name="T35" fmla="*/ 2147483647 h 78"/>
              <a:gd name="T36" fmla="*/ 0 w 157"/>
              <a:gd name="T37" fmla="*/ 2147483647 h 7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7"/>
              <a:gd name="T58" fmla="*/ 0 h 78"/>
              <a:gd name="T59" fmla="*/ 157 w 157"/>
              <a:gd name="T60" fmla="*/ 78 h 7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7" h="78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157" y="33"/>
                </a:lnTo>
                <a:lnTo>
                  <a:pt x="134" y="44"/>
                </a:lnTo>
                <a:lnTo>
                  <a:pt x="67" y="78"/>
                </a:lnTo>
                <a:lnTo>
                  <a:pt x="67" y="67"/>
                </a:lnTo>
                <a:lnTo>
                  <a:pt x="134" y="33"/>
                </a:lnTo>
                <a:lnTo>
                  <a:pt x="134" y="44"/>
                </a:lnTo>
                <a:lnTo>
                  <a:pt x="67" y="11"/>
                </a:lnTo>
                <a:lnTo>
                  <a:pt x="67" y="0"/>
                </a:lnTo>
                <a:lnTo>
                  <a:pt x="67" y="11"/>
                </a:lnTo>
                <a:lnTo>
                  <a:pt x="0" y="44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93" name="Freeform 20"/>
          <p:cNvSpPr>
            <a:spLocks noChangeAspect="1"/>
          </p:cNvSpPr>
          <p:nvPr/>
        </p:nvSpPr>
        <p:spPr bwMode="auto">
          <a:xfrm>
            <a:off x="6263447" y="1705134"/>
            <a:ext cx="157163" cy="77788"/>
          </a:xfrm>
          <a:custGeom>
            <a:avLst/>
            <a:gdLst>
              <a:gd name="T0" fmla="*/ 2147483647 w 90"/>
              <a:gd name="T1" fmla="*/ 2147483647 h 45"/>
              <a:gd name="T2" fmla="*/ 2147483647 w 90"/>
              <a:gd name="T3" fmla="*/ 2147483647 h 45"/>
              <a:gd name="T4" fmla="*/ 0 w 90"/>
              <a:gd name="T5" fmla="*/ 2147483647 h 45"/>
              <a:gd name="T6" fmla="*/ 2147483647 w 90"/>
              <a:gd name="T7" fmla="*/ 0 h 45"/>
              <a:gd name="T8" fmla="*/ 2147483647 w 90"/>
              <a:gd name="T9" fmla="*/ 0 h 45"/>
              <a:gd name="T10" fmla="*/ 2147483647 w 90"/>
              <a:gd name="T11" fmla="*/ 2147483647 h 45"/>
              <a:gd name="T12" fmla="*/ 2147483647 w 90"/>
              <a:gd name="T13" fmla="*/ 2147483647 h 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45"/>
              <a:gd name="T23" fmla="*/ 90 w 90"/>
              <a:gd name="T24" fmla="*/ 45 h 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45">
                <a:moveTo>
                  <a:pt x="90" y="45"/>
                </a:moveTo>
                <a:lnTo>
                  <a:pt x="23" y="11"/>
                </a:lnTo>
                <a:lnTo>
                  <a:pt x="0" y="11"/>
                </a:lnTo>
                <a:lnTo>
                  <a:pt x="23" y="0"/>
                </a:lnTo>
                <a:lnTo>
                  <a:pt x="90" y="34"/>
                </a:lnTo>
                <a:lnTo>
                  <a:pt x="90" y="45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94" name="Rectangle 21"/>
          <p:cNvSpPr>
            <a:spLocks noChangeAspect="1" noChangeArrowheads="1"/>
          </p:cNvSpPr>
          <p:nvPr/>
        </p:nvSpPr>
        <p:spPr bwMode="auto">
          <a:xfrm>
            <a:off x="5183947" y="2594134"/>
            <a:ext cx="1304925" cy="506413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</a:p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Configurator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95" name="Rectangle 22"/>
          <p:cNvSpPr>
            <a:spLocks noChangeAspect="1" noChangeArrowheads="1"/>
          </p:cNvSpPr>
          <p:nvPr/>
        </p:nvSpPr>
        <p:spPr bwMode="auto">
          <a:xfrm>
            <a:off x="4782310" y="1467009"/>
            <a:ext cx="1477962" cy="5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</a:p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Repository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92592" y="4133851"/>
            <a:ext cx="1866901" cy="806768"/>
            <a:chOff x="4615620" y="4133851"/>
            <a:chExt cx="1866901" cy="806768"/>
          </a:xfrm>
        </p:grpSpPr>
        <p:sp>
          <p:nvSpPr>
            <p:cNvPr id="2" name="Flowchart: Card 1"/>
            <p:cNvSpPr/>
            <p:nvPr/>
          </p:nvSpPr>
          <p:spPr bwMode="auto">
            <a:xfrm flipH="1">
              <a:off x="4615620" y="4133851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296" name="Rectangle 23"/>
            <p:cNvSpPr>
              <a:spLocks noChangeAspect="1" noChangeArrowheads="1"/>
            </p:cNvSpPr>
            <p:nvPr/>
          </p:nvSpPr>
          <p:spPr bwMode="auto">
            <a:xfrm>
              <a:off x="4821995" y="4291014"/>
              <a:ext cx="1454150" cy="492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Reactor_ </a:t>
              </a:r>
              <a:b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600" b="1" u="none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HTTP_Server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76199" y="4133851"/>
            <a:ext cx="1866901" cy="806768"/>
            <a:chOff x="6785699" y="4133851"/>
            <a:chExt cx="1866901" cy="806768"/>
          </a:xfrm>
        </p:grpSpPr>
        <p:sp>
          <p:nvSpPr>
            <p:cNvPr id="41" name="Flowchart: Card 40"/>
            <p:cNvSpPr/>
            <p:nvPr/>
          </p:nvSpPr>
          <p:spPr bwMode="auto">
            <a:xfrm flipH="1">
              <a:off x="6785699" y="4133851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297" name="Rectangle 24"/>
            <p:cNvSpPr>
              <a:spLocks noChangeAspect="1" noChangeArrowheads="1"/>
            </p:cNvSpPr>
            <p:nvPr/>
          </p:nvSpPr>
          <p:spPr bwMode="auto">
            <a:xfrm>
              <a:off x="7006362" y="4291014"/>
              <a:ext cx="1425575" cy="492443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TP_Reactor</a:t>
              </a:r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_ </a:t>
              </a:r>
              <a:r>
                <a:rPr lang="en-US" sz="1600" b="1" u="none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HTTP_Server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2298" name="Rectangle 25"/>
          <p:cNvSpPr>
            <a:spLocks noChangeAspect="1" noChangeArrowheads="1"/>
          </p:cNvSpPr>
          <p:nvPr/>
        </p:nvSpPr>
        <p:spPr bwMode="auto">
          <a:xfrm>
            <a:off x="7490585" y="1254284"/>
            <a:ext cx="1304925" cy="2462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99" name="Rectangle 26"/>
          <p:cNvSpPr>
            <a:spLocks noChangeAspect="1" noChangeArrowheads="1"/>
          </p:cNvSpPr>
          <p:nvPr/>
        </p:nvSpPr>
        <p:spPr bwMode="auto">
          <a:xfrm>
            <a:off x="7488997" y="1517809"/>
            <a:ext cx="1306513" cy="12414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init()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fini()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suspend()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resume()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info()</a:t>
            </a:r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82300" name="Line 27"/>
          <p:cNvSpPr>
            <a:spLocks noChangeAspect="1" noChangeShapeType="1"/>
          </p:cNvSpPr>
          <p:nvPr/>
        </p:nvSpPr>
        <p:spPr bwMode="auto">
          <a:xfrm flipH="1">
            <a:off x="6544435" y="1711484"/>
            <a:ext cx="93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31613" name="Rectangle 29"/>
          <p:cNvSpPr>
            <a:spLocks noChangeArrowheads="1"/>
          </p:cNvSpPr>
          <p:nvPr/>
        </p:nvSpPr>
        <p:spPr bwMode="auto">
          <a:xfrm>
            <a:off x="-1" y="1154480"/>
            <a:ext cx="4467225" cy="37087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JAWS can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apply the </a:t>
            </a:r>
            <a:r>
              <a:rPr lang="en-US" sz="2000" i="1" u="none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Component Configurator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pattern to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dynamically assemble various configurations</a:t>
            </a:r>
          </a:p>
          <a:p>
            <a:pPr lvl="1" indent="-223838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e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.g., different threading models, different termination schemes, etc.</a:t>
            </a:r>
          </a:p>
          <a:p>
            <a:pPr marL="228600" lvl="1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>
                <a:latin typeface="+mn-lt"/>
              </a:rPr>
              <a:t>Concrete components can be packaged into a suitable unit of </a:t>
            </a:r>
            <a:r>
              <a:rPr lang="en-US" sz="2000" u="none" dirty="0" smtClean="0">
                <a:latin typeface="+mn-lt"/>
              </a:rPr>
              <a:t>configuration</a:t>
            </a:r>
          </a:p>
          <a:p>
            <a:pPr lvl="1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>
                <a:latin typeface="+mn-lt"/>
              </a:rPr>
              <a:t>e</a:t>
            </a:r>
            <a:r>
              <a:rPr lang="en-US" sz="2000" u="none" dirty="0" smtClean="0">
                <a:latin typeface="+mn-lt"/>
              </a:rPr>
              <a:t>.g., as </a:t>
            </a:r>
            <a:r>
              <a:rPr lang="en-US" sz="2000" u="none" dirty="0">
                <a:latin typeface="+mn-lt"/>
              </a:rPr>
              <a:t>a dynamically linked library (DLL) or shared </a:t>
            </a:r>
            <a:r>
              <a:rPr lang="en-US" sz="2000" u="none" dirty="0" smtClean="0">
                <a:latin typeface="+mn-lt"/>
              </a:rPr>
              <a:t>library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792592" y="5288284"/>
            <a:ext cx="1866901" cy="806768"/>
            <a:chOff x="4602092" y="5288284"/>
            <a:chExt cx="1866901" cy="806768"/>
          </a:xfrm>
        </p:grpSpPr>
        <p:sp>
          <p:nvSpPr>
            <p:cNvPr id="36" name="Flowchart: Card 35"/>
            <p:cNvSpPr/>
            <p:nvPr/>
          </p:nvSpPr>
          <p:spPr bwMode="auto">
            <a:xfrm flipH="1">
              <a:off x="4602092" y="5288284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ectangle 24"/>
            <p:cNvSpPr>
              <a:spLocks noChangeAspect="1" noChangeArrowheads="1"/>
            </p:cNvSpPr>
            <p:nvPr/>
          </p:nvSpPr>
          <p:spPr bwMode="auto">
            <a:xfrm>
              <a:off x="4822755" y="5445447"/>
              <a:ext cx="1425575" cy="492443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TPC_HTTP 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76199" y="5288284"/>
            <a:ext cx="1866901" cy="806768"/>
            <a:chOff x="6710293" y="5273048"/>
            <a:chExt cx="1866901" cy="806768"/>
          </a:xfrm>
        </p:grpSpPr>
        <p:sp>
          <p:nvSpPr>
            <p:cNvPr id="38" name="Flowchart: Card 37"/>
            <p:cNvSpPr/>
            <p:nvPr/>
          </p:nvSpPr>
          <p:spPr bwMode="auto">
            <a:xfrm flipH="1">
              <a:off x="6710293" y="5273048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tangle 24"/>
            <p:cNvSpPr>
              <a:spLocks noChangeAspect="1" noChangeArrowheads="1"/>
            </p:cNvSpPr>
            <p:nvPr/>
          </p:nvSpPr>
          <p:spPr bwMode="auto">
            <a:xfrm>
              <a:off x="6930956" y="5430211"/>
              <a:ext cx="1425575" cy="492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TP_HTTP 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250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4600576" y="1116380"/>
            <a:ext cx="4457700" cy="28174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66700"/>
            <a:ext cx="8189913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Applying Component Configurator to JAWS</a:t>
            </a:r>
          </a:p>
        </p:txBody>
      </p:sp>
      <p:sp>
        <p:nvSpPr>
          <p:cNvPr id="182279" name="Freeform 6"/>
          <p:cNvSpPr>
            <a:spLocks noChangeAspect="1"/>
          </p:cNvSpPr>
          <p:nvPr/>
        </p:nvSpPr>
        <p:spPr bwMode="auto">
          <a:xfrm>
            <a:off x="8012872" y="2790984"/>
            <a:ext cx="234950" cy="195263"/>
          </a:xfrm>
          <a:custGeom>
            <a:avLst/>
            <a:gdLst>
              <a:gd name="T0" fmla="*/ 0 w 135"/>
              <a:gd name="T1" fmla="*/ 2147483647 h 112"/>
              <a:gd name="T2" fmla="*/ 2147483647 w 135"/>
              <a:gd name="T3" fmla="*/ 2147483647 h 112"/>
              <a:gd name="T4" fmla="*/ 2147483647 w 135"/>
              <a:gd name="T5" fmla="*/ 0 h 112"/>
              <a:gd name="T6" fmla="*/ 0 w 135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135"/>
              <a:gd name="T13" fmla="*/ 0 h 112"/>
              <a:gd name="T14" fmla="*/ 135 w 135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5" h="112">
                <a:moveTo>
                  <a:pt x="0" y="112"/>
                </a:moveTo>
                <a:lnTo>
                  <a:pt x="135" y="112"/>
                </a:lnTo>
                <a:lnTo>
                  <a:pt x="68" y="0"/>
                </a:lnTo>
                <a:lnTo>
                  <a:pt x="0" y="11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0" name="Freeform 7"/>
          <p:cNvSpPr>
            <a:spLocks noChangeAspect="1"/>
          </p:cNvSpPr>
          <p:nvPr/>
        </p:nvSpPr>
        <p:spPr bwMode="auto">
          <a:xfrm>
            <a:off x="8012872" y="2770347"/>
            <a:ext cx="273050" cy="234950"/>
          </a:xfrm>
          <a:custGeom>
            <a:avLst/>
            <a:gdLst>
              <a:gd name="T0" fmla="*/ 0 w 157"/>
              <a:gd name="T1" fmla="*/ 2147483647 h 135"/>
              <a:gd name="T2" fmla="*/ 2147483647 w 157"/>
              <a:gd name="T3" fmla="*/ 2147483647 h 135"/>
              <a:gd name="T4" fmla="*/ 2147483647 w 157"/>
              <a:gd name="T5" fmla="*/ 2147483647 h 135"/>
              <a:gd name="T6" fmla="*/ 2147483647 w 157"/>
              <a:gd name="T7" fmla="*/ 2147483647 h 135"/>
              <a:gd name="T8" fmla="*/ 2147483647 w 157"/>
              <a:gd name="T9" fmla="*/ 2147483647 h 135"/>
              <a:gd name="T10" fmla="*/ 2147483647 w 157"/>
              <a:gd name="T11" fmla="*/ 2147483647 h 135"/>
              <a:gd name="T12" fmla="*/ 2147483647 w 157"/>
              <a:gd name="T13" fmla="*/ 0 h 135"/>
              <a:gd name="T14" fmla="*/ 2147483647 w 157"/>
              <a:gd name="T15" fmla="*/ 2147483647 h 135"/>
              <a:gd name="T16" fmla="*/ 2147483647 w 157"/>
              <a:gd name="T17" fmla="*/ 2147483647 h 135"/>
              <a:gd name="T18" fmla="*/ 2147483647 w 157"/>
              <a:gd name="T19" fmla="*/ 2147483647 h 135"/>
              <a:gd name="T20" fmla="*/ 2147483647 w 157"/>
              <a:gd name="T21" fmla="*/ 2147483647 h 135"/>
              <a:gd name="T22" fmla="*/ 0 w 157"/>
              <a:gd name="T23" fmla="*/ 2147483647 h 135"/>
              <a:gd name="T24" fmla="*/ 0 w 157"/>
              <a:gd name="T25" fmla="*/ 2147483647 h 1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57"/>
              <a:gd name="T40" fmla="*/ 0 h 135"/>
              <a:gd name="T41" fmla="*/ 157 w 157"/>
              <a:gd name="T42" fmla="*/ 135 h 13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57" h="135">
                <a:moveTo>
                  <a:pt x="0" y="124"/>
                </a:moveTo>
                <a:lnTo>
                  <a:pt x="135" y="124"/>
                </a:lnTo>
                <a:lnTo>
                  <a:pt x="146" y="124"/>
                </a:lnTo>
                <a:lnTo>
                  <a:pt x="135" y="135"/>
                </a:lnTo>
                <a:lnTo>
                  <a:pt x="68" y="23"/>
                </a:lnTo>
                <a:lnTo>
                  <a:pt x="68" y="12"/>
                </a:lnTo>
                <a:lnTo>
                  <a:pt x="79" y="0"/>
                </a:lnTo>
                <a:lnTo>
                  <a:pt x="79" y="12"/>
                </a:lnTo>
                <a:lnTo>
                  <a:pt x="146" y="124"/>
                </a:lnTo>
                <a:lnTo>
                  <a:pt x="157" y="135"/>
                </a:lnTo>
                <a:lnTo>
                  <a:pt x="135" y="135"/>
                </a:lnTo>
                <a:lnTo>
                  <a:pt x="0" y="135"/>
                </a:lnTo>
                <a:lnTo>
                  <a:pt x="0" y="124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1" name="Freeform 8"/>
          <p:cNvSpPr>
            <a:spLocks noChangeAspect="1"/>
          </p:cNvSpPr>
          <p:nvPr/>
        </p:nvSpPr>
        <p:spPr bwMode="auto">
          <a:xfrm>
            <a:off x="7992235" y="2790984"/>
            <a:ext cx="157162" cy="214313"/>
          </a:xfrm>
          <a:custGeom>
            <a:avLst/>
            <a:gdLst>
              <a:gd name="T0" fmla="*/ 2147483647 w 90"/>
              <a:gd name="T1" fmla="*/ 2147483647 h 123"/>
              <a:gd name="T2" fmla="*/ 2147483647 w 90"/>
              <a:gd name="T3" fmla="*/ 2147483647 h 123"/>
              <a:gd name="T4" fmla="*/ 2147483647 w 90"/>
              <a:gd name="T5" fmla="*/ 2147483647 h 123"/>
              <a:gd name="T6" fmla="*/ 0 w 90"/>
              <a:gd name="T7" fmla="*/ 2147483647 h 123"/>
              <a:gd name="T8" fmla="*/ 2147483647 w 90"/>
              <a:gd name="T9" fmla="*/ 2147483647 h 123"/>
              <a:gd name="T10" fmla="*/ 2147483647 w 90"/>
              <a:gd name="T11" fmla="*/ 0 h 123"/>
              <a:gd name="T12" fmla="*/ 2147483647 w 90"/>
              <a:gd name="T13" fmla="*/ 2147483647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23"/>
              <a:gd name="T23" fmla="*/ 90 w 90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23">
                <a:moveTo>
                  <a:pt x="90" y="11"/>
                </a:moveTo>
                <a:lnTo>
                  <a:pt x="23" y="123"/>
                </a:lnTo>
                <a:lnTo>
                  <a:pt x="11" y="123"/>
                </a:lnTo>
                <a:lnTo>
                  <a:pt x="0" y="123"/>
                </a:lnTo>
                <a:lnTo>
                  <a:pt x="11" y="112"/>
                </a:lnTo>
                <a:lnTo>
                  <a:pt x="79" y="0"/>
                </a:lnTo>
                <a:lnTo>
                  <a:pt x="90" y="11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2" name="Rectangle 9"/>
          <p:cNvSpPr>
            <a:spLocks noChangeAspect="1" noChangeArrowheads="1"/>
          </p:cNvSpPr>
          <p:nvPr/>
        </p:nvSpPr>
        <p:spPr bwMode="auto">
          <a:xfrm>
            <a:off x="5782435" y="2027397"/>
            <a:ext cx="20637" cy="19685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3" name="Freeform 10"/>
          <p:cNvSpPr>
            <a:spLocks noChangeAspect="1"/>
          </p:cNvSpPr>
          <p:nvPr/>
        </p:nvSpPr>
        <p:spPr bwMode="auto">
          <a:xfrm>
            <a:off x="5723697" y="1968659"/>
            <a:ext cx="79375" cy="255588"/>
          </a:xfrm>
          <a:custGeom>
            <a:avLst/>
            <a:gdLst>
              <a:gd name="T0" fmla="*/ 0 w 45"/>
              <a:gd name="T1" fmla="*/ 2147483647 h 147"/>
              <a:gd name="T2" fmla="*/ 2147483647 w 45"/>
              <a:gd name="T3" fmla="*/ 2147483647 h 147"/>
              <a:gd name="T4" fmla="*/ 2147483647 w 45"/>
              <a:gd name="T5" fmla="*/ 2147483647 h 147"/>
              <a:gd name="T6" fmla="*/ 2147483647 w 45"/>
              <a:gd name="T7" fmla="*/ 2147483647 h 147"/>
              <a:gd name="T8" fmla="*/ 2147483647 w 45"/>
              <a:gd name="T9" fmla="*/ 0 h 147"/>
              <a:gd name="T10" fmla="*/ 2147483647 w 45"/>
              <a:gd name="T11" fmla="*/ 2147483647 h 147"/>
              <a:gd name="T12" fmla="*/ 0 w 45"/>
              <a:gd name="T13" fmla="*/ 214748364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47"/>
              <a:gd name="T23" fmla="*/ 45 w 45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47">
                <a:moveTo>
                  <a:pt x="0" y="147"/>
                </a:moveTo>
                <a:lnTo>
                  <a:pt x="11" y="147"/>
                </a:lnTo>
                <a:lnTo>
                  <a:pt x="45" y="34"/>
                </a:lnTo>
                <a:lnTo>
                  <a:pt x="34" y="0"/>
                </a:lnTo>
                <a:lnTo>
                  <a:pt x="34" y="34"/>
                </a:lnTo>
                <a:lnTo>
                  <a:pt x="0" y="147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4" name="Freeform 11"/>
          <p:cNvSpPr>
            <a:spLocks noChangeAspect="1"/>
          </p:cNvSpPr>
          <p:nvPr/>
        </p:nvSpPr>
        <p:spPr bwMode="auto">
          <a:xfrm>
            <a:off x="5782435" y="2027397"/>
            <a:ext cx="77787" cy="196850"/>
          </a:xfrm>
          <a:custGeom>
            <a:avLst/>
            <a:gdLst>
              <a:gd name="T0" fmla="*/ 2147483647 w 44"/>
              <a:gd name="T1" fmla="*/ 0 h 113"/>
              <a:gd name="T2" fmla="*/ 0 w 44"/>
              <a:gd name="T3" fmla="*/ 0 h 113"/>
              <a:gd name="T4" fmla="*/ 2147483647 w 44"/>
              <a:gd name="T5" fmla="*/ 2147483647 h 113"/>
              <a:gd name="T6" fmla="*/ 2147483647 w 44"/>
              <a:gd name="T7" fmla="*/ 2147483647 h 113"/>
              <a:gd name="T8" fmla="*/ 2147483647 w 44"/>
              <a:gd name="T9" fmla="*/ 0 h 1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113"/>
              <a:gd name="T17" fmla="*/ 44 w 44"/>
              <a:gd name="T18" fmla="*/ 113 h 1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113">
                <a:moveTo>
                  <a:pt x="11" y="0"/>
                </a:moveTo>
                <a:lnTo>
                  <a:pt x="0" y="0"/>
                </a:lnTo>
                <a:lnTo>
                  <a:pt x="33" y="113"/>
                </a:lnTo>
                <a:lnTo>
                  <a:pt x="44" y="113"/>
                </a:lnTo>
                <a:lnTo>
                  <a:pt x="11" y="0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5" name="Rectangle 12"/>
          <p:cNvSpPr>
            <a:spLocks noChangeAspect="1" noChangeArrowheads="1"/>
          </p:cNvSpPr>
          <p:nvPr/>
        </p:nvSpPr>
        <p:spPr bwMode="auto">
          <a:xfrm>
            <a:off x="5782435" y="2714784"/>
            <a:ext cx="20637" cy="77788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6" name="Line 13"/>
          <p:cNvSpPr>
            <a:spLocks noChangeAspect="1" noChangeShapeType="1"/>
          </p:cNvSpPr>
          <p:nvPr/>
        </p:nvSpPr>
        <p:spPr bwMode="auto">
          <a:xfrm flipV="1">
            <a:off x="5782435" y="2440147"/>
            <a:ext cx="3175" cy="138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7" name="Rectangle 14"/>
          <p:cNvSpPr>
            <a:spLocks noChangeAspect="1" noChangeArrowheads="1"/>
          </p:cNvSpPr>
          <p:nvPr/>
        </p:nvSpPr>
        <p:spPr bwMode="auto">
          <a:xfrm>
            <a:off x="5782435" y="2224247"/>
            <a:ext cx="20637" cy="77787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8" name="Rectangle 15"/>
          <p:cNvSpPr>
            <a:spLocks noChangeAspect="1" noChangeArrowheads="1"/>
          </p:cNvSpPr>
          <p:nvPr/>
        </p:nvSpPr>
        <p:spPr bwMode="auto">
          <a:xfrm>
            <a:off x="5866572" y="2257584"/>
            <a:ext cx="10033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&lt;&lt;contains&gt;&gt;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9" name="Rectangle 16"/>
          <p:cNvSpPr>
            <a:spLocks noChangeAspect="1" noChangeArrowheads="1"/>
          </p:cNvSpPr>
          <p:nvPr/>
        </p:nvSpPr>
        <p:spPr bwMode="auto">
          <a:xfrm>
            <a:off x="6533322" y="1724184"/>
            <a:ext cx="9017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components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90" name="Rectangle 17"/>
          <p:cNvSpPr>
            <a:spLocks noChangeAspect="1" noChangeArrowheads="1"/>
          </p:cNvSpPr>
          <p:nvPr/>
        </p:nvSpPr>
        <p:spPr bwMode="auto">
          <a:xfrm>
            <a:off x="7290560" y="1403509"/>
            <a:ext cx="120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91" name="Freeform 18"/>
          <p:cNvSpPr>
            <a:spLocks noChangeAspect="1"/>
          </p:cNvSpPr>
          <p:nvPr/>
        </p:nvSpPr>
        <p:spPr bwMode="auto">
          <a:xfrm>
            <a:off x="6303135" y="1646397"/>
            <a:ext cx="234950" cy="117475"/>
          </a:xfrm>
          <a:custGeom>
            <a:avLst/>
            <a:gdLst>
              <a:gd name="T0" fmla="*/ 0 w 134"/>
              <a:gd name="T1" fmla="*/ 2147483647 h 67"/>
              <a:gd name="T2" fmla="*/ 2147483647 w 134"/>
              <a:gd name="T3" fmla="*/ 0 h 67"/>
              <a:gd name="T4" fmla="*/ 2147483647 w 134"/>
              <a:gd name="T5" fmla="*/ 2147483647 h 67"/>
              <a:gd name="T6" fmla="*/ 2147483647 w 134"/>
              <a:gd name="T7" fmla="*/ 2147483647 h 67"/>
              <a:gd name="T8" fmla="*/ 0 w 134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67"/>
              <a:gd name="T17" fmla="*/ 134 w 134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67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67" y="67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92" name="Freeform 19"/>
          <p:cNvSpPr>
            <a:spLocks noChangeAspect="1"/>
          </p:cNvSpPr>
          <p:nvPr/>
        </p:nvSpPr>
        <p:spPr bwMode="auto">
          <a:xfrm>
            <a:off x="6303135" y="1646397"/>
            <a:ext cx="274637" cy="136525"/>
          </a:xfrm>
          <a:custGeom>
            <a:avLst/>
            <a:gdLst>
              <a:gd name="T0" fmla="*/ 0 w 157"/>
              <a:gd name="T1" fmla="*/ 2147483647 h 78"/>
              <a:gd name="T2" fmla="*/ 2147483647 w 157"/>
              <a:gd name="T3" fmla="*/ 0 h 78"/>
              <a:gd name="T4" fmla="*/ 2147483647 w 157"/>
              <a:gd name="T5" fmla="*/ 0 h 78"/>
              <a:gd name="T6" fmla="*/ 2147483647 w 157"/>
              <a:gd name="T7" fmla="*/ 0 h 78"/>
              <a:gd name="T8" fmla="*/ 2147483647 w 157"/>
              <a:gd name="T9" fmla="*/ 2147483647 h 78"/>
              <a:gd name="T10" fmla="*/ 2147483647 w 157"/>
              <a:gd name="T11" fmla="*/ 2147483647 h 78"/>
              <a:gd name="T12" fmla="*/ 2147483647 w 157"/>
              <a:gd name="T13" fmla="*/ 2147483647 h 78"/>
              <a:gd name="T14" fmla="*/ 2147483647 w 157"/>
              <a:gd name="T15" fmla="*/ 2147483647 h 78"/>
              <a:gd name="T16" fmla="*/ 2147483647 w 157"/>
              <a:gd name="T17" fmla="*/ 2147483647 h 78"/>
              <a:gd name="T18" fmla="*/ 2147483647 w 157"/>
              <a:gd name="T19" fmla="*/ 2147483647 h 78"/>
              <a:gd name="T20" fmla="*/ 2147483647 w 157"/>
              <a:gd name="T21" fmla="*/ 2147483647 h 78"/>
              <a:gd name="T22" fmla="*/ 2147483647 w 157"/>
              <a:gd name="T23" fmla="*/ 2147483647 h 78"/>
              <a:gd name="T24" fmla="*/ 2147483647 w 157"/>
              <a:gd name="T25" fmla="*/ 2147483647 h 78"/>
              <a:gd name="T26" fmla="*/ 2147483647 w 157"/>
              <a:gd name="T27" fmla="*/ 2147483647 h 78"/>
              <a:gd name="T28" fmla="*/ 2147483647 w 157"/>
              <a:gd name="T29" fmla="*/ 2147483647 h 78"/>
              <a:gd name="T30" fmla="*/ 2147483647 w 157"/>
              <a:gd name="T31" fmla="*/ 0 h 78"/>
              <a:gd name="T32" fmla="*/ 2147483647 w 157"/>
              <a:gd name="T33" fmla="*/ 2147483647 h 78"/>
              <a:gd name="T34" fmla="*/ 0 w 157"/>
              <a:gd name="T35" fmla="*/ 2147483647 h 78"/>
              <a:gd name="T36" fmla="*/ 0 w 157"/>
              <a:gd name="T37" fmla="*/ 2147483647 h 7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7"/>
              <a:gd name="T58" fmla="*/ 0 h 78"/>
              <a:gd name="T59" fmla="*/ 157 w 157"/>
              <a:gd name="T60" fmla="*/ 78 h 7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7" h="78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157" y="33"/>
                </a:lnTo>
                <a:lnTo>
                  <a:pt x="134" y="44"/>
                </a:lnTo>
                <a:lnTo>
                  <a:pt x="67" y="78"/>
                </a:lnTo>
                <a:lnTo>
                  <a:pt x="67" y="67"/>
                </a:lnTo>
                <a:lnTo>
                  <a:pt x="134" y="33"/>
                </a:lnTo>
                <a:lnTo>
                  <a:pt x="134" y="44"/>
                </a:lnTo>
                <a:lnTo>
                  <a:pt x="67" y="11"/>
                </a:lnTo>
                <a:lnTo>
                  <a:pt x="67" y="0"/>
                </a:lnTo>
                <a:lnTo>
                  <a:pt x="67" y="11"/>
                </a:lnTo>
                <a:lnTo>
                  <a:pt x="0" y="44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93" name="Freeform 20"/>
          <p:cNvSpPr>
            <a:spLocks noChangeAspect="1"/>
          </p:cNvSpPr>
          <p:nvPr/>
        </p:nvSpPr>
        <p:spPr bwMode="auto">
          <a:xfrm>
            <a:off x="6263447" y="1705134"/>
            <a:ext cx="157163" cy="77788"/>
          </a:xfrm>
          <a:custGeom>
            <a:avLst/>
            <a:gdLst>
              <a:gd name="T0" fmla="*/ 2147483647 w 90"/>
              <a:gd name="T1" fmla="*/ 2147483647 h 45"/>
              <a:gd name="T2" fmla="*/ 2147483647 w 90"/>
              <a:gd name="T3" fmla="*/ 2147483647 h 45"/>
              <a:gd name="T4" fmla="*/ 0 w 90"/>
              <a:gd name="T5" fmla="*/ 2147483647 h 45"/>
              <a:gd name="T6" fmla="*/ 2147483647 w 90"/>
              <a:gd name="T7" fmla="*/ 0 h 45"/>
              <a:gd name="T8" fmla="*/ 2147483647 w 90"/>
              <a:gd name="T9" fmla="*/ 0 h 45"/>
              <a:gd name="T10" fmla="*/ 2147483647 w 90"/>
              <a:gd name="T11" fmla="*/ 2147483647 h 45"/>
              <a:gd name="T12" fmla="*/ 2147483647 w 90"/>
              <a:gd name="T13" fmla="*/ 2147483647 h 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45"/>
              <a:gd name="T23" fmla="*/ 90 w 90"/>
              <a:gd name="T24" fmla="*/ 45 h 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45">
                <a:moveTo>
                  <a:pt x="90" y="45"/>
                </a:moveTo>
                <a:lnTo>
                  <a:pt x="23" y="11"/>
                </a:lnTo>
                <a:lnTo>
                  <a:pt x="0" y="11"/>
                </a:lnTo>
                <a:lnTo>
                  <a:pt x="23" y="0"/>
                </a:lnTo>
                <a:lnTo>
                  <a:pt x="90" y="34"/>
                </a:lnTo>
                <a:lnTo>
                  <a:pt x="90" y="45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94" name="Rectangle 21"/>
          <p:cNvSpPr>
            <a:spLocks noChangeAspect="1" noChangeArrowheads="1"/>
          </p:cNvSpPr>
          <p:nvPr/>
        </p:nvSpPr>
        <p:spPr bwMode="auto">
          <a:xfrm>
            <a:off x="5183947" y="2594134"/>
            <a:ext cx="1304925" cy="506413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</a:p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Configurator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95" name="Rectangle 22"/>
          <p:cNvSpPr>
            <a:spLocks noChangeAspect="1" noChangeArrowheads="1"/>
          </p:cNvSpPr>
          <p:nvPr/>
        </p:nvSpPr>
        <p:spPr bwMode="auto">
          <a:xfrm>
            <a:off x="4782310" y="1467009"/>
            <a:ext cx="1477962" cy="5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</a:p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Repository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98" name="Rectangle 25"/>
          <p:cNvSpPr>
            <a:spLocks noChangeAspect="1" noChangeArrowheads="1"/>
          </p:cNvSpPr>
          <p:nvPr/>
        </p:nvSpPr>
        <p:spPr bwMode="auto">
          <a:xfrm>
            <a:off x="7490585" y="1254284"/>
            <a:ext cx="1304925" cy="2462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99" name="Rectangle 26"/>
          <p:cNvSpPr>
            <a:spLocks noChangeAspect="1" noChangeArrowheads="1"/>
          </p:cNvSpPr>
          <p:nvPr/>
        </p:nvSpPr>
        <p:spPr bwMode="auto">
          <a:xfrm>
            <a:off x="7488997" y="1517809"/>
            <a:ext cx="1306513" cy="12414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init()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fini()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suspend()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resume()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info()</a:t>
            </a:r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82300" name="Line 27"/>
          <p:cNvSpPr>
            <a:spLocks noChangeAspect="1" noChangeShapeType="1"/>
          </p:cNvSpPr>
          <p:nvPr/>
        </p:nvSpPr>
        <p:spPr bwMode="auto">
          <a:xfrm flipH="1">
            <a:off x="6544435" y="1711484"/>
            <a:ext cx="93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2301" name="Line 28"/>
          <p:cNvSpPr>
            <a:spLocks noChangeAspect="1" noChangeShapeType="1"/>
          </p:cNvSpPr>
          <p:nvPr/>
        </p:nvSpPr>
        <p:spPr bwMode="auto">
          <a:xfrm flipV="1">
            <a:off x="8143047" y="3005297"/>
            <a:ext cx="0" cy="741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31613" name="Rectangle 29"/>
          <p:cNvSpPr>
            <a:spLocks noChangeArrowheads="1"/>
          </p:cNvSpPr>
          <p:nvPr/>
        </p:nvSpPr>
        <p:spPr bwMode="auto">
          <a:xfrm>
            <a:off x="-1" y="1154480"/>
            <a:ext cx="4505325" cy="50937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JAWS can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apply the </a:t>
            </a:r>
            <a:r>
              <a:rPr lang="en-US" sz="2000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Component Configurator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pattern to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dynamically assemble various configurations</a:t>
            </a:r>
          </a:p>
          <a:p>
            <a:pPr lvl="1" indent="-223838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e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.g., different threading models, different termination schemes, etc.</a:t>
            </a:r>
          </a:p>
          <a:p>
            <a:pPr marL="228600" lvl="1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Concrete components can be packaged into a suitable unit of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configuration</a:t>
            </a:r>
          </a:p>
          <a:p>
            <a:pPr lvl="1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e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.g., as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 dynamically linked library (DLL) or shared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library</a:t>
            </a:r>
          </a:p>
          <a:p>
            <a:pPr marL="228600" lvl="1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>
                <a:latin typeface="+mj-lt"/>
              </a:rPr>
              <a:t>Only </a:t>
            </a:r>
            <a:r>
              <a:rPr lang="en-US" sz="2000" u="none" dirty="0" smtClean="0">
                <a:latin typeface="+mj-lt"/>
              </a:rPr>
              <a:t>components </a:t>
            </a:r>
            <a:r>
              <a:rPr lang="en-US" sz="2000" u="none" dirty="0">
                <a:latin typeface="+mj-lt"/>
              </a:rPr>
              <a:t>that are currently in use </a:t>
            </a:r>
            <a:r>
              <a:rPr lang="en-US" sz="2000" u="none" dirty="0" smtClean="0">
                <a:latin typeface="+mj-lt"/>
              </a:rPr>
              <a:t>are configured </a:t>
            </a:r>
            <a:r>
              <a:rPr lang="en-US" sz="2000" u="none" dirty="0">
                <a:latin typeface="+mj-lt"/>
              </a:rPr>
              <a:t>into </a:t>
            </a:r>
            <a:r>
              <a:rPr lang="en-US" sz="2000" u="none" dirty="0" smtClean="0">
                <a:latin typeface="+mj-lt"/>
              </a:rPr>
              <a:t>a JAWS web server process</a:t>
            </a:r>
          </a:p>
          <a:p>
            <a:pPr lvl="1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 smtClean="0">
                <a:latin typeface="+mj-lt"/>
              </a:rPr>
              <a:t>Reduces memory footprint</a:t>
            </a:r>
            <a:endParaRPr lang="en-US" sz="2000" u="none" dirty="0">
              <a:latin typeface="+mj-l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792592" y="4133851"/>
            <a:ext cx="1866901" cy="806768"/>
            <a:chOff x="4615620" y="4133851"/>
            <a:chExt cx="1866901" cy="806768"/>
          </a:xfrm>
        </p:grpSpPr>
        <p:sp>
          <p:nvSpPr>
            <p:cNvPr id="38" name="Flowchart: Card 37"/>
            <p:cNvSpPr/>
            <p:nvPr/>
          </p:nvSpPr>
          <p:spPr bwMode="auto">
            <a:xfrm flipH="1">
              <a:off x="4615620" y="4133851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ectangle 23"/>
            <p:cNvSpPr>
              <a:spLocks noChangeAspect="1" noChangeArrowheads="1"/>
            </p:cNvSpPr>
            <p:nvPr/>
          </p:nvSpPr>
          <p:spPr bwMode="auto">
            <a:xfrm>
              <a:off x="4821995" y="4291014"/>
              <a:ext cx="1454150" cy="492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Reactor_ </a:t>
              </a:r>
              <a:b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600" b="1" u="none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HTTP_Server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92592" y="5288284"/>
            <a:ext cx="1866901" cy="806768"/>
            <a:chOff x="4602092" y="5288284"/>
            <a:chExt cx="1866901" cy="806768"/>
          </a:xfrm>
        </p:grpSpPr>
        <p:sp>
          <p:nvSpPr>
            <p:cNvPr id="44" name="Flowchart: Card 43"/>
            <p:cNvSpPr/>
            <p:nvPr/>
          </p:nvSpPr>
          <p:spPr bwMode="auto">
            <a:xfrm flipH="1">
              <a:off x="4602092" y="5288284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Rectangle 24"/>
            <p:cNvSpPr>
              <a:spLocks noChangeAspect="1" noChangeArrowheads="1"/>
            </p:cNvSpPr>
            <p:nvPr/>
          </p:nvSpPr>
          <p:spPr bwMode="auto">
            <a:xfrm>
              <a:off x="4822755" y="5445447"/>
              <a:ext cx="1425575" cy="492443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TPC_HTTP 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976199" y="5288284"/>
            <a:ext cx="1866901" cy="806768"/>
            <a:chOff x="6710293" y="5273048"/>
            <a:chExt cx="1866901" cy="806768"/>
          </a:xfrm>
        </p:grpSpPr>
        <p:sp>
          <p:nvSpPr>
            <p:cNvPr id="47" name="Flowchart: Card 46"/>
            <p:cNvSpPr/>
            <p:nvPr/>
          </p:nvSpPr>
          <p:spPr bwMode="auto">
            <a:xfrm flipH="1">
              <a:off x="6710293" y="5273048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ectangle 24"/>
            <p:cNvSpPr>
              <a:spLocks noChangeAspect="1" noChangeArrowheads="1"/>
            </p:cNvSpPr>
            <p:nvPr/>
          </p:nvSpPr>
          <p:spPr bwMode="auto">
            <a:xfrm>
              <a:off x="6930956" y="5430211"/>
              <a:ext cx="1425575" cy="492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TP_HTTP 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6" name="Rectangle 24"/>
          <p:cNvSpPr>
            <a:spLocks noChangeAspect="1" noChangeArrowheads="1"/>
          </p:cNvSpPr>
          <p:nvPr/>
        </p:nvSpPr>
        <p:spPr bwMode="auto">
          <a:xfrm>
            <a:off x="7350884" y="3310256"/>
            <a:ext cx="1425575" cy="4924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TP_Reactor</a:t>
            </a:r>
            <a: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 </a:t>
            </a:r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HTTP_Server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33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 bwMode="auto">
          <a:xfrm>
            <a:off x="-1" y="6352974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7175"/>
            <a:ext cx="9144000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Benefits of Component Configurator</a:t>
            </a:r>
          </a:p>
        </p:txBody>
      </p:sp>
      <p:sp>
        <p:nvSpPr>
          <p:cNvPr id="184324" name="Rectangle 3"/>
          <p:cNvSpPr>
            <a:spLocks noChangeArrowheads="1"/>
          </p:cNvSpPr>
          <p:nvPr/>
        </p:nvSpPr>
        <p:spPr bwMode="auto">
          <a:xfrm>
            <a:off x="-28575" y="1130080"/>
            <a:ext cx="4924425" cy="10926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SzPct val="85000"/>
            </a:pPr>
            <a:r>
              <a:rPr lang="en-US" sz="2000" b="1" i="1" u="none" dirty="0" smtClean="0">
                <a:latin typeface="+mj-lt"/>
              </a:rPr>
              <a:t>Parsimony</a:t>
            </a:r>
            <a:endParaRPr lang="en-US" sz="2000" b="1" i="1" u="none" dirty="0">
              <a:latin typeface="+mj-lt"/>
            </a:endParaRPr>
          </a:p>
          <a:p>
            <a:pPr marL="228600" lvl="1" indent="-228600">
              <a:spcAft>
                <a:spcPts val="600"/>
              </a:spcAft>
              <a:buSzPct val="85000"/>
              <a:buFontTx/>
              <a:buChar char="•"/>
            </a:pPr>
            <a:r>
              <a:rPr lang="en-US" sz="2000" u="none" dirty="0" smtClean="0">
                <a:latin typeface="+mj-lt"/>
              </a:rPr>
              <a:t>Only incur memory overhead for components that are actually used</a:t>
            </a:r>
            <a:endParaRPr lang="en-US" sz="2000" u="none" dirty="0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4600576" y="1116380"/>
            <a:ext cx="4457700" cy="28174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eform 6"/>
          <p:cNvSpPr>
            <a:spLocks noChangeAspect="1"/>
          </p:cNvSpPr>
          <p:nvPr/>
        </p:nvSpPr>
        <p:spPr bwMode="auto">
          <a:xfrm>
            <a:off x="8012872" y="2790984"/>
            <a:ext cx="234950" cy="195263"/>
          </a:xfrm>
          <a:custGeom>
            <a:avLst/>
            <a:gdLst>
              <a:gd name="T0" fmla="*/ 0 w 135"/>
              <a:gd name="T1" fmla="*/ 2147483647 h 112"/>
              <a:gd name="T2" fmla="*/ 2147483647 w 135"/>
              <a:gd name="T3" fmla="*/ 2147483647 h 112"/>
              <a:gd name="T4" fmla="*/ 2147483647 w 135"/>
              <a:gd name="T5" fmla="*/ 0 h 112"/>
              <a:gd name="T6" fmla="*/ 0 w 135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135"/>
              <a:gd name="T13" fmla="*/ 0 h 112"/>
              <a:gd name="T14" fmla="*/ 135 w 135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5" h="112">
                <a:moveTo>
                  <a:pt x="0" y="112"/>
                </a:moveTo>
                <a:lnTo>
                  <a:pt x="135" y="112"/>
                </a:lnTo>
                <a:lnTo>
                  <a:pt x="68" y="0"/>
                </a:lnTo>
                <a:lnTo>
                  <a:pt x="0" y="11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Freeform 7"/>
          <p:cNvSpPr>
            <a:spLocks noChangeAspect="1"/>
          </p:cNvSpPr>
          <p:nvPr/>
        </p:nvSpPr>
        <p:spPr bwMode="auto">
          <a:xfrm>
            <a:off x="8012872" y="2770347"/>
            <a:ext cx="273050" cy="234950"/>
          </a:xfrm>
          <a:custGeom>
            <a:avLst/>
            <a:gdLst>
              <a:gd name="T0" fmla="*/ 0 w 157"/>
              <a:gd name="T1" fmla="*/ 2147483647 h 135"/>
              <a:gd name="T2" fmla="*/ 2147483647 w 157"/>
              <a:gd name="T3" fmla="*/ 2147483647 h 135"/>
              <a:gd name="T4" fmla="*/ 2147483647 w 157"/>
              <a:gd name="T5" fmla="*/ 2147483647 h 135"/>
              <a:gd name="T6" fmla="*/ 2147483647 w 157"/>
              <a:gd name="T7" fmla="*/ 2147483647 h 135"/>
              <a:gd name="T8" fmla="*/ 2147483647 w 157"/>
              <a:gd name="T9" fmla="*/ 2147483647 h 135"/>
              <a:gd name="T10" fmla="*/ 2147483647 w 157"/>
              <a:gd name="T11" fmla="*/ 2147483647 h 135"/>
              <a:gd name="T12" fmla="*/ 2147483647 w 157"/>
              <a:gd name="T13" fmla="*/ 0 h 135"/>
              <a:gd name="T14" fmla="*/ 2147483647 w 157"/>
              <a:gd name="T15" fmla="*/ 2147483647 h 135"/>
              <a:gd name="T16" fmla="*/ 2147483647 w 157"/>
              <a:gd name="T17" fmla="*/ 2147483647 h 135"/>
              <a:gd name="T18" fmla="*/ 2147483647 w 157"/>
              <a:gd name="T19" fmla="*/ 2147483647 h 135"/>
              <a:gd name="T20" fmla="*/ 2147483647 w 157"/>
              <a:gd name="T21" fmla="*/ 2147483647 h 135"/>
              <a:gd name="T22" fmla="*/ 0 w 157"/>
              <a:gd name="T23" fmla="*/ 2147483647 h 135"/>
              <a:gd name="T24" fmla="*/ 0 w 157"/>
              <a:gd name="T25" fmla="*/ 2147483647 h 1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57"/>
              <a:gd name="T40" fmla="*/ 0 h 135"/>
              <a:gd name="T41" fmla="*/ 157 w 157"/>
              <a:gd name="T42" fmla="*/ 135 h 13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57" h="135">
                <a:moveTo>
                  <a:pt x="0" y="124"/>
                </a:moveTo>
                <a:lnTo>
                  <a:pt x="135" y="124"/>
                </a:lnTo>
                <a:lnTo>
                  <a:pt x="146" y="124"/>
                </a:lnTo>
                <a:lnTo>
                  <a:pt x="135" y="135"/>
                </a:lnTo>
                <a:lnTo>
                  <a:pt x="68" y="23"/>
                </a:lnTo>
                <a:lnTo>
                  <a:pt x="68" y="12"/>
                </a:lnTo>
                <a:lnTo>
                  <a:pt x="79" y="0"/>
                </a:lnTo>
                <a:lnTo>
                  <a:pt x="79" y="12"/>
                </a:lnTo>
                <a:lnTo>
                  <a:pt x="146" y="124"/>
                </a:lnTo>
                <a:lnTo>
                  <a:pt x="157" y="135"/>
                </a:lnTo>
                <a:lnTo>
                  <a:pt x="135" y="135"/>
                </a:lnTo>
                <a:lnTo>
                  <a:pt x="0" y="135"/>
                </a:lnTo>
                <a:lnTo>
                  <a:pt x="0" y="124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Freeform 8"/>
          <p:cNvSpPr>
            <a:spLocks noChangeAspect="1"/>
          </p:cNvSpPr>
          <p:nvPr/>
        </p:nvSpPr>
        <p:spPr bwMode="auto">
          <a:xfrm>
            <a:off x="7992235" y="2790984"/>
            <a:ext cx="157162" cy="214313"/>
          </a:xfrm>
          <a:custGeom>
            <a:avLst/>
            <a:gdLst>
              <a:gd name="T0" fmla="*/ 2147483647 w 90"/>
              <a:gd name="T1" fmla="*/ 2147483647 h 123"/>
              <a:gd name="T2" fmla="*/ 2147483647 w 90"/>
              <a:gd name="T3" fmla="*/ 2147483647 h 123"/>
              <a:gd name="T4" fmla="*/ 2147483647 w 90"/>
              <a:gd name="T5" fmla="*/ 2147483647 h 123"/>
              <a:gd name="T6" fmla="*/ 0 w 90"/>
              <a:gd name="T7" fmla="*/ 2147483647 h 123"/>
              <a:gd name="T8" fmla="*/ 2147483647 w 90"/>
              <a:gd name="T9" fmla="*/ 2147483647 h 123"/>
              <a:gd name="T10" fmla="*/ 2147483647 w 90"/>
              <a:gd name="T11" fmla="*/ 0 h 123"/>
              <a:gd name="T12" fmla="*/ 2147483647 w 90"/>
              <a:gd name="T13" fmla="*/ 2147483647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23"/>
              <a:gd name="T23" fmla="*/ 90 w 90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23">
                <a:moveTo>
                  <a:pt x="90" y="11"/>
                </a:moveTo>
                <a:lnTo>
                  <a:pt x="23" y="123"/>
                </a:lnTo>
                <a:lnTo>
                  <a:pt x="11" y="123"/>
                </a:lnTo>
                <a:lnTo>
                  <a:pt x="0" y="123"/>
                </a:lnTo>
                <a:lnTo>
                  <a:pt x="11" y="112"/>
                </a:lnTo>
                <a:lnTo>
                  <a:pt x="79" y="0"/>
                </a:lnTo>
                <a:lnTo>
                  <a:pt x="90" y="11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9"/>
          <p:cNvSpPr>
            <a:spLocks noChangeAspect="1" noChangeArrowheads="1"/>
          </p:cNvSpPr>
          <p:nvPr/>
        </p:nvSpPr>
        <p:spPr bwMode="auto">
          <a:xfrm>
            <a:off x="5782435" y="2027397"/>
            <a:ext cx="20637" cy="19685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Freeform 10"/>
          <p:cNvSpPr>
            <a:spLocks noChangeAspect="1"/>
          </p:cNvSpPr>
          <p:nvPr/>
        </p:nvSpPr>
        <p:spPr bwMode="auto">
          <a:xfrm>
            <a:off x="5723697" y="1968659"/>
            <a:ext cx="79375" cy="255588"/>
          </a:xfrm>
          <a:custGeom>
            <a:avLst/>
            <a:gdLst>
              <a:gd name="T0" fmla="*/ 0 w 45"/>
              <a:gd name="T1" fmla="*/ 2147483647 h 147"/>
              <a:gd name="T2" fmla="*/ 2147483647 w 45"/>
              <a:gd name="T3" fmla="*/ 2147483647 h 147"/>
              <a:gd name="T4" fmla="*/ 2147483647 w 45"/>
              <a:gd name="T5" fmla="*/ 2147483647 h 147"/>
              <a:gd name="T6" fmla="*/ 2147483647 w 45"/>
              <a:gd name="T7" fmla="*/ 2147483647 h 147"/>
              <a:gd name="T8" fmla="*/ 2147483647 w 45"/>
              <a:gd name="T9" fmla="*/ 0 h 147"/>
              <a:gd name="T10" fmla="*/ 2147483647 w 45"/>
              <a:gd name="T11" fmla="*/ 2147483647 h 147"/>
              <a:gd name="T12" fmla="*/ 0 w 45"/>
              <a:gd name="T13" fmla="*/ 214748364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47"/>
              <a:gd name="T23" fmla="*/ 45 w 45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47">
                <a:moveTo>
                  <a:pt x="0" y="147"/>
                </a:moveTo>
                <a:lnTo>
                  <a:pt x="11" y="147"/>
                </a:lnTo>
                <a:lnTo>
                  <a:pt x="45" y="34"/>
                </a:lnTo>
                <a:lnTo>
                  <a:pt x="34" y="0"/>
                </a:lnTo>
                <a:lnTo>
                  <a:pt x="34" y="34"/>
                </a:lnTo>
                <a:lnTo>
                  <a:pt x="0" y="147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Freeform 11"/>
          <p:cNvSpPr>
            <a:spLocks noChangeAspect="1"/>
          </p:cNvSpPr>
          <p:nvPr/>
        </p:nvSpPr>
        <p:spPr bwMode="auto">
          <a:xfrm>
            <a:off x="5782435" y="2027397"/>
            <a:ext cx="77787" cy="196850"/>
          </a:xfrm>
          <a:custGeom>
            <a:avLst/>
            <a:gdLst>
              <a:gd name="T0" fmla="*/ 2147483647 w 44"/>
              <a:gd name="T1" fmla="*/ 0 h 113"/>
              <a:gd name="T2" fmla="*/ 0 w 44"/>
              <a:gd name="T3" fmla="*/ 0 h 113"/>
              <a:gd name="T4" fmla="*/ 2147483647 w 44"/>
              <a:gd name="T5" fmla="*/ 2147483647 h 113"/>
              <a:gd name="T6" fmla="*/ 2147483647 w 44"/>
              <a:gd name="T7" fmla="*/ 2147483647 h 113"/>
              <a:gd name="T8" fmla="*/ 2147483647 w 44"/>
              <a:gd name="T9" fmla="*/ 0 h 1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113"/>
              <a:gd name="T17" fmla="*/ 44 w 44"/>
              <a:gd name="T18" fmla="*/ 113 h 1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113">
                <a:moveTo>
                  <a:pt x="11" y="0"/>
                </a:moveTo>
                <a:lnTo>
                  <a:pt x="0" y="0"/>
                </a:lnTo>
                <a:lnTo>
                  <a:pt x="33" y="113"/>
                </a:lnTo>
                <a:lnTo>
                  <a:pt x="44" y="113"/>
                </a:lnTo>
                <a:lnTo>
                  <a:pt x="11" y="0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12"/>
          <p:cNvSpPr>
            <a:spLocks noChangeAspect="1" noChangeArrowheads="1"/>
          </p:cNvSpPr>
          <p:nvPr/>
        </p:nvSpPr>
        <p:spPr bwMode="auto">
          <a:xfrm>
            <a:off x="5782435" y="2714784"/>
            <a:ext cx="20637" cy="77788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Line 13"/>
          <p:cNvSpPr>
            <a:spLocks noChangeAspect="1" noChangeShapeType="1"/>
          </p:cNvSpPr>
          <p:nvPr/>
        </p:nvSpPr>
        <p:spPr bwMode="auto">
          <a:xfrm flipV="1">
            <a:off x="5782435" y="2440147"/>
            <a:ext cx="3175" cy="138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14"/>
          <p:cNvSpPr>
            <a:spLocks noChangeAspect="1" noChangeArrowheads="1"/>
          </p:cNvSpPr>
          <p:nvPr/>
        </p:nvSpPr>
        <p:spPr bwMode="auto">
          <a:xfrm>
            <a:off x="5782435" y="2224247"/>
            <a:ext cx="20637" cy="77787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15"/>
          <p:cNvSpPr>
            <a:spLocks noChangeAspect="1" noChangeArrowheads="1"/>
          </p:cNvSpPr>
          <p:nvPr/>
        </p:nvSpPr>
        <p:spPr bwMode="auto">
          <a:xfrm>
            <a:off x="5866572" y="2257584"/>
            <a:ext cx="10033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&lt;&lt;contains&gt;&gt;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16"/>
          <p:cNvSpPr>
            <a:spLocks noChangeAspect="1" noChangeArrowheads="1"/>
          </p:cNvSpPr>
          <p:nvPr/>
        </p:nvSpPr>
        <p:spPr bwMode="auto">
          <a:xfrm>
            <a:off x="6533322" y="1724184"/>
            <a:ext cx="9017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components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17"/>
          <p:cNvSpPr>
            <a:spLocks noChangeAspect="1" noChangeArrowheads="1"/>
          </p:cNvSpPr>
          <p:nvPr/>
        </p:nvSpPr>
        <p:spPr bwMode="auto">
          <a:xfrm>
            <a:off x="7290560" y="1403509"/>
            <a:ext cx="120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Freeform 18"/>
          <p:cNvSpPr>
            <a:spLocks noChangeAspect="1"/>
          </p:cNvSpPr>
          <p:nvPr/>
        </p:nvSpPr>
        <p:spPr bwMode="auto">
          <a:xfrm>
            <a:off x="6303135" y="1646397"/>
            <a:ext cx="234950" cy="117475"/>
          </a:xfrm>
          <a:custGeom>
            <a:avLst/>
            <a:gdLst>
              <a:gd name="T0" fmla="*/ 0 w 134"/>
              <a:gd name="T1" fmla="*/ 2147483647 h 67"/>
              <a:gd name="T2" fmla="*/ 2147483647 w 134"/>
              <a:gd name="T3" fmla="*/ 0 h 67"/>
              <a:gd name="T4" fmla="*/ 2147483647 w 134"/>
              <a:gd name="T5" fmla="*/ 2147483647 h 67"/>
              <a:gd name="T6" fmla="*/ 2147483647 w 134"/>
              <a:gd name="T7" fmla="*/ 2147483647 h 67"/>
              <a:gd name="T8" fmla="*/ 0 w 134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67"/>
              <a:gd name="T17" fmla="*/ 134 w 134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67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67" y="67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Freeform 19"/>
          <p:cNvSpPr>
            <a:spLocks noChangeAspect="1"/>
          </p:cNvSpPr>
          <p:nvPr/>
        </p:nvSpPr>
        <p:spPr bwMode="auto">
          <a:xfrm>
            <a:off x="6303135" y="1646397"/>
            <a:ext cx="274637" cy="136525"/>
          </a:xfrm>
          <a:custGeom>
            <a:avLst/>
            <a:gdLst>
              <a:gd name="T0" fmla="*/ 0 w 157"/>
              <a:gd name="T1" fmla="*/ 2147483647 h 78"/>
              <a:gd name="T2" fmla="*/ 2147483647 w 157"/>
              <a:gd name="T3" fmla="*/ 0 h 78"/>
              <a:gd name="T4" fmla="*/ 2147483647 w 157"/>
              <a:gd name="T5" fmla="*/ 0 h 78"/>
              <a:gd name="T6" fmla="*/ 2147483647 w 157"/>
              <a:gd name="T7" fmla="*/ 0 h 78"/>
              <a:gd name="T8" fmla="*/ 2147483647 w 157"/>
              <a:gd name="T9" fmla="*/ 2147483647 h 78"/>
              <a:gd name="T10" fmla="*/ 2147483647 w 157"/>
              <a:gd name="T11" fmla="*/ 2147483647 h 78"/>
              <a:gd name="T12" fmla="*/ 2147483647 w 157"/>
              <a:gd name="T13" fmla="*/ 2147483647 h 78"/>
              <a:gd name="T14" fmla="*/ 2147483647 w 157"/>
              <a:gd name="T15" fmla="*/ 2147483647 h 78"/>
              <a:gd name="T16" fmla="*/ 2147483647 w 157"/>
              <a:gd name="T17" fmla="*/ 2147483647 h 78"/>
              <a:gd name="T18" fmla="*/ 2147483647 w 157"/>
              <a:gd name="T19" fmla="*/ 2147483647 h 78"/>
              <a:gd name="T20" fmla="*/ 2147483647 w 157"/>
              <a:gd name="T21" fmla="*/ 2147483647 h 78"/>
              <a:gd name="T22" fmla="*/ 2147483647 w 157"/>
              <a:gd name="T23" fmla="*/ 2147483647 h 78"/>
              <a:gd name="T24" fmla="*/ 2147483647 w 157"/>
              <a:gd name="T25" fmla="*/ 2147483647 h 78"/>
              <a:gd name="T26" fmla="*/ 2147483647 w 157"/>
              <a:gd name="T27" fmla="*/ 2147483647 h 78"/>
              <a:gd name="T28" fmla="*/ 2147483647 w 157"/>
              <a:gd name="T29" fmla="*/ 2147483647 h 78"/>
              <a:gd name="T30" fmla="*/ 2147483647 w 157"/>
              <a:gd name="T31" fmla="*/ 0 h 78"/>
              <a:gd name="T32" fmla="*/ 2147483647 w 157"/>
              <a:gd name="T33" fmla="*/ 2147483647 h 78"/>
              <a:gd name="T34" fmla="*/ 0 w 157"/>
              <a:gd name="T35" fmla="*/ 2147483647 h 78"/>
              <a:gd name="T36" fmla="*/ 0 w 157"/>
              <a:gd name="T37" fmla="*/ 2147483647 h 7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7"/>
              <a:gd name="T58" fmla="*/ 0 h 78"/>
              <a:gd name="T59" fmla="*/ 157 w 157"/>
              <a:gd name="T60" fmla="*/ 78 h 7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7" h="78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157" y="33"/>
                </a:lnTo>
                <a:lnTo>
                  <a:pt x="134" y="44"/>
                </a:lnTo>
                <a:lnTo>
                  <a:pt x="67" y="78"/>
                </a:lnTo>
                <a:lnTo>
                  <a:pt x="67" y="67"/>
                </a:lnTo>
                <a:lnTo>
                  <a:pt x="134" y="33"/>
                </a:lnTo>
                <a:lnTo>
                  <a:pt x="134" y="44"/>
                </a:lnTo>
                <a:lnTo>
                  <a:pt x="67" y="11"/>
                </a:lnTo>
                <a:lnTo>
                  <a:pt x="67" y="0"/>
                </a:lnTo>
                <a:lnTo>
                  <a:pt x="67" y="11"/>
                </a:lnTo>
                <a:lnTo>
                  <a:pt x="0" y="44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Freeform 20"/>
          <p:cNvSpPr>
            <a:spLocks noChangeAspect="1"/>
          </p:cNvSpPr>
          <p:nvPr/>
        </p:nvSpPr>
        <p:spPr bwMode="auto">
          <a:xfrm>
            <a:off x="6263447" y="1705134"/>
            <a:ext cx="157163" cy="77788"/>
          </a:xfrm>
          <a:custGeom>
            <a:avLst/>
            <a:gdLst>
              <a:gd name="T0" fmla="*/ 2147483647 w 90"/>
              <a:gd name="T1" fmla="*/ 2147483647 h 45"/>
              <a:gd name="T2" fmla="*/ 2147483647 w 90"/>
              <a:gd name="T3" fmla="*/ 2147483647 h 45"/>
              <a:gd name="T4" fmla="*/ 0 w 90"/>
              <a:gd name="T5" fmla="*/ 2147483647 h 45"/>
              <a:gd name="T6" fmla="*/ 2147483647 w 90"/>
              <a:gd name="T7" fmla="*/ 0 h 45"/>
              <a:gd name="T8" fmla="*/ 2147483647 w 90"/>
              <a:gd name="T9" fmla="*/ 0 h 45"/>
              <a:gd name="T10" fmla="*/ 2147483647 w 90"/>
              <a:gd name="T11" fmla="*/ 2147483647 h 45"/>
              <a:gd name="T12" fmla="*/ 2147483647 w 90"/>
              <a:gd name="T13" fmla="*/ 2147483647 h 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45"/>
              <a:gd name="T23" fmla="*/ 90 w 90"/>
              <a:gd name="T24" fmla="*/ 45 h 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45">
                <a:moveTo>
                  <a:pt x="90" y="45"/>
                </a:moveTo>
                <a:lnTo>
                  <a:pt x="23" y="11"/>
                </a:lnTo>
                <a:lnTo>
                  <a:pt x="0" y="11"/>
                </a:lnTo>
                <a:lnTo>
                  <a:pt x="23" y="0"/>
                </a:lnTo>
                <a:lnTo>
                  <a:pt x="90" y="34"/>
                </a:lnTo>
                <a:lnTo>
                  <a:pt x="90" y="45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21"/>
          <p:cNvSpPr>
            <a:spLocks noChangeAspect="1" noChangeArrowheads="1"/>
          </p:cNvSpPr>
          <p:nvPr/>
        </p:nvSpPr>
        <p:spPr bwMode="auto">
          <a:xfrm>
            <a:off x="5183947" y="2594134"/>
            <a:ext cx="1304925" cy="506413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</a:p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Configurator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22"/>
          <p:cNvSpPr>
            <a:spLocks noChangeAspect="1" noChangeArrowheads="1"/>
          </p:cNvSpPr>
          <p:nvPr/>
        </p:nvSpPr>
        <p:spPr bwMode="auto">
          <a:xfrm>
            <a:off x="4782310" y="1467009"/>
            <a:ext cx="1477962" cy="5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</a:p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Repository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25"/>
          <p:cNvSpPr>
            <a:spLocks noChangeAspect="1" noChangeArrowheads="1"/>
          </p:cNvSpPr>
          <p:nvPr/>
        </p:nvSpPr>
        <p:spPr bwMode="auto">
          <a:xfrm>
            <a:off x="7490585" y="1254284"/>
            <a:ext cx="1304925" cy="2462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26"/>
          <p:cNvSpPr>
            <a:spLocks noChangeAspect="1" noChangeArrowheads="1"/>
          </p:cNvSpPr>
          <p:nvPr/>
        </p:nvSpPr>
        <p:spPr bwMode="auto">
          <a:xfrm>
            <a:off x="7488997" y="1517809"/>
            <a:ext cx="1306513" cy="12414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init()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fini()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suspend()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resume()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info()</a:t>
            </a:r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Line 27"/>
          <p:cNvSpPr>
            <a:spLocks noChangeAspect="1" noChangeShapeType="1"/>
          </p:cNvSpPr>
          <p:nvPr/>
        </p:nvSpPr>
        <p:spPr bwMode="auto">
          <a:xfrm flipH="1">
            <a:off x="6544435" y="1711484"/>
            <a:ext cx="93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Line 28"/>
          <p:cNvSpPr>
            <a:spLocks noChangeAspect="1" noChangeShapeType="1"/>
          </p:cNvSpPr>
          <p:nvPr/>
        </p:nvSpPr>
        <p:spPr bwMode="auto">
          <a:xfrm flipV="1">
            <a:off x="8143047" y="3005297"/>
            <a:ext cx="0" cy="741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4"/>
          <p:cNvSpPr>
            <a:spLocks noChangeAspect="1" noChangeArrowheads="1"/>
          </p:cNvSpPr>
          <p:nvPr/>
        </p:nvSpPr>
        <p:spPr bwMode="auto">
          <a:xfrm>
            <a:off x="7350884" y="3310256"/>
            <a:ext cx="1425575" cy="4924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TP_Reactor</a:t>
            </a:r>
            <a: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 </a:t>
            </a:r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HTTP_Server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4792592" y="4133851"/>
            <a:ext cx="1866901" cy="806768"/>
            <a:chOff x="4615620" y="4133851"/>
            <a:chExt cx="1866901" cy="806768"/>
          </a:xfrm>
        </p:grpSpPr>
        <p:sp>
          <p:nvSpPr>
            <p:cNvPr id="62" name="Flowchart: Card 61"/>
            <p:cNvSpPr/>
            <p:nvPr/>
          </p:nvSpPr>
          <p:spPr bwMode="auto">
            <a:xfrm flipH="1">
              <a:off x="4615620" y="4133851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Rectangle 23"/>
            <p:cNvSpPr>
              <a:spLocks noChangeAspect="1" noChangeArrowheads="1"/>
            </p:cNvSpPr>
            <p:nvPr/>
          </p:nvSpPr>
          <p:spPr bwMode="auto">
            <a:xfrm>
              <a:off x="4821995" y="4291014"/>
              <a:ext cx="1454150" cy="492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Reactor_ </a:t>
              </a:r>
              <a:b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600" b="1" u="none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HTTP_Server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792592" y="5288284"/>
            <a:ext cx="1866901" cy="806768"/>
            <a:chOff x="4602092" y="5288284"/>
            <a:chExt cx="1866901" cy="806768"/>
          </a:xfrm>
        </p:grpSpPr>
        <p:sp>
          <p:nvSpPr>
            <p:cNvPr id="65" name="Flowchart: Card 64"/>
            <p:cNvSpPr/>
            <p:nvPr/>
          </p:nvSpPr>
          <p:spPr bwMode="auto">
            <a:xfrm flipH="1">
              <a:off x="4602092" y="5288284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tangle 24"/>
            <p:cNvSpPr>
              <a:spLocks noChangeAspect="1" noChangeArrowheads="1"/>
            </p:cNvSpPr>
            <p:nvPr/>
          </p:nvSpPr>
          <p:spPr bwMode="auto">
            <a:xfrm>
              <a:off x="4822755" y="5445447"/>
              <a:ext cx="1425575" cy="492443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TPC_HTTP 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976199" y="5288284"/>
            <a:ext cx="1866901" cy="806768"/>
            <a:chOff x="6710293" y="5273048"/>
            <a:chExt cx="1866901" cy="806768"/>
          </a:xfrm>
        </p:grpSpPr>
        <p:sp>
          <p:nvSpPr>
            <p:cNvPr id="68" name="Flowchart: Card 67"/>
            <p:cNvSpPr/>
            <p:nvPr/>
          </p:nvSpPr>
          <p:spPr bwMode="auto">
            <a:xfrm flipH="1">
              <a:off x="6710293" y="5273048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Rectangle 24"/>
            <p:cNvSpPr>
              <a:spLocks noChangeAspect="1" noChangeArrowheads="1"/>
            </p:cNvSpPr>
            <p:nvPr/>
          </p:nvSpPr>
          <p:spPr bwMode="auto">
            <a:xfrm>
              <a:off x="6930956" y="5430211"/>
              <a:ext cx="1425575" cy="492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TP_HTTP 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 bwMode="auto">
          <a:xfrm>
            <a:off x="-1" y="6352974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7175"/>
            <a:ext cx="9144000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Benefits of Component Configurator</a:t>
            </a:r>
          </a:p>
        </p:txBody>
      </p:sp>
      <p:sp>
        <p:nvSpPr>
          <p:cNvPr id="184324" name="Rectangle 3"/>
          <p:cNvSpPr>
            <a:spLocks noChangeArrowheads="1"/>
          </p:cNvSpPr>
          <p:nvPr/>
        </p:nvSpPr>
        <p:spPr bwMode="auto">
          <a:xfrm>
            <a:off x="-28575" y="1130080"/>
            <a:ext cx="4924425" cy="2169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buSzPct val="85000"/>
            </a:pP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Parsimony</a:t>
            </a:r>
          </a:p>
          <a:p>
            <a:pPr marL="228600" lvl="1" indent="-228600">
              <a:spcAft>
                <a:spcPts val="600"/>
              </a:spcAft>
              <a:buSzPct val="85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Only incur memory overhead for components that are actually used</a:t>
            </a:r>
          </a:p>
          <a:p>
            <a:pPr>
              <a:spcAft>
                <a:spcPts val="600"/>
              </a:spcAft>
              <a:buSzPct val="85000"/>
            </a:pPr>
            <a:r>
              <a:rPr lang="en-US" sz="2000" b="1" i="1" u="none" dirty="0" smtClean="0">
                <a:latin typeface="+mj-lt"/>
              </a:rPr>
              <a:t>Centralized </a:t>
            </a:r>
            <a:r>
              <a:rPr lang="en-US" sz="2000" b="1" i="1" u="none" dirty="0">
                <a:latin typeface="+mj-lt"/>
              </a:rPr>
              <a:t>administration</a:t>
            </a:r>
          </a:p>
          <a:p>
            <a:pPr marL="228600" lvl="1" indent="-228600">
              <a:spcAft>
                <a:spcPts val="600"/>
              </a:spcAft>
              <a:buSzPct val="85000"/>
              <a:buFontTx/>
              <a:buChar char="•"/>
            </a:pPr>
            <a:r>
              <a:rPr lang="en-US" sz="2000" u="none" dirty="0" smtClean="0">
                <a:latin typeface="+mj-lt"/>
              </a:rPr>
              <a:t>Centralizes uniform initialization </a:t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&amp; </a:t>
            </a:r>
            <a:r>
              <a:rPr lang="en-US" sz="2000" u="none" dirty="0">
                <a:latin typeface="+mj-lt"/>
              </a:rPr>
              <a:t>termination activities 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4600576" y="1116380"/>
            <a:ext cx="4457700" cy="28174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eform 6"/>
          <p:cNvSpPr>
            <a:spLocks noChangeAspect="1"/>
          </p:cNvSpPr>
          <p:nvPr/>
        </p:nvSpPr>
        <p:spPr bwMode="auto">
          <a:xfrm>
            <a:off x="8012872" y="2790984"/>
            <a:ext cx="234950" cy="195263"/>
          </a:xfrm>
          <a:custGeom>
            <a:avLst/>
            <a:gdLst>
              <a:gd name="T0" fmla="*/ 0 w 135"/>
              <a:gd name="T1" fmla="*/ 2147483647 h 112"/>
              <a:gd name="T2" fmla="*/ 2147483647 w 135"/>
              <a:gd name="T3" fmla="*/ 2147483647 h 112"/>
              <a:gd name="T4" fmla="*/ 2147483647 w 135"/>
              <a:gd name="T5" fmla="*/ 0 h 112"/>
              <a:gd name="T6" fmla="*/ 0 w 135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135"/>
              <a:gd name="T13" fmla="*/ 0 h 112"/>
              <a:gd name="T14" fmla="*/ 135 w 135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5" h="112">
                <a:moveTo>
                  <a:pt x="0" y="112"/>
                </a:moveTo>
                <a:lnTo>
                  <a:pt x="135" y="112"/>
                </a:lnTo>
                <a:lnTo>
                  <a:pt x="68" y="0"/>
                </a:lnTo>
                <a:lnTo>
                  <a:pt x="0" y="11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Freeform 7"/>
          <p:cNvSpPr>
            <a:spLocks noChangeAspect="1"/>
          </p:cNvSpPr>
          <p:nvPr/>
        </p:nvSpPr>
        <p:spPr bwMode="auto">
          <a:xfrm>
            <a:off x="8012872" y="2770347"/>
            <a:ext cx="273050" cy="234950"/>
          </a:xfrm>
          <a:custGeom>
            <a:avLst/>
            <a:gdLst>
              <a:gd name="T0" fmla="*/ 0 w 157"/>
              <a:gd name="T1" fmla="*/ 2147483647 h 135"/>
              <a:gd name="T2" fmla="*/ 2147483647 w 157"/>
              <a:gd name="T3" fmla="*/ 2147483647 h 135"/>
              <a:gd name="T4" fmla="*/ 2147483647 w 157"/>
              <a:gd name="T5" fmla="*/ 2147483647 h 135"/>
              <a:gd name="T6" fmla="*/ 2147483647 w 157"/>
              <a:gd name="T7" fmla="*/ 2147483647 h 135"/>
              <a:gd name="T8" fmla="*/ 2147483647 w 157"/>
              <a:gd name="T9" fmla="*/ 2147483647 h 135"/>
              <a:gd name="T10" fmla="*/ 2147483647 w 157"/>
              <a:gd name="T11" fmla="*/ 2147483647 h 135"/>
              <a:gd name="T12" fmla="*/ 2147483647 w 157"/>
              <a:gd name="T13" fmla="*/ 0 h 135"/>
              <a:gd name="T14" fmla="*/ 2147483647 w 157"/>
              <a:gd name="T15" fmla="*/ 2147483647 h 135"/>
              <a:gd name="T16" fmla="*/ 2147483647 w 157"/>
              <a:gd name="T17" fmla="*/ 2147483647 h 135"/>
              <a:gd name="T18" fmla="*/ 2147483647 w 157"/>
              <a:gd name="T19" fmla="*/ 2147483647 h 135"/>
              <a:gd name="T20" fmla="*/ 2147483647 w 157"/>
              <a:gd name="T21" fmla="*/ 2147483647 h 135"/>
              <a:gd name="T22" fmla="*/ 0 w 157"/>
              <a:gd name="T23" fmla="*/ 2147483647 h 135"/>
              <a:gd name="T24" fmla="*/ 0 w 157"/>
              <a:gd name="T25" fmla="*/ 2147483647 h 1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57"/>
              <a:gd name="T40" fmla="*/ 0 h 135"/>
              <a:gd name="T41" fmla="*/ 157 w 157"/>
              <a:gd name="T42" fmla="*/ 135 h 13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57" h="135">
                <a:moveTo>
                  <a:pt x="0" y="124"/>
                </a:moveTo>
                <a:lnTo>
                  <a:pt x="135" y="124"/>
                </a:lnTo>
                <a:lnTo>
                  <a:pt x="146" y="124"/>
                </a:lnTo>
                <a:lnTo>
                  <a:pt x="135" y="135"/>
                </a:lnTo>
                <a:lnTo>
                  <a:pt x="68" y="23"/>
                </a:lnTo>
                <a:lnTo>
                  <a:pt x="68" y="12"/>
                </a:lnTo>
                <a:lnTo>
                  <a:pt x="79" y="0"/>
                </a:lnTo>
                <a:lnTo>
                  <a:pt x="79" y="12"/>
                </a:lnTo>
                <a:lnTo>
                  <a:pt x="146" y="124"/>
                </a:lnTo>
                <a:lnTo>
                  <a:pt x="157" y="135"/>
                </a:lnTo>
                <a:lnTo>
                  <a:pt x="135" y="135"/>
                </a:lnTo>
                <a:lnTo>
                  <a:pt x="0" y="135"/>
                </a:lnTo>
                <a:lnTo>
                  <a:pt x="0" y="124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Freeform 8"/>
          <p:cNvSpPr>
            <a:spLocks noChangeAspect="1"/>
          </p:cNvSpPr>
          <p:nvPr/>
        </p:nvSpPr>
        <p:spPr bwMode="auto">
          <a:xfrm>
            <a:off x="7992235" y="2790984"/>
            <a:ext cx="157162" cy="214313"/>
          </a:xfrm>
          <a:custGeom>
            <a:avLst/>
            <a:gdLst>
              <a:gd name="T0" fmla="*/ 2147483647 w 90"/>
              <a:gd name="T1" fmla="*/ 2147483647 h 123"/>
              <a:gd name="T2" fmla="*/ 2147483647 w 90"/>
              <a:gd name="T3" fmla="*/ 2147483647 h 123"/>
              <a:gd name="T4" fmla="*/ 2147483647 w 90"/>
              <a:gd name="T5" fmla="*/ 2147483647 h 123"/>
              <a:gd name="T6" fmla="*/ 0 w 90"/>
              <a:gd name="T7" fmla="*/ 2147483647 h 123"/>
              <a:gd name="T8" fmla="*/ 2147483647 w 90"/>
              <a:gd name="T9" fmla="*/ 2147483647 h 123"/>
              <a:gd name="T10" fmla="*/ 2147483647 w 90"/>
              <a:gd name="T11" fmla="*/ 0 h 123"/>
              <a:gd name="T12" fmla="*/ 2147483647 w 90"/>
              <a:gd name="T13" fmla="*/ 2147483647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23"/>
              <a:gd name="T23" fmla="*/ 90 w 90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23">
                <a:moveTo>
                  <a:pt x="90" y="11"/>
                </a:moveTo>
                <a:lnTo>
                  <a:pt x="23" y="123"/>
                </a:lnTo>
                <a:lnTo>
                  <a:pt x="11" y="123"/>
                </a:lnTo>
                <a:lnTo>
                  <a:pt x="0" y="123"/>
                </a:lnTo>
                <a:lnTo>
                  <a:pt x="11" y="112"/>
                </a:lnTo>
                <a:lnTo>
                  <a:pt x="79" y="0"/>
                </a:lnTo>
                <a:lnTo>
                  <a:pt x="90" y="11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9"/>
          <p:cNvSpPr>
            <a:spLocks noChangeAspect="1" noChangeArrowheads="1"/>
          </p:cNvSpPr>
          <p:nvPr/>
        </p:nvSpPr>
        <p:spPr bwMode="auto">
          <a:xfrm>
            <a:off x="5782435" y="2027397"/>
            <a:ext cx="20637" cy="19685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Freeform 10"/>
          <p:cNvSpPr>
            <a:spLocks noChangeAspect="1"/>
          </p:cNvSpPr>
          <p:nvPr/>
        </p:nvSpPr>
        <p:spPr bwMode="auto">
          <a:xfrm>
            <a:off x="5723697" y="1968659"/>
            <a:ext cx="79375" cy="255588"/>
          </a:xfrm>
          <a:custGeom>
            <a:avLst/>
            <a:gdLst>
              <a:gd name="T0" fmla="*/ 0 w 45"/>
              <a:gd name="T1" fmla="*/ 2147483647 h 147"/>
              <a:gd name="T2" fmla="*/ 2147483647 w 45"/>
              <a:gd name="T3" fmla="*/ 2147483647 h 147"/>
              <a:gd name="T4" fmla="*/ 2147483647 w 45"/>
              <a:gd name="T5" fmla="*/ 2147483647 h 147"/>
              <a:gd name="T6" fmla="*/ 2147483647 w 45"/>
              <a:gd name="T7" fmla="*/ 2147483647 h 147"/>
              <a:gd name="T8" fmla="*/ 2147483647 w 45"/>
              <a:gd name="T9" fmla="*/ 0 h 147"/>
              <a:gd name="T10" fmla="*/ 2147483647 w 45"/>
              <a:gd name="T11" fmla="*/ 2147483647 h 147"/>
              <a:gd name="T12" fmla="*/ 0 w 45"/>
              <a:gd name="T13" fmla="*/ 214748364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47"/>
              <a:gd name="T23" fmla="*/ 45 w 45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47">
                <a:moveTo>
                  <a:pt x="0" y="147"/>
                </a:moveTo>
                <a:lnTo>
                  <a:pt x="11" y="147"/>
                </a:lnTo>
                <a:lnTo>
                  <a:pt x="45" y="34"/>
                </a:lnTo>
                <a:lnTo>
                  <a:pt x="34" y="0"/>
                </a:lnTo>
                <a:lnTo>
                  <a:pt x="34" y="34"/>
                </a:lnTo>
                <a:lnTo>
                  <a:pt x="0" y="147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Freeform 11"/>
          <p:cNvSpPr>
            <a:spLocks noChangeAspect="1"/>
          </p:cNvSpPr>
          <p:nvPr/>
        </p:nvSpPr>
        <p:spPr bwMode="auto">
          <a:xfrm>
            <a:off x="5782435" y="2027397"/>
            <a:ext cx="77787" cy="196850"/>
          </a:xfrm>
          <a:custGeom>
            <a:avLst/>
            <a:gdLst>
              <a:gd name="T0" fmla="*/ 2147483647 w 44"/>
              <a:gd name="T1" fmla="*/ 0 h 113"/>
              <a:gd name="T2" fmla="*/ 0 w 44"/>
              <a:gd name="T3" fmla="*/ 0 h 113"/>
              <a:gd name="T4" fmla="*/ 2147483647 w 44"/>
              <a:gd name="T5" fmla="*/ 2147483647 h 113"/>
              <a:gd name="T6" fmla="*/ 2147483647 w 44"/>
              <a:gd name="T7" fmla="*/ 2147483647 h 113"/>
              <a:gd name="T8" fmla="*/ 2147483647 w 44"/>
              <a:gd name="T9" fmla="*/ 0 h 1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113"/>
              <a:gd name="T17" fmla="*/ 44 w 44"/>
              <a:gd name="T18" fmla="*/ 113 h 1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113">
                <a:moveTo>
                  <a:pt x="11" y="0"/>
                </a:moveTo>
                <a:lnTo>
                  <a:pt x="0" y="0"/>
                </a:lnTo>
                <a:lnTo>
                  <a:pt x="33" y="113"/>
                </a:lnTo>
                <a:lnTo>
                  <a:pt x="44" y="113"/>
                </a:lnTo>
                <a:lnTo>
                  <a:pt x="11" y="0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12"/>
          <p:cNvSpPr>
            <a:spLocks noChangeAspect="1" noChangeArrowheads="1"/>
          </p:cNvSpPr>
          <p:nvPr/>
        </p:nvSpPr>
        <p:spPr bwMode="auto">
          <a:xfrm>
            <a:off x="5782435" y="2714784"/>
            <a:ext cx="20637" cy="77788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Line 13"/>
          <p:cNvSpPr>
            <a:spLocks noChangeAspect="1" noChangeShapeType="1"/>
          </p:cNvSpPr>
          <p:nvPr/>
        </p:nvSpPr>
        <p:spPr bwMode="auto">
          <a:xfrm flipV="1">
            <a:off x="5782435" y="2440147"/>
            <a:ext cx="3175" cy="138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14"/>
          <p:cNvSpPr>
            <a:spLocks noChangeAspect="1" noChangeArrowheads="1"/>
          </p:cNvSpPr>
          <p:nvPr/>
        </p:nvSpPr>
        <p:spPr bwMode="auto">
          <a:xfrm>
            <a:off x="5782435" y="2224247"/>
            <a:ext cx="20637" cy="77787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15"/>
          <p:cNvSpPr>
            <a:spLocks noChangeAspect="1" noChangeArrowheads="1"/>
          </p:cNvSpPr>
          <p:nvPr/>
        </p:nvSpPr>
        <p:spPr bwMode="auto">
          <a:xfrm>
            <a:off x="5866572" y="2257584"/>
            <a:ext cx="10033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&lt;&lt;contains&gt;&gt;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16"/>
          <p:cNvSpPr>
            <a:spLocks noChangeAspect="1" noChangeArrowheads="1"/>
          </p:cNvSpPr>
          <p:nvPr/>
        </p:nvSpPr>
        <p:spPr bwMode="auto">
          <a:xfrm>
            <a:off x="6533322" y="1724184"/>
            <a:ext cx="9017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components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17"/>
          <p:cNvSpPr>
            <a:spLocks noChangeAspect="1" noChangeArrowheads="1"/>
          </p:cNvSpPr>
          <p:nvPr/>
        </p:nvSpPr>
        <p:spPr bwMode="auto">
          <a:xfrm>
            <a:off x="7290560" y="1403509"/>
            <a:ext cx="120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Freeform 18"/>
          <p:cNvSpPr>
            <a:spLocks noChangeAspect="1"/>
          </p:cNvSpPr>
          <p:nvPr/>
        </p:nvSpPr>
        <p:spPr bwMode="auto">
          <a:xfrm>
            <a:off x="6303135" y="1646397"/>
            <a:ext cx="234950" cy="117475"/>
          </a:xfrm>
          <a:custGeom>
            <a:avLst/>
            <a:gdLst>
              <a:gd name="T0" fmla="*/ 0 w 134"/>
              <a:gd name="T1" fmla="*/ 2147483647 h 67"/>
              <a:gd name="T2" fmla="*/ 2147483647 w 134"/>
              <a:gd name="T3" fmla="*/ 0 h 67"/>
              <a:gd name="T4" fmla="*/ 2147483647 w 134"/>
              <a:gd name="T5" fmla="*/ 2147483647 h 67"/>
              <a:gd name="T6" fmla="*/ 2147483647 w 134"/>
              <a:gd name="T7" fmla="*/ 2147483647 h 67"/>
              <a:gd name="T8" fmla="*/ 0 w 134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67"/>
              <a:gd name="T17" fmla="*/ 134 w 134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67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67" y="67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Freeform 19"/>
          <p:cNvSpPr>
            <a:spLocks noChangeAspect="1"/>
          </p:cNvSpPr>
          <p:nvPr/>
        </p:nvSpPr>
        <p:spPr bwMode="auto">
          <a:xfrm>
            <a:off x="6303135" y="1646397"/>
            <a:ext cx="274637" cy="136525"/>
          </a:xfrm>
          <a:custGeom>
            <a:avLst/>
            <a:gdLst>
              <a:gd name="T0" fmla="*/ 0 w 157"/>
              <a:gd name="T1" fmla="*/ 2147483647 h 78"/>
              <a:gd name="T2" fmla="*/ 2147483647 w 157"/>
              <a:gd name="T3" fmla="*/ 0 h 78"/>
              <a:gd name="T4" fmla="*/ 2147483647 w 157"/>
              <a:gd name="T5" fmla="*/ 0 h 78"/>
              <a:gd name="T6" fmla="*/ 2147483647 w 157"/>
              <a:gd name="T7" fmla="*/ 0 h 78"/>
              <a:gd name="T8" fmla="*/ 2147483647 w 157"/>
              <a:gd name="T9" fmla="*/ 2147483647 h 78"/>
              <a:gd name="T10" fmla="*/ 2147483647 w 157"/>
              <a:gd name="T11" fmla="*/ 2147483647 h 78"/>
              <a:gd name="T12" fmla="*/ 2147483647 w 157"/>
              <a:gd name="T13" fmla="*/ 2147483647 h 78"/>
              <a:gd name="T14" fmla="*/ 2147483647 w 157"/>
              <a:gd name="T15" fmla="*/ 2147483647 h 78"/>
              <a:gd name="T16" fmla="*/ 2147483647 w 157"/>
              <a:gd name="T17" fmla="*/ 2147483647 h 78"/>
              <a:gd name="T18" fmla="*/ 2147483647 w 157"/>
              <a:gd name="T19" fmla="*/ 2147483647 h 78"/>
              <a:gd name="T20" fmla="*/ 2147483647 w 157"/>
              <a:gd name="T21" fmla="*/ 2147483647 h 78"/>
              <a:gd name="T22" fmla="*/ 2147483647 w 157"/>
              <a:gd name="T23" fmla="*/ 2147483647 h 78"/>
              <a:gd name="T24" fmla="*/ 2147483647 w 157"/>
              <a:gd name="T25" fmla="*/ 2147483647 h 78"/>
              <a:gd name="T26" fmla="*/ 2147483647 w 157"/>
              <a:gd name="T27" fmla="*/ 2147483647 h 78"/>
              <a:gd name="T28" fmla="*/ 2147483647 w 157"/>
              <a:gd name="T29" fmla="*/ 2147483647 h 78"/>
              <a:gd name="T30" fmla="*/ 2147483647 w 157"/>
              <a:gd name="T31" fmla="*/ 0 h 78"/>
              <a:gd name="T32" fmla="*/ 2147483647 w 157"/>
              <a:gd name="T33" fmla="*/ 2147483647 h 78"/>
              <a:gd name="T34" fmla="*/ 0 w 157"/>
              <a:gd name="T35" fmla="*/ 2147483647 h 78"/>
              <a:gd name="T36" fmla="*/ 0 w 157"/>
              <a:gd name="T37" fmla="*/ 2147483647 h 7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7"/>
              <a:gd name="T58" fmla="*/ 0 h 78"/>
              <a:gd name="T59" fmla="*/ 157 w 157"/>
              <a:gd name="T60" fmla="*/ 78 h 7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7" h="78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157" y="33"/>
                </a:lnTo>
                <a:lnTo>
                  <a:pt x="134" y="44"/>
                </a:lnTo>
                <a:lnTo>
                  <a:pt x="67" y="78"/>
                </a:lnTo>
                <a:lnTo>
                  <a:pt x="67" y="67"/>
                </a:lnTo>
                <a:lnTo>
                  <a:pt x="134" y="33"/>
                </a:lnTo>
                <a:lnTo>
                  <a:pt x="134" y="44"/>
                </a:lnTo>
                <a:lnTo>
                  <a:pt x="67" y="11"/>
                </a:lnTo>
                <a:lnTo>
                  <a:pt x="67" y="0"/>
                </a:lnTo>
                <a:lnTo>
                  <a:pt x="67" y="11"/>
                </a:lnTo>
                <a:lnTo>
                  <a:pt x="0" y="44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Freeform 20"/>
          <p:cNvSpPr>
            <a:spLocks noChangeAspect="1"/>
          </p:cNvSpPr>
          <p:nvPr/>
        </p:nvSpPr>
        <p:spPr bwMode="auto">
          <a:xfrm>
            <a:off x="6263447" y="1705134"/>
            <a:ext cx="157163" cy="77788"/>
          </a:xfrm>
          <a:custGeom>
            <a:avLst/>
            <a:gdLst>
              <a:gd name="T0" fmla="*/ 2147483647 w 90"/>
              <a:gd name="T1" fmla="*/ 2147483647 h 45"/>
              <a:gd name="T2" fmla="*/ 2147483647 w 90"/>
              <a:gd name="T3" fmla="*/ 2147483647 h 45"/>
              <a:gd name="T4" fmla="*/ 0 w 90"/>
              <a:gd name="T5" fmla="*/ 2147483647 h 45"/>
              <a:gd name="T6" fmla="*/ 2147483647 w 90"/>
              <a:gd name="T7" fmla="*/ 0 h 45"/>
              <a:gd name="T8" fmla="*/ 2147483647 w 90"/>
              <a:gd name="T9" fmla="*/ 0 h 45"/>
              <a:gd name="T10" fmla="*/ 2147483647 w 90"/>
              <a:gd name="T11" fmla="*/ 2147483647 h 45"/>
              <a:gd name="T12" fmla="*/ 2147483647 w 90"/>
              <a:gd name="T13" fmla="*/ 2147483647 h 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45"/>
              <a:gd name="T23" fmla="*/ 90 w 90"/>
              <a:gd name="T24" fmla="*/ 45 h 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45">
                <a:moveTo>
                  <a:pt x="90" y="45"/>
                </a:moveTo>
                <a:lnTo>
                  <a:pt x="23" y="11"/>
                </a:lnTo>
                <a:lnTo>
                  <a:pt x="0" y="11"/>
                </a:lnTo>
                <a:lnTo>
                  <a:pt x="23" y="0"/>
                </a:lnTo>
                <a:lnTo>
                  <a:pt x="90" y="34"/>
                </a:lnTo>
                <a:lnTo>
                  <a:pt x="90" y="45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21"/>
          <p:cNvSpPr>
            <a:spLocks noChangeAspect="1" noChangeArrowheads="1"/>
          </p:cNvSpPr>
          <p:nvPr/>
        </p:nvSpPr>
        <p:spPr bwMode="auto">
          <a:xfrm>
            <a:off x="5183947" y="2594134"/>
            <a:ext cx="1304925" cy="506413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</a:p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Configurator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22"/>
          <p:cNvSpPr>
            <a:spLocks noChangeAspect="1" noChangeArrowheads="1"/>
          </p:cNvSpPr>
          <p:nvPr/>
        </p:nvSpPr>
        <p:spPr bwMode="auto">
          <a:xfrm>
            <a:off x="4782310" y="1467009"/>
            <a:ext cx="1477962" cy="5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</a:p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Repository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25"/>
          <p:cNvSpPr>
            <a:spLocks noChangeAspect="1" noChangeArrowheads="1"/>
          </p:cNvSpPr>
          <p:nvPr/>
        </p:nvSpPr>
        <p:spPr bwMode="auto">
          <a:xfrm>
            <a:off x="7490585" y="1254284"/>
            <a:ext cx="1304925" cy="2462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26"/>
          <p:cNvSpPr>
            <a:spLocks noChangeAspect="1" noChangeArrowheads="1"/>
          </p:cNvSpPr>
          <p:nvPr/>
        </p:nvSpPr>
        <p:spPr bwMode="auto">
          <a:xfrm>
            <a:off x="7488997" y="1517809"/>
            <a:ext cx="1306513" cy="12414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init()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fini()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suspend()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resume()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info()</a:t>
            </a:r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Line 27"/>
          <p:cNvSpPr>
            <a:spLocks noChangeAspect="1" noChangeShapeType="1"/>
          </p:cNvSpPr>
          <p:nvPr/>
        </p:nvSpPr>
        <p:spPr bwMode="auto">
          <a:xfrm flipH="1">
            <a:off x="6544435" y="1711484"/>
            <a:ext cx="93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Line 28"/>
          <p:cNvSpPr>
            <a:spLocks noChangeAspect="1" noChangeShapeType="1"/>
          </p:cNvSpPr>
          <p:nvPr/>
        </p:nvSpPr>
        <p:spPr bwMode="auto">
          <a:xfrm flipV="1">
            <a:off x="8143047" y="3005297"/>
            <a:ext cx="0" cy="741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4"/>
          <p:cNvSpPr>
            <a:spLocks noChangeAspect="1" noChangeArrowheads="1"/>
          </p:cNvSpPr>
          <p:nvPr/>
        </p:nvSpPr>
        <p:spPr bwMode="auto">
          <a:xfrm>
            <a:off x="7350884" y="3310256"/>
            <a:ext cx="1425575" cy="4924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TP_Reactor</a:t>
            </a:r>
            <a: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 </a:t>
            </a:r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HTTP_Server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4792592" y="4133851"/>
            <a:ext cx="1866901" cy="806768"/>
            <a:chOff x="4615620" y="4133851"/>
            <a:chExt cx="1866901" cy="806768"/>
          </a:xfrm>
        </p:grpSpPr>
        <p:sp>
          <p:nvSpPr>
            <p:cNvPr id="62" name="Flowchart: Card 61"/>
            <p:cNvSpPr/>
            <p:nvPr/>
          </p:nvSpPr>
          <p:spPr bwMode="auto">
            <a:xfrm flipH="1">
              <a:off x="4615620" y="4133851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Rectangle 23"/>
            <p:cNvSpPr>
              <a:spLocks noChangeAspect="1" noChangeArrowheads="1"/>
            </p:cNvSpPr>
            <p:nvPr/>
          </p:nvSpPr>
          <p:spPr bwMode="auto">
            <a:xfrm>
              <a:off x="4821995" y="4291014"/>
              <a:ext cx="1454150" cy="492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Reactor_ </a:t>
              </a:r>
              <a:b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600" b="1" u="none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HTTP_Server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792592" y="5288284"/>
            <a:ext cx="1866901" cy="806768"/>
            <a:chOff x="4602092" y="5288284"/>
            <a:chExt cx="1866901" cy="806768"/>
          </a:xfrm>
        </p:grpSpPr>
        <p:sp>
          <p:nvSpPr>
            <p:cNvPr id="65" name="Flowchart: Card 64"/>
            <p:cNvSpPr/>
            <p:nvPr/>
          </p:nvSpPr>
          <p:spPr bwMode="auto">
            <a:xfrm flipH="1">
              <a:off x="4602092" y="5288284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tangle 24"/>
            <p:cNvSpPr>
              <a:spLocks noChangeAspect="1" noChangeArrowheads="1"/>
            </p:cNvSpPr>
            <p:nvPr/>
          </p:nvSpPr>
          <p:spPr bwMode="auto">
            <a:xfrm>
              <a:off x="4822755" y="5445447"/>
              <a:ext cx="1425575" cy="492443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TPC_HTTP 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976199" y="5288284"/>
            <a:ext cx="1866901" cy="806768"/>
            <a:chOff x="6710293" y="5273048"/>
            <a:chExt cx="1866901" cy="806768"/>
          </a:xfrm>
        </p:grpSpPr>
        <p:sp>
          <p:nvSpPr>
            <p:cNvPr id="68" name="Flowchart: Card 67"/>
            <p:cNvSpPr/>
            <p:nvPr/>
          </p:nvSpPr>
          <p:spPr bwMode="auto">
            <a:xfrm flipH="1">
              <a:off x="6710293" y="5273048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Rectangle 24"/>
            <p:cNvSpPr>
              <a:spLocks noChangeAspect="1" noChangeArrowheads="1"/>
            </p:cNvSpPr>
            <p:nvPr/>
          </p:nvSpPr>
          <p:spPr bwMode="auto">
            <a:xfrm>
              <a:off x="6930956" y="5430211"/>
              <a:ext cx="1425575" cy="492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TP_HTTP 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167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 bwMode="auto">
          <a:xfrm>
            <a:off x="-1" y="6352974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7175"/>
            <a:ext cx="9144000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Benefits of Component Configurator</a:t>
            </a:r>
          </a:p>
        </p:txBody>
      </p:sp>
      <p:sp>
        <p:nvSpPr>
          <p:cNvPr id="184324" name="Rectangle 3"/>
          <p:cNvSpPr>
            <a:spLocks noChangeArrowheads="1"/>
          </p:cNvSpPr>
          <p:nvPr/>
        </p:nvSpPr>
        <p:spPr bwMode="auto">
          <a:xfrm>
            <a:off x="-28575" y="1130080"/>
            <a:ext cx="4924425" cy="35548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buSzPct val="85000"/>
            </a:pP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Parsimony</a:t>
            </a:r>
          </a:p>
          <a:p>
            <a:pPr marL="228600" lvl="1" indent="-228600">
              <a:spcAft>
                <a:spcPts val="600"/>
              </a:spcAft>
              <a:buSzPct val="85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Only incur memory overhead for components that are actually used</a:t>
            </a:r>
          </a:p>
          <a:p>
            <a:pPr>
              <a:spcAft>
                <a:spcPts val="600"/>
              </a:spcAft>
              <a:buSzPct val="85000"/>
            </a:pPr>
            <a:r>
              <a:rPr lang="en-US" sz="2000" b="1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Centralized </a:t>
            </a: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administration</a:t>
            </a:r>
          </a:p>
          <a:p>
            <a:pPr marL="228600" lvl="1" indent="-228600">
              <a:spcAft>
                <a:spcPts val="600"/>
              </a:spcAft>
              <a:buSzPct val="85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Centralizes uniform initialization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&amp;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termination activities </a:t>
            </a:r>
          </a:p>
          <a:p>
            <a:pPr>
              <a:spcAft>
                <a:spcPts val="600"/>
              </a:spcAft>
              <a:buSzPct val="85000"/>
            </a:pPr>
            <a:r>
              <a:rPr lang="en-US" sz="2000" b="1" i="1" u="none" dirty="0" smtClean="0">
                <a:latin typeface="+mj-lt"/>
              </a:rPr>
              <a:t>Modularity &amp; testability </a:t>
            </a:r>
          </a:p>
          <a:p>
            <a:pPr marL="228600" lvl="1" indent="-228600">
              <a:spcAft>
                <a:spcPts val="600"/>
              </a:spcAft>
              <a:buSzPct val="85000"/>
              <a:buFontTx/>
              <a:buChar char="•"/>
            </a:pPr>
            <a:r>
              <a:rPr lang="en-US" sz="2000" u="none" dirty="0" smtClean="0">
                <a:latin typeface="+mj-lt"/>
              </a:rPr>
              <a:t>Decouples components from </a:t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manner in which they are configured into processes 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4600576" y="1116380"/>
            <a:ext cx="4457700" cy="28174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eform 6"/>
          <p:cNvSpPr>
            <a:spLocks noChangeAspect="1"/>
          </p:cNvSpPr>
          <p:nvPr/>
        </p:nvSpPr>
        <p:spPr bwMode="auto">
          <a:xfrm>
            <a:off x="8012872" y="2790984"/>
            <a:ext cx="234950" cy="195263"/>
          </a:xfrm>
          <a:custGeom>
            <a:avLst/>
            <a:gdLst>
              <a:gd name="T0" fmla="*/ 0 w 135"/>
              <a:gd name="T1" fmla="*/ 2147483647 h 112"/>
              <a:gd name="T2" fmla="*/ 2147483647 w 135"/>
              <a:gd name="T3" fmla="*/ 2147483647 h 112"/>
              <a:gd name="T4" fmla="*/ 2147483647 w 135"/>
              <a:gd name="T5" fmla="*/ 0 h 112"/>
              <a:gd name="T6" fmla="*/ 0 w 135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135"/>
              <a:gd name="T13" fmla="*/ 0 h 112"/>
              <a:gd name="T14" fmla="*/ 135 w 135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5" h="112">
                <a:moveTo>
                  <a:pt x="0" y="112"/>
                </a:moveTo>
                <a:lnTo>
                  <a:pt x="135" y="112"/>
                </a:lnTo>
                <a:lnTo>
                  <a:pt x="68" y="0"/>
                </a:lnTo>
                <a:lnTo>
                  <a:pt x="0" y="11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Freeform 7"/>
          <p:cNvSpPr>
            <a:spLocks noChangeAspect="1"/>
          </p:cNvSpPr>
          <p:nvPr/>
        </p:nvSpPr>
        <p:spPr bwMode="auto">
          <a:xfrm>
            <a:off x="8012872" y="2770347"/>
            <a:ext cx="273050" cy="234950"/>
          </a:xfrm>
          <a:custGeom>
            <a:avLst/>
            <a:gdLst>
              <a:gd name="T0" fmla="*/ 0 w 157"/>
              <a:gd name="T1" fmla="*/ 2147483647 h 135"/>
              <a:gd name="T2" fmla="*/ 2147483647 w 157"/>
              <a:gd name="T3" fmla="*/ 2147483647 h 135"/>
              <a:gd name="T4" fmla="*/ 2147483647 w 157"/>
              <a:gd name="T5" fmla="*/ 2147483647 h 135"/>
              <a:gd name="T6" fmla="*/ 2147483647 w 157"/>
              <a:gd name="T7" fmla="*/ 2147483647 h 135"/>
              <a:gd name="T8" fmla="*/ 2147483647 w 157"/>
              <a:gd name="T9" fmla="*/ 2147483647 h 135"/>
              <a:gd name="T10" fmla="*/ 2147483647 w 157"/>
              <a:gd name="T11" fmla="*/ 2147483647 h 135"/>
              <a:gd name="T12" fmla="*/ 2147483647 w 157"/>
              <a:gd name="T13" fmla="*/ 0 h 135"/>
              <a:gd name="T14" fmla="*/ 2147483647 w 157"/>
              <a:gd name="T15" fmla="*/ 2147483647 h 135"/>
              <a:gd name="T16" fmla="*/ 2147483647 w 157"/>
              <a:gd name="T17" fmla="*/ 2147483647 h 135"/>
              <a:gd name="T18" fmla="*/ 2147483647 w 157"/>
              <a:gd name="T19" fmla="*/ 2147483647 h 135"/>
              <a:gd name="T20" fmla="*/ 2147483647 w 157"/>
              <a:gd name="T21" fmla="*/ 2147483647 h 135"/>
              <a:gd name="T22" fmla="*/ 0 w 157"/>
              <a:gd name="T23" fmla="*/ 2147483647 h 135"/>
              <a:gd name="T24" fmla="*/ 0 w 157"/>
              <a:gd name="T25" fmla="*/ 2147483647 h 1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57"/>
              <a:gd name="T40" fmla="*/ 0 h 135"/>
              <a:gd name="T41" fmla="*/ 157 w 157"/>
              <a:gd name="T42" fmla="*/ 135 h 13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57" h="135">
                <a:moveTo>
                  <a:pt x="0" y="124"/>
                </a:moveTo>
                <a:lnTo>
                  <a:pt x="135" y="124"/>
                </a:lnTo>
                <a:lnTo>
                  <a:pt x="146" y="124"/>
                </a:lnTo>
                <a:lnTo>
                  <a:pt x="135" y="135"/>
                </a:lnTo>
                <a:lnTo>
                  <a:pt x="68" y="23"/>
                </a:lnTo>
                <a:lnTo>
                  <a:pt x="68" y="12"/>
                </a:lnTo>
                <a:lnTo>
                  <a:pt x="79" y="0"/>
                </a:lnTo>
                <a:lnTo>
                  <a:pt x="79" y="12"/>
                </a:lnTo>
                <a:lnTo>
                  <a:pt x="146" y="124"/>
                </a:lnTo>
                <a:lnTo>
                  <a:pt x="157" y="135"/>
                </a:lnTo>
                <a:lnTo>
                  <a:pt x="135" y="135"/>
                </a:lnTo>
                <a:lnTo>
                  <a:pt x="0" y="135"/>
                </a:lnTo>
                <a:lnTo>
                  <a:pt x="0" y="124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Freeform 8"/>
          <p:cNvSpPr>
            <a:spLocks noChangeAspect="1"/>
          </p:cNvSpPr>
          <p:nvPr/>
        </p:nvSpPr>
        <p:spPr bwMode="auto">
          <a:xfrm>
            <a:off x="7992235" y="2790984"/>
            <a:ext cx="157162" cy="214313"/>
          </a:xfrm>
          <a:custGeom>
            <a:avLst/>
            <a:gdLst>
              <a:gd name="T0" fmla="*/ 2147483647 w 90"/>
              <a:gd name="T1" fmla="*/ 2147483647 h 123"/>
              <a:gd name="T2" fmla="*/ 2147483647 w 90"/>
              <a:gd name="T3" fmla="*/ 2147483647 h 123"/>
              <a:gd name="T4" fmla="*/ 2147483647 w 90"/>
              <a:gd name="T5" fmla="*/ 2147483647 h 123"/>
              <a:gd name="T6" fmla="*/ 0 w 90"/>
              <a:gd name="T7" fmla="*/ 2147483647 h 123"/>
              <a:gd name="T8" fmla="*/ 2147483647 w 90"/>
              <a:gd name="T9" fmla="*/ 2147483647 h 123"/>
              <a:gd name="T10" fmla="*/ 2147483647 w 90"/>
              <a:gd name="T11" fmla="*/ 0 h 123"/>
              <a:gd name="T12" fmla="*/ 2147483647 w 90"/>
              <a:gd name="T13" fmla="*/ 2147483647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23"/>
              <a:gd name="T23" fmla="*/ 90 w 90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23">
                <a:moveTo>
                  <a:pt x="90" y="11"/>
                </a:moveTo>
                <a:lnTo>
                  <a:pt x="23" y="123"/>
                </a:lnTo>
                <a:lnTo>
                  <a:pt x="11" y="123"/>
                </a:lnTo>
                <a:lnTo>
                  <a:pt x="0" y="123"/>
                </a:lnTo>
                <a:lnTo>
                  <a:pt x="11" y="112"/>
                </a:lnTo>
                <a:lnTo>
                  <a:pt x="79" y="0"/>
                </a:lnTo>
                <a:lnTo>
                  <a:pt x="90" y="11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9"/>
          <p:cNvSpPr>
            <a:spLocks noChangeAspect="1" noChangeArrowheads="1"/>
          </p:cNvSpPr>
          <p:nvPr/>
        </p:nvSpPr>
        <p:spPr bwMode="auto">
          <a:xfrm>
            <a:off x="5782435" y="2027397"/>
            <a:ext cx="20637" cy="19685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Freeform 10"/>
          <p:cNvSpPr>
            <a:spLocks noChangeAspect="1"/>
          </p:cNvSpPr>
          <p:nvPr/>
        </p:nvSpPr>
        <p:spPr bwMode="auto">
          <a:xfrm>
            <a:off x="5723697" y="1968659"/>
            <a:ext cx="79375" cy="255588"/>
          </a:xfrm>
          <a:custGeom>
            <a:avLst/>
            <a:gdLst>
              <a:gd name="T0" fmla="*/ 0 w 45"/>
              <a:gd name="T1" fmla="*/ 2147483647 h 147"/>
              <a:gd name="T2" fmla="*/ 2147483647 w 45"/>
              <a:gd name="T3" fmla="*/ 2147483647 h 147"/>
              <a:gd name="T4" fmla="*/ 2147483647 w 45"/>
              <a:gd name="T5" fmla="*/ 2147483647 h 147"/>
              <a:gd name="T6" fmla="*/ 2147483647 w 45"/>
              <a:gd name="T7" fmla="*/ 2147483647 h 147"/>
              <a:gd name="T8" fmla="*/ 2147483647 w 45"/>
              <a:gd name="T9" fmla="*/ 0 h 147"/>
              <a:gd name="T10" fmla="*/ 2147483647 w 45"/>
              <a:gd name="T11" fmla="*/ 2147483647 h 147"/>
              <a:gd name="T12" fmla="*/ 0 w 45"/>
              <a:gd name="T13" fmla="*/ 214748364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47"/>
              <a:gd name="T23" fmla="*/ 45 w 45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47">
                <a:moveTo>
                  <a:pt x="0" y="147"/>
                </a:moveTo>
                <a:lnTo>
                  <a:pt x="11" y="147"/>
                </a:lnTo>
                <a:lnTo>
                  <a:pt x="45" y="34"/>
                </a:lnTo>
                <a:lnTo>
                  <a:pt x="34" y="0"/>
                </a:lnTo>
                <a:lnTo>
                  <a:pt x="34" y="34"/>
                </a:lnTo>
                <a:lnTo>
                  <a:pt x="0" y="147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Freeform 11"/>
          <p:cNvSpPr>
            <a:spLocks noChangeAspect="1"/>
          </p:cNvSpPr>
          <p:nvPr/>
        </p:nvSpPr>
        <p:spPr bwMode="auto">
          <a:xfrm>
            <a:off x="5782435" y="2027397"/>
            <a:ext cx="77787" cy="196850"/>
          </a:xfrm>
          <a:custGeom>
            <a:avLst/>
            <a:gdLst>
              <a:gd name="T0" fmla="*/ 2147483647 w 44"/>
              <a:gd name="T1" fmla="*/ 0 h 113"/>
              <a:gd name="T2" fmla="*/ 0 w 44"/>
              <a:gd name="T3" fmla="*/ 0 h 113"/>
              <a:gd name="T4" fmla="*/ 2147483647 w 44"/>
              <a:gd name="T5" fmla="*/ 2147483647 h 113"/>
              <a:gd name="T6" fmla="*/ 2147483647 w 44"/>
              <a:gd name="T7" fmla="*/ 2147483647 h 113"/>
              <a:gd name="T8" fmla="*/ 2147483647 w 44"/>
              <a:gd name="T9" fmla="*/ 0 h 1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113"/>
              <a:gd name="T17" fmla="*/ 44 w 44"/>
              <a:gd name="T18" fmla="*/ 113 h 1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113">
                <a:moveTo>
                  <a:pt x="11" y="0"/>
                </a:moveTo>
                <a:lnTo>
                  <a:pt x="0" y="0"/>
                </a:lnTo>
                <a:lnTo>
                  <a:pt x="33" y="113"/>
                </a:lnTo>
                <a:lnTo>
                  <a:pt x="44" y="113"/>
                </a:lnTo>
                <a:lnTo>
                  <a:pt x="11" y="0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12"/>
          <p:cNvSpPr>
            <a:spLocks noChangeAspect="1" noChangeArrowheads="1"/>
          </p:cNvSpPr>
          <p:nvPr/>
        </p:nvSpPr>
        <p:spPr bwMode="auto">
          <a:xfrm>
            <a:off x="5782435" y="2714784"/>
            <a:ext cx="20637" cy="77788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Line 13"/>
          <p:cNvSpPr>
            <a:spLocks noChangeAspect="1" noChangeShapeType="1"/>
          </p:cNvSpPr>
          <p:nvPr/>
        </p:nvSpPr>
        <p:spPr bwMode="auto">
          <a:xfrm flipV="1">
            <a:off x="5782435" y="2440147"/>
            <a:ext cx="3175" cy="138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14"/>
          <p:cNvSpPr>
            <a:spLocks noChangeAspect="1" noChangeArrowheads="1"/>
          </p:cNvSpPr>
          <p:nvPr/>
        </p:nvSpPr>
        <p:spPr bwMode="auto">
          <a:xfrm>
            <a:off x="5782435" y="2224247"/>
            <a:ext cx="20637" cy="77787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15"/>
          <p:cNvSpPr>
            <a:spLocks noChangeAspect="1" noChangeArrowheads="1"/>
          </p:cNvSpPr>
          <p:nvPr/>
        </p:nvSpPr>
        <p:spPr bwMode="auto">
          <a:xfrm>
            <a:off x="5866572" y="2257584"/>
            <a:ext cx="10033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&lt;&lt;contains&gt;&gt;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16"/>
          <p:cNvSpPr>
            <a:spLocks noChangeAspect="1" noChangeArrowheads="1"/>
          </p:cNvSpPr>
          <p:nvPr/>
        </p:nvSpPr>
        <p:spPr bwMode="auto">
          <a:xfrm>
            <a:off x="6533322" y="1724184"/>
            <a:ext cx="9017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components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17"/>
          <p:cNvSpPr>
            <a:spLocks noChangeAspect="1" noChangeArrowheads="1"/>
          </p:cNvSpPr>
          <p:nvPr/>
        </p:nvSpPr>
        <p:spPr bwMode="auto">
          <a:xfrm>
            <a:off x="7290560" y="1403509"/>
            <a:ext cx="120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Freeform 18"/>
          <p:cNvSpPr>
            <a:spLocks noChangeAspect="1"/>
          </p:cNvSpPr>
          <p:nvPr/>
        </p:nvSpPr>
        <p:spPr bwMode="auto">
          <a:xfrm>
            <a:off x="6303135" y="1646397"/>
            <a:ext cx="234950" cy="117475"/>
          </a:xfrm>
          <a:custGeom>
            <a:avLst/>
            <a:gdLst>
              <a:gd name="T0" fmla="*/ 0 w 134"/>
              <a:gd name="T1" fmla="*/ 2147483647 h 67"/>
              <a:gd name="T2" fmla="*/ 2147483647 w 134"/>
              <a:gd name="T3" fmla="*/ 0 h 67"/>
              <a:gd name="T4" fmla="*/ 2147483647 w 134"/>
              <a:gd name="T5" fmla="*/ 2147483647 h 67"/>
              <a:gd name="T6" fmla="*/ 2147483647 w 134"/>
              <a:gd name="T7" fmla="*/ 2147483647 h 67"/>
              <a:gd name="T8" fmla="*/ 0 w 134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67"/>
              <a:gd name="T17" fmla="*/ 134 w 134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67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67" y="67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Freeform 19"/>
          <p:cNvSpPr>
            <a:spLocks noChangeAspect="1"/>
          </p:cNvSpPr>
          <p:nvPr/>
        </p:nvSpPr>
        <p:spPr bwMode="auto">
          <a:xfrm>
            <a:off x="6303135" y="1646397"/>
            <a:ext cx="274637" cy="136525"/>
          </a:xfrm>
          <a:custGeom>
            <a:avLst/>
            <a:gdLst>
              <a:gd name="T0" fmla="*/ 0 w 157"/>
              <a:gd name="T1" fmla="*/ 2147483647 h 78"/>
              <a:gd name="T2" fmla="*/ 2147483647 w 157"/>
              <a:gd name="T3" fmla="*/ 0 h 78"/>
              <a:gd name="T4" fmla="*/ 2147483647 w 157"/>
              <a:gd name="T5" fmla="*/ 0 h 78"/>
              <a:gd name="T6" fmla="*/ 2147483647 w 157"/>
              <a:gd name="T7" fmla="*/ 0 h 78"/>
              <a:gd name="T8" fmla="*/ 2147483647 w 157"/>
              <a:gd name="T9" fmla="*/ 2147483647 h 78"/>
              <a:gd name="T10" fmla="*/ 2147483647 w 157"/>
              <a:gd name="T11" fmla="*/ 2147483647 h 78"/>
              <a:gd name="T12" fmla="*/ 2147483647 w 157"/>
              <a:gd name="T13" fmla="*/ 2147483647 h 78"/>
              <a:gd name="T14" fmla="*/ 2147483647 w 157"/>
              <a:gd name="T15" fmla="*/ 2147483647 h 78"/>
              <a:gd name="T16" fmla="*/ 2147483647 w 157"/>
              <a:gd name="T17" fmla="*/ 2147483647 h 78"/>
              <a:gd name="T18" fmla="*/ 2147483647 w 157"/>
              <a:gd name="T19" fmla="*/ 2147483647 h 78"/>
              <a:gd name="T20" fmla="*/ 2147483647 w 157"/>
              <a:gd name="T21" fmla="*/ 2147483647 h 78"/>
              <a:gd name="T22" fmla="*/ 2147483647 w 157"/>
              <a:gd name="T23" fmla="*/ 2147483647 h 78"/>
              <a:gd name="T24" fmla="*/ 2147483647 w 157"/>
              <a:gd name="T25" fmla="*/ 2147483647 h 78"/>
              <a:gd name="T26" fmla="*/ 2147483647 w 157"/>
              <a:gd name="T27" fmla="*/ 2147483647 h 78"/>
              <a:gd name="T28" fmla="*/ 2147483647 w 157"/>
              <a:gd name="T29" fmla="*/ 2147483647 h 78"/>
              <a:gd name="T30" fmla="*/ 2147483647 w 157"/>
              <a:gd name="T31" fmla="*/ 0 h 78"/>
              <a:gd name="T32" fmla="*/ 2147483647 w 157"/>
              <a:gd name="T33" fmla="*/ 2147483647 h 78"/>
              <a:gd name="T34" fmla="*/ 0 w 157"/>
              <a:gd name="T35" fmla="*/ 2147483647 h 78"/>
              <a:gd name="T36" fmla="*/ 0 w 157"/>
              <a:gd name="T37" fmla="*/ 2147483647 h 7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7"/>
              <a:gd name="T58" fmla="*/ 0 h 78"/>
              <a:gd name="T59" fmla="*/ 157 w 157"/>
              <a:gd name="T60" fmla="*/ 78 h 7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7" h="78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157" y="33"/>
                </a:lnTo>
                <a:lnTo>
                  <a:pt x="134" y="44"/>
                </a:lnTo>
                <a:lnTo>
                  <a:pt x="67" y="78"/>
                </a:lnTo>
                <a:lnTo>
                  <a:pt x="67" y="67"/>
                </a:lnTo>
                <a:lnTo>
                  <a:pt x="134" y="33"/>
                </a:lnTo>
                <a:lnTo>
                  <a:pt x="134" y="44"/>
                </a:lnTo>
                <a:lnTo>
                  <a:pt x="67" y="11"/>
                </a:lnTo>
                <a:lnTo>
                  <a:pt x="67" y="0"/>
                </a:lnTo>
                <a:lnTo>
                  <a:pt x="67" y="11"/>
                </a:lnTo>
                <a:lnTo>
                  <a:pt x="0" y="44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Freeform 20"/>
          <p:cNvSpPr>
            <a:spLocks noChangeAspect="1"/>
          </p:cNvSpPr>
          <p:nvPr/>
        </p:nvSpPr>
        <p:spPr bwMode="auto">
          <a:xfrm>
            <a:off x="6263447" y="1705134"/>
            <a:ext cx="157163" cy="77788"/>
          </a:xfrm>
          <a:custGeom>
            <a:avLst/>
            <a:gdLst>
              <a:gd name="T0" fmla="*/ 2147483647 w 90"/>
              <a:gd name="T1" fmla="*/ 2147483647 h 45"/>
              <a:gd name="T2" fmla="*/ 2147483647 w 90"/>
              <a:gd name="T3" fmla="*/ 2147483647 h 45"/>
              <a:gd name="T4" fmla="*/ 0 w 90"/>
              <a:gd name="T5" fmla="*/ 2147483647 h 45"/>
              <a:gd name="T6" fmla="*/ 2147483647 w 90"/>
              <a:gd name="T7" fmla="*/ 0 h 45"/>
              <a:gd name="T8" fmla="*/ 2147483647 w 90"/>
              <a:gd name="T9" fmla="*/ 0 h 45"/>
              <a:gd name="T10" fmla="*/ 2147483647 w 90"/>
              <a:gd name="T11" fmla="*/ 2147483647 h 45"/>
              <a:gd name="T12" fmla="*/ 2147483647 w 90"/>
              <a:gd name="T13" fmla="*/ 2147483647 h 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45"/>
              <a:gd name="T23" fmla="*/ 90 w 90"/>
              <a:gd name="T24" fmla="*/ 45 h 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45">
                <a:moveTo>
                  <a:pt x="90" y="45"/>
                </a:moveTo>
                <a:lnTo>
                  <a:pt x="23" y="11"/>
                </a:lnTo>
                <a:lnTo>
                  <a:pt x="0" y="11"/>
                </a:lnTo>
                <a:lnTo>
                  <a:pt x="23" y="0"/>
                </a:lnTo>
                <a:lnTo>
                  <a:pt x="90" y="34"/>
                </a:lnTo>
                <a:lnTo>
                  <a:pt x="90" y="45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21"/>
          <p:cNvSpPr>
            <a:spLocks noChangeAspect="1" noChangeArrowheads="1"/>
          </p:cNvSpPr>
          <p:nvPr/>
        </p:nvSpPr>
        <p:spPr bwMode="auto">
          <a:xfrm>
            <a:off x="5183947" y="2594134"/>
            <a:ext cx="1304925" cy="506413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</a:p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Configurator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22"/>
          <p:cNvSpPr>
            <a:spLocks noChangeAspect="1" noChangeArrowheads="1"/>
          </p:cNvSpPr>
          <p:nvPr/>
        </p:nvSpPr>
        <p:spPr bwMode="auto">
          <a:xfrm>
            <a:off x="4782310" y="1467009"/>
            <a:ext cx="1477962" cy="5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</a:p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Repository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25"/>
          <p:cNvSpPr>
            <a:spLocks noChangeAspect="1" noChangeArrowheads="1"/>
          </p:cNvSpPr>
          <p:nvPr/>
        </p:nvSpPr>
        <p:spPr bwMode="auto">
          <a:xfrm>
            <a:off x="7490585" y="1254284"/>
            <a:ext cx="1304925" cy="2462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26"/>
          <p:cNvSpPr>
            <a:spLocks noChangeAspect="1" noChangeArrowheads="1"/>
          </p:cNvSpPr>
          <p:nvPr/>
        </p:nvSpPr>
        <p:spPr bwMode="auto">
          <a:xfrm>
            <a:off x="7488997" y="1517809"/>
            <a:ext cx="1306513" cy="12414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init()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fini()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suspend()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resume()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info()</a:t>
            </a:r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Line 27"/>
          <p:cNvSpPr>
            <a:spLocks noChangeAspect="1" noChangeShapeType="1"/>
          </p:cNvSpPr>
          <p:nvPr/>
        </p:nvSpPr>
        <p:spPr bwMode="auto">
          <a:xfrm flipH="1">
            <a:off x="6544435" y="1711484"/>
            <a:ext cx="93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Line 28"/>
          <p:cNvSpPr>
            <a:spLocks noChangeAspect="1" noChangeShapeType="1"/>
          </p:cNvSpPr>
          <p:nvPr/>
        </p:nvSpPr>
        <p:spPr bwMode="auto">
          <a:xfrm flipV="1">
            <a:off x="8143047" y="3005297"/>
            <a:ext cx="0" cy="741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4"/>
          <p:cNvSpPr>
            <a:spLocks noChangeAspect="1" noChangeArrowheads="1"/>
          </p:cNvSpPr>
          <p:nvPr/>
        </p:nvSpPr>
        <p:spPr bwMode="auto">
          <a:xfrm>
            <a:off x="7350884" y="3310256"/>
            <a:ext cx="1425575" cy="4924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TP_Reactor</a:t>
            </a:r>
            <a: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 </a:t>
            </a:r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HTTP_Server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4792592" y="4133851"/>
            <a:ext cx="1866901" cy="806768"/>
            <a:chOff x="4615620" y="4133851"/>
            <a:chExt cx="1866901" cy="806768"/>
          </a:xfrm>
        </p:grpSpPr>
        <p:sp>
          <p:nvSpPr>
            <p:cNvPr id="62" name="Flowchart: Card 61"/>
            <p:cNvSpPr/>
            <p:nvPr/>
          </p:nvSpPr>
          <p:spPr bwMode="auto">
            <a:xfrm flipH="1">
              <a:off x="4615620" y="4133851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Rectangle 23"/>
            <p:cNvSpPr>
              <a:spLocks noChangeAspect="1" noChangeArrowheads="1"/>
            </p:cNvSpPr>
            <p:nvPr/>
          </p:nvSpPr>
          <p:spPr bwMode="auto">
            <a:xfrm>
              <a:off x="4821995" y="4291014"/>
              <a:ext cx="1454150" cy="492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Reactor_ </a:t>
              </a:r>
              <a:b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600" b="1" u="none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HTTP_Server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792592" y="5288284"/>
            <a:ext cx="1866901" cy="806768"/>
            <a:chOff x="4602092" y="5288284"/>
            <a:chExt cx="1866901" cy="806768"/>
          </a:xfrm>
        </p:grpSpPr>
        <p:sp>
          <p:nvSpPr>
            <p:cNvPr id="65" name="Flowchart: Card 64"/>
            <p:cNvSpPr/>
            <p:nvPr/>
          </p:nvSpPr>
          <p:spPr bwMode="auto">
            <a:xfrm flipH="1">
              <a:off x="4602092" y="5288284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tangle 24"/>
            <p:cNvSpPr>
              <a:spLocks noChangeAspect="1" noChangeArrowheads="1"/>
            </p:cNvSpPr>
            <p:nvPr/>
          </p:nvSpPr>
          <p:spPr bwMode="auto">
            <a:xfrm>
              <a:off x="4822755" y="5445447"/>
              <a:ext cx="1425575" cy="492443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TPC_HTTP 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976199" y="5288284"/>
            <a:ext cx="1866901" cy="806768"/>
            <a:chOff x="6710293" y="5273048"/>
            <a:chExt cx="1866901" cy="806768"/>
          </a:xfrm>
        </p:grpSpPr>
        <p:sp>
          <p:nvSpPr>
            <p:cNvPr id="68" name="Flowchart: Card 67"/>
            <p:cNvSpPr/>
            <p:nvPr/>
          </p:nvSpPr>
          <p:spPr bwMode="auto">
            <a:xfrm flipH="1">
              <a:off x="6710293" y="5273048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Rectangle 24"/>
            <p:cNvSpPr>
              <a:spLocks noChangeAspect="1" noChangeArrowheads="1"/>
            </p:cNvSpPr>
            <p:nvPr/>
          </p:nvSpPr>
          <p:spPr bwMode="auto">
            <a:xfrm>
              <a:off x="6930956" y="5430211"/>
              <a:ext cx="1425575" cy="492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TP_HTTP 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8533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 bwMode="auto">
          <a:xfrm>
            <a:off x="-1" y="6352974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7175"/>
            <a:ext cx="9144000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Benefits of Component Configurator</a:t>
            </a:r>
          </a:p>
        </p:txBody>
      </p:sp>
      <p:sp>
        <p:nvSpPr>
          <p:cNvPr id="184324" name="Rectangle 3"/>
          <p:cNvSpPr>
            <a:spLocks noChangeArrowheads="1"/>
          </p:cNvSpPr>
          <p:nvPr/>
        </p:nvSpPr>
        <p:spPr bwMode="auto">
          <a:xfrm>
            <a:off x="-28575" y="1130080"/>
            <a:ext cx="4924425" cy="55553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buSzPct val="85000"/>
            </a:pP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Parsimony</a:t>
            </a:r>
          </a:p>
          <a:p>
            <a:pPr marL="228600" lvl="1" indent="-228600">
              <a:spcAft>
                <a:spcPts val="600"/>
              </a:spcAft>
              <a:buSzPct val="85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Only incur memory overhead for components that are actually used</a:t>
            </a:r>
          </a:p>
          <a:p>
            <a:pPr>
              <a:spcAft>
                <a:spcPts val="600"/>
              </a:spcAft>
              <a:buSzPct val="85000"/>
            </a:pPr>
            <a:r>
              <a:rPr lang="en-US" sz="2000" b="1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Centralized </a:t>
            </a: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administration</a:t>
            </a:r>
          </a:p>
          <a:p>
            <a:pPr marL="228600" lvl="1" indent="-228600">
              <a:spcAft>
                <a:spcPts val="600"/>
              </a:spcAft>
              <a:buSzPct val="85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Centralizes uniform initialization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&amp;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termination activities </a:t>
            </a:r>
          </a:p>
          <a:p>
            <a:pPr>
              <a:spcAft>
                <a:spcPts val="600"/>
              </a:spcAft>
              <a:buSzPct val="85000"/>
            </a:pPr>
            <a:r>
              <a:rPr lang="en-US" sz="2000" b="1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Modularity &amp; testability </a:t>
            </a:r>
          </a:p>
          <a:p>
            <a:pPr marL="228600" lvl="1" indent="-228600">
              <a:spcAft>
                <a:spcPts val="600"/>
              </a:spcAft>
              <a:buSzPct val="85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Decouples components from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manner in which they are configured into processes </a:t>
            </a:r>
          </a:p>
          <a:p>
            <a:pPr>
              <a:spcAft>
                <a:spcPts val="600"/>
              </a:spcAft>
              <a:buSzPct val="85000"/>
            </a:pPr>
            <a:r>
              <a:rPr lang="en-US" sz="2000" b="1" i="1" u="none" dirty="0" smtClean="0">
                <a:latin typeface="+mj-lt"/>
              </a:rPr>
              <a:t>Configuration </a:t>
            </a:r>
            <a:r>
              <a:rPr lang="en-US" sz="2000" b="1" i="1" u="none" dirty="0">
                <a:latin typeface="+mj-lt"/>
              </a:rPr>
              <a:t>dynamism &amp; control</a:t>
            </a:r>
          </a:p>
          <a:p>
            <a:pPr marL="228600" lvl="1" indent="-228600">
              <a:spcAft>
                <a:spcPts val="600"/>
              </a:spcAft>
              <a:buSzPct val="85000"/>
              <a:buFontTx/>
              <a:buChar char="•"/>
            </a:pPr>
            <a:r>
              <a:rPr lang="en-US" sz="2000" u="none" dirty="0" smtClean="0">
                <a:latin typeface="+mj-lt"/>
              </a:rPr>
              <a:t>Can reconfigure components </a:t>
            </a:r>
            <a:r>
              <a:rPr lang="en-US" sz="2000" u="none" dirty="0">
                <a:latin typeface="+mj-lt"/>
              </a:rPr>
              <a:t>without modifying, recompiling, statically relinking existing code &amp; without restarting the component or other </a:t>
            </a:r>
            <a:r>
              <a:rPr lang="en-US" sz="2000" u="none" dirty="0" smtClean="0">
                <a:latin typeface="+mj-lt"/>
              </a:rPr>
              <a:t>collocated components</a:t>
            </a:r>
            <a:endParaRPr lang="en-US" sz="2000" u="none" dirty="0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4600576" y="1116380"/>
            <a:ext cx="4457700" cy="28174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eform 6"/>
          <p:cNvSpPr>
            <a:spLocks noChangeAspect="1"/>
          </p:cNvSpPr>
          <p:nvPr/>
        </p:nvSpPr>
        <p:spPr bwMode="auto">
          <a:xfrm>
            <a:off x="8012872" y="2790984"/>
            <a:ext cx="234950" cy="195263"/>
          </a:xfrm>
          <a:custGeom>
            <a:avLst/>
            <a:gdLst>
              <a:gd name="T0" fmla="*/ 0 w 135"/>
              <a:gd name="T1" fmla="*/ 2147483647 h 112"/>
              <a:gd name="T2" fmla="*/ 2147483647 w 135"/>
              <a:gd name="T3" fmla="*/ 2147483647 h 112"/>
              <a:gd name="T4" fmla="*/ 2147483647 w 135"/>
              <a:gd name="T5" fmla="*/ 0 h 112"/>
              <a:gd name="T6" fmla="*/ 0 w 135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135"/>
              <a:gd name="T13" fmla="*/ 0 h 112"/>
              <a:gd name="T14" fmla="*/ 135 w 135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5" h="112">
                <a:moveTo>
                  <a:pt x="0" y="112"/>
                </a:moveTo>
                <a:lnTo>
                  <a:pt x="135" y="112"/>
                </a:lnTo>
                <a:lnTo>
                  <a:pt x="68" y="0"/>
                </a:lnTo>
                <a:lnTo>
                  <a:pt x="0" y="11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Freeform 7"/>
          <p:cNvSpPr>
            <a:spLocks noChangeAspect="1"/>
          </p:cNvSpPr>
          <p:nvPr/>
        </p:nvSpPr>
        <p:spPr bwMode="auto">
          <a:xfrm>
            <a:off x="8012872" y="2770347"/>
            <a:ext cx="273050" cy="234950"/>
          </a:xfrm>
          <a:custGeom>
            <a:avLst/>
            <a:gdLst>
              <a:gd name="T0" fmla="*/ 0 w 157"/>
              <a:gd name="T1" fmla="*/ 2147483647 h 135"/>
              <a:gd name="T2" fmla="*/ 2147483647 w 157"/>
              <a:gd name="T3" fmla="*/ 2147483647 h 135"/>
              <a:gd name="T4" fmla="*/ 2147483647 w 157"/>
              <a:gd name="T5" fmla="*/ 2147483647 h 135"/>
              <a:gd name="T6" fmla="*/ 2147483647 w 157"/>
              <a:gd name="T7" fmla="*/ 2147483647 h 135"/>
              <a:gd name="T8" fmla="*/ 2147483647 w 157"/>
              <a:gd name="T9" fmla="*/ 2147483647 h 135"/>
              <a:gd name="T10" fmla="*/ 2147483647 w 157"/>
              <a:gd name="T11" fmla="*/ 2147483647 h 135"/>
              <a:gd name="T12" fmla="*/ 2147483647 w 157"/>
              <a:gd name="T13" fmla="*/ 0 h 135"/>
              <a:gd name="T14" fmla="*/ 2147483647 w 157"/>
              <a:gd name="T15" fmla="*/ 2147483647 h 135"/>
              <a:gd name="T16" fmla="*/ 2147483647 w 157"/>
              <a:gd name="T17" fmla="*/ 2147483647 h 135"/>
              <a:gd name="T18" fmla="*/ 2147483647 w 157"/>
              <a:gd name="T19" fmla="*/ 2147483647 h 135"/>
              <a:gd name="T20" fmla="*/ 2147483647 w 157"/>
              <a:gd name="T21" fmla="*/ 2147483647 h 135"/>
              <a:gd name="T22" fmla="*/ 0 w 157"/>
              <a:gd name="T23" fmla="*/ 2147483647 h 135"/>
              <a:gd name="T24" fmla="*/ 0 w 157"/>
              <a:gd name="T25" fmla="*/ 2147483647 h 1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57"/>
              <a:gd name="T40" fmla="*/ 0 h 135"/>
              <a:gd name="T41" fmla="*/ 157 w 157"/>
              <a:gd name="T42" fmla="*/ 135 h 13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57" h="135">
                <a:moveTo>
                  <a:pt x="0" y="124"/>
                </a:moveTo>
                <a:lnTo>
                  <a:pt x="135" y="124"/>
                </a:lnTo>
                <a:lnTo>
                  <a:pt x="146" y="124"/>
                </a:lnTo>
                <a:lnTo>
                  <a:pt x="135" y="135"/>
                </a:lnTo>
                <a:lnTo>
                  <a:pt x="68" y="23"/>
                </a:lnTo>
                <a:lnTo>
                  <a:pt x="68" y="12"/>
                </a:lnTo>
                <a:lnTo>
                  <a:pt x="79" y="0"/>
                </a:lnTo>
                <a:lnTo>
                  <a:pt x="79" y="12"/>
                </a:lnTo>
                <a:lnTo>
                  <a:pt x="146" y="124"/>
                </a:lnTo>
                <a:lnTo>
                  <a:pt x="157" y="135"/>
                </a:lnTo>
                <a:lnTo>
                  <a:pt x="135" y="135"/>
                </a:lnTo>
                <a:lnTo>
                  <a:pt x="0" y="135"/>
                </a:lnTo>
                <a:lnTo>
                  <a:pt x="0" y="124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Freeform 8"/>
          <p:cNvSpPr>
            <a:spLocks noChangeAspect="1"/>
          </p:cNvSpPr>
          <p:nvPr/>
        </p:nvSpPr>
        <p:spPr bwMode="auto">
          <a:xfrm>
            <a:off x="7992235" y="2790984"/>
            <a:ext cx="157162" cy="214313"/>
          </a:xfrm>
          <a:custGeom>
            <a:avLst/>
            <a:gdLst>
              <a:gd name="T0" fmla="*/ 2147483647 w 90"/>
              <a:gd name="T1" fmla="*/ 2147483647 h 123"/>
              <a:gd name="T2" fmla="*/ 2147483647 w 90"/>
              <a:gd name="T3" fmla="*/ 2147483647 h 123"/>
              <a:gd name="T4" fmla="*/ 2147483647 w 90"/>
              <a:gd name="T5" fmla="*/ 2147483647 h 123"/>
              <a:gd name="T6" fmla="*/ 0 w 90"/>
              <a:gd name="T7" fmla="*/ 2147483647 h 123"/>
              <a:gd name="T8" fmla="*/ 2147483647 w 90"/>
              <a:gd name="T9" fmla="*/ 2147483647 h 123"/>
              <a:gd name="T10" fmla="*/ 2147483647 w 90"/>
              <a:gd name="T11" fmla="*/ 0 h 123"/>
              <a:gd name="T12" fmla="*/ 2147483647 w 90"/>
              <a:gd name="T13" fmla="*/ 2147483647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23"/>
              <a:gd name="T23" fmla="*/ 90 w 90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23">
                <a:moveTo>
                  <a:pt x="90" y="11"/>
                </a:moveTo>
                <a:lnTo>
                  <a:pt x="23" y="123"/>
                </a:lnTo>
                <a:lnTo>
                  <a:pt x="11" y="123"/>
                </a:lnTo>
                <a:lnTo>
                  <a:pt x="0" y="123"/>
                </a:lnTo>
                <a:lnTo>
                  <a:pt x="11" y="112"/>
                </a:lnTo>
                <a:lnTo>
                  <a:pt x="79" y="0"/>
                </a:lnTo>
                <a:lnTo>
                  <a:pt x="90" y="11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9"/>
          <p:cNvSpPr>
            <a:spLocks noChangeAspect="1" noChangeArrowheads="1"/>
          </p:cNvSpPr>
          <p:nvPr/>
        </p:nvSpPr>
        <p:spPr bwMode="auto">
          <a:xfrm>
            <a:off x="5782435" y="2027397"/>
            <a:ext cx="20637" cy="19685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Freeform 10"/>
          <p:cNvSpPr>
            <a:spLocks noChangeAspect="1"/>
          </p:cNvSpPr>
          <p:nvPr/>
        </p:nvSpPr>
        <p:spPr bwMode="auto">
          <a:xfrm>
            <a:off x="5723697" y="1968659"/>
            <a:ext cx="79375" cy="255588"/>
          </a:xfrm>
          <a:custGeom>
            <a:avLst/>
            <a:gdLst>
              <a:gd name="T0" fmla="*/ 0 w 45"/>
              <a:gd name="T1" fmla="*/ 2147483647 h 147"/>
              <a:gd name="T2" fmla="*/ 2147483647 w 45"/>
              <a:gd name="T3" fmla="*/ 2147483647 h 147"/>
              <a:gd name="T4" fmla="*/ 2147483647 w 45"/>
              <a:gd name="T5" fmla="*/ 2147483647 h 147"/>
              <a:gd name="T6" fmla="*/ 2147483647 w 45"/>
              <a:gd name="T7" fmla="*/ 2147483647 h 147"/>
              <a:gd name="T8" fmla="*/ 2147483647 w 45"/>
              <a:gd name="T9" fmla="*/ 0 h 147"/>
              <a:gd name="T10" fmla="*/ 2147483647 w 45"/>
              <a:gd name="T11" fmla="*/ 2147483647 h 147"/>
              <a:gd name="T12" fmla="*/ 0 w 45"/>
              <a:gd name="T13" fmla="*/ 214748364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47"/>
              <a:gd name="T23" fmla="*/ 45 w 45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47">
                <a:moveTo>
                  <a:pt x="0" y="147"/>
                </a:moveTo>
                <a:lnTo>
                  <a:pt x="11" y="147"/>
                </a:lnTo>
                <a:lnTo>
                  <a:pt x="45" y="34"/>
                </a:lnTo>
                <a:lnTo>
                  <a:pt x="34" y="0"/>
                </a:lnTo>
                <a:lnTo>
                  <a:pt x="34" y="34"/>
                </a:lnTo>
                <a:lnTo>
                  <a:pt x="0" y="147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Freeform 11"/>
          <p:cNvSpPr>
            <a:spLocks noChangeAspect="1"/>
          </p:cNvSpPr>
          <p:nvPr/>
        </p:nvSpPr>
        <p:spPr bwMode="auto">
          <a:xfrm>
            <a:off x="5782435" y="2027397"/>
            <a:ext cx="77787" cy="196850"/>
          </a:xfrm>
          <a:custGeom>
            <a:avLst/>
            <a:gdLst>
              <a:gd name="T0" fmla="*/ 2147483647 w 44"/>
              <a:gd name="T1" fmla="*/ 0 h 113"/>
              <a:gd name="T2" fmla="*/ 0 w 44"/>
              <a:gd name="T3" fmla="*/ 0 h 113"/>
              <a:gd name="T4" fmla="*/ 2147483647 w 44"/>
              <a:gd name="T5" fmla="*/ 2147483647 h 113"/>
              <a:gd name="T6" fmla="*/ 2147483647 w 44"/>
              <a:gd name="T7" fmla="*/ 2147483647 h 113"/>
              <a:gd name="T8" fmla="*/ 2147483647 w 44"/>
              <a:gd name="T9" fmla="*/ 0 h 1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113"/>
              <a:gd name="T17" fmla="*/ 44 w 44"/>
              <a:gd name="T18" fmla="*/ 113 h 1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113">
                <a:moveTo>
                  <a:pt x="11" y="0"/>
                </a:moveTo>
                <a:lnTo>
                  <a:pt x="0" y="0"/>
                </a:lnTo>
                <a:lnTo>
                  <a:pt x="33" y="113"/>
                </a:lnTo>
                <a:lnTo>
                  <a:pt x="44" y="113"/>
                </a:lnTo>
                <a:lnTo>
                  <a:pt x="11" y="0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12"/>
          <p:cNvSpPr>
            <a:spLocks noChangeAspect="1" noChangeArrowheads="1"/>
          </p:cNvSpPr>
          <p:nvPr/>
        </p:nvSpPr>
        <p:spPr bwMode="auto">
          <a:xfrm>
            <a:off x="5782435" y="2714784"/>
            <a:ext cx="20637" cy="77788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Line 13"/>
          <p:cNvSpPr>
            <a:spLocks noChangeAspect="1" noChangeShapeType="1"/>
          </p:cNvSpPr>
          <p:nvPr/>
        </p:nvSpPr>
        <p:spPr bwMode="auto">
          <a:xfrm flipV="1">
            <a:off x="5782435" y="2440147"/>
            <a:ext cx="3175" cy="138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14"/>
          <p:cNvSpPr>
            <a:spLocks noChangeAspect="1" noChangeArrowheads="1"/>
          </p:cNvSpPr>
          <p:nvPr/>
        </p:nvSpPr>
        <p:spPr bwMode="auto">
          <a:xfrm>
            <a:off x="5782435" y="2224247"/>
            <a:ext cx="20637" cy="77787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15"/>
          <p:cNvSpPr>
            <a:spLocks noChangeAspect="1" noChangeArrowheads="1"/>
          </p:cNvSpPr>
          <p:nvPr/>
        </p:nvSpPr>
        <p:spPr bwMode="auto">
          <a:xfrm>
            <a:off x="5866572" y="2257584"/>
            <a:ext cx="10033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&lt;&lt;contains&gt;&gt;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16"/>
          <p:cNvSpPr>
            <a:spLocks noChangeAspect="1" noChangeArrowheads="1"/>
          </p:cNvSpPr>
          <p:nvPr/>
        </p:nvSpPr>
        <p:spPr bwMode="auto">
          <a:xfrm>
            <a:off x="6533322" y="1724184"/>
            <a:ext cx="9017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components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17"/>
          <p:cNvSpPr>
            <a:spLocks noChangeAspect="1" noChangeArrowheads="1"/>
          </p:cNvSpPr>
          <p:nvPr/>
        </p:nvSpPr>
        <p:spPr bwMode="auto">
          <a:xfrm>
            <a:off x="7290560" y="1403509"/>
            <a:ext cx="120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Freeform 18"/>
          <p:cNvSpPr>
            <a:spLocks noChangeAspect="1"/>
          </p:cNvSpPr>
          <p:nvPr/>
        </p:nvSpPr>
        <p:spPr bwMode="auto">
          <a:xfrm>
            <a:off x="6303135" y="1646397"/>
            <a:ext cx="234950" cy="117475"/>
          </a:xfrm>
          <a:custGeom>
            <a:avLst/>
            <a:gdLst>
              <a:gd name="T0" fmla="*/ 0 w 134"/>
              <a:gd name="T1" fmla="*/ 2147483647 h 67"/>
              <a:gd name="T2" fmla="*/ 2147483647 w 134"/>
              <a:gd name="T3" fmla="*/ 0 h 67"/>
              <a:gd name="T4" fmla="*/ 2147483647 w 134"/>
              <a:gd name="T5" fmla="*/ 2147483647 h 67"/>
              <a:gd name="T6" fmla="*/ 2147483647 w 134"/>
              <a:gd name="T7" fmla="*/ 2147483647 h 67"/>
              <a:gd name="T8" fmla="*/ 0 w 134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67"/>
              <a:gd name="T17" fmla="*/ 134 w 134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67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67" y="67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Freeform 19"/>
          <p:cNvSpPr>
            <a:spLocks noChangeAspect="1"/>
          </p:cNvSpPr>
          <p:nvPr/>
        </p:nvSpPr>
        <p:spPr bwMode="auto">
          <a:xfrm>
            <a:off x="6303135" y="1646397"/>
            <a:ext cx="274637" cy="136525"/>
          </a:xfrm>
          <a:custGeom>
            <a:avLst/>
            <a:gdLst>
              <a:gd name="T0" fmla="*/ 0 w 157"/>
              <a:gd name="T1" fmla="*/ 2147483647 h 78"/>
              <a:gd name="T2" fmla="*/ 2147483647 w 157"/>
              <a:gd name="T3" fmla="*/ 0 h 78"/>
              <a:gd name="T4" fmla="*/ 2147483647 w 157"/>
              <a:gd name="T5" fmla="*/ 0 h 78"/>
              <a:gd name="T6" fmla="*/ 2147483647 w 157"/>
              <a:gd name="T7" fmla="*/ 0 h 78"/>
              <a:gd name="T8" fmla="*/ 2147483647 w 157"/>
              <a:gd name="T9" fmla="*/ 2147483647 h 78"/>
              <a:gd name="T10" fmla="*/ 2147483647 w 157"/>
              <a:gd name="T11" fmla="*/ 2147483647 h 78"/>
              <a:gd name="T12" fmla="*/ 2147483647 w 157"/>
              <a:gd name="T13" fmla="*/ 2147483647 h 78"/>
              <a:gd name="T14" fmla="*/ 2147483647 w 157"/>
              <a:gd name="T15" fmla="*/ 2147483647 h 78"/>
              <a:gd name="T16" fmla="*/ 2147483647 w 157"/>
              <a:gd name="T17" fmla="*/ 2147483647 h 78"/>
              <a:gd name="T18" fmla="*/ 2147483647 w 157"/>
              <a:gd name="T19" fmla="*/ 2147483647 h 78"/>
              <a:gd name="T20" fmla="*/ 2147483647 w 157"/>
              <a:gd name="T21" fmla="*/ 2147483647 h 78"/>
              <a:gd name="T22" fmla="*/ 2147483647 w 157"/>
              <a:gd name="T23" fmla="*/ 2147483647 h 78"/>
              <a:gd name="T24" fmla="*/ 2147483647 w 157"/>
              <a:gd name="T25" fmla="*/ 2147483647 h 78"/>
              <a:gd name="T26" fmla="*/ 2147483647 w 157"/>
              <a:gd name="T27" fmla="*/ 2147483647 h 78"/>
              <a:gd name="T28" fmla="*/ 2147483647 w 157"/>
              <a:gd name="T29" fmla="*/ 2147483647 h 78"/>
              <a:gd name="T30" fmla="*/ 2147483647 w 157"/>
              <a:gd name="T31" fmla="*/ 0 h 78"/>
              <a:gd name="T32" fmla="*/ 2147483647 w 157"/>
              <a:gd name="T33" fmla="*/ 2147483647 h 78"/>
              <a:gd name="T34" fmla="*/ 0 w 157"/>
              <a:gd name="T35" fmla="*/ 2147483647 h 78"/>
              <a:gd name="T36" fmla="*/ 0 w 157"/>
              <a:gd name="T37" fmla="*/ 2147483647 h 7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7"/>
              <a:gd name="T58" fmla="*/ 0 h 78"/>
              <a:gd name="T59" fmla="*/ 157 w 157"/>
              <a:gd name="T60" fmla="*/ 78 h 7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7" h="78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157" y="33"/>
                </a:lnTo>
                <a:lnTo>
                  <a:pt x="134" y="44"/>
                </a:lnTo>
                <a:lnTo>
                  <a:pt x="67" y="78"/>
                </a:lnTo>
                <a:lnTo>
                  <a:pt x="67" y="67"/>
                </a:lnTo>
                <a:lnTo>
                  <a:pt x="134" y="33"/>
                </a:lnTo>
                <a:lnTo>
                  <a:pt x="134" y="44"/>
                </a:lnTo>
                <a:lnTo>
                  <a:pt x="67" y="11"/>
                </a:lnTo>
                <a:lnTo>
                  <a:pt x="67" y="0"/>
                </a:lnTo>
                <a:lnTo>
                  <a:pt x="67" y="11"/>
                </a:lnTo>
                <a:lnTo>
                  <a:pt x="0" y="44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Freeform 20"/>
          <p:cNvSpPr>
            <a:spLocks noChangeAspect="1"/>
          </p:cNvSpPr>
          <p:nvPr/>
        </p:nvSpPr>
        <p:spPr bwMode="auto">
          <a:xfrm>
            <a:off x="6263447" y="1705134"/>
            <a:ext cx="157163" cy="77788"/>
          </a:xfrm>
          <a:custGeom>
            <a:avLst/>
            <a:gdLst>
              <a:gd name="T0" fmla="*/ 2147483647 w 90"/>
              <a:gd name="T1" fmla="*/ 2147483647 h 45"/>
              <a:gd name="T2" fmla="*/ 2147483647 w 90"/>
              <a:gd name="T3" fmla="*/ 2147483647 h 45"/>
              <a:gd name="T4" fmla="*/ 0 w 90"/>
              <a:gd name="T5" fmla="*/ 2147483647 h 45"/>
              <a:gd name="T6" fmla="*/ 2147483647 w 90"/>
              <a:gd name="T7" fmla="*/ 0 h 45"/>
              <a:gd name="T8" fmla="*/ 2147483647 w 90"/>
              <a:gd name="T9" fmla="*/ 0 h 45"/>
              <a:gd name="T10" fmla="*/ 2147483647 w 90"/>
              <a:gd name="T11" fmla="*/ 2147483647 h 45"/>
              <a:gd name="T12" fmla="*/ 2147483647 w 90"/>
              <a:gd name="T13" fmla="*/ 2147483647 h 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45"/>
              <a:gd name="T23" fmla="*/ 90 w 90"/>
              <a:gd name="T24" fmla="*/ 45 h 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45">
                <a:moveTo>
                  <a:pt x="90" y="45"/>
                </a:moveTo>
                <a:lnTo>
                  <a:pt x="23" y="11"/>
                </a:lnTo>
                <a:lnTo>
                  <a:pt x="0" y="11"/>
                </a:lnTo>
                <a:lnTo>
                  <a:pt x="23" y="0"/>
                </a:lnTo>
                <a:lnTo>
                  <a:pt x="90" y="34"/>
                </a:lnTo>
                <a:lnTo>
                  <a:pt x="90" y="45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21"/>
          <p:cNvSpPr>
            <a:spLocks noChangeAspect="1" noChangeArrowheads="1"/>
          </p:cNvSpPr>
          <p:nvPr/>
        </p:nvSpPr>
        <p:spPr bwMode="auto">
          <a:xfrm>
            <a:off x="5183947" y="2594134"/>
            <a:ext cx="1304925" cy="506413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</a:p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Configurator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22"/>
          <p:cNvSpPr>
            <a:spLocks noChangeAspect="1" noChangeArrowheads="1"/>
          </p:cNvSpPr>
          <p:nvPr/>
        </p:nvSpPr>
        <p:spPr bwMode="auto">
          <a:xfrm>
            <a:off x="4782310" y="1467009"/>
            <a:ext cx="1477962" cy="5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</a:p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Repository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25"/>
          <p:cNvSpPr>
            <a:spLocks noChangeAspect="1" noChangeArrowheads="1"/>
          </p:cNvSpPr>
          <p:nvPr/>
        </p:nvSpPr>
        <p:spPr bwMode="auto">
          <a:xfrm>
            <a:off x="7490585" y="1254284"/>
            <a:ext cx="1304925" cy="2462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26"/>
          <p:cNvSpPr>
            <a:spLocks noChangeAspect="1" noChangeArrowheads="1"/>
          </p:cNvSpPr>
          <p:nvPr/>
        </p:nvSpPr>
        <p:spPr bwMode="auto">
          <a:xfrm>
            <a:off x="7488997" y="1517809"/>
            <a:ext cx="1306513" cy="12414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init()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fini()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suspend()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resume()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info()</a:t>
            </a:r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Line 27"/>
          <p:cNvSpPr>
            <a:spLocks noChangeAspect="1" noChangeShapeType="1"/>
          </p:cNvSpPr>
          <p:nvPr/>
        </p:nvSpPr>
        <p:spPr bwMode="auto">
          <a:xfrm flipH="1">
            <a:off x="6544435" y="1711484"/>
            <a:ext cx="93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Line 28"/>
          <p:cNvSpPr>
            <a:spLocks noChangeAspect="1" noChangeShapeType="1"/>
          </p:cNvSpPr>
          <p:nvPr/>
        </p:nvSpPr>
        <p:spPr bwMode="auto">
          <a:xfrm flipV="1">
            <a:off x="8143047" y="3005297"/>
            <a:ext cx="0" cy="741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4"/>
          <p:cNvSpPr>
            <a:spLocks noChangeAspect="1" noChangeArrowheads="1"/>
          </p:cNvSpPr>
          <p:nvPr/>
        </p:nvSpPr>
        <p:spPr bwMode="auto">
          <a:xfrm>
            <a:off x="7350884" y="3310256"/>
            <a:ext cx="1425575" cy="4924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TP_Reactor</a:t>
            </a:r>
            <a: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 </a:t>
            </a:r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HTTP_Server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4792592" y="4133851"/>
            <a:ext cx="1866901" cy="806768"/>
            <a:chOff x="4615620" y="4133851"/>
            <a:chExt cx="1866901" cy="806768"/>
          </a:xfrm>
        </p:grpSpPr>
        <p:sp>
          <p:nvSpPr>
            <p:cNvPr id="62" name="Flowchart: Card 61"/>
            <p:cNvSpPr/>
            <p:nvPr/>
          </p:nvSpPr>
          <p:spPr bwMode="auto">
            <a:xfrm flipH="1">
              <a:off x="4615620" y="4133851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Rectangle 23"/>
            <p:cNvSpPr>
              <a:spLocks noChangeAspect="1" noChangeArrowheads="1"/>
            </p:cNvSpPr>
            <p:nvPr/>
          </p:nvSpPr>
          <p:spPr bwMode="auto">
            <a:xfrm>
              <a:off x="4821995" y="4291014"/>
              <a:ext cx="1454150" cy="492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Reactor_ </a:t>
              </a:r>
              <a:b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600" b="1" u="none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HTTP_Server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792592" y="5288284"/>
            <a:ext cx="1866901" cy="806768"/>
            <a:chOff x="4602092" y="5288284"/>
            <a:chExt cx="1866901" cy="806768"/>
          </a:xfrm>
        </p:grpSpPr>
        <p:sp>
          <p:nvSpPr>
            <p:cNvPr id="65" name="Flowchart: Card 64"/>
            <p:cNvSpPr/>
            <p:nvPr/>
          </p:nvSpPr>
          <p:spPr bwMode="auto">
            <a:xfrm flipH="1">
              <a:off x="4602092" y="5288284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tangle 24"/>
            <p:cNvSpPr>
              <a:spLocks noChangeAspect="1" noChangeArrowheads="1"/>
            </p:cNvSpPr>
            <p:nvPr/>
          </p:nvSpPr>
          <p:spPr bwMode="auto">
            <a:xfrm>
              <a:off x="4822755" y="5445447"/>
              <a:ext cx="1425575" cy="492443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TPC_HTTP 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976199" y="5288284"/>
            <a:ext cx="1866901" cy="806768"/>
            <a:chOff x="6710293" y="5273048"/>
            <a:chExt cx="1866901" cy="806768"/>
          </a:xfrm>
        </p:grpSpPr>
        <p:sp>
          <p:nvSpPr>
            <p:cNvPr id="68" name="Flowchart: Card 67"/>
            <p:cNvSpPr/>
            <p:nvPr/>
          </p:nvSpPr>
          <p:spPr bwMode="auto">
            <a:xfrm flipH="1">
              <a:off x="6710293" y="5273048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Rectangle 24"/>
            <p:cNvSpPr>
              <a:spLocks noChangeAspect="1" noChangeArrowheads="1"/>
            </p:cNvSpPr>
            <p:nvPr/>
          </p:nvSpPr>
          <p:spPr bwMode="auto">
            <a:xfrm>
              <a:off x="6930956" y="5430211"/>
              <a:ext cx="1425575" cy="492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TP_HTTP 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68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-1" y="6352974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600576" y="1116380"/>
            <a:ext cx="4457700" cy="28174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8012872" y="2790984"/>
            <a:ext cx="234950" cy="195263"/>
          </a:xfrm>
          <a:custGeom>
            <a:avLst/>
            <a:gdLst>
              <a:gd name="T0" fmla="*/ 0 w 135"/>
              <a:gd name="T1" fmla="*/ 2147483647 h 112"/>
              <a:gd name="T2" fmla="*/ 2147483647 w 135"/>
              <a:gd name="T3" fmla="*/ 2147483647 h 112"/>
              <a:gd name="T4" fmla="*/ 2147483647 w 135"/>
              <a:gd name="T5" fmla="*/ 0 h 112"/>
              <a:gd name="T6" fmla="*/ 0 w 135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135"/>
              <a:gd name="T13" fmla="*/ 0 h 112"/>
              <a:gd name="T14" fmla="*/ 135 w 135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5" h="112">
                <a:moveTo>
                  <a:pt x="0" y="112"/>
                </a:moveTo>
                <a:lnTo>
                  <a:pt x="135" y="112"/>
                </a:lnTo>
                <a:lnTo>
                  <a:pt x="68" y="0"/>
                </a:lnTo>
                <a:lnTo>
                  <a:pt x="0" y="11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7"/>
          <p:cNvSpPr>
            <a:spLocks noChangeAspect="1"/>
          </p:cNvSpPr>
          <p:nvPr/>
        </p:nvSpPr>
        <p:spPr bwMode="auto">
          <a:xfrm>
            <a:off x="8012872" y="2770347"/>
            <a:ext cx="273050" cy="234950"/>
          </a:xfrm>
          <a:custGeom>
            <a:avLst/>
            <a:gdLst>
              <a:gd name="T0" fmla="*/ 0 w 157"/>
              <a:gd name="T1" fmla="*/ 2147483647 h 135"/>
              <a:gd name="T2" fmla="*/ 2147483647 w 157"/>
              <a:gd name="T3" fmla="*/ 2147483647 h 135"/>
              <a:gd name="T4" fmla="*/ 2147483647 w 157"/>
              <a:gd name="T5" fmla="*/ 2147483647 h 135"/>
              <a:gd name="T6" fmla="*/ 2147483647 w 157"/>
              <a:gd name="T7" fmla="*/ 2147483647 h 135"/>
              <a:gd name="T8" fmla="*/ 2147483647 w 157"/>
              <a:gd name="T9" fmla="*/ 2147483647 h 135"/>
              <a:gd name="T10" fmla="*/ 2147483647 w 157"/>
              <a:gd name="T11" fmla="*/ 2147483647 h 135"/>
              <a:gd name="T12" fmla="*/ 2147483647 w 157"/>
              <a:gd name="T13" fmla="*/ 0 h 135"/>
              <a:gd name="T14" fmla="*/ 2147483647 w 157"/>
              <a:gd name="T15" fmla="*/ 2147483647 h 135"/>
              <a:gd name="T16" fmla="*/ 2147483647 w 157"/>
              <a:gd name="T17" fmla="*/ 2147483647 h 135"/>
              <a:gd name="T18" fmla="*/ 2147483647 w 157"/>
              <a:gd name="T19" fmla="*/ 2147483647 h 135"/>
              <a:gd name="T20" fmla="*/ 2147483647 w 157"/>
              <a:gd name="T21" fmla="*/ 2147483647 h 135"/>
              <a:gd name="T22" fmla="*/ 0 w 157"/>
              <a:gd name="T23" fmla="*/ 2147483647 h 135"/>
              <a:gd name="T24" fmla="*/ 0 w 157"/>
              <a:gd name="T25" fmla="*/ 2147483647 h 1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57"/>
              <a:gd name="T40" fmla="*/ 0 h 135"/>
              <a:gd name="T41" fmla="*/ 157 w 157"/>
              <a:gd name="T42" fmla="*/ 135 h 13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57" h="135">
                <a:moveTo>
                  <a:pt x="0" y="124"/>
                </a:moveTo>
                <a:lnTo>
                  <a:pt x="135" y="124"/>
                </a:lnTo>
                <a:lnTo>
                  <a:pt x="146" y="124"/>
                </a:lnTo>
                <a:lnTo>
                  <a:pt x="135" y="135"/>
                </a:lnTo>
                <a:lnTo>
                  <a:pt x="68" y="23"/>
                </a:lnTo>
                <a:lnTo>
                  <a:pt x="68" y="12"/>
                </a:lnTo>
                <a:lnTo>
                  <a:pt x="79" y="0"/>
                </a:lnTo>
                <a:lnTo>
                  <a:pt x="79" y="12"/>
                </a:lnTo>
                <a:lnTo>
                  <a:pt x="146" y="124"/>
                </a:lnTo>
                <a:lnTo>
                  <a:pt x="157" y="135"/>
                </a:lnTo>
                <a:lnTo>
                  <a:pt x="135" y="135"/>
                </a:lnTo>
                <a:lnTo>
                  <a:pt x="0" y="135"/>
                </a:lnTo>
                <a:lnTo>
                  <a:pt x="0" y="124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8"/>
          <p:cNvSpPr>
            <a:spLocks noChangeAspect="1"/>
          </p:cNvSpPr>
          <p:nvPr/>
        </p:nvSpPr>
        <p:spPr bwMode="auto">
          <a:xfrm>
            <a:off x="7992235" y="2790984"/>
            <a:ext cx="157162" cy="214313"/>
          </a:xfrm>
          <a:custGeom>
            <a:avLst/>
            <a:gdLst>
              <a:gd name="T0" fmla="*/ 2147483647 w 90"/>
              <a:gd name="T1" fmla="*/ 2147483647 h 123"/>
              <a:gd name="T2" fmla="*/ 2147483647 w 90"/>
              <a:gd name="T3" fmla="*/ 2147483647 h 123"/>
              <a:gd name="T4" fmla="*/ 2147483647 w 90"/>
              <a:gd name="T5" fmla="*/ 2147483647 h 123"/>
              <a:gd name="T6" fmla="*/ 0 w 90"/>
              <a:gd name="T7" fmla="*/ 2147483647 h 123"/>
              <a:gd name="T8" fmla="*/ 2147483647 w 90"/>
              <a:gd name="T9" fmla="*/ 2147483647 h 123"/>
              <a:gd name="T10" fmla="*/ 2147483647 w 90"/>
              <a:gd name="T11" fmla="*/ 0 h 123"/>
              <a:gd name="T12" fmla="*/ 2147483647 w 90"/>
              <a:gd name="T13" fmla="*/ 2147483647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23"/>
              <a:gd name="T23" fmla="*/ 90 w 90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23">
                <a:moveTo>
                  <a:pt x="90" y="11"/>
                </a:moveTo>
                <a:lnTo>
                  <a:pt x="23" y="123"/>
                </a:lnTo>
                <a:lnTo>
                  <a:pt x="11" y="123"/>
                </a:lnTo>
                <a:lnTo>
                  <a:pt x="0" y="123"/>
                </a:lnTo>
                <a:lnTo>
                  <a:pt x="11" y="112"/>
                </a:lnTo>
                <a:lnTo>
                  <a:pt x="79" y="0"/>
                </a:lnTo>
                <a:lnTo>
                  <a:pt x="90" y="11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9"/>
          <p:cNvSpPr>
            <a:spLocks noChangeAspect="1" noChangeArrowheads="1"/>
          </p:cNvSpPr>
          <p:nvPr/>
        </p:nvSpPr>
        <p:spPr bwMode="auto">
          <a:xfrm>
            <a:off x="5782435" y="2027397"/>
            <a:ext cx="20637" cy="19685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10"/>
          <p:cNvSpPr>
            <a:spLocks noChangeAspect="1"/>
          </p:cNvSpPr>
          <p:nvPr/>
        </p:nvSpPr>
        <p:spPr bwMode="auto">
          <a:xfrm>
            <a:off x="5723697" y="1968659"/>
            <a:ext cx="79375" cy="255588"/>
          </a:xfrm>
          <a:custGeom>
            <a:avLst/>
            <a:gdLst>
              <a:gd name="T0" fmla="*/ 0 w 45"/>
              <a:gd name="T1" fmla="*/ 2147483647 h 147"/>
              <a:gd name="T2" fmla="*/ 2147483647 w 45"/>
              <a:gd name="T3" fmla="*/ 2147483647 h 147"/>
              <a:gd name="T4" fmla="*/ 2147483647 w 45"/>
              <a:gd name="T5" fmla="*/ 2147483647 h 147"/>
              <a:gd name="T6" fmla="*/ 2147483647 w 45"/>
              <a:gd name="T7" fmla="*/ 2147483647 h 147"/>
              <a:gd name="T8" fmla="*/ 2147483647 w 45"/>
              <a:gd name="T9" fmla="*/ 0 h 147"/>
              <a:gd name="T10" fmla="*/ 2147483647 w 45"/>
              <a:gd name="T11" fmla="*/ 2147483647 h 147"/>
              <a:gd name="T12" fmla="*/ 0 w 45"/>
              <a:gd name="T13" fmla="*/ 214748364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47"/>
              <a:gd name="T23" fmla="*/ 45 w 45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47">
                <a:moveTo>
                  <a:pt x="0" y="147"/>
                </a:moveTo>
                <a:lnTo>
                  <a:pt x="11" y="147"/>
                </a:lnTo>
                <a:lnTo>
                  <a:pt x="45" y="34"/>
                </a:lnTo>
                <a:lnTo>
                  <a:pt x="34" y="0"/>
                </a:lnTo>
                <a:lnTo>
                  <a:pt x="34" y="34"/>
                </a:lnTo>
                <a:lnTo>
                  <a:pt x="0" y="147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782435" y="2027397"/>
            <a:ext cx="77787" cy="196850"/>
          </a:xfrm>
          <a:custGeom>
            <a:avLst/>
            <a:gdLst>
              <a:gd name="T0" fmla="*/ 2147483647 w 44"/>
              <a:gd name="T1" fmla="*/ 0 h 113"/>
              <a:gd name="T2" fmla="*/ 0 w 44"/>
              <a:gd name="T3" fmla="*/ 0 h 113"/>
              <a:gd name="T4" fmla="*/ 2147483647 w 44"/>
              <a:gd name="T5" fmla="*/ 2147483647 h 113"/>
              <a:gd name="T6" fmla="*/ 2147483647 w 44"/>
              <a:gd name="T7" fmla="*/ 2147483647 h 113"/>
              <a:gd name="T8" fmla="*/ 2147483647 w 44"/>
              <a:gd name="T9" fmla="*/ 0 h 1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113"/>
              <a:gd name="T17" fmla="*/ 44 w 44"/>
              <a:gd name="T18" fmla="*/ 113 h 1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113">
                <a:moveTo>
                  <a:pt x="11" y="0"/>
                </a:moveTo>
                <a:lnTo>
                  <a:pt x="0" y="0"/>
                </a:lnTo>
                <a:lnTo>
                  <a:pt x="33" y="113"/>
                </a:lnTo>
                <a:lnTo>
                  <a:pt x="44" y="113"/>
                </a:lnTo>
                <a:lnTo>
                  <a:pt x="11" y="0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2"/>
          <p:cNvSpPr>
            <a:spLocks noChangeAspect="1" noChangeArrowheads="1"/>
          </p:cNvSpPr>
          <p:nvPr/>
        </p:nvSpPr>
        <p:spPr bwMode="auto">
          <a:xfrm>
            <a:off x="5782435" y="2714784"/>
            <a:ext cx="20637" cy="77788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Line 13"/>
          <p:cNvSpPr>
            <a:spLocks noChangeAspect="1" noChangeShapeType="1"/>
          </p:cNvSpPr>
          <p:nvPr/>
        </p:nvSpPr>
        <p:spPr bwMode="auto">
          <a:xfrm flipV="1">
            <a:off x="5782435" y="2440147"/>
            <a:ext cx="3175" cy="138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4"/>
          <p:cNvSpPr>
            <a:spLocks noChangeAspect="1" noChangeArrowheads="1"/>
          </p:cNvSpPr>
          <p:nvPr/>
        </p:nvSpPr>
        <p:spPr bwMode="auto">
          <a:xfrm>
            <a:off x="5782435" y="2224247"/>
            <a:ext cx="20637" cy="77787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5"/>
          <p:cNvSpPr>
            <a:spLocks noChangeAspect="1" noChangeArrowheads="1"/>
          </p:cNvSpPr>
          <p:nvPr/>
        </p:nvSpPr>
        <p:spPr bwMode="auto">
          <a:xfrm>
            <a:off x="5866572" y="2257584"/>
            <a:ext cx="10033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&lt;&lt;contains&gt;&gt;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6"/>
          <p:cNvSpPr>
            <a:spLocks noChangeAspect="1" noChangeArrowheads="1"/>
          </p:cNvSpPr>
          <p:nvPr/>
        </p:nvSpPr>
        <p:spPr bwMode="auto">
          <a:xfrm>
            <a:off x="6533322" y="1724184"/>
            <a:ext cx="9017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components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7290560" y="1403509"/>
            <a:ext cx="120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reeform 18"/>
          <p:cNvSpPr>
            <a:spLocks noChangeAspect="1"/>
          </p:cNvSpPr>
          <p:nvPr/>
        </p:nvSpPr>
        <p:spPr bwMode="auto">
          <a:xfrm>
            <a:off x="6303135" y="1646397"/>
            <a:ext cx="234950" cy="117475"/>
          </a:xfrm>
          <a:custGeom>
            <a:avLst/>
            <a:gdLst>
              <a:gd name="T0" fmla="*/ 0 w 134"/>
              <a:gd name="T1" fmla="*/ 2147483647 h 67"/>
              <a:gd name="T2" fmla="*/ 2147483647 w 134"/>
              <a:gd name="T3" fmla="*/ 0 h 67"/>
              <a:gd name="T4" fmla="*/ 2147483647 w 134"/>
              <a:gd name="T5" fmla="*/ 2147483647 h 67"/>
              <a:gd name="T6" fmla="*/ 2147483647 w 134"/>
              <a:gd name="T7" fmla="*/ 2147483647 h 67"/>
              <a:gd name="T8" fmla="*/ 0 w 134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67"/>
              <a:gd name="T17" fmla="*/ 134 w 134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67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67" y="67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reeform 19"/>
          <p:cNvSpPr>
            <a:spLocks noChangeAspect="1"/>
          </p:cNvSpPr>
          <p:nvPr/>
        </p:nvSpPr>
        <p:spPr bwMode="auto">
          <a:xfrm>
            <a:off x="6303135" y="1646397"/>
            <a:ext cx="274637" cy="136525"/>
          </a:xfrm>
          <a:custGeom>
            <a:avLst/>
            <a:gdLst>
              <a:gd name="T0" fmla="*/ 0 w 157"/>
              <a:gd name="T1" fmla="*/ 2147483647 h 78"/>
              <a:gd name="T2" fmla="*/ 2147483647 w 157"/>
              <a:gd name="T3" fmla="*/ 0 h 78"/>
              <a:gd name="T4" fmla="*/ 2147483647 w 157"/>
              <a:gd name="T5" fmla="*/ 0 h 78"/>
              <a:gd name="T6" fmla="*/ 2147483647 w 157"/>
              <a:gd name="T7" fmla="*/ 0 h 78"/>
              <a:gd name="T8" fmla="*/ 2147483647 w 157"/>
              <a:gd name="T9" fmla="*/ 2147483647 h 78"/>
              <a:gd name="T10" fmla="*/ 2147483647 w 157"/>
              <a:gd name="T11" fmla="*/ 2147483647 h 78"/>
              <a:gd name="T12" fmla="*/ 2147483647 w 157"/>
              <a:gd name="T13" fmla="*/ 2147483647 h 78"/>
              <a:gd name="T14" fmla="*/ 2147483647 w 157"/>
              <a:gd name="T15" fmla="*/ 2147483647 h 78"/>
              <a:gd name="T16" fmla="*/ 2147483647 w 157"/>
              <a:gd name="T17" fmla="*/ 2147483647 h 78"/>
              <a:gd name="T18" fmla="*/ 2147483647 w 157"/>
              <a:gd name="T19" fmla="*/ 2147483647 h 78"/>
              <a:gd name="T20" fmla="*/ 2147483647 w 157"/>
              <a:gd name="T21" fmla="*/ 2147483647 h 78"/>
              <a:gd name="T22" fmla="*/ 2147483647 w 157"/>
              <a:gd name="T23" fmla="*/ 2147483647 h 78"/>
              <a:gd name="T24" fmla="*/ 2147483647 w 157"/>
              <a:gd name="T25" fmla="*/ 2147483647 h 78"/>
              <a:gd name="T26" fmla="*/ 2147483647 w 157"/>
              <a:gd name="T27" fmla="*/ 2147483647 h 78"/>
              <a:gd name="T28" fmla="*/ 2147483647 w 157"/>
              <a:gd name="T29" fmla="*/ 2147483647 h 78"/>
              <a:gd name="T30" fmla="*/ 2147483647 w 157"/>
              <a:gd name="T31" fmla="*/ 0 h 78"/>
              <a:gd name="T32" fmla="*/ 2147483647 w 157"/>
              <a:gd name="T33" fmla="*/ 2147483647 h 78"/>
              <a:gd name="T34" fmla="*/ 0 w 157"/>
              <a:gd name="T35" fmla="*/ 2147483647 h 78"/>
              <a:gd name="T36" fmla="*/ 0 w 157"/>
              <a:gd name="T37" fmla="*/ 2147483647 h 7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7"/>
              <a:gd name="T58" fmla="*/ 0 h 78"/>
              <a:gd name="T59" fmla="*/ 157 w 157"/>
              <a:gd name="T60" fmla="*/ 78 h 7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7" h="78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157" y="33"/>
                </a:lnTo>
                <a:lnTo>
                  <a:pt x="134" y="44"/>
                </a:lnTo>
                <a:lnTo>
                  <a:pt x="67" y="78"/>
                </a:lnTo>
                <a:lnTo>
                  <a:pt x="67" y="67"/>
                </a:lnTo>
                <a:lnTo>
                  <a:pt x="134" y="33"/>
                </a:lnTo>
                <a:lnTo>
                  <a:pt x="134" y="44"/>
                </a:lnTo>
                <a:lnTo>
                  <a:pt x="67" y="11"/>
                </a:lnTo>
                <a:lnTo>
                  <a:pt x="67" y="0"/>
                </a:lnTo>
                <a:lnTo>
                  <a:pt x="67" y="11"/>
                </a:lnTo>
                <a:lnTo>
                  <a:pt x="0" y="44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20"/>
          <p:cNvSpPr>
            <a:spLocks noChangeAspect="1"/>
          </p:cNvSpPr>
          <p:nvPr/>
        </p:nvSpPr>
        <p:spPr bwMode="auto">
          <a:xfrm>
            <a:off x="6263447" y="1705134"/>
            <a:ext cx="157163" cy="77788"/>
          </a:xfrm>
          <a:custGeom>
            <a:avLst/>
            <a:gdLst>
              <a:gd name="T0" fmla="*/ 2147483647 w 90"/>
              <a:gd name="T1" fmla="*/ 2147483647 h 45"/>
              <a:gd name="T2" fmla="*/ 2147483647 w 90"/>
              <a:gd name="T3" fmla="*/ 2147483647 h 45"/>
              <a:gd name="T4" fmla="*/ 0 w 90"/>
              <a:gd name="T5" fmla="*/ 2147483647 h 45"/>
              <a:gd name="T6" fmla="*/ 2147483647 w 90"/>
              <a:gd name="T7" fmla="*/ 0 h 45"/>
              <a:gd name="T8" fmla="*/ 2147483647 w 90"/>
              <a:gd name="T9" fmla="*/ 0 h 45"/>
              <a:gd name="T10" fmla="*/ 2147483647 w 90"/>
              <a:gd name="T11" fmla="*/ 2147483647 h 45"/>
              <a:gd name="T12" fmla="*/ 2147483647 w 90"/>
              <a:gd name="T13" fmla="*/ 2147483647 h 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45"/>
              <a:gd name="T23" fmla="*/ 90 w 90"/>
              <a:gd name="T24" fmla="*/ 45 h 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45">
                <a:moveTo>
                  <a:pt x="90" y="45"/>
                </a:moveTo>
                <a:lnTo>
                  <a:pt x="23" y="11"/>
                </a:lnTo>
                <a:lnTo>
                  <a:pt x="0" y="11"/>
                </a:lnTo>
                <a:lnTo>
                  <a:pt x="23" y="0"/>
                </a:lnTo>
                <a:lnTo>
                  <a:pt x="90" y="34"/>
                </a:lnTo>
                <a:lnTo>
                  <a:pt x="90" y="45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1"/>
          <p:cNvSpPr>
            <a:spLocks noChangeAspect="1" noChangeArrowheads="1"/>
          </p:cNvSpPr>
          <p:nvPr/>
        </p:nvSpPr>
        <p:spPr bwMode="auto">
          <a:xfrm>
            <a:off x="5183947" y="2594134"/>
            <a:ext cx="1304925" cy="506413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</a:p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Configurator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2"/>
          <p:cNvSpPr>
            <a:spLocks noChangeAspect="1" noChangeArrowheads="1"/>
          </p:cNvSpPr>
          <p:nvPr/>
        </p:nvSpPr>
        <p:spPr bwMode="auto">
          <a:xfrm>
            <a:off x="4782310" y="1467009"/>
            <a:ext cx="1477962" cy="5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</a:p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Repository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5"/>
          <p:cNvSpPr>
            <a:spLocks noChangeAspect="1" noChangeArrowheads="1"/>
          </p:cNvSpPr>
          <p:nvPr/>
        </p:nvSpPr>
        <p:spPr bwMode="auto">
          <a:xfrm>
            <a:off x="7490585" y="1254284"/>
            <a:ext cx="1304925" cy="2462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6"/>
          <p:cNvSpPr>
            <a:spLocks noChangeAspect="1" noChangeArrowheads="1"/>
          </p:cNvSpPr>
          <p:nvPr/>
        </p:nvSpPr>
        <p:spPr bwMode="auto">
          <a:xfrm>
            <a:off x="7488997" y="1517809"/>
            <a:ext cx="1306513" cy="12414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init()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fini()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suspend()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resume()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info()</a:t>
            </a:r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Line 27"/>
          <p:cNvSpPr>
            <a:spLocks noChangeAspect="1" noChangeShapeType="1"/>
          </p:cNvSpPr>
          <p:nvPr/>
        </p:nvSpPr>
        <p:spPr bwMode="auto">
          <a:xfrm flipH="1">
            <a:off x="6544435" y="1711484"/>
            <a:ext cx="93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Line 28"/>
          <p:cNvSpPr>
            <a:spLocks noChangeAspect="1" noChangeShapeType="1"/>
          </p:cNvSpPr>
          <p:nvPr/>
        </p:nvSpPr>
        <p:spPr bwMode="auto">
          <a:xfrm flipV="1">
            <a:off x="8143047" y="3005297"/>
            <a:ext cx="0" cy="741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4"/>
          <p:cNvSpPr>
            <a:spLocks noChangeAspect="1" noChangeArrowheads="1"/>
          </p:cNvSpPr>
          <p:nvPr/>
        </p:nvSpPr>
        <p:spPr bwMode="auto">
          <a:xfrm>
            <a:off x="7350884" y="3310256"/>
            <a:ext cx="1425575" cy="4924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TP_Reactor</a:t>
            </a:r>
            <a: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 </a:t>
            </a:r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HTTP_Server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792592" y="4133851"/>
            <a:ext cx="1866901" cy="806768"/>
            <a:chOff x="4615620" y="4133851"/>
            <a:chExt cx="1866901" cy="806768"/>
          </a:xfrm>
        </p:grpSpPr>
        <p:sp>
          <p:nvSpPr>
            <p:cNvPr id="31" name="Flowchart: Card 30"/>
            <p:cNvSpPr/>
            <p:nvPr/>
          </p:nvSpPr>
          <p:spPr bwMode="auto">
            <a:xfrm flipH="1">
              <a:off x="4615620" y="4133851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tangle 23"/>
            <p:cNvSpPr>
              <a:spLocks noChangeAspect="1" noChangeArrowheads="1"/>
            </p:cNvSpPr>
            <p:nvPr/>
          </p:nvSpPr>
          <p:spPr bwMode="auto">
            <a:xfrm>
              <a:off x="4821995" y="4291014"/>
              <a:ext cx="1454150" cy="492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Reactor_ </a:t>
              </a:r>
              <a:b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600" b="1" u="none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HTTP_Server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92592" y="5288284"/>
            <a:ext cx="1866901" cy="806768"/>
            <a:chOff x="4602092" y="5288284"/>
            <a:chExt cx="1866901" cy="806768"/>
          </a:xfrm>
        </p:grpSpPr>
        <p:sp>
          <p:nvSpPr>
            <p:cNvPr id="34" name="Flowchart: Card 33"/>
            <p:cNvSpPr/>
            <p:nvPr/>
          </p:nvSpPr>
          <p:spPr bwMode="auto">
            <a:xfrm flipH="1">
              <a:off x="4602092" y="5288284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tangle 24"/>
            <p:cNvSpPr>
              <a:spLocks noChangeAspect="1" noChangeArrowheads="1"/>
            </p:cNvSpPr>
            <p:nvPr/>
          </p:nvSpPr>
          <p:spPr bwMode="auto">
            <a:xfrm>
              <a:off x="4822755" y="5445447"/>
              <a:ext cx="1425575" cy="492443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TPC_HTTP 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76199" y="5288284"/>
            <a:ext cx="1866901" cy="806768"/>
            <a:chOff x="6710293" y="5273048"/>
            <a:chExt cx="1866901" cy="806768"/>
          </a:xfrm>
        </p:grpSpPr>
        <p:sp>
          <p:nvSpPr>
            <p:cNvPr id="37" name="Flowchart: Card 36"/>
            <p:cNvSpPr/>
            <p:nvPr/>
          </p:nvSpPr>
          <p:spPr bwMode="auto">
            <a:xfrm flipH="1">
              <a:off x="6710293" y="5273048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24"/>
            <p:cNvSpPr>
              <a:spLocks noChangeAspect="1" noChangeArrowheads="1"/>
            </p:cNvSpPr>
            <p:nvPr/>
          </p:nvSpPr>
          <p:spPr bwMode="auto">
            <a:xfrm>
              <a:off x="6930956" y="5430211"/>
              <a:ext cx="1425575" cy="492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TP_HTTP 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7175"/>
            <a:ext cx="9144000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Limitations of Component Configurator</a:t>
            </a:r>
          </a:p>
        </p:txBody>
      </p:sp>
      <p:sp>
        <p:nvSpPr>
          <p:cNvPr id="184325" name="Rectangle 4"/>
          <p:cNvSpPr>
            <a:spLocks noChangeArrowheads="1"/>
          </p:cNvSpPr>
          <p:nvPr/>
        </p:nvSpPr>
        <p:spPr bwMode="auto">
          <a:xfrm>
            <a:off x="-1" y="928688"/>
            <a:ext cx="4600577" cy="1708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SzPct val="85000"/>
            </a:pPr>
            <a:r>
              <a:rPr lang="en-US" sz="2000" b="1" i="1" u="none" dirty="0">
                <a:latin typeface="+mj-lt"/>
              </a:rPr>
              <a:t>Lack of determinism &amp; ordering dependencies</a:t>
            </a:r>
          </a:p>
          <a:p>
            <a:pPr marL="228600" lvl="1" indent="-228600">
              <a:spcAft>
                <a:spcPts val="600"/>
              </a:spcAft>
              <a:buSzPct val="85000"/>
              <a:buFontTx/>
              <a:buChar char="•"/>
            </a:pPr>
            <a:r>
              <a:rPr lang="en-US" sz="2000" u="none" dirty="0" smtClean="0">
                <a:latin typeface="+mj-lt"/>
              </a:rPr>
              <a:t>Hard </a:t>
            </a:r>
            <a:r>
              <a:rPr lang="en-US" sz="2000" u="none" dirty="0">
                <a:latin typeface="+mj-lt"/>
              </a:rPr>
              <a:t>to </a:t>
            </a:r>
            <a:r>
              <a:rPr lang="en-US" sz="2000" u="none" dirty="0" smtClean="0">
                <a:latin typeface="+mj-lt"/>
              </a:rPr>
              <a:t>determine/analyze behavior </a:t>
            </a:r>
            <a:r>
              <a:rPr lang="en-US" sz="2000" u="none" dirty="0">
                <a:latin typeface="+mj-lt"/>
              </a:rPr>
              <a:t>of </a:t>
            </a:r>
            <a:r>
              <a:rPr lang="en-US" sz="2000" u="none" dirty="0" smtClean="0">
                <a:latin typeface="+mj-lt"/>
              </a:rPr>
              <a:t>app until </a:t>
            </a:r>
            <a:r>
              <a:rPr lang="en-US" sz="2000" u="none" dirty="0">
                <a:latin typeface="+mj-lt"/>
              </a:rPr>
              <a:t>its components are configured at </a:t>
            </a:r>
            <a:r>
              <a:rPr lang="en-US" sz="2000" u="none" dirty="0" smtClean="0">
                <a:latin typeface="+mj-lt"/>
              </a:rPr>
              <a:t>run-time</a:t>
            </a:r>
            <a:endParaRPr lang="en-US" sz="2000" u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6024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</a:t>
            </a:r>
            <a:r>
              <a:rPr lang="en-US" sz="3200" dirty="0"/>
              <a:t>Part of the Module</a:t>
            </a:r>
            <a:endParaRPr lang="en-US" sz="3200" dirty="0" smtClean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8124" y="980123"/>
            <a:ext cx="91358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 smtClean="0">
                <a:latin typeface="+mj-lt"/>
              </a:rPr>
              <a:t>Describe the </a:t>
            </a:r>
            <a:r>
              <a:rPr lang="en-US" sz="2000" i="1" u="none" dirty="0" smtClean="0">
                <a:latin typeface="+mj-lt"/>
              </a:rPr>
              <a:t>Component Configurator</a:t>
            </a:r>
            <a:r>
              <a:rPr lang="en-US" sz="2000" u="none" dirty="0" smtClean="0">
                <a:latin typeface="+mj-lt"/>
              </a:rPr>
              <a:t> pattern</a:t>
            </a:r>
            <a:endParaRPr lang="en-US" sz="2000" u="none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329303" y="2198981"/>
            <a:ext cx="4433198" cy="28174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eform 6"/>
          <p:cNvSpPr>
            <a:spLocks noChangeAspect="1"/>
          </p:cNvSpPr>
          <p:nvPr/>
        </p:nvSpPr>
        <p:spPr bwMode="auto">
          <a:xfrm>
            <a:off x="3608249" y="3883110"/>
            <a:ext cx="234950" cy="195263"/>
          </a:xfrm>
          <a:custGeom>
            <a:avLst/>
            <a:gdLst>
              <a:gd name="T0" fmla="*/ 0 w 135"/>
              <a:gd name="T1" fmla="*/ 2147483647 h 112"/>
              <a:gd name="T2" fmla="*/ 2147483647 w 135"/>
              <a:gd name="T3" fmla="*/ 2147483647 h 112"/>
              <a:gd name="T4" fmla="*/ 2147483647 w 135"/>
              <a:gd name="T5" fmla="*/ 0 h 112"/>
              <a:gd name="T6" fmla="*/ 0 w 135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135"/>
              <a:gd name="T13" fmla="*/ 0 h 112"/>
              <a:gd name="T14" fmla="*/ 135 w 135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5" h="112">
                <a:moveTo>
                  <a:pt x="0" y="112"/>
                </a:moveTo>
                <a:lnTo>
                  <a:pt x="135" y="112"/>
                </a:lnTo>
                <a:lnTo>
                  <a:pt x="68" y="0"/>
                </a:lnTo>
                <a:lnTo>
                  <a:pt x="0" y="11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reeform 7"/>
          <p:cNvSpPr>
            <a:spLocks noChangeAspect="1"/>
          </p:cNvSpPr>
          <p:nvPr/>
        </p:nvSpPr>
        <p:spPr bwMode="auto">
          <a:xfrm>
            <a:off x="3608249" y="3862473"/>
            <a:ext cx="273050" cy="234950"/>
          </a:xfrm>
          <a:custGeom>
            <a:avLst/>
            <a:gdLst>
              <a:gd name="T0" fmla="*/ 0 w 157"/>
              <a:gd name="T1" fmla="*/ 2147483647 h 135"/>
              <a:gd name="T2" fmla="*/ 2147483647 w 157"/>
              <a:gd name="T3" fmla="*/ 2147483647 h 135"/>
              <a:gd name="T4" fmla="*/ 2147483647 w 157"/>
              <a:gd name="T5" fmla="*/ 2147483647 h 135"/>
              <a:gd name="T6" fmla="*/ 2147483647 w 157"/>
              <a:gd name="T7" fmla="*/ 2147483647 h 135"/>
              <a:gd name="T8" fmla="*/ 2147483647 w 157"/>
              <a:gd name="T9" fmla="*/ 2147483647 h 135"/>
              <a:gd name="T10" fmla="*/ 2147483647 w 157"/>
              <a:gd name="T11" fmla="*/ 2147483647 h 135"/>
              <a:gd name="T12" fmla="*/ 2147483647 w 157"/>
              <a:gd name="T13" fmla="*/ 0 h 135"/>
              <a:gd name="T14" fmla="*/ 2147483647 w 157"/>
              <a:gd name="T15" fmla="*/ 2147483647 h 135"/>
              <a:gd name="T16" fmla="*/ 2147483647 w 157"/>
              <a:gd name="T17" fmla="*/ 2147483647 h 135"/>
              <a:gd name="T18" fmla="*/ 2147483647 w 157"/>
              <a:gd name="T19" fmla="*/ 2147483647 h 135"/>
              <a:gd name="T20" fmla="*/ 2147483647 w 157"/>
              <a:gd name="T21" fmla="*/ 2147483647 h 135"/>
              <a:gd name="T22" fmla="*/ 0 w 157"/>
              <a:gd name="T23" fmla="*/ 2147483647 h 135"/>
              <a:gd name="T24" fmla="*/ 0 w 157"/>
              <a:gd name="T25" fmla="*/ 2147483647 h 1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57"/>
              <a:gd name="T40" fmla="*/ 0 h 135"/>
              <a:gd name="T41" fmla="*/ 157 w 157"/>
              <a:gd name="T42" fmla="*/ 135 h 13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57" h="135">
                <a:moveTo>
                  <a:pt x="0" y="124"/>
                </a:moveTo>
                <a:lnTo>
                  <a:pt x="135" y="124"/>
                </a:lnTo>
                <a:lnTo>
                  <a:pt x="146" y="124"/>
                </a:lnTo>
                <a:lnTo>
                  <a:pt x="135" y="135"/>
                </a:lnTo>
                <a:lnTo>
                  <a:pt x="68" y="23"/>
                </a:lnTo>
                <a:lnTo>
                  <a:pt x="68" y="12"/>
                </a:lnTo>
                <a:lnTo>
                  <a:pt x="79" y="0"/>
                </a:lnTo>
                <a:lnTo>
                  <a:pt x="79" y="12"/>
                </a:lnTo>
                <a:lnTo>
                  <a:pt x="146" y="124"/>
                </a:lnTo>
                <a:lnTo>
                  <a:pt x="157" y="135"/>
                </a:lnTo>
                <a:lnTo>
                  <a:pt x="135" y="135"/>
                </a:lnTo>
                <a:lnTo>
                  <a:pt x="0" y="135"/>
                </a:lnTo>
                <a:lnTo>
                  <a:pt x="0" y="124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reeform 8"/>
          <p:cNvSpPr>
            <a:spLocks noChangeAspect="1"/>
          </p:cNvSpPr>
          <p:nvPr/>
        </p:nvSpPr>
        <p:spPr bwMode="auto">
          <a:xfrm>
            <a:off x="3587612" y="3883110"/>
            <a:ext cx="157162" cy="214313"/>
          </a:xfrm>
          <a:custGeom>
            <a:avLst/>
            <a:gdLst>
              <a:gd name="T0" fmla="*/ 2147483647 w 90"/>
              <a:gd name="T1" fmla="*/ 2147483647 h 123"/>
              <a:gd name="T2" fmla="*/ 2147483647 w 90"/>
              <a:gd name="T3" fmla="*/ 2147483647 h 123"/>
              <a:gd name="T4" fmla="*/ 2147483647 w 90"/>
              <a:gd name="T5" fmla="*/ 2147483647 h 123"/>
              <a:gd name="T6" fmla="*/ 0 w 90"/>
              <a:gd name="T7" fmla="*/ 2147483647 h 123"/>
              <a:gd name="T8" fmla="*/ 2147483647 w 90"/>
              <a:gd name="T9" fmla="*/ 2147483647 h 123"/>
              <a:gd name="T10" fmla="*/ 2147483647 w 90"/>
              <a:gd name="T11" fmla="*/ 0 h 123"/>
              <a:gd name="T12" fmla="*/ 2147483647 w 90"/>
              <a:gd name="T13" fmla="*/ 2147483647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23"/>
              <a:gd name="T23" fmla="*/ 90 w 90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23">
                <a:moveTo>
                  <a:pt x="90" y="11"/>
                </a:moveTo>
                <a:lnTo>
                  <a:pt x="23" y="123"/>
                </a:lnTo>
                <a:lnTo>
                  <a:pt x="11" y="123"/>
                </a:lnTo>
                <a:lnTo>
                  <a:pt x="0" y="123"/>
                </a:lnTo>
                <a:lnTo>
                  <a:pt x="11" y="112"/>
                </a:lnTo>
                <a:lnTo>
                  <a:pt x="79" y="0"/>
                </a:lnTo>
                <a:lnTo>
                  <a:pt x="90" y="11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9"/>
          <p:cNvSpPr>
            <a:spLocks noChangeAspect="1" noChangeArrowheads="1"/>
          </p:cNvSpPr>
          <p:nvPr/>
        </p:nvSpPr>
        <p:spPr bwMode="auto">
          <a:xfrm>
            <a:off x="1463537" y="3119523"/>
            <a:ext cx="20637" cy="19685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10"/>
          <p:cNvSpPr>
            <a:spLocks noChangeAspect="1"/>
          </p:cNvSpPr>
          <p:nvPr/>
        </p:nvSpPr>
        <p:spPr bwMode="auto">
          <a:xfrm>
            <a:off x="1404799" y="3060785"/>
            <a:ext cx="79375" cy="255588"/>
          </a:xfrm>
          <a:custGeom>
            <a:avLst/>
            <a:gdLst>
              <a:gd name="T0" fmla="*/ 0 w 45"/>
              <a:gd name="T1" fmla="*/ 2147483647 h 147"/>
              <a:gd name="T2" fmla="*/ 2147483647 w 45"/>
              <a:gd name="T3" fmla="*/ 2147483647 h 147"/>
              <a:gd name="T4" fmla="*/ 2147483647 w 45"/>
              <a:gd name="T5" fmla="*/ 2147483647 h 147"/>
              <a:gd name="T6" fmla="*/ 2147483647 w 45"/>
              <a:gd name="T7" fmla="*/ 2147483647 h 147"/>
              <a:gd name="T8" fmla="*/ 2147483647 w 45"/>
              <a:gd name="T9" fmla="*/ 0 h 147"/>
              <a:gd name="T10" fmla="*/ 2147483647 w 45"/>
              <a:gd name="T11" fmla="*/ 2147483647 h 147"/>
              <a:gd name="T12" fmla="*/ 0 w 45"/>
              <a:gd name="T13" fmla="*/ 214748364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47"/>
              <a:gd name="T23" fmla="*/ 45 w 45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47">
                <a:moveTo>
                  <a:pt x="0" y="147"/>
                </a:moveTo>
                <a:lnTo>
                  <a:pt x="11" y="147"/>
                </a:lnTo>
                <a:lnTo>
                  <a:pt x="45" y="34"/>
                </a:lnTo>
                <a:lnTo>
                  <a:pt x="34" y="0"/>
                </a:lnTo>
                <a:lnTo>
                  <a:pt x="34" y="34"/>
                </a:lnTo>
                <a:lnTo>
                  <a:pt x="0" y="147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1"/>
          <p:cNvSpPr>
            <a:spLocks noChangeAspect="1"/>
          </p:cNvSpPr>
          <p:nvPr/>
        </p:nvSpPr>
        <p:spPr bwMode="auto">
          <a:xfrm>
            <a:off x="1463537" y="3119523"/>
            <a:ext cx="77787" cy="196850"/>
          </a:xfrm>
          <a:custGeom>
            <a:avLst/>
            <a:gdLst>
              <a:gd name="T0" fmla="*/ 2147483647 w 44"/>
              <a:gd name="T1" fmla="*/ 0 h 113"/>
              <a:gd name="T2" fmla="*/ 0 w 44"/>
              <a:gd name="T3" fmla="*/ 0 h 113"/>
              <a:gd name="T4" fmla="*/ 2147483647 w 44"/>
              <a:gd name="T5" fmla="*/ 2147483647 h 113"/>
              <a:gd name="T6" fmla="*/ 2147483647 w 44"/>
              <a:gd name="T7" fmla="*/ 2147483647 h 113"/>
              <a:gd name="T8" fmla="*/ 2147483647 w 44"/>
              <a:gd name="T9" fmla="*/ 0 h 1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113"/>
              <a:gd name="T17" fmla="*/ 44 w 44"/>
              <a:gd name="T18" fmla="*/ 113 h 1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113">
                <a:moveTo>
                  <a:pt x="11" y="0"/>
                </a:moveTo>
                <a:lnTo>
                  <a:pt x="0" y="0"/>
                </a:lnTo>
                <a:lnTo>
                  <a:pt x="33" y="113"/>
                </a:lnTo>
                <a:lnTo>
                  <a:pt x="44" y="113"/>
                </a:lnTo>
                <a:lnTo>
                  <a:pt x="11" y="0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2"/>
          <p:cNvSpPr>
            <a:spLocks noChangeAspect="1" noChangeArrowheads="1"/>
          </p:cNvSpPr>
          <p:nvPr/>
        </p:nvSpPr>
        <p:spPr bwMode="auto">
          <a:xfrm>
            <a:off x="1463537" y="3806910"/>
            <a:ext cx="20637" cy="77788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13"/>
          <p:cNvSpPr>
            <a:spLocks noChangeAspect="1" noChangeShapeType="1"/>
          </p:cNvSpPr>
          <p:nvPr/>
        </p:nvSpPr>
        <p:spPr bwMode="auto">
          <a:xfrm flipV="1">
            <a:off x="1463537" y="3532273"/>
            <a:ext cx="3175" cy="138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4"/>
          <p:cNvSpPr>
            <a:spLocks noChangeAspect="1" noChangeArrowheads="1"/>
          </p:cNvSpPr>
          <p:nvPr/>
        </p:nvSpPr>
        <p:spPr bwMode="auto">
          <a:xfrm>
            <a:off x="1463537" y="3316373"/>
            <a:ext cx="20637" cy="77787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5"/>
          <p:cNvSpPr>
            <a:spLocks noChangeAspect="1" noChangeArrowheads="1"/>
          </p:cNvSpPr>
          <p:nvPr/>
        </p:nvSpPr>
        <p:spPr bwMode="auto">
          <a:xfrm>
            <a:off x="1547674" y="3349710"/>
            <a:ext cx="10033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&lt;&lt;contains&gt;&gt;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6"/>
          <p:cNvSpPr>
            <a:spLocks noChangeAspect="1" noChangeArrowheads="1"/>
          </p:cNvSpPr>
          <p:nvPr/>
        </p:nvSpPr>
        <p:spPr bwMode="auto">
          <a:xfrm>
            <a:off x="2214424" y="2816310"/>
            <a:ext cx="9017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components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7"/>
          <p:cNvSpPr>
            <a:spLocks noChangeAspect="1" noChangeArrowheads="1"/>
          </p:cNvSpPr>
          <p:nvPr/>
        </p:nvSpPr>
        <p:spPr bwMode="auto">
          <a:xfrm>
            <a:off x="2971662" y="2495635"/>
            <a:ext cx="120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reeform 18"/>
          <p:cNvSpPr>
            <a:spLocks noChangeAspect="1"/>
          </p:cNvSpPr>
          <p:nvPr/>
        </p:nvSpPr>
        <p:spPr bwMode="auto">
          <a:xfrm>
            <a:off x="1984237" y="2738523"/>
            <a:ext cx="234950" cy="117475"/>
          </a:xfrm>
          <a:custGeom>
            <a:avLst/>
            <a:gdLst>
              <a:gd name="T0" fmla="*/ 0 w 134"/>
              <a:gd name="T1" fmla="*/ 2147483647 h 67"/>
              <a:gd name="T2" fmla="*/ 2147483647 w 134"/>
              <a:gd name="T3" fmla="*/ 0 h 67"/>
              <a:gd name="T4" fmla="*/ 2147483647 w 134"/>
              <a:gd name="T5" fmla="*/ 2147483647 h 67"/>
              <a:gd name="T6" fmla="*/ 2147483647 w 134"/>
              <a:gd name="T7" fmla="*/ 2147483647 h 67"/>
              <a:gd name="T8" fmla="*/ 0 w 134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67"/>
              <a:gd name="T17" fmla="*/ 134 w 134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67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67" y="67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Freeform 19"/>
          <p:cNvSpPr>
            <a:spLocks noChangeAspect="1"/>
          </p:cNvSpPr>
          <p:nvPr/>
        </p:nvSpPr>
        <p:spPr bwMode="auto">
          <a:xfrm>
            <a:off x="1984237" y="2738523"/>
            <a:ext cx="274637" cy="136525"/>
          </a:xfrm>
          <a:custGeom>
            <a:avLst/>
            <a:gdLst>
              <a:gd name="T0" fmla="*/ 0 w 157"/>
              <a:gd name="T1" fmla="*/ 2147483647 h 78"/>
              <a:gd name="T2" fmla="*/ 2147483647 w 157"/>
              <a:gd name="T3" fmla="*/ 0 h 78"/>
              <a:gd name="T4" fmla="*/ 2147483647 w 157"/>
              <a:gd name="T5" fmla="*/ 0 h 78"/>
              <a:gd name="T6" fmla="*/ 2147483647 w 157"/>
              <a:gd name="T7" fmla="*/ 0 h 78"/>
              <a:gd name="T8" fmla="*/ 2147483647 w 157"/>
              <a:gd name="T9" fmla="*/ 2147483647 h 78"/>
              <a:gd name="T10" fmla="*/ 2147483647 w 157"/>
              <a:gd name="T11" fmla="*/ 2147483647 h 78"/>
              <a:gd name="T12" fmla="*/ 2147483647 w 157"/>
              <a:gd name="T13" fmla="*/ 2147483647 h 78"/>
              <a:gd name="T14" fmla="*/ 2147483647 w 157"/>
              <a:gd name="T15" fmla="*/ 2147483647 h 78"/>
              <a:gd name="T16" fmla="*/ 2147483647 w 157"/>
              <a:gd name="T17" fmla="*/ 2147483647 h 78"/>
              <a:gd name="T18" fmla="*/ 2147483647 w 157"/>
              <a:gd name="T19" fmla="*/ 2147483647 h 78"/>
              <a:gd name="T20" fmla="*/ 2147483647 w 157"/>
              <a:gd name="T21" fmla="*/ 2147483647 h 78"/>
              <a:gd name="T22" fmla="*/ 2147483647 w 157"/>
              <a:gd name="T23" fmla="*/ 2147483647 h 78"/>
              <a:gd name="T24" fmla="*/ 2147483647 w 157"/>
              <a:gd name="T25" fmla="*/ 2147483647 h 78"/>
              <a:gd name="T26" fmla="*/ 2147483647 w 157"/>
              <a:gd name="T27" fmla="*/ 2147483647 h 78"/>
              <a:gd name="T28" fmla="*/ 2147483647 w 157"/>
              <a:gd name="T29" fmla="*/ 2147483647 h 78"/>
              <a:gd name="T30" fmla="*/ 2147483647 w 157"/>
              <a:gd name="T31" fmla="*/ 0 h 78"/>
              <a:gd name="T32" fmla="*/ 2147483647 w 157"/>
              <a:gd name="T33" fmla="*/ 2147483647 h 78"/>
              <a:gd name="T34" fmla="*/ 0 w 157"/>
              <a:gd name="T35" fmla="*/ 2147483647 h 78"/>
              <a:gd name="T36" fmla="*/ 0 w 157"/>
              <a:gd name="T37" fmla="*/ 2147483647 h 7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7"/>
              <a:gd name="T58" fmla="*/ 0 h 78"/>
              <a:gd name="T59" fmla="*/ 157 w 157"/>
              <a:gd name="T60" fmla="*/ 78 h 7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7" h="78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157" y="33"/>
                </a:lnTo>
                <a:lnTo>
                  <a:pt x="134" y="44"/>
                </a:lnTo>
                <a:lnTo>
                  <a:pt x="67" y="78"/>
                </a:lnTo>
                <a:lnTo>
                  <a:pt x="67" y="67"/>
                </a:lnTo>
                <a:lnTo>
                  <a:pt x="134" y="33"/>
                </a:lnTo>
                <a:lnTo>
                  <a:pt x="134" y="44"/>
                </a:lnTo>
                <a:lnTo>
                  <a:pt x="67" y="11"/>
                </a:lnTo>
                <a:lnTo>
                  <a:pt x="67" y="0"/>
                </a:lnTo>
                <a:lnTo>
                  <a:pt x="67" y="11"/>
                </a:lnTo>
                <a:lnTo>
                  <a:pt x="0" y="44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reeform 20"/>
          <p:cNvSpPr>
            <a:spLocks noChangeAspect="1"/>
          </p:cNvSpPr>
          <p:nvPr/>
        </p:nvSpPr>
        <p:spPr bwMode="auto">
          <a:xfrm>
            <a:off x="1944549" y="2797260"/>
            <a:ext cx="157163" cy="77788"/>
          </a:xfrm>
          <a:custGeom>
            <a:avLst/>
            <a:gdLst>
              <a:gd name="T0" fmla="*/ 2147483647 w 90"/>
              <a:gd name="T1" fmla="*/ 2147483647 h 45"/>
              <a:gd name="T2" fmla="*/ 2147483647 w 90"/>
              <a:gd name="T3" fmla="*/ 2147483647 h 45"/>
              <a:gd name="T4" fmla="*/ 0 w 90"/>
              <a:gd name="T5" fmla="*/ 2147483647 h 45"/>
              <a:gd name="T6" fmla="*/ 2147483647 w 90"/>
              <a:gd name="T7" fmla="*/ 0 h 45"/>
              <a:gd name="T8" fmla="*/ 2147483647 w 90"/>
              <a:gd name="T9" fmla="*/ 0 h 45"/>
              <a:gd name="T10" fmla="*/ 2147483647 w 90"/>
              <a:gd name="T11" fmla="*/ 2147483647 h 45"/>
              <a:gd name="T12" fmla="*/ 2147483647 w 90"/>
              <a:gd name="T13" fmla="*/ 2147483647 h 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45"/>
              <a:gd name="T23" fmla="*/ 90 w 90"/>
              <a:gd name="T24" fmla="*/ 45 h 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45">
                <a:moveTo>
                  <a:pt x="90" y="45"/>
                </a:moveTo>
                <a:lnTo>
                  <a:pt x="23" y="11"/>
                </a:lnTo>
                <a:lnTo>
                  <a:pt x="0" y="11"/>
                </a:lnTo>
                <a:lnTo>
                  <a:pt x="23" y="0"/>
                </a:lnTo>
                <a:lnTo>
                  <a:pt x="90" y="34"/>
                </a:lnTo>
                <a:lnTo>
                  <a:pt x="90" y="45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1"/>
          <p:cNvSpPr>
            <a:spLocks noChangeAspect="1" noChangeArrowheads="1"/>
          </p:cNvSpPr>
          <p:nvPr/>
        </p:nvSpPr>
        <p:spPr bwMode="auto">
          <a:xfrm>
            <a:off x="865049" y="3686260"/>
            <a:ext cx="1304925" cy="506413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</a:p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Configurator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2"/>
          <p:cNvSpPr>
            <a:spLocks noChangeAspect="1" noChangeArrowheads="1"/>
          </p:cNvSpPr>
          <p:nvPr/>
        </p:nvSpPr>
        <p:spPr bwMode="auto">
          <a:xfrm>
            <a:off x="463412" y="2559135"/>
            <a:ext cx="1477962" cy="5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</a:p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Repository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5"/>
          <p:cNvSpPr>
            <a:spLocks noChangeAspect="1" noChangeArrowheads="1"/>
          </p:cNvSpPr>
          <p:nvPr/>
        </p:nvSpPr>
        <p:spPr bwMode="auto">
          <a:xfrm>
            <a:off x="3171687" y="2346410"/>
            <a:ext cx="1304925" cy="2462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6"/>
          <p:cNvSpPr>
            <a:spLocks noChangeAspect="1" noChangeArrowheads="1"/>
          </p:cNvSpPr>
          <p:nvPr/>
        </p:nvSpPr>
        <p:spPr bwMode="auto">
          <a:xfrm>
            <a:off x="3170099" y="2609935"/>
            <a:ext cx="1306513" cy="12414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init()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fini()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suspend()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resume()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info()</a:t>
            </a:r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Line 27"/>
          <p:cNvSpPr>
            <a:spLocks noChangeAspect="1" noChangeShapeType="1"/>
          </p:cNvSpPr>
          <p:nvPr/>
        </p:nvSpPr>
        <p:spPr bwMode="auto">
          <a:xfrm flipH="1">
            <a:off x="2225537" y="2803610"/>
            <a:ext cx="93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28"/>
          <p:cNvSpPr>
            <a:spLocks noChangeAspect="1" noChangeShapeType="1"/>
          </p:cNvSpPr>
          <p:nvPr/>
        </p:nvSpPr>
        <p:spPr bwMode="auto">
          <a:xfrm flipV="1">
            <a:off x="3738424" y="4097423"/>
            <a:ext cx="0" cy="741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4"/>
          <p:cNvSpPr>
            <a:spLocks noChangeAspect="1" noChangeArrowheads="1"/>
          </p:cNvSpPr>
          <p:nvPr/>
        </p:nvSpPr>
        <p:spPr bwMode="auto">
          <a:xfrm>
            <a:off x="3031986" y="4402382"/>
            <a:ext cx="1425575" cy="4924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TP_Reactor</a:t>
            </a:r>
            <a: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 </a:t>
            </a:r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HTTP_Server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29186" y="2665338"/>
            <a:ext cx="1866901" cy="806768"/>
            <a:chOff x="4615620" y="4133851"/>
            <a:chExt cx="1866901" cy="806768"/>
          </a:xfrm>
        </p:grpSpPr>
        <p:sp>
          <p:nvSpPr>
            <p:cNvPr id="29" name="Flowchart: Card 28"/>
            <p:cNvSpPr/>
            <p:nvPr/>
          </p:nvSpPr>
          <p:spPr bwMode="auto">
            <a:xfrm flipH="1">
              <a:off x="4615620" y="4133851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Rectangle 23"/>
            <p:cNvSpPr>
              <a:spLocks noChangeAspect="1" noChangeArrowheads="1"/>
            </p:cNvSpPr>
            <p:nvPr/>
          </p:nvSpPr>
          <p:spPr bwMode="auto">
            <a:xfrm>
              <a:off x="4821995" y="4291014"/>
              <a:ext cx="1454150" cy="492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Reactor_ </a:t>
              </a:r>
              <a:b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600" b="1" u="none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HTTP_Server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19536" y="3819771"/>
            <a:ext cx="1866901" cy="806768"/>
            <a:chOff x="4602092" y="5288284"/>
            <a:chExt cx="1866901" cy="806768"/>
          </a:xfrm>
        </p:grpSpPr>
        <p:sp>
          <p:nvSpPr>
            <p:cNvPr id="32" name="Flowchart: Card 31"/>
            <p:cNvSpPr/>
            <p:nvPr/>
          </p:nvSpPr>
          <p:spPr bwMode="auto">
            <a:xfrm flipH="1">
              <a:off x="4602092" y="5288284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ectangle 24"/>
            <p:cNvSpPr>
              <a:spLocks noChangeAspect="1" noChangeArrowheads="1"/>
            </p:cNvSpPr>
            <p:nvPr/>
          </p:nvSpPr>
          <p:spPr bwMode="auto">
            <a:xfrm>
              <a:off x="4822755" y="5445447"/>
              <a:ext cx="1425575" cy="492443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TPC_HTTP 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203143" y="3819771"/>
            <a:ext cx="1866901" cy="806768"/>
            <a:chOff x="6710293" y="5273048"/>
            <a:chExt cx="1866901" cy="806768"/>
          </a:xfrm>
        </p:grpSpPr>
        <p:sp>
          <p:nvSpPr>
            <p:cNvPr id="35" name="Flowchart: Card 34"/>
            <p:cNvSpPr/>
            <p:nvPr/>
          </p:nvSpPr>
          <p:spPr bwMode="auto">
            <a:xfrm flipH="1">
              <a:off x="6710293" y="5273048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tangle 24"/>
            <p:cNvSpPr>
              <a:spLocks noChangeAspect="1" noChangeArrowheads="1"/>
            </p:cNvSpPr>
            <p:nvPr/>
          </p:nvSpPr>
          <p:spPr bwMode="auto">
            <a:xfrm>
              <a:off x="6930956" y="5430211"/>
              <a:ext cx="1425575" cy="492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TP_HTTP 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560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-1" y="6352974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600576" y="1116380"/>
            <a:ext cx="4457700" cy="28174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8012872" y="2790984"/>
            <a:ext cx="234950" cy="195263"/>
          </a:xfrm>
          <a:custGeom>
            <a:avLst/>
            <a:gdLst>
              <a:gd name="T0" fmla="*/ 0 w 135"/>
              <a:gd name="T1" fmla="*/ 2147483647 h 112"/>
              <a:gd name="T2" fmla="*/ 2147483647 w 135"/>
              <a:gd name="T3" fmla="*/ 2147483647 h 112"/>
              <a:gd name="T4" fmla="*/ 2147483647 w 135"/>
              <a:gd name="T5" fmla="*/ 0 h 112"/>
              <a:gd name="T6" fmla="*/ 0 w 135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135"/>
              <a:gd name="T13" fmla="*/ 0 h 112"/>
              <a:gd name="T14" fmla="*/ 135 w 135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5" h="112">
                <a:moveTo>
                  <a:pt x="0" y="112"/>
                </a:moveTo>
                <a:lnTo>
                  <a:pt x="135" y="112"/>
                </a:lnTo>
                <a:lnTo>
                  <a:pt x="68" y="0"/>
                </a:lnTo>
                <a:lnTo>
                  <a:pt x="0" y="11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7"/>
          <p:cNvSpPr>
            <a:spLocks noChangeAspect="1"/>
          </p:cNvSpPr>
          <p:nvPr/>
        </p:nvSpPr>
        <p:spPr bwMode="auto">
          <a:xfrm>
            <a:off x="8012872" y="2770347"/>
            <a:ext cx="273050" cy="234950"/>
          </a:xfrm>
          <a:custGeom>
            <a:avLst/>
            <a:gdLst>
              <a:gd name="T0" fmla="*/ 0 w 157"/>
              <a:gd name="T1" fmla="*/ 2147483647 h 135"/>
              <a:gd name="T2" fmla="*/ 2147483647 w 157"/>
              <a:gd name="T3" fmla="*/ 2147483647 h 135"/>
              <a:gd name="T4" fmla="*/ 2147483647 w 157"/>
              <a:gd name="T5" fmla="*/ 2147483647 h 135"/>
              <a:gd name="T6" fmla="*/ 2147483647 w 157"/>
              <a:gd name="T7" fmla="*/ 2147483647 h 135"/>
              <a:gd name="T8" fmla="*/ 2147483647 w 157"/>
              <a:gd name="T9" fmla="*/ 2147483647 h 135"/>
              <a:gd name="T10" fmla="*/ 2147483647 w 157"/>
              <a:gd name="T11" fmla="*/ 2147483647 h 135"/>
              <a:gd name="T12" fmla="*/ 2147483647 w 157"/>
              <a:gd name="T13" fmla="*/ 0 h 135"/>
              <a:gd name="T14" fmla="*/ 2147483647 w 157"/>
              <a:gd name="T15" fmla="*/ 2147483647 h 135"/>
              <a:gd name="T16" fmla="*/ 2147483647 w 157"/>
              <a:gd name="T17" fmla="*/ 2147483647 h 135"/>
              <a:gd name="T18" fmla="*/ 2147483647 w 157"/>
              <a:gd name="T19" fmla="*/ 2147483647 h 135"/>
              <a:gd name="T20" fmla="*/ 2147483647 w 157"/>
              <a:gd name="T21" fmla="*/ 2147483647 h 135"/>
              <a:gd name="T22" fmla="*/ 0 w 157"/>
              <a:gd name="T23" fmla="*/ 2147483647 h 135"/>
              <a:gd name="T24" fmla="*/ 0 w 157"/>
              <a:gd name="T25" fmla="*/ 2147483647 h 1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57"/>
              <a:gd name="T40" fmla="*/ 0 h 135"/>
              <a:gd name="T41" fmla="*/ 157 w 157"/>
              <a:gd name="T42" fmla="*/ 135 h 13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57" h="135">
                <a:moveTo>
                  <a:pt x="0" y="124"/>
                </a:moveTo>
                <a:lnTo>
                  <a:pt x="135" y="124"/>
                </a:lnTo>
                <a:lnTo>
                  <a:pt x="146" y="124"/>
                </a:lnTo>
                <a:lnTo>
                  <a:pt x="135" y="135"/>
                </a:lnTo>
                <a:lnTo>
                  <a:pt x="68" y="23"/>
                </a:lnTo>
                <a:lnTo>
                  <a:pt x="68" y="12"/>
                </a:lnTo>
                <a:lnTo>
                  <a:pt x="79" y="0"/>
                </a:lnTo>
                <a:lnTo>
                  <a:pt x="79" y="12"/>
                </a:lnTo>
                <a:lnTo>
                  <a:pt x="146" y="124"/>
                </a:lnTo>
                <a:lnTo>
                  <a:pt x="157" y="135"/>
                </a:lnTo>
                <a:lnTo>
                  <a:pt x="135" y="135"/>
                </a:lnTo>
                <a:lnTo>
                  <a:pt x="0" y="135"/>
                </a:lnTo>
                <a:lnTo>
                  <a:pt x="0" y="124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8"/>
          <p:cNvSpPr>
            <a:spLocks noChangeAspect="1"/>
          </p:cNvSpPr>
          <p:nvPr/>
        </p:nvSpPr>
        <p:spPr bwMode="auto">
          <a:xfrm>
            <a:off x="7992235" y="2790984"/>
            <a:ext cx="157162" cy="214313"/>
          </a:xfrm>
          <a:custGeom>
            <a:avLst/>
            <a:gdLst>
              <a:gd name="T0" fmla="*/ 2147483647 w 90"/>
              <a:gd name="T1" fmla="*/ 2147483647 h 123"/>
              <a:gd name="T2" fmla="*/ 2147483647 w 90"/>
              <a:gd name="T3" fmla="*/ 2147483647 h 123"/>
              <a:gd name="T4" fmla="*/ 2147483647 w 90"/>
              <a:gd name="T5" fmla="*/ 2147483647 h 123"/>
              <a:gd name="T6" fmla="*/ 0 w 90"/>
              <a:gd name="T7" fmla="*/ 2147483647 h 123"/>
              <a:gd name="T8" fmla="*/ 2147483647 w 90"/>
              <a:gd name="T9" fmla="*/ 2147483647 h 123"/>
              <a:gd name="T10" fmla="*/ 2147483647 w 90"/>
              <a:gd name="T11" fmla="*/ 0 h 123"/>
              <a:gd name="T12" fmla="*/ 2147483647 w 90"/>
              <a:gd name="T13" fmla="*/ 2147483647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23"/>
              <a:gd name="T23" fmla="*/ 90 w 90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23">
                <a:moveTo>
                  <a:pt x="90" y="11"/>
                </a:moveTo>
                <a:lnTo>
                  <a:pt x="23" y="123"/>
                </a:lnTo>
                <a:lnTo>
                  <a:pt x="11" y="123"/>
                </a:lnTo>
                <a:lnTo>
                  <a:pt x="0" y="123"/>
                </a:lnTo>
                <a:lnTo>
                  <a:pt x="11" y="112"/>
                </a:lnTo>
                <a:lnTo>
                  <a:pt x="79" y="0"/>
                </a:lnTo>
                <a:lnTo>
                  <a:pt x="90" y="11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9"/>
          <p:cNvSpPr>
            <a:spLocks noChangeAspect="1" noChangeArrowheads="1"/>
          </p:cNvSpPr>
          <p:nvPr/>
        </p:nvSpPr>
        <p:spPr bwMode="auto">
          <a:xfrm>
            <a:off x="5782435" y="2027397"/>
            <a:ext cx="20637" cy="19685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10"/>
          <p:cNvSpPr>
            <a:spLocks noChangeAspect="1"/>
          </p:cNvSpPr>
          <p:nvPr/>
        </p:nvSpPr>
        <p:spPr bwMode="auto">
          <a:xfrm>
            <a:off x="5723697" y="1968659"/>
            <a:ext cx="79375" cy="255588"/>
          </a:xfrm>
          <a:custGeom>
            <a:avLst/>
            <a:gdLst>
              <a:gd name="T0" fmla="*/ 0 w 45"/>
              <a:gd name="T1" fmla="*/ 2147483647 h 147"/>
              <a:gd name="T2" fmla="*/ 2147483647 w 45"/>
              <a:gd name="T3" fmla="*/ 2147483647 h 147"/>
              <a:gd name="T4" fmla="*/ 2147483647 w 45"/>
              <a:gd name="T5" fmla="*/ 2147483647 h 147"/>
              <a:gd name="T6" fmla="*/ 2147483647 w 45"/>
              <a:gd name="T7" fmla="*/ 2147483647 h 147"/>
              <a:gd name="T8" fmla="*/ 2147483647 w 45"/>
              <a:gd name="T9" fmla="*/ 0 h 147"/>
              <a:gd name="T10" fmla="*/ 2147483647 w 45"/>
              <a:gd name="T11" fmla="*/ 2147483647 h 147"/>
              <a:gd name="T12" fmla="*/ 0 w 45"/>
              <a:gd name="T13" fmla="*/ 214748364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47"/>
              <a:gd name="T23" fmla="*/ 45 w 45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47">
                <a:moveTo>
                  <a:pt x="0" y="147"/>
                </a:moveTo>
                <a:lnTo>
                  <a:pt x="11" y="147"/>
                </a:lnTo>
                <a:lnTo>
                  <a:pt x="45" y="34"/>
                </a:lnTo>
                <a:lnTo>
                  <a:pt x="34" y="0"/>
                </a:lnTo>
                <a:lnTo>
                  <a:pt x="34" y="34"/>
                </a:lnTo>
                <a:lnTo>
                  <a:pt x="0" y="147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782435" y="2027397"/>
            <a:ext cx="77787" cy="196850"/>
          </a:xfrm>
          <a:custGeom>
            <a:avLst/>
            <a:gdLst>
              <a:gd name="T0" fmla="*/ 2147483647 w 44"/>
              <a:gd name="T1" fmla="*/ 0 h 113"/>
              <a:gd name="T2" fmla="*/ 0 w 44"/>
              <a:gd name="T3" fmla="*/ 0 h 113"/>
              <a:gd name="T4" fmla="*/ 2147483647 w 44"/>
              <a:gd name="T5" fmla="*/ 2147483647 h 113"/>
              <a:gd name="T6" fmla="*/ 2147483647 w 44"/>
              <a:gd name="T7" fmla="*/ 2147483647 h 113"/>
              <a:gd name="T8" fmla="*/ 2147483647 w 44"/>
              <a:gd name="T9" fmla="*/ 0 h 1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113"/>
              <a:gd name="T17" fmla="*/ 44 w 44"/>
              <a:gd name="T18" fmla="*/ 113 h 1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113">
                <a:moveTo>
                  <a:pt x="11" y="0"/>
                </a:moveTo>
                <a:lnTo>
                  <a:pt x="0" y="0"/>
                </a:lnTo>
                <a:lnTo>
                  <a:pt x="33" y="113"/>
                </a:lnTo>
                <a:lnTo>
                  <a:pt x="44" y="113"/>
                </a:lnTo>
                <a:lnTo>
                  <a:pt x="11" y="0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2"/>
          <p:cNvSpPr>
            <a:spLocks noChangeAspect="1" noChangeArrowheads="1"/>
          </p:cNvSpPr>
          <p:nvPr/>
        </p:nvSpPr>
        <p:spPr bwMode="auto">
          <a:xfrm>
            <a:off x="5782435" y="2714784"/>
            <a:ext cx="20637" cy="77788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Line 13"/>
          <p:cNvSpPr>
            <a:spLocks noChangeAspect="1" noChangeShapeType="1"/>
          </p:cNvSpPr>
          <p:nvPr/>
        </p:nvSpPr>
        <p:spPr bwMode="auto">
          <a:xfrm flipV="1">
            <a:off x="5782435" y="2440147"/>
            <a:ext cx="3175" cy="138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4"/>
          <p:cNvSpPr>
            <a:spLocks noChangeAspect="1" noChangeArrowheads="1"/>
          </p:cNvSpPr>
          <p:nvPr/>
        </p:nvSpPr>
        <p:spPr bwMode="auto">
          <a:xfrm>
            <a:off x="5782435" y="2224247"/>
            <a:ext cx="20637" cy="77787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5"/>
          <p:cNvSpPr>
            <a:spLocks noChangeAspect="1" noChangeArrowheads="1"/>
          </p:cNvSpPr>
          <p:nvPr/>
        </p:nvSpPr>
        <p:spPr bwMode="auto">
          <a:xfrm>
            <a:off x="5866572" y="2257584"/>
            <a:ext cx="10033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&lt;&lt;contains&gt;&gt;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6"/>
          <p:cNvSpPr>
            <a:spLocks noChangeAspect="1" noChangeArrowheads="1"/>
          </p:cNvSpPr>
          <p:nvPr/>
        </p:nvSpPr>
        <p:spPr bwMode="auto">
          <a:xfrm>
            <a:off x="6533322" y="1724184"/>
            <a:ext cx="9017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components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7290560" y="1403509"/>
            <a:ext cx="120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reeform 18"/>
          <p:cNvSpPr>
            <a:spLocks noChangeAspect="1"/>
          </p:cNvSpPr>
          <p:nvPr/>
        </p:nvSpPr>
        <p:spPr bwMode="auto">
          <a:xfrm>
            <a:off x="6303135" y="1646397"/>
            <a:ext cx="234950" cy="117475"/>
          </a:xfrm>
          <a:custGeom>
            <a:avLst/>
            <a:gdLst>
              <a:gd name="T0" fmla="*/ 0 w 134"/>
              <a:gd name="T1" fmla="*/ 2147483647 h 67"/>
              <a:gd name="T2" fmla="*/ 2147483647 w 134"/>
              <a:gd name="T3" fmla="*/ 0 h 67"/>
              <a:gd name="T4" fmla="*/ 2147483647 w 134"/>
              <a:gd name="T5" fmla="*/ 2147483647 h 67"/>
              <a:gd name="T6" fmla="*/ 2147483647 w 134"/>
              <a:gd name="T7" fmla="*/ 2147483647 h 67"/>
              <a:gd name="T8" fmla="*/ 0 w 134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67"/>
              <a:gd name="T17" fmla="*/ 134 w 134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67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67" y="67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reeform 19"/>
          <p:cNvSpPr>
            <a:spLocks noChangeAspect="1"/>
          </p:cNvSpPr>
          <p:nvPr/>
        </p:nvSpPr>
        <p:spPr bwMode="auto">
          <a:xfrm>
            <a:off x="6303135" y="1646397"/>
            <a:ext cx="274637" cy="136525"/>
          </a:xfrm>
          <a:custGeom>
            <a:avLst/>
            <a:gdLst>
              <a:gd name="T0" fmla="*/ 0 w 157"/>
              <a:gd name="T1" fmla="*/ 2147483647 h 78"/>
              <a:gd name="T2" fmla="*/ 2147483647 w 157"/>
              <a:gd name="T3" fmla="*/ 0 h 78"/>
              <a:gd name="T4" fmla="*/ 2147483647 w 157"/>
              <a:gd name="T5" fmla="*/ 0 h 78"/>
              <a:gd name="T6" fmla="*/ 2147483647 w 157"/>
              <a:gd name="T7" fmla="*/ 0 h 78"/>
              <a:gd name="T8" fmla="*/ 2147483647 w 157"/>
              <a:gd name="T9" fmla="*/ 2147483647 h 78"/>
              <a:gd name="T10" fmla="*/ 2147483647 w 157"/>
              <a:gd name="T11" fmla="*/ 2147483647 h 78"/>
              <a:gd name="T12" fmla="*/ 2147483647 w 157"/>
              <a:gd name="T13" fmla="*/ 2147483647 h 78"/>
              <a:gd name="T14" fmla="*/ 2147483647 w 157"/>
              <a:gd name="T15" fmla="*/ 2147483647 h 78"/>
              <a:gd name="T16" fmla="*/ 2147483647 w 157"/>
              <a:gd name="T17" fmla="*/ 2147483647 h 78"/>
              <a:gd name="T18" fmla="*/ 2147483647 w 157"/>
              <a:gd name="T19" fmla="*/ 2147483647 h 78"/>
              <a:gd name="T20" fmla="*/ 2147483647 w 157"/>
              <a:gd name="T21" fmla="*/ 2147483647 h 78"/>
              <a:gd name="T22" fmla="*/ 2147483647 w 157"/>
              <a:gd name="T23" fmla="*/ 2147483647 h 78"/>
              <a:gd name="T24" fmla="*/ 2147483647 w 157"/>
              <a:gd name="T25" fmla="*/ 2147483647 h 78"/>
              <a:gd name="T26" fmla="*/ 2147483647 w 157"/>
              <a:gd name="T27" fmla="*/ 2147483647 h 78"/>
              <a:gd name="T28" fmla="*/ 2147483647 w 157"/>
              <a:gd name="T29" fmla="*/ 2147483647 h 78"/>
              <a:gd name="T30" fmla="*/ 2147483647 w 157"/>
              <a:gd name="T31" fmla="*/ 0 h 78"/>
              <a:gd name="T32" fmla="*/ 2147483647 w 157"/>
              <a:gd name="T33" fmla="*/ 2147483647 h 78"/>
              <a:gd name="T34" fmla="*/ 0 w 157"/>
              <a:gd name="T35" fmla="*/ 2147483647 h 78"/>
              <a:gd name="T36" fmla="*/ 0 w 157"/>
              <a:gd name="T37" fmla="*/ 2147483647 h 7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7"/>
              <a:gd name="T58" fmla="*/ 0 h 78"/>
              <a:gd name="T59" fmla="*/ 157 w 157"/>
              <a:gd name="T60" fmla="*/ 78 h 7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7" h="78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157" y="33"/>
                </a:lnTo>
                <a:lnTo>
                  <a:pt x="134" y="44"/>
                </a:lnTo>
                <a:lnTo>
                  <a:pt x="67" y="78"/>
                </a:lnTo>
                <a:lnTo>
                  <a:pt x="67" y="67"/>
                </a:lnTo>
                <a:lnTo>
                  <a:pt x="134" y="33"/>
                </a:lnTo>
                <a:lnTo>
                  <a:pt x="134" y="44"/>
                </a:lnTo>
                <a:lnTo>
                  <a:pt x="67" y="11"/>
                </a:lnTo>
                <a:lnTo>
                  <a:pt x="67" y="0"/>
                </a:lnTo>
                <a:lnTo>
                  <a:pt x="67" y="11"/>
                </a:lnTo>
                <a:lnTo>
                  <a:pt x="0" y="44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20"/>
          <p:cNvSpPr>
            <a:spLocks noChangeAspect="1"/>
          </p:cNvSpPr>
          <p:nvPr/>
        </p:nvSpPr>
        <p:spPr bwMode="auto">
          <a:xfrm>
            <a:off x="6263447" y="1705134"/>
            <a:ext cx="157163" cy="77788"/>
          </a:xfrm>
          <a:custGeom>
            <a:avLst/>
            <a:gdLst>
              <a:gd name="T0" fmla="*/ 2147483647 w 90"/>
              <a:gd name="T1" fmla="*/ 2147483647 h 45"/>
              <a:gd name="T2" fmla="*/ 2147483647 w 90"/>
              <a:gd name="T3" fmla="*/ 2147483647 h 45"/>
              <a:gd name="T4" fmla="*/ 0 w 90"/>
              <a:gd name="T5" fmla="*/ 2147483647 h 45"/>
              <a:gd name="T6" fmla="*/ 2147483647 w 90"/>
              <a:gd name="T7" fmla="*/ 0 h 45"/>
              <a:gd name="T8" fmla="*/ 2147483647 w 90"/>
              <a:gd name="T9" fmla="*/ 0 h 45"/>
              <a:gd name="T10" fmla="*/ 2147483647 w 90"/>
              <a:gd name="T11" fmla="*/ 2147483647 h 45"/>
              <a:gd name="T12" fmla="*/ 2147483647 w 90"/>
              <a:gd name="T13" fmla="*/ 2147483647 h 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45"/>
              <a:gd name="T23" fmla="*/ 90 w 90"/>
              <a:gd name="T24" fmla="*/ 45 h 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45">
                <a:moveTo>
                  <a:pt x="90" y="45"/>
                </a:moveTo>
                <a:lnTo>
                  <a:pt x="23" y="11"/>
                </a:lnTo>
                <a:lnTo>
                  <a:pt x="0" y="11"/>
                </a:lnTo>
                <a:lnTo>
                  <a:pt x="23" y="0"/>
                </a:lnTo>
                <a:lnTo>
                  <a:pt x="90" y="34"/>
                </a:lnTo>
                <a:lnTo>
                  <a:pt x="90" y="45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1"/>
          <p:cNvSpPr>
            <a:spLocks noChangeAspect="1" noChangeArrowheads="1"/>
          </p:cNvSpPr>
          <p:nvPr/>
        </p:nvSpPr>
        <p:spPr bwMode="auto">
          <a:xfrm>
            <a:off x="5183947" y="2594134"/>
            <a:ext cx="1304925" cy="506413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</a:p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Configurator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2"/>
          <p:cNvSpPr>
            <a:spLocks noChangeAspect="1" noChangeArrowheads="1"/>
          </p:cNvSpPr>
          <p:nvPr/>
        </p:nvSpPr>
        <p:spPr bwMode="auto">
          <a:xfrm>
            <a:off x="4782310" y="1467009"/>
            <a:ext cx="1477962" cy="5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</a:p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Repository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5"/>
          <p:cNvSpPr>
            <a:spLocks noChangeAspect="1" noChangeArrowheads="1"/>
          </p:cNvSpPr>
          <p:nvPr/>
        </p:nvSpPr>
        <p:spPr bwMode="auto">
          <a:xfrm>
            <a:off x="7490585" y="1254284"/>
            <a:ext cx="1304925" cy="2462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6"/>
          <p:cNvSpPr>
            <a:spLocks noChangeAspect="1" noChangeArrowheads="1"/>
          </p:cNvSpPr>
          <p:nvPr/>
        </p:nvSpPr>
        <p:spPr bwMode="auto">
          <a:xfrm>
            <a:off x="7488997" y="1517809"/>
            <a:ext cx="1306513" cy="12414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init()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fini()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suspend()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resume()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info()</a:t>
            </a:r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Line 27"/>
          <p:cNvSpPr>
            <a:spLocks noChangeAspect="1" noChangeShapeType="1"/>
          </p:cNvSpPr>
          <p:nvPr/>
        </p:nvSpPr>
        <p:spPr bwMode="auto">
          <a:xfrm flipH="1">
            <a:off x="6544435" y="1711484"/>
            <a:ext cx="93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Line 28"/>
          <p:cNvSpPr>
            <a:spLocks noChangeAspect="1" noChangeShapeType="1"/>
          </p:cNvSpPr>
          <p:nvPr/>
        </p:nvSpPr>
        <p:spPr bwMode="auto">
          <a:xfrm flipV="1">
            <a:off x="8143047" y="3005297"/>
            <a:ext cx="0" cy="741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4"/>
          <p:cNvSpPr>
            <a:spLocks noChangeAspect="1" noChangeArrowheads="1"/>
          </p:cNvSpPr>
          <p:nvPr/>
        </p:nvSpPr>
        <p:spPr bwMode="auto">
          <a:xfrm>
            <a:off x="7350884" y="3310256"/>
            <a:ext cx="1425575" cy="4924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TP_Reactor</a:t>
            </a:r>
            <a: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 </a:t>
            </a:r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HTTP_Server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792592" y="4133851"/>
            <a:ext cx="1866901" cy="806768"/>
            <a:chOff x="4615620" y="4133851"/>
            <a:chExt cx="1866901" cy="806768"/>
          </a:xfrm>
        </p:grpSpPr>
        <p:sp>
          <p:nvSpPr>
            <p:cNvPr id="31" name="Flowchart: Card 30"/>
            <p:cNvSpPr/>
            <p:nvPr/>
          </p:nvSpPr>
          <p:spPr bwMode="auto">
            <a:xfrm flipH="1">
              <a:off x="4615620" y="4133851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tangle 23"/>
            <p:cNvSpPr>
              <a:spLocks noChangeAspect="1" noChangeArrowheads="1"/>
            </p:cNvSpPr>
            <p:nvPr/>
          </p:nvSpPr>
          <p:spPr bwMode="auto">
            <a:xfrm>
              <a:off x="4821995" y="4291014"/>
              <a:ext cx="1454150" cy="492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Reactor_ </a:t>
              </a:r>
              <a:b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600" b="1" u="none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HTTP_Server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92592" y="5288284"/>
            <a:ext cx="1866901" cy="806768"/>
            <a:chOff x="4602092" y="5288284"/>
            <a:chExt cx="1866901" cy="806768"/>
          </a:xfrm>
        </p:grpSpPr>
        <p:sp>
          <p:nvSpPr>
            <p:cNvPr id="34" name="Flowchart: Card 33"/>
            <p:cNvSpPr/>
            <p:nvPr/>
          </p:nvSpPr>
          <p:spPr bwMode="auto">
            <a:xfrm flipH="1">
              <a:off x="4602092" y="5288284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tangle 24"/>
            <p:cNvSpPr>
              <a:spLocks noChangeAspect="1" noChangeArrowheads="1"/>
            </p:cNvSpPr>
            <p:nvPr/>
          </p:nvSpPr>
          <p:spPr bwMode="auto">
            <a:xfrm>
              <a:off x="4822755" y="5445447"/>
              <a:ext cx="1425575" cy="492443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TPC_HTTP 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76199" y="5288284"/>
            <a:ext cx="1866901" cy="806768"/>
            <a:chOff x="6710293" y="5273048"/>
            <a:chExt cx="1866901" cy="806768"/>
          </a:xfrm>
        </p:grpSpPr>
        <p:sp>
          <p:nvSpPr>
            <p:cNvPr id="37" name="Flowchart: Card 36"/>
            <p:cNvSpPr/>
            <p:nvPr/>
          </p:nvSpPr>
          <p:spPr bwMode="auto">
            <a:xfrm flipH="1">
              <a:off x="6710293" y="5273048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24"/>
            <p:cNvSpPr>
              <a:spLocks noChangeAspect="1" noChangeArrowheads="1"/>
            </p:cNvSpPr>
            <p:nvPr/>
          </p:nvSpPr>
          <p:spPr bwMode="auto">
            <a:xfrm>
              <a:off x="6930956" y="5430211"/>
              <a:ext cx="1425575" cy="492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TP_HTTP 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7175"/>
            <a:ext cx="9144000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Limitations of Component Configurator</a:t>
            </a:r>
          </a:p>
        </p:txBody>
      </p:sp>
      <p:sp>
        <p:nvSpPr>
          <p:cNvPr id="184325" name="Rectangle 4"/>
          <p:cNvSpPr>
            <a:spLocks noChangeArrowheads="1"/>
          </p:cNvSpPr>
          <p:nvPr/>
        </p:nvSpPr>
        <p:spPr bwMode="auto">
          <a:xfrm>
            <a:off x="-1" y="928688"/>
            <a:ext cx="4600577" cy="30931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SzPct val="85000"/>
            </a:pP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Lack of determinism &amp; ordering dependencies</a:t>
            </a:r>
          </a:p>
          <a:p>
            <a:pPr marL="228600" lvl="1" indent="-228600">
              <a:spcAft>
                <a:spcPts val="600"/>
              </a:spcAft>
              <a:buSzPct val="85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Hard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to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determine/analyze behavior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of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app until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its components are configured at run-time</a:t>
            </a:r>
          </a:p>
          <a:p>
            <a:pPr>
              <a:spcAft>
                <a:spcPts val="600"/>
              </a:spcAft>
              <a:buSzPct val="85000"/>
            </a:pPr>
            <a:r>
              <a:rPr lang="en-US" sz="2000" b="1" i="1" u="none" dirty="0">
                <a:latin typeface="+mj-lt"/>
              </a:rPr>
              <a:t>Reduced security or reliability</a:t>
            </a:r>
          </a:p>
          <a:p>
            <a:pPr marL="228600" lvl="1" indent="-228600">
              <a:spcAft>
                <a:spcPts val="600"/>
              </a:spcAft>
              <a:buSzPct val="85000"/>
              <a:buFontTx/>
              <a:buChar char="•"/>
            </a:pPr>
            <a:r>
              <a:rPr lang="en-US" sz="2000" u="none" dirty="0">
                <a:latin typeface="+mj-lt"/>
              </a:rPr>
              <a:t>An a</a:t>
            </a:r>
            <a:r>
              <a:rPr lang="en-US" sz="2000" u="none" dirty="0" smtClean="0">
                <a:latin typeface="+mj-lt"/>
              </a:rPr>
              <a:t>pp that </a:t>
            </a:r>
            <a:r>
              <a:rPr lang="en-US" sz="2000" u="none" dirty="0">
                <a:latin typeface="+mj-lt"/>
              </a:rPr>
              <a:t>uses </a:t>
            </a:r>
            <a:r>
              <a:rPr lang="en-US" sz="2000" u="none" dirty="0" smtClean="0">
                <a:latin typeface="+mj-lt"/>
              </a:rPr>
              <a:t>this pattern </a:t>
            </a:r>
            <a:r>
              <a:rPr lang="en-US" sz="2000" u="none" dirty="0">
                <a:latin typeface="+mj-lt"/>
              </a:rPr>
              <a:t>may be less secure or reliable than an equivalent statically-configured </a:t>
            </a:r>
            <a:r>
              <a:rPr lang="en-US" sz="2000" u="none" dirty="0" smtClean="0">
                <a:latin typeface="+mj-lt"/>
              </a:rPr>
              <a:t>app</a:t>
            </a:r>
            <a:endParaRPr lang="en-US" sz="2000" u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9317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-1" y="6352974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600576" y="1116380"/>
            <a:ext cx="4457700" cy="28174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8012872" y="2790984"/>
            <a:ext cx="234950" cy="195263"/>
          </a:xfrm>
          <a:custGeom>
            <a:avLst/>
            <a:gdLst>
              <a:gd name="T0" fmla="*/ 0 w 135"/>
              <a:gd name="T1" fmla="*/ 2147483647 h 112"/>
              <a:gd name="T2" fmla="*/ 2147483647 w 135"/>
              <a:gd name="T3" fmla="*/ 2147483647 h 112"/>
              <a:gd name="T4" fmla="*/ 2147483647 w 135"/>
              <a:gd name="T5" fmla="*/ 0 h 112"/>
              <a:gd name="T6" fmla="*/ 0 w 135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135"/>
              <a:gd name="T13" fmla="*/ 0 h 112"/>
              <a:gd name="T14" fmla="*/ 135 w 135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5" h="112">
                <a:moveTo>
                  <a:pt x="0" y="112"/>
                </a:moveTo>
                <a:lnTo>
                  <a:pt x="135" y="112"/>
                </a:lnTo>
                <a:lnTo>
                  <a:pt x="68" y="0"/>
                </a:lnTo>
                <a:lnTo>
                  <a:pt x="0" y="11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7"/>
          <p:cNvSpPr>
            <a:spLocks noChangeAspect="1"/>
          </p:cNvSpPr>
          <p:nvPr/>
        </p:nvSpPr>
        <p:spPr bwMode="auto">
          <a:xfrm>
            <a:off x="8012872" y="2770347"/>
            <a:ext cx="273050" cy="234950"/>
          </a:xfrm>
          <a:custGeom>
            <a:avLst/>
            <a:gdLst>
              <a:gd name="T0" fmla="*/ 0 w 157"/>
              <a:gd name="T1" fmla="*/ 2147483647 h 135"/>
              <a:gd name="T2" fmla="*/ 2147483647 w 157"/>
              <a:gd name="T3" fmla="*/ 2147483647 h 135"/>
              <a:gd name="T4" fmla="*/ 2147483647 w 157"/>
              <a:gd name="T5" fmla="*/ 2147483647 h 135"/>
              <a:gd name="T6" fmla="*/ 2147483647 w 157"/>
              <a:gd name="T7" fmla="*/ 2147483647 h 135"/>
              <a:gd name="T8" fmla="*/ 2147483647 w 157"/>
              <a:gd name="T9" fmla="*/ 2147483647 h 135"/>
              <a:gd name="T10" fmla="*/ 2147483647 w 157"/>
              <a:gd name="T11" fmla="*/ 2147483647 h 135"/>
              <a:gd name="T12" fmla="*/ 2147483647 w 157"/>
              <a:gd name="T13" fmla="*/ 0 h 135"/>
              <a:gd name="T14" fmla="*/ 2147483647 w 157"/>
              <a:gd name="T15" fmla="*/ 2147483647 h 135"/>
              <a:gd name="T16" fmla="*/ 2147483647 w 157"/>
              <a:gd name="T17" fmla="*/ 2147483647 h 135"/>
              <a:gd name="T18" fmla="*/ 2147483647 w 157"/>
              <a:gd name="T19" fmla="*/ 2147483647 h 135"/>
              <a:gd name="T20" fmla="*/ 2147483647 w 157"/>
              <a:gd name="T21" fmla="*/ 2147483647 h 135"/>
              <a:gd name="T22" fmla="*/ 0 w 157"/>
              <a:gd name="T23" fmla="*/ 2147483647 h 135"/>
              <a:gd name="T24" fmla="*/ 0 w 157"/>
              <a:gd name="T25" fmla="*/ 2147483647 h 1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57"/>
              <a:gd name="T40" fmla="*/ 0 h 135"/>
              <a:gd name="T41" fmla="*/ 157 w 157"/>
              <a:gd name="T42" fmla="*/ 135 h 13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57" h="135">
                <a:moveTo>
                  <a:pt x="0" y="124"/>
                </a:moveTo>
                <a:lnTo>
                  <a:pt x="135" y="124"/>
                </a:lnTo>
                <a:lnTo>
                  <a:pt x="146" y="124"/>
                </a:lnTo>
                <a:lnTo>
                  <a:pt x="135" y="135"/>
                </a:lnTo>
                <a:lnTo>
                  <a:pt x="68" y="23"/>
                </a:lnTo>
                <a:lnTo>
                  <a:pt x="68" y="12"/>
                </a:lnTo>
                <a:lnTo>
                  <a:pt x="79" y="0"/>
                </a:lnTo>
                <a:lnTo>
                  <a:pt x="79" y="12"/>
                </a:lnTo>
                <a:lnTo>
                  <a:pt x="146" y="124"/>
                </a:lnTo>
                <a:lnTo>
                  <a:pt x="157" y="135"/>
                </a:lnTo>
                <a:lnTo>
                  <a:pt x="135" y="135"/>
                </a:lnTo>
                <a:lnTo>
                  <a:pt x="0" y="135"/>
                </a:lnTo>
                <a:lnTo>
                  <a:pt x="0" y="124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8"/>
          <p:cNvSpPr>
            <a:spLocks noChangeAspect="1"/>
          </p:cNvSpPr>
          <p:nvPr/>
        </p:nvSpPr>
        <p:spPr bwMode="auto">
          <a:xfrm>
            <a:off x="7992235" y="2790984"/>
            <a:ext cx="157162" cy="214313"/>
          </a:xfrm>
          <a:custGeom>
            <a:avLst/>
            <a:gdLst>
              <a:gd name="T0" fmla="*/ 2147483647 w 90"/>
              <a:gd name="T1" fmla="*/ 2147483647 h 123"/>
              <a:gd name="T2" fmla="*/ 2147483647 w 90"/>
              <a:gd name="T3" fmla="*/ 2147483647 h 123"/>
              <a:gd name="T4" fmla="*/ 2147483647 w 90"/>
              <a:gd name="T5" fmla="*/ 2147483647 h 123"/>
              <a:gd name="T6" fmla="*/ 0 w 90"/>
              <a:gd name="T7" fmla="*/ 2147483647 h 123"/>
              <a:gd name="T8" fmla="*/ 2147483647 w 90"/>
              <a:gd name="T9" fmla="*/ 2147483647 h 123"/>
              <a:gd name="T10" fmla="*/ 2147483647 w 90"/>
              <a:gd name="T11" fmla="*/ 0 h 123"/>
              <a:gd name="T12" fmla="*/ 2147483647 w 90"/>
              <a:gd name="T13" fmla="*/ 2147483647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23"/>
              <a:gd name="T23" fmla="*/ 90 w 90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23">
                <a:moveTo>
                  <a:pt x="90" y="11"/>
                </a:moveTo>
                <a:lnTo>
                  <a:pt x="23" y="123"/>
                </a:lnTo>
                <a:lnTo>
                  <a:pt x="11" y="123"/>
                </a:lnTo>
                <a:lnTo>
                  <a:pt x="0" y="123"/>
                </a:lnTo>
                <a:lnTo>
                  <a:pt x="11" y="112"/>
                </a:lnTo>
                <a:lnTo>
                  <a:pt x="79" y="0"/>
                </a:lnTo>
                <a:lnTo>
                  <a:pt x="90" y="11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9"/>
          <p:cNvSpPr>
            <a:spLocks noChangeAspect="1" noChangeArrowheads="1"/>
          </p:cNvSpPr>
          <p:nvPr/>
        </p:nvSpPr>
        <p:spPr bwMode="auto">
          <a:xfrm>
            <a:off x="5782435" y="2027397"/>
            <a:ext cx="20637" cy="19685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10"/>
          <p:cNvSpPr>
            <a:spLocks noChangeAspect="1"/>
          </p:cNvSpPr>
          <p:nvPr/>
        </p:nvSpPr>
        <p:spPr bwMode="auto">
          <a:xfrm>
            <a:off x="5723697" y="1968659"/>
            <a:ext cx="79375" cy="255588"/>
          </a:xfrm>
          <a:custGeom>
            <a:avLst/>
            <a:gdLst>
              <a:gd name="T0" fmla="*/ 0 w 45"/>
              <a:gd name="T1" fmla="*/ 2147483647 h 147"/>
              <a:gd name="T2" fmla="*/ 2147483647 w 45"/>
              <a:gd name="T3" fmla="*/ 2147483647 h 147"/>
              <a:gd name="T4" fmla="*/ 2147483647 w 45"/>
              <a:gd name="T5" fmla="*/ 2147483647 h 147"/>
              <a:gd name="T6" fmla="*/ 2147483647 w 45"/>
              <a:gd name="T7" fmla="*/ 2147483647 h 147"/>
              <a:gd name="T8" fmla="*/ 2147483647 w 45"/>
              <a:gd name="T9" fmla="*/ 0 h 147"/>
              <a:gd name="T10" fmla="*/ 2147483647 w 45"/>
              <a:gd name="T11" fmla="*/ 2147483647 h 147"/>
              <a:gd name="T12" fmla="*/ 0 w 45"/>
              <a:gd name="T13" fmla="*/ 214748364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47"/>
              <a:gd name="T23" fmla="*/ 45 w 45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47">
                <a:moveTo>
                  <a:pt x="0" y="147"/>
                </a:moveTo>
                <a:lnTo>
                  <a:pt x="11" y="147"/>
                </a:lnTo>
                <a:lnTo>
                  <a:pt x="45" y="34"/>
                </a:lnTo>
                <a:lnTo>
                  <a:pt x="34" y="0"/>
                </a:lnTo>
                <a:lnTo>
                  <a:pt x="34" y="34"/>
                </a:lnTo>
                <a:lnTo>
                  <a:pt x="0" y="147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782435" y="2027397"/>
            <a:ext cx="77787" cy="196850"/>
          </a:xfrm>
          <a:custGeom>
            <a:avLst/>
            <a:gdLst>
              <a:gd name="T0" fmla="*/ 2147483647 w 44"/>
              <a:gd name="T1" fmla="*/ 0 h 113"/>
              <a:gd name="T2" fmla="*/ 0 w 44"/>
              <a:gd name="T3" fmla="*/ 0 h 113"/>
              <a:gd name="T4" fmla="*/ 2147483647 w 44"/>
              <a:gd name="T5" fmla="*/ 2147483647 h 113"/>
              <a:gd name="T6" fmla="*/ 2147483647 w 44"/>
              <a:gd name="T7" fmla="*/ 2147483647 h 113"/>
              <a:gd name="T8" fmla="*/ 2147483647 w 44"/>
              <a:gd name="T9" fmla="*/ 0 h 1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113"/>
              <a:gd name="T17" fmla="*/ 44 w 44"/>
              <a:gd name="T18" fmla="*/ 113 h 1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113">
                <a:moveTo>
                  <a:pt x="11" y="0"/>
                </a:moveTo>
                <a:lnTo>
                  <a:pt x="0" y="0"/>
                </a:lnTo>
                <a:lnTo>
                  <a:pt x="33" y="113"/>
                </a:lnTo>
                <a:lnTo>
                  <a:pt x="44" y="113"/>
                </a:lnTo>
                <a:lnTo>
                  <a:pt x="11" y="0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2"/>
          <p:cNvSpPr>
            <a:spLocks noChangeAspect="1" noChangeArrowheads="1"/>
          </p:cNvSpPr>
          <p:nvPr/>
        </p:nvSpPr>
        <p:spPr bwMode="auto">
          <a:xfrm>
            <a:off x="5782435" y="2714784"/>
            <a:ext cx="20637" cy="77788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Line 13"/>
          <p:cNvSpPr>
            <a:spLocks noChangeAspect="1" noChangeShapeType="1"/>
          </p:cNvSpPr>
          <p:nvPr/>
        </p:nvSpPr>
        <p:spPr bwMode="auto">
          <a:xfrm flipV="1">
            <a:off x="5782435" y="2440147"/>
            <a:ext cx="3175" cy="138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4"/>
          <p:cNvSpPr>
            <a:spLocks noChangeAspect="1" noChangeArrowheads="1"/>
          </p:cNvSpPr>
          <p:nvPr/>
        </p:nvSpPr>
        <p:spPr bwMode="auto">
          <a:xfrm>
            <a:off x="5782435" y="2224247"/>
            <a:ext cx="20637" cy="77787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5"/>
          <p:cNvSpPr>
            <a:spLocks noChangeAspect="1" noChangeArrowheads="1"/>
          </p:cNvSpPr>
          <p:nvPr/>
        </p:nvSpPr>
        <p:spPr bwMode="auto">
          <a:xfrm>
            <a:off x="5866572" y="2257584"/>
            <a:ext cx="10033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&lt;&lt;contains&gt;&gt;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6"/>
          <p:cNvSpPr>
            <a:spLocks noChangeAspect="1" noChangeArrowheads="1"/>
          </p:cNvSpPr>
          <p:nvPr/>
        </p:nvSpPr>
        <p:spPr bwMode="auto">
          <a:xfrm>
            <a:off x="6533322" y="1724184"/>
            <a:ext cx="9017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components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7290560" y="1403509"/>
            <a:ext cx="120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reeform 18"/>
          <p:cNvSpPr>
            <a:spLocks noChangeAspect="1"/>
          </p:cNvSpPr>
          <p:nvPr/>
        </p:nvSpPr>
        <p:spPr bwMode="auto">
          <a:xfrm>
            <a:off x="6303135" y="1646397"/>
            <a:ext cx="234950" cy="117475"/>
          </a:xfrm>
          <a:custGeom>
            <a:avLst/>
            <a:gdLst>
              <a:gd name="T0" fmla="*/ 0 w 134"/>
              <a:gd name="T1" fmla="*/ 2147483647 h 67"/>
              <a:gd name="T2" fmla="*/ 2147483647 w 134"/>
              <a:gd name="T3" fmla="*/ 0 h 67"/>
              <a:gd name="T4" fmla="*/ 2147483647 w 134"/>
              <a:gd name="T5" fmla="*/ 2147483647 h 67"/>
              <a:gd name="T6" fmla="*/ 2147483647 w 134"/>
              <a:gd name="T7" fmla="*/ 2147483647 h 67"/>
              <a:gd name="T8" fmla="*/ 0 w 134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67"/>
              <a:gd name="T17" fmla="*/ 134 w 134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67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67" y="67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reeform 19"/>
          <p:cNvSpPr>
            <a:spLocks noChangeAspect="1"/>
          </p:cNvSpPr>
          <p:nvPr/>
        </p:nvSpPr>
        <p:spPr bwMode="auto">
          <a:xfrm>
            <a:off x="6303135" y="1646397"/>
            <a:ext cx="274637" cy="136525"/>
          </a:xfrm>
          <a:custGeom>
            <a:avLst/>
            <a:gdLst>
              <a:gd name="T0" fmla="*/ 0 w 157"/>
              <a:gd name="T1" fmla="*/ 2147483647 h 78"/>
              <a:gd name="T2" fmla="*/ 2147483647 w 157"/>
              <a:gd name="T3" fmla="*/ 0 h 78"/>
              <a:gd name="T4" fmla="*/ 2147483647 w 157"/>
              <a:gd name="T5" fmla="*/ 0 h 78"/>
              <a:gd name="T6" fmla="*/ 2147483647 w 157"/>
              <a:gd name="T7" fmla="*/ 0 h 78"/>
              <a:gd name="T8" fmla="*/ 2147483647 w 157"/>
              <a:gd name="T9" fmla="*/ 2147483647 h 78"/>
              <a:gd name="T10" fmla="*/ 2147483647 w 157"/>
              <a:gd name="T11" fmla="*/ 2147483647 h 78"/>
              <a:gd name="T12" fmla="*/ 2147483647 w 157"/>
              <a:gd name="T13" fmla="*/ 2147483647 h 78"/>
              <a:gd name="T14" fmla="*/ 2147483647 w 157"/>
              <a:gd name="T15" fmla="*/ 2147483647 h 78"/>
              <a:gd name="T16" fmla="*/ 2147483647 w 157"/>
              <a:gd name="T17" fmla="*/ 2147483647 h 78"/>
              <a:gd name="T18" fmla="*/ 2147483647 w 157"/>
              <a:gd name="T19" fmla="*/ 2147483647 h 78"/>
              <a:gd name="T20" fmla="*/ 2147483647 w 157"/>
              <a:gd name="T21" fmla="*/ 2147483647 h 78"/>
              <a:gd name="T22" fmla="*/ 2147483647 w 157"/>
              <a:gd name="T23" fmla="*/ 2147483647 h 78"/>
              <a:gd name="T24" fmla="*/ 2147483647 w 157"/>
              <a:gd name="T25" fmla="*/ 2147483647 h 78"/>
              <a:gd name="T26" fmla="*/ 2147483647 w 157"/>
              <a:gd name="T27" fmla="*/ 2147483647 h 78"/>
              <a:gd name="T28" fmla="*/ 2147483647 w 157"/>
              <a:gd name="T29" fmla="*/ 2147483647 h 78"/>
              <a:gd name="T30" fmla="*/ 2147483647 w 157"/>
              <a:gd name="T31" fmla="*/ 0 h 78"/>
              <a:gd name="T32" fmla="*/ 2147483647 w 157"/>
              <a:gd name="T33" fmla="*/ 2147483647 h 78"/>
              <a:gd name="T34" fmla="*/ 0 w 157"/>
              <a:gd name="T35" fmla="*/ 2147483647 h 78"/>
              <a:gd name="T36" fmla="*/ 0 w 157"/>
              <a:gd name="T37" fmla="*/ 2147483647 h 7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7"/>
              <a:gd name="T58" fmla="*/ 0 h 78"/>
              <a:gd name="T59" fmla="*/ 157 w 157"/>
              <a:gd name="T60" fmla="*/ 78 h 7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7" h="78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157" y="33"/>
                </a:lnTo>
                <a:lnTo>
                  <a:pt x="134" y="44"/>
                </a:lnTo>
                <a:lnTo>
                  <a:pt x="67" y="78"/>
                </a:lnTo>
                <a:lnTo>
                  <a:pt x="67" y="67"/>
                </a:lnTo>
                <a:lnTo>
                  <a:pt x="134" y="33"/>
                </a:lnTo>
                <a:lnTo>
                  <a:pt x="134" y="44"/>
                </a:lnTo>
                <a:lnTo>
                  <a:pt x="67" y="11"/>
                </a:lnTo>
                <a:lnTo>
                  <a:pt x="67" y="0"/>
                </a:lnTo>
                <a:lnTo>
                  <a:pt x="67" y="11"/>
                </a:lnTo>
                <a:lnTo>
                  <a:pt x="0" y="44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20"/>
          <p:cNvSpPr>
            <a:spLocks noChangeAspect="1"/>
          </p:cNvSpPr>
          <p:nvPr/>
        </p:nvSpPr>
        <p:spPr bwMode="auto">
          <a:xfrm>
            <a:off x="6263447" y="1705134"/>
            <a:ext cx="157163" cy="77788"/>
          </a:xfrm>
          <a:custGeom>
            <a:avLst/>
            <a:gdLst>
              <a:gd name="T0" fmla="*/ 2147483647 w 90"/>
              <a:gd name="T1" fmla="*/ 2147483647 h 45"/>
              <a:gd name="T2" fmla="*/ 2147483647 w 90"/>
              <a:gd name="T3" fmla="*/ 2147483647 h 45"/>
              <a:gd name="T4" fmla="*/ 0 w 90"/>
              <a:gd name="T5" fmla="*/ 2147483647 h 45"/>
              <a:gd name="T6" fmla="*/ 2147483647 w 90"/>
              <a:gd name="T7" fmla="*/ 0 h 45"/>
              <a:gd name="T8" fmla="*/ 2147483647 w 90"/>
              <a:gd name="T9" fmla="*/ 0 h 45"/>
              <a:gd name="T10" fmla="*/ 2147483647 w 90"/>
              <a:gd name="T11" fmla="*/ 2147483647 h 45"/>
              <a:gd name="T12" fmla="*/ 2147483647 w 90"/>
              <a:gd name="T13" fmla="*/ 2147483647 h 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45"/>
              <a:gd name="T23" fmla="*/ 90 w 90"/>
              <a:gd name="T24" fmla="*/ 45 h 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45">
                <a:moveTo>
                  <a:pt x="90" y="45"/>
                </a:moveTo>
                <a:lnTo>
                  <a:pt x="23" y="11"/>
                </a:lnTo>
                <a:lnTo>
                  <a:pt x="0" y="11"/>
                </a:lnTo>
                <a:lnTo>
                  <a:pt x="23" y="0"/>
                </a:lnTo>
                <a:lnTo>
                  <a:pt x="90" y="34"/>
                </a:lnTo>
                <a:lnTo>
                  <a:pt x="90" y="45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1"/>
          <p:cNvSpPr>
            <a:spLocks noChangeAspect="1" noChangeArrowheads="1"/>
          </p:cNvSpPr>
          <p:nvPr/>
        </p:nvSpPr>
        <p:spPr bwMode="auto">
          <a:xfrm>
            <a:off x="5183947" y="2594134"/>
            <a:ext cx="1304925" cy="506413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</a:p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Configurator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2"/>
          <p:cNvSpPr>
            <a:spLocks noChangeAspect="1" noChangeArrowheads="1"/>
          </p:cNvSpPr>
          <p:nvPr/>
        </p:nvSpPr>
        <p:spPr bwMode="auto">
          <a:xfrm>
            <a:off x="4782310" y="1467009"/>
            <a:ext cx="1477962" cy="5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</a:p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Repository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5"/>
          <p:cNvSpPr>
            <a:spLocks noChangeAspect="1" noChangeArrowheads="1"/>
          </p:cNvSpPr>
          <p:nvPr/>
        </p:nvSpPr>
        <p:spPr bwMode="auto">
          <a:xfrm>
            <a:off x="7490585" y="1254284"/>
            <a:ext cx="1304925" cy="2462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6"/>
          <p:cNvSpPr>
            <a:spLocks noChangeAspect="1" noChangeArrowheads="1"/>
          </p:cNvSpPr>
          <p:nvPr/>
        </p:nvSpPr>
        <p:spPr bwMode="auto">
          <a:xfrm>
            <a:off x="7488997" y="1517809"/>
            <a:ext cx="1306513" cy="12414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init()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fini()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suspend()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resume()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info()</a:t>
            </a:r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Line 27"/>
          <p:cNvSpPr>
            <a:spLocks noChangeAspect="1" noChangeShapeType="1"/>
          </p:cNvSpPr>
          <p:nvPr/>
        </p:nvSpPr>
        <p:spPr bwMode="auto">
          <a:xfrm flipH="1">
            <a:off x="6544435" y="1711484"/>
            <a:ext cx="93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Line 28"/>
          <p:cNvSpPr>
            <a:spLocks noChangeAspect="1" noChangeShapeType="1"/>
          </p:cNvSpPr>
          <p:nvPr/>
        </p:nvSpPr>
        <p:spPr bwMode="auto">
          <a:xfrm flipV="1">
            <a:off x="8143047" y="3005297"/>
            <a:ext cx="0" cy="741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4"/>
          <p:cNvSpPr>
            <a:spLocks noChangeAspect="1" noChangeArrowheads="1"/>
          </p:cNvSpPr>
          <p:nvPr/>
        </p:nvSpPr>
        <p:spPr bwMode="auto">
          <a:xfrm>
            <a:off x="7350884" y="3310256"/>
            <a:ext cx="1425575" cy="4924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TP_Reactor</a:t>
            </a:r>
            <a: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 </a:t>
            </a:r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HTTP_Server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792592" y="4133851"/>
            <a:ext cx="1866901" cy="806768"/>
            <a:chOff x="4615620" y="4133851"/>
            <a:chExt cx="1866901" cy="806768"/>
          </a:xfrm>
        </p:grpSpPr>
        <p:sp>
          <p:nvSpPr>
            <p:cNvPr id="31" name="Flowchart: Card 30"/>
            <p:cNvSpPr/>
            <p:nvPr/>
          </p:nvSpPr>
          <p:spPr bwMode="auto">
            <a:xfrm flipH="1">
              <a:off x="4615620" y="4133851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tangle 23"/>
            <p:cNvSpPr>
              <a:spLocks noChangeAspect="1" noChangeArrowheads="1"/>
            </p:cNvSpPr>
            <p:nvPr/>
          </p:nvSpPr>
          <p:spPr bwMode="auto">
            <a:xfrm>
              <a:off x="4821995" y="4291014"/>
              <a:ext cx="1454150" cy="492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Reactor_ </a:t>
              </a:r>
              <a:b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600" b="1" u="none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HTTP_Server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92592" y="5288284"/>
            <a:ext cx="1866901" cy="806768"/>
            <a:chOff x="4602092" y="5288284"/>
            <a:chExt cx="1866901" cy="806768"/>
          </a:xfrm>
        </p:grpSpPr>
        <p:sp>
          <p:nvSpPr>
            <p:cNvPr id="34" name="Flowchart: Card 33"/>
            <p:cNvSpPr/>
            <p:nvPr/>
          </p:nvSpPr>
          <p:spPr bwMode="auto">
            <a:xfrm flipH="1">
              <a:off x="4602092" y="5288284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tangle 24"/>
            <p:cNvSpPr>
              <a:spLocks noChangeAspect="1" noChangeArrowheads="1"/>
            </p:cNvSpPr>
            <p:nvPr/>
          </p:nvSpPr>
          <p:spPr bwMode="auto">
            <a:xfrm>
              <a:off x="4822755" y="5445447"/>
              <a:ext cx="1425575" cy="492443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TPC_HTTP 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76199" y="5288284"/>
            <a:ext cx="1866901" cy="806768"/>
            <a:chOff x="6710293" y="5273048"/>
            <a:chExt cx="1866901" cy="806768"/>
          </a:xfrm>
        </p:grpSpPr>
        <p:sp>
          <p:nvSpPr>
            <p:cNvPr id="37" name="Flowchart: Card 36"/>
            <p:cNvSpPr/>
            <p:nvPr/>
          </p:nvSpPr>
          <p:spPr bwMode="auto">
            <a:xfrm flipH="1">
              <a:off x="6710293" y="5273048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24"/>
            <p:cNvSpPr>
              <a:spLocks noChangeAspect="1" noChangeArrowheads="1"/>
            </p:cNvSpPr>
            <p:nvPr/>
          </p:nvSpPr>
          <p:spPr bwMode="auto">
            <a:xfrm>
              <a:off x="6930956" y="5430211"/>
              <a:ext cx="1425575" cy="492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TP_HTTP 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7175"/>
            <a:ext cx="9144000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Limitations of Component Configurator</a:t>
            </a:r>
          </a:p>
        </p:txBody>
      </p:sp>
      <p:sp>
        <p:nvSpPr>
          <p:cNvPr id="184325" name="Rectangle 4"/>
          <p:cNvSpPr>
            <a:spLocks noChangeArrowheads="1"/>
          </p:cNvSpPr>
          <p:nvPr/>
        </p:nvSpPr>
        <p:spPr bwMode="auto">
          <a:xfrm>
            <a:off x="-1" y="928688"/>
            <a:ext cx="4600577" cy="44781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SzPct val="85000"/>
            </a:pP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Lack of determinism &amp; ordering dependencies</a:t>
            </a:r>
          </a:p>
          <a:p>
            <a:pPr marL="228600" lvl="1" indent="-228600">
              <a:spcAft>
                <a:spcPts val="600"/>
              </a:spcAft>
              <a:buSzPct val="85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Hard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to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determine/analyze behavior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of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app until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its components are configured at run-time</a:t>
            </a:r>
          </a:p>
          <a:p>
            <a:pPr>
              <a:spcAft>
                <a:spcPts val="600"/>
              </a:spcAft>
              <a:buSzPct val="85000"/>
            </a:pP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Reduced security or reliability</a:t>
            </a:r>
          </a:p>
          <a:p>
            <a:pPr marL="228600" lvl="1" indent="-228600">
              <a:spcAft>
                <a:spcPts val="600"/>
              </a:spcAft>
              <a:buSzPct val="85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An a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pp that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uses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this pattern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may be less secure or reliable than an equivalent statically-configured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app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  <a:buSzPct val="85000"/>
            </a:pPr>
            <a:r>
              <a:rPr lang="en-US" sz="2000" b="1" i="1" u="none" dirty="0">
                <a:latin typeface="+mj-lt"/>
              </a:rPr>
              <a:t>I</a:t>
            </a:r>
            <a:r>
              <a:rPr lang="en-US" sz="2000" b="1" i="1" u="none" dirty="0" smtClean="0">
                <a:latin typeface="+mj-lt"/>
              </a:rPr>
              <a:t>ncreased </a:t>
            </a:r>
            <a:r>
              <a:rPr lang="en-US" sz="2000" b="1" i="1" u="none" dirty="0">
                <a:latin typeface="+mj-lt"/>
              </a:rPr>
              <a:t>run-time overhead &amp; infrastructure complexity</a:t>
            </a:r>
          </a:p>
          <a:p>
            <a:pPr marL="228600" lvl="1" indent="-228600">
              <a:spcAft>
                <a:spcPts val="600"/>
              </a:spcAft>
              <a:buSzPct val="85000"/>
              <a:buFontTx/>
              <a:buChar char="•"/>
            </a:pPr>
            <a:r>
              <a:rPr lang="en-US" sz="2000" u="none" dirty="0" smtClean="0">
                <a:latin typeface="+mj-lt"/>
              </a:rPr>
              <a:t>Additional abstraction </a:t>
            </a:r>
            <a:r>
              <a:rPr lang="en-US" sz="2000" u="none" dirty="0">
                <a:latin typeface="+mj-lt"/>
              </a:rPr>
              <a:t>&amp; indirection when executing components </a:t>
            </a:r>
          </a:p>
        </p:txBody>
      </p:sp>
    </p:spTree>
    <p:extLst>
      <p:ext uri="{BB962C8B-B14F-4D97-AF65-F5344CB8AC3E}">
        <p14:creationId xmlns:p14="http://schemas.microsoft.com/office/powerpoint/2010/main" val="1568992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-1" y="6352974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600576" y="1116380"/>
            <a:ext cx="4457700" cy="28174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8012872" y="2790984"/>
            <a:ext cx="234950" cy="195263"/>
          </a:xfrm>
          <a:custGeom>
            <a:avLst/>
            <a:gdLst>
              <a:gd name="T0" fmla="*/ 0 w 135"/>
              <a:gd name="T1" fmla="*/ 2147483647 h 112"/>
              <a:gd name="T2" fmla="*/ 2147483647 w 135"/>
              <a:gd name="T3" fmla="*/ 2147483647 h 112"/>
              <a:gd name="T4" fmla="*/ 2147483647 w 135"/>
              <a:gd name="T5" fmla="*/ 0 h 112"/>
              <a:gd name="T6" fmla="*/ 0 w 135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135"/>
              <a:gd name="T13" fmla="*/ 0 h 112"/>
              <a:gd name="T14" fmla="*/ 135 w 135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5" h="112">
                <a:moveTo>
                  <a:pt x="0" y="112"/>
                </a:moveTo>
                <a:lnTo>
                  <a:pt x="135" y="112"/>
                </a:lnTo>
                <a:lnTo>
                  <a:pt x="68" y="0"/>
                </a:lnTo>
                <a:lnTo>
                  <a:pt x="0" y="11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7"/>
          <p:cNvSpPr>
            <a:spLocks noChangeAspect="1"/>
          </p:cNvSpPr>
          <p:nvPr/>
        </p:nvSpPr>
        <p:spPr bwMode="auto">
          <a:xfrm>
            <a:off x="8012872" y="2770347"/>
            <a:ext cx="273050" cy="234950"/>
          </a:xfrm>
          <a:custGeom>
            <a:avLst/>
            <a:gdLst>
              <a:gd name="T0" fmla="*/ 0 w 157"/>
              <a:gd name="T1" fmla="*/ 2147483647 h 135"/>
              <a:gd name="T2" fmla="*/ 2147483647 w 157"/>
              <a:gd name="T3" fmla="*/ 2147483647 h 135"/>
              <a:gd name="T4" fmla="*/ 2147483647 w 157"/>
              <a:gd name="T5" fmla="*/ 2147483647 h 135"/>
              <a:gd name="T6" fmla="*/ 2147483647 w 157"/>
              <a:gd name="T7" fmla="*/ 2147483647 h 135"/>
              <a:gd name="T8" fmla="*/ 2147483647 w 157"/>
              <a:gd name="T9" fmla="*/ 2147483647 h 135"/>
              <a:gd name="T10" fmla="*/ 2147483647 w 157"/>
              <a:gd name="T11" fmla="*/ 2147483647 h 135"/>
              <a:gd name="T12" fmla="*/ 2147483647 w 157"/>
              <a:gd name="T13" fmla="*/ 0 h 135"/>
              <a:gd name="T14" fmla="*/ 2147483647 w 157"/>
              <a:gd name="T15" fmla="*/ 2147483647 h 135"/>
              <a:gd name="T16" fmla="*/ 2147483647 w 157"/>
              <a:gd name="T17" fmla="*/ 2147483647 h 135"/>
              <a:gd name="T18" fmla="*/ 2147483647 w 157"/>
              <a:gd name="T19" fmla="*/ 2147483647 h 135"/>
              <a:gd name="T20" fmla="*/ 2147483647 w 157"/>
              <a:gd name="T21" fmla="*/ 2147483647 h 135"/>
              <a:gd name="T22" fmla="*/ 0 w 157"/>
              <a:gd name="T23" fmla="*/ 2147483647 h 135"/>
              <a:gd name="T24" fmla="*/ 0 w 157"/>
              <a:gd name="T25" fmla="*/ 2147483647 h 1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57"/>
              <a:gd name="T40" fmla="*/ 0 h 135"/>
              <a:gd name="T41" fmla="*/ 157 w 157"/>
              <a:gd name="T42" fmla="*/ 135 h 13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57" h="135">
                <a:moveTo>
                  <a:pt x="0" y="124"/>
                </a:moveTo>
                <a:lnTo>
                  <a:pt x="135" y="124"/>
                </a:lnTo>
                <a:lnTo>
                  <a:pt x="146" y="124"/>
                </a:lnTo>
                <a:lnTo>
                  <a:pt x="135" y="135"/>
                </a:lnTo>
                <a:lnTo>
                  <a:pt x="68" y="23"/>
                </a:lnTo>
                <a:lnTo>
                  <a:pt x="68" y="12"/>
                </a:lnTo>
                <a:lnTo>
                  <a:pt x="79" y="0"/>
                </a:lnTo>
                <a:lnTo>
                  <a:pt x="79" y="12"/>
                </a:lnTo>
                <a:lnTo>
                  <a:pt x="146" y="124"/>
                </a:lnTo>
                <a:lnTo>
                  <a:pt x="157" y="135"/>
                </a:lnTo>
                <a:lnTo>
                  <a:pt x="135" y="135"/>
                </a:lnTo>
                <a:lnTo>
                  <a:pt x="0" y="135"/>
                </a:lnTo>
                <a:lnTo>
                  <a:pt x="0" y="124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8"/>
          <p:cNvSpPr>
            <a:spLocks noChangeAspect="1"/>
          </p:cNvSpPr>
          <p:nvPr/>
        </p:nvSpPr>
        <p:spPr bwMode="auto">
          <a:xfrm>
            <a:off x="7992235" y="2790984"/>
            <a:ext cx="157162" cy="214313"/>
          </a:xfrm>
          <a:custGeom>
            <a:avLst/>
            <a:gdLst>
              <a:gd name="T0" fmla="*/ 2147483647 w 90"/>
              <a:gd name="T1" fmla="*/ 2147483647 h 123"/>
              <a:gd name="T2" fmla="*/ 2147483647 w 90"/>
              <a:gd name="T3" fmla="*/ 2147483647 h 123"/>
              <a:gd name="T4" fmla="*/ 2147483647 w 90"/>
              <a:gd name="T5" fmla="*/ 2147483647 h 123"/>
              <a:gd name="T6" fmla="*/ 0 w 90"/>
              <a:gd name="T7" fmla="*/ 2147483647 h 123"/>
              <a:gd name="T8" fmla="*/ 2147483647 w 90"/>
              <a:gd name="T9" fmla="*/ 2147483647 h 123"/>
              <a:gd name="T10" fmla="*/ 2147483647 w 90"/>
              <a:gd name="T11" fmla="*/ 0 h 123"/>
              <a:gd name="T12" fmla="*/ 2147483647 w 90"/>
              <a:gd name="T13" fmla="*/ 2147483647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23"/>
              <a:gd name="T23" fmla="*/ 90 w 90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23">
                <a:moveTo>
                  <a:pt x="90" y="11"/>
                </a:moveTo>
                <a:lnTo>
                  <a:pt x="23" y="123"/>
                </a:lnTo>
                <a:lnTo>
                  <a:pt x="11" y="123"/>
                </a:lnTo>
                <a:lnTo>
                  <a:pt x="0" y="123"/>
                </a:lnTo>
                <a:lnTo>
                  <a:pt x="11" y="112"/>
                </a:lnTo>
                <a:lnTo>
                  <a:pt x="79" y="0"/>
                </a:lnTo>
                <a:lnTo>
                  <a:pt x="90" y="11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9"/>
          <p:cNvSpPr>
            <a:spLocks noChangeAspect="1" noChangeArrowheads="1"/>
          </p:cNvSpPr>
          <p:nvPr/>
        </p:nvSpPr>
        <p:spPr bwMode="auto">
          <a:xfrm>
            <a:off x="5782435" y="2027397"/>
            <a:ext cx="20637" cy="196850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10"/>
          <p:cNvSpPr>
            <a:spLocks noChangeAspect="1"/>
          </p:cNvSpPr>
          <p:nvPr/>
        </p:nvSpPr>
        <p:spPr bwMode="auto">
          <a:xfrm>
            <a:off x="5723697" y="1968659"/>
            <a:ext cx="79375" cy="255588"/>
          </a:xfrm>
          <a:custGeom>
            <a:avLst/>
            <a:gdLst>
              <a:gd name="T0" fmla="*/ 0 w 45"/>
              <a:gd name="T1" fmla="*/ 2147483647 h 147"/>
              <a:gd name="T2" fmla="*/ 2147483647 w 45"/>
              <a:gd name="T3" fmla="*/ 2147483647 h 147"/>
              <a:gd name="T4" fmla="*/ 2147483647 w 45"/>
              <a:gd name="T5" fmla="*/ 2147483647 h 147"/>
              <a:gd name="T6" fmla="*/ 2147483647 w 45"/>
              <a:gd name="T7" fmla="*/ 2147483647 h 147"/>
              <a:gd name="T8" fmla="*/ 2147483647 w 45"/>
              <a:gd name="T9" fmla="*/ 0 h 147"/>
              <a:gd name="T10" fmla="*/ 2147483647 w 45"/>
              <a:gd name="T11" fmla="*/ 2147483647 h 147"/>
              <a:gd name="T12" fmla="*/ 0 w 45"/>
              <a:gd name="T13" fmla="*/ 214748364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47"/>
              <a:gd name="T23" fmla="*/ 45 w 45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47">
                <a:moveTo>
                  <a:pt x="0" y="147"/>
                </a:moveTo>
                <a:lnTo>
                  <a:pt x="11" y="147"/>
                </a:lnTo>
                <a:lnTo>
                  <a:pt x="45" y="34"/>
                </a:lnTo>
                <a:lnTo>
                  <a:pt x="34" y="0"/>
                </a:lnTo>
                <a:lnTo>
                  <a:pt x="34" y="34"/>
                </a:lnTo>
                <a:lnTo>
                  <a:pt x="0" y="147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reeform 11"/>
          <p:cNvSpPr>
            <a:spLocks noChangeAspect="1"/>
          </p:cNvSpPr>
          <p:nvPr/>
        </p:nvSpPr>
        <p:spPr bwMode="auto">
          <a:xfrm>
            <a:off x="5782435" y="2027397"/>
            <a:ext cx="77787" cy="196850"/>
          </a:xfrm>
          <a:custGeom>
            <a:avLst/>
            <a:gdLst>
              <a:gd name="T0" fmla="*/ 2147483647 w 44"/>
              <a:gd name="T1" fmla="*/ 0 h 113"/>
              <a:gd name="T2" fmla="*/ 0 w 44"/>
              <a:gd name="T3" fmla="*/ 0 h 113"/>
              <a:gd name="T4" fmla="*/ 2147483647 w 44"/>
              <a:gd name="T5" fmla="*/ 2147483647 h 113"/>
              <a:gd name="T6" fmla="*/ 2147483647 w 44"/>
              <a:gd name="T7" fmla="*/ 2147483647 h 113"/>
              <a:gd name="T8" fmla="*/ 2147483647 w 44"/>
              <a:gd name="T9" fmla="*/ 0 h 1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113"/>
              <a:gd name="T17" fmla="*/ 44 w 44"/>
              <a:gd name="T18" fmla="*/ 113 h 1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113">
                <a:moveTo>
                  <a:pt x="11" y="0"/>
                </a:moveTo>
                <a:lnTo>
                  <a:pt x="0" y="0"/>
                </a:lnTo>
                <a:lnTo>
                  <a:pt x="33" y="113"/>
                </a:lnTo>
                <a:lnTo>
                  <a:pt x="44" y="113"/>
                </a:lnTo>
                <a:lnTo>
                  <a:pt x="11" y="0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2"/>
          <p:cNvSpPr>
            <a:spLocks noChangeAspect="1" noChangeArrowheads="1"/>
          </p:cNvSpPr>
          <p:nvPr/>
        </p:nvSpPr>
        <p:spPr bwMode="auto">
          <a:xfrm>
            <a:off x="5782435" y="2714784"/>
            <a:ext cx="20637" cy="77788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Line 13"/>
          <p:cNvSpPr>
            <a:spLocks noChangeAspect="1" noChangeShapeType="1"/>
          </p:cNvSpPr>
          <p:nvPr/>
        </p:nvSpPr>
        <p:spPr bwMode="auto">
          <a:xfrm flipV="1">
            <a:off x="5782435" y="2440147"/>
            <a:ext cx="3175" cy="138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4"/>
          <p:cNvSpPr>
            <a:spLocks noChangeAspect="1" noChangeArrowheads="1"/>
          </p:cNvSpPr>
          <p:nvPr/>
        </p:nvSpPr>
        <p:spPr bwMode="auto">
          <a:xfrm>
            <a:off x="5782435" y="2224247"/>
            <a:ext cx="20637" cy="77787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5"/>
          <p:cNvSpPr>
            <a:spLocks noChangeAspect="1" noChangeArrowheads="1"/>
          </p:cNvSpPr>
          <p:nvPr/>
        </p:nvSpPr>
        <p:spPr bwMode="auto">
          <a:xfrm>
            <a:off x="5866572" y="2257584"/>
            <a:ext cx="10033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&lt;&lt;contains&gt;&gt;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6"/>
          <p:cNvSpPr>
            <a:spLocks noChangeAspect="1" noChangeArrowheads="1"/>
          </p:cNvSpPr>
          <p:nvPr/>
        </p:nvSpPr>
        <p:spPr bwMode="auto">
          <a:xfrm>
            <a:off x="6533322" y="1724184"/>
            <a:ext cx="9017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components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7290560" y="1403509"/>
            <a:ext cx="120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reeform 18"/>
          <p:cNvSpPr>
            <a:spLocks noChangeAspect="1"/>
          </p:cNvSpPr>
          <p:nvPr/>
        </p:nvSpPr>
        <p:spPr bwMode="auto">
          <a:xfrm>
            <a:off x="6303135" y="1646397"/>
            <a:ext cx="234950" cy="117475"/>
          </a:xfrm>
          <a:custGeom>
            <a:avLst/>
            <a:gdLst>
              <a:gd name="T0" fmla="*/ 0 w 134"/>
              <a:gd name="T1" fmla="*/ 2147483647 h 67"/>
              <a:gd name="T2" fmla="*/ 2147483647 w 134"/>
              <a:gd name="T3" fmla="*/ 0 h 67"/>
              <a:gd name="T4" fmla="*/ 2147483647 w 134"/>
              <a:gd name="T5" fmla="*/ 2147483647 h 67"/>
              <a:gd name="T6" fmla="*/ 2147483647 w 134"/>
              <a:gd name="T7" fmla="*/ 2147483647 h 67"/>
              <a:gd name="T8" fmla="*/ 0 w 134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67"/>
              <a:gd name="T17" fmla="*/ 134 w 134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67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67" y="67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reeform 19"/>
          <p:cNvSpPr>
            <a:spLocks noChangeAspect="1"/>
          </p:cNvSpPr>
          <p:nvPr/>
        </p:nvSpPr>
        <p:spPr bwMode="auto">
          <a:xfrm>
            <a:off x="6303135" y="1646397"/>
            <a:ext cx="274637" cy="136525"/>
          </a:xfrm>
          <a:custGeom>
            <a:avLst/>
            <a:gdLst>
              <a:gd name="T0" fmla="*/ 0 w 157"/>
              <a:gd name="T1" fmla="*/ 2147483647 h 78"/>
              <a:gd name="T2" fmla="*/ 2147483647 w 157"/>
              <a:gd name="T3" fmla="*/ 0 h 78"/>
              <a:gd name="T4" fmla="*/ 2147483647 w 157"/>
              <a:gd name="T5" fmla="*/ 0 h 78"/>
              <a:gd name="T6" fmla="*/ 2147483647 w 157"/>
              <a:gd name="T7" fmla="*/ 0 h 78"/>
              <a:gd name="T8" fmla="*/ 2147483647 w 157"/>
              <a:gd name="T9" fmla="*/ 2147483647 h 78"/>
              <a:gd name="T10" fmla="*/ 2147483647 w 157"/>
              <a:gd name="T11" fmla="*/ 2147483647 h 78"/>
              <a:gd name="T12" fmla="*/ 2147483647 w 157"/>
              <a:gd name="T13" fmla="*/ 2147483647 h 78"/>
              <a:gd name="T14" fmla="*/ 2147483647 w 157"/>
              <a:gd name="T15" fmla="*/ 2147483647 h 78"/>
              <a:gd name="T16" fmla="*/ 2147483647 w 157"/>
              <a:gd name="T17" fmla="*/ 2147483647 h 78"/>
              <a:gd name="T18" fmla="*/ 2147483647 w 157"/>
              <a:gd name="T19" fmla="*/ 2147483647 h 78"/>
              <a:gd name="T20" fmla="*/ 2147483647 w 157"/>
              <a:gd name="T21" fmla="*/ 2147483647 h 78"/>
              <a:gd name="T22" fmla="*/ 2147483647 w 157"/>
              <a:gd name="T23" fmla="*/ 2147483647 h 78"/>
              <a:gd name="T24" fmla="*/ 2147483647 w 157"/>
              <a:gd name="T25" fmla="*/ 2147483647 h 78"/>
              <a:gd name="T26" fmla="*/ 2147483647 w 157"/>
              <a:gd name="T27" fmla="*/ 2147483647 h 78"/>
              <a:gd name="T28" fmla="*/ 2147483647 w 157"/>
              <a:gd name="T29" fmla="*/ 2147483647 h 78"/>
              <a:gd name="T30" fmla="*/ 2147483647 w 157"/>
              <a:gd name="T31" fmla="*/ 0 h 78"/>
              <a:gd name="T32" fmla="*/ 2147483647 w 157"/>
              <a:gd name="T33" fmla="*/ 2147483647 h 78"/>
              <a:gd name="T34" fmla="*/ 0 w 157"/>
              <a:gd name="T35" fmla="*/ 2147483647 h 78"/>
              <a:gd name="T36" fmla="*/ 0 w 157"/>
              <a:gd name="T37" fmla="*/ 2147483647 h 7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7"/>
              <a:gd name="T58" fmla="*/ 0 h 78"/>
              <a:gd name="T59" fmla="*/ 157 w 157"/>
              <a:gd name="T60" fmla="*/ 78 h 7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7" h="78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157" y="33"/>
                </a:lnTo>
                <a:lnTo>
                  <a:pt x="134" y="44"/>
                </a:lnTo>
                <a:lnTo>
                  <a:pt x="67" y="78"/>
                </a:lnTo>
                <a:lnTo>
                  <a:pt x="67" y="67"/>
                </a:lnTo>
                <a:lnTo>
                  <a:pt x="134" y="33"/>
                </a:lnTo>
                <a:lnTo>
                  <a:pt x="134" y="44"/>
                </a:lnTo>
                <a:lnTo>
                  <a:pt x="67" y="11"/>
                </a:lnTo>
                <a:lnTo>
                  <a:pt x="67" y="0"/>
                </a:lnTo>
                <a:lnTo>
                  <a:pt x="67" y="11"/>
                </a:lnTo>
                <a:lnTo>
                  <a:pt x="0" y="44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20"/>
          <p:cNvSpPr>
            <a:spLocks noChangeAspect="1"/>
          </p:cNvSpPr>
          <p:nvPr/>
        </p:nvSpPr>
        <p:spPr bwMode="auto">
          <a:xfrm>
            <a:off x="6263447" y="1705134"/>
            <a:ext cx="157163" cy="77788"/>
          </a:xfrm>
          <a:custGeom>
            <a:avLst/>
            <a:gdLst>
              <a:gd name="T0" fmla="*/ 2147483647 w 90"/>
              <a:gd name="T1" fmla="*/ 2147483647 h 45"/>
              <a:gd name="T2" fmla="*/ 2147483647 w 90"/>
              <a:gd name="T3" fmla="*/ 2147483647 h 45"/>
              <a:gd name="T4" fmla="*/ 0 w 90"/>
              <a:gd name="T5" fmla="*/ 2147483647 h 45"/>
              <a:gd name="T6" fmla="*/ 2147483647 w 90"/>
              <a:gd name="T7" fmla="*/ 0 h 45"/>
              <a:gd name="T8" fmla="*/ 2147483647 w 90"/>
              <a:gd name="T9" fmla="*/ 0 h 45"/>
              <a:gd name="T10" fmla="*/ 2147483647 w 90"/>
              <a:gd name="T11" fmla="*/ 2147483647 h 45"/>
              <a:gd name="T12" fmla="*/ 2147483647 w 90"/>
              <a:gd name="T13" fmla="*/ 2147483647 h 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45"/>
              <a:gd name="T23" fmla="*/ 90 w 90"/>
              <a:gd name="T24" fmla="*/ 45 h 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45">
                <a:moveTo>
                  <a:pt x="90" y="45"/>
                </a:moveTo>
                <a:lnTo>
                  <a:pt x="23" y="11"/>
                </a:lnTo>
                <a:lnTo>
                  <a:pt x="0" y="11"/>
                </a:lnTo>
                <a:lnTo>
                  <a:pt x="23" y="0"/>
                </a:lnTo>
                <a:lnTo>
                  <a:pt x="90" y="34"/>
                </a:lnTo>
                <a:lnTo>
                  <a:pt x="90" y="45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1"/>
          <p:cNvSpPr>
            <a:spLocks noChangeAspect="1" noChangeArrowheads="1"/>
          </p:cNvSpPr>
          <p:nvPr/>
        </p:nvSpPr>
        <p:spPr bwMode="auto">
          <a:xfrm>
            <a:off x="5183947" y="2594134"/>
            <a:ext cx="1304925" cy="506413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</a:p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Configurator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2"/>
          <p:cNvSpPr>
            <a:spLocks noChangeAspect="1" noChangeArrowheads="1"/>
          </p:cNvSpPr>
          <p:nvPr/>
        </p:nvSpPr>
        <p:spPr bwMode="auto">
          <a:xfrm>
            <a:off x="4782310" y="1467009"/>
            <a:ext cx="1477962" cy="5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</a:p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Repository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5"/>
          <p:cNvSpPr>
            <a:spLocks noChangeAspect="1" noChangeArrowheads="1"/>
          </p:cNvSpPr>
          <p:nvPr/>
        </p:nvSpPr>
        <p:spPr bwMode="auto">
          <a:xfrm>
            <a:off x="7490585" y="1254284"/>
            <a:ext cx="1304925" cy="2462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Component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6"/>
          <p:cNvSpPr>
            <a:spLocks noChangeAspect="1" noChangeArrowheads="1"/>
          </p:cNvSpPr>
          <p:nvPr/>
        </p:nvSpPr>
        <p:spPr bwMode="auto">
          <a:xfrm>
            <a:off x="7488997" y="1517809"/>
            <a:ext cx="1306513" cy="12414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init()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fini()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suspend()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resume()</a:t>
            </a:r>
          </a:p>
          <a:p>
            <a:r>
              <a:rPr lang="en-US" sz="16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info()</a:t>
            </a:r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Line 27"/>
          <p:cNvSpPr>
            <a:spLocks noChangeAspect="1" noChangeShapeType="1"/>
          </p:cNvSpPr>
          <p:nvPr/>
        </p:nvSpPr>
        <p:spPr bwMode="auto">
          <a:xfrm flipH="1">
            <a:off x="6544435" y="1711484"/>
            <a:ext cx="93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Line 28"/>
          <p:cNvSpPr>
            <a:spLocks noChangeAspect="1" noChangeShapeType="1"/>
          </p:cNvSpPr>
          <p:nvPr/>
        </p:nvSpPr>
        <p:spPr bwMode="auto">
          <a:xfrm flipV="1">
            <a:off x="8143047" y="3005297"/>
            <a:ext cx="0" cy="741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4"/>
          <p:cNvSpPr>
            <a:spLocks noChangeAspect="1" noChangeArrowheads="1"/>
          </p:cNvSpPr>
          <p:nvPr/>
        </p:nvSpPr>
        <p:spPr bwMode="auto">
          <a:xfrm>
            <a:off x="7350884" y="3310256"/>
            <a:ext cx="1425575" cy="4924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TP_Reactor</a:t>
            </a:r>
            <a: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 </a:t>
            </a:r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HTTP_Server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792592" y="4133851"/>
            <a:ext cx="1866901" cy="806768"/>
            <a:chOff x="4615620" y="4133851"/>
            <a:chExt cx="1866901" cy="806768"/>
          </a:xfrm>
        </p:grpSpPr>
        <p:sp>
          <p:nvSpPr>
            <p:cNvPr id="31" name="Flowchart: Card 30"/>
            <p:cNvSpPr/>
            <p:nvPr/>
          </p:nvSpPr>
          <p:spPr bwMode="auto">
            <a:xfrm flipH="1">
              <a:off x="4615620" y="4133851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tangle 23"/>
            <p:cNvSpPr>
              <a:spLocks noChangeAspect="1" noChangeArrowheads="1"/>
            </p:cNvSpPr>
            <p:nvPr/>
          </p:nvSpPr>
          <p:spPr bwMode="auto">
            <a:xfrm>
              <a:off x="4821995" y="4291014"/>
              <a:ext cx="1454150" cy="492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Reactor_ </a:t>
              </a:r>
              <a:b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600" b="1" u="none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HTTP_Server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92592" y="5288284"/>
            <a:ext cx="1866901" cy="806768"/>
            <a:chOff x="4602092" y="5288284"/>
            <a:chExt cx="1866901" cy="806768"/>
          </a:xfrm>
        </p:grpSpPr>
        <p:sp>
          <p:nvSpPr>
            <p:cNvPr id="34" name="Flowchart: Card 33"/>
            <p:cNvSpPr/>
            <p:nvPr/>
          </p:nvSpPr>
          <p:spPr bwMode="auto">
            <a:xfrm flipH="1">
              <a:off x="4602092" y="5288284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tangle 24"/>
            <p:cNvSpPr>
              <a:spLocks noChangeAspect="1" noChangeArrowheads="1"/>
            </p:cNvSpPr>
            <p:nvPr/>
          </p:nvSpPr>
          <p:spPr bwMode="auto">
            <a:xfrm>
              <a:off x="4822755" y="5445447"/>
              <a:ext cx="1425575" cy="492443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TPC_HTTP 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76199" y="5288284"/>
            <a:ext cx="1866901" cy="806768"/>
            <a:chOff x="6710293" y="5273048"/>
            <a:chExt cx="1866901" cy="806768"/>
          </a:xfrm>
        </p:grpSpPr>
        <p:sp>
          <p:nvSpPr>
            <p:cNvPr id="37" name="Flowchart: Card 36"/>
            <p:cNvSpPr/>
            <p:nvPr/>
          </p:nvSpPr>
          <p:spPr bwMode="auto">
            <a:xfrm flipH="1">
              <a:off x="6710293" y="5273048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24"/>
            <p:cNvSpPr>
              <a:spLocks noChangeAspect="1" noChangeArrowheads="1"/>
            </p:cNvSpPr>
            <p:nvPr/>
          </p:nvSpPr>
          <p:spPr bwMode="auto">
            <a:xfrm>
              <a:off x="6930956" y="5430211"/>
              <a:ext cx="1425575" cy="492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TP_HTTP 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7175"/>
            <a:ext cx="9144000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Limitations of Component Configurator</a:t>
            </a:r>
          </a:p>
        </p:txBody>
      </p:sp>
      <p:sp>
        <p:nvSpPr>
          <p:cNvPr id="184325" name="Rectangle 4"/>
          <p:cNvSpPr>
            <a:spLocks noChangeArrowheads="1"/>
          </p:cNvSpPr>
          <p:nvPr/>
        </p:nvSpPr>
        <p:spPr bwMode="auto">
          <a:xfrm>
            <a:off x="-1" y="928688"/>
            <a:ext cx="4600577" cy="58631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SzPct val="85000"/>
            </a:pP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Lack of determinism &amp; ordering dependencies</a:t>
            </a:r>
          </a:p>
          <a:p>
            <a:pPr marL="228600" lvl="1" indent="-228600">
              <a:spcAft>
                <a:spcPts val="600"/>
              </a:spcAft>
              <a:buSzPct val="85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Hard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to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determine/analyze behavior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of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app until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its components are configured at run-time</a:t>
            </a:r>
          </a:p>
          <a:p>
            <a:pPr>
              <a:spcAft>
                <a:spcPts val="600"/>
              </a:spcAft>
              <a:buSzPct val="85000"/>
            </a:pP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Reduced security or reliability</a:t>
            </a:r>
          </a:p>
          <a:p>
            <a:pPr marL="228600" lvl="1" indent="-228600">
              <a:spcAft>
                <a:spcPts val="600"/>
              </a:spcAft>
              <a:buSzPct val="85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An a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pp that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uses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this pattern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may be less secure or reliable than an equivalent statically-configured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app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  <a:buSzPct val="85000"/>
            </a:pP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</a:t>
            </a:r>
            <a:r>
              <a:rPr lang="en-US" sz="2000" b="1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ncreased </a:t>
            </a: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run-time overhead &amp; infrastructure complexity</a:t>
            </a:r>
          </a:p>
          <a:p>
            <a:pPr marL="228600" lvl="1" indent="-228600">
              <a:spcAft>
                <a:spcPts val="600"/>
              </a:spcAft>
              <a:buSzPct val="85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Additional abstraction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&amp; indirection when executing components </a:t>
            </a:r>
          </a:p>
          <a:p>
            <a:pPr>
              <a:spcAft>
                <a:spcPts val="600"/>
              </a:spcAft>
              <a:buSzPct val="85000"/>
            </a:pPr>
            <a:r>
              <a:rPr lang="en-US" sz="2000" b="1" i="1" u="none" dirty="0">
                <a:latin typeface="+mj-lt"/>
              </a:rPr>
              <a:t>Overly narrow common interfaces </a:t>
            </a:r>
          </a:p>
          <a:p>
            <a:pPr marL="228600" lvl="1" indent="-228600">
              <a:spcAft>
                <a:spcPts val="600"/>
              </a:spcAft>
              <a:buSzPct val="85000"/>
              <a:buFontTx/>
              <a:buChar char="•"/>
            </a:pPr>
            <a:r>
              <a:rPr lang="en-US" sz="2000" u="none" dirty="0" smtClean="0">
                <a:latin typeface="+mj-lt"/>
              </a:rPr>
              <a:t>Component initialization/termination may </a:t>
            </a:r>
            <a:r>
              <a:rPr lang="en-US" sz="2000" u="none" dirty="0">
                <a:latin typeface="+mj-lt"/>
              </a:rPr>
              <a:t>be too complicated or </a:t>
            </a:r>
            <a:r>
              <a:rPr lang="en-US" sz="2000" u="none" dirty="0" smtClean="0">
                <a:latin typeface="+mj-lt"/>
              </a:rPr>
              <a:t>tightly </a:t>
            </a:r>
            <a:r>
              <a:rPr lang="en-US" sz="2000" u="none" dirty="0">
                <a:latin typeface="+mj-lt"/>
              </a:rPr>
              <a:t>coupled </a:t>
            </a:r>
            <a:r>
              <a:rPr lang="en-US" sz="2000" u="none" dirty="0" smtClean="0">
                <a:latin typeface="+mj-lt"/>
              </a:rPr>
              <a:t>to perform uniformly</a:t>
            </a:r>
            <a:endParaRPr lang="en-US" sz="2000" u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1428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74"/>
          <p:cNvSpPr txBox="1">
            <a:spLocks noChangeArrowheads="1"/>
          </p:cNvSpPr>
          <p:nvPr/>
        </p:nvSpPr>
        <p:spPr bwMode="auto">
          <a:xfrm>
            <a:off x="219075" y="330523"/>
            <a:ext cx="868880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en-US" sz="4000" u="none" kern="0" dirty="0" smtClean="0">
                <a:solidFill>
                  <a:srgbClr val="FF0000"/>
                </a:solidFill>
                <a:latin typeface="Impact" pitchFamily="34" charset="0"/>
                <a:cs typeface="Arial" pitchFamily="34" charset="0"/>
              </a:rPr>
              <a:t>Patterns &amp; Frameworks for Service Configuration &amp; Activation: Part 2</a:t>
            </a:r>
          </a:p>
        </p:txBody>
      </p:sp>
      <p:sp>
        <p:nvSpPr>
          <p:cNvPr id="10244" name="Text Box 3075"/>
          <p:cNvSpPr txBox="1">
            <a:spLocks noChangeArrowheads="1"/>
          </p:cNvSpPr>
          <p:nvPr/>
        </p:nvSpPr>
        <p:spPr bwMode="auto">
          <a:xfrm>
            <a:off x="895155" y="2306338"/>
            <a:ext cx="7372350" cy="12926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800" u="none" dirty="0" smtClean="0">
                <a:solidFill>
                  <a:srgbClr val="336699"/>
                </a:solidFill>
                <a:latin typeface="Impact" pitchFamily="34" charset="0"/>
              </a:rPr>
              <a:t>Douglas </a:t>
            </a:r>
            <a:r>
              <a:rPr lang="en-US" sz="2800" u="none" dirty="0">
                <a:solidFill>
                  <a:srgbClr val="336699"/>
                </a:solidFill>
                <a:latin typeface="Impact" pitchFamily="34" charset="0"/>
              </a:rPr>
              <a:t>C. Schmidt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    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  <a:hlinkClick r:id="rId3"/>
              </a:rPr>
              <a:t>d.schmidt@vanderbilt.edu</a:t>
            </a:r>
            <a:endParaRPr lang="en-US" sz="2400" u="none" dirty="0">
              <a:solidFill>
                <a:srgbClr val="336699"/>
              </a:solidFill>
              <a:latin typeface="Impact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www.dre.vanderbilt.edu/~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schmidt</a:t>
            </a:r>
            <a:r>
              <a:rPr lang="en-US" u="none" dirty="0">
                <a:solidFill>
                  <a:srgbClr val="336699"/>
                </a:solidFill>
                <a:latin typeface="Impact" pitchFamily="34" charset="0"/>
              </a:rPr>
              <a:t>	</a:t>
            </a:r>
          </a:p>
        </p:txBody>
      </p:sp>
      <p:sp>
        <p:nvSpPr>
          <p:cNvPr id="10245" name="Rectangle 3086"/>
          <p:cNvSpPr>
            <a:spLocks noChangeArrowheads="1"/>
          </p:cNvSpPr>
          <p:nvPr/>
        </p:nvSpPr>
        <p:spPr bwMode="auto">
          <a:xfrm>
            <a:off x="2324100" y="4074919"/>
            <a:ext cx="4124326" cy="22713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Professor of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Computer Science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Institute for Software Integrated Systems </a:t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Vanderbilt 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University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Nashville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,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Tennessee, USA</a:t>
            </a:r>
            <a:endParaRPr lang="en-US" sz="2400" u="none" dirty="0">
              <a:solidFill>
                <a:srgbClr val="336699"/>
              </a:solidFill>
              <a:latin typeface="Impact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3750" y="4019550"/>
            <a:ext cx="1228725" cy="2016125"/>
            <a:chOff x="793750" y="4019550"/>
            <a:chExt cx="1228725" cy="2016125"/>
          </a:xfrm>
        </p:grpSpPr>
        <p:pic>
          <p:nvPicPr>
            <p:cNvPr id="10" name="Picture 10" descr="isi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019550"/>
              <a:ext cx="1228725" cy="820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1" descr="vsb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864100"/>
              <a:ext cx="1228725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93" y="4080273"/>
            <a:ext cx="1615212" cy="199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359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-1" y="6352974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8124" y="980123"/>
            <a:ext cx="9135876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Describe the </a:t>
            </a:r>
            <a:r>
              <a:rPr lang="en-US" sz="2000" i="1" u="none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Component Configurator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 pattern</a:t>
            </a:r>
          </a:p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 smtClean="0">
                <a:latin typeface="+mn-lt"/>
              </a:rPr>
              <a:t>Describe the ACE </a:t>
            </a:r>
            <a:r>
              <a:rPr lang="en-US" sz="2000" i="1" u="none" dirty="0" smtClean="0">
                <a:latin typeface="+mn-lt"/>
              </a:rPr>
              <a:t>Service Configurator </a:t>
            </a:r>
            <a:br>
              <a:rPr lang="en-US" sz="2000" i="1" u="none" dirty="0" smtClean="0">
                <a:latin typeface="+mn-lt"/>
              </a:rPr>
            </a:br>
            <a:r>
              <a:rPr lang="en-US" sz="2000" u="none" dirty="0" smtClean="0">
                <a:latin typeface="+mn-lt"/>
              </a:rPr>
              <a:t>framework</a:t>
            </a:r>
            <a:endParaRPr lang="en-US" sz="2000" u="none" dirty="0">
              <a:latin typeface="+mn-lt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</a:t>
            </a:r>
            <a:r>
              <a:rPr lang="en-US" sz="3200" dirty="0"/>
              <a:t>Part of the Module</a:t>
            </a:r>
            <a:endParaRPr lang="en-US" sz="3200" dirty="0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60" y="889544"/>
            <a:ext cx="3536336" cy="2537785"/>
          </a:xfrm>
          <a:prstGeom prst="rect">
            <a:avLst/>
          </a:prstGeom>
        </p:spPr>
      </p:pic>
      <p:sp>
        <p:nvSpPr>
          <p:cNvPr id="28" name="Isosceles Triangle 27"/>
          <p:cNvSpPr/>
          <p:nvPr/>
        </p:nvSpPr>
        <p:spPr bwMode="auto">
          <a:xfrm rot="1739054">
            <a:off x="4651134" y="2452530"/>
            <a:ext cx="1554529" cy="2032969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7" y="3538437"/>
            <a:ext cx="7529513" cy="3067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388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auto">
          <a:xfrm>
            <a:off x="-1" y="6352974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723" name="Rectangle 4"/>
          <p:cNvSpPr>
            <a:spLocks noChangeArrowheads="1"/>
          </p:cNvSpPr>
          <p:nvPr/>
        </p:nvSpPr>
        <p:spPr bwMode="auto">
          <a:xfrm>
            <a:off x="0" y="1173163"/>
            <a:ext cx="4022677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12713" indent="-112713">
              <a:spcBef>
                <a:spcPct val="40000"/>
              </a:spcBef>
            </a:pPr>
            <a:endParaRPr lang="en-US" sz="2000" b="1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marL="228600" indent="-228600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Configuring &amp; managing service life cycles involves the following aspects:</a:t>
            </a:r>
          </a:p>
          <a:p>
            <a:pPr lvl="1" indent="-228600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Initialization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2" y="514350"/>
            <a:ext cx="8120063" cy="914400"/>
          </a:xfrm>
        </p:spPr>
        <p:txBody>
          <a:bodyPr/>
          <a:lstStyle/>
          <a:p>
            <a:r>
              <a:rPr lang="en-US" dirty="0" smtClean="0"/>
              <a:t>Motivation for the ACE Service </a:t>
            </a:r>
            <a:br>
              <a:rPr lang="en-US" dirty="0" smtClean="0"/>
            </a:br>
            <a:r>
              <a:rPr lang="en-US" dirty="0" smtClean="0"/>
              <a:t>Configurator Framework</a:t>
            </a:r>
          </a:p>
        </p:txBody>
      </p:sp>
      <p:sp>
        <p:nvSpPr>
          <p:cNvPr id="4" name="Oval 50"/>
          <p:cNvSpPr>
            <a:spLocks noChangeArrowheads="1"/>
          </p:cNvSpPr>
          <p:nvPr/>
        </p:nvSpPr>
        <p:spPr bwMode="auto">
          <a:xfrm>
            <a:off x="4417172" y="6006755"/>
            <a:ext cx="584200" cy="51911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i="1" u="none">
              <a:latin typeface="Arial" pitchFamily="34" charset="0"/>
            </a:endParaRP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8310450" y="1732171"/>
            <a:ext cx="547800" cy="51935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i="1" u="none">
              <a:latin typeface="Arial" pitchFamily="34" charset="0"/>
            </a:endParaRPr>
          </a:p>
        </p:txBody>
      </p:sp>
      <p:cxnSp>
        <p:nvCxnSpPr>
          <p:cNvPr id="7" name="Shape 15"/>
          <p:cNvCxnSpPr>
            <a:cxnSpLocks noChangeShapeType="1"/>
          </p:cNvCxnSpPr>
          <p:nvPr/>
        </p:nvCxnSpPr>
        <p:spPr bwMode="auto">
          <a:xfrm rot="10800000">
            <a:off x="7211527" y="1925639"/>
            <a:ext cx="1161276" cy="192607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" name="Curved Connector 19"/>
          <p:cNvCxnSpPr>
            <a:cxnSpLocks noChangeShapeType="1"/>
          </p:cNvCxnSpPr>
          <p:nvPr/>
        </p:nvCxnSpPr>
        <p:spPr bwMode="auto">
          <a:xfrm rot="5400000">
            <a:off x="5852882" y="2704178"/>
            <a:ext cx="1317055" cy="445295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" name="Curved Connector 20"/>
          <p:cNvCxnSpPr>
            <a:cxnSpLocks noChangeShapeType="1"/>
          </p:cNvCxnSpPr>
          <p:nvPr/>
        </p:nvCxnSpPr>
        <p:spPr bwMode="auto">
          <a:xfrm rot="16200000" flipH="1">
            <a:off x="5361934" y="4497712"/>
            <a:ext cx="1835417" cy="908841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arrow" w="med" len="med"/>
            <a:tailEnd type="none" w="med" len="med"/>
          </a:ln>
        </p:spPr>
      </p:cxn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6734057" y="2364988"/>
            <a:ext cx="147187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>
                <a:solidFill>
                  <a:srgbClr val="FF0000"/>
                </a:solidFill>
              </a:rPr>
              <a:t>CONFIGURE/</a:t>
            </a:r>
            <a:br>
              <a:rPr lang="en-US" sz="1600" u="none" dirty="0" smtClean="0">
                <a:solidFill>
                  <a:srgbClr val="FF0000"/>
                </a:solidFill>
              </a:rPr>
            </a:br>
            <a:r>
              <a:rPr lang="en-US" sz="1600" u="none" dirty="0" err="1" smtClean="0">
                <a:solidFill>
                  <a:srgbClr val="FF0000"/>
                </a:solidFill>
              </a:rPr>
              <a:t>init</a:t>
            </a:r>
            <a:r>
              <a:rPr lang="en-US" sz="1600" u="none" dirty="0" smtClean="0">
                <a:solidFill>
                  <a:srgbClr val="FF0000"/>
                </a:solidFill>
              </a:rPr>
              <a:t>()</a:t>
            </a:r>
            <a:endParaRPr lang="en-US" sz="1600" u="none" dirty="0">
              <a:solidFill>
                <a:srgbClr val="FF0000"/>
              </a:solidFill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4267253" y="2786563"/>
            <a:ext cx="1755609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>
                <a:solidFill>
                  <a:srgbClr val="FF0000"/>
                </a:solidFill>
              </a:rPr>
              <a:t>RECONFIGURE/</a:t>
            </a:r>
            <a:br>
              <a:rPr lang="en-US" sz="1600" u="none" dirty="0" smtClean="0">
                <a:solidFill>
                  <a:srgbClr val="FF0000"/>
                </a:solidFill>
              </a:rPr>
            </a:br>
            <a:r>
              <a:rPr lang="en-US" sz="1600" u="none" dirty="0" err="1" smtClean="0">
                <a:solidFill>
                  <a:srgbClr val="FF0000"/>
                </a:solidFill>
              </a:rPr>
              <a:t>init</a:t>
            </a:r>
            <a:r>
              <a:rPr lang="en-US" sz="1600" u="none" dirty="0" smtClean="0">
                <a:solidFill>
                  <a:srgbClr val="FF0000"/>
                </a:solidFill>
              </a:rPr>
              <a:t>()</a:t>
            </a:r>
            <a:endParaRPr lang="en-US" sz="1600" u="none" dirty="0">
              <a:solidFill>
                <a:srgbClr val="FF0000"/>
              </a:solidFill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4125656" y="4347487"/>
            <a:ext cx="141013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/>
              <a:t>TERMINATE/</a:t>
            </a:r>
            <a:br>
              <a:rPr lang="en-US" sz="1600" u="none" dirty="0" smtClean="0"/>
            </a:br>
            <a:r>
              <a:rPr lang="en-US" sz="1600" u="none" dirty="0" err="1" smtClean="0"/>
              <a:t>fini</a:t>
            </a:r>
            <a:r>
              <a:rPr lang="en-US" sz="1600" u="none" dirty="0" smtClean="0"/>
              <a:t>()</a:t>
            </a:r>
            <a:endParaRPr lang="en-US" sz="1600" u="none" dirty="0"/>
          </a:p>
        </p:txBody>
      </p:sp>
      <p:cxnSp>
        <p:nvCxnSpPr>
          <p:cNvPr id="16" name="Curved Connector 20"/>
          <p:cNvCxnSpPr>
            <a:cxnSpLocks noChangeShapeType="1"/>
          </p:cNvCxnSpPr>
          <p:nvPr/>
        </p:nvCxnSpPr>
        <p:spPr bwMode="auto">
          <a:xfrm rot="16200000" flipV="1">
            <a:off x="5995355" y="4254265"/>
            <a:ext cx="1814016" cy="1417136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arrow" w="med" len="med"/>
            <a:tailEnd type="none" w="med" len="med"/>
          </a:ln>
        </p:spPr>
      </p:cxnSp>
      <p:sp>
        <p:nvSpPr>
          <p:cNvPr id="17" name="Rectangle 46"/>
          <p:cNvSpPr>
            <a:spLocks noChangeArrowheads="1"/>
          </p:cNvSpPr>
          <p:nvPr/>
        </p:nvSpPr>
        <p:spPr bwMode="auto">
          <a:xfrm>
            <a:off x="7211172" y="4615253"/>
            <a:ext cx="156765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/>
              <a:t>SUSPEND/</a:t>
            </a:r>
            <a:br>
              <a:rPr lang="en-US" sz="1600" u="none" dirty="0" smtClean="0"/>
            </a:br>
            <a:r>
              <a:rPr lang="en-US" sz="1600" u="none" dirty="0" smtClean="0"/>
              <a:t>suspend()</a:t>
            </a:r>
            <a:endParaRPr lang="en-US" sz="1600" u="none" dirty="0"/>
          </a:p>
        </p:txBody>
      </p:sp>
      <p:cxnSp>
        <p:nvCxnSpPr>
          <p:cNvPr id="18" name="Curved Connector 17"/>
          <p:cNvCxnSpPr>
            <a:cxnSpLocks noChangeShapeType="1"/>
            <a:stCxn id="23" idx="1"/>
          </p:cNvCxnSpPr>
          <p:nvPr/>
        </p:nvCxnSpPr>
        <p:spPr bwMode="auto">
          <a:xfrm rot="10800000" flipV="1">
            <a:off x="5044235" y="6074153"/>
            <a:ext cx="983104" cy="189464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" name="Donut 18"/>
          <p:cNvSpPr/>
          <p:nvPr/>
        </p:nvSpPr>
        <p:spPr bwMode="auto">
          <a:xfrm>
            <a:off x="4372722" y="5950346"/>
            <a:ext cx="671513" cy="626545"/>
          </a:xfrm>
          <a:prstGeom prst="donut">
            <a:avLst>
              <a:gd name="adj" fmla="val 994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i="1" u="none">
              <a:latin typeface="Arial" charset="0"/>
            </a:endParaRPr>
          </a:p>
        </p:txBody>
      </p:sp>
      <p:sp>
        <p:nvSpPr>
          <p:cNvPr id="22" name="Rounded Rectangle 7"/>
          <p:cNvSpPr>
            <a:spLocks noChangeArrowheads="1"/>
          </p:cNvSpPr>
          <p:nvPr/>
        </p:nvSpPr>
        <p:spPr bwMode="auto">
          <a:xfrm>
            <a:off x="5617322" y="1848409"/>
            <a:ext cx="1603375" cy="374571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u="none" dirty="0" smtClean="0">
                <a:latin typeface="Arial" pitchFamily="34" charset="0"/>
              </a:rPr>
              <a:t>IDLE</a:t>
            </a:r>
            <a:endParaRPr lang="en-US" sz="1600" i="1" u="none" dirty="0">
              <a:latin typeface="Arial" pitchFamily="34" charset="0"/>
            </a:endParaRPr>
          </a:p>
        </p:txBody>
      </p:sp>
      <p:sp>
        <p:nvSpPr>
          <p:cNvPr id="23" name="Rounded Rectangle 10"/>
          <p:cNvSpPr>
            <a:spLocks noChangeArrowheads="1"/>
          </p:cNvSpPr>
          <p:nvPr/>
        </p:nvSpPr>
        <p:spPr bwMode="auto">
          <a:xfrm>
            <a:off x="6027339" y="5886867"/>
            <a:ext cx="1835878" cy="374571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u="none" dirty="0" smtClean="0">
                <a:latin typeface="Arial" pitchFamily="34" charset="0"/>
              </a:rPr>
              <a:t>SUSPENDED</a:t>
            </a:r>
            <a:endParaRPr lang="en-US" sz="1600" i="1" u="none" dirty="0">
              <a:latin typeface="Arial" pitchFamily="34" charset="0"/>
            </a:endParaRPr>
          </a:p>
        </p:txBody>
      </p:sp>
      <p:sp>
        <p:nvSpPr>
          <p:cNvPr id="2" name="Freeform 1"/>
          <p:cNvSpPr/>
          <p:nvPr/>
        </p:nvSpPr>
        <p:spPr bwMode="auto">
          <a:xfrm rot="5721196">
            <a:off x="4791859" y="3202335"/>
            <a:ext cx="732955" cy="672052"/>
          </a:xfrm>
          <a:custGeom>
            <a:avLst/>
            <a:gdLst>
              <a:gd name="connsiteX0" fmla="*/ 624840 w 670560"/>
              <a:gd name="connsiteY0" fmla="*/ 144780 h 662940"/>
              <a:gd name="connsiteX1" fmla="*/ 670560 w 670560"/>
              <a:gd name="connsiteY1" fmla="*/ 525780 h 662940"/>
              <a:gd name="connsiteX2" fmla="*/ 297180 w 670560"/>
              <a:gd name="connsiteY2" fmla="*/ 662940 h 662940"/>
              <a:gd name="connsiteX3" fmla="*/ 0 w 670560"/>
              <a:gd name="connsiteY3" fmla="*/ 419100 h 662940"/>
              <a:gd name="connsiteX4" fmla="*/ 60960 w 670560"/>
              <a:gd name="connsiteY4" fmla="*/ 22860 h 662940"/>
              <a:gd name="connsiteX5" fmla="*/ 373380 w 670560"/>
              <a:gd name="connsiteY5" fmla="*/ 0 h 662940"/>
              <a:gd name="connsiteX0" fmla="*/ 624840 w 688637"/>
              <a:gd name="connsiteY0" fmla="*/ 144780 h 665765"/>
              <a:gd name="connsiteX1" fmla="*/ 670560 w 688637"/>
              <a:gd name="connsiteY1" fmla="*/ 525780 h 665765"/>
              <a:gd name="connsiteX2" fmla="*/ 297180 w 688637"/>
              <a:gd name="connsiteY2" fmla="*/ 662940 h 665765"/>
              <a:gd name="connsiteX3" fmla="*/ 0 w 688637"/>
              <a:gd name="connsiteY3" fmla="*/ 419100 h 665765"/>
              <a:gd name="connsiteX4" fmla="*/ 60960 w 688637"/>
              <a:gd name="connsiteY4" fmla="*/ 22860 h 665765"/>
              <a:gd name="connsiteX5" fmla="*/ 373380 w 688637"/>
              <a:gd name="connsiteY5" fmla="*/ 0 h 665765"/>
              <a:gd name="connsiteX0" fmla="*/ 624840 w 688637"/>
              <a:gd name="connsiteY0" fmla="*/ 144780 h 688363"/>
              <a:gd name="connsiteX1" fmla="*/ 670560 w 688637"/>
              <a:gd name="connsiteY1" fmla="*/ 525780 h 688363"/>
              <a:gd name="connsiteX2" fmla="*/ 297180 w 688637"/>
              <a:gd name="connsiteY2" fmla="*/ 662940 h 688363"/>
              <a:gd name="connsiteX3" fmla="*/ 0 w 688637"/>
              <a:gd name="connsiteY3" fmla="*/ 419100 h 688363"/>
              <a:gd name="connsiteX4" fmla="*/ 60960 w 688637"/>
              <a:gd name="connsiteY4" fmla="*/ 22860 h 688363"/>
              <a:gd name="connsiteX5" fmla="*/ 373380 w 688637"/>
              <a:gd name="connsiteY5" fmla="*/ 0 h 688363"/>
              <a:gd name="connsiteX0" fmla="*/ 667140 w 730937"/>
              <a:gd name="connsiteY0" fmla="*/ 144780 h 688363"/>
              <a:gd name="connsiteX1" fmla="*/ 712860 w 730937"/>
              <a:gd name="connsiteY1" fmla="*/ 525780 h 688363"/>
              <a:gd name="connsiteX2" fmla="*/ 339480 w 730937"/>
              <a:gd name="connsiteY2" fmla="*/ 662940 h 688363"/>
              <a:gd name="connsiteX3" fmla="*/ 42300 w 730937"/>
              <a:gd name="connsiteY3" fmla="*/ 419100 h 688363"/>
              <a:gd name="connsiteX4" fmla="*/ 103260 w 730937"/>
              <a:gd name="connsiteY4" fmla="*/ 22860 h 688363"/>
              <a:gd name="connsiteX5" fmla="*/ 415680 w 730937"/>
              <a:gd name="connsiteY5" fmla="*/ 0 h 688363"/>
              <a:gd name="connsiteX0" fmla="*/ 650388 w 714185"/>
              <a:gd name="connsiteY0" fmla="*/ 144780 h 688363"/>
              <a:gd name="connsiteX1" fmla="*/ 696108 w 714185"/>
              <a:gd name="connsiteY1" fmla="*/ 525780 h 688363"/>
              <a:gd name="connsiteX2" fmla="*/ 322728 w 714185"/>
              <a:gd name="connsiteY2" fmla="*/ 662940 h 688363"/>
              <a:gd name="connsiteX3" fmla="*/ 25548 w 714185"/>
              <a:gd name="connsiteY3" fmla="*/ 419100 h 688363"/>
              <a:gd name="connsiteX4" fmla="*/ 86508 w 714185"/>
              <a:gd name="connsiteY4" fmla="*/ 22860 h 688363"/>
              <a:gd name="connsiteX5" fmla="*/ 398928 w 714185"/>
              <a:gd name="connsiteY5" fmla="*/ 0 h 688363"/>
              <a:gd name="connsiteX0" fmla="*/ 650388 w 714185"/>
              <a:gd name="connsiteY0" fmla="*/ 144780 h 688363"/>
              <a:gd name="connsiteX1" fmla="*/ 696108 w 714185"/>
              <a:gd name="connsiteY1" fmla="*/ 525780 h 688363"/>
              <a:gd name="connsiteX2" fmla="*/ 322728 w 714185"/>
              <a:gd name="connsiteY2" fmla="*/ 662940 h 688363"/>
              <a:gd name="connsiteX3" fmla="*/ 25548 w 714185"/>
              <a:gd name="connsiteY3" fmla="*/ 419100 h 688363"/>
              <a:gd name="connsiteX4" fmla="*/ 86508 w 714185"/>
              <a:gd name="connsiteY4" fmla="*/ 22860 h 688363"/>
              <a:gd name="connsiteX5" fmla="*/ 398928 w 714185"/>
              <a:gd name="connsiteY5" fmla="*/ 0 h 688363"/>
              <a:gd name="connsiteX0" fmla="*/ 650388 w 714185"/>
              <a:gd name="connsiteY0" fmla="*/ 144780 h 688363"/>
              <a:gd name="connsiteX1" fmla="*/ 696108 w 714185"/>
              <a:gd name="connsiteY1" fmla="*/ 525780 h 688363"/>
              <a:gd name="connsiteX2" fmla="*/ 322728 w 714185"/>
              <a:gd name="connsiteY2" fmla="*/ 662940 h 688363"/>
              <a:gd name="connsiteX3" fmla="*/ 25548 w 714185"/>
              <a:gd name="connsiteY3" fmla="*/ 419100 h 688363"/>
              <a:gd name="connsiteX4" fmla="*/ 86508 w 714185"/>
              <a:gd name="connsiteY4" fmla="*/ 22860 h 688363"/>
              <a:gd name="connsiteX5" fmla="*/ 398928 w 714185"/>
              <a:gd name="connsiteY5" fmla="*/ 0 h 688363"/>
              <a:gd name="connsiteX0" fmla="*/ 665157 w 728954"/>
              <a:gd name="connsiteY0" fmla="*/ 144780 h 688363"/>
              <a:gd name="connsiteX1" fmla="*/ 710877 w 728954"/>
              <a:gd name="connsiteY1" fmla="*/ 525780 h 688363"/>
              <a:gd name="connsiteX2" fmla="*/ 337497 w 728954"/>
              <a:gd name="connsiteY2" fmla="*/ 662940 h 688363"/>
              <a:gd name="connsiteX3" fmla="*/ 40317 w 728954"/>
              <a:gd name="connsiteY3" fmla="*/ 419100 h 688363"/>
              <a:gd name="connsiteX4" fmla="*/ 101277 w 728954"/>
              <a:gd name="connsiteY4" fmla="*/ 22860 h 688363"/>
              <a:gd name="connsiteX5" fmla="*/ 413697 w 728954"/>
              <a:gd name="connsiteY5" fmla="*/ 0 h 688363"/>
              <a:gd name="connsiteX0" fmla="*/ 665157 w 728954"/>
              <a:gd name="connsiteY0" fmla="*/ 144780 h 664459"/>
              <a:gd name="connsiteX1" fmla="*/ 710877 w 728954"/>
              <a:gd name="connsiteY1" fmla="*/ 525780 h 664459"/>
              <a:gd name="connsiteX2" fmla="*/ 337497 w 728954"/>
              <a:gd name="connsiteY2" fmla="*/ 662940 h 664459"/>
              <a:gd name="connsiteX3" fmla="*/ 40317 w 728954"/>
              <a:gd name="connsiteY3" fmla="*/ 419100 h 664459"/>
              <a:gd name="connsiteX4" fmla="*/ 101277 w 728954"/>
              <a:gd name="connsiteY4" fmla="*/ 22860 h 664459"/>
              <a:gd name="connsiteX5" fmla="*/ 413697 w 728954"/>
              <a:gd name="connsiteY5" fmla="*/ 0 h 664459"/>
              <a:gd name="connsiteX0" fmla="*/ 669158 w 732955"/>
              <a:gd name="connsiteY0" fmla="*/ 152373 h 672052"/>
              <a:gd name="connsiteX1" fmla="*/ 714878 w 732955"/>
              <a:gd name="connsiteY1" fmla="*/ 533373 h 672052"/>
              <a:gd name="connsiteX2" fmla="*/ 341498 w 732955"/>
              <a:gd name="connsiteY2" fmla="*/ 670533 h 672052"/>
              <a:gd name="connsiteX3" fmla="*/ 44318 w 732955"/>
              <a:gd name="connsiteY3" fmla="*/ 426693 h 672052"/>
              <a:gd name="connsiteX4" fmla="*/ 105278 w 732955"/>
              <a:gd name="connsiteY4" fmla="*/ 30453 h 672052"/>
              <a:gd name="connsiteX5" fmla="*/ 417698 w 732955"/>
              <a:gd name="connsiteY5" fmla="*/ 7593 h 67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2955" h="672052">
                <a:moveTo>
                  <a:pt x="669158" y="152373"/>
                </a:moveTo>
                <a:cubicBezTo>
                  <a:pt x="684398" y="279373"/>
                  <a:pt x="769488" y="447013"/>
                  <a:pt x="714878" y="533373"/>
                </a:cubicBezTo>
                <a:cubicBezTo>
                  <a:pt x="660268" y="619733"/>
                  <a:pt x="462788" y="682761"/>
                  <a:pt x="341498" y="670533"/>
                </a:cubicBezTo>
                <a:cubicBezTo>
                  <a:pt x="220208" y="658305"/>
                  <a:pt x="117470" y="587608"/>
                  <a:pt x="44318" y="426693"/>
                </a:cubicBezTo>
                <a:cubicBezTo>
                  <a:pt x="-28834" y="265778"/>
                  <a:pt x="-13383" y="87267"/>
                  <a:pt x="105278" y="30453"/>
                </a:cubicBezTo>
                <a:cubicBezTo>
                  <a:pt x="223939" y="-26361"/>
                  <a:pt x="313558" y="15213"/>
                  <a:pt x="417698" y="759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Rectangle 30"/>
          <p:cNvSpPr>
            <a:spLocks noChangeArrowheads="1"/>
          </p:cNvSpPr>
          <p:nvPr/>
        </p:nvSpPr>
        <p:spPr bwMode="auto">
          <a:xfrm>
            <a:off x="7409230" y="3498892"/>
            <a:ext cx="173477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/>
              <a:t>EXECUTE/</a:t>
            </a:r>
            <a:br>
              <a:rPr lang="en-US" sz="1600" u="none" dirty="0" smtClean="0"/>
            </a:br>
            <a:r>
              <a:rPr lang="en-US" sz="1600" u="none" dirty="0" err="1" smtClean="0"/>
              <a:t>run_event_loop</a:t>
            </a:r>
            <a:r>
              <a:rPr lang="en-US" sz="1600" u="none" dirty="0" smtClean="0"/>
              <a:t>()</a:t>
            </a:r>
            <a:endParaRPr lang="en-US" sz="1600" u="none" dirty="0"/>
          </a:p>
        </p:txBody>
      </p:sp>
      <p:sp>
        <p:nvSpPr>
          <p:cNvPr id="116" name="Rectangle 46"/>
          <p:cNvSpPr>
            <a:spLocks noChangeArrowheads="1"/>
          </p:cNvSpPr>
          <p:nvPr/>
        </p:nvSpPr>
        <p:spPr bwMode="auto">
          <a:xfrm>
            <a:off x="5409967" y="5155974"/>
            <a:ext cx="156765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/>
              <a:t>RESUME/</a:t>
            </a:r>
            <a:br>
              <a:rPr lang="en-US" sz="1600" u="none" dirty="0" smtClean="0"/>
            </a:br>
            <a:r>
              <a:rPr lang="en-US" sz="1600" u="none" dirty="0" smtClean="0"/>
              <a:t>resume()</a:t>
            </a:r>
            <a:endParaRPr lang="en-US" sz="1600" u="none" dirty="0"/>
          </a:p>
        </p:txBody>
      </p:sp>
      <p:sp>
        <p:nvSpPr>
          <p:cNvPr id="122" name="Rectangle 31"/>
          <p:cNvSpPr>
            <a:spLocks noChangeArrowheads="1"/>
          </p:cNvSpPr>
          <p:nvPr/>
        </p:nvSpPr>
        <p:spPr bwMode="auto">
          <a:xfrm>
            <a:off x="5041807" y="6309125"/>
            <a:ext cx="141013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/>
              <a:t>TERMINATE/</a:t>
            </a:r>
            <a:br>
              <a:rPr lang="en-US" sz="1600" u="none" dirty="0" smtClean="0"/>
            </a:br>
            <a:r>
              <a:rPr lang="en-US" sz="1600" u="none" dirty="0" err="1" smtClean="0"/>
              <a:t>fini</a:t>
            </a:r>
            <a:r>
              <a:rPr lang="en-US" sz="1600" u="none" dirty="0" smtClean="0"/>
              <a:t>()</a:t>
            </a:r>
            <a:endParaRPr lang="en-US" sz="1600" u="none" dirty="0"/>
          </a:p>
        </p:txBody>
      </p:sp>
      <p:cxnSp>
        <p:nvCxnSpPr>
          <p:cNvPr id="124" name="Curved Connector 20"/>
          <p:cNvCxnSpPr>
            <a:cxnSpLocks noChangeShapeType="1"/>
            <a:endCxn id="4" idx="0"/>
          </p:cNvCxnSpPr>
          <p:nvPr/>
        </p:nvCxnSpPr>
        <p:spPr bwMode="auto">
          <a:xfrm rot="5400000">
            <a:off x="4183071" y="4582028"/>
            <a:ext cx="1950929" cy="898525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4" name="Freeform 133"/>
          <p:cNvSpPr/>
          <p:nvPr/>
        </p:nvSpPr>
        <p:spPr bwMode="auto">
          <a:xfrm rot="12832314">
            <a:off x="6697808" y="3408581"/>
            <a:ext cx="732955" cy="672052"/>
          </a:xfrm>
          <a:custGeom>
            <a:avLst/>
            <a:gdLst>
              <a:gd name="connsiteX0" fmla="*/ 624840 w 670560"/>
              <a:gd name="connsiteY0" fmla="*/ 144780 h 662940"/>
              <a:gd name="connsiteX1" fmla="*/ 670560 w 670560"/>
              <a:gd name="connsiteY1" fmla="*/ 525780 h 662940"/>
              <a:gd name="connsiteX2" fmla="*/ 297180 w 670560"/>
              <a:gd name="connsiteY2" fmla="*/ 662940 h 662940"/>
              <a:gd name="connsiteX3" fmla="*/ 0 w 670560"/>
              <a:gd name="connsiteY3" fmla="*/ 419100 h 662940"/>
              <a:gd name="connsiteX4" fmla="*/ 60960 w 670560"/>
              <a:gd name="connsiteY4" fmla="*/ 22860 h 662940"/>
              <a:gd name="connsiteX5" fmla="*/ 373380 w 670560"/>
              <a:gd name="connsiteY5" fmla="*/ 0 h 662940"/>
              <a:gd name="connsiteX0" fmla="*/ 624840 w 688637"/>
              <a:gd name="connsiteY0" fmla="*/ 144780 h 665765"/>
              <a:gd name="connsiteX1" fmla="*/ 670560 w 688637"/>
              <a:gd name="connsiteY1" fmla="*/ 525780 h 665765"/>
              <a:gd name="connsiteX2" fmla="*/ 297180 w 688637"/>
              <a:gd name="connsiteY2" fmla="*/ 662940 h 665765"/>
              <a:gd name="connsiteX3" fmla="*/ 0 w 688637"/>
              <a:gd name="connsiteY3" fmla="*/ 419100 h 665765"/>
              <a:gd name="connsiteX4" fmla="*/ 60960 w 688637"/>
              <a:gd name="connsiteY4" fmla="*/ 22860 h 665765"/>
              <a:gd name="connsiteX5" fmla="*/ 373380 w 688637"/>
              <a:gd name="connsiteY5" fmla="*/ 0 h 665765"/>
              <a:gd name="connsiteX0" fmla="*/ 624840 w 688637"/>
              <a:gd name="connsiteY0" fmla="*/ 144780 h 688363"/>
              <a:gd name="connsiteX1" fmla="*/ 670560 w 688637"/>
              <a:gd name="connsiteY1" fmla="*/ 525780 h 688363"/>
              <a:gd name="connsiteX2" fmla="*/ 297180 w 688637"/>
              <a:gd name="connsiteY2" fmla="*/ 662940 h 688363"/>
              <a:gd name="connsiteX3" fmla="*/ 0 w 688637"/>
              <a:gd name="connsiteY3" fmla="*/ 419100 h 688363"/>
              <a:gd name="connsiteX4" fmla="*/ 60960 w 688637"/>
              <a:gd name="connsiteY4" fmla="*/ 22860 h 688363"/>
              <a:gd name="connsiteX5" fmla="*/ 373380 w 688637"/>
              <a:gd name="connsiteY5" fmla="*/ 0 h 688363"/>
              <a:gd name="connsiteX0" fmla="*/ 667140 w 730937"/>
              <a:gd name="connsiteY0" fmla="*/ 144780 h 688363"/>
              <a:gd name="connsiteX1" fmla="*/ 712860 w 730937"/>
              <a:gd name="connsiteY1" fmla="*/ 525780 h 688363"/>
              <a:gd name="connsiteX2" fmla="*/ 339480 w 730937"/>
              <a:gd name="connsiteY2" fmla="*/ 662940 h 688363"/>
              <a:gd name="connsiteX3" fmla="*/ 42300 w 730937"/>
              <a:gd name="connsiteY3" fmla="*/ 419100 h 688363"/>
              <a:gd name="connsiteX4" fmla="*/ 103260 w 730937"/>
              <a:gd name="connsiteY4" fmla="*/ 22860 h 688363"/>
              <a:gd name="connsiteX5" fmla="*/ 415680 w 730937"/>
              <a:gd name="connsiteY5" fmla="*/ 0 h 688363"/>
              <a:gd name="connsiteX0" fmla="*/ 650388 w 714185"/>
              <a:gd name="connsiteY0" fmla="*/ 144780 h 688363"/>
              <a:gd name="connsiteX1" fmla="*/ 696108 w 714185"/>
              <a:gd name="connsiteY1" fmla="*/ 525780 h 688363"/>
              <a:gd name="connsiteX2" fmla="*/ 322728 w 714185"/>
              <a:gd name="connsiteY2" fmla="*/ 662940 h 688363"/>
              <a:gd name="connsiteX3" fmla="*/ 25548 w 714185"/>
              <a:gd name="connsiteY3" fmla="*/ 419100 h 688363"/>
              <a:gd name="connsiteX4" fmla="*/ 86508 w 714185"/>
              <a:gd name="connsiteY4" fmla="*/ 22860 h 688363"/>
              <a:gd name="connsiteX5" fmla="*/ 398928 w 714185"/>
              <a:gd name="connsiteY5" fmla="*/ 0 h 688363"/>
              <a:gd name="connsiteX0" fmla="*/ 650388 w 714185"/>
              <a:gd name="connsiteY0" fmla="*/ 144780 h 688363"/>
              <a:gd name="connsiteX1" fmla="*/ 696108 w 714185"/>
              <a:gd name="connsiteY1" fmla="*/ 525780 h 688363"/>
              <a:gd name="connsiteX2" fmla="*/ 322728 w 714185"/>
              <a:gd name="connsiteY2" fmla="*/ 662940 h 688363"/>
              <a:gd name="connsiteX3" fmla="*/ 25548 w 714185"/>
              <a:gd name="connsiteY3" fmla="*/ 419100 h 688363"/>
              <a:gd name="connsiteX4" fmla="*/ 86508 w 714185"/>
              <a:gd name="connsiteY4" fmla="*/ 22860 h 688363"/>
              <a:gd name="connsiteX5" fmla="*/ 398928 w 714185"/>
              <a:gd name="connsiteY5" fmla="*/ 0 h 688363"/>
              <a:gd name="connsiteX0" fmla="*/ 650388 w 714185"/>
              <a:gd name="connsiteY0" fmla="*/ 144780 h 688363"/>
              <a:gd name="connsiteX1" fmla="*/ 696108 w 714185"/>
              <a:gd name="connsiteY1" fmla="*/ 525780 h 688363"/>
              <a:gd name="connsiteX2" fmla="*/ 322728 w 714185"/>
              <a:gd name="connsiteY2" fmla="*/ 662940 h 688363"/>
              <a:gd name="connsiteX3" fmla="*/ 25548 w 714185"/>
              <a:gd name="connsiteY3" fmla="*/ 419100 h 688363"/>
              <a:gd name="connsiteX4" fmla="*/ 86508 w 714185"/>
              <a:gd name="connsiteY4" fmla="*/ 22860 h 688363"/>
              <a:gd name="connsiteX5" fmla="*/ 398928 w 714185"/>
              <a:gd name="connsiteY5" fmla="*/ 0 h 688363"/>
              <a:gd name="connsiteX0" fmla="*/ 665157 w 728954"/>
              <a:gd name="connsiteY0" fmla="*/ 144780 h 688363"/>
              <a:gd name="connsiteX1" fmla="*/ 710877 w 728954"/>
              <a:gd name="connsiteY1" fmla="*/ 525780 h 688363"/>
              <a:gd name="connsiteX2" fmla="*/ 337497 w 728954"/>
              <a:gd name="connsiteY2" fmla="*/ 662940 h 688363"/>
              <a:gd name="connsiteX3" fmla="*/ 40317 w 728954"/>
              <a:gd name="connsiteY3" fmla="*/ 419100 h 688363"/>
              <a:gd name="connsiteX4" fmla="*/ 101277 w 728954"/>
              <a:gd name="connsiteY4" fmla="*/ 22860 h 688363"/>
              <a:gd name="connsiteX5" fmla="*/ 413697 w 728954"/>
              <a:gd name="connsiteY5" fmla="*/ 0 h 688363"/>
              <a:gd name="connsiteX0" fmla="*/ 665157 w 728954"/>
              <a:gd name="connsiteY0" fmla="*/ 144780 h 664459"/>
              <a:gd name="connsiteX1" fmla="*/ 710877 w 728954"/>
              <a:gd name="connsiteY1" fmla="*/ 525780 h 664459"/>
              <a:gd name="connsiteX2" fmla="*/ 337497 w 728954"/>
              <a:gd name="connsiteY2" fmla="*/ 662940 h 664459"/>
              <a:gd name="connsiteX3" fmla="*/ 40317 w 728954"/>
              <a:gd name="connsiteY3" fmla="*/ 419100 h 664459"/>
              <a:gd name="connsiteX4" fmla="*/ 101277 w 728954"/>
              <a:gd name="connsiteY4" fmla="*/ 22860 h 664459"/>
              <a:gd name="connsiteX5" fmla="*/ 413697 w 728954"/>
              <a:gd name="connsiteY5" fmla="*/ 0 h 664459"/>
              <a:gd name="connsiteX0" fmla="*/ 669158 w 732955"/>
              <a:gd name="connsiteY0" fmla="*/ 152373 h 672052"/>
              <a:gd name="connsiteX1" fmla="*/ 714878 w 732955"/>
              <a:gd name="connsiteY1" fmla="*/ 533373 h 672052"/>
              <a:gd name="connsiteX2" fmla="*/ 341498 w 732955"/>
              <a:gd name="connsiteY2" fmla="*/ 670533 h 672052"/>
              <a:gd name="connsiteX3" fmla="*/ 44318 w 732955"/>
              <a:gd name="connsiteY3" fmla="*/ 426693 h 672052"/>
              <a:gd name="connsiteX4" fmla="*/ 105278 w 732955"/>
              <a:gd name="connsiteY4" fmla="*/ 30453 h 672052"/>
              <a:gd name="connsiteX5" fmla="*/ 417698 w 732955"/>
              <a:gd name="connsiteY5" fmla="*/ 7593 h 67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2955" h="672052">
                <a:moveTo>
                  <a:pt x="669158" y="152373"/>
                </a:moveTo>
                <a:cubicBezTo>
                  <a:pt x="684398" y="279373"/>
                  <a:pt x="769488" y="447013"/>
                  <a:pt x="714878" y="533373"/>
                </a:cubicBezTo>
                <a:cubicBezTo>
                  <a:pt x="660268" y="619733"/>
                  <a:pt x="462788" y="682761"/>
                  <a:pt x="341498" y="670533"/>
                </a:cubicBezTo>
                <a:cubicBezTo>
                  <a:pt x="220208" y="658305"/>
                  <a:pt x="117470" y="587608"/>
                  <a:pt x="44318" y="426693"/>
                </a:cubicBezTo>
                <a:cubicBezTo>
                  <a:pt x="-28834" y="265778"/>
                  <a:pt x="-13383" y="87267"/>
                  <a:pt x="105278" y="30453"/>
                </a:cubicBezTo>
                <a:cubicBezTo>
                  <a:pt x="223939" y="-26361"/>
                  <a:pt x="313558" y="15213"/>
                  <a:pt x="417698" y="759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9"/>
          <p:cNvSpPr>
            <a:spLocks noChangeArrowheads="1"/>
          </p:cNvSpPr>
          <p:nvPr/>
        </p:nvSpPr>
        <p:spPr bwMode="auto">
          <a:xfrm>
            <a:off x="5225652" y="3642826"/>
            <a:ext cx="1603375" cy="374571"/>
          </a:xfrm>
          <a:prstGeom prst="roundRect">
            <a:avLst>
              <a:gd name="adj" fmla="val 16667"/>
            </a:avLst>
          </a:prstGeom>
          <a:solidFill>
            <a:srgbClr val="336699"/>
          </a:solidFill>
          <a:ln w="9525" algn="ctr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u="none" dirty="0" smtClean="0">
                <a:solidFill>
                  <a:schemeClr val="bg1"/>
                </a:solidFill>
                <a:latin typeface="Arial" pitchFamily="34" charset="0"/>
              </a:rPr>
              <a:t>RUNNING</a:t>
            </a:r>
            <a:endParaRPr lang="en-US" sz="1600" i="1" u="non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9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auto">
          <a:xfrm>
            <a:off x="-1" y="6352974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723" name="Rectangle 4"/>
          <p:cNvSpPr>
            <a:spLocks noChangeArrowheads="1"/>
          </p:cNvSpPr>
          <p:nvPr/>
        </p:nvSpPr>
        <p:spPr bwMode="auto">
          <a:xfrm>
            <a:off x="0" y="1173163"/>
            <a:ext cx="402267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12713" indent="-112713">
              <a:spcBef>
                <a:spcPct val="40000"/>
              </a:spcBef>
            </a:pPr>
            <a:endParaRPr lang="en-US" sz="2000" b="1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marL="228600" indent="-228600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Configuring &amp; managing service life cycles involves the following aspects:</a:t>
            </a:r>
          </a:p>
          <a:p>
            <a:pPr lvl="1" indent="-228600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Initialization</a:t>
            </a:r>
          </a:p>
          <a:p>
            <a:pPr lvl="1" indent="-228600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Execution control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2" y="514350"/>
            <a:ext cx="8120063" cy="914400"/>
          </a:xfrm>
        </p:spPr>
        <p:txBody>
          <a:bodyPr/>
          <a:lstStyle/>
          <a:p>
            <a:r>
              <a:rPr lang="en-US" dirty="0" smtClean="0"/>
              <a:t>Motivation for the ACE Service </a:t>
            </a:r>
            <a:br>
              <a:rPr lang="en-US" dirty="0" smtClean="0"/>
            </a:br>
            <a:r>
              <a:rPr lang="en-US" dirty="0" smtClean="0"/>
              <a:t>Configurator Framework</a:t>
            </a:r>
          </a:p>
        </p:txBody>
      </p:sp>
      <p:sp>
        <p:nvSpPr>
          <p:cNvPr id="4" name="Oval 50"/>
          <p:cNvSpPr>
            <a:spLocks noChangeArrowheads="1"/>
          </p:cNvSpPr>
          <p:nvPr/>
        </p:nvSpPr>
        <p:spPr bwMode="auto">
          <a:xfrm>
            <a:off x="4417172" y="6006755"/>
            <a:ext cx="584200" cy="51911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i="1" u="none">
              <a:latin typeface="Arial" pitchFamily="34" charset="0"/>
            </a:endParaRP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8310450" y="1732171"/>
            <a:ext cx="547800" cy="51935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i="1" u="none">
              <a:latin typeface="Arial" pitchFamily="34" charset="0"/>
            </a:endParaRPr>
          </a:p>
        </p:txBody>
      </p:sp>
      <p:cxnSp>
        <p:nvCxnSpPr>
          <p:cNvPr id="7" name="Shape 15"/>
          <p:cNvCxnSpPr>
            <a:cxnSpLocks noChangeShapeType="1"/>
          </p:cNvCxnSpPr>
          <p:nvPr/>
        </p:nvCxnSpPr>
        <p:spPr bwMode="auto">
          <a:xfrm rot="10800000">
            <a:off x="7211527" y="1925639"/>
            <a:ext cx="1161276" cy="192607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" name="Curved Connector 19"/>
          <p:cNvCxnSpPr>
            <a:cxnSpLocks noChangeShapeType="1"/>
          </p:cNvCxnSpPr>
          <p:nvPr/>
        </p:nvCxnSpPr>
        <p:spPr bwMode="auto">
          <a:xfrm rot="5400000">
            <a:off x="5852882" y="2704178"/>
            <a:ext cx="1317055" cy="445295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" name="Curved Connector 20"/>
          <p:cNvCxnSpPr>
            <a:cxnSpLocks noChangeShapeType="1"/>
          </p:cNvCxnSpPr>
          <p:nvPr/>
        </p:nvCxnSpPr>
        <p:spPr bwMode="auto">
          <a:xfrm rot="16200000" flipH="1">
            <a:off x="5361934" y="4497712"/>
            <a:ext cx="1835417" cy="908841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arrow" w="med" len="med"/>
            <a:tailEnd type="none" w="med" len="med"/>
          </a:ln>
        </p:spPr>
      </p:cxn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6734057" y="2364988"/>
            <a:ext cx="147187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/>
              <a:t>CONFIGURE/</a:t>
            </a:r>
            <a:br>
              <a:rPr lang="en-US" sz="1600" u="none" dirty="0" smtClean="0"/>
            </a:br>
            <a:r>
              <a:rPr lang="en-US" sz="1600" u="none" dirty="0" err="1" smtClean="0"/>
              <a:t>init</a:t>
            </a:r>
            <a:r>
              <a:rPr lang="en-US" sz="1600" u="none" dirty="0" smtClean="0"/>
              <a:t>()</a:t>
            </a:r>
            <a:endParaRPr lang="en-US" sz="1600" u="none" dirty="0"/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4267253" y="2786563"/>
            <a:ext cx="1755609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/>
              <a:t>RECONFIGURE/</a:t>
            </a:r>
            <a:br>
              <a:rPr lang="en-US" sz="1600" u="none" dirty="0" smtClean="0"/>
            </a:br>
            <a:r>
              <a:rPr lang="en-US" sz="1600" u="none" dirty="0" err="1" smtClean="0"/>
              <a:t>init</a:t>
            </a:r>
            <a:r>
              <a:rPr lang="en-US" sz="1600" u="none" dirty="0" smtClean="0"/>
              <a:t>()</a:t>
            </a:r>
            <a:endParaRPr lang="en-US" sz="1600" u="none" dirty="0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4125656" y="4347487"/>
            <a:ext cx="141013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/>
              <a:t>TERMINATE/</a:t>
            </a:r>
            <a:br>
              <a:rPr lang="en-US" sz="1600" u="none" dirty="0" smtClean="0"/>
            </a:br>
            <a:r>
              <a:rPr lang="en-US" sz="1600" u="none" dirty="0" err="1" smtClean="0"/>
              <a:t>fini</a:t>
            </a:r>
            <a:r>
              <a:rPr lang="en-US" sz="1600" u="none" dirty="0" smtClean="0"/>
              <a:t>()</a:t>
            </a:r>
            <a:endParaRPr lang="en-US" sz="1600" u="none" dirty="0"/>
          </a:p>
        </p:txBody>
      </p:sp>
      <p:cxnSp>
        <p:nvCxnSpPr>
          <p:cNvPr id="16" name="Curved Connector 20"/>
          <p:cNvCxnSpPr>
            <a:cxnSpLocks noChangeShapeType="1"/>
          </p:cNvCxnSpPr>
          <p:nvPr/>
        </p:nvCxnSpPr>
        <p:spPr bwMode="auto">
          <a:xfrm rot="16200000" flipV="1">
            <a:off x="5995355" y="4254265"/>
            <a:ext cx="1814016" cy="1417136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arrow" w="med" len="med"/>
            <a:tailEnd type="none" w="med" len="med"/>
          </a:ln>
        </p:spPr>
      </p:cxnSp>
      <p:sp>
        <p:nvSpPr>
          <p:cNvPr id="17" name="Rectangle 46"/>
          <p:cNvSpPr>
            <a:spLocks noChangeArrowheads="1"/>
          </p:cNvSpPr>
          <p:nvPr/>
        </p:nvSpPr>
        <p:spPr bwMode="auto">
          <a:xfrm>
            <a:off x="7211172" y="4615253"/>
            <a:ext cx="156765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>
                <a:solidFill>
                  <a:srgbClr val="FF0000"/>
                </a:solidFill>
              </a:rPr>
              <a:t>SUSPEND/</a:t>
            </a:r>
            <a:br>
              <a:rPr lang="en-US" sz="1600" u="none" dirty="0" smtClean="0">
                <a:solidFill>
                  <a:srgbClr val="FF0000"/>
                </a:solidFill>
              </a:rPr>
            </a:br>
            <a:r>
              <a:rPr lang="en-US" sz="1600" u="none" dirty="0" smtClean="0">
                <a:solidFill>
                  <a:srgbClr val="FF0000"/>
                </a:solidFill>
              </a:rPr>
              <a:t>suspend()</a:t>
            </a:r>
            <a:endParaRPr lang="en-US" sz="1600" u="none" dirty="0">
              <a:solidFill>
                <a:srgbClr val="FF0000"/>
              </a:solidFill>
            </a:endParaRPr>
          </a:p>
        </p:txBody>
      </p:sp>
      <p:cxnSp>
        <p:nvCxnSpPr>
          <p:cNvPr id="18" name="Curved Connector 17"/>
          <p:cNvCxnSpPr>
            <a:cxnSpLocks noChangeShapeType="1"/>
            <a:stCxn id="23" idx="1"/>
          </p:cNvCxnSpPr>
          <p:nvPr/>
        </p:nvCxnSpPr>
        <p:spPr bwMode="auto">
          <a:xfrm rot="10800000" flipV="1">
            <a:off x="5044235" y="6074153"/>
            <a:ext cx="983104" cy="189464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" name="Donut 18"/>
          <p:cNvSpPr/>
          <p:nvPr/>
        </p:nvSpPr>
        <p:spPr bwMode="auto">
          <a:xfrm>
            <a:off x="4372722" y="5950346"/>
            <a:ext cx="671513" cy="626545"/>
          </a:xfrm>
          <a:prstGeom prst="donut">
            <a:avLst>
              <a:gd name="adj" fmla="val 994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i="1" u="none">
              <a:latin typeface="Arial" charset="0"/>
            </a:endParaRPr>
          </a:p>
        </p:txBody>
      </p:sp>
      <p:sp>
        <p:nvSpPr>
          <p:cNvPr id="22" name="Rounded Rectangle 7"/>
          <p:cNvSpPr>
            <a:spLocks noChangeArrowheads="1"/>
          </p:cNvSpPr>
          <p:nvPr/>
        </p:nvSpPr>
        <p:spPr bwMode="auto">
          <a:xfrm>
            <a:off x="5617322" y="1848409"/>
            <a:ext cx="1603375" cy="374571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u="none" dirty="0" smtClean="0">
                <a:latin typeface="Arial" pitchFamily="34" charset="0"/>
              </a:rPr>
              <a:t>IDLE</a:t>
            </a:r>
            <a:endParaRPr lang="en-US" sz="1600" i="1" u="none" dirty="0">
              <a:latin typeface="Arial" pitchFamily="34" charset="0"/>
            </a:endParaRPr>
          </a:p>
        </p:txBody>
      </p:sp>
      <p:sp>
        <p:nvSpPr>
          <p:cNvPr id="23" name="Rounded Rectangle 10"/>
          <p:cNvSpPr>
            <a:spLocks noChangeArrowheads="1"/>
          </p:cNvSpPr>
          <p:nvPr/>
        </p:nvSpPr>
        <p:spPr bwMode="auto">
          <a:xfrm>
            <a:off x="6027339" y="5886867"/>
            <a:ext cx="1835878" cy="374571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u="none" dirty="0" smtClean="0">
                <a:latin typeface="Arial" pitchFamily="34" charset="0"/>
              </a:rPr>
              <a:t>SUSPENDED</a:t>
            </a:r>
            <a:endParaRPr lang="en-US" sz="1600" i="1" u="none" dirty="0">
              <a:latin typeface="Arial" pitchFamily="34" charset="0"/>
            </a:endParaRPr>
          </a:p>
        </p:txBody>
      </p:sp>
      <p:sp>
        <p:nvSpPr>
          <p:cNvPr id="2" name="Freeform 1"/>
          <p:cNvSpPr/>
          <p:nvPr/>
        </p:nvSpPr>
        <p:spPr bwMode="auto">
          <a:xfrm rot="5721196">
            <a:off x="4791859" y="3202335"/>
            <a:ext cx="732955" cy="672052"/>
          </a:xfrm>
          <a:custGeom>
            <a:avLst/>
            <a:gdLst>
              <a:gd name="connsiteX0" fmla="*/ 624840 w 670560"/>
              <a:gd name="connsiteY0" fmla="*/ 144780 h 662940"/>
              <a:gd name="connsiteX1" fmla="*/ 670560 w 670560"/>
              <a:gd name="connsiteY1" fmla="*/ 525780 h 662940"/>
              <a:gd name="connsiteX2" fmla="*/ 297180 w 670560"/>
              <a:gd name="connsiteY2" fmla="*/ 662940 h 662940"/>
              <a:gd name="connsiteX3" fmla="*/ 0 w 670560"/>
              <a:gd name="connsiteY3" fmla="*/ 419100 h 662940"/>
              <a:gd name="connsiteX4" fmla="*/ 60960 w 670560"/>
              <a:gd name="connsiteY4" fmla="*/ 22860 h 662940"/>
              <a:gd name="connsiteX5" fmla="*/ 373380 w 670560"/>
              <a:gd name="connsiteY5" fmla="*/ 0 h 662940"/>
              <a:gd name="connsiteX0" fmla="*/ 624840 w 688637"/>
              <a:gd name="connsiteY0" fmla="*/ 144780 h 665765"/>
              <a:gd name="connsiteX1" fmla="*/ 670560 w 688637"/>
              <a:gd name="connsiteY1" fmla="*/ 525780 h 665765"/>
              <a:gd name="connsiteX2" fmla="*/ 297180 w 688637"/>
              <a:gd name="connsiteY2" fmla="*/ 662940 h 665765"/>
              <a:gd name="connsiteX3" fmla="*/ 0 w 688637"/>
              <a:gd name="connsiteY3" fmla="*/ 419100 h 665765"/>
              <a:gd name="connsiteX4" fmla="*/ 60960 w 688637"/>
              <a:gd name="connsiteY4" fmla="*/ 22860 h 665765"/>
              <a:gd name="connsiteX5" fmla="*/ 373380 w 688637"/>
              <a:gd name="connsiteY5" fmla="*/ 0 h 665765"/>
              <a:gd name="connsiteX0" fmla="*/ 624840 w 688637"/>
              <a:gd name="connsiteY0" fmla="*/ 144780 h 688363"/>
              <a:gd name="connsiteX1" fmla="*/ 670560 w 688637"/>
              <a:gd name="connsiteY1" fmla="*/ 525780 h 688363"/>
              <a:gd name="connsiteX2" fmla="*/ 297180 w 688637"/>
              <a:gd name="connsiteY2" fmla="*/ 662940 h 688363"/>
              <a:gd name="connsiteX3" fmla="*/ 0 w 688637"/>
              <a:gd name="connsiteY3" fmla="*/ 419100 h 688363"/>
              <a:gd name="connsiteX4" fmla="*/ 60960 w 688637"/>
              <a:gd name="connsiteY4" fmla="*/ 22860 h 688363"/>
              <a:gd name="connsiteX5" fmla="*/ 373380 w 688637"/>
              <a:gd name="connsiteY5" fmla="*/ 0 h 688363"/>
              <a:gd name="connsiteX0" fmla="*/ 667140 w 730937"/>
              <a:gd name="connsiteY0" fmla="*/ 144780 h 688363"/>
              <a:gd name="connsiteX1" fmla="*/ 712860 w 730937"/>
              <a:gd name="connsiteY1" fmla="*/ 525780 h 688363"/>
              <a:gd name="connsiteX2" fmla="*/ 339480 w 730937"/>
              <a:gd name="connsiteY2" fmla="*/ 662940 h 688363"/>
              <a:gd name="connsiteX3" fmla="*/ 42300 w 730937"/>
              <a:gd name="connsiteY3" fmla="*/ 419100 h 688363"/>
              <a:gd name="connsiteX4" fmla="*/ 103260 w 730937"/>
              <a:gd name="connsiteY4" fmla="*/ 22860 h 688363"/>
              <a:gd name="connsiteX5" fmla="*/ 415680 w 730937"/>
              <a:gd name="connsiteY5" fmla="*/ 0 h 688363"/>
              <a:gd name="connsiteX0" fmla="*/ 650388 w 714185"/>
              <a:gd name="connsiteY0" fmla="*/ 144780 h 688363"/>
              <a:gd name="connsiteX1" fmla="*/ 696108 w 714185"/>
              <a:gd name="connsiteY1" fmla="*/ 525780 h 688363"/>
              <a:gd name="connsiteX2" fmla="*/ 322728 w 714185"/>
              <a:gd name="connsiteY2" fmla="*/ 662940 h 688363"/>
              <a:gd name="connsiteX3" fmla="*/ 25548 w 714185"/>
              <a:gd name="connsiteY3" fmla="*/ 419100 h 688363"/>
              <a:gd name="connsiteX4" fmla="*/ 86508 w 714185"/>
              <a:gd name="connsiteY4" fmla="*/ 22860 h 688363"/>
              <a:gd name="connsiteX5" fmla="*/ 398928 w 714185"/>
              <a:gd name="connsiteY5" fmla="*/ 0 h 688363"/>
              <a:gd name="connsiteX0" fmla="*/ 650388 w 714185"/>
              <a:gd name="connsiteY0" fmla="*/ 144780 h 688363"/>
              <a:gd name="connsiteX1" fmla="*/ 696108 w 714185"/>
              <a:gd name="connsiteY1" fmla="*/ 525780 h 688363"/>
              <a:gd name="connsiteX2" fmla="*/ 322728 w 714185"/>
              <a:gd name="connsiteY2" fmla="*/ 662940 h 688363"/>
              <a:gd name="connsiteX3" fmla="*/ 25548 w 714185"/>
              <a:gd name="connsiteY3" fmla="*/ 419100 h 688363"/>
              <a:gd name="connsiteX4" fmla="*/ 86508 w 714185"/>
              <a:gd name="connsiteY4" fmla="*/ 22860 h 688363"/>
              <a:gd name="connsiteX5" fmla="*/ 398928 w 714185"/>
              <a:gd name="connsiteY5" fmla="*/ 0 h 688363"/>
              <a:gd name="connsiteX0" fmla="*/ 650388 w 714185"/>
              <a:gd name="connsiteY0" fmla="*/ 144780 h 688363"/>
              <a:gd name="connsiteX1" fmla="*/ 696108 w 714185"/>
              <a:gd name="connsiteY1" fmla="*/ 525780 h 688363"/>
              <a:gd name="connsiteX2" fmla="*/ 322728 w 714185"/>
              <a:gd name="connsiteY2" fmla="*/ 662940 h 688363"/>
              <a:gd name="connsiteX3" fmla="*/ 25548 w 714185"/>
              <a:gd name="connsiteY3" fmla="*/ 419100 h 688363"/>
              <a:gd name="connsiteX4" fmla="*/ 86508 w 714185"/>
              <a:gd name="connsiteY4" fmla="*/ 22860 h 688363"/>
              <a:gd name="connsiteX5" fmla="*/ 398928 w 714185"/>
              <a:gd name="connsiteY5" fmla="*/ 0 h 688363"/>
              <a:gd name="connsiteX0" fmla="*/ 665157 w 728954"/>
              <a:gd name="connsiteY0" fmla="*/ 144780 h 688363"/>
              <a:gd name="connsiteX1" fmla="*/ 710877 w 728954"/>
              <a:gd name="connsiteY1" fmla="*/ 525780 h 688363"/>
              <a:gd name="connsiteX2" fmla="*/ 337497 w 728954"/>
              <a:gd name="connsiteY2" fmla="*/ 662940 h 688363"/>
              <a:gd name="connsiteX3" fmla="*/ 40317 w 728954"/>
              <a:gd name="connsiteY3" fmla="*/ 419100 h 688363"/>
              <a:gd name="connsiteX4" fmla="*/ 101277 w 728954"/>
              <a:gd name="connsiteY4" fmla="*/ 22860 h 688363"/>
              <a:gd name="connsiteX5" fmla="*/ 413697 w 728954"/>
              <a:gd name="connsiteY5" fmla="*/ 0 h 688363"/>
              <a:gd name="connsiteX0" fmla="*/ 665157 w 728954"/>
              <a:gd name="connsiteY0" fmla="*/ 144780 h 664459"/>
              <a:gd name="connsiteX1" fmla="*/ 710877 w 728954"/>
              <a:gd name="connsiteY1" fmla="*/ 525780 h 664459"/>
              <a:gd name="connsiteX2" fmla="*/ 337497 w 728954"/>
              <a:gd name="connsiteY2" fmla="*/ 662940 h 664459"/>
              <a:gd name="connsiteX3" fmla="*/ 40317 w 728954"/>
              <a:gd name="connsiteY3" fmla="*/ 419100 h 664459"/>
              <a:gd name="connsiteX4" fmla="*/ 101277 w 728954"/>
              <a:gd name="connsiteY4" fmla="*/ 22860 h 664459"/>
              <a:gd name="connsiteX5" fmla="*/ 413697 w 728954"/>
              <a:gd name="connsiteY5" fmla="*/ 0 h 664459"/>
              <a:gd name="connsiteX0" fmla="*/ 669158 w 732955"/>
              <a:gd name="connsiteY0" fmla="*/ 152373 h 672052"/>
              <a:gd name="connsiteX1" fmla="*/ 714878 w 732955"/>
              <a:gd name="connsiteY1" fmla="*/ 533373 h 672052"/>
              <a:gd name="connsiteX2" fmla="*/ 341498 w 732955"/>
              <a:gd name="connsiteY2" fmla="*/ 670533 h 672052"/>
              <a:gd name="connsiteX3" fmla="*/ 44318 w 732955"/>
              <a:gd name="connsiteY3" fmla="*/ 426693 h 672052"/>
              <a:gd name="connsiteX4" fmla="*/ 105278 w 732955"/>
              <a:gd name="connsiteY4" fmla="*/ 30453 h 672052"/>
              <a:gd name="connsiteX5" fmla="*/ 417698 w 732955"/>
              <a:gd name="connsiteY5" fmla="*/ 7593 h 67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2955" h="672052">
                <a:moveTo>
                  <a:pt x="669158" y="152373"/>
                </a:moveTo>
                <a:cubicBezTo>
                  <a:pt x="684398" y="279373"/>
                  <a:pt x="769488" y="447013"/>
                  <a:pt x="714878" y="533373"/>
                </a:cubicBezTo>
                <a:cubicBezTo>
                  <a:pt x="660268" y="619733"/>
                  <a:pt x="462788" y="682761"/>
                  <a:pt x="341498" y="670533"/>
                </a:cubicBezTo>
                <a:cubicBezTo>
                  <a:pt x="220208" y="658305"/>
                  <a:pt x="117470" y="587608"/>
                  <a:pt x="44318" y="426693"/>
                </a:cubicBezTo>
                <a:cubicBezTo>
                  <a:pt x="-28834" y="265778"/>
                  <a:pt x="-13383" y="87267"/>
                  <a:pt x="105278" y="30453"/>
                </a:cubicBezTo>
                <a:cubicBezTo>
                  <a:pt x="223939" y="-26361"/>
                  <a:pt x="313558" y="15213"/>
                  <a:pt x="417698" y="759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Rectangle 30"/>
          <p:cNvSpPr>
            <a:spLocks noChangeArrowheads="1"/>
          </p:cNvSpPr>
          <p:nvPr/>
        </p:nvSpPr>
        <p:spPr bwMode="auto">
          <a:xfrm>
            <a:off x="7409230" y="3498892"/>
            <a:ext cx="173477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>
                <a:solidFill>
                  <a:srgbClr val="FF0000"/>
                </a:solidFill>
              </a:rPr>
              <a:t>EXECUTE/</a:t>
            </a:r>
            <a:br>
              <a:rPr lang="en-US" sz="1600" u="none" dirty="0" smtClean="0">
                <a:solidFill>
                  <a:srgbClr val="FF0000"/>
                </a:solidFill>
              </a:rPr>
            </a:br>
            <a:r>
              <a:rPr lang="en-US" sz="1600" u="none" dirty="0" err="1" smtClean="0">
                <a:solidFill>
                  <a:srgbClr val="FF0000"/>
                </a:solidFill>
              </a:rPr>
              <a:t>run_event_loop</a:t>
            </a:r>
            <a:r>
              <a:rPr lang="en-US" sz="1600" u="none" dirty="0" smtClean="0">
                <a:solidFill>
                  <a:srgbClr val="FF0000"/>
                </a:solidFill>
              </a:rPr>
              <a:t>()</a:t>
            </a:r>
            <a:endParaRPr lang="en-US" sz="1600" u="none" dirty="0">
              <a:solidFill>
                <a:srgbClr val="FF0000"/>
              </a:solidFill>
            </a:endParaRPr>
          </a:p>
        </p:txBody>
      </p:sp>
      <p:sp>
        <p:nvSpPr>
          <p:cNvPr id="116" name="Rectangle 46"/>
          <p:cNvSpPr>
            <a:spLocks noChangeArrowheads="1"/>
          </p:cNvSpPr>
          <p:nvPr/>
        </p:nvSpPr>
        <p:spPr bwMode="auto">
          <a:xfrm>
            <a:off x="5409967" y="5155974"/>
            <a:ext cx="156765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>
                <a:solidFill>
                  <a:srgbClr val="FF0000"/>
                </a:solidFill>
              </a:rPr>
              <a:t>RESUME/</a:t>
            </a:r>
            <a:br>
              <a:rPr lang="en-US" sz="1600" u="none" dirty="0" smtClean="0">
                <a:solidFill>
                  <a:srgbClr val="FF0000"/>
                </a:solidFill>
              </a:rPr>
            </a:br>
            <a:r>
              <a:rPr lang="en-US" sz="1600" u="none" dirty="0" smtClean="0">
                <a:solidFill>
                  <a:srgbClr val="FF0000"/>
                </a:solidFill>
              </a:rPr>
              <a:t>resume()</a:t>
            </a:r>
            <a:endParaRPr lang="en-US" sz="1600" u="none" dirty="0">
              <a:solidFill>
                <a:srgbClr val="FF0000"/>
              </a:solidFill>
            </a:endParaRPr>
          </a:p>
        </p:txBody>
      </p:sp>
      <p:sp>
        <p:nvSpPr>
          <p:cNvPr id="122" name="Rectangle 31"/>
          <p:cNvSpPr>
            <a:spLocks noChangeArrowheads="1"/>
          </p:cNvSpPr>
          <p:nvPr/>
        </p:nvSpPr>
        <p:spPr bwMode="auto">
          <a:xfrm>
            <a:off x="5041807" y="6309125"/>
            <a:ext cx="141013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/>
              <a:t>TERMINATE/</a:t>
            </a:r>
            <a:br>
              <a:rPr lang="en-US" sz="1600" u="none" dirty="0" smtClean="0"/>
            </a:br>
            <a:r>
              <a:rPr lang="en-US" sz="1600" u="none" dirty="0" err="1" smtClean="0"/>
              <a:t>fini</a:t>
            </a:r>
            <a:r>
              <a:rPr lang="en-US" sz="1600" u="none" dirty="0" smtClean="0"/>
              <a:t>()</a:t>
            </a:r>
            <a:endParaRPr lang="en-US" sz="1600" u="none" dirty="0"/>
          </a:p>
        </p:txBody>
      </p:sp>
      <p:cxnSp>
        <p:nvCxnSpPr>
          <p:cNvPr id="124" name="Curved Connector 20"/>
          <p:cNvCxnSpPr>
            <a:cxnSpLocks noChangeShapeType="1"/>
            <a:endCxn id="4" idx="0"/>
          </p:cNvCxnSpPr>
          <p:nvPr/>
        </p:nvCxnSpPr>
        <p:spPr bwMode="auto">
          <a:xfrm rot="5400000">
            <a:off x="4183071" y="4582028"/>
            <a:ext cx="1950929" cy="898525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4" name="Freeform 133"/>
          <p:cNvSpPr/>
          <p:nvPr/>
        </p:nvSpPr>
        <p:spPr bwMode="auto">
          <a:xfrm rot="12832314">
            <a:off x="6697808" y="3408581"/>
            <a:ext cx="732955" cy="672052"/>
          </a:xfrm>
          <a:custGeom>
            <a:avLst/>
            <a:gdLst>
              <a:gd name="connsiteX0" fmla="*/ 624840 w 670560"/>
              <a:gd name="connsiteY0" fmla="*/ 144780 h 662940"/>
              <a:gd name="connsiteX1" fmla="*/ 670560 w 670560"/>
              <a:gd name="connsiteY1" fmla="*/ 525780 h 662940"/>
              <a:gd name="connsiteX2" fmla="*/ 297180 w 670560"/>
              <a:gd name="connsiteY2" fmla="*/ 662940 h 662940"/>
              <a:gd name="connsiteX3" fmla="*/ 0 w 670560"/>
              <a:gd name="connsiteY3" fmla="*/ 419100 h 662940"/>
              <a:gd name="connsiteX4" fmla="*/ 60960 w 670560"/>
              <a:gd name="connsiteY4" fmla="*/ 22860 h 662940"/>
              <a:gd name="connsiteX5" fmla="*/ 373380 w 670560"/>
              <a:gd name="connsiteY5" fmla="*/ 0 h 662940"/>
              <a:gd name="connsiteX0" fmla="*/ 624840 w 688637"/>
              <a:gd name="connsiteY0" fmla="*/ 144780 h 665765"/>
              <a:gd name="connsiteX1" fmla="*/ 670560 w 688637"/>
              <a:gd name="connsiteY1" fmla="*/ 525780 h 665765"/>
              <a:gd name="connsiteX2" fmla="*/ 297180 w 688637"/>
              <a:gd name="connsiteY2" fmla="*/ 662940 h 665765"/>
              <a:gd name="connsiteX3" fmla="*/ 0 w 688637"/>
              <a:gd name="connsiteY3" fmla="*/ 419100 h 665765"/>
              <a:gd name="connsiteX4" fmla="*/ 60960 w 688637"/>
              <a:gd name="connsiteY4" fmla="*/ 22860 h 665765"/>
              <a:gd name="connsiteX5" fmla="*/ 373380 w 688637"/>
              <a:gd name="connsiteY5" fmla="*/ 0 h 665765"/>
              <a:gd name="connsiteX0" fmla="*/ 624840 w 688637"/>
              <a:gd name="connsiteY0" fmla="*/ 144780 h 688363"/>
              <a:gd name="connsiteX1" fmla="*/ 670560 w 688637"/>
              <a:gd name="connsiteY1" fmla="*/ 525780 h 688363"/>
              <a:gd name="connsiteX2" fmla="*/ 297180 w 688637"/>
              <a:gd name="connsiteY2" fmla="*/ 662940 h 688363"/>
              <a:gd name="connsiteX3" fmla="*/ 0 w 688637"/>
              <a:gd name="connsiteY3" fmla="*/ 419100 h 688363"/>
              <a:gd name="connsiteX4" fmla="*/ 60960 w 688637"/>
              <a:gd name="connsiteY4" fmla="*/ 22860 h 688363"/>
              <a:gd name="connsiteX5" fmla="*/ 373380 w 688637"/>
              <a:gd name="connsiteY5" fmla="*/ 0 h 688363"/>
              <a:gd name="connsiteX0" fmla="*/ 667140 w 730937"/>
              <a:gd name="connsiteY0" fmla="*/ 144780 h 688363"/>
              <a:gd name="connsiteX1" fmla="*/ 712860 w 730937"/>
              <a:gd name="connsiteY1" fmla="*/ 525780 h 688363"/>
              <a:gd name="connsiteX2" fmla="*/ 339480 w 730937"/>
              <a:gd name="connsiteY2" fmla="*/ 662940 h 688363"/>
              <a:gd name="connsiteX3" fmla="*/ 42300 w 730937"/>
              <a:gd name="connsiteY3" fmla="*/ 419100 h 688363"/>
              <a:gd name="connsiteX4" fmla="*/ 103260 w 730937"/>
              <a:gd name="connsiteY4" fmla="*/ 22860 h 688363"/>
              <a:gd name="connsiteX5" fmla="*/ 415680 w 730937"/>
              <a:gd name="connsiteY5" fmla="*/ 0 h 688363"/>
              <a:gd name="connsiteX0" fmla="*/ 650388 w 714185"/>
              <a:gd name="connsiteY0" fmla="*/ 144780 h 688363"/>
              <a:gd name="connsiteX1" fmla="*/ 696108 w 714185"/>
              <a:gd name="connsiteY1" fmla="*/ 525780 h 688363"/>
              <a:gd name="connsiteX2" fmla="*/ 322728 w 714185"/>
              <a:gd name="connsiteY2" fmla="*/ 662940 h 688363"/>
              <a:gd name="connsiteX3" fmla="*/ 25548 w 714185"/>
              <a:gd name="connsiteY3" fmla="*/ 419100 h 688363"/>
              <a:gd name="connsiteX4" fmla="*/ 86508 w 714185"/>
              <a:gd name="connsiteY4" fmla="*/ 22860 h 688363"/>
              <a:gd name="connsiteX5" fmla="*/ 398928 w 714185"/>
              <a:gd name="connsiteY5" fmla="*/ 0 h 688363"/>
              <a:gd name="connsiteX0" fmla="*/ 650388 w 714185"/>
              <a:gd name="connsiteY0" fmla="*/ 144780 h 688363"/>
              <a:gd name="connsiteX1" fmla="*/ 696108 w 714185"/>
              <a:gd name="connsiteY1" fmla="*/ 525780 h 688363"/>
              <a:gd name="connsiteX2" fmla="*/ 322728 w 714185"/>
              <a:gd name="connsiteY2" fmla="*/ 662940 h 688363"/>
              <a:gd name="connsiteX3" fmla="*/ 25548 w 714185"/>
              <a:gd name="connsiteY3" fmla="*/ 419100 h 688363"/>
              <a:gd name="connsiteX4" fmla="*/ 86508 w 714185"/>
              <a:gd name="connsiteY4" fmla="*/ 22860 h 688363"/>
              <a:gd name="connsiteX5" fmla="*/ 398928 w 714185"/>
              <a:gd name="connsiteY5" fmla="*/ 0 h 688363"/>
              <a:gd name="connsiteX0" fmla="*/ 650388 w 714185"/>
              <a:gd name="connsiteY0" fmla="*/ 144780 h 688363"/>
              <a:gd name="connsiteX1" fmla="*/ 696108 w 714185"/>
              <a:gd name="connsiteY1" fmla="*/ 525780 h 688363"/>
              <a:gd name="connsiteX2" fmla="*/ 322728 w 714185"/>
              <a:gd name="connsiteY2" fmla="*/ 662940 h 688363"/>
              <a:gd name="connsiteX3" fmla="*/ 25548 w 714185"/>
              <a:gd name="connsiteY3" fmla="*/ 419100 h 688363"/>
              <a:gd name="connsiteX4" fmla="*/ 86508 w 714185"/>
              <a:gd name="connsiteY4" fmla="*/ 22860 h 688363"/>
              <a:gd name="connsiteX5" fmla="*/ 398928 w 714185"/>
              <a:gd name="connsiteY5" fmla="*/ 0 h 688363"/>
              <a:gd name="connsiteX0" fmla="*/ 665157 w 728954"/>
              <a:gd name="connsiteY0" fmla="*/ 144780 h 688363"/>
              <a:gd name="connsiteX1" fmla="*/ 710877 w 728954"/>
              <a:gd name="connsiteY1" fmla="*/ 525780 h 688363"/>
              <a:gd name="connsiteX2" fmla="*/ 337497 w 728954"/>
              <a:gd name="connsiteY2" fmla="*/ 662940 h 688363"/>
              <a:gd name="connsiteX3" fmla="*/ 40317 w 728954"/>
              <a:gd name="connsiteY3" fmla="*/ 419100 h 688363"/>
              <a:gd name="connsiteX4" fmla="*/ 101277 w 728954"/>
              <a:gd name="connsiteY4" fmla="*/ 22860 h 688363"/>
              <a:gd name="connsiteX5" fmla="*/ 413697 w 728954"/>
              <a:gd name="connsiteY5" fmla="*/ 0 h 688363"/>
              <a:gd name="connsiteX0" fmla="*/ 665157 w 728954"/>
              <a:gd name="connsiteY0" fmla="*/ 144780 h 664459"/>
              <a:gd name="connsiteX1" fmla="*/ 710877 w 728954"/>
              <a:gd name="connsiteY1" fmla="*/ 525780 h 664459"/>
              <a:gd name="connsiteX2" fmla="*/ 337497 w 728954"/>
              <a:gd name="connsiteY2" fmla="*/ 662940 h 664459"/>
              <a:gd name="connsiteX3" fmla="*/ 40317 w 728954"/>
              <a:gd name="connsiteY3" fmla="*/ 419100 h 664459"/>
              <a:gd name="connsiteX4" fmla="*/ 101277 w 728954"/>
              <a:gd name="connsiteY4" fmla="*/ 22860 h 664459"/>
              <a:gd name="connsiteX5" fmla="*/ 413697 w 728954"/>
              <a:gd name="connsiteY5" fmla="*/ 0 h 664459"/>
              <a:gd name="connsiteX0" fmla="*/ 669158 w 732955"/>
              <a:gd name="connsiteY0" fmla="*/ 152373 h 672052"/>
              <a:gd name="connsiteX1" fmla="*/ 714878 w 732955"/>
              <a:gd name="connsiteY1" fmla="*/ 533373 h 672052"/>
              <a:gd name="connsiteX2" fmla="*/ 341498 w 732955"/>
              <a:gd name="connsiteY2" fmla="*/ 670533 h 672052"/>
              <a:gd name="connsiteX3" fmla="*/ 44318 w 732955"/>
              <a:gd name="connsiteY3" fmla="*/ 426693 h 672052"/>
              <a:gd name="connsiteX4" fmla="*/ 105278 w 732955"/>
              <a:gd name="connsiteY4" fmla="*/ 30453 h 672052"/>
              <a:gd name="connsiteX5" fmla="*/ 417698 w 732955"/>
              <a:gd name="connsiteY5" fmla="*/ 7593 h 67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2955" h="672052">
                <a:moveTo>
                  <a:pt x="669158" y="152373"/>
                </a:moveTo>
                <a:cubicBezTo>
                  <a:pt x="684398" y="279373"/>
                  <a:pt x="769488" y="447013"/>
                  <a:pt x="714878" y="533373"/>
                </a:cubicBezTo>
                <a:cubicBezTo>
                  <a:pt x="660268" y="619733"/>
                  <a:pt x="462788" y="682761"/>
                  <a:pt x="341498" y="670533"/>
                </a:cubicBezTo>
                <a:cubicBezTo>
                  <a:pt x="220208" y="658305"/>
                  <a:pt x="117470" y="587608"/>
                  <a:pt x="44318" y="426693"/>
                </a:cubicBezTo>
                <a:cubicBezTo>
                  <a:pt x="-28834" y="265778"/>
                  <a:pt x="-13383" y="87267"/>
                  <a:pt x="105278" y="30453"/>
                </a:cubicBezTo>
                <a:cubicBezTo>
                  <a:pt x="223939" y="-26361"/>
                  <a:pt x="313558" y="15213"/>
                  <a:pt x="417698" y="759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9"/>
          <p:cNvSpPr>
            <a:spLocks noChangeArrowheads="1"/>
          </p:cNvSpPr>
          <p:nvPr/>
        </p:nvSpPr>
        <p:spPr bwMode="auto">
          <a:xfrm>
            <a:off x="5225652" y="3642826"/>
            <a:ext cx="1603375" cy="374571"/>
          </a:xfrm>
          <a:prstGeom prst="roundRect">
            <a:avLst>
              <a:gd name="adj" fmla="val 16667"/>
            </a:avLst>
          </a:prstGeom>
          <a:solidFill>
            <a:srgbClr val="336699"/>
          </a:solidFill>
          <a:ln w="9525" algn="ctr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u="none" dirty="0" smtClean="0">
                <a:solidFill>
                  <a:schemeClr val="bg1"/>
                </a:solidFill>
                <a:latin typeface="Arial" pitchFamily="34" charset="0"/>
              </a:rPr>
              <a:t>RUNNING</a:t>
            </a:r>
            <a:endParaRPr lang="en-US" sz="1600" i="1" u="non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2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auto">
          <a:xfrm>
            <a:off x="-1" y="6352974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723" name="Rectangle 4"/>
          <p:cNvSpPr>
            <a:spLocks noChangeArrowheads="1"/>
          </p:cNvSpPr>
          <p:nvPr/>
        </p:nvSpPr>
        <p:spPr bwMode="auto">
          <a:xfrm>
            <a:off x="0" y="1173163"/>
            <a:ext cx="4022677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12713" indent="-112713">
              <a:spcBef>
                <a:spcPct val="40000"/>
              </a:spcBef>
            </a:pPr>
            <a:endParaRPr lang="en-US" sz="2000" b="1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marL="228600" indent="-228600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Configuring &amp; managing service life cycles involves the following aspects:</a:t>
            </a:r>
          </a:p>
          <a:p>
            <a:pPr lvl="1" indent="-228600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Initialization</a:t>
            </a:r>
          </a:p>
          <a:p>
            <a:pPr lvl="1" indent="-228600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Execution control</a:t>
            </a:r>
          </a:p>
          <a:p>
            <a:pPr lvl="1" indent="-228600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Termination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2" y="514350"/>
            <a:ext cx="8120063" cy="914400"/>
          </a:xfrm>
        </p:spPr>
        <p:txBody>
          <a:bodyPr/>
          <a:lstStyle/>
          <a:p>
            <a:r>
              <a:rPr lang="en-US" dirty="0" smtClean="0"/>
              <a:t>Motivation for the ACE Service </a:t>
            </a:r>
            <a:br>
              <a:rPr lang="en-US" dirty="0" smtClean="0"/>
            </a:br>
            <a:r>
              <a:rPr lang="en-US" dirty="0" smtClean="0"/>
              <a:t>Configurator Framework</a:t>
            </a:r>
          </a:p>
        </p:txBody>
      </p:sp>
      <p:sp>
        <p:nvSpPr>
          <p:cNvPr id="4" name="Oval 50"/>
          <p:cNvSpPr>
            <a:spLocks noChangeArrowheads="1"/>
          </p:cNvSpPr>
          <p:nvPr/>
        </p:nvSpPr>
        <p:spPr bwMode="auto">
          <a:xfrm>
            <a:off x="4417172" y="6006755"/>
            <a:ext cx="584200" cy="51911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i="1" u="none">
              <a:latin typeface="Arial" pitchFamily="34" charset="0"/>
            </a:endParaRP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8310450" y="1732171"/>
            <a:ext cx="547800" cy="51935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i="1" u="none">
              <a:latin typeface="Arial" pitchFamily="34" charset="0"/>
            </a:endParaRPr>
          </a:p>
        </p:txBody>
      </p:sp>
      <p:cxnSp>
        <p:nvCxnSpPr>
          <p:cNvPr id="7" name="Shape 15"/>
          <p:cNvCxnSpPr>
            <a:cxnSpLocks noChangeShapeType="1"/>
          </p:cNvCxnSpPr>
          <p:nvPr/>
        </p:nvCxnSpPr>
        <p:spPr bwMode="auto">
          <a:xfrm rot="10800000">
            <a:off x="7211527" y="1925639"/>
            <a:ext cx="1161276" cy="192607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" name="Curved Connector 19"/>
          <p:cNvCxnSpPr>
            <a:cxnSpLocks noChangeShapeType="1"/>
          </p:cNvCxnSpPr>
          <p:nvPr/>
        </p:nvCxnSpPr>
        <p:spPr bwMode="auto">
          <a:xfrm rot="5400000">
            <a:off x="5852882" y="2704178"/>
            <a:ext cx="1317055" cy="445295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" name="Curved Connector 20"/>
          <p:cNvCxnSpPr>
            <a:cxnSpLocks noChangeShapeType="1"/>
          </p:cNvCxnSpPr>
          <p:nvPr/>
        </p:nvCxnSpPr>
        <p:spPr bwMode="auto">
          <a:xfrm rot="16200000" flipH="1">
            <a:off x="5361934" y="4497712"/>
            <a:ext cx="1835417" cy="908841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arrow" w="med" len="med"/>
            <a:tailEnd type="none" w="med" len="med"/>
          </a:ln>
        </p:spPr>
      </p:cxn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6734057" y="2364988"/>
            <a:ext cx="147187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/>
              <a:t>CONFIGURE/</a:t>
            </a:r>
            <a:br>
              <a:rPr lang="en-US" sz="1600" u="none" dirty="0" smtClean="0"/>
            </a:br>
            <a:r>
              <a:rPr lang="en-US" sz="1600" u="none" dirty="0" err="1" smtClean="0"/>
              <a:t>init</a:t>
            </a:r>
            <a:r>
              <a:rPr lang="en-US" sz="1600" u="none" dirty="0" smtClean="0"/>
              <a:t>()</a:t>
            </a:r>
            <a:endParaRPr lang="en-US" sz="1600" u="none" dirty="0"/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4267253" y="2786563"/>
            <a:ext cx="1755609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/>
              <a:t>RECONFIGURE/</a:t>
            </a:r>
            <a:br>
              <a:rPr lang="en-US" sz="1600" u="none" dirty="0" smtClean="0"/>
            </a:br>
            <a:r>
              <a:rPr lang="en-US" sz="1600" u="none" dirty="0" err="1" smtClean="0"/>
              <a:t>init</a:t>
            </a:r>
            <a:r>
              <a:rPr lang="en-US" sz="1600" u="none" dirty="0" smtClean="0"/>
              <a:t>()</a:t>
            </a:r>
            <a:endParaRPr lang="en-US" sz="1600" u="none" dirty="0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4125656" y="4347487"/>
            <a:ext cx="141013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>
                <a:solidFill>
                  <a:srgbClr val="FF0000"/>
                </a:solidFill>
              </a:rPr>
              <a:t>TERMINATE/</a:t>
            </a:r>
            <a:br>
              <a:rPr lang="en-US" sz="1600" u="none" dirty="0" smtClean="0">
                <a:solidFill>
                  <a:srgbClr val="FF0000"/>
                </a:solidFill>
              </a:rPr>
            </a:br>
            <a:r>
              <a:rPr lang="en-US" sz="1600" u="none" dirty="0" err="1" smtClean="0">
                <a:solidFill>
                  <a:srgbClr val="FF0000"/>
                </a:solidFill>
              </a:rPr>
              <a:t>fini</a:t>
            </a:r>
            <a:r>
              <a:rPr lang="en-US" sz="1600" u="none" dirty="0" smtClean="0">
                <a:solidFill>
                  <a:srgbClr val="FF0000"/>
                </a:solidFill>
              </a:rPr>
              <a:t>()</a:t>
            </a:r>
            <a:endParaRPr lang="en-US" sz="1600" u="none" dirty="0">
              <a:solidFill>
                <a:srgbClr val="FF0000"/>
              </a:solidFill>
            </a:endParaRPr>
          </a:p>
        </p:txBody>
      </p:sp>
      <p:cxnSp>
        <p:nvCxnSpPr>
          <p:cNvPr id="16" name="Curved Connector 20"/>
          <p:cNvCxnSpPr>
            <a:cxnSpLocks noChangeShapeType="1"/>
          </p:cNvCxnSpPr>
          <p:nvPr/>
        </p:nvCxnSpPr>
        <p:spPr bwMode="auto">
          <a:xfrm rot="16200000" flipV="1">
            <a:off x="5995355" y="4254265"/>
            <a:ext cx="1814016" cy="1417136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arrow" w="med" len="med"/>
            <a:tailEnd type="none" w="med" len="med"/>
          </a:ln>
        </p:spPr>
      </p:cxnSp>
      <p:sp>
        <p:nvSpPr>
          <p:cNvPr id="17" name="Rectangle 46"/>
          <p:cNvSpPr>
            <a:spLocks noChangeArrowheads="1"/>
          </p:cNvSpPr>
          <p:nvPr/>
        </p:nvSpPr>
        <p:spPr bwMode="auto">
          <a:xfrm>
            <a:off x="7211172" y="4615253"/>
            <a:ext cx="156765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/>
              <a:t>SUSPEND/</a:t>
            </a:r>
            <a:br>
              <a:rPr lang="en-US" sz="1600" u="none" dirty="0" smtClean="0"/>
            </a:br>
            <a:r>
              <a:rPr lang="en-US" sz="1600" u="none" dirty="0" smtClean="0"/>
              <a:t>suspend()</a:t>
            </a:r>
            <a:endParaRPr lang="en-US" sz="1600" u="none" dirty="0"/>
          </a:p>
        </p:txBody>
      </p:sp>
      <p:cxnSp>
        <p:nvCxnSpPr>
          <p:cNvPr id="18" name="Curved Connector 17"/>
          <p:cNvCxnSpPr>
            <a:cxnSpLocks noChangeShapeType="1"/>
            <a:stCxn id="23" idx="1"/>
          </p:cNvCxnSpPr>
          <p:nvPr/>
        </p:nvCxnSpPr>
        <p:spPr bwMode="auto">
          <a:xfrm rot="10800000" flipV="1">
            <a:off x="5044235" y="6074153"/>
            <a:ext cx="983104" cy="189464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" name="Donut 18"/>
          <p:cNvSpPr/>
          <p:nvPr/>
        </p:nvSpPr>
        <p:spPr bwMode="auto">
          <a:xfrm>
            <a:off x="4372722" y="5950346"/>
            <a:ext cx="671513" cy="626545"/>
          </a:xfrm>
          <a:prstGeom prst="donut">
            <a:avLst>
              <a:gd name="adj" fmla="val 994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i="1" u="none">
              <a:latin typeface="Arial" charset="0"/>
            </a:endParaRPr>
          </a:p>
        </p:txBody>
      </p:sp>
      <p:sp>
        <p:nvSpPr>
          <p:cNvPr id="22" name="Rounded Rectangle 7"/>
          <p:cNvSpPr>
            <a:spLocks noChangeArrowheads="1"/>
          </p:cNvSpPr>
          <p:nvPr/>
        </p:nvSpPr>
        <p:spPr bwMode="auto">
          <a:xfrm>
            <a:off x="5617322" y="1848409"/>
            <a:ext cx="1603375" cy="374571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u="none" dirty="0" smtClean="0">
                <a:latin typeface="Arial" pitchFamily="34" charset="0"/>
              </a:rPr>
              <a:t>IDLE</a:t>
            </a:r>
            <a:endParaRPr lang="en-US" sz="1600" i="1" u="none" dirty="0">
              <a:latin typeface="Arial" pitchFamily="34" charset="0"/>
            </a:endParaRPr>
          </a:p>
        </p:txBody>
      </p:sp>
      <p:sp>
        <p:nvSpPr>
          <p:cNvPr id="23" name="Rounded Rectangle 10"/>
          <p:cNvSpPr>
            <a:spLocks noChangeArrowheads="1"/>
          </p:cNvSpPr>
          <p:nvPr/>
        </p:nvSpPr>
        <p:spPr bwMode="auto">
          <a:xfrm>
            <a:off x="6027339" y="5886867"/>
            <a:ext cx="1835878" cy="374571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u="none" dirty="0" smtClean="0">
                <a:latin typeface="Arial" pitchFamily="34" charset="0"/>
              </a:rPr>
              <a:t>SUSPENDED</a:t>
            </a:r>
            <a:endParaRPr lang="en-US" sz="1600" i="1" u="none" dirty="0">
              <a:latin typeface="Arial" pitchFamily="34" charset="0"/>
            </a:endParaRPr>
          </a:p>
        </p:txBody>
      </p:sp>
      <p:sp>
        <p:nvSpPr>
          <p:cNvPr id="2" name="Freeform 1"/>
          <p:cNvSpPr/>
          <p:nvPr/>
        </p:nvSpPr>
        <p:spPr bwMode="auto">
          <a:xfrm rot="5721196">
            <a:off x="4791859" y="3202335"/>
            <a:ext cx="732955" cy="672052"/>
          </a:xfrm>
          <a:custGeom>
            <a:avLst/>
            <a:gdLst>
              <a:gd name="connsiteX0" fmla="*/ 624840 w 670560"/>
              <a:gd name="connsiteY0" fmla="*/ 144780 h 662940"/>
              <a:gd name="connsiteX1" fmla="*/ 670560 w 670560"/>
              <a:gd name="connsiteY1" fmla="*/ 525780 h 662940"/>
              <a:gd name="connsiteX2" fmla="*/ 297180 w 670560"/>
              <a:gd name="connsiteY2" fmla="*/ 662940 h 662940"/>
              <a:gd name="connsiteX3" fmla="*/ 0 w 670560"/>
              <a:gd name="connsiteY3" fmla="*/ 419100 h 662940"/>
              <a:gd name="connsiteX4" fmla="*/ 60960 w 670560"/>
              <a:gd name="connsiteY4" fmla="*/ 22860 h 662940"/>
              <a:gd name="connsiteX5" fmla="*/ 373380 w 670560"/>
              <a:gd name="connsiteY5" fmla="*/ 0 h 662940"/>
              <a:gd name="connsiteX0" fmla="*/ 624840 w 688637"/>
              <a:gd name="connsiteY0" fmla="*/ 144780 h 665765"/>
              <a:gd name="connsiteX1" fmla="*/ 670560 w 688637"/>
              <a:gd name="connsiteY1" fmla="*/ 525780 h 665765"/>
              <a:gd name="connsiteX2" fmla="*/ 297180 w 688637"/>
              <a:gd name="connsiteY2" fmla="*/ 662940 h 665765"/>
              <a:gd name="connsiteX3" fmla="*/ 0 w 688637"/>
              <a:gd name="connsiteY3" fmla="*/ 419100 h 665765"/>
              <a:gd name="connsiteX4" fmla="*/ 60960 w 688637"/>
              <a:gd name="connsiteY4" fmla="*/ 22860 h 665765"/>
              <a:gd name="connsiteX5" fmla="*/ 373380 w 688637"/>
              <a:gd name="connsiteY5" fmla="*/ 0 h 665765"/>
              <a:gd name="connsiteX0" fmla="*/ 624840 w 688637"/>
              <a:gd name="connsiteY0" fmla="*/ 144780 h 688363"/>
              <a:gd name="connsiteX1" fmla="*/ 670560 w 688637"/>
              <a:gd name="connsiteY1" fmla="*/ 525780 h 688363"/>
              <a:gd name="connsiteX2" fmla="*/ 297180 w 688637"/>
              <a:gd name="connsiteY2" fmla="*/ 662940 h 688363"/>
              <a:gd name="connsiteX3" fmla="*/ 0 w 688637"/>
              <a:gd name="connsiteY3" fmla="*/ 419100 h 688363"/>
              <a:gd name="connsiteX4" fmla="*/ 60960 w 688637"/>
              <a:gd name="connsiteY4" fmla="*/ 22860 h 688363"/>
              <a:gd name="connsiteX5" fmla="*/ 373380 w 688637"/>
              <a:gd name="connsiteY5" fmla="*/ 0 h 688363"/>
              <a:gd name="connsiteX0" fmla="*/ 667140 w 730937"/>
              <a:gd name="connsiteY0" fmla="*/ 144780 h 688363"/>
              <a:gd name="connsiteX1" fmla="*/ 712860 w 730937"/>
              <a:gd name="connsiteY1" fmla="*/ 525780 h 688363"/>
              <a:gd name="connsiteX2" fmla="*/ 339480 w 730937"/>
              <a:gd name="connsiteY2" fmla="*/ 662940 h 688363"/>
              <a:gd name="connsiteX3" fmla="*/ 42300 w 730937"/>
              <a:gd name="connsiteY3" fmla="*/ 419100 h 688363"/>
              <a:gd name="connsiteX4" fmla="*/ 103260 w 730937"/>
              <a:gd name="connsiteY4" fmla="*/ 22860 h 688363"/>
              <a:gd name="connsiteX5" fmla="*/ 415680 w 730937"/>
              <a:gd name="connsiteY5" fmla="*/ 0 h 688363"/>
              <a:gd name="connsiteX0" fmla="*/ 650388 w 714185"/>
              <a:gd name="connsiteY0" fmla="*/ 144780 h 688363"/>
              <a:gd name="connsiteX1" fmla="*/ 696108 w 714185"/>
              <a:gd name="connsiteY1" fmla="*/ 525780 h 688363"/>
              <a:gd name="connsiteX2" fmla="*/ 322728 w 714185"/>
              <a:gd name="connsiteY2" fmla="*/ 662940 h 688363"/>
              <a:gd name="connsiteX3" fmla="*/ 25548 w 714185"/>
              <a:gd name="connsiteY3" fmla="*/ 419100 h 688363"/>
              <a:gd name="connsiteX4" fmla="*/ 86508 w 714185"/>
              <a:gd name="connsiteY4" fmla="*/ 22860 h 688363"/>
              <a:gd name="connsiteX5" fmla="*/ 398928 w 714185"/>
              <a:gd name="connsiteY5" fmla="*/ 0 h 688363"/>
              <a:gd name="connsiteX0" fmla="*/ 650388 w 714185"/>
              <a:gd name="connsiteY0" fmla="*/ 144780 h 688363"/>
              <a:gd name="connsiteX1" fmla="*/ 696108 w 714185"/>
              <a:gd name="connsiteY1" fmla="*/ 525780 h 688363"/>
              <a:gd name="connsiteX2" fmla="*/ 322728 w 714185"/>
              <a:gd name="connsiteY2" fmla="*/ 662940 h 688363"/>
              <a:gd name="connsiteX3" fmla="*/ 25548 w 714185"/>
              <a:gd name="connsiteY3" fmla="*/ 419100 h 688363"/>
              <a:gd name="connsiteX4" fmla="*/ 86508 w 714185"/>
              <a:gd name="connsiteY4" fmla="*/ 22860 h 688363"/>
              <a:gd name="connsiteX5" fmla="*/ 398928 w 714185"/>
              <a:gd name="connsiteY5" fmla="*/ 0 h 688363"/>
              <a:gd name="connsiteX0" fmla="*/ 650388 w 714185"/>
              <a:gd name="connsiteY0" fmla="*/ 144780 h 688363"/>
              <a:gd name="connsiteX1" fmla="*/ 696108 w 714185"/>
              <a:gd name="connsiteY1" fmla="*/ 525780 h 688363"/>
              <a:gd name="connsiteX2" fmla="*/ 322728 w 714185"/>
              <a:gd name="connsiteY2" fmla="*/ 662940 h 688363"/>
              <a:gd name="connsiteX3" fmla="*/ 25548 w 714185"/>
              <a:gd name="connsiteY3" fmla="*/ 419100 h 688363"/>
              <a:gd name="connsiteX4" fmla="*/ 86508 w 714185"/>
              <a:gd name="connsiteY4" fmla="*/ 22860 h 688363"/>
              <a:gd name="connsiteX5" fmla="*/ 398928 w 714185"/>
              <a:gd name="connsiteY5" fmla="*/ 0 h 688363"/>
              <a:gd name="connsiteX0" fmla="*/ 665157 w 728954"/>
              <a:gd name="connsiteY0" fmla="*/ 144780 h 688363"/>
              <a:gd name="connsiteX1" fmla="*/ 710877 w 728954"/>
              <a:gd name="connsiteY1" fmla="*/ 525780 h 688363"/>
              <a:gd name="connsiteX2" fmla="*/ 337497 w 728954"/>
              <a:gd name="connsiteY2" fmla="*/ 662940 h 688363"/>
              <a:gd name="connsiteX3" fmla="*/ 40317 w 728954"/>
              <a:gd name="connsiteY3" fmla="*/ 419100 h 688363"/>
              <a:gd name="connsiteX4" fmla="*/ 101277 w 728954"/>
              <a:gd name="connsiteY4" fmla="*/ 22860 h 688363"/>
              <a:gd name="connsiteX5" fmla="*/ 413697 w 728954"/>
              <a:gd name="connsiteY5" fmla="*/ 0 h 688363"/>
              <a:gd name="connsiteX0" fmla="*/ 665157 w 728954"/>
              <a:gd name="connsiteY0" fmla="*/ 144780 h 664459"/>
              <a:gd name="connsiteX1" fmla="*/ 710877 w 728954"/>
              <a:gd name="connsiteY1" fmla="*/ 525780 h 664459"/>
              <a:gd name="connsiteX2" fmla="*/ 337497 w 728954"/>
              <a:gd name="connsiteY2" fmla="*/ 662940 h 664459"/>
              <a:gd name="connsiteX3" fmla="*/ 40317 w 728954"/>
              <a:gd name="connsiteY3" fmla="*/ 419100 h 664459"/>
              <a:gd name="connsiteX4" fmla="*/ 101277 w 728954"/>
              <a:gd name="connsiteY4" fmla="*/ 22860 h 664459"/>
              <a:gd name="connsiteX5" fmla="*/ 413697 w 728954"/>
              <a:gd name="connsiteY5" fmla="*/ 0 h 664459"/>
              <a:gd name="connsiteX0" fmla="*/ 669158 w 732955"/>
              <a:gd name="connsiteY0" fmla="*/ 152373 h 672052"/>
              <a:gd name="connsiteX1" fmla="*/ 714878 w 732955"/>
              <a:gd name="connsiteY1" fmla="*/ 533373 h 672052"/>
              <a:gd name="connsiteX2" fmla="*/ 341498 w 732955"/>
              <a:gd name="connsiteY2" fmla="*/ 670533 h 672052"/>
              <a:gd name="connsiteX3" fmla="*/ 44318 w 732955"/>
              <a:gd name="connsiteY3" fmla="*/ 426693 h 672052"/>
              <a:gd name="connsiteX4" fmla="*/ 105278 w 732955"/>
              <a:gd name="connsiteY4" fmla="*/ 30453 h 672052"/>
              <a:gd name="connsiteX5" fmla="*/ 417698 w 732955"/>
              <a:gd name="connsiteY5" fmla="*/ 7593 h 67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2955" h="672052">
                <a:moveTo>
                  <a:pt x="669158" y="152373"/>
                </a:moveTo>
                <a:cubicBezTo>
                  <a:pt x="684398" y="279373"/>
                  <a:pt x="769488" y="447013"/>
                  <a:pt x="714878" y="533373"/>
                </a:cubicBezTo>
                <a:cubicBezTo>
                  <a:pt x="660268" y="619733"/>
                  <a:pt x="462788" y="682761"/>
                  <a:pt x="341498" y="670533"/>
                </a:cubicBezTo>
                <a:cubicBezTo>
                  <a:pt x="220208" y="658305"/>
                  <a:pt x="117470" y="587608"/>
                  <a:pt x="44318" y="426693"/>
                </a:cubicBezTo>
                <a:cubicBezTo>
                  <a:pt x="-28834" y="265778"/>
                  <a:pt x="-13383" y="87267"/>
                  <a:pt x="105278" y="30453"/>
                </a:cubicBezTo>
                <a:cubicBezTo>
                  <a:pt x="223939" y="-26361"/>
                  <a:pt x="313558" y="15213"/>
                  <a:pt x="417698" y="759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Rectangle 30"/>
          <p:cNvSpPr>
            <a:spLocks noChangeArrowheads="1"/>
          </p:cNvSpPr>
          <p:nvPr/>
        </p:nvSpPr>
        <p:spPr bwMode="auto">
          <a:xfrm>
            <a:off x="7409230" y="3498892"/>
            <a:ext cx="173477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/>
              <a:t>EXECUTE/</a:t>
            </a:r>
            <a:br>
              <a:rPr lang="en-US" sz="1600" u="none" dirty="0" smtClean="0"/>
            </a:br>
            <a:r>
              <a:rPr lang="en-US" sz="1600" u="none" dirty="0" err="1" smtClean="0"/>
              <a:t>run_event_loop</a:t>
            </a:r>
            <a:r>
              <a:rPr lang="en-US" sz="1600" u="none" dirty="0" smtClean="0"/>
              <a:t>()</a:t>
            </a:r>
            <a:endParaRPr lang="en-US" sz="1600" u="none" dirty="0"/>
          </a:p>
        </p:txBody>
      </p:sp>
      <p:sp>
        <p:nvSpPr>
          <p:cNvPr id="116" name="Rectangle 46"/>
          <p:cNvSpPr>
            <a:spLocks noChangeArrowheads="1"/>
          </p:cNvSpPr>
          <p:nvPr/>
        </p:nvSpPr>
        <p:spPr bwMode="auto">
          <a:xfrm>
            <a:off x="5409967" y="5155974"/>
            <a:ext cx="156765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/>
              <a:t>RESUME/</a:t>
            </a:r>
            <a:br>
              <a:rPr lang="en-US" sz="1600" u="none" dirty="0" smtClean="0"/>
            </a:br>
            <a:r>
              <a:rPr lang="en-US" sz="1600" u="none" dirty="0" smtClean="0"/>
              <a:t>resume()</a:t>
            </a:r>
            <a:endParaRPr lang="en-US" sz="1600" u="none" dirty="0"/>
          </a:p>
        </p:txBody>
      </p:sp>
      <p:sp>
        <p:nvSpPr>
          <p:cNvPr id="122" name="Rectangle 31"/>
          <p:cNvSpPr>
            <a:spLocks noChangeArrowheads="1"/>
          </p:cNvSpPr>
          <p:nvPr/>
        </p:nvSpPr>
        <p:spPr bwMode="auto">
          <a:xfrm>
            <a:off x="5041807" y="6309125"/>
            <a:ext cx="141013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>
                <a:solidFill>
                  <a:srgbClr val="FF0000"/>
                </a:solidFill>
              </a:rPr>
              <a:t>TERMINATE/</a:t>
            </a:r>
            <a:br>
              <a:rPr lang="en-US" sz="1600" u="none" dirty="0" smtClean="0">
                <a:solidFill>
                  <a:srgbClr val="FF0000"/>
                </a:solidFill>
              </a:rPr>
            </a:br>
            <a:r>
              <a:rPr lang="en-US" sz="1600" u="none" dirty="0" err="1" smtClean="0">
                <a:solidFill>
                  <a:srgbClr val="FF0000"/>
                </a:solidFill>
              </a:rPr>
              <a:t>fini</a:t>
            </a:r>
            <a:r>
              <a:rPr lang="en-US" sz="1600" u="none" dirty="0" smtClean="0">
                <a:solidFill>
                  <a:srgbClr val="FF0000"/>
                </a:solidFill>
              </a:rPr>
              <a:t>()</a:t>
            </a:r>
            <a:endParaRPr lang="en-US" sz="1600" u="none" dirty="0">
              <a:solidFill>
                <a:srgbClr val="FF0000"/>
              </a:solidFill>
            </a:endParaRPr>
          </a:p>
        </p:txBody>
      </p:sp>
      <p:cxnSp>
        <p:nvCxnSpPr>
          <p:cNvPr id="124" name="Curved Connector 20"/>
          <p:cNvCxnSpPr>
            <a:cxnSpLocks noChangeShapeType="1"/>
            <a:endCxn id="4" idx="0"/>
          </p:cNvCxnSpPr>
          <p:nvPr/>
        </p:nvCxnSpPr>
        <p:spPr bwMode="auto">
          <a:xfrm rot="5400000">
            <a:off x="4183071" y="4582028"/>
            <a:ext cx="1950929" cy="898525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4" name="Freeform 133"/>
          <p:cNvSpPr/>
          <p:nvPr/>
        </p:nvSpPr>
        <p:spPr bwMode="auto">
          <a:xfrm rot="12832314">
            <a:off x="6697808" y="3408581"/>
            <a:ext cx="732955" cy="672052"/>
          </a:xfrm>
          <a:custGeom>
            <a:avLst/>
            <a:gdLst>
              <a:gd name="connsiteX0" fmla="*/ 624840 w 670560"/>
              <a:gd name="connsiteY0" fmla="*/ 144780 h 662940"/>
              <a:gd name="connsiteX1" fmla="*/ 670560 w 670560"/>
              <a:gd name="connsiteY1" fmla="*/ 525780 h 662940"/>
              <a:gd name="connsiteX2" fmla="*/ 297180 w 670560"/>
              <a:gd name="connsiteY2" fmla="*/ 662940 h 662940"/>
              <a:gd name="connsiteX3" fmla="*/ 0 w 670560"/>
              <a:gd name="connsiteY3" fmla="*/ 419100 h 662940"/>
              <a:gd name="connsiteX4" fmla="*/ 60960 w 670560"/>
              <a:gd name="connsiteY4" fmla="*/ 22860 h 662940"/>
              <a:gd name="connsiteX5" fmla="*/ 373380 w 670560"/>
              <a:gd name="connsiteY5" fmla="*/ 0 h 662940"/>
              <a:gd name="connsiteX0" fmla="*/ 624840 w 688637"/>
              <a:gd name="connsiteY0" fmla="*/ 144780 h 665765"/>
              <a:gd name="connsiteX1" fmla="*/ 670560 w 688637"/>
              <a:gd name="connsiteY1" fmla="*/ 525780 h 665765"/>
              <a:gd name="connsiteX2" fmla="*/ 297180 w 688637"/>
              <a:gd name="connsiteY2" fmla="*/ 662940 h 665765"/>
              <a:gd name="connsiteX3" fmla="*/ 0 w 688637"/>
              <a:gd name="connsiteY3" fmla="*/ 419100 h 665765"/>
              <a:gd name="connsiteX4" fmla="*/ 60960 w 688637"/>
              <a:gd name="connsiteY4" fmla="*/ 22860 h 665765"/>
              <a:gd name="connsiteX5" fmla="*/ 373380 w 688637"/>
              <a:gd name="connsiteY5" fmla="*/ 0 h 665765"/>
              <a:gd name="connsiteX0" fmla="*/ 624840 w 688637"/>
              <a:gd name="connsiteY0" fmla="*/ 144780 h 688363"/>
              <a:gd name="connsiteX1" fmla="*/ 670560 w 688637"/>
              <a:gd name="connsiteY1" fmla="*/ 525780 h 688363"/>
              <a:gd name="connsiteX2" fmla="*/ 297180 w 688637"/>
              <a:gd name="connsiteY2" fmla="*/ 662940 h 688363"/>
              <a:gd name="connsiteX3" fmla="*/ 0 w 688637"/>
              <a:gd name="connsiteY3" fmla="*/ 419100 h 688363"/>
              <a:gd name="connsiteX4" fmla="*/ 60960 w 688637"/>
              <a:gd name="connsiteY4" fmla="*/ 22860 h 688363"/>
              <a:gd name="connsiteX5" fmla="*/ 373380 w 688637"/>
              <a:gd name="connsiteY5" fmla="*/ 0 h 688363"/>
              <a:gd name="connsiteX0" fmla="*/ 667140 w 730937"/>
              <a:gd name="connsiteY0" fmla="*/ 144780 h 688363"/>
              <a:gd name="connsiteX1" fmla="*/ 712860 w 730937"/>
              <a:gd name="connsiteY1" fmla="*/ 525780 h 688363"/>
              <a:gd name="connsiteX2" fmla="*/ 339480 w 730937"/>
              <a:gd name="connsiteY2" fmla="*/ 662940 h 688363"/>
              <a:gd name="connsiteX3" fmla="*/ 42300 w 730937"/>
              <a:gd name="connsiteY3" fmla="*/ 419100 h 688363"/>
              <a:gd name="connsiteX4" fmla="*/ 103260 w 730937"/>
              <a:gd name="connsiteY4" fmla="*/ 22860 h 688363"/>
              <a:gd name="connsiteX5" fmla="*/ 415680 w 730937"/>
              <a:gd name="connsiteY5" fmla="*/ 0 h 688363"/>
              <a:gd name="connsiteX0" fmla="*/ 650388 w 714185"/>
              <a:gd name="connsiteY0" fmla="*/ 144780 h 688363"/>
              <a:gd name="connsiteX1" fmla="*/ 696108 w 714185"/>
              <a:gd name="connsiteY1" fmla="*/ 525780 h 688363"/>
              <a:gd name="connsiteX2" fmla="*/ 322728 w 714185"/>
              <a:gd name="connsiteY2" fmla="*/ 662940 h 688363"/>
              <a:gd name="connsiteX3" fmla="*/ 25548 w 714185"/>
              <a:gd name="connsiteY3" fmla="*/ 419100 h 688363"/>
              <a:gd name="connsiteX4" fmla="*/ 86508 w 714185"/>
              <a:gd name="connsiteY4" fmla="*/ 22860 h 688363"/>
              <a:gd name="connsiteX5" fmla="*/ 398928 w 714185"/>
              <a:gd name="connsiteY5" fmla="*/ 0 h 688363"/>
              <a:gd name="connsiteX0" fmla="*/ 650388 w 714185"/>
              <a:gd name="connsiteY0" fmla="*/ 144780 h 688363"/>
              <a:gd name="connsiteX1" fmla="*/ 696108 w 714185"/>
              <a:gd name="connsiteY1" fmla="*/ 525780 h 688363"/>
              <a:gd name="connsiteX2" fmla="*/ 322728 w 714185"/>
              <a:gd name="connsiteY2" fmla="*/ 662940 h 688363"/>
              <a:gd name="connsiteX3" fmla="*/ 25548 w 714185"/>
              <a:gd name="connsiteY3" fmla="*/ 419100 h 688363"/>
              <a:gd name="connsiteX4" fmla="*/ 86508 w 714185"/>
              <a:gd name="connsiteY4" fmla="*/ 22860 h 688363"/>
              <a:gd name="connsiteX5" fmla="*/ 398928 w 714185"/>
              <a:gd name="connsiteY5" fmla="*/ 0 h 688363"/>
              <a:gd name="connsiteX0" fmla="*/ 650388 w 714185"/>
              <a:gd name="connsiteY0" fmla="*/ 144780 h 688363"/>
              <a:gd name="connsiteX1" fmla="*/ 696108 w 714185"/>
              <a:gd name="connsiteY1" fmla="*/ 525780 h 688363"/>
              <a:gd name="connsiteX2" fmla="*/ 322728 w 714185"/>
              <a:gd name="connsiteY2" fmla="*/ 662940 h 688363"/>
              <a:gd name="connsiteX3" fmla="*/ 25548 w 714185"/>
              <a:gd name="connsiteY3" fmla="*/ 419100 h 688363"/>
              <a:gd name="connsiteX4" fmla="*/ 86508 w 714185"/>
              <a:gd name="connsiteY4" fmla="*/ 22860 h 688363"/>
              <a:gd name="connsiteX5" fmla="*/ 398928 w 714185"/>
              <a:gd name="connsiteY5" fmla="*/ 0 h 688363"/>
              <a:gd name="connsiteX0" fmla="*/ 665157 w 728954"/>
              <a:gd name="connsiteY0" fmla="*/ 144780 h 688363"/>
              <a:gd name="connsiteX1" fmla="*/ 710877 w 728954"/>
              <a:gd name="connsiteY1" fmla="*/ 525780 h 688363"/>
              <a:gd name="connsiteX2" fmla="*/ 337497 w 728954"/>
              <a:gd name="connsiteY2" fmla="*/ 662940 h 688363"/>
              <a:gd name="connsiteX3" fmla="*/ 40317 w 728954"/>
              <a:gd name="connsiteY3" fmla="*/ 419100 h 688363"/>
              <a:gd name="connsiteX4" fmla="*/ 101277 w 728954"/>
              <a:gd name="connsiteY4" fmla="*/ 22860 h 688363"/>
              <a:gd name="connsiteX5" fmla="*/ 413697 w 728954"/>
              <a:gd name="connsiteY5" fmla="*/ 0 h 688363"/>
              <a:gd name="connsiteX0" fmla="*/ 665157 w 728954"/>
              <a:gd name="connsiteY0" fmla="*/ 144780 h 664459"/>
              <a:gd name="connsiteX1" fmla="*/ 710877 w 728954"/>
              <a:gd name="connsiteY1" fmla="*/ 525780 h 664459"/>
              <a:gd name="connsiteX2" fmla="*/ 337497 w 728954"/>
              <a:gd name="connsiteY2" fmla="*/ 662940 h 664459"/>
              <a:gd name="connsiteX3" fmla="*/ 40317 w 728954"/>
              <a:gd name="connsiteY3" fmla="*/ 419100 h 664459"/>
              <a:gd name="connsiteX4" fmla="*/ 101277 w 728954"/>
              <a:gd name="connsiteY4" fmla="*/ 22860 h 664459"/>
              <a:gd name="connsiteX5" fmla="*/ 413697 w 728954"/>
              <a:gd name="connsiteY5" fmla="*/ 0 h 664459"/>
              <a:gd name="connsiteX0" fmla="*/ 669158 w 732955"/>
              <a:gd name="connsiteY0" fmla="*/ 152373 h 672052"/>
              <a:gd name="connsiteX1" fmla="*/ 714878 w 732955"/>
              <a:gd name="connsiteY1" fmla="*/ 533373 h 672052"/>
              <a:gd name="connsiteX2" fmla="*/ 341498 w 732955"/>
              <a:gd name="connsiteY2" fmla="*/ 670533 h 672052"/>
              <a:gd name="connsiteX3" fmla="*/ 44318 w 732955"/>
              <a:gd name="connsiteY3" fmla="*/ 426693 h 672052"/>
              <a:gd name="connsiteX4" fmla="*/ 105278 w 732955"/>
              <a:gd name="connsiteY4" fmla="*/ 30453 h 672052"/>
              <a:gd name="connsiteX5" fmla="*/ 417698 w 732955"/>
              <a:gd name="connsiteY5" fmla="*/ 7593 h 67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2955" h="672052">
                <a:moveTo>
                  <a:pt x="669158" y="152373"/>
                </a:moveTo>
                <a:cubicBezTo>
                  <a:pt x="684398" y="279373"/>
                  <a:pt x="769488" y="447013"/>
                  <a:pt x="714878" y="533373"/>
                </a:cubicBezTo>
                <a:cubicBezTo>
                  <a:pt x="660268" y="619733"/>
                  <a:pt x="462788" y="682761"/>
                  <a:pt x="341498" y="670533"/>
                </a:cubicBezTo>
                <a:cubicBezTo>
                  <a:pt x="220208" y="658305"/>
                  <a:pt x="117470" y="587608"/>
                  <a:pt x="44318" y="426693"/>
                </a:cubicBezTo>
                <a:cubicBezTo>
                  <a:pt x="-28834" y="265778"/>
                  <a:pt x="-13383" y="87267"/>
                  <a:pt x="105278" y="30453"/>
                </a:cubicBezTo>
                <a:cubicBezTo>
                  <a:pt x="223939" y="-26361"/>
                  <a:pt x="313558" y="15213"/>
                  <a:pt x="417698" y="759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9"/>
          <p:cNvSpPr>
            <a:spLocks noChangeArrowheads="1"/>
          </p:cNvSpPr>
          <p:nvPr/>
        </p:nvSpPr>
        <p:spPr bwMode="auto">
          <a:xfrm>
            <a:off x="5225652" y="3642826"/>
            <a:ext cx="1603375" cy="374571"/>
          </a:xfrm>
          <a:prstGeom prst="roundRect">
            <a:avLst>
              <a:gd name="adj" fmla="val 16667"/>
            </a:avLst>
          </a:prstGeom>
          <a:solidFill>
            <a:srgbClr val="336699"/>
          </a:solidFill>
          <a:ln w="9525" algn="ctr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u="none" dirty="0" smtClean="0">
                <a:solidFill>
                  <a:schemeClr val="bg1"/>
                </a:solidFill>
                <a:latin typeface="Arial" pitchFamily="34" charset="0"/>
              </a:rPr>
              <a:t>RUNNING</a:t>
            </a:r>
            <a:endParaRPr lang="en-US" sz="1600" i="1" u="non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37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-1" y="6352974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514" y="1571625"/>
            <a:ext cx="5181600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" name="&quot;No&quot; Symbol 142"/>
          <p:cNvSpPr/>
          <p:nvPr/>
        </p:nvSpPr>
        <p:spPr bwMode="auto">
          <a:xfrm>
            <a:off x="3931814" y="1609725"/>
            <a:ext cx="5066136" cy="4940300"/>
          </a:xfrm>
          <a:prstGeom prst="noSmoking">
            <a:avLst>
              <a:gd name="adj" fmla="val 2428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723" name="Rectangle 4"/>
          <p:cNvSpPr>
            <a:spLocks noChangeArrowheads="1"/>
          </p:cNvSpPr>
          <p:nvPr/>
        </p:nvSpPr>
        <p:spPr bwMode="auto">
          <a:xfrm>
            <a:off x="0" y="1173163"/>
            <a:ext cx="402267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12713" indent="-112713">
              <a:spcBef>
                <a:spcPct val="40000"/>
              </a:spcBef>
            </a:pPr>
            <a:endParaRPr lang="en-US" sz="2000" b="1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marL="228600" indent="-228600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Configuring &amp; managing service life cycles involves the following aspects:</a:t>
            </a:r>
          </a:p>
          <a:p>
            <a:pPr lvl="1" indent="-228600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Initialization</a:t>
            </a:r>
          </a:p>
          <a:p>
            <a:pPr lvl="1" indent="-228600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Execution control</a:t>
            </a:r>
          </a:p>
          <a:p>
            <a:pPr lvl="1" indent="-228600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Termination</a:t>
            </a:r>
          </a:p>
          <a:p>
            <a:pPr marL="228600" indent="-228600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Developing these capabilities </a:t>
            </a:r>
            <a:b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in an </a:t>
            </a:r>
            <a:r>
              <a:rPr lang="en-US" sz="2000" i="1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ad hoc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 manner can produce tightly coupled data structures &amp; classes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2" y="514350"/>
            <a:ext cx="8120063" cy="914400"/>
          </a:xfrm>
        </p:spPr>
        <p:txBody>
          <a:bodyPr/>
          <a:lstStyle/>
          <a:p>
            <a:r>
              <a:rPr lang="en-US" dirty="0" smtClean="0"/>
              <a:t>Motivation for the ACE Service </a:t>
            </a:r>
            <a:br>
              <a:rPr lang="en-US" dirty="0" smtClean="0"/>
            </a:br>
            <a:r>
              <a:rPr lang="en-US" dirty="0" smtClean="0"/>
              <a:t>Configurator Framework</a:t>
            </a:r>
          </a:p>
        </p:txBody>
      </p:sp>
    </p:spTree>
    <p:extLst>
      <p:ext uri="{BB962C8B-B14F-4D97-AF65-F5344CB8AC3E}">
        <p14:creationId xmlns:p14="http://schemas.microsoft.com/office/powerpoint/2010/main" val="17874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781"/>
            <a:ext cx="9144000" cy="914400"/>
          </a:xfrm>
        </p:spPr>
        <p:txBody>
          <a:bodyPr/>
          <a:lstStyle/>
          <a:p>
            <a:r>
              <a:rPr lang="en-US" dirty="0" smtClean="0"/>
              <a:t>Overview of ACE Service Configurator Framework</a:t>
            </a:r>
          </a:p>
        </p:txBody>
      </p:sp>
      <p:sp>
        <p:nvSpPr>
          <p:cNvPr id="2" name="Rectangle 1"/>
          <p:cNvSpPr/>
          <p:nvPr/>
        </p:nvSpPr>
        <p:spPr>
          <a:xfrm>
            <a:off x="5060" y="1061666"/>
            <a:ext cx="9138940" cy="10926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latin typeface="+mj-lt"/>
              </a:rPr>
              <a:t>Classes in this framework allow apps to </a:t>
            </a:r>
            <a:r>
              <a:rPr lang="en-US" sz="2000" u="none" dirty="0">
                <a:latin typeface="+mj-lt"/>
              </a:rPr>
              <a:t>defer </a:t>
            </a:r>
            <a:r>
              <a:rPr lang="en-US" sz="2000" u="none" dirty="0" smtClean="0">
                <a:latin typeface="+mj-lt"/>
              </a:rPr>
              <a:t>configuration &amp; implementation decisions </a:t>
            </a:r>
            <a:r>
              <a:rPr lang="en-US" sz="2000" u="none" dirty="0">
                <a:latin typeface="+mj-lt"/>
              </a:rPr>
              <a:t>about their services until late in the design </a:t>
            </a:r>
            <a:r>
              <a:rPr lang="en-US" sz="2000" u="none" dirty="0" smtClean="0">
                <a:latin typeface="+mj-lt"/>
              </a:rPr>
              <a:t>cycle</a:t>
            </a:r>
          </a:p>
          <a:p>
            <a:pPr marL="4572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latin typeface="+mj-lt"/>
              </a:rPr>
              <a:t>During installation-time </a:t>
            </a:r>
            <a:r>
              <a:rPr lang="en-US" sz="2000" u="none" dirty="0">
                <a:latin typeface="+mj-lt"/>
              </a:rPr>
              <a:t>or even at </a:t>
            </a:r>
            <a:r>
              <a:rPr lang="en-US" sz="2000" u="none" dirty="0" smtClean="0">
                <a:latin typeface="+mj-lt"/>
              </a:rPr>
              <a:t>runtime</a:t>
            </a:r>
            <a:endParaRPr lang="en-US" sz="2000" dirty="0">
              <a:latin typeface="+mj-lt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36" y="2264301"/>
            <a:ext cx="9062565" cy="254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Group 108"/>
          <p:cNvGrpSpPr>
            <a:grpSpLocks noChangeAspect="1"/>
          </p:cNvGrpSpPr>
          <p:nvPr/>
        </p:nvGrpSpPr>
        <p:grpSpPr bwMode="auto">
          <a:xfrm>
            <a:off x="6016158" y="5253685"/>
            <a:ext cx="2128774" cy="1038170"/>
            <a:chOff x="1220" y="2991"/>
            <a:chExt cx="1298" cy="630"/>
          </a:xfrm>
        </p:grpSpPr>
        <p:sp>
          <p:nvSpPr>
            <p:cNvPr id="31" name="Rectangle 109"/>
            <p:cNvSpPr>
              <a:spLocks noChangeAspect="1" noChangeArrowheads="1"/>
            </p:cNvSpPr>
            <p:nvPr/>
          </p:nvSpPr>
          <p:spPr bwMode="auto">
            <a:xfrm>
              <a:off x="1220" y="2991"/>
              <a:ext cx="1298" cy="6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pic>
          <p:nvPicPr>
            <p:cNvPr id="32" name="Picture 110" descr="TAO1"/>
            <p:cNvPicPr preferRelativeResize="0"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53" y="3051"/>
              <a:ext cx="1255" cy="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AutoShape 10"/>
          <p:cNvSpPr>
            <a:spLocks noChangeArrowheads="1"/>
          </p:cNvSpPr>
          <p:nvPr/>
        </p:nvSpPr>
        <p:spPr bwMode="auto">
          <a:xfrm rot="16410783" flipH="1">
            <a:off x="5571974" y="4912598"/>
            <a:ext cx="658355" cy="1079428"/>
          </a:xfrm>
          <a:prstGeom prst="flowChartMerg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488897" y="4494150"/>
            <a:ext cx="232302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ACE_Service</a:t>
            </a:r>
            <a:r>
              <a:rPr lang="en-US" sz="1400" u="none" dirty="0" err="1">
                <a:latin typeface="Arial" pitchFamily="34" charset="0"/>
                <a:cs typeface="Arial" pitchFamily="34" charset="0"/>
              </a:rPr>
              <a:t>_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Repository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877242" y="2866142"/>
            <a:ext cx="2064617" cy="572895"/>
          </a:xfrm>
          <a:prstGeom prst="rect">
            <a:avLst/>
          </a:prstGeom>
          <a:solidFill>
            <a:srgbClr val="BCB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26384" y="4203229"/>
            <a:ext cx="145511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u="none" dirty="0" err="1" smtClean="0">
                <a:latin typeface="Courier New" pitchFamily="49" charset="0"/>
                <a:cs typeface="Courier New" pitchFamily="49" charset="0"/>
              </a:rPr>
              <a:t>svc.init</a:t>
            </a:r>
            <a:r>
              <a:rPr lang="en-US" sz="1400" b="1" u="none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400" b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44108" y="4094430"/>
            <a:ext cx="1666937" cy="215444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>
            <a:spAutoFit/>
          </a:bodyPr>
          <a:lstStyle/>
          <a:p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// Start service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27461" y="3673545"/>
            <a:ext cx="265202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u="none" dirty="0" err="1" smtClean="0">
                <a:latin typeface="Courier New" pitchFamily="49" charset="0"/>
                <a:cs typeface="Courier New" pitchFamily="49" charset="0"/>
              </a:rPr>
              <a:t>repository.insert</a:t>
            </a:r>
            <a:r>
              <a:rPr lang="en-US" sz="1400" b="1" u="none" dirty="0" smtClean="0">
                <a:latin typeface="Courier New" pitchFamily="49" charset="0"/>
                <a:cs typeface="Courier New" pitchFamily="49" charset="0"/>
              </a:rPr>
              <a:t>(svc);</a:t>
            </a:r>
            <a:endParaRPr lang="en-US" sz="1400" b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56335" y="3556222"/>
            <a:ext cx="2756018" cy="215444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>
            <a:spAutoFit/>
          </a:bodyPr>
          <a:lstStyle/>
          <a:p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// Insert service into repository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84357" y="2780269"/>
            <a:ext cx="2645409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45720">
            <a:spAutoFit/>
          </a:bodyPr>
          <a:lstStyle/>
          <a:p>
            <a:r>
              <a:rPr lang="en-US" sz="1400" b="1" u="none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u="none" dirty="0" err="1" smtClean="0">
                <a:latin typeface="Courier New" pitchFamily="49" charset="0"/>
                <a:cs typeface="Courier New" pitchFamily="49" charset="0"/>
              </a:rPr>
              <a:t>ll</a:t>
            </a:r>
            <a:r>
              <a:rPr lang="en-US" sz="1400" b="1" u="non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u="none" dirty="0" err="1" smtClean="0">
                <a:latin typeface="Courier New" pitchFamily="49" charset="0"/>
                <a:cs typeface="Courier New" pitchFamily="49" charset="0"/>
              </a:rPr>
              <a:t>dlopen</a:t>
            </a:r>
            <a:r>
              <a:rPr lang="en-US" sz="1400" b="1" u="non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u="none" dirty="0" err="1" smtClean="0">
                <a:latin typeface="Courier New" pitchFamily="49" charset="0"/>
                <a:cs typeface="Courier New" pitchFamily="49" charset="0"/>
              </a:rPr>
              <a:t>dll_name</a:t>
            </a:r>
            <a:r>
              <a:rPr lang="en-US" sz="1400" b="1" u="none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b="1" u="none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u="none" dirty="0" smtClean="0">
                <a:latin typeface="Courier New" pitchFamily="49" charset="0"/>
                <a:cs typeface="Courier New" pitchFamily="49" charset="0"/>
              </a:rPr>
              <a:t>svc = </a:t>
            </a:r>
            <a:r>
              <a:rPr lang="en-US" sz="1400" b="1" u="none" dirty="0" err="1" smtClean="0">
                <a:latin typeface="Courier New" pitchFamily="49" charset="0"/>
                <a:cs typeface="Courier New" pitchFamily="49" charset="0"/>
              </a:rPr>
              <a:t>dll.make_svc</a:t>
            </a:r>
            <a:r>
              <a:rPr lang="en-US" sz="1400" b="1" u="non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u="none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u="none" dirty="0" smtClean="0">
                <a:latin typeface="Courier New" pitchFamily="49" charset="0"/>
                <a:cs typeface="Courier New" pitchFamily="49" charset="0"/>
              </a:rPr>
              <a:t>          (</a:t>
            </a:r>
            <a:r>
              <a:rPr lang="en-US" sz="1400" b="1" u="none" dirty="0" err="1" smtClean="0">
                <a:latin typeface="Courier New" pitchFamily="49" charset="0"/>
                <a:cs typeface="Courier New" pitchFamily="49" charset="0"/>
              </a:rPr>
              <a:t>s.svc_name</a:t>
            </a:r>
            <a:r>
              <a:rPr lang="en-US" sz="1400" b="1" u="none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b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41868" y="2639541"/>
            <a:ext cx="2664054" cy="215444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>
            <a:spAutoFit/>
          </a:bodyPr>
          <a:lstStyle/>
          <a:p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// Load DLL &amp; create service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49386" y="2430522"/>
            <a:ext cx="2962967" cy="215444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>
            <a:spAutoFit/>
          </a:bodyPr>
          <a:lstStyle/>
          <a:p>
            <a:r>
              <a:rPr lang="en-US" sz="1400" b="1" u="none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400" b="1" u="none" dirty="0" smtClean="0">
                <a:latin typeface="Courier New" pitchFamily="49" charset="0"/>
                <a:cs typeface="Courier New" pitchFamily="49" charset="0"/>
              </a:rPr>
              <a:t>oid configure(Script s) {</a:t>
            </a:r>
            <a:endParaRPr lang="en-US" sz="1400" b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277627" y="3394958"/>
            <a:ext cx="1342497" cy="461665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TCP_HTTP</a:t>
            </a:r>
            <a:b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_Server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7315730" y="3941496"/>
            <a:ext cx="1304394" cy="461665"/>
          </a:xfrm>
          <a:prstGeom prst="rect">
            <a:avLst/>
          </a:prstGeom>
          <a:solidFill>
            <a:srgbClr val="F3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Reactor_</a:t>
            </a:r>
            <a:b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2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HTTP_Server</a:t>
            </a:r>
            <a:endParaRPr kumimoji="0" lang="en-US" sz="1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89453" y="4124008"/>
            <a:ext cx="1327720" cy="46166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TP_HTTP</a:t>
            </a:r>
            <a:b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Server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08095" y="3142659"/>
            <a:ext cx="1268297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ACE_Service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_Configurator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68" y="4971967"/>
            <a:ext cx="4717049" cy="1324497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 bwMode="auto">
          <a:xfrm flipV="1">
            <a:off x="2175964" y="4648038"/>
            <a:ext cx="806722" cy="5053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Line Callout 1 48"/>
          <p:cNvSpPr/>
          <p:nvPr/>
        </p:nvSpPr>
        <p:spPr bwMode="auto">
          <a:xfrm>
            <a:off x="6460022" y="2184301"/>
            <a:ext cx="1893403" cy="338554"/>
          </a:xfrm>
          <a:prstGeom prst="borderCallout1">
            <a:avLst>
              <a:gd name="adj1" fmla="val 93627"/>
              <a:gd name="adj2" fmla="val 58293"/>
              <a:gd name="adj3" fmla="val 517185"/>
              <a:gd name="adj4" fmla="val 47528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600" b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Line Callout 1 49"/>
          <p:cNvSpPr/>
          <p:nvPr/>
        </p:nvSpPr>
        <p:spPr bwMode="auto">
          <a:xfrm>
            <a:off x="6440978" y="2061191"/>
            <a:ext cx="2601951" cy="584775"/>
          </a:xfrm>
          <a:prstGeom prst="borderCallout1">
            <a:avLst>
              <a:gd name="adj1" fmla="val 93627"/>
              <a:gd name="adj2" fmla="val 58293"/>
              <a:gd name="adj3" fmla="val 227401"/>
              <a:gd name="adj4" fmla="val 75699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u="none" dirty="0" smtClean="0"/>
              <a:t>Inherit from base class </a:t>
            </a:r>
            <a:r>
              <a:rPr lang="en-US" sz="1600" b="1" u="none" dirty="0" err="1" smtClean="0">
                <a:latin typeface="Courier New" pitchFamily="49" charset="0"/>
                <a:cs typeface="Courier New" pitchFamily="49" charset="0"/>
              </a:rPr>
              <a:t>ACE_Service_Object</a:t>
            </a:r>
            <a:endParaRPr lang="en-US" sz="1600" b="1" u="non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2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6294216"/>
            <a:ext cx="9144000" cy="5637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8760980" y="3459862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6446838" y="1914525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9210" name="Rectangle 10"/>
          <p:cNvSpPr>
            <a:spLocks noChangeArrowheads="1"/>
          </p:cNvSpPr>
          <p:nvPr/>
        </p:nvSpPr>
        <p:spPr bwMode="auto">
          <a:xfrm>
            <a:off x="8421688" y="1914525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9211" name="Rectangle 11"/>
          <p:cNvSpPr>
            <a:spLocks noChangeArrowheads="1"/>
          </p:cNvSpPr>
          <p:nvPr/>
        </p:nvSpPr>
        <p:spPr bwMode="auto">
          <a:xfrm>
            <a:off x="5398655" y="3334449"/>
            <a:ext cx="17463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9212" name="Rectangle 12"/>
          <p:cNvSpPr>
            <a:spLocks noChangeArrowheads="1"/>
          </p:cNvSpPr>
          <p:nvPr/>
        </p:nvSpPr>
        <p:spPr bwMode="auto">
          <a:xfrm>
            <a:off x="5398655" y="3263012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9213" name="Rectangle 13"/>
          <p:cNvSpPr>
            <a:spLocks noChangeArrowheads="1"/>
          </p:cNvSpPr>
          <p:nvPr/>
        </p:nvSpPr>
        <p:spPr bwMode="auto">
          <a:xfrm>
            <a:off x="5753100" y="2538413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9214" name="Rectangle 14"/>
          <p:cNvSpPr>
            <a:spLocks noChangeArrowheads="1"/>
          </p:cNvSpPr>
          <p:nvPr/>
        </p:nvSpPr>
        <p:spPr bwMode="auto">
          <a:xfrm>
            <a:off x="5753100" y="2468563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8" y="228600"/>
            <a:ext cx="9191625" cy="914400"/>
          </a:xfrm>
        </p:spPr>
        <p:txBody>
          <a:bodyPr/>
          <a:lstStyle/>
          <a:p>
            <a:r>
              <a:rPr lang="en-US" dirty="0" smtClean="0"/>
              <a:t>Enhancing Server (Re)Configurability</a:t>
            </a:r>
          </a:p>
        </p:txBody>
      </p:sp>
      <p:graphicFrame>
        <p:nvGraphicFramePr>
          <p:cNvPr id="4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56360"/>
              </p:ext>
            </p:extLst>
          </p:nvPr>
        </p:nvGraphicFramePr>
        <p:xfrm>
          <a:off x="12700" y="981075"/>
          <a:ext cx="6292850" cy="2453640"/>
        </p:xfrm>
        <a:graphic>
          <a:graphicData uri="http://schemas.openxmlformats.org/drawingml/2006/table">
            <a:tbl>
              <a:tblPr/>
              <a:tblGrid>
                <a:gridCol w="3006725"/>
                <a:gridCol w="3286125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585913"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Some implementations of web server components depend on static or dynamic factors</a:t>
                      </a:r>
                    </a:p>
                    <a:p>
                      <a:pPr marL="457200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e.g., # of cores, version of the OS, system workload, etc.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Prematurely committing to a web server configuration is inflexible/inefficient since some decisions can’t be made at design-time &amp; apps incur overhead for unused or unneeded components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6" name="TextBox 345"/>
          <p:cNvSpPr txBox="1"/>
          <p:nvPr/>
        </p:nvSpPr>
        <p:spPr>
          <a:xfrm>
            <a:off x="1032213" y="5535305"/>
            <a:ext cx="19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none" dirty="0" smtClean="0">
                <a:latin typeface="Arial" pitchFamily="34" charset="0"/>
                <a:cs typeface="Arial" pitchFamily="34" charset="0"/>
              </a:rPr>
              <a:t>Cached</a:t>
            </a:r>
            <a:br>
              <a:rPr lang="en-US" sz="1600" b="1" u="none" dirty="0" smtClean="0">
                <a:latin typeface="Arial" pitchFamily="34" charset="0"/>
                <a:cs typeface="Arial" pitchFamily="34" charset="0"/>
              </a:rPr>
            </a:br>
            <a:r>
              <a:rPr lang="en-US" sz="1600" b="1" u="none" dirty="0" smtClean="0">
                <a:latin typeface="Arial" pitchFamily="34" charset="0"/>
                <a:cs typeface="Arial" pitchFamily="34" charset="0"/>
              </a:rPr>
              <a:t>Virtual </a:t>
            </a:r>
            <a:r>
              <a:rPr lang="en-US" sz="1600" b="1" u="none" dirty="0" err="1" smtClean="0">
                <a:latin typeface="Arial" pitchFamily="34" charset="0"/>
                <a:cs typeface="Arial" pitchFamily="34" charset="0"/>
              </a:rPr>
              <a:t>Filesystem</a:t>
            </a:r>
            <a:endParaRPr lang="en-US" sz="16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7459021" y="5976946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none" dirty="0" smtClean="0">
                <a:latin typeface="Arial" pitchFamily="34" charset="0"/>
                <a:cs typeface="Arial" pitchFamily="34" charset="0"/>
              </a:rPr>
              <a:t>Event </a:t>
            </a:r>
            <a:br>
              <a:rPr lang="en-US" sz="1600" b="1" u="none" dirty="0" smtClean="0">
                <a:latin typeface="Arial" pitchFamily="34" charset="0"/>
                <a:cs typeface="Arial" pitchFamily="34" charset="0"/>
              </a:rPr>
            </a:br>
            <a:r>
              <a:rPr lang="en-US" sz="1600" b="1" u="none" dirty="0" smtClean="0">
                <a:latin typeface="Arial" pitchFamily="34" charset="0"/>
                <a:cs typeface="Arial" pitchFamily="34" charset="0"/>
              </a:rPr>
              <a:t>Dispatcher </a:t>
            </a:r>
            <a:endParaRPr lang="en-US" sz="16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6547283" y="4259587"/>
            <a:ext cx="1074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u="none" dirty="0" smtClean="0">
                <a:latin typeface="Arial" pitchFamily="34" charset="0"/>
                <a:cs typeface="Arial" pitchFamily="34" charset="0"/>
              </a:rPr>
              <a:t>Protocol </a:t>
            </a:r>
            <a:br>
              <a:rPr lang="en-US" sz="1600" b="1" u="none" dirty="0" smtClean="0">
                <a:latin typeface="Arial" pitchFamily="34" charset="0"/>
                <a:cs typeface="Arial" pitchFamily="34" charset="0"/>
              </a:rPr>
            </a:br>
            <a:r>
              <a:rPr lang="en-US" sz="1600" b="1" u="none" dirty="0" smtClean="0">
                <a:latin typeface="Arial" pitchFamily="34" charset="0"/>
                <a:cs typeface="Arial" pitchFamily="34" charset="0"/>
              </a:rPr>
              <a:t>Handlers</a:t>
            </a:r>
            <a:endParaRPr lang="en-US" sz="1600" b="1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9" name="Straight Arrow Connector 348"/>
          <p:cNvCxnSpPr>
            <a:endCxn id="374" idx="2"/>
          </p:cNvCxnSpPr>
          <p:nvPr/>
        </p:nvCxnSpPr>
        <p:spPr bwMode="auto">
          <a:xfrm flipV="1">
            <a:off x="3355562" y="4495202"/>
            <a:ext cx="713284" cy="265296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50" name="Straight Arrow Connector 349"/>
          <p:cNvCxnSpPr>
            <a:stCxn id="390" idx="0"/>
            <a:endCxn id="373" idx="3"/>
          </p:cNvCxnSpPr>
          <p:nvPr/>
        </p:nvCxnSpPr>
        <p:spPr bwMode="auto">
          <a:xfrm flipV="1">
            <a:off x="4350152" y="4839682"/>
            <a:ext cx="122042" cy="439703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351" name="Group 16"/>
          <p:cNvGrpSpPr>
            <a:grpSpLocks/>
          </p:cNvGrpSpPr>
          <p:nvPr/>
        </p:nvGrpSpPr>
        <p:grpSpPr bwMode="auto">
          <a:xfrm>
            <a:off x="658553" y="3704114"/>
            <a:ext cx="3025536" cy="1923031"/>
            <a:chOff x="479" y="4108"/>
            <a:chExt cx="2883" cy="496"/>
          </a:xfrm>
          <a:solidFill>
            <a:srgbClr val="FFFF99"/>
          </a:solidFill>
        </p:grpSpPr>
        <p:sp>
          <p:nvSpPr>
            <p:cNvPr id="352" name="Oval 17"/>
            <p:cNvSpPr>
              <a:spLocks noChangeArrowheads="1"/>
            </p:cNvSpPr>
            <p:nvPr/>
          </p:nvSpPr>
          <p:spPr bwMode="auto">
            <a:xfrm>
              <a:off x="2062" y="4155"/>
              <a:ext cx="876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3" name="Oval 18"/>
            <p:cNvSpPr>
              <a:spLocks noChangeArrowheads="1"/>
            </p:cNvSpPr>
            <p:nvPr/>
          </p:nvSpPr>
          <p:spPr bwMode="auto">
            <a:xfrm>
              <a:off x="2250" y="4181"/>
              <a:ext cx="877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4" name="Oval 19"/>
            <p:cNvSpPr>
              <a:spLocks noChangeArrowheads="1"/>
            </p:cNvSpPr>
            <p:nvPr/>
          </p:nvSpPr>
          <p:spPr bwMode="auto">
            <a:xfrm>
              <a:off x="2484" y="4195"/>
              <a:ext cx="878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5" name="Oval 20"/>
            <p:cNvSpPr>
              <a:spLocks noChangeArrowheads="1"/>
            </p:cNvSpPr>
            <p:nvPr/>
          </p:nvSpPr>
          <p:spPr bwMode="auto">
            <a:xfrm>
              <a:off x="2233" y="4333"/>
              <a:ext cx="878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6" name="Oval 21"/>
            <p:cNvSpPr>
              <a:spLocks noChangeArrowheads="1"/>
            </p:cNvSpPr>
            <p:nvPr/>
          </p:nvSpPr>
          <p:spPr bwMode="auto">
            <a:xfrm>
              <a:off x="1983" y="4406"/>
              <a:ext cx="878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7" name="Oval 22"/>
            <p:cNvSpPr>
              <a:spLocks noChangeArrowheads="1"/>
            </p:cNvSpPr>
            <p:nvPr/>
          </p:nvSpPr>
          <p:spPr bwMode="auto">
            <a:xfrm>
              <a:off x="1545" y="4437"/>
              <a:ext cx="877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8" name="Oval 23"/>
            <p:cNvSpPr>
              <a:spLocks noChangeArrowheads="1"/>
            </p:cNvSpPr>
            <p:nvPr/>
          </p:nvSpPr>
          <p:spPr bwMode="auto">
            <a:xfrm>
              <a:off x="1043" y="4395"/>
              <a:ext cx="878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9" name="Oval 24"/>
            <p:cNvSpPr>
              <a:spLocks noChangeArrowheads="1"/>
            </p:cNvSpPr>
            <p:nvPr/>
          </p:nvSpPr>
          <p:spPr bwMode="auto">
            <a:xfrm>
              <a:off x="760" y="4343"/>
              <a:ext cx="878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0" name="Oval 25"/>
            <p:cNvSpPr>
              <a:spLocks noChangeArrowheads="1"/>
            </p:cNvSpPr>
            <p:nvPr/>
          </p:nvSpPr>
          <p:spPr bwMode="auto">
            <a:xfrm>
              <a:off x="479" y="4211"/>
              <a:ext cx="878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1" name="Oval 26"/>
            <p:cNvSpPr>
              <a:spLocks noChangeArrowheads="1"/>
            </p:cNvSpPr>
            <p:nvPr/>
          </p:nvSpPr>
          <p:spPr bwMode="auto">
            <a:xfrm>
              <a:off x="667" y="4244"/>
              <a:ext cx="878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2" name="Oval 27"/>
            <p:cNvSpPr>
              <a:spLocks noChangeArrowheads="1"/>
            </p:cNvSpPr>
            <p:nvPr/>
          </p:nvSpPr>
          <p:spPr bwMode="auto">
            <a:xfrm>
              <a:off x="980" y="4165"/>
              <a:ext cx="878" cy="168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3" name="Oval 28"/>
            <p:cNvSpPr>
              <a:spLocks noChangeArrowheads="1"/>
            </p:cNvSpPr>
            <p:nvPr/>
          </p:nvSpPr>
          <p:spPr bwMode="auto">
            <a:xfrm>
              <a:off x="1341" y="4108"/>
              <a:ext cx="878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4" name="Oval 29"/>
            <p:cNvSpPr>
              <a:spLocks noChangeArrowheads="1"/>
            </p:cNvSpPr>
            <p:nvPr/>
          </p:nvSpPr>
          <p:spPr bwMode="auto">
            <a:xfrm>
              <a:off x="1591" y="4139"/>
              <a:ext cx="878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5" name="Oval 30"/>
            <p:cNvSpPr>
              <a:spLocks noChangeArrowheads="1"/>
            </p:cNvSpPr>
            <p:nvPr/>
          </p:nvSpPr>
          <p:spPr bwMode="auto">
            <a:xfrm flipV="1">
              <a:off x="844" y="4165"/>
              <a:ext cx="2143" cy="381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66" name="Group 16"/>
          <p:cNvGrpSpPr>
            <a:grpSpLocks/>
          </p:cNvGrpSpPr>
          <p:nvPr/>
        </p:nvGrpSpPr>
        <p:grpSpPr bwMode="auto">
          <a:xfrm>
            <a:off x="3793467" y="3507150"/>
            <a:ext cx="2825334" cy="1538694"/>
            <a:chOff x="479" y="4108"/>
            <a:chExt cx="2883" cy="496"/>
          </a:xfrm>
          <a:solidFill>
            <a:srgbClr val="FFC000"/>
          </a:solidFill>
        </p:grpSpPr>
        <p:sp>
          <p:nvSpPr>
            <p:cNvPr id="367" name="Oval 17"/>
            <p:cNvSpPr>
              <a:spLocks noChangeArrowheads="1"/>
            </p:cNvSpPr>
            <p:nvPr/>
          </p:nvSpPr>
          <p:spPr bwMode="auto">
            <a:xfrm>
              <a:off x="2062" y="4155"/>
              <a:ext cx="876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8" name="Oval 18"/>
            <p:cNvSpPr>
              <a:spLocks noChangeArrowheads="1"/>
            </p:cNvSpPr>
            <p:nvPr/>
          </p:nvSpPr>
          <p:spPr bwMode="auto">
            <a:xfrm>
              <a:off x="2250" y="4181"/>
              <a:ext cx="877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9" name="Oval 19"/>
            <p:cNvSpPr>
              <a:spLocks noChangeArrowheads="1"/>
            </p:cNvSpPr>
            <p:nvPr/>
          </p:nvSpPr>
          <p:spPr bwMode="auto">
            <a:xfrm>
              <a:off x="2484" y="4195"/>
              <a:ext cx="878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0" name="Oval 20"/>
            <p:cNvSpPr>
              <a:spLocks noChangeArrowheads="1"/>
            </p:cNvSpPr>
            <p:nvPr/>
          </p:nvSpPr>
          <p:spPr bwMode="auto">
            <a:xfrm>
              <a:off x="2233" y="4333"/>
              <a:ext cx="878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1" name="Oval 21"/>
            <p:cNvSpPr>
              <a:spLocks noChangeArrowheads="1"/>
            </p:cNvSpPr>
            <p:nvPr/>
          </p:nvSpPr>
          <p:spPr bwMode="auto">
            <a:xfrm>
              <a:off x="1983" y="4406"/>
              <a:ext cx="878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2" name="Oval 22"/>
            <p:cNvSpPr>
              <a:spLocks noChangeArrowheads="1"/>
            </p:cNvSpPr>
            <p:nvPr/>
          </p:nvSpPr>
          <p:spPr bwMode="auto">
            <a:xfrm>
              <a:off x="1545" y="4437"/>
              <a:ext cx="877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3" name="Oval 23"/>
            <p:cNvSpPr>
              <a:spLocks noChangeArrowheads="1"/>
            </p:cNvSpPr>
            <p:nvPr/>
          </p:nvSpPr>
          <p:spPr bwMode="auto">
            <a:xfrm>
              <a:off x="1043" y="4395"/>
              <a:ext cx="878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4" name="Oval 24"/>
            <p:cNvSpPr>
              <a:spLocks noChangeArrowheads="1"/>
            </p:cNvSpPr>
            <p:nvPr/>
          </p:nvSpPr>
          <p:spPr bwMode="auto">
            <a:xfrm>
              <a:off x="760" y="4343"/>
              <a:ext cx="878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5" name="Oval 25"/>
            <p:cNvSpPr>
              <a:spLocks noChangeArrowheads="1"/>
            </p:cNvSpPr>
            <p:nvPr/>
          </p:nvSpPr>
          <p:spPr bwMode="auto">
            <a:xfrm>
              <a:off x="479" y="4211"/>
              <a:ext cx="878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6" name="Oval 26"/>
            <p:cNvSpPr>
              <a:spLocks noChangeArrowheads="1"/>
            </p:cNvSpPr>
            <p:nvPr/>
          </p:nvSpPr>
          <p:spPr bwMode="auto">
            <a:xfrm>
              <a:off x="667" y="4244"/>
              <a:ext cx="878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7" name="Oval 27"/>
            <p:cNvSpPr>
              <a:spLocks noChangeArrowheads="1"/>
            </p:cNvSpPr>
            <p:nvPr/>
          </p:nvSpPr>
          <p:spPr bwMode="auto">
            <a:xfrm>
              <a:off x="980" y="4165"/>
              <a:ext cx="878" cy="168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8" name="Oval 28"/>
            <p:cNvSpPr>
              <a:spLocks noChangeArrowheads="1"/>
            </p:cNvSpPr>
            <p:nvPr/>
          </p:nvSpPr>
          <p:spPr bwMode="auto">
            <a:xfrm>
              <a:off x="1341" y="4108"/>
              <a:ext cx="878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9" name="Oval 29"/>
            <p:cNvSpPr>
              <a:spLocks noChangeArrowheads="1"/>
            </p:cNvSpPr>
            <p:nvPr/>
          </p:nvSpPr>
          <p:spPr bwMode="auto">
            <a:xfrm>
              <a:off x="1638" y="4139"/>
              <a:ext cx="878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0" name="Oval 30"/>
            <p:cNvSpPr>
              <a:spLocks noChangeArrowheads="1"/>
            </p:cNvSpPr>
            <p:nvPr/>
          </p:nvSpPr>
          <p:spPr bwMode="auto">
            <a:xfrm flipV="1">
              <a:off x="793" y="4165"/>
              <a:ext cx="2199" cy="381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81" name="Group 16"/>
          <p:cNvGrpSpPr>
            <a:grpSpLocks/>
          </p:cNvGrpSpPr>
          <p:nvPr/>
        </p:nvGrpSpPr>
        <p:grpSpPr bwMode="auto">
          <a:xfrm>
            <a:off x="3740455" y="4890540"/>
            <a:ext cx="4004001" cy="1872496"/>
            <a:chOff x="479" y="4108"/>
            <a:chExt cx="2883" cy="496"/>
          </a:xfrm>
          <a:solidFill>
            <a:srgbClr val="D2D2F4"/>
          </a:solidFill>
        </p:grpSpPr>
        <p:sp>
          <p:nvSpPr>
            <p:cNvPr id="382" name="Oval 17"/>
            <p:cNvSpPr>
              <a:spLocks noChangeArrowheads="1"/>
            </p:cNvSpPr>
            <p:nvPr/>
          </p:nvSpPr>
          <p:spPr bwMode="auto">
            <a:xfrm>
              <a:off x="2062" y="4155"/>
              <a:ext cx="876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3" name="Oval 18"/>
            <p:cNvSpPr>
              <a:spLocks noChangeArrowheads="1"/>
            </p:cNvSpPr>
            <p:nvPr/>
          </p:nvSpPr>
          <p:spPr bwMode="auto">
            <a:xfrm>
              <a:off x="2250" y="4181"/>
              <a:ext cx="877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4" name="Oval 19"/>
            <p:cNvSpPr>
              <a:spLocks noChangeArrowheads="1"/>
            </p:cNvSpPr>
            <p:nvPr/>
          </p:nvSpPr>
          <p:spPr bwMode="auto">
            <a:xfrm>
              <a:off x="2484" y="4195"/>
              <a:ext cx="878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5" name="Oval 20"/>
            <p:cNvSpPr>
              <a:spLocks noChangeArrowheads="1"/>
            </p:cNvSpPr>
            <p:nvPr/>
          </p:nvSpPr>
          <p:spPr bwMode="auto">
            <a:xfrm>
              <a:off x="2233" y="4333"/>
              <a:ext cx="878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6" name="Oval 21"/>
            <p:cNvSpPr>
              <a:spLocks noChangeArrowheads="1"/>
            </p:cNvSpPr>
            <p:nvPr/>
          </p:nvSpPr>
          <p:spPr bwMode="auto">
            <a:xfrm>
              <a:off x="1983" y="4406"/>
              <a:ext cx="878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7" name="Oval 22"/>
            <p:cNvSpPr>
              <a:spLocks noChangeArrowheads="1"/>
            </p:cNvSpPr>
            <p:nvPr/>
          </p:nvSpPr>
          <p:spPr bwMode="auto">
            <a:xfrm>
              <a:off x="1545" y="4437"/>
              <a:ext cx="877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8" name="Oval 23"/>
            <p:cNvSpPr>
              <a:spLocks noChangeArrowheads="1"/>
            </p:cNvSpPr>
            <p:nvPr/>
          </p:nvSpPr>
          <p:spPr bwMode="auto">
            <a:xfrm>
              <a:off x="893" y="4395"/>
              <a:ext cx="878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9" name="Oval 24"/>
            <p:cNvSpPr>
              <a:spLocks noChangeArrowheads="1"/>
            </p:cNvSpPr>
            <p:nvPr/>
          </p:nvSpPr>
          <p:spPr bwMode="auto">
            <a:xfrm>
              <a:off x="619" y="4343"/>
              <a:ext cx="878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0" name="Oval 25"/>
            <p:cNvSpPr>
              <a:spLocks noChangeArrowheads="1"/>
            </p:cNvSpPr>
            <p:nvPr/>
          </p:nvSpPr>
          <p:spPr bwMode="auto">
            <a:xfrm>
              <a:off x="479" y="4211"/>
              <a:ext cx="878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" name="Oval 26"/>
            <p:cNvSpPr>
              <a:spLocks noChangeArrowheads="1"/>
            </p:cNvSpPr>
            <p:nvPr/>
          </p:nvSpPr>
          <p:spPr bwMode="auto">
            <a:xfrm>
              <a:off x="667" y="4244"/>
              <a:ext cx="878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" name="Oval 27"/>
            <p:cNvSpPr>
              <a:spLocks noChangeArrowheads="1"/>
            </p:cNvSpPr>
            <p:nvPr/>
          </p:nvSpPr>
          <p:spPr bwMode="auto">
            <a:xfrm>
              <a:off x="980" y="4165"/>
              <a:ext cx="878" cy="168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3" name="Oval 28"/>
            <p:cNvSpPr>
              <a:spLocks noChangeArrowheads="1"/>
            </p:cNvSpPr>
            <p:nvPr/>
          </p:nvSpPr>
          <p:spPr bwMode="auto">
            <a:xfrm>
              <a:off x="1341" y="4108"/>
              <a:ext cx="878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4" name="Oval 29"/>
            <p:cNvSpPr>
              <a:spLocks noChangeArrowheads="1"/>
            </p:cNvSpPr>
            <p:nvPr/>
          </p:nvSpPr>
          <p:spPr bwMode="auto">
            <a:xfrm>
              <a:off x="1591" y="4139"/>
              <a:ext cx="878" cy="167"/>
            </a:xfrm>
            <a:prstGeom prst="ellips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5" name="Oval 30"/>
            <p:cNvSpPr>
              <a:spLocks noChangeArrowheads="1"/>
            </p:cNvSpPr>
            <p:nvPr/>
          </p:nvSpPr>
          <p:spPr bwMode="auto">
            <a:xfrm flipV="1">
              <a:off x="774" y="4165"/>
              <a:ext cx="2202" cy="381"/>
            </a:xfrm>
            <a:prstGeom prst="ellipse">
              <a:avLst/>
            </a:prstGeom>
            <a:grpFill/>
            <a:ln w="12700">
              <a:noFill/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1412746" y="4794485"/>
            <a:ext cx="283356" cy="389525"/>
            <a:chOff x="7359848" y="3565743"/>
            <a:chExt cx="600075" cy="811652"/>
          </a:xfrm>
          <a:solidFill>
            <a:srgbClr val="FFFFFF"/>
          </a:solidFill>
        </p:grpSpPr>
        <p:sp>
          <p:nvSpPr>
            <p:cNvPr id="397" name="Flowchart: Card 396"/>
            <p:cNvSpPr/>
            <p:nvPr/>
          </p:nvSpPr>
          <p:spPr bwMode="auto">
            <a:xfrm flipH="1">
              <a:off x="7359848" y="3572723"/>
              <a:ext cx="600075" cy="804672"/>
            </a:xfrm>
            <a:prstGeom prst="flowChartPunchedCard">
              <a:avLst/>
            </a:pr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98" name="Freeform 397"/>
            <p:cNvSpPr/>
            <p:nvPr/>
          </p:nvSpPr>
          <p:spPr bwMode="auto">
            <a:xfrm>
              <a:off x="7821706" y="3565743"/>
              <a:ext cx="116114" cy="156029"/>
            </a:xfrm>
            <a:custGeom>
              <a:avLst/>
              <a:gdLst>
                <a:gd name="connsiteX0" fmla="*/ 0 w 116114"/>
                <a:gd name="connsiteY0" fmla="*/ 0 h 156029"/>
                <a:gd name="connsiteX1" fmla="*/ 0 w 116114"/>
                <a:gd name="connsiteY1" fmla="*/ 156029 h 156029"/>
                <a:gd name="connsiteX2" fmla="*/ 116114 w 116114"/>
                <a:gd name="connsiteY2" fmla="*/ 152400 h 156029"/>
                <a:gd name="connsiteX3" fmla="*/ 0 w 116114"/>
                <a:gd name="connsiteY3" fmla="*/ 0 h 15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114" h="156029">
                  <a:moveTo>
                    <a:pt x="0" y="0"/>
                  </a:moveTo>
                  <a:lnTo>
                    <a:pt x="0" y="156029"/>
                  </a:lnTo>
                  <a:lnTo>
                    <a:pt x="116114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cxnSp>
        <p:nvCxnSpPr>
          <p:cNvPr id="399" name="Straight Connector 398"/>
          <p:cNvCxnSpPr>
            <a:endCxn id="397" idx="0"/>
          </p:cNvCxnSpPr>
          <p:nvPr/>
        </p:nvCxnSpPr>
        <p:spPr bwMode="auto">
          <a:xfrm>
            <a:off x="1554424" y="4421100"/>
            <a:ext cx="0" cy="376736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0" name="Straight Connector 399"/>
          <p:cNvCxnSpPr/>
          <p:nvPr/>
        </p:nvCxnSpPr>
        <p:spPr bwMode="auto">
          <a:xfrm>
            <a:off x="2214190" y="4660450"/>
            <a:ext cx="0" cy="18836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1" name="Straight Connector 400"/>
          <p:cNvCxnSpPr/>
          <p:nvPr/>
        </p:nvCxnSpPr>
        <p:spPr bwMode="auto">
          <a:xfrm flipH="1">
            <a:off x="1554424" y="4664263"/>
            <a:ext cx="659768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2" name="Straight Connector 401"/>
          <p:cNvCxnSpPr/>
          <p:nvPr/>
        </p:nvCxnSpPr>
        <p:spPr bwMode="auto">
          <a:xfrm flipH="1" flipV="1">
            <a:off x="2329761" y="4967213"/>
            <a:ext cx="293525" cy="377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3" name="Straight Connector 402"/>
          <p:cNvCxnSpPr/>
          <p:nvPr/>
        </p:nvCxnSpPr>
        <p:spPr bwMode="auto">
          <a:xfrm flipH="1" flipV="1">
            <a:off x="2614113" y="5038732"/>
            <a:ext cx="293525" cy="377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4" name="Straight Connector 403"/>
          <p:cNvCxnSpPr/>
          <p:nvPr/>
        </p:nvCxnSpPr>
        <p:spPr bwMode="auto">
          <a:xfrm flipH="1" flipV="1">
            <a:off x="2614113" y="4350213"/>
            <a:ext cx="293525" cy="377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5" name="Straight Connector 404"/>
          <p:cNvCxnSpPr/>
          <p:nvPr/>
        </p:nvCxnSpPr>
        <p:spPr bwMode="auto">
          <a:xfrm flipH="1">
            <a:off x="2614113" y="4365494"/>
            <a:ext cx="11514" cy="67323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06" name="Group 405"/>
          <p:cNvGrpSpPr/>
          <p:nvPr/>
        </p:nvGrpSpPr>
        <p:grpSpPr>
          <a:xfrm>
            <a:off x="2790064" y="4215181"/>
            <a:ext cx="283356" cy="386175"/>
            <a:chOff x="7359848" y="3667989"/>
            <a:chExt cx="600075" cy="804672"/>
          </a:xfrm>
          <a:solidFill>
            <a:srgbClr val="FFFFFF"/>
          </a:solidFill>
        </p:grpSpPr>
        <p:sp>
          <p:nvSpPr>
            <p:cNvPr id="407" name="Flowchart: Card 406"/>
            <p:cNvSpPr/>
            <p:nvPr/>
          </p:nvSpPr>
          <p:spPr bwMode="auto">
            <a:xfrm flipH="1">
              <a:off x="7359848" y="3667989"/>
              <a:ext cx="600075" cy="804672"/>
            </a:xfrm>
            <a:prstGeom prst="flowChartPunchedCard">
              <a:avLst/>
            </a:pr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08" name="Freeform 407"/>
            <p:cNvSpPr/>
            <p:nvPr/>
          </p:nvSpPr>
          <p:spPr bwMode="auto">
            <a:xfrm>
              <a:off x="7821706" y="3675742"/>
              <a:ext cx="116114" cy="156029"/>
            </a:xfrm>
            <a:custGeom>
              <a:avLst/>
              <a:gdLst>
                <a:gd name="connsiteX0" fmla="*/ 0 w 116114"/>
                <a:gd name="connsiteY0" fmla="*/ 0 h 156029"/>
                <a:gd name="connsiteX1" fmla="*/ 0 w 116114"/>
                <a:gd name="connsiteY1" fmla="*/ 156029 h 156029"/>
                <a:gd name="connsiteX2" fmla="*/ 116114 w 116114"/>
                <a:gd name="connsiteY2" fmla="*/ 152400 h 156029"/>
                <a:gd name="connsiteX3" fmla="*/ 0 w 116114"/>
                <a:gd name="connsiteY3" fmla="*/ 0 h 15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114" h="156029">
                  <a:moveTo>
                    <a:pt x="0" y="0"/>
                  </a:moveTo>
                  <a:lnTo>
                    <a:pt x="0" y="156029"/>
                  </a:lnTo>
                  <a:lnTo>
                    <a:pt x="116114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409" name="Group 408"/>
          <p:cNvGrpSpPr/>
          <p:nvPr/>
        </p:nvGrpSpPr>
        <p:grpSpPr>
          <a:xfrm>
            <a:off x="2779627" y="4772937"/>
            <a:ext cx="283356" cy="386175"/>
            <a:chOff x="7359848" y="3667989"/>
            <a:chExt cx="600075" cy="804672"/>
          </a:xfrm>
          <a:solidFill>
            <a:srgbClr val="FFFFFF"/>
          </a:solidFill>
        </p:grpSpPr>
        <p:sp>
          <p:nvSpPr>
            <p:cNvPr id="410" name="Flowchart: Card 409"/>
            <p:cNvSpPr/>
            <p:nvPr/>
          </p:nvSpPr>
          <p:spPr bwMode="auto">
            <a:xfrm flipH="1">
              <a:off x="7359848" y="3667989"/>
              <a:ext cx="600075" cy="804672"/>
            </a:xfrm>
            <a:prstGeom prst="flowChartPunchedCard">
              <a:avLst/>
            </a:prstGeom>
            <a:grp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11" name="Freeform 410"/>
            <p:cNvSpPr/>
            <p:nvPr/>
          </p:nvSpPr>
          <p:spPr bwMode="auto">
            <a:xfrm>
              <a:off x="7821706" y="3675742"/>
              <a:ext cx="116114" cy="156029"/>
            </a:xfrm>
            <a:custGeom>
              <a:avLst/>
              <a:gdLst>
                <a:gd name="connsiteX0" fmla="*/ 0 w 116114"/>
                <a:gd name="connsiteY0" fmla="*/ 0 h 156029"/>
                <a:gd name="connsiteX1" fmla="*/ 0 w 116114"/>
                <a:gd name="connsiteY1" fmla="*/ 156029 h 156029"/>
                <a:gd name="connsiteX2" fmla="*/ 116114 w 116114"/>
                <a:gd name="connsiteY2" fmla="*/ 152400 h 156029"/>
                <a:gd name="connsiteX3" fmla="*/ 0 w 116114"/>
                <a:gd name="connsiteY3" fmla="*/ 0 h 15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114" h="156029">
                  <a:moveTo>
                    <a:pt x="0" y="0"/>
                  </a:moveTo>
                  <a:lnTo>
                    <a:pt x="0" y="156029"/>
                  </a:lnTo>
                  <a:lnTo>
                    <a:pt x="116114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375432" y="4214058"/>
            <a:ext cx="427571" cy="296087"/>
            <a:chOff x="8570375" y="3192884"/>
            <a:chExt cx="1068926" cy="614211"/>
          </a:xfrm>
        </p:grpSpPr>
        <p:sp>
          <p:nvSpPr>
            <p:cNvPr id="413" name="Rectangle 412"/>
            <p:cNvSpPr/>
            <p:nvPr/>
          </p:nvSpPr>
          <p:spPr bwMode="auto">
            <a:xfrm>
              <a:off x="8575637" y="3192884"/>
              <a:ext cx="393364" cy="124648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8570375" y="3318891"/>
              <a:ext cx="1068926" cy="48820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415" name="Group 414"/>
          <p:cNvGrpSpPr/>
          <p:nvPr/>
        </p:nvGrpSpPr>
        <p:grpSpPr>
          <a:xfrm>
            <a:off x="1921156" y="4788730"/>
            <a:ext cx="427571" cy="296087"/>
            <a:chOff x="8570375" y="3192884"/>
            <a:chExt cx="1068926" cy="614211"/>
          </a:xfrm>
        </p:grpSpPr>
        <p:sp>
          <p:nvSpPr>
            <p:cNvPr id="416" name="Rectangle 415"/>
            <p:cNvSpPr/>
            <p:nvPr/>
          </p:nvSpPr>
          <p:spPr bwMode="auto">
            <a:xfrm>
              <a:off x="8575637" y="3192884"/>
              <a:ext cx="393364" cy="124648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8570375" y="3318891"/>
              <a:ext cx="1068926" cy="48820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418" name="TextBox 417"/>
          <p:cNvSpPr txBox="1"/>
          <p:nvPr/>
        </p:nvSpPr>
        <p:spPr>
          <a:xfrm>
            <a:off x="4814625" y="5402097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none" dirty="0" smtClean="0">
                <a:latin typeface="Arial" pitchFamily="34" charset="0"/>
                <a:cs typeface="Arial" pitchFamily="34" charset="0"/>
              </a:rPr>
              <a:t>Threads</a:t>
            </a:r>
            <a:endParaRPr lang="en-US" sz="1600" b="1" u="none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19" name="Group 418"/>
          <p:cNvGrpSpPr/>
          <p:nvPr/>
        </p:nvGrpSpPr>
        <p:grpSpPr>
          <a:xfrm>
            <a:off x="4499115" y="5428975"/>
            <a:ext cx="279289" cy="290911"/>
            <a:chOff x="8327572" y="4328206"/>
            <a:chExt cx="300243" cy="312737"/>
          </a:xfrm>
        </p:grpSpPr>
        <p:grpSp>
          <p:nvGrpSpPr>
            <p:cNvPr id="420" name="Group 419"/>
            <p:cNvGrpSpPr/>
            <p:nvPr/>
          </p:nvGrpSpPr>
          <p:grpSpPr>
            <a:xfrm>
              <a:off x="8472240" y="4328206"/>
              <a:ext cx="155575" cy="312737"/>
              <a:chOff x="7723835" y="1770063"/>
              <a:chExt cx="155575" cy="312737"/>
            </a:xfrm>
          </p:grpSpPr>
          <p:sp>
            <p:nvSpPr>
              <p:cNvPr id="422" name="Freeform 99"/>
              <p:cNvSpPr>
                <a:spLocks/>
              </p:cNvSpPr>
              <p:nvPr/>
            </p:nvSpPr>
            <p:spPr bwMode="auto">
              <a:xfrm>
                <a:off x="7723835" y="1770063"/>
                <a:ext cx="155575" cy="290512"/>
              </a:xfrm>
              <a:custGeom>
                <a:avLst/>
                <a:gdLst>
                  <a:gd name="T0" fmla="*/ 2147483647 w 98"/>
                  <a:gd name="T1" fmla="*/ 0 h 183"/>
                  <a:gd name="T2" fmla="*/ 2147483647 w 98"/>
                  <a:gd name="T3" fmla="*/ 2147483647 h 183"/>
                  <a:gd name="T4" fmla="*/ 0 w 98"/>
                  <a:gd name="T5" fmla="*/ 2147483647 h 183"/>
                  <a:gd name="T6" fmla="*/ 0 w 98"/>
                  <a:gd name="T7" fmla="*/ 2147483647 h 183"/>
                  <a:gd name="T8" fmla="*/ 2147483647 w 98"/>
                  <a:gd name="T9" fmla="*/ 2147483647 h 183"/>
                  <a:gd name="T10" fmla="*/ 2147483647 w 98"/>
                  <a:gd name="T11" fmla="*/ 2147483647 h 183"/>
                  <a:gd name="T12" fmla="*/ 2147483647 w 98"/>
                  <a:gd name="T13" fmla="*/ 2147483647 h 183"/>
                  <a:gd name="T14" fmla="*/ 2147483647 w 98"/>
                  <a:gd name="T15" fmla="*/ 2147483647 h 183"/>
                  <a:gd name="T16" fmla="*/ 2147483647 w 98"/>
                  <a:gd name="T17" fmla="*/ 2147483647 h 183"/>
                  <a:gd name="T18" fmla="*/ 2147483647 w 98"/>
                  <a:gd name="T19" fmla="*/ 2147483647 h 183"/>
                  <a:gd name="T20" fmla="*/ 2147483647 w 98"/>
                  <a:gd name="T21" fmla="*/ 2147483647 h 183"/>
                  <a:gd name="T22" fmla="*/ 2147483647 w 98"/>
                  <a:gd name="T23" fmla="*/ 2147483647 h 183"/>
                  <a:gd name="T24" fmla="*/ 2147483647 w 98"/>
                  <a:gd name="T25" fmla="*/ 2147483647 h 183"/>
                  <a:gd name="T26" fmla="*/ 2147483647 w 98"/>
                  <a:gd name="T27" fmla="*/ 2147483647 h 183"/>
                  <a:gd name="T28" fmla="*/ 2147483647 w 98"/>
                  <a:gd name="T29" fmla="*/ 2147483647 h 183"/>
                  <a:gd name="T30" fmla="*/ 2147483647 w 98"/>
                  <a:gd name="T31" fmla="*/ 2147483647 h 183"/>
                  <a:gd name="T32" fmla="*/ 2147483647 w 98"/>
                  <a:gd name="T33" fmla="*/ 2147483647 h 183"/>
                  <a:gd name="T34" fmla="*/ 2147483647 w 98"/>
                  <a:gd name="T35" fmla="*/ 0 h 18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8"/>
                  <a:gd name="T55" fmla="*/ 0 h 183"/>
                  <a:gd name="T56" fmla="*/ 98 w 98"/>
                  <a:gd name="T57" fmla="*/ 183 h 18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8" h="183">
                    <a:moveTo>
                      <a:pt x="98" y="0"/>
                    </a:moveTo>
                    <a:lnTo>
                      <a:pt x="14" y="42"/>
                    </a:lnTo>
                    <a:lnTo>
                      <a:pt x="0" y="56"/>
                    </a:lnTo>
                    <a:lnTo>
                      <a:pt x="42" y="70"/>
                    </a:lnTo>
                    <a:lnTo>
                      <a:pt x="84" y="84"/>
                    </a:lnTo>
                    <a:lnTo>
                      <a:pt x="84" y="99"/>
                    </a:lnTo>
                    <a:lnTo>
                      <a:pt x="42" y="113"/>
                    </a:lnTo>
                    <a:lnTo>
                      <a:pt x="14" y="127"/>
                    </a:lnTo>
                    <a:lnTo>
                      <a:pt x="14" y="141"/>
                    </a:lnTo>
                    <a:lnTo>
                      <a:pt x="42" y="155"/>
                    </a:lnTo>
                    <a:lnTo>
                      <a:pt x="70" y="155"/>
                    </a:lnTo>
                    <a:lnTo>
                      <a:pt x="70" y="169"/>
                    </a:lnTo>
                    <a:lnTo>
                      <a:pt x="28" y="183"/>
                    </a:lnTo>
                    <a:lnTo>
                      <a:pt x="98" y="0"/>
                    </a:lnTo>
                    <a:close/>
                  </a:path>
                </a:pathLst>
              </a:cu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3" name="Freeform 100"/>
              <p:cNvSpPr>
                <a:spLocks/>
              </p:cNvSpPr>
              <p:nvPr/>
            </p:nvSpPr>
            <p:spPr bwMode="auto">
              <a:xfrm>
                <a:off x="7723835" y="1770063"/>
                <a:ext cx="155575" cy="268287"/>
              </a:xfrm>
              <a:custGeom>
                <a:avLst/>
                <a:gdLst>
                  <a:gd name="T0" fmla="*/ 2147483647 w 98"/>
                  <a:gd name="T1" fmla="*/ 2147483647 h 169"/>
                  <a:gd name="T2" fmla="*/ 2147483647 w 98"/>
                  <a:gd name="T3" fmla="*/ 2147483647 h 169"/>
                  <a:gd name="T4" fmla="*/ 2147483647 w 98"/>
                  <a:gd name="T5" fmla="*/ 2147483647 h 169"/>
                  <a:gd name="T6" fmla="*/ 2147483647 w 98"/>
                  <a:gd name="T7" fmla="*/ 2147483647 h 169"/>
                  <a:gd name="T8" fmla="*/ 0 w 98"/>
                  <a:gd name="T9" fmla="*/ 2147483647 h 169"/>
                  <a:gd name="T10" fmla="*/ 2147483647 w 98"/>
                  <a:gd name="T11" fmla="*/ 2147483647 h 169"/>
                  <a:gd name="T12" fmla="*/ 2147483647 w 98"/>
                  <a:gd name="T13" fmla="*/ 2147483647 h 169"/>
                  <a:gd name="T14" fmla="*/ 2147483647 w 98"/>
                  <a:gd name="T15" fmla="*/ 2147483647 h 169"/>
                  <a:gd name="T16" fmla="*/ 2147483647 w 98"/>
                  <a:gd name="T17" fmla="*/ 2147483647 h 169"/>
                  <a:gd name="T18" fmla="*/ 2147483647 w 98"/>
                  <a:gd name="T19" fmla="*/ 2147483647 h 169"/>
                  <a:gd name="T20" fmla="*/ 2147483647 w 98"/>
                  <a:gd name="T21" fmla="*/ 2147483647 h 169"/>
                  <a:gd name="T22" fmla="*/ 2147483647 w 98"/>
                  <a:gd name="T23" fmla="*/ 2147483647 h 169"/>
                  <a:gd name="T24" fmla="*/ 2147483647 w 98"/>
                  <a:gd name="T25" fmla="*/ 2147483647 h 169"/>
                  <a:gd name="T26" fmla="*/ 2147483647 w 98"/>
                  <a:gd name="T27" fmla="*/ 2147483647 h 169"/>
                  <a:gd name="T28" fmla="*/ 2147483647 w 98"/>
                  <a:gd name="T29" fmla="*/ 2147483647 h 169"/>
                  <a:gd name="T30" fmla="*/ 2147483647 w 98"/>
                  <a:gd name="T31" fmla="*/ 2147483647 h 169"/>
                  <a:gd name="T32" fmla="*/ 2147483647 w 98"/>
                  <a:gd name="T33" fmla="*/ 2147483647 h 169"/>
                  <a:gd name="T34" fmla="*/ 2147483647 w 98"/>
                  <a:gd name="T35" fmla="*/ 2147483647 h 169"/>
                  <a:gd name="T36" fmla="*/ 2147483647 w 98"/>
                  <a:gd name="T37" fmla="*/ 2147483647 h 169"/>
                  <a:gd name="T38" fmla="*/ 2147483647 w 98"/>
                  <a:gd name="T39" fmla="*/ 2147483647 h 169"/>
                  <a:gd name="T40" fmla="*/ 2147483647 w 98"/>
                  <a:gd name="T41" fmla="*/ 2147483647 h 169"/>
                  <a:gd name="T42" fmla="*/ 2147483647 w 98"/>
                  <a:gd name="T43" fmla="*/ 2147483647 h 169"/>
                  <a:gd name="T44" fmla="*/ 2147483647 w 98"/>
                  <a:gd name="T45" fmla="*/ 2147483647 h 169"/>
                  <a:gd name="T46" fmla="*/ 2147483647 w 98"/>
                  <a:gd name="T47" fmla="*/ 2147483647 h 169"/>
                  <a:gd name="T48" fmla="*/ 2147483647 w 98"/>
                  <a:gd name="T49" fmla="*/ 2147483647 h 169"/>
                  <a:gd name="T50" fmla="*/ 2147483647 w 98"/>
                  <a:gd name="T51" fmla="*/ 2147483647 h 169"/>
                  <a:gd name="T52" fmla="*/ 2147483647 w 98"/>
                  <a:gd name="T53" fmla="*/ 2147483647 h 169"/>
                  <a:gd name="T54" fmla="*/ 2147483647 w 98"/>
                  <a:gd name="T55" fmla="*/ 2147483647 h 169"/>
                  <a:gd name="T56" fmla="*/ 2147483647 w 98"/>
                  <a:gd name="T57" fmla="*/ 2147483647 h 169"/>
                  <a:gd name="T58" fmla="*/ 2147483647 w 98"/>
                  <a:gd name="T59" fmla="*/ 2147483647 h 169"/>
                  <a:gd name="T60" fmla="*/ 2147483647 w 98"/>
                  <a:gd name="T61" fmla="*/ 2147483647 h 169"/>
                  <a:gd name="T62" fmla="*/ 2147483647 w 98"/>
                  <a:gd name="T63" fmla="*/ 2147483647 h 169"/>
                  <a:gd name="T64" fmla="*/ 2147483647 w 98"/>
                  <a:gd name="T65" fmla="*/ 2147483647 h 169"/>
                  <a:gd name="T66" fmla="*/ 2147483647 w 98"/>
                  <a:gd name="T67" fmla="*/ 2147483647 h 169"/>
                  <a:gd name="T68" fmla="*/ 2147483647 w 98"/>
                  <a:gd name="T69" fmla="*/ 2147483647 h 169"/>
                  <a:gd name="T70" fmla="*/ 2147483647 w 98"/>
                  <a:gd name="T71" fmla="*/ 2147483647 h 169"/>
                  <a:gd name="T72" fmla="*/ 2147483647 w 98"/>
                  <a:gd name="T73" fmla="*/ 2147483647 h 169"/>
                  <a:gd name="T74" fmla="*/ 0 w 98"/>
                  <a:gd name="T75" fmla="*/ 2147483647 h 169"/>
                  <a:gd name="T76" fmla="*/ 0 w 98"/>
                  <a:gd name="T77" fmla="*/ 2147483647 h 169"/>
                  <a:gd name="T78" fmla="*/ 0 w 98"/>
                  <a:gd name="T79" fmla="*/ 2147483647 h 169"/>
                  <a:gd name="T80" fmla="*/ 2147483647 w 98"/>
                  <a:gd name="T81" fmla="*/ 2147483647 h 169"/>
                  <a:gd name="T82" fmla="*/ 2147483647 w 98"/>
                  <a:gd name="T83" fmla="*/ 0 h 16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8"/>
                  <a:gd name="T127" fmla="*/ 0 h 169"/>
                  <a:gd name="T128" fmla="*/ 98 w 98"/>
                  <a:gd name="T129" fmla="*/ 169 h 16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8" h="169">
                    <a:moveTo>
                      <a:pt x="98" y="14"/>
                    </a:moveTo>
                    <a:lnTo>
                      <a:pt x="14" y="56"/>
                    </a:lnTo>
                    <a:lnTo>
                      <a:pt x="28" y="56"/>
                    </a:lnTo>
                    <a:lnTo>
                      <a:pt x="14" y="70"/>
                    </a:lnTo>
                    <a:lnTo>
                      <a:pt x="0" y="56"/>
                    </a:lnTo>
                    <a:lnTo>
                      <a:pt x="42" y="70"/>
                    </a:lnTo>
                    <a:lnTo>
                      <a:pt x="84" y="84"/>
                    </a:lnTo>
                    <a:lnTo>
                      <a:pt x="98" y="84"/>
                    </a:lnTo>
                    <a:lnTo>
                      <a:pt x="98" y="99"/>
                    </a:lnTo>
                    <a:lnTo>
                      <a:pt x="84" y="113"/>
                    </a:lnTo>
                    <a:lnTo>
                      <a:pt x="42" y="127"/>
                    </a:lnTo>
                    <a:lnTo>
                      <a:pt x="14" y="141"/>
                    </a:lnTo>
                    <a:lnTo>
                      <a:pt x="28" y="127"/>
                    </a:lnTo>
                    <a:lnTo>
                      <a:pt x="28" y="141"/>
                    </a:lnTo>
                    <a:lnTo>
                      <a:pt x="14" y="141"/>
                    </a:lnTo>
                    <a:lnTo>
                      <a:pt x="42" y="155"/>
                    </a:lnTo>
                    <a:lnTo>
                      <a:pt x="70" y="155"/>
                    </a:lnTo>
                    <a:lnTo>
                      <a:pt x="84" y="155"/>
                    </a:lnTo>
                    <a:lnTo>
                      <a:pt x="84" y="169"/>
                    </a:lnTo>
                    <a:lnTo>
                      <a:pt x="70" y="169"/>
                    </a:lnTo>
                    <a:lnTo>
                      <a:pt x="70" y="155"/>
                    </a:lnTo>
                    <a:lnTo>
                      <a:pt x="70" y="169"/>
                    </a:lnTo>
                    <a:lnTo>
                      <a:pt x="42" y="169"/>
                    </a:lnTo>
                    <a:lnTo>
                      <a:pt x="14" y="155"/>
                    </a:lnTo>
                    <a:lnTo>
                      <a:pt x="14" y="141"/>
                    </a:lnTo>
                    <a:lnTo>
                      <a:pt x="14" y="127"/>
                    </a:lnTo>
                    <a:lnTo>
                      <a:pt x="42" y="113"/>
                    </a:lnTo>
                    <a:lnTo>
                      <a:pt x="84" y="99"/>
                    </a:lnTo>
                    <a:lnTo>
                      <a:pt x="84" y="84"/>
                    </a:lnTo>
                    <a:lnTo>
                      <a:pt x="84" y="99"/>
                    </a:lnTo>
                    <a:lnTo>
                      <a:pt x="42" y="84"/>
                    </a:lnTo>
                    <a:lnTo>
                      <a:pt x="0" y="70"/>
                    </a:lnTo>
                    <a:lnTo>
                      <a:pt x="0" y="56"/>
                    </a:lnTo>
                    <a:lnTo>
                      <a:pt x="14" y="42"/>
                    </a:lnTo>
                    <a:lnTo>
                      <a:pt x="98" y="0"/>
                    </a:lnTo>
                    <a:lnTo>
                      <a:pt x="98" y="14"/>
                    </a:lnTo>
                    <a:close/>
                  </a:path>
                </a:pathLst>
              </a:cu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4" name="Freeform 101"/>
              <p:cNvSpPr>
                <a:spLocks/>
              </p:cNvSpPr>
              <p:nvPr/>
            </p:nvSpPr>
            <p:spPr bwMode="auto">
              <a:xfrm>
                <a:off x="7834960" y="2038350"/>
                <a:ext cx="22225" cy="22225"/>
              </a:xfrm>
              <a:custGeom>
                <a:avLst/>
                <a:gdLst>
                  <a:gd name="T0" fmla="*/ 2147483647 w 14"/>
                  <a:gd name="T1" fmla="*/ 0 h 14"/>
                  <a:gd name="T2" fmla="*/ 2147483647 w 14"/>
                  <a:gd name="T3" fmla="*/ 0 h 14"/>
                  <a:gd name="T4" fmla="*/ 0 w 14"/>
                  <a:gd name="T5" fmla="*/ 2147483647 h 14"/>
                  <a:gd name="T6" fmla="*/ 0 w 14"/>
                  <a:gd name="T7" fmla="*/ 0 h 14"/>
                  <a:gd name="T8" fmla="*/ 0 w 14"/>
                  <a:gd name="T9" fmla="*/ 0 h 14"/>
                  <a:gd name="T10" fmla="*/ 0 w 14"/>
                  <a:gd name="T11" fmla="*/ 0 h 14"/>
                  <a:gd name="T12" fmla="*/ 2147483647 w 14"/>
                  <a:gd name="T13" fmla="*/ 0 h 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14"/>
                  <a:gd name="T23" fmla="*/ 14 w 14"/>
                  <a:gd name="T24" fmla="*/ 14 h 1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14">
                    <a:moveTo>
                      <a:pt x="14" y="0"/>
                    </a:moveTo>
                    <a:lnTo>
                      <a:pt x="14" y="0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5" name="Freeform 102"/>
              <p:cNvSpPr>
                <a:spLocks/>
              </p:cNvSpPr>
              <p:nvPr/>
            </p:nvSpPr>
            <p:spPr bwMode="auto">
              <a:xfrm>
                <a:off x="7768285" y="2038350"/>
                <a:ext cx="66675" cy="44450"/>
              </a:xfrm>
              <a:custGeom>
                <a:avLst/>
                <a:gdLst>
                  <a:gd name="T0" fmla="*/ 2147483647 w 42"/>
                  <a:gd name="T1" fmla="*/ 2147483647 h 28"/>
                  <a:gd name="T2" fmla="*/ 2147483647 w 42"/>
                  <a:gd name="T3" fmla="*/ 0 h 28"/>
                  <a:gd name="T4" fmla="*/ 0 w 42"/>
                  <a:gd name="T5" fmla="*/ 2147483647 h 28"/>
                  <a:gd name="T6" fmla="*/ 0 w 42"/>
                  <a:gd name="T7" fmla="*/ 2147483647 h 28"/>
                  <a:gd name="T8" fmla="*/ 2147483647 w 42"/>
                  <a:gd name="T9" fmla="*/ 214748364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28"/>
                  <a:gd name="T17" fmla="*/ 42 w 42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28">
                    <a:moveTo>
                      <a:pt x="42" y="14"/>
                    </a:moveTo>
                    <a:lnTo>
                      <a:pt x="42" y="0"/>
                    </a:lnTo>
                    <a:lnTo>
                      <a:pt x="0" y="14"/>
                    </a:lnTo>
                    <a:lnTo>
                      <a:pt x="0" y="28"/>
                    </a:lnTo>
                    <a:lnTo>
                      <a:pt x="42" y="14"/>
                    </a:lnTo>
                    <a:close/>
                  </a:path>
                </a:pathLst>
              </a:cu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421" name="Straight Arrow Connector 420"/>
            <p:cNvCxnSpPr/>
            <p:nvPr/>
          </p:nvCxnSpPr>
          <p:spPr bwMode="auto">
            <a:xfrm>
              <a:off x="8327572" y="4484348"/>
              <a:ext cx="167346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26" name="Group 425"/>
          <p:cNvGrpSpPr/>
          <p:nvPr/>
        </p:nvGrpSpPr>
        <p:grpSpPr>
          <a:xfrm>
            <a:off x="5837587" y="5447609"/>
            <a:ext cx="279289" cy="290911"/>
            <a:chOff x="8327572" y="4328206"/>
            <a:chExt cx="300243" cy="312737"/>
          </a:xfrm>
        </p:grpSpPr>
        <p:grpSp>
          <p:nvGrpSpPr>
            <p:cNvPr id="427" name="Group 426"/>
            <p:cNvGrpSpPr/>
            <p:nvPr/>
          </p:nvGrpSpPr>
          <p:grpSpPr>
            <a:xfrm>
              <a:off x="8472240" y="4328206"/>
              <a:ext cx="155575" cy="312737"/>
              <a:chOff x="7723835" y="1770063"/>
              <a:chExt cx="155575" cy="312737"/>
            </a:xfrm>
          </p:grpSpPr>
          <p:sp>
            <p:nvSpPr>
              <p:cNvPr id="429" name="Freeform 99"/>
              <p:cNvSpPr>
                <a:spLocks/>
              </p:cNvSpPr>
              <p:nvPr/>
            </p:nvSpPr>
            <p:spPr bwMode="auto">
              <a:xfrm>
                <a:off x="7723835" y="1770063"/>
                <a:ext cx="155575" cy="290512"/>
              </a:xfrm>
              <a:custGeom>
                <a:avLst/>
                <a:gdLst>
                  <a:gd name="T0" fmla="*/ 2147483647 w 98"/>
                  <a:gd name="T1" fmla="*/ 0 h 183"/>
                  <a:gd name="T2" fmla="*/ 2147483647 w 98"/>
                  <a:gd name="T3" fmla="*/ 2147483647 h 183"/>
                  <a:gd name="T4" fmla="*/ 0 w 98"/>
                  <a:gd name="T5" fmla="*/ 2147483647 h 183"/>
                  <a:gd name="T6" fmla="*/ 0 w 98"/>
                  <a:gd name="T7" fmla="*/ 2147483647 h 183"/>
                  <a:gd name="T8" fmla="*/ 2147483647 w 98"/>
                  <a:gd name="T9" fmla="*/ 2147483647 h 183"/>
                  <a:gd name="T10" fmla="*/ 2147483647 w 98"/>
                  <a:gd name="T11" fmla="*/ 2147483647 h 183"/>
                  <a:gd name="T12" fmla="*/ 2147483647 w 98"/>
                  <a:gd name="T13" fmla="*/ 2147483647 h 183"/>
                  <a:gd name="T14" fmla="*/ 2147483647 w 98"/>
                  <a:gd name="T15" fmla="*/ 2147483647 h 183"/>
                  <a:gd name="T16" fmla="*/ 2147483647 w 98"/>
                  <a:gd name="T17" fmla="*/ 2147483647 h 183"/>
                  <a:gd name="T18" fmla="*/ 2147483647 w 98"/>
                  <a:gd name="T19" fmla="*/ 2147483647 h 183"/>
                  <a:gd name="T20" fmla="*/ 2147483647 w 98"/>
                  <a:gd name="T21" fmla="*/ 2147483647 h 183"/>
                  <a:gd name="T22" fmla="*/ 2147483647 w 98"/>
                  <a:gd name="T23" fmla="*/ 2147483647 h 183"/>
                  <a:gd name="T24" fmla="*/ 2147483647 w 98"/>
                  <a:gd name="T25" fmla="*/ 2147483647 h 183"/>
                  <a:gd name="T26" fmla="*/ 2147483647 w 98"/>
                  <a:gd name="T27" fmla="*/ 2147483647 h 183"/>
                  <a:gd name="T28" fmla="*/ 2147483647 w 98"/>
                  <a:gd name="T29" fmla="*/ 2147483647 h 183"/>
                  <a:gd name="T30" fmla="*/ 2147483647 w 98"/>
                  <a:gd name="T31" fmla="*/ 2147483647 h 183"/>
                  <a:gd name="T32" fmla="*/ 2147483647 w 98"/>
                  <a:gd name="T33" fmla="*/ 2147483647 h 183"/>
                  <a:gd name="T34" fmla="*/ 2147483647 w 98"/>
                  <a:gd name="T35" fmla="*/ 0 h 18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8"/>
                  <a:gd name="T55" fmla="*/ 0 h 183"/>
                  <a:gd name="T56" fmla="*/ 98 w 98"/>
                  <a:gd name="T57" fmla="*/ 183 h 18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8" h="183">
                    <a:moveTo>
                      <a:pt x="98" y="0"/>
                    </a:moveTo>
                    <a:lnTo>
                      <a:pt x="14" y="42"/>
                    </a:lnTo>
                    <a:lnTo>
                      <a:pt x="0" y="56"/>
                    </a:lnTo>
                    <a:lnTo>
                      <a:pt x="42" y="70"/>
                    </a:lnTo>
                    <a:lnTo>
                      <a:pt x="84" y="84"/>
                    </a:lnTo>
                    <a:lnTo>
                      <a:pt x="84" y="99"/>
                    </a:lnTo>
                    <a:lnTo>
                      <a:pt x="42" y="113"/>
                    </a:lnTo>
                    <a:lnTo>
                      <a:pt x="14" y="127"/>
                    </a:lnTo>
                    <a:lnTo>
                      <a:pt x="14" y="141"/>
                    </a:lnTo>
                    <a:lnTo>
                      <a:pt x="42" y="155"/>
                    </a:lnTo>
                    <a:lnTo>
                      <a:pt x="70" y="155"/>
                    </a:lnTo>
                    <a:lnTo>
                      <a:pt x="70" y="169"/>
                    </a:lnTo>
                    <a:lnTo>
                      <a:pt x="28" y="183"/>
                    </a:lnTo>
                    <a:lnTo>
                      <a:pt x="98" y="0"/>
                    </a:lnTo>
                    <a:close/>
                  </a:path>
                </a:pathLst>
              </a:cu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0" name="Freeform 100"/>
              <p:cNvSpPr>
                <a:spLocks/>
              </p:cNvSpPr>
              <p:nvPr/>
            </p:nvSpPr>
            <p:spPr bwMode="auto">
              <a:xfrm>
                <a:off x="7723835" y="1770063"/>
                <a:ext cx="155575" cy="268287"/>
              </a:xfrm>
              <a:custGeom>
                <a:avLst/>
                <a:gdLst>
                  <a:gd name="T0" fmla="*/ 2147483647 w 98"/>
                  <a:gd name="T1" fmla="*/ 2147483647 h 169"/>
                  <a:gd name="T2" fmla="*/ 2147483647 w 98"/>
                  <a:gd name="T3" fmla="*/ 2147483647 h 169"/>
                  <a:gd name="T4" fmla="*/ 2147483647 w 98"/>
                  <a:gd name="T5" fmla="*/ 2147483647 h 169"/>
                  <a:gd name="T6" fmla="*/ 2147483647 w 98"/>
                  <a:gd name="T7" fmla="*/ 2147483647 h 169"/>
                  <a:gd name="T8" fmla="*/ 0 w 98"/>
                  <a:gd name="T9" fmla="*/ 2147483647 h 169"/>
                  <a:gd name="T10" fmla="*/ 2147483647 w 98"/>
                  <a:gd name="T11" fmla="*/ 2147483647 h 169"/>
                  <a:gd name="T12" fmla="*/ 2147483647 w 98"/>
                  <a:gd name="T13" fmla="*/ 2147483647 h 169"/>
                  <a:gd name="T14" fmla="*/ 2147483647 w 98"/>
                  <a:gd name="T15" fmla="*/ 2147483647 h 169"/>
                  <a:gd name="T16" fmla="*/ 2147483647 w 98"/>
                  <a:gd name="T17" fmla="*/ 2147483647 h 169"/>
                  <a:gd name="T18" fmla="*/ 2147483647 w 98"/>
                  <a:gd name="T19" fmla="*/ 2147483647 h 169"/>
                  <a:gd name="T20" fmla="*/ 2147483647 w 98"/>
                  <a:gd name="T21" fmla="*/ 2147483647 h 169"/>
                  <a:gd name="T22" fmla="*/ 2147483647 w 98"/>
                  <a:gd name="T23" fmla="*/ 2147483647 h 169"/>
                  <a:gd name="T24" fmla="*/ 2147483647 w 98"/>
                  <a:gd name="T25" fmla="*/ 2147483647 h 169"/>
                  <a:gd name="T26" fmla="*/ 2147483647 w 98"/>
                  <a:gd name="T27" fmla="*/ 2147483647 h 169"/>
                  <a:gd name="T28" fmla="*/ 2147483647 w 98"/>
                  <a:gd name="T29" fmla="*/ 2147483647 h 169"/>
                  <a:gd name="T30" fmla="*/ 2147483647 w 98"/>
                  <a:gd name="T31" fmla="*/ 2147483647 h 169"/>
                  <a:gd name="T32" fmla="*/ 2147483647 w 98"/>
                  <a:gd name="T33" fmla="*/ 2147483647 h 169"/>
                  <a:gd name="T34" fmla="*/ 2147483647 w 98"/>
                  <a:gd name="T35" fmla="*/ 2147483647 h 169"/>
                  <a:gd name="T36" fmla="*/ 2147483647 w 98"/>
                  <a:gd name="T37" fmla="*/ 2147483647 h 169"/>
                  <a:gd name="T38" fmla="*/ 2147483647 w 98"/>
                  <a:gd name="T39" fmla="*/ 2147483647 h 169"/>
                  <a:gd name="T40" fmla="*/ 2147483647 w 98"/>
                  <a:gd name="T41" fmla="*/ 2147483647 h 169"/>
                  <a:gd name="T42" fmla="*/ 2147483647 w 98"/>
                  <a:gd name="T43" fmla="*/ 2147483647 h 169"/>
                  <a:gd name="T44" fmla="*/ 2147483647 w 98"/>
                  <a:gd name="T45" fmla="*/ 2147483647 h 169"/>
                  <a:gd name="T46" fmla="*/ 2147483647 w 98"/>
                  <a:gd name="T47" fmla="*/ 2147483647 h 169"/>
                  <a:gd name="T48" fmla="*/ 2147483647 w 98"/>
                  <a:gd name="T49" fmla="*/ 2147483647 h 169"/>
                  <a:gd name="T50" fmla="*/ 2147483647 w 98"/>
                  <a:gd name="T51" fmla="*/ 2147483647 h 169"/>
                  <a:gd name="T52" fmla="*/ 2147483647 w 98"/>
                  <a:gd name="T53" fmla="*/ 2147483647 h 169"/>
                  <a:gd name="T54" fmla="*/ 2147483647 w 98"/>
                  <a:gd name="T55" fmla="*/ 2147483647 h 169"/>
                  <a:gd name="T56" fmla="*/ 2147483647 w 98"/>
                  <a:gd name="T57" fmla="*/ 2147483647 h 169"/>
                  <a:gd name="T58" fmla="*/ 2147483647 w 98"/>
                  <a:gd name="T59" fmla="*/ 2147483647 h 169"/>
                  <a:gd name="T60" fmla="*/ 2147483647 w 98"/>
                  <a:gd name="T61" fmla="*/ 2147483647 h 169"/>
                  <a:gd name="T62" fmla="*/ 2147483647 w 98"/>
                  <a:gd name="T63" fmla="*/ 2147483647 h 169"/>
                  <a:gd name="T64" fmla="*/ 2147483647 w 98"/>
                  <a:gd name="T65" fmla="*/ 2147483647 h 169"/>
                  <a:gd name="T66" fmla="*/ 2147483647 w 98"/>
                  <a:gd name="T67" fmla="*/ 2147483647 h 169"/>
                  <a:gd name="T68" fmla="*/ 2147483647 w 98"/>
                  <a:gd name="T69" fmla="*/ 2147483647 h 169"/>
                  <a:gd name="T70" fmla="*/ 2147483647 w 98"/>
                  <a:gd name="T71" fmla="*/ 2147483647 h 169"/>
                  <a:gd name="T72" fmla="*/ 2147483647 w 98"/>
                  <a:gd name="T73" fmla="*/ 2147483647 h 169"/>
                  <a:gd name="T74" fmla="*/ 0 w 98"/>
                  <a:gd name="T75" fmla="*/ 2147483647 h 169"/>
                  <a:gd name="T76" fmla="*/ 0 w 98"/>
                  <a:gd name="T77" fmla="*/ 2147483647 h 169"/>
                  <a:gd name="T78" fmla="*/ 0 w 98"/>
                  <a:gd name="T79" fmla="*/ 2147483647 h 169"/>
                  <a:gd name="T80" fmla="*/ 2147483647 w 98"/>
                  <a:gd name="T81" fmla="*/ 2147483647 h 169"/>
                  <a:gd name="T82" fmla="*/ 2147483647 w 98"/>
                  <a:gd name="T83" fmla="*/ 0 h 16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8"/>
                  <a:gd name="T127" fmla="*/ 0 h 169"/>
                  <a:gd name="T128" fmla="*/ 98 w 98"/>
                  <a:gd name="T129" fmla="*/ 169 h 16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8" h="169">
                    <a:moveTo>
                      <a:pt x="98" y="14"/>
                    </a:moveTo>
                    <a:lnTo>
                      <a:pt x="14" y="56"/>
                    </a:lnTo>
                    <a:lnTo>
                      <a:pt x="28" y="56"/>
                    </a:lnTo>
                    <a:lnTo>
                      <a:pt x="14" y="70"/>
                    </a:lnTo>
                    <a:lnTo>
                      <a:pt x="0" y="56"/>
                    </a:lnTo>
                    <a:lnTo>
                      <a:pt x="42" y="70"/>
                    </a:lnTo>
                    <a:lnTo>
                      <a:pt x="84" y="84"/>
                    </a:lnTo>
                    <a:lnTo>
                      <a:pt x="98" y="84"/>
                    </a:lnTo>
                    <a:lnTo>
                      <a:pt x="98" y="99"/>
                    </a:lnTo>
                    <a:lnTo>
                      <a:pt x="84" y="113"/>
                    </a:lnTo>
                    <a:lnTo>
                      <a:pt x="42" y="127"/>
                    </a:lnTo>
                    <a:lnTo>
                      <a:pt x="14" y="141"/>
                    </a:lnTo>
                    <a:lnTo>
                      <a:pt x="28" y="127"/>
                    </a:lnTo>
                    <a:lnTo>
                      <a:pt x="28" y="141"/>
                    </a:lnTo>
                    <a:lnTo>
                      <a:pt x="14" y="141"/>
                    </a:lnTo>
                    <a:lnTo>
                      <a:pt x="42" y="155"/>
                    </a:lnTo>
                    <a:lnTo>
                      <a:pt x="70" y="155"/>
                    </a:lnTo>
                    <a:lnTo>
                      <a:pt x="84" y="155"/>
                    </a:lnTo>
                    <a:lnTo>
                      <a:pt x="84" y="169"/>
                    </a:lnTo>
                    <a:lnTo>
                      <a:pt x="70" y="169"/>
                    </a:lnTo>
                    <a:lnTo>
                      <a:pt x="70" y="155"/>
                    </a:lnTo>
                    <a:lnTo>
                      <a:pt x="70" y="169"/>
                    </a:lnTo>
                    <a:lnTo>
                      <a:pt x="42" y="169"/>
                    </a:lnTo>
                    <a:lnTo>
                      <a:pt x="14" y="155"/>
                    </a:lnTo>
                    <a:lnTo>
                      <a:pt x="14" y="141"/>
                    </a:lnTo>
                    <a:lnTo>
                      <a:pt x="14" y="127"/>
                    </a:lnTo>
                    <a:lnTo>
                      <a:pt x="42" y="113"/>
                    </a:lnTo>
                    <a:lnTo>
                      <a:pt x="84" y="99"/>
                    </a:lnTo>
                    <a:lnTo>
                      <a:pt x="84" y="84"/>
                    </a:lnTo>
                    <a:lnTo>
                      <a:pt x="84" y="99"/>
                    </a:lnTo>
                    <a:lnTo>
                      <a:pt x="42" y="84"/>
                    </a:lnTo>
                    <a:lnTo>
                      <a:pt x="0" y="70"/>
                    </a:lnTo>
                    <a:lnTo>
                      <a:pt x="0" y="56"/>
                    </a:lnTo>
                    <a:lnTo>
                      <a:pt x="14" y="42"/>
                    </a:lnTo>
                    <a:lnTo>
                      <a:pt x="98" y="0"/>
                    </a:lnTo>
                    <a:lnTo>
                      <a:pt x="98" y="14"/>
                    </a:lnTo>
                    <a:close/>
                  </a:path>
                </a:pathLst>
              </a:cu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1" name="Freeform 101"/>
              <p:cNvSpPr>
                <a:spLocks/>
              </p:cNvSpPr>
              <p:nvPr/>
            </p:nvSpPr>
            <p:spPr bwMode="auto">
              <a:xfrm>
                <a:off x="7834960" y="2038350"/>
                <a:ext cx="22225" cy="22225"/>
              </a:xfrm>
              <a:custGeom>
                <a:avLst/>
                <a:gdLst>
                  <a:gd name="T0" fmla="*/ 2147483647 w 14"/>
                  <a:gd name="T1" fmla="*/ 0 h 14"/>
                  <a:gd name="T2" fmla="*/ 2147483647 w 14"/>
                  <a:gd name="T3" fmla="*/ 0 h 14"/>
                  <a:gd name="T4" fmla="*/ 0 w 14"/>
                  <a:gd name="T5" fmla="*/ 2147483647 h 14"/>
                  <a:gd name="T6" fmla="*/ 0 w 14"/>
                  <a:gd name="T7" fmla="*/ 0 h 14"/>
                  <a:gd name="T8" fmla="*/ 0 w 14"/>
                  <a:gd name="T9" fmla="*/ 0 h 14"/>
                  <a:gd name="T10" fmla="*/ 0 w 14"/>
                  <a:gd name="T11" fmla="*/ 0 h 14"/>
                  <a:gd name="T12" fmla="*/ 2147483647 w 14"/>
                  <a:gd name="T13" fmla="*/ 0 h 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14"/>
                  <a:gd name="T23" fmla="*/ 14 w 14"/>
                  <a:gd name="T24" fmla="*/ 14 h 1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14">
                    <a:moveTo>
                      <a:pt x="14" y="0"/>
                    </a:moveTo>
                    <a:lnTo>
                      <a:pt x="14" y="0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2" name="Freeform 102"/>
              <p:cNvSpPr>
                <a:spLocks/>
              </p:cNvSpPr>
              <p:nvPr/>
            </p:nvSpPr>
            <p:spPr bwMode="auto">
              <a:xfrm>
                <a:off x="7768285" y="2038350"/>
                <a:ext cx="66675" cy="44450"/>
              </a:xfrm>
              <a:custGeom>
                <a:avLst/>
                <a:gdLst>
                  <a:gd name="T0" fmla="*/ 2147483647 w 42"/>
                  <a:gd name="T1" fmla="*/ 2147483647 h 28"/>
                  <a:gd name="T2" fmla="*/ 2147483647 w 42"/>
                  <a:gd name="T3" fmla="*/ 0 h 28"/>
                  <a:gd name="T4" fmla="*/ 0 w 42"/>
                  <a:gd name="T5" fmla="*/ 2147483647 h 28"/>
                  <a:gd name="T6" fmla="*/ 0 w 42"/>
                  <a:gd name="T7" fmla="*/ 2147483647 h 28"/>
                  <a:gd name="T8" fmla="*/ 2147483647 w 42"/>
                  <a:gd name="T9" fmla="*/ 214748364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28"/>
                  <a:gd name="T17" fmla="*/ 42 w 42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28">
                    <a:moveTo>
                      <a:pt x="42" y="14"/>
                    </a:moveTo>
                    <a:lnTo>
                      <a:pt x="42" y="0"/>
                    </a:lnTo>
                    <a:lnTo>
                      <a:pt x="0" y="14"/>
                    </a:lnTo>
                    <a:lnTo>
                      <a:pt x="0" y="28"/>
                    </a:lnTo>
                    <a:lnTo>
                      <a:pt x="42" y="14"/>
                    </a:lnTo>
                    <a:close/>
                  </a:path>
                </a:pathLst>
              </a:cu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428" name="Straight Arrow Connector 427"/>
            <p:cNvCxnSpPr/>
            <p:nvPr/>
          </p:nvCxnSpPr>
          <p:spPr bwMode="auto">
            <a:xfrm>
              <a:off x="8327572" y="4484348"/>
              <a:ext cx="167346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3" name="Group 432"/>
          <p:cNvGrpSpPr/>
          <p:nvPr/>
        </p:nvGrpSpPr>
        <p:grpSpPr>
          <a:xfrm>
            <a:off x="6703168" y="5409845"/>
            <a:ext cx="279289" cy="290911"/>
            <a:chOff x="8327572" y="4328206"/>
            <a:chExt cx="300243" cy="312737"/>
          </a:xfrm>
        </p:grpSpPr>
        <p:grpSp>
          <p:nvGrpSpPr>
            <p:cNvPr id="434" name="Group 433"/>
            <p:cNvGrpSpPr/>
            <p:nvPr/>
          </p:nvGrpSpPr>
          <p:grpSpPr>
            <a:xfrm>
              <a:off x="8472240" y="4328206"/>
              <a:ext cx="155575" cy="312737"/>
              <a:chOff x="7723835" y="1770063"/>
              <a:chExt cx="155575" cy="312737"/>
            </a:xfrm>
          </p:grpSpPr>
          <p:sp>
            <p:nvSpPr>
              <p:cNvPr id="436" name="Freeform 99"/>
              <p:cNvSpPr>
                <a:spLocks/>
              </p:cNvSpPr>
              <p:nvPr/>
            </p:nvSpPr>
            <p:spPr bwMode="auto">
              <a:xfrm>
                <a:off x="7723835" y="1770063"/>
                <a:ext cx="155575" cy="290512"/>
              </a:xfrm>
              <a:custGeom>
                <a:avLst/>
                <a:gdLst>
                  <a:gd name="T0" fmla="*/ 2147483647 w 98"/>
                  <a:gd name="T1" fmla="*/ 0 h 183"/>
                  <a:gd name="T2" fmla="*/ 2147483647 w 98"/>
                  <a:gd name="T3" fmla="*/ 2147483647 h 183"/>
                  <a:gd name="T4" fmla="*/ 0 w 98"/>
                  <a:gd name="T5" fmla="*/ 2147483647 h 183"/>
                  <a:gd name="T6" fmla="*/ 0 w 98"/>
                  <a:gd name="T7" fmla="*/ 2147483647 h 183"/>
                  <a:gd name="T8" fmla="*/ 2147483647 w 98"/>
                  <a:gd name="T9" fmla="*/ 2147483647 h 183"/>
                  <a:gd name="T10" fmla="*/ 2147483647 w 98"/>
                  <a:gd name="T11" fmla="*/ 2147483647 h 183"/>
                  <a:gd name="T12" fmla="*/ 2147483647 w 98"/>
                  <a:gd name="T13" fmla="*/ 2147483647 h 183"/>
                  <a:gd name="T14" fmla="*/ 2147483647 w 98"/>
                  <a:gd name="T15" fmla="*/ 2147483647 h 183"/>
                  <a:gd name="T16" fmla="*/ 2147483647 w 98"/>
                  <a:gd name="T17" fmla="*/ 2147483647 h 183"/>
                  <a:gd name="T18" fmla="*/ 2147483647 w 98"/>
                  <a:gd name="T19" fmla="*/ 2147483647 h 183"/>
                  <a:gd name="T20" fmla="*/ 2147483647 w 98"/>
                  <a:gd name="T21" fmla="*/ 2147483647 h 183"/>
                  <a:gd name="T22" fmla="*/ 2147483647 w 98"/>
                  <a:gd name="T23" fmla="*/ 2147483647 h 183"/>
                  <a:gd name="T24" fmla="*/ 2147483647 w 98"/>
                  <a:gd name="T25" fmla="*/ 2147483647 h 183"/>
                  <a:gd name="T26" fmla="*/ 2147483647 w 98"/>
                  <a:gd name="T27" fmla="*/ 2147483647 h 183"/>
                  <a:gd name="T28" fmla="*/ 2147483647 w 98"/>
                  <a:gd name="T29" fmla="*/ 2147483647 h 183"/>
                  <a:gd name="T30" fmla="*/ 2147483647 w 98"/>
                  <a:gd name="T31" fmla="*/ 2147483647 h 183"/>
                  <a:gd name="T32" fmla="*/ 2147483647 w 98"/>
                  <a:gd name="T33" fmla="*/ 2147483647 h 183"/>
                  <a:gd name="T34" fmla="*/ 2147483647 w 98"/>
                  <a:gd name="T35" fmla="*/ 0 h 18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8"/>
                  <a:gd name="T55" fmla="*/ 0 h 183"/>
                  <a:gd name="T56" fmla="*/ 98 w 98"/>
                  <a:gd name="T57" fmla="*/ 183 h 18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8" h="183">
                    <a:moveTo>
                      <a:pt x="98" y="0"/>
                    </a:moveTo>
                    <a:lnTo>
                      <a:pt x="14" y="42"/>
                    </a:lnTo>
                    <a:lnTo>
                      <a:pt x="0" y="56"/>
                    </a:lnTo>
                    <a:lnTo>
                      <a:pt x="42" y="70"/>
                    </a:lnTo>
                    <a:lnTo>
                      <a:pt x="84" y="84"/>
                    </a:lnTo>
                    <a:lnTo>
                      <a:pt x="84" y="99"/>
                    </a:lnTo>
                    <a:lnTo>
                      <a:pt x="42" y="113"/>
                    </a:lnTo>
                    <a:lnTo>
                      <a:pt x="14" y="127"/>
                    </a:lnTo>
                    <a:lnTo>
                      <a:pt x="14" y="141"/>
                    </a:lnTo>
                    <a:lnTo>
                      <a:pt x="42" y="155"/>
                    </a:lnTo>
                    <a:lnTo>
                      <a:pt x="70" y="155"/>
                    </a:lnTo>
                    <a:lnTo>
                      <a:pt x="70" y="169"/>
                    </a:lnTo>
                    <a:lnTo>
                      <a:pt x="28" y="183"/>
                    </a:lnTo>
                    <a:lnTo>
                      <a:pt x="98" y="0"/>
                    </a:lnTo>
                    <a:close/>
                  </a:path>
                </a:pathLst>
              </a:cu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7" name="Freeform 100"/>
              <p:cNvSpPr>
                <a:spLocks/>
              </p:cNvSpPr>
              <p:nvPr/>
            </p:nvSpPr>
            <p:spPr bwMode="auto">
              <a:xfrm>
                <a:off x="7723835" y="1770063"/>
                <a:ext cx="155575" cy="268287"/>
              </a:xfrm>
              <a:custGeom>
                <a:avLst/>
                <a:gdLst>
                  <a:gd name="T0" fmla="*/ 2147483647 w 98"/>
                  <a:gd name="T1" fmla="*/ 2147483647 h 169"/>
                  <a:gd name="T2" fmla="*/ 2147483647 w 98"/>
                  <a:gd name="T3" fmla="*/ 2147483647 h 169"/>
                  <a:gd name="T4" fmla="*/ 2147483647 w 98"/>
                  <a:gd name="T5" fmla="*/ 2147483647 h 169"/>
                  <a:gd name="T6" fmla="*/ 2147483647 w 98"/>
                  <a:gd name="T7" fmla="*/ 2147483647 h 169"/>
                  <a:gd name="T8" fmla="*/ 0 w 98"/>
                  <a:gd name="T9" fmla="*/ 2147483647 h 169"/>
                  <a:gd name="T10" fmla="*/ 2147483647 w 98"/>
                  <a:gd name="T11" fmla="*/ 2147483647 h 169"/>
                  <a:gd name="T12" fmla="*/ 2147483647 w 98"/>
                  <a:gd name="T13" fmla="*/ 2147483647 h 169"/>
                  <a:gd name="T14" fmla="*/ 2147483647 w 98"/>
                  <a:gd name="T15" fmla="*/ 2147483647 h 169"/>
                  <a:gd name="T16" fmla="*/ 2147483647 w 98"/>
                  <a:gd name="T17" fmla="*/ 2147483647 h 169"/>
                  <a:gd name="T18" fmla="*/ 2147483647 w 98"/>
                  <a:gd name="T19" fmla="*/ 2147483647 h 169"/>
                  <a:gd name="T20" fmla="*/ 2147483647 w 98"/>
                  <a:gd name="T21" fmla="*/ 2147483647 h 169"/>
                  <a:gd name="T22" fmla="*/ 2147483647 w 98"/>
                  <a:gd name="T23" fmla="*/ 2147483647 h 169"/>
                  <a:gd name="T24" fmla="*/ 2147483647 w 98"/>
                  <a:gd name="T25" fmla="*/ 2147483647 h 169"/>
                  <a:gd name="T26" fmla="*/ 2147483647 w 98"/>
                  <a:gd name="T27" fmla="*/ 2147483647 h 169"/>
                  <a:gd name="T28" fmla="*/ 2147483647 w 98"/>
                  <a:gd name="T29" fmla="*/ 2147483647 h 169"/>
                  <a:gd name="T30" fmla="*/ 2147483647 w 98"/>
                  <a:gd name="T31" fmla="*/ 2147483647 h 169"/>
                  <a:gd name="T32" fmla="*/ 2147483647 w 98"/>
                  <a:gd name="T33" fmla="*/ 2147483647 h 169"/>
                  <a:gd name="T34" fmla="*/ 2147483647 w 98"/>
                  <a:gd name="T35" fmla="*/ 2147483647 h 169"/>
                  <a:gd name="T36" fmla="*/ 2147483647 w 98"/>
                  <a:gd name="T37" fmla="*/ 2147483647 h 169"/>
                  <a:gd name="T38" fmla="*/ 2147483647 w 98"/>
                  <a:gd name="T39" fmla="*/ 2147483647 h 169"/>
                  <a:gd name="T40" fmla="*/ 2147483647 w 98"/>
                  <a:gd name="T41" fmla="*/ 2147483647 h 169"/>
                  <a:gd name="T42" fmla="*/ 2147483647 w 98"/>
                  <a:gd name="T43" fmla="*/ 2147483647 h 169"/>
                  <a:gd name="T44" fmla="*/ 2147483647 w 98"/>
                  <a:gd name="T45" fmla="*/ 2147483647 h 169"/>
                  <a:gd name="T46" fmla="*/ 2147483647 w 98"/>
                  <a:gd name="T47" fmla="*/ 2147483647 h 169"/>
                  <a:gd name="T48" fmla="*/ 2147483647 w 98"/>
                  <a:gd name="T49" fmla="*/ 2147483647 h 169"/>
                  <a:gd name="T50" fmla="*/ 2147483647 w 98"/>
                  <a:gd name="T51" fmla="*/ 2147483647 h 169"/>
                  <a:gd name="T52" fmla="*/ 2147483647 w 98"/>
                  <a:gd name="T53" fmla="*/ 2147483647 h 169"/>
                  <a:gd name="T54" fmla="*/ 2147483647 w 98"/>
                  <a:gd name="T55" fmla="*/ 2147483647 h 169"/>
                  <a:gd name="T56" fmla="*/ 2147483647 w 98"/>
                  <a:gd name="T57" fmla="*/ 2147483647 h 169"/>
                  <a:gd name="T58" fmla="*/ 2147483647 w 98"/>
                  <a:gd name="T59" fmla="*/ 2147483647 h 169"/>
                  <a:gd name="T60" fmla="*/ 2147483647 w 98"/>
                  <a:gd name="T61" fmla="*/ 2147483647 h 169"/>
                  <a:gd name="T62" fmla="*/ 2147483647 w 98"/>
                  <a:gd name="T63" fmla="*/ 2147483647 h 169"/>
                  <a:gd name="T64" fmla="*/ 2147483647 w 98"/>
                  <a:gd name="T65" fmla="*/ 2147483647 h 169"/>
                  <a:gd name="T66" fmla="*/ 2147483647 w 98"/>
                  <a:gd name="T67" fmla="*/ 2147483647 h 169"/>
                  <a:gd name="T68" fmla="*/ 2147483647 w 98"/>
                  <a:gd name="T69" fmla="*/ 2147483647 h 169"/>
                  <a:gd name="T70" fmla="*/ 2147483647 w 98"/>
                  <a:gd name="T71" fmla="*/ 2147483647 h 169"/>
                  <a:gd name="T72" fmla="*/ 2147483647 w 98"/>
                  <a:gd name="T73" fmla="*/ 2147483647 h 169"/>
                  <a:gd name="T74" fmla="*/ 0 w 98"/>
                  <a:gd name="T75" fmla="*/ 2147483647 h 169"/>
                  <a:gd name="T76" fmla="*/ 0 w 98"/>
                  <a:gd name="T77" fmla="*/ 2147483647 h 169"/>
                  <a:gd name="T78" fmla="*/ 0 w 98"/>
                  <a:gd name="T79" fmla="*/ 2147483647 h 169"/>
                  <a:gd name="T80" fmla="*/ 2147483647 w 98"/>
                  <a:gd name="T81" fmla="*/ 2147483647 h 169"/>
                  <a:gd name="T82" fmla="*/ 2147483647 w 98"/>
                  <a:gd name="T83" fmla="*/ 0 h 16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8"/>
                  <a:gd name="T127" fmla="*/ 0 h 169"/>
                  <a:gd name="T128" fmla="*/ 98 w 98"/>
                  <a:gd name="T129" fmla="*/ 169 h 16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8" h="169">
                    <a:moveTo>
                      <a:pt x="98" y="14"/>
                    </a:moveTo>
                    <a:lnTo>
                      <a:pt x="14" y="56"/>
                    </a:lnTo>
                    <a:lnTo>
                      <a:pt x="28" y="56"/>
                    </a:lnTo>
                    <a:lnTo>
                      <a:pt x="14" y="70"/>
                    </a:lnTo>
                    <a:lnTo>
                      <a:pt x="0" y="56"/>
                    </a:lnTo>
                    <a:lnTo>
                      <a:pt x="42" y="70"/>
                    </a:lnTo>
                    <a:lnTo>
                      <a:pt x="84" y="84"/>
                    </a:lnTo>
                    <a:lnTo>
                      <a:pt x="98" y="84"/>
                    </a:lnTo>
                    <a:lnTo>
                      <a:pt x="98" y="99"/>
                    </a:lnTo>
                    <a:lnTo>
                      <a:pt x="84" y="113"/>
                    </a:lnTo>
                    <a:lnTo>
                      <a:pt x="42" y="127"/>
                    </a:lnTo>
                    <a:lnTo>
                      <a:pt x="14" y="141"/>
                    </a:lnTo>
                    <a:lnTo>
                      <a:pt x="28" y="127"/>
                    </a:lnTo>
                    <a:lnTo>
                      <a:pt x="28" y="141"/>
                    </a:lnTo>
                    <a:lnTo>
                      <a:pt x="14" y="141"/>
                    </a:lnTo>
                    <a:lnTo>
                      <a:pt x="42" y="155"/>
                    </a:lnTo>
                    <a:lnTo>
                      <a:pt x="70" y="155"/>
                    </a:lnTo>
                    <a:lnTo>
                      <a:pt x="84" y="155"/>
                    </a:lnTo>
                    <a:lnTo>
                      <a:pt x="84" y="169"/>
                    </a:lnTo>
                    <a:lnTo>
                      <a:pt x="70" y="169"/>
                    </a:lnTo>
                    <a:lnTo>
                      <a:pt x="70" y="155"/>
                    </a:lnTo>
                    <a:lnTo>
                      <a:pt x="70" y="169"/>
                    </a:lnTo>
                    <a:lnTo>
                      <a:pt x="42" y="169"/>
                    </a:lnTo>
                    <a:lnTo>
                      <a:pt x="14" y="155"/>
                    </a:lnTo>
                    <a:lnTo>
                      <a:pt x="14" y="141"/>
                    </a:lnTo>
                    <a:lnTo>
                      <a:pt x="14" y="127"/>
                    </a:lnTo>
                    <a:lnTo>
                      <a:pt x="42" y="113"/>
                    </a:lnTo>
                    <a:lnTo>
                      <a:pt x="84" y="99"/>
                    </a:lnTo>
                    <a:lnTo>
                      <a:pt x="84" y="84"/>
                    </a:lnTo>
                    <a:lnTo>
                      <a:pt x="84" y="99"/>
                    </a:lnTo>
                    <a:lnTo>
                      <a:pt x="42" y="84"/>
                    </a:lnTo>
                    <a:lnTo>
                      <a:pt x="0" y="70"/>
                    </a:lnTo>
                    <a:lnTo>
                      <a:pt x="0" y="56"/>
                    </a:lnTo>
                    <a:lnTo>
                      <a:pt x="14" y="42"/>
                    </a:lnTo>
                    <a:lnTo>
                      <a:pt x="98" y="0"/>
                    </a:lnTo>
                    <a:lnTo>
                      <a:pt x="98" y="14"/>
                    </a:lnTo>
                    <a:close/>
                  </a:path>
                </a:pathLst>
              </a:cu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8" name="Freeform 101"/>
              <p:cNvSpPr>
                <a:spLocks/>
              </p:cNvSpPr>
              <p:nvPr/>
            </p:nvSpPr>
            <p:spPr bwMode="auto">
              <a:xfrm>
                <a:off x="7834960" y="2038350"/>
                <a:ext cx="22225" cy="22225"/>
              </a:xfrm>
              <a:custGeom>
                <a:avLst/>
                <a:gdLst>
                  <a:gd name="T0" fmla="*/ 2147483647 w 14"/>
                  <a:gd name="T1" fmla="*/ 0 h 14"/>
                  <a:gd name="T2" fmla="*/ 2147483647 w 14"/>
                  <a:gd name="T3" fmla="*/ 0 h 14"/>
                  <a:gd name="T4" fmla="*/ 0 w 14"/>
                  <a:gd name="T5" fmla="*/ 2147483647 h 14"/>
                  <a:gd name="T6" fmla="*/ 0 w 14"/>
                  <a:gd name="T7" fmla="*/ 0 h 14"/>
                  <a:gd name="T8" fmla="*/ 0 w 14"/>
                  <a:gd name="T9" fmla="*/ 0 h 14"/>
                  <a:gd name="T10" fmla="*/ 0 w 14"/>
                  <a:gd name="T11" fmla="*/ 0 h 14"/>
                  <a:gd name="T12" fmla="*/ 2147483647 w 14"/>
                  <a:gd name="T13" fmla="*/ 0 h 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14"/>
                  <a:gd name="T23" fmla="*/ 14 w 14"/>
                  <a:gd name="T24" fmla="*/ 14 h 1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14">
                    <a:moveTo>
                      <a:pt x="14" y="0"/>
                    </a:moveTo>
                    <a:lnTo>
                      <a:pt x="14" y="0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9" name="Freeform 102"/>
              <p:cNvSpPr>
                <a:spLocks/>
              </p:cNvSpPr>
              <p:nvPr/>
            </p:nvSpPr>
            <p:spPr bwMode="auto">
              <a:xfrm>
                <a:off x="7768285" y="2038350"/>
                <a:ext cx="66675" cy="44450"/>
              </a:xfrm>
              <a:custGeom>
                <a:avLst/>
                <a:gdLst>
                  <a:gd name="T0" fmla="*/ 2147483647 w 42"/>
                  <a:gd name="T1" fmla="*/ 2147483647 h 28"/>
                  <a:gd name="T2" fmla="*/ 2147483647 w 42"/>
                  <a:gd name="T3" fmla="*/ 0 h 28"/>
                  <a:gd name="T4" fmla="*/ 0 w 42"/>
                  <a:gd name="T5" fmla="*/ 2147483647 h 28"/>
                  <a:gd name="T6" fmla="*/ 0 w 42"/>
                  <a:gd name="T7" fmla="*/ 2147483647 h 28"/>
                  <a:gd name="T8" fmla="*/ 2147483647 w 42"/>
                  <a:gd name="T9" fmla="*/ 214748364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28"/>
                  <a:gd name="T17" fmla="*/ 42 w 42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28">
                    <a:moveTo>
                      <a:pt x="42" y="14"/>
                    </a:moveTo>
                    <a:lnTo>
                      <a:pt x="42" y="0"/>
                    </a:lnTo>
                    <a:lnTo>
                      <a:pt x="0" y="14"/>
                    </a:lnTo>
                    <a:lnTo>
                      <a:pt x="0" y="28"/>
                    </a:lnTo>
                    <a:lnTo>
                      <a:pt x="42" y="14"/>
                    </a:lnTo>
                    <a:close/>
                  </a:path>
                </a:pathLst>
              </a:cu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435" name="Straight Arrow Connector 434"/>
            <p:cNvCxnSpPr/>
            <p:nvPr/>
          </p:nvCxnSpPr>
          <p:spPr bwMode="auto">
            <a:xfrm>
              <a:off x="8327572" y="4484348"/>
              <a:ext cx="167346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40" name="Group 439"/>
          <p:cNvGrpSpPr/>
          <p:nvPr/>
        </p:nvGrpSpPr>
        <p:grpSpPr>
          <a:xfrm>
            <a:off x="6328778" y="5505591"/>
            <a:ext cx="279289" cy="290911"/>
            <a:chOff x="8327572" y="4328206"/>
            <a:chExt cx="300243" cy="312737"/>
          </a:xfrm>
        </p:grpSpPr>
        <p:grpSp>
          <p:nvGrpSpPr>
            <p:cNvPr id="441" name="Group 440"/>
            <p:cNvGrpSpPr/>
            <p:nvPr/>
          </p:nvGrpSpPr>
          <p:grpSpPr>
            <a:xfrm>
              <a:off x="8472240" y="4328206"/>
              <a:ext cx="155575" cy="312737"/>
              <a:chOff x="7723835" y="1770063"/>
              <a:chExt cx="155575" cy="312737"/>
            </a:xfrm>
          </p:grpSpPr>
          <p:sp>
            <p:nvSpPr>
              <p:cNvPr id="443" name="Freeform 99"/>
              <p:cNvSpPr>
                <a:spLocks/>
              </p:cNvSpPr>
              <p:nvPr/>
            </p:nvSpPr>
            <p:spPr bwMode="auto">
              <a:xfrm>
                <a:off x="7723835" y="1770063"/>
                <a:ext cx="155575" cy="290512"/>
              </a:xfrm>
              <a:custGeom>
                <a:avLst/>
                <a:gdLst>
                  <a:gd name="T0" fmla="*/ 2147483647 w 98"/>
                  <a:gd name="T1" fmla="*/ 0 h 183"/>
                  <a:gd name="T2" fmla="*/ 2147483647 w 98"/>
                  <a:gd name="T3" fmla="*/ 2147483647 h 183"/>
                  <a:gd name="T4" fmla="*/ 0 w 98"/>
                  <a:gd name="T5" fmla="*/ 2147483647 h 183"/>
                  <a:gd name="T6" fmla="*/ 0 w 98"/>
                  <a:gd name="T7" fmla="*/ 2147483647 h 183"/>
                  <a:gd name="T8" fmla="*/ 2147483647 w 98"/>
                  <a:gd name="T9" fmla="*/ 2147483647 h 183"/>
                  <a:gd name="T10" fmla="*/ 2147483647 w 98"/>
                  <a:gd name="T11" fmla="*/ 2147483647 h 183"/>
                  <a:gd name="T12" fmla="*/ 2147483647 w 98"/>
                  <a:gd name="T13" fmla="*/ 2147483647 h 183"/>
                  <a:gd name="T14" fmla="*/ 2147483647 w 98"/>
                  <a:gd name="T15" fmla="*/ 2147483647 h 183"/>
                  <a:gd name="T16" fmla="*/ 2147483647 w 98"/>
                  <a:gd name="T17" fmla="*/ 2147483647 h 183"/>
                  <a:gd name="T18" fmla="*/ 2147483647 w 98"/>
                  <a:gd name="T19" fmla="*/ 2147483647 h 183"/>
                  <a:gd name="T20" fmla="*/ 2147483647 w 98"/>
                  <a:gd name="T21" fmla="*/ 2147483647 h 183"/>
                  <a:gd name="T22" fmla="*/ 2147483647 w 98"/>
                  <a:gd name="T23" fmla="*/ 2147483647 h 183"/>
                  <a:gd name="T24" fmla="*/ 2147483647 w 98"/>
                  <a:gd name="T25" fmla="*/ 2147483647 h 183"/>
                  <a:gd name="T26" fmla="*/ 2147483647 w 98"/>
                  <a:gd name="T27" fmla="*/ 2147483647 h 183"/>
                  <a:gd name="T28" fmla="*/ 2147483647 w 98"/>
                  <a:gd name="T29" fmla="*/ 2147483647 h 183"/>
                  <a:gd name="T30" fmla="*/ 2147483647 w 98"/>
                  <a:gd name="T31" fmla="*/ 2147483647 h 183"/>
                  <a:gd name="T32" fmla="*/ 2147483647 w 98"/>
                  <a:gd name="T33" fmla="*/ 2147483647 h 183"/>
                  <a:gd name="T34" fmla="*/ 2147483647 w 98"/>
                  <a:gd name="T35" fmla="*/ 0 h 18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8"/>
                  <a:gd name="T55" fmla="*/ 0 h 183"/>
                  <a:gd name="T56" fmla="*/ 98 w 98"/>
                  <a:gd name="T57" fmla="*/ 183 h 18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8" h="183">
                    <a:moveTo>
                      <a:pt x="98" y="0"/>
                    </a:moveTo>
                    <a:lnTo>
                      <a:pt x="14" y="42"/>
                    </a:lnTo>
                    <a:lnTo>
                      <a:pt x="0" y="56"/>
                    </a:lnTo>
                    <a:lnTo>
                      <a:pt x="42" y="70"/>
                    </a:lnTo>
                    <a:lnTo>
                      <a:pt x="84" y="84"/>
                    </a:lnTo>
                    <a:lnTo>
                      <a:pt x="84" y="99"/>
                    </a:lnTo>
                    <a:lnTo>
                      <a:pt x="42" y="113"/>
                    </a:lnTo>
                    <a:lnTo>
                      <a:pt x="14" y="127"/>
                    </a:lnTo>
                    <a:lnTo>
                      <a:pt x="14" y="141"/>
                    </a:lnTo>
                    <a:lnTo>
                      <a:pt x="42" y="155"/>
                    </a:lnTo>
                    <a:lnTo>
                      <a:pt x="70" y="155"/>
                    </a:lnTo>
                    <a:lnTo>
                      <a:pt x="70" y="169"/>
                    </a:lnTo>
                    <a:lnTo>
                      <a:pt x="28" y="183"/>
                    </a:lnTo>
                    <a:lnTo>
                      <a:pt x="98" y="0"/>
                    </a:lnTo>
                    <a:close/>
                  </a:path>
                </a:pathLst>
              </a:cu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4" name="Freeform 100"/>
              <p:cNvSpPr>
                <a:spLocks/>
              </p:cNvSpPr>
              <p:nvPr/>
            </p:nvSpPr>
            <p:spPr bwMode="auto">
              <a:xfrm>
                <a:off x="7723835" y="1770063"/>
                <a:ext cx="155575" cy="268287"/>
              </a:xfrm>
              <a:custGeom>
                <a:avLst/>
                <a:gdLst>
                  <a:gd name="T0" fmla="*/ 2147483647 w 98"/>
                  <a:gd name="T1" fmla="*/ 2147483647 h 169"/>
                  <a:gd name="T2" fmla="*/ 2147483647 w 98"/>
                  <a:gd name="T3" fmla="*/ 2147483647 h 169"/>
                  <a:gd name="T4" fmla="*/ 2147483647 w 98"/>
                  <a:gd name="T5" fmla="*/ 2147483647 h 169"/>
                  <a:gd name="T6" fmla="*/ 2147483647 w 98"/>
                  <a:gd name="T7" fmla="*/ 2147483647 h 169"/>
                  <a:gd name="T8" fmla="*/ 0 w 98"/>
                  <a:gd name="T9" fmla="*/ 2147483647 h 169"/>
                  <a:gd name="T10" fmla="*/ 2147483647 w 98"/>
                  <a:gd name="T11" fmla="*/ 2147483647 h 169"/>
                  <a:gd name="T12" fmla="*/ 2147483647 w 98"/>
                  <a:gd name="T13" fmla="*/ 2147483647 h 169"/>
                  <a:gd name="T14" fmla="*/ 2147483647 w 98"/>
                  <a:gd name="T15" fmla="*/ 2147483647 h 169"/>
                  <a:gd name="T16" fmla="*/ 2147483647 w 98"/>
                  <a:gd name="T17" fmla="*/ 2147483647 h 169"/>
                  <a:gd name="T18" fmla="*/ 2147483647 w 98"/>
                  <a:gd name="T19" fmla="*/ 2147483647 h 169"/>
                  <a:gd name="T20" fmla="*/ 2147483647 w 98"/>
                  <a:gd name="T21" fmla="*/ 2147483647 h 169"/>
                  <a:gd name="T22" fmla="*/ 2147483647 w 98"/>
                  <a:gd name="T23" fmla="*/ 2147483647 h 169"/>
                  <a:gd name="T24" fmla="*/ 2147483647 w 98"/>
                  <a:gd name="T25" fmla="*/ 2147483647 h 169"/>
                  <a:gd name="T26" fmla="*/ 2147483647 w 98"/>
                  <a:gd name="T27" fmla="*/ 2147483647 h 169"/>
                  <a:gd name="T28" fmla="*/ 2147483647 w 98"/>
                  <a:gd name="T29" fmla="*/ 2147483647 h 169"/>
                  <a:gd name="T30" fmla="*/ 2147483647 w 98"/>
                  <a:gd name="T31" fmla="*/ 2147483647 h 169"/>
                  <a:gd name="T32" fmla="*/ 2147483647 w 98"/>
                  <a:gd name="T33" fmla="*/ 2147483647 h 169"/>
                  <a:gd name="T34" fmla="*/ 2147483647 w 98"/>
                  <a:gd name="T35" fmla="*/ 2147483647 h 169"/>
                  <a:gd name="T36" fmla="*/ 2147483647 w 98"/>
                  <a:gd name="T37" fmla="*/ 2147483647 h 169"/>
                  <a:gd name="T38" fmla="*/ 2147483647 w 98"/>
                  <a:gd name="T39" fmla="*/ 2147483647 h 169"/>
                  <a:gd name="T40" fmla="*/ 2147483647 w 98"/>
                  <a:gd name="T41" fmla="*/ 2147483647 h 169"/>
                  <a:gd name="T42" fmla="*/ 2147483647 w 98"/>
                  <a:gd name="T43" fmla="*/ 2147483647 h 169"/>
                  <a:gd name="T44" fmla="*/ 2147483647 w 98"/>
                  <a:gd name="T45" fmla="*/ 2147483647 h 169"/>
                  <a:gd name="T46" fmla="*/ 2147483647 w 98"/>
                  <a:gd name="T47" fmla="*/ 2147483647 h 169"/>
                  <a:gd name="T48" fmla="*/ 2147483647 w 98"/>
                  <a:gd name="T49" fmla="*/ 2147483647 h 169"/>
                  <a:gd name="T50" fmla="*/ 2147483647 w 98"/>
                  <a:gd name="T51" fmla="*/ 2147483647 h 169"/>
                  <a:gd name="T52" fmla="*/ 2147483647 w 98"/>
                  <a:gd name="T53" fmla="*/ 2147483647 h 169"/>
                  <a:gd name="T54" fmla="*/ 2147483647 w 98"/>
                  <a:gd name="T55" fmla="*/ 2147483647 h 169"/>
                  <a:gd name="T56" fmla="*/ 2147483647 w 98"/>
                  <a:gd name="T57" fmla="*/ 2147483647 h 169"/>
                  <a:gd name="T58" fmla="*/ 2147483647 w 98"/>
                  <a:gd name="T59" fmla="*/ 2147483647 h 169"/>
                  <a:gd name="T60" fmla="*/ 2147483647 w 98"/>
                  <a:gd name="T61" fmla="*/ 2147483647 h 169"/>
                  <a:gd name="T62" fmla="*/ 2147483647 w 98"/>
                  <a:gd name="T63" fmla="*/ 2147483647 h 169"/>
                  <a:gd name="T64" fmla="*/ 2147483647 w 98"/>
                  <a:gd name="T65" fmla="*/ 2147483647 h 169"/>
                  <a:gd name="T66" fmla="*/ 2147483647 w 98"/>
                  <a:gd name="T67" fmla="*/ 2147483647 h 169"/>
                  <a:gd name="T68" fmla="*/ 2147483647 w 98"/>
                  <a:gd name="T69" fmla="*/ 2147483647 h 169"/>
                  <a:gd name="T70" fmla="*/ 2147483647 w 98"/>
                  <a:gd name="T71" fmla="*/ 2147483647 h 169"/>
                  <a:gd name="T72" fmla="*/ 2147483647 w 98"/>
                  <a:gd name="T73" fmla="*/ 2147483647 h 169"/>
                  <a:gd name="T74" fmla="*/ 0 w 98"/>
                  <a:gd name="T75" fmla="*/ 2147483647 h 169"/>
                  <a:gd name="T76" fmla="*/ 0 w 98"/>
                  <a:gd name="T77" fmla="*/ 2147483647 h 169"/>
                  <a:gd name="T78" fmla="*/ 0 w 98"/>
                  <a:gd name="T79" fmla="*/ 2147483647 h 169"/>
                  <a:gd name="T80" fmla="*/ 2147483647 w 98"/>
                  <a:gd name="T81" fmla="*/ 2147483647 h 169"/>
                  <a:gd name="T82" fmla="*/ 2147483647 w 98"/>
                  <a:gd name="T83" fmla="*/ 0 h 16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8"/>
                  <a:gd name="T127" fmla="*/ 0 h 169"/>
                  <a:gd name="T128" fmla="*/ 98 w 98"/>
                  <a:gd name="T129" fmla="*/ 169 h 16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8" h="169">
                    <a:moveTo>
                      <a:pt x="98" y="14"/>
                    </a:moveTo>
                    <a:lnTo>
                      <a:pt x="14" y="56"/>
                    </a:lnTo>
                    <a:lnTo>
                      <a:pt x="28" y="56"/>
                    </a:lnTo>
                    <a:lnTo>
                      <a:pt x="14" y="70"/>
                    </a:lnTo>
                    <a:lnTo>
                      <a:pt x="0" y="56"/>
                    </a:lnTo>
                    <a:lnTo>
                      <a:pt x="42" y="70"/>
                    </a:lnTo>
                    <a:lnTo>
                      <a:pt x="84" y="84"/>
                    </a:lnTo>
                    <a:lnTo>
                      <a:pt x="98" y="84"/>
                    </a:lnTo>
                    <a:lnTo>
                      <a:pt x="98" y="99"/>
                    </a:lnTo>
                    <a:lnTo>
                      <a:pt x="84" y="113"/>
                    </a:lnTo>
                    <a:lnTo>
                      <a:pt x="42" y="127"/>
                    </a:lnTo>
                    <a:lnTo>
                      <a:pt x="14" y="141"/>
                    </a:lnTo>
                    <a:lnTo>
                      <a:pt x="28" y="127"/>
                    </a:lnTo>
                    <a:lnTo>
                      <a:pt x="28" y="141"/>
                    </a:lnTo>
                    <a:lnTo>
                      <a:pt x="14" y="141"/>
                    </a:lnTo>
                    <a:lnTo>
                      <a:pt x="42" y="155"/>
                    </a:lnTo>
                    <a:lnTo>
                      <a:pt x="70" y="155"/>
                    </a:lnTo>
                    <a:lnTo>
                      <a:pt x="84" y="155"/>
                    </a:lnTo>
                    <a:lnTo>
                      <a:pt x="84" y="169"/>
                    </a:lnTo>
                    <a:lnTo>
                      <a:pt x="70" y="169"/>
                    </a:lnTo>
                    <a:lnTo>
                      <a:pt x="70" y="155"/>
                    </a:lnTo>
                    <a:lnTo>
                      <a:pt x="70" y="169"/>
                    </a:lnTo>
                    <a:lnTo>
                      <a:pt x="42" y="169"/>
                    </a:lnTo>
                    <a:lnTo>
                      <a:pt x="14" y="155"/>
                    </a:lnTo>
                    <a:lnTo>
                      <a:pt x="14" y="141"/>
                    </a:lnTo>
                    <a:lnTo>
                      <a:pt x="14" y="127"/>
                    </a:lnTo>
                    <a:lnTo>
                      <a:pt x="42" y="113"/>
                    </a:lnTo>
                    <a:lnTo>
                      <a:pt x="84" y="99"/>
                    </a:lnTo>
                    <a:lnTo>
                      <a:pt x="84" y="84"/>
                    </a:lnTo>
                    <a:lnTo>
                      <a:pt x="84" y="99"/>
                    </a:lnTo>
                    <a:lnTo>
                      <a:pt x="42" y="84"/>
                    </a:lnTo>
                    <a:lnTo>
                      <a:pt x="0" y="70"/>
                    </a:lnTo>
                    <a:lnTo>
                      <a:pt x="0" y="56"/>
                    </a:lnTo>
                    <a:lnTo>
                      <a:pt x="14" y="42"/>
                    </a:lnTo>
                    <a:lnTo>
                      <a:pt x="98" y="0"/>
                    </a:lnTo>
                    <a:lnTo>
                      <a:pt x="98" y="14"/>
                    </a:lnTo>
                    <a:close/>
                  </a:path>
                </a:pathLst>
              </a:cu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5" name="Freeform 101"/>
              <p:cNvSpPr>
                <a:spLocks/>
              </p:cNvSpPr>
              <p:nvPr/>
            </p:nvSpPr>
            <p:spPr bwMode="auto">
              <a:xfrm>
                <a:off x="7834960" y="2038350"/>
                <a:ext cx="22225" cy="22225"/>
              </a:xfrm>
              <a:custGeom>
                <a:avLst/>
                <a:gdLst>
                  <a:gd name="T0" fmla="*/ 2147483647 w 14"/>
                  <a:gd name="T1" fmla="*/ 0 h 14"/>
                  <a:gd name="T2" fmla="*/ 2147483647 w 14"/>
                  <a:gd name="T3" fmla="*/ 0 h 14"/>
                  <a:gd name="T4" fmla="*/ 0 w 14"/>
                  <a:gd name="T5" fmla="*/ 2147483647 h 14"/>
                  <a:gd name="T6" fmla="*/ 0 w 14"/>
                  <a:gd name="T7" fmla="*/ 0 h 14"/>
                  <a:gd name="T8" fmla="*/ 0 w 14"/>
                  <a:gd name="T9" fmla="*/ 0 h 14"/>
                  <a:gd name="T10" fmla="*/ 0 w 14"/>
                  <a:gd name="T11" fmla="*/ 0 h 14"/>
                  <a:gd name="T12" fmla="*/ 2147483647 w 14"/>
                  <a:gd name="T13" fmla="*/ 0 h 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14"/>
                  <a:gd name="T23" fmla="*/ 14 w 14"/>
                  <a:gd name="T24" fmla="*/ 14 h 1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14">
                    <a:moveTo>
                      <a:pt x="14" y="0"/>
                    </a:moveTo>
                    <a:lnTo>
                      <a:pt x="14" y="0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6" name="Freeform 102"/>
              <p:cNvSpPr>
                <a:spLocks/>
              </p:cNvSpPr>
              <p:nvPr/>
            </p:nvSpPr>
            <p:spPr bwMode="auto">
              <a:xfrm>
                <a:off x="7768285" y="2038350"/>
                <a:ext cx="66675" cy="44450"/>
              </a:xfrm>
              <a:custGeom>
                <a:avLst/>
                <a:gdLst>
                  <a:gd name="T0" fmla="*/ 2147483647 w 42"/>
                  <a:gd name="T1" fmla="*/ 2147483647 h 28"/>
                  <a:gd name="T2" fmla="*/ 2147483647 w 42"/>
                  <a:gd name="T3" fmla="*/ 0 h 28"/>
                  <a:gd name="T4" fmla="*/ 0 w 42"/>
                  <a:gd name="T5" fmla="*/ 2147483647 h 28"/>
                  <a:gd name="T6" fmla="*/ 0 w 42"/>
                  <a:gd name="T7" fmla="*/ 2147483647 h 28"/>
                  <a:gd name="T8" fmla="*/ 2147483647 w 42"/>
                  <a:gd name="T9" fmla="*/ 214748364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28"/>
                  <a:gd name="T17" fmla="*/ 42 w 42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28">
                    <a:moveTo>
                      <a:pt x="42" y="14"/>
                    </a:moveTo>
                    <a:lnTo>
                      <a:pt x="42" y="0"/>
                    </a:lnTo>
                    <a:lnTo>
                      <a:pt x="0" y="14"/>
                    </a:lnTo>
                    <a:lnTo>
                      <a:pt x="0" y="28"/>
                    </a:lnTo>
                    <a:lnTo>
                      <a:pt x="42" y="14"/>
                    </a:lnTo>
                    <a:close/>
                  </a:path>
                </a:pathLst>
              </a:cu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442" name="Straight Arrow Connector 441"/>
            <p:cNvCxnSpPr/>
            <p:nvPr/>
          </p:nvCxnSpPr>
          <p:spPr bwMode="auto">
            <a:xfrm>
              <a:off x="8327572" y="4484348"/>
              <a:ext cx="167346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47" name="TextBox 446"/>
          <p:cNvSpPr txBox="1"/>
          <p:nvPr/>
        </p:nvSpPr>
        <p:spPr>
          <a:xfrm>
            <a:off x="6208898" y="603442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none" dirty="0" smtClean="0">
                <a:latin typeface="Arial" pitchFamily="34" charset="0"/>
                <a:cs typeface="Arial" pitchFamily="34" charset="0"/>
              </a:rPr>
              <a:t>Sockets</a:t>
            </a:r>
            <a:endParaRPr lang="en-US" sz="1600" b="1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8" name="Straight Arrow Connector 447"/>
          <p:cNvCxnSpPr/>
          <p:nvPr/>
        </p:nvCxnSpPr>
        <p:spPr bwMode="auto">
          <a:xfrm>
            <a:off x="4544144" y="6095458"/>
            <a:ext cx="0" cy="322875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449" name="Straight Arrow Connector 448"/>
          <p:cNvCxnSpPr/>
          <p:nvPr/>
        </p:nvCxnSpPr>
        <p:spPr bwMode="auto">
          <a:xfrm>
            <a:off x="4766889" y="6095458"/>
            <a:ext cx="0" cy="322875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450" name="Straight Arrow Connector 449"/>
          <p:cNvCxnSpPr/>
          <p:nvPr/>
        </p:nvCxnSpPr>
        <p:spPr bwMode="auto">
          <a:xfrm>
            <a:off x="4989635" y="6095458"/>
            <a:ext cx="0" cy="322875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451" name="Straight Arrow Connector 450"/>
          <p:cNvCxnSpPr/>
          <p:nvPr/>
        </p:nvCxnSpPr>
        <p:spPr bwMode="auto">
          <a:xfrm>
            <a:off x="5212381" y="6095458"/>
            <a:ext cx="0" cy="322875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452" name="Straight Arrow Connector 451"/>
          <p:cNvCxnSpPr/>
          <p:nvPr/>
        </p:nvCxnSpPr>
        <p:spPr bwMode="auto">
          <a:xfrm>
            <a:off x="5435127" y="6095458"/>
            <a:ext cx="0" cy="322875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453" name="Straight Arrow Connector 452"/>
          <p:cNvCxnSpPr/>
          <p:nvPr/>
        </p:nvCxnSpPr>
        <p:spPr bwMode="auto">
          <a:xfrm>
            <a:off x="5657873" y="6095458"/>
            <a:ext cx="0" cy="322875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454" name="Straight Arrow Connector 453"/>
          <p:cNvCxnSpPr/>
          <p:nvPr/>
        </p:nvCxnSpPr>
        <p:spPr bwMode="auto">
          <a:xfrm>
            <a:off x="5880619" y="6095458"/>
            <a:ext cx="0" cy="322875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455" name="Straight Arrow Connector 454"/>
          <p:cNvCxnSpPr/>
          <p:nvPr/>
        </p:nvCxnSpPr>
        <p:spPr bwMode="auto">
          <a:xfrm>
            <a:off x="6103362" y="6095458"/>
            <a:ext cx="0" cy="322875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456" name="Straight Connector 455"/>
          <p:cNvCxnSpPr/>
          <p:nvPr/>
        </p:nvCxnSpPr>
        <p:spPr bwMode="auto">
          <a:xfrm>
            <a:off x="4500229" y="6418333"/>
            <a:ext cx="1678270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7" name="TextBox 456"/>
          <p:cNvSpPr txBox="1"/>
          <p:nvPr/>
        </p:nvSpPr>
        <p:spPr>
          <a:xfrm>
            <a:off x="4448590" y="5781526"/>
            <a:ext cx="1703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none" dirty="0" err="1" smtClean="0">
                <a:latin typeface="Arial" pitchFamily="34" charset="0"/>
                <a:cs typeface="Arial" pitchFamily="34" charset="0"/>
              </a:rPr>
              <a:t>Demuxer</a:t>
            </a:r>
            <a:endParaRPr lang="en-US" sz="16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8" name="Rounded Rectangle 457"/>
          <p:cNvSpPr/>
          <p:nvPr/>
        </p:nvSpPr>
        <p:spPr bwMode="auto">
          <a:xfrm>
            <a:off x="4976314" y="3887200"/>
            <a:ext cx="580362" cy="761047"/>
          </a:xfrm>
          <a:prstGeom prst="roundRect">
            <a:avLst/>
          </a:prstGeom>
          <a:solidFill>
            <a:srgbClr val="FFFFFF">
              <a:lumMod val="7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59" name="Rounded Rectangle 458"/>
          <p:cNvSpPr/>
          <p:nvPr/>
        </p:nvSpPr>
        <p:spPr bwMode="auto">
          <a:xfrm>
            <a:off x="5611141" y="3887200"/>
            <a:ext cx="580362" cy="761047"/>
          </a:xfrm>
          <a:prstGeom prst="roundRect">
            <a:avLst/>
          </a:prstGeom>
          <a:solidFill>
            <a:srgbClr val="FFFFFF">
              <a:lumMod val="7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5719819" y="3997899"/>
            <a:ext cx="392975" cy="124774"/>
          </a:xfrm>
          <a:prstGeom prst="rect">
            <a:avLst/>
          </a:prstGeom>
          <a:solidFill>
            <a:srgbClr val="3366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5719819" y="4133313"/>
            <a:ext cx="392975" cy="124774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5719819" y="4262487"/>
            <a:ext cx="392975" cy="137252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719819" y="4407029"/>
            <a:ext cx="392975" cy="137252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5080172" y="3998065"/>
            <a:ext cx="392975" cy="124774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080172" y="4133479"/>
            <a:ext cx="392975" cy="124774"/>
          </a:xfrm>
          <a:prstGeom prst="rect">
            <a:avLst/>
          </a:prstGeom>
          <a:solidFill>
            <a:srgbClr val="00B0F0">
              <a:alpha val="25098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66" name="Rectangle 465"/>
          <p:cNvSpPr/>
          <p:nvPr/>
        </p:nvSpPr>
        <p:spPr bwMode="auto">
          <a:xfrm>
            <a:off x="5080172" y="4271783"/>
            <a:ext cx="392975" cy="1372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67" name="Rectangle 466"/>
          <p:cNvSpPr/>
          <p:nvPr/>
        </p:nvSpPr>
        <p:spPr bwMode="auto">
          <a:xfrm>
            <a:off x="5080172" y="4416323"/>
            <a:ext cx="392975" cy="137252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68" name="Rounded Rectangle 467"/>
          <p:cNvSpPr/>
          <p:nvPr/>
        </p:nvSpPr>
        <p:spPr bwMode="auto">
          <a:xfrm>
            <a:off x="4341487" y="3887200"/>
            <a:ext cx="580362" cy="761047"/>
          </a:xfrm>
          <a:prstGeom prst="roundRect">
            <a:avLst/>
          </a:prstGeom>
          <a:solidFill>
            <a:srgbClr val="FFFFFF">
              <a:lumMod val="7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69" name="Rectangle 468"/>
          <p:cNvSpPr/>
          <p:nvPr/>
        </p:nvSpPr>
        <p:spPr bwMode="auto">
          <a:xfrm>
            <a:off x="4435425" y="3998057"/>
            <a:ext cx="392975" cy="124774"/>
          </a:xfrm>
          <a:prstGeom prst="rect">
            <a:avLst/>
          </a:prstGeom>
          <a:solidFill>
            <a:srgbClr val="336699">
              <a:alpha val="24706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70" name="Rectangle 469"/>
          <p:cNvSpPr/>
          <p:nvPr/>
        </p:nvSpPr>
        <p:spPr bwMode="auto">
          <a:xfrm>
            <a:off x="4435425" y="4133471"/>
            <a:ext cx="392975" cy="124774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71" name="Rectangle 470"/>
          <p:cNvSpPr/>
          <p:nvPr/>
        </p:nvSpPr>
        <p:spPr bwMode="auto">
          <a:xfrm>
            <a:off x="4435425" y="4271775"/>
            <a:ext cx="392975" cy="137252"/>
          </a:xfrm>
          <a:prstGeom prst="rect">
            <a:avLst/>
          </a:prstGeom>
          <a:solidFill>
            <a:srgbClr val="00FFFF">
              <a:alpha val="24706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72" name="Rectangle 471"/>
          <p:cNvSpPr/>
          <p:nvPr/>
        </p:nvSpPr>
        <p:spPr bwMode="auto">
          <a:xfrm>
            <a:off x="4435425" y="4416316"/>
            <a:ext cx="392975" cy="13725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-1" y="6385632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781"/>
            <a:ext cx="9144000" cy="914400"/>
          </a:xfrm>
        </p:spPr>
        <p:txBody>
          <a:bodyPr/>
          <a:lstStyle/>
          <a:p>
            <a:r>
              <a:rPr lang="en-US" dirty="0" smtClean="0"/>
              <a:t>Overview of ACE Service Configurator Framework</a:t>
            </a:r>
          </a:p>
        </p:txBody>
      </p:sp>
      <p:sp>
        <p:nvSpPr>
          <p:cNvPr id="2" name="Rectangle 1"/>
          <p:cNvSpPr/>
          <p:nvPr/>
        </p:nvSpPr>
        <p:spPr>
          <a:xfrm>
            <a:off x="5060" y="1061666"/>
            <a:ext cx="9138940" cy="24776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Classes in this framework allow apps to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defer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configuration &amp; implementation decisions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about their services until late in the design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cycle</a:t>
            </a:r>
          </a:p>
          <a:p>
            <a:pPr marL="4572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During installation-time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or even at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runtime</a:t>
            </a: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latin typeface="+mj-lt"/>
              </a:rPr>
              <a:t>Apps/services </a:t>
            </a:r>
            <a:r>
              <a:rPr lang="en-US" sz="2000" u="none" dirty="0">
                <a:latin typeface="+mj-lt"/>
              </a:rPr>
              <a:t>inherit from </a:t>
            </a:r>
            <a:r>
              <a:rPr lang="en-US" sz="2000" b="1" u="none" dirty="0" err="1" smtClean="0">
                <a:latin typeface="Courier New" pitchFamily="49" charset="0"/>
                <a:cs typeface="Courier New" pitchFamily="49" charset="0"/>
              </a:rPr>
              <a:t>ACE_Service_Object</a:t>
            </a:r>
            <a:r>
              <a:rPr lang="en-US" sz="2000" u="none" dirty="0" smtClean="0">
                <a:latin typeface="+mj-lt"/>
              </a:rPr>
              <a:t> </a:t>
            </a:r>
            <a:r>
              <a:rPr lang="en-US" sz="2000" u="none" dirty="0">
                <a:latin typeface="+mj-lt"/>
              </a:rPr>
              <a:t>&amp; override its hook methods, which the ACE </a:t>
            </a:r>
            <a:r>
              <a:rPr lang="en-US" sz="2000" i="1" u="none" dirty="0" smtClean="0">
                <a:latin typeface="+mj-lt"/>
              </a:rPr>
              <a:t>Service Configurator </a:t>
            </a:r>
            <a:r>
              <a:rPr lang="en-US" sz="2000" u="none" dirty="0" smtClean="0">
                <a:latin typeface="+mj-lt"/>
              </a:rPr>
              <a:t>framework </a:t>
            </a:r>
            <a:r>
              <a:rPr lang="en-US" sz="2000" u="none" dirty="0">
                <a:latin typeface="+mj-lt"/>
              </a:rPr>
              <a:t>then dispatches to </a:t>
            </a:r>
            <a:r>
              <a:rPr lang="en-US" sz="2000" u="none" dirty="0" smtClean="0">
                <a:latin typeface="+mj-lt"/>
              </a:rPr>
              <a:t>configure &amp; control lifecycle of apps/service</a:t>
            </a:r>
            <a:endParaRPr lang="en-US" sz="2000" u="none" dirty="0">
              <a:latin typeface="+mj-lt"/>
            </a:endParaRP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08854" y="6415056"/>
            <a:ext cx="8893629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Classes are designed in accordance with the </a:t>
            </a:r>
            <a:r>
              <a:rPr lang="en-US" sz="2000" i="1" u="none" dirty="0" smtClean="0">
                <a:solidFill>
                  <a:srgbClr val="000000"/>
                </a:solidFill>
                <a:latin typeface="+mj-lt"/>
              </a:rPr>
              <a:t>Component Configurator 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pattern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13" y="3164231"/>
            <a:ext cx="7753349" cy="31582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1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781"/>
            <a:ext cx="9144000" cy="914400"/>
          </a:xfrm>
        </p:spPr>
        <p:txBody>
          <a:bodyPr/>
          <a:lstStyle/>
          <a:p>
            <a:r>
              <a:rPr lang="en-US" dirty="0" smtClean="0"/>
              <a:t>Overview of ACE Service Configurator Framework</a:t>
            </a:r>
          </a:p>
        </p:txBody>
      </p:sp>
      <p:sp>
        <p:nvSpPr>
          <p:cNvPr id="2" name="Rectangle 1"/>
          <p:cNvSpPr/>
          <p:nvPr/>
        </p:nvSpPr>
        <p:spPr>
          <a:xfrm>
            <a:off x="5060" y="1061666"/>
            <a:ext cx="9138940" cy="32470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Classes in this framework allow apps to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defer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configuration &amp; implementation decisions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about their services until late in the design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cycle</a:t>
            </a:r>
          </a:p>
          <a:p>
            <a:pPr marL="4572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During installation-time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or even at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runtime</a:t>
            </a: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Apps/services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inherit from </a:t>
            </a:r>
            <a:r>
              <a:rPr lang="en-US" sz="2000" b="1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ACE_Service_Object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&amp; override its hook methods, which the ACE </a:t>
            </a:r>
            <a:r>
              <a:rPr lang="en-US" sz="2000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Service Configurator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framework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then dispatches to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configure &amp; control lifecycle of apps/service</a:t>
            </a: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/>
              <a:t>Key classes in the ACE </a:t>
            </a:r>
            <a:r>
              <a:rPr lang="en-US" sz="2000" i="1" u="none" dirty="0" smtClean="0"/>
              <a:t>Service Configurator </a:t>
            </a:r>
            <a:r>
              <a:rPr lang="en-US" sz="2000" u="none" dirty="0" smtClean="0"/>
              <a:t>framework include</a:t>
            </a: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endParaRPr lang="en-US" sz="2000" u="none" dirty="0">
              <a:latin typeface="+mj-lt"/>
            </a:endParaRP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7144"/>
              </p:ext>
            </p:extLst>
          </p:nvPr>
        </p:nvGraphicFramePr>
        <p:xfrm>
          <a:off x="10318" y="3493241"/>
          <a:ext cx="9144000" cy="27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4682"/>
                <a:gridCol w="724931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dirty="0" smtClean="0"/>
                        <a:t>ACE Class</a:t>
                      </a:r>
                      <a:endParaRPr lang="en-US" dirty="0"/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636938"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ACE_Service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_</a:t>
                      </a:r>
                      <a:b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Object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a uniform interface that ACE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 Configurator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framework uses to configure &amp; control a service implementation’s lifecycle, including initializing, suspending, resuming, &amp; terminating a service</a:t>
                      </a:r>
                      <a:endParaRPr lang="en-US" sz="1400" dirty="0"/>
                    </a:p>
                  </a:txBody>
                  <a:tcPr/>
                </a:tc>
              </a:tr>
              <a:tr h="636938"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sz="1800" b="1" kern="120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ACE_Service_</a:t>
                      </a:r>
                      <a:br>
                        <a:rPr lang="en-US" sz="1800" b="1" kern="120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en-US" sz="1800" b="1" kern="120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Repository 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central repository for all services managed by the ACE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 Configurator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framework that provides methods for locating, reporting on, &amp; controlling all app configured services</a:t>
                      </a:r>
                      <a:endParaRPr lang="en-US" sz="1400" dirty="0"/>
                    </a:p>
                  </a:txBody>
                  <a:tcPr/>
                </a:tc>
              </a:tr>
              <a:tr h="636938"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ACE_Service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_</a:t>
                      </a:r>
                      <a:b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Config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an interpreter that parses &amp; executes scripts specifying which services to (re)configure into an application (e.g., by linking &amp; unlinking DLLs) &amp; which services to suspend &amp; resume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 bwMode="auto">
          <a:xfrm>
            <a:off x="2722" y="3853525"/>
            <a:ext cx="9141278" cy="810984"/>
          </a:xfrm>
          <a:prstGeom prst="roundRect">
            <a:avLst>
              <a:gd name="adj" fmla="val 7942"/>
            </a:avLst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1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85943"/>
              </p:ext>
            </p:extLst>
          </p:nvPr>
        </p:nvGraphicFramePr>
        <p:xfrm>
          <a:off x="10318" y="3493241"/>
          <a:ext cx="9144000" cy="27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4682"/>
                <a:gridCol w="724931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dirty="0" smtClean="0"/>
                        <a:t>ACE Class</a:t>
                      </a:r>
                      <a:endParaRPr lang="en-US" dirty="0"/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636938"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ACE_Service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_</a:t>
                      </a:r>
                      <a:b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Object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a uniform interface that ACE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 Configurator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framework uses to configure &amp; control a service implementation’s lifecycle, including initializing, suspending, resuming, &amp; terminating a service</a:t>
                      </a:r>
                      <a:endParaRPr lang="en-US" sz="1400" dirty="0"/>
                    </a:p>
                  </a:txBody>
                  <a:tcPr/>
                </a:tc>
              </a:tr>
              <a:tr h="636938"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sz="1800" b="1" kern="120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ACE_Service_</a:t>
                      </a:r>
                      <a:br>
                        <a:rPr lang="en-US" sz="1800" b="1" kern="120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en-US" sz="1800" b="1" kern="120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Repository 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central repository for all services managed by the ACE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 Configurator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framework that provides methods for locating, reporting on, &amp; controlling all app configured services</a:t>
                      </a:r>
                      <a:endParaRPr lang="en-US" sz="1400" dirty="0"/>
                    </a:p>
                  </a:txBody>
                  <a:tcPr/>
                </a:tc>
              </a:tr>
              <a:tr h="636938"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ACE_Service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_</a:t>
                      </a:r>
                      <a:b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Config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an interpreter that parses &amp; executes scripts specifying which services to (re)configure into an application (e.g., by linking &amp; unlinking DLLs) &amp; which services to suspend &amp; resume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781"/>
            <a:ext cx="9144000" cy="914400"/>
          </a:xfrm>
        </p:spPr>
        <p:txBody>
          <a:bodyPr/>
          <a:lstStyle/>
          <a:p>
            <a:r>
              <a:rPr lang="en-US" dirty="0" smtClean="0"/>
              <a:t>Overview of ACE Service Configurator Framework</a:t>
            </a:r>
          </a:p>
        </p:txBody>
      </p:sp>
      <p:sp>
        <p:nvSpPr>
          <p:cNvPr id="2" name="Rectangle 1"/>
          <p:cNvSpPr/>
          <p:nvPr/>
        </p:nvSpPr>
        <p:spPr>
          <a:xfrm>
            <a:off x="5060" y="1061666"/>
            <a:ext cx="9138940" cy="28623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Classes in this framework allow apps to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defer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configuration &amp; implementation decisions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about their services until late in the design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cycle</a:t>
            </a:r>
          </a:p>
          <a:p>
            <a:pPr marL="4572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During installation-time or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even at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runtime</a:t>
            </a: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Apps/services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inherit from </a:t>
            </a:r>
            <a:r>
              <a:rPr lang="en-US" sz="2000" b="1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ACE_Service_Object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&amp; override its hook methods, which the ACE </a:t>
            </a:r>
            <a:r>
              <a:rPr lang="en-US" sz="2000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Service Configurator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framework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then dispatches to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configure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&amp; control lifecycle of apps/service</a:t>
            </a:r>
            <a:endParaRPr lang="en-US" sz="2000" u="none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/>
              <a:t>Key classes in the ACE </a:t>
            </a:r>
            <a:r>
              <a:rPr lang="en-US" sz="2000" i="1" u="none" dirty="0" smtClean="0"/>
              <a:t>Service Configurator </a:t>
            </a:r>
            <a:r>
              <a:rPr lang="en-US" sz="2000" u="none" dirty="0" smtClean="0"/>
              <a:t>framework include</a:t>
            </a:r>
            <a:endParaRPr lang="en-US" sz="2000" u="none" dirty="0">
              <a:latin typeface="+mj-lt"/>
            </a:endParaRP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722" y="4634575"/>
            <a:ext cx="9141278" cy="810984"/>
          </a:xfrm>
          <a:prstGeom prst="roundRect">
            <a:avLst>
              <a:gd name="adj" fmla="val 7942"/>
            </a:avLst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4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093270"/>
              </p:ext>
            </p:extLst>
          </p:nvPr>
        </p:nvGraphicFramePr>
        <p:xfrm>
          <a:off x="10318" y="3493241"/>
          <a:ext cx="9144000" cy="27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4682"/>
                <a:gridCol w="724931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dirty="0" smtClean="0"/>
                        <a:t>ACE Class</a:t>
                      </a:r>
                      <a:endParaRPr lang="en-US" dirty="0"/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636938"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ACE_Service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_</a:t>
                      </a:r>
                      <a:b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Object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a uniform interface that ACE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 Configurator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framework uses to configure &amp; control a service implementation’s lifecycle, including initializing, suspending, resuming, &amp; terminating a service</a:t>
                      </a:r>
                      <a:endParaRPr lang="en-US" sz="1400" dirty="0"/>
                    </a:p>
                  </a:txBody>
                  <a:tcPr/>
                </a:tc>
              </a:tr>
              <a:tr h="636938"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sz="1800" b="1" kern="120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ACE_Service_</a:t>
                      </a:r>
                      <a:br>
                        <a:rPr lang="en-US" sz="1800" b="1" kern="120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en-US" sz="1800" b="1" kern="120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Repository 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central repository for all services managed by the ACE </a:t>
                      </a:r>
                      <a:r>
                        <a:rPr lang="en-US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 Configurator 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framework that provides methods for locating, reporting on, &amp; controlling all app configured services</a:t>
                      </a:r>
                      <a:endParaRPr lang="en-US" sz="1400" dirty="0"/>
                    </a:p>
                  </a:txBody>
                  <a:tcPr/>
                </a:tc>
              </a:tr>
              <a:tr h="636938"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ACE_Service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_</a:t>
                      </a:r>
                      <a:b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Config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an interpreter that parses &amp; executes scripts specifying which services to (re)configure into an application (e.g., by linking &amp; unlinking DLLs) &amp; which services to suspend &amp; resume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 bwMode="auto">
          <a:xfrm>
            <a:off x="-1" y="6385632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781"/>
            <a:ext cx="9144000" cy="914400"/>
          </a:xfrm>
        </p:spPr>
        <p:txBody>
          <a:bodyPr/>
          <a:lstStyle/>
          <a:p>
            <a:r>
              <a:rPr lang="en-US" dirty="0" smtClean="0"/>
              <a:t>Overview of ACE Service Configurator Framework</a:t>
            </a:r>
          </a:p>
        </p:txBody>
      </p:sp>
      <p:sp>
        <p:nvSpPr>
          <p:cNvPr id="2" name="Rectangle 1"/>
          <p:cNvSpPr/>
          <p:nvPr/>
        </p:nvSpPr>
        <p:spPr>
          <a:xfrm>
            <a:off x="5060" y="1061666"/>
            <a:ext cx="9138940" cy="32470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Classes in this framework allow apps to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defer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configuration &amp; implementation decisions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about their services until late in the design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cycle</a:t>
            </a:r>
          </a:p>
          <a:p>
            <a:pPr marL="4572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During installation-time or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even at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runtime</a:t>
            </a: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Apps/services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inherit from </a:t>
            </a:r>
            <a:r>
              <a:rPr lang="en-US" sz="2000" b="1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ACE_Service_Object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&amp; override its hook methods, which the ACE </a:t>
            </a:r>
            <a:r>
              <a:rPr lang="en-US" sz="2000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Service Configurator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framework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then dispatches to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configure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&amp; control lifecycle of apps/service</a:t>
            </a:r>
            <a:endParaRPr lang="en-US" sz="2000" u="none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/>
              <a:t>Key classes in the ACE </a:t>
            </a:r>
            <a:r>
              <a:rPr lang="en-US" sz="2000" i="1" u="none" dirty="0" smtClean="0"/>
              <a:t>Service Configurator </a:t>
            </a:r>
            <a:r>
              <a:rPr lang="en-US" sz="2000" u="none" dirty="0" smtClean="0"/>
              <a:t>framework </a:t>
            </a:r>
            <a:r>
              <a:rPr lang="en-US" sz="2000" u="none" dirty="0"/>
              <a:t>include</a:t>
            </a: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endParaRPr lang="en-US" sz="2000" u="none" dirty="0">
              <a:latin typeface="+mj-lt"/>
            </a:endParaRP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11629" y="6415056"/>
            <a:ext cx="8088087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See 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  <a:hlinkClick r:id="rId3"/>
              </a:rPr>
              <a:t>www.dre.vanderbilt.edu/~schmidt/PDF/Svc-Conf.pdf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 for more info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722" y="5434675"/>
            <a:ext cx="9141278" cy="810984"/>
          </a:xfrm>
          <a:prstGeom prst="roundRect">
            <a:avLst>
              <a:gd name="adj" fmla="val 7942"/>
            </a:avLst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92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 flipH="1" flipV="1">
            <a:off x="6798129" y="2672324"/>
            <a:ext cx="21396" cy="82799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9748" name="Rectangle 5"/>
          <p:cNvSpPr>
            <a:spLocks noChangeArrowheads="1"/>
          </p:cNvSpPr>
          <p:nvPr/>
        </p:nvSpPr>
        <p:spPr bwMode="auto">
          <a:xfrm>
            <a:off x="0" y="1050925"/>
            <a:ext cx="90678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>
              <a:spcBef>
                <a:spcPct val="40000"/>
              </a:spcBef>
              <a:buSzPct val="85000"/>
            </a:pPr>
            <a:r>
              <a:rPr lang="en-US" sz="2000" u="none" dirty="0" smtClean="0">
                <a:latin typeface="+mj-lt"/>
                <a:cs typeface="Arial" pitchFamily="34" charset="0"/>
              </a:rPr>
              <a:t>The </a:t>
            </a:r>
            <a:r>
              <a:rPr lang="en-US" sz="2000" u="none" dirty="0">
                <a:latin typeface="+mj-lt"/>
                <a:cs typeface="Arial" pitchFamily="34" charset="0"/>
              </a:rPr>
              <a:t>b</a:t>
            </a:r>
            <a:r>
              <a:rPr lang="en-US" sz="2000" u="none" dirty="0" smtClean="0">
                <a:latin typeface="+mj-lt"/>
                <a:cs typeface="Arial" pitchFamily="34" charset="0"/>
              </a:rPr>
              <a:t>ase class that the ACE </a:t>
            </a:r>
            <a:r>
              <a:rPr lang="en-US" sz="2000" i="1" u="none" dirty="0" smtClean="0">
                <a:latin typeface="+mj-lt"/>
                <a:cs typeface="Arial" pitchFamily="34" charset="0"/>
              </a:rPr>
              <a:t>Service </a:t>
            </a:r>
            <a:r>
              <a:rPr lang="en-US" sz="2000" i="1" u="none" dirty="0">
                <a:latin typeface="+mj-lt"/>
                <a:cs typeface="Arial" pitchFamily="34" charset="0"/>
              </a:rPr>
              <a:t>Configurator </a:t>
            </a:r>
            <a:r>
              <a:rPr lang="en-US" sz="2000" u="none" dirty="0">
                <a:latin typeface="+mj-lt"/>
                <a:cs typeface="Arial" pitchFamily="34" charset="0"/>
              </a:rPr>
              <a:t>framework </a:t>
            </a:r>
            <a:r>
              <a:rPr lang="en-US" sz="2000" u="none" dirty="0" smtClean="0">
                <a:latin typeface="+mj-lt"/>
                <a:cs typeface="Arial" pitchFamily="34" charset="0"/>
              </a:rPr>
              <a:t>uses to </a:t>
            </a:r>
            <a:r>
              <a:rPr lang="en-US" sz="2000" u="none" dirty="0">
                <a:latin typeface="+mj-lt"/>
                <a:cs typeface="Arial" pitchFamily="34" charset="0"/>
              </a:rPr>
              <a:t>configure &amp; manage service implementations via the following hook methods:</a:t>
            </a:r>
          </a:p>
          <a:p>
            <a:pPr marL="228600" lvl="1" indent="-228600">
              <a:spcBef>
                <a:spcPct val="40000"/>
              </a:spcBef>
              <a:buSzPct val="85000"/>
              <a:buFontTx/>
              <a:buChar char="•"/>
            </a:pPr>
            <a:r>
              <a:rPr lang="en-US" sz="2000" u="none" dirty="0" smtClean="0">
                <a:latin typeface="+mj-lt"/>
                <a:cs typeface="Arial" pitchFamily="34" charset="0"/>
              </a:rPr>
              <a:t>Initialize &amp; finalize a service</a:t>
            </a: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2" y="314325"/>
            <a:ext cx="8120063" cy="914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ACE_Service_Object</a:t>
            </a:r>
            <a:r>
              <a:rPr lang="en-US" dirty="0" smtClean="0"/>
              <a:t> Class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5039440" y="4113920"/>
            <a:ext cx="3581939" cy="192766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95"/>
          <p:cNvSpPr>
            <a:spLocks noChangeArrowheads="1"/>
          </p:cNvSpPr>
          <p:nvPr/>
        </p:nvSpPr>
        <p:spPr bwMode="auto">
          <a:xfrm>
            <a:off x="5012386" y="4130392"/>
            <a:ext cx="3706964" cy="2009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611188" algn="l"/>
              </a:tabLst>
            </a:pPr>
            <a:r>
              <a:rPr lang="en-US" sz="2000" b="1" i="1" u="none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i="1" u="non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nit</a:t>
            </a:r>
            <a:r>
              <a:rPr lang="en-US" sz="2000" b="1" i="1" u="non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fini</a:t>
            </a:r>
            <a:r>
              <a:rPr lang="en-US" sz="2000" b="1" i="1" u="non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sz="2000" b="1" i="1" u="none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suspend()</a:t>
            </a:r>
            <a:endParaRPr lang="en-GB" sz="2000" b="1" i="1" u="none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resume()</a:t>
            </a:r>
            <a:endParaRPr lang="en-GB" sz="2000" b="1" i="1" u="none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info()</a:t>
            </a:r>
            <a:endParaRPr lang="en-GB" sz="2000" b="1" i="1" u="none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GB" sz="2000" b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2000" b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94"/>
          <p:cNvSpPr>
            <a:spLocks noChangeArrowheads="1"/>
          </p:cNvSpPr>
          <p:nvPr/>
        </p:nvSpPr>
        <p:spPr bwMode="auto">
          <a:xfrm>
            <a:off x="5039442" y="3348439"/>
            <a:ext cx="3581938" cy="77169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3"/>
          <p:cNvSpPr>
            <a:spLocks noChangeArrowheads="1"/>
          </p:cNvSpPr>
          <p:nvPr/>
        </p:nvSpPr>
        <p:spPr bwMode="auto">
          <a:xfrm>
            <a:off x="5364363" y="3500323"/>
            <a:ext cx="2932096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ACE_Service_Object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94"/>
          <p:cNvSpPr>
            <a:spLocks noChangeArrowheads="1"/>
          </p:cNvSpPr>
          <p:nvPr/>
        </p:nvSpPr>
        <p:spPr bwMode="auto">
          <a:xfrm>
            <a:off x="5012386" y="1900631"/>
            <a:ext cx="3581938" cy="771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5337307" y="2052515"/>
            <a:ext cx="2932096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ACE_Event_Handler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Isosceles Triangle 1"/>
          <p:cNvSpPr/>
          <p:nvPr/>
        </p:nvSpPr>
        <p:spPr bwMode="auto">
          <a:xfrm>
            <a:off x="6629400" y="2672324"/>
            <a:ext cx="359229" cy="266819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56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 flipH="1" flipV="1">
            <a:off x="6798129" y="2672324"/>
            <a:ext cx="21396" cy="82799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9748" name="Rectangle 5"/>
          <p:cNvSpPr>
            <a:spLocks noChangeArrowheads="1"/>
          </p:cNvSpPr>
          <p:nvPr/>
        </p:nvSpPr>
        <p:spPr bwMode="auto">
          <a:xfrm>
            <a:off x="0" y="1050925"/>
            <a:ext cx="90678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>
              <a:spcBef>
                <a:spcPct val="40000"/>
              </a:spcBef>
              <a:buSzPct val="85000"/>
            </a:pPr>
            <a:r>
              <a:rPr lang="en-US" sz="2000" u="none" dirty="0" smtClean="0">
                <a:latin typeface="+mj-lt"/>
                <a:cs typeface="Arial" pitchFamily="34" charset="0"/>
              </a:rPr>
              <a:t>The base class that the ACE </a:t>
            </a:r>
            <a:r>
              <a:rPr lang="en-US" sz="2000" i="1" u="none" dirty="0" smtClean="0">
                <a:latin typeface="+mj-lt"/>
                <a:cs typeface="Arial" pitchFamily="34" charset="0"/>
              </a:rPr>
              <a:t>Service </a:t>
            </a:r>
            <a:r>
              <a:rPr lang="en-US" sz="2000" i="1" u="none" dirty="0">
                <a:latin typeface="+mj-lt"/>
                <a:cs typeface="Arial" pitchFamily="34" charset="0"/>
              </a:rPr>
              <a:t>Configurator </a:t>
            </a:r>
            <a:r>
              <a:rPr lang="en-US" sz="2000" u="none" dirty="0">
                <a:latin typeface="+mj-lt"/>
                <a:cs typeface="Arial" pitchFamily="34" charset="0"/>
              </a:rPr>
              <a:t>framework </a:t>
            </a:r>
            <a:r>
              <a:rPr lang="en-US" sz="2000" u="none" dirty="0" smtClean="0">
                <a:latin typeface="+mj-lt"/>
                <a:cs typeface="Arial" pitchFamily="34" charset="0"/>
              </a:rPr>
              <a:t>uses to </a:t>
            </a:r>
            <a:r>
              <a:rPr lang="en-US" sz="2000" u="none" dirty="0">
                <a:latin typeface="+mj-lt"/>
                <a:cs typeface="Arial" pitchFamily="34" charset="0"/>
              </a:rPr>
              <a:t>configure &amp; manage service implementations via the following hook methods:</a:t>
            </a:r>
          </a:p>
          <a:p>
            <a:pPr marL="228600" lvl="1" indent="-228600">
              <a:spcBef>
                <a:spcPct val="40000"/>
              </a:spcBef>
              <a:buSzPct val="85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Initialize &amp; finalize a service</a:t>
            </a:r>
          </a:p>
          <a:p>
            <a:pPr marL="228600" lvl="1" indent="-228600">
              <a:spcBef>
                <a:spcPct val="40000"/>
              </a:spcBef>
              <a:buSzPct val="85000"/>
              <a:buFontTx/>
              <a:buChar char="•"/>
            </a:pPr>
            <a:r>
              <a:rPr lang="en-US" sz="2000" u="none" dirty="0" smtClean="0">
                <a:latin typeface="+mj-lt"/>
                <a:cs typeface="Arial" pitchFamily="34" charset="0"/>
              </a:rPr>
              <a:t>Suspend service execution temporarily</a:t>
            </a:r>
            <a:br>
              <a:rPr lang="en-US" sz="2000" u="none" dirty="0" smtClean="0">
                <a:latin typeface="+mj-lt"/>
                <a:cs typeface="Arial" pitchFamily="34" charset="0"/>
              </a:rPr>
            </a:br>
            <a:r>
              <a:rPr lang="en-US" sz="2000" u="none" dirty="0" smtClean="0">
                <a:latin typeface="+mj-lt"/>
                <a:cs typeface="Arial" pitchFamily="34" charset="0"/>
              </a:rPr>
              <a:t>&amp; resume execution of a suspended </a:t>
            </a:r>
            <a:br>
              <a:rPr lang="en-US" sz="2000" u="none" dirty="0" smtClean="0">
                <a:latin typeface="+mj-lt"/>
                <a:cs typeface="Arial" pitchFamily="34" charset="0"/>
              </a:rPr>
            </a:br>
            <a:r>
              <a:rPr lang="en-US" sz="2000" u="none" dirty="0" smtClean="0">
                <a:latin typeface="+mj-lt"/>
                <a:cs typeface="Arial" pitchFamily="34" charset="0"/>
              </a:rPr>
              <a:t>service</a:t>
            </a: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2" y="314325"/>
            <a:ext cx="8120063" cy="914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ACE_Service_Object</a:t>
            </a:r>
            <a:r>
              <a:rPr lang="en-US" dirty="0" smtClean="0"/>
              <a:t> Class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5039440" y="4113920"/>
            <a:ext cx="3581939" cy="192766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95"/>
          <p:cNvSpPr>
            <a:spLocks noChangeArrowheads="1"/>
          </p:cNvSpPr>
          <p:nvPr/>
        </p:nvSpPr>
        <p:spPr bwMode="auto">
          <a:xfrm>
            <a:off x="5012386" y="4130392"/>
            <a:ext cx="3706964" cy="2009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611188" algn="l"/>
              </a:tabLst>
            </a:pPr>
            <a:r>
              <a:rPr lang="en-US" sz="2000" b="1" i="1" u="non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nit</a:t>
            </a: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fini</a:t>
            </a: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sz="2000" b="1" i="1" u="none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US" sz="2000" b="1" i="1" u="non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suspend()</a:t>
            </a:r>
            <a:endParaRPr lang="en-GB" sz="2000" b="1" i="1" u="none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US" sz="2000" b="1" i="1" u="non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resume()</a:t>
            </a:r>
            <a:endParaRPr lang="en-GB" sz="2000" b="1" i="1" u="none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info()</a:t>
            </a:r>
            <a:endParaRPr lang="en-GB" sz="2000" b="1" i="1" u="none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GB" sz="2000" b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2000" b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94"/>
          <p:cNvSpPr>
            <a:spLocks noChangeArrowheads="1"/>
          </p:cNvSpPr>
          <p:nvPr/>
        </p:nvSpPr>
        <p:spPr bwMode="auto">
          <a:xfrm>
            <a:off x="5039442" y="3348439"/>
            <a:ext cx="3581938" cy="77169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3"/>
          <p:cNvSpPr>
            <a:spLocks noChangeArrowheads="1"/>
          </p:cNvSpPr>
          <p:nvPr/>
        </p:nvSpPr>
        <p:spPr bwMode="auto">
          <a:xfrm>
            <a:off x="5364363" y="3500323"/>
            <a:ext cx="2932096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ACE_Service_Object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94"/>
          <p:cNvSpPr>
            <a:spLocks noChangeArrowheads="1"/>
          </p:cNvSpPr>
          <p:nvPr/>
        </p:nvSpPr>
        <p:spPr bwMode="auto">
          <a:xfrm>
            <a:off x="5012386" y="1900631"/>
            <a:ext cx="3581938" cy="771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5337307" y="2052515"/>
            <a:ext cx="2932096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ACE_Event_Handler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Isosceles Triangle 1"/>
          <p:cNvSpPr/>
          <p:nvPr/>
        </p:nvSpPr>
        <p:spPr bwMode="auto">
          <a:xfrm>
            <a:off x="6629400" y="2672324"/>
            <a:ext cx="359229" cy="266819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 flipH="1" flipV="1">
            <a:off x="6798129" y="2672324"/>
            <a:ext cx="21396" cy="82799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9748" name="Rectangle 5"/>
          <p:cNvSpPr>
            <a:spLocks noChangeArrowheads="1"/>
          </p:cNvSpPr>
          <p:nvPr/>
        </p:nvSpPr>
        <p:spPr bwMode="auto">
          <a:xfrm>
            <a:off x="0" y="1050925"/>
            <a:ext cx="9067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>
              <a:spcBef>
                <a:spcPct val="40000"/>
              </a:spcBef>
              <a:buSzPct val="85000"/>
            </a:pPr>
            <a:r>
              <a:rPr lang="en-US" sz="2000" u="none" dirty="0" smtClean="0">
                <a:latin typeface="+mj-lt"/>
                <a:cs typeface="Arial" pitchFamily="34" charset="0"/>
              </a:rPr>
              <a:t>The base class that the ACE </a:t>
            </a:r>
            <a:r>
              <a:rPr lang="en-US" sz="2000" i="1" u="none" dirty="0" smtClean="0">
                <a:latin typeface="+mj-lt"/>
                <a:cs typeface="Arial" pitchFamily="34" charset="0"/>
              </a:rPr>
              <a:t>Service </a:t>
            </a:r>
            <a:r>
              <a:rPr lang="en-US" sz="2000" i="1" u="none" dirty="0">
                <a:latin typeface="+mj-lt"/>
                <a:cs typeface="Arial" pitchFamily="34" charset="0"/>
              </a:rPr>
              <a:t>Configurator </a:t>
            </a:r>
            <a:r>
              <a:rPr lang="en-US" sz="2000" u="none" dirty="0">
                <a:latin typeface="+mj-lt"/>
                <a:cs typeface="Arial" pitchFamily="34" charset="0"/>
              </a:rPr>
              <a:t>framework </a:t>
            </a:r>
            <a:r>
              <a:rPr lang="en-US" sz="2000" u="none" dirty="0" smtClean="0">
                <a:latin typeface="+mj-lt"/>
                <a:cs typeface="Arial" pitchFamily="34" charset="0"/>
              </a:rPr>
              <a:t>uses to </a:t>
            </a:r>
            <a:r>
              <a:rPr lang="en-US" sz="2000" u="none" dirty="0">
                <a:latin typeface="+mj-lt"/>
                <a:cs typeface="Arial" pitchFamily="34" charset="0"/>
              </a:rPr>
              <a:t>configure &amp; manage service implementations via the following hook methods:</a:t>
            </a:r>
          </a:p>
          <a:p>
            <a:pPr marL="228600" lvl="1" indent="-228600">
              <a:spcBef>
                <a:spcPct val="40000"/>
              </a:spcBef>
              <a:buSzPct val="85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Initialize &amp; finalize a service</a:t>
            </a:r>
          </a:p>
          <a:p>
            <a:pPr marL="228600" lvl="1" indent="-228600">
              <a:spcBef>
                <a:spcPct val="40000"/>
              </a:spcBef>
              <a:buSzPct val="85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Suspend service execution temporarily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&amp; resume execution of a suspended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service</a:t>
            </a:r>
          </a:p>
          <a:p>
            <a:pPr marL="228600" lvl="1" indent="-228600">
              <a:spcBef>
                <a:spcPct val="40000"/>
              </a:spcBef>
              <a:buSzPct val="85000"/>
              <a:buFontTx/>
              <a:buChar char="•"/>
            </a:pPr>
            <a:r>
              <a:rPr lang="en-US" sz="2000" u="none" dirty="0" smtClean="0">
                <a:latin typeface="+mj-lt"/>
                <a:cs typeface="Arial" pitchFamily="34" charset="0"/>
              </a:rPr>
              <a:t>Report key service information</a:t>
            </a:r>
          </a:p>
          <a:p>
            <a:pPr lvl="1" indent="-228600">
              <a:spcBef>
                <a:spcPct val="40000"/>
              </a:spcBef>
              <a:buSzPct val="85000"/>
              <a:buFontTx/>
              <a:buChar char="•"/>
            </a:pPr>
            <a:r>
              <a:rPr lang="en-US" sz="2000" u="none" dirty="0">
                <a:latin typeface="+mj-lt"/>
                <a:cs typeface="Arial" pitchFamily="34" charset="0"/>
              </a:rPr>
              <a:t>e</a:t>
            </a:r>
            <a:r>
              <a:rPr lang="en-US" sz="2000" u="none" dirty="0" smtClean="0">
                <a:latin typeface="+mj-lt"/>
                <a:cs typeface="Arial" pitchFamily="34" charset="0"/>
              </a:rPr>
              <a:t>.g., its purpose, current status, </a:t>
            </a:r>
            <a:br>
              <a:rPr lang="en-US" sz="2000" u="none" dirty="0" smtClean="0">
                <a:latin typeface="+mj-lt"/>
                <a:cs typeface="Arial" pitchFamily="34" charset="0"/>
              </a:rPr>
            </a:br>
            <a:r>
              <a:rPr lang="en-US" sz="2000" u="none" dirty="0" smtClean="0">
                <a:latin typeface="+mj-lt"/>
                <a:cs typeface="Arial" pitchFamily="34" charset="0"/>
              </a:rPr>
              <a:t>port number where it listens for </a:t>
            </a:r>
            <a:br>
              <a:rPr lang="en-US" sz="2000" u="none" dirty="0" smtClean="0">
                <a:latin typeface="+mj-lt"/>
                <a:cs typeface="Arial" pitchFamily="34" charset="0"/>
              </a:rPr>
            </a:br>
            <a:r>
              <a:rPr lang="en-US" sz="2000" u="none" dirty="0" smtClean="0">
                <a:latin typeface="+mj-lt"/>
                <a:cs typeface="Arial" pitchFamily="34" charset="0"/>
              </a:rPr>
              <a:t>client connections, </a:t>
            </a:r>
            <a:br>
              <a:rPr lang="en-US" sz="2000" u="none" dirty="0" smtClean="0">
                <a:latin typeface="+mj-lt"/>
                <a:cs typeface="Arial" pitchFamily="34" charset="0"/>
              </a:rPr>
            </a:br>
            <a:r>
              <a:rPr lang="en-US" sz="2000" u="none" dirty="0" smtClean="0">
                <a:latin typeface="+mj-lt"/>
                <a:cs typeface="Arial" pitchFamily="34" charset="0"/>
              </a:rPr>
              <a:t>etc.</a:t>
            </a: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2" y="314325"/>
            <a:ext cx="8120063" cy="914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ACE_Service_Object</a:t>
            </a:r>
            <a:r>
              <a:rPr lang="en-US" dirty="0" smtClean="0"/>
              <a:t> Class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5039440" y="4113920"/>
            <a:ext cx="3581939" cy="192766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95"/>
          <p:cNvSpPr>
            <a:spLocks noChangeArrowheads="1"/>
          </p:cNvSpPr>
          <p:nvPr/>
        </p:nvSpPr>
        <p:spPr bwMode="auto">
          <a:xfrm>
            <a:off x="5012386" y="4130392"/>
            <a:ext cx="3706964" cy="2009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611188" algn="l"/>
              </a:tabLst>
            </a:pPr>
            <a:r>
              <a:rPr lang="en-US" sz="2000" b="1" i="1" u="non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nit</a:t>
            </a: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fini</a:t>
            </a: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sz="2000" b="1" i="1" u="none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suspend()</a:t>
            </a:r>
            <a:endParaRPr lang="en-GB" sz="2000" b="1" i="1" u="none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resume()</a:t>
            </a:r>
            <a:endParaRPr lang="en-GB" sz="2000" b="1" i="1" u="none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US" sz="2000" b="1" i="1" u="non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info()</a:t>
            </a:r>
            <a:endParaRPr lang="en-GB" sz="2000" b="1" i="1" u="none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GB" sz="2000" b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2000" b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94"/>
          <p:cNvSpPr>
            <a:spLocks noChangeArrowheads="1"/>
          </p:cNvSpPr>
          <p:nvPr/>
        </p:nvSpPr>
        <p:spPr bwMode="auto">
          <a:xfrm>
            <a:off x="5039442" y="3348439"/>
            <a:ext cx="3581938" cy="77169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3"/>
          <p:cNvSpPr>
            <a:spLocks noChangeArrowheads="1"/>
          </p:cNvSpPr>
          <p:nvPr/>
        </p:nvSpPr>
        <p:spPr bwMode="auto">
          <a:xfrm>
            <a:off x="5364363" y="3500323"/>
            <a:ext cx="2932096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ACE_Service_Object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94"/>
          <p:cNvSpPr>
            <a:spLocks noChangeArrowheads="1"/>
          </p:cNvSpPr>
          <p:nvPr/>
        </p:nvSpPr>
        <p:spPr bwMode="auto">
          <a:xfrm>
            <a:off x="5012386" y="1900631"/>
            <a:ext cx="3581938" cy="771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5337307" y="2052515"/>
            <a:ext cx="2932096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ACE_Event_Handler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Isosceles Triangle 1"/>
          <p:cNvSpPr/>
          <p:nvPr/>
        </p:nvSpPr>
        <p:spPr bwMode="auto">
          <a:xfrm>
            <a:off x="6629400" y="2672324"/>
            <a:ext cx="359229" cy="266819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 flipH="1" flipV="1">
            <a:off x="6798129" y="2672324"/>
            <a:ext cx="21396" cy="82799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-1" y="6386993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9748" name="Rectangle 5"/>
          <p:cNvSpPr>
            <a:spLocks noChangeArrowheads="1"/>
          </p:cNvSpPr>
          <p:nvPr/>
        </p:nvSpPr>
        <p:spPr bwMode="auto">
          <a:xfrm>
            <a:off x="0" y="1050925"/>
            <a:ext cx="9067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>
              <a:spcBef>
                <a:spcPct val="40000"/>
              </a:spcBef>
              <a:buSzPct val="85000"/>
            </a:pPr>
            <a:r>
              <a:rPr lang="en-US" sz="2000" u="none" dirty="0" smtClean="0">
                <a:latin typeface="+mj-lt"/>
                <a:cs typeface="Arial" pitchFamily="34" charset="0"/>
              </a:rPr>
              <a:t>The base class that the ACE </a:t>
            </a:r>
            <a:r>
              <a:rPr lang="en-US" sz="2000" i="1" u="none" dirty="0" smtClean="0">
                <a:latin typeface="+mj-lt"/>
                <a:cs typeface="Arial" pitchFamily="34" charset="0"/>
              </a:rPr>
              <a:t>Service </a:t>
            </a:r>
            <a:r>
              <a:rPr lang="en-US" sz="2000" i="1" u="none" dirty="0">
                <a:latin typeface="+mj-lt"/>
                <a:cs typeface="Arial" pitchFamily="34" charset="0"/>
              </a:rPr>
              <a:t>Configurator </a:t>
            </a:r>
            <a:r>
              <a:rPr lang="en-US" sz="2000" u="none" dirty="0">
                <a:latin typeface="+mj-lt"/>
                <a:cs typeface="Arial" pitchFamily="34" charset="0"/>
              </a:rPr>
              <a:t>framework </a:t>
            </a:r>
            <a:r>
              <a:rPr lang="en-US" sz="2000" u="none" dirty="0" smtClean="0">
                <a:latin typeface="+mj-lt"/>
                <a:cs typeface="Arial" pitchFamily="34" charset="0"/>
              </a:rPr>
              <a:t>uses to </a:t>
            </a:r>
            <a:r>
              <a:rPr lang="en-US" sz="2000" u="none" dirty="0">
                <a:latin typeface="+mj-lt"/>
                <a:cs typeface="Arial" pitchFamily="34" charset="0"/>
              </a:rPr>
              <a:t>configure &amp; manage service implementations via the following hook methods:</a:t>
            </a:r>
          </a:p>
          <a:p>
            <a:pPr marL="228600" lvl="1" indent="-228600">
              <a:spcBef>
                <a:spcPct val="40000"/>
              </a:spcBef>
              <a:buSzPct val="85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Initialize &amp; finalize a service</a:t>
            </a:r>
          </a:p>
          <a:p>
            <a:pPr marL="228600" lvl="1" indent="-228600">
              <a:spcBef>
                <a:spcPct val="40000"/>
              </a:spcBef>
              <a:buSzPct val="85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Suspend service execution temporarily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&amp; resume execution of a suspended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service</a:t>
            </a:r>
          </a:p>
          <a:p>
            <a:pPr marL="228600" lvl="1" indent="-228600">
              <a:spcBef>
                <a:spcPct val="40000"/>
              </a:spcBef>
              <a:buSzPct val="85000"/>
              <a:buFontTx/>
              <a:buChar char="•"/>
            </a:pPr>
            <a:r>
              <a:rPr lang="en-US" sz="2000" u="none" dirty="0" smtClean="0">
                <a:latin typeface="+mj-lt"/>
                <a:cs typeface="Arial" pitchFamily="34" charset="0"/>
              </a:rPr>
              <a:t>Report key service information</a:t>
            </a:r>
          </a:p>
          <a:p>
            <a:pPr lvl="1" indent="-228600">
              <a:spcBef>
                <a:spcPct val="40000"/>
              </a:spcBef>
              <a:buSzPct val="85000"/>
              <a:buFontTx/>
              <a:buChar char="•"/>
            </a:pPr>
            <a:r>
              <a:rPr lang="en-US" sz="2000" u="none" dirty="0">
                <a:latin typeface="+mj-lt"/>
                <a:cs typeface="Arial" pitchFamily="34" charset="0"/>
              </a:rPr>
              <a:t>e</a:t>
            </a:r>
            <a:r>
              <a:rPr lang="en-US" sz="2000" u="none" dirty="0" smtClean="0">
                <a:latin typeface="+mj-lt"/>
                <a:cs typeface="Arial" pitchFamily="34" charset="0"/>
              </a:rPr>
              <a:t>.g., its purpose, current status, </a:t>
            </a:r>
            <a:br>
              <a:rPr lang="en-US" sz="2000" u="none" dirty="0" smtClean="0">
                <a:latin typeface="+mj-lt"/>
                <a:cs typeface="Arial" pitchFamily="34" charset="0"/>
              </a:rPr>
            </a:br>
            <a:r>
              <a:rPr lang="en-US" sz="2000" u="none" dirty="0" smtClean="0">
                <a:latin typeface="+mj-lt"/>
                <a:cs typeface="Arial" pitchFamily="34" charset="0"/>
              </a:rPr>
              <a:t>port number where it listens for </a:t>
            </a:r>
            <a:br>
              <a:rPr lang="en-US" sz="2000" u="none" dirty="0" smtClean="0">
                <a:latin typeface="+mj-lt"/>
                <a:cs typeface="Arial" pitchFamily="34" charset="0"/>
              </a:rPr>
            </a:br>
            <a:r>
              <a:rPr lang="en-US" sz="2000" u="none" dirty="0" smtClean="0">
                <a:latin typeface="+mj-lt"/>
                <a:cs typeface="Arial" pitchFamily="34" charset="0"/>
              </a:rPr>
              <a:t>client connections, </a:t>
            </a:r>
            <a:br>
              <a:rPr lang="en-US" sz="2000" u="none" dirty="0" smtClean="0">
                <a:latin typeface="+mj-lt"/>
                <a:cs typeface="Arial" pitchFamily="34" charset="0"/>
              </a:rPr>
            </a:br>
            <a:r>
              <a:rPr lang="en-US" sz="2000" u="none" dirty="0" smtClean="0">
                <a:latin typeface="+mj-lt"/>
                <a:cs typeface="Arial" pitchFamily="34" charset="0"/>
              </a:rPr>
              <a:t>etc.</a:t>
            </a: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2" y="314325"/>
            <a:ext cx="8120063" cy="914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ACE_Service_Object</a:t>
            </a:r>
            <a:r>
              <a:rPr lang="en-US" dirty="0" smtClean="0"/>
              <a:t> Class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2141" y="6412558"/>
            <a:ext cx="8643258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u="none" dirty="0">
                <a:solidFill>
                  <a:srgbClr val="000000"/>
                </a:solidFill>
                <a:latin typeface="+mj-lt"/>
                <a:cs typeface="Arial" pitchFamily="34" charset="0"/>
              </a:rPr>
              <a:t>H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andles </a:t>
            </a:r>
            <a:r>
              <a:rPr lang="en-US" sz="2000" i="1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variability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 of service-specific lifecycle behavior via a </a:t>
            </a:r>
            <a:r>
              <a:rPr lang="en-US" sz="2000" i="1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common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 API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5039440" y="4113920"/>
            <a:ext cx="3581939" cy="192766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95"/>
          <p:cNvSpPr>
            <a:spLocks noChangeArrowheads="1"/>
          </p:cNvSpPr>
          <p:nvPr/>
        </p:nvSpPr>
        <p:spPr bwMode="auto">
          <a:xfrm>
            <a:off x="5012386" y="4130392"/>
            <a:ext cx="3706964" cy="2009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611188" algn="l"/>
              </a:tabLst>
            </a:pPr>
            <a:r>
              <a:rPr lang="en-US" sz="2000" b="1" i="1" u="non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nit</a:t>
            </a: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fini</a:t>
            </a: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sz="2000" b="1" i="1" u="none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suspend()</a:t>
            </a:r>
            <a:endParaRPr lang="en-GB" sz="2000" b="1" i="1" u="none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resume()</a:t>
            </a:r>
            <a:endParaRPr lang="en-GB" sz="2000" b="1" i="1" u="none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US" sz="2000" b="1" i="1" u="none" dirty="0" smtClean="0">
                <a:latin typeface="Courier New" pitchFamily="49" charset="0"/>
                <a:cs typeface="Courier New" pitchFamily="49" charset="0"/>
              </a:rPr>
              <a:t>info()</a:t>
            </a:r>
            <a:endParaRPr lang="en-GB" sz="2000" b="1" i="1" u="none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GB" sz="2000" b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2000" b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94"/>
          <p:cNvSpPr>
            <a:spLocks noChangeArrowheads="1"/>
          </p:cNvSpPr>
          <p:nvPr/>
        </p:nvSpPr>
        <p:spPr bwMode="auto">
          <a:xfrm>
            <a:off x="5039442" y="3348439"/>
            <a:ext cx="3581938" cy="77169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3"/>
          <p:cNvSpPr>
            <a:spLocks noChangeArrowheads="1"/>
          </p:cNvSpPr>
          <p:nvPr/>
        </p:nvSpPr>
        <p:spPr bwMode="auto">
          <a:xfrm>
            <a:off x="5364363" y="3500323"/>
            <a:ext cx="2932096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ACE_Service_Object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94"/>
          <p:cNvSpPr>
            <a:spLocks noChangeArrowheads="1"/>
          </p:cNvSpPr>
          <p:nvPr/>
        </p:nvSpPr>
        <p:spPr bwMode="auto">
          <a:xfrm>
            <a:off x="5012386" y="1900631"/>
            <a:ext cx="3581938" cy="771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5337307" y="2052515"/>
            <a:ext cx="2932096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ACE_Event_Handler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Isosceles Triangle 1"/>
          <p:cNvSpPr/>
          <p:nvPr/>
        </p:nvSpPr>
        <p:spPr bwMode="auto">
          <a:xfrm>
            <a:off x="6629400" y="2672324"/>
            <a:ext cx="359229" cy="266819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Line Callout 1 17"/>
          <p:cNvSpPr/>
          <p:nvPr/>
        </p:nvSpPr>
        <p:spPr bwMode="auto">
          <a:xfrm>
            <a:off x="185058" y="5148856"/>
            <a:ext cx="4550230" cy="923330"/>
          </a:xfrm>
          <a:prstGeom prst="borderCallout1">
            <a:avLst>
              <a:gd name="adj1" fmla="val -3411"/>
              <a:gd name="adj2" fmla="val 81123"/>
              <a:gd name="adj3" fmla="val -266759"/>
              <a:gd name="adj4" fmla="val 108739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u="none" dirty="0" smtClean="0">
                <a:latin typeface="+mj-lt"/>
              </a:rPr>
              <a:t>By inheriting from </a:t>
            </a:r>
            <a:r>
              <a:rPr lang="en-US" b="1" i="1" u="none" dirty="0" err="1" smtClean="0">
                <a:latin typeface="Courier New" pitchFamily="49" charset="0"/>
                <a:cs typeface="Courier New" pitchFamily="49" charset="0"/>
              </a:rPr>
              <a:t>ACE_Event_Handler</a:t>
            </a:r>
            <a:r>
              <a:rPr lang="en-US" i="1" u="none" dirty="0" smtClean="0"/>
              <a:t> </a:t>
            </a:r>
            <a:r>
              <a:rPr lang="en-US" i="1" u="none" dirty="0" smtClean="0">
                <a:latin typeface="+mj-lt"/>
              </a:rPr>
              <a:t>an</a:t>
            </a:r>
            <a:r>
              <a:rPr lang="en-US" i="1" u="none" dirty="0" smtClean="0"/>
              <a:t> </a:t>
            </a:r>
            <a:r>
              <a:rPr lang="en-US" b="1" i="1" u="none" dirty="0" err="1" smtClean="0">
                <a:latin typeface="Courier New" pitchFamily="49" charset="0"/>
                <a:cs typeface="Courier New" pitchFamily="49" charset="0"/>
              </a:rPr>
              <a:t>ACE_Service_Object</a:t>
            </a:r>
            <a:r>
              <a:rPr lang="en-US" i="1" u="none" dirty="0" smtClean="0"/>
              <a:t> </a:t>
            </a:r>
            <a:r>
              <a:rPr lang="en-US" i="1" u="none" dirty="0" smtClean="0">
                <a:latin typeface="+mj-lt"/>
              </a:rPr>
              <a:t>can also be registered with ACE Reactor framework</a:t>
            </a:r>
            <a:endParaRPr lang="en-US" b="1" i="1" u="none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50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Rectangle 7"/>
          <p:cNvSpPr>
            <a:spLocks noGrp="1" noChangeArrowheads="1"/>
          </p:cNvSpPr>
          <p:nvPr>
            <p:ph type="title"/>
          </p:nvPr>
        </p:nvSpPr>
        <p:spPr>
          <a:xfrm>
            <a:off x="569913" y="295275"/>
            <a:ext cx="8162925" cy="914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ACE_Service_Config</a:t>
            </a:r>
            <a:r>
              <a:rPr lang="en-US" dirty="0" smtClean="0"/>
              <a:t> Class</a:t>
            </a:r>
          </a:p>
        </p:txBody>
      </p:sp>
      <p:sp>
        <p:nvSpPr>
          <p:cNvPr id="186371" name="Rectangle 5"/>
          <p:cNvSpPr>
            <a:spLocks noChangeArrowheads="1"/>
          </p:cNvSpPr>
          <p:nvPr/>
        </p:nvSpPr>
        <p:spPr bwMode="auto">
          <a:xfrm>
            <a:off x="-9525" y="1031875"/>
            <a:ext cx="9077325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5000"/>
            </a:pPr>
            <a:r>
              <a:rPr lang="en-US" sz="2000" u="none" dirty="0" smtClean="0">
                <a:latin typeface="+mj-lt"/>
                <a:cs typeface="Arial" pitchFamily="34" charset="0"/>
              </a:rPr>
              <a:t>Implements the </a:t>
            </a:r>
            <a:r>
              <a:rPr lang="en-US" sz="2000" i="1" u="none" dirty="0" smtClean="0">
                <a:latin typeface="+mj-lt"/>
                <a:cs typeface="Arial" pitchFamily="34" charset="0"/>
              </a:rPr>
              <a:t>Façade</a:t>
            </a:r>
            <a:r>
              <a:rPr lang="en-US" sz="2000" u="none" dirty="0" smtClean="0">
                <a:latin typeface="+mj-lt"/>
                <a:cs typeface="Arial" pitchFamily="34" charset="0"/>
              </a:rPr>
              <a:t> </a:t>
            </a:r>
            <a:r>
              <a:rPr lang="en-US" sz="2000" u="none" dirty="0">
                <a:latin typeface="+mj-lt"/>
                <a:cs typeface="Arial" pitchFamily="34" charset="0"/>
              </a:rPr>
              <a:t>pattern to integrate other </a:t>
            </a:r>
            <a:r>
              <a:rPr lang="en-US" sz="2000" i="1" u="none" dirty="0">
                <a:latin typeface="+mj-lt"/>
                <a:cs typeface="Arial" pitchFamily="34" charset="0"/>
              </a:rPr>
              <a:t>Service Configurator</a:t>
            </a:r>
            <a:r>
              <a:rPr lang="en-US" sz="2000" u="none" dirty="0">
                <a:latin typeface="+mj-lt"/>
                <a:cs typeface="Arial" pitchFamily="34" charset="0"/>
              </a:rPr>
              <a:t> classes &amp; </a:t>
            </a:r>
            <a:r>
              <a:rPr lang="en-US" sz="2000" u="none" dirty="0" smtClean="0">
                <a:latin typeface="+mj-lt"/>
                <a:cs typeface="Arial" pitchFamily="34" charset="0"/>
              </a:rPr>
              <a:t>provide following </a:t>
            </a:r>
            <a:r>
              <a:rPr lang="en-US" sz="2000" u="none" dirty="0">
                <a:latin typeface="+mj-lt"/>
                <a:cs typeface="Arial" pitchFamily="34" charset="0"/>
              </a:rPr>
              <a:t>capabilities:</a:t>
            </a:r>
          </a:p>
          <a:p>
            <a:pPr marL="228600" lvl="1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 smtClean="0">
                <a:latin typeface="+mj-lt"/>
                <a:cs typeface="Arial" pitchFamily="34" charset="0"/>
              </a:rPr>
              <a:t>Interprets </a:t>
            </a:r>
            <a:r>
              <a:rPr lang="en-US" sz="2000" u="none" dirty="0">
                <a:latin typeface="+mj-lt"/>
                <a:cs typeface="Arial" pitchFamily="34" charset="0"/>
              </a:rPr>
              <a:t>a scripting </a:t>
            </a:r>
            <a:r>
              <a:rPr lang="en-US" sz="2000" u="none" dirty="0" smtClean="0">
                <a:latin typeface="+mj-lt"/>
                <a:cs typeface="Arial" pitchFamily="34" charset="0"/>
              </a:rPr>
              <a:t>language that </a:t>
            </a:r>
            <a:br>
              <a:rPr lang="en-US" sz="2000" u="none" dirty="0" smtClean="0">
                <a:latin typeface="+mj-lt"/>
                <a:cs typeface="Arial" pitchFamily="34" charset="0"/>
              </a:rPr>
            </a:br>
            <a:r>
              <a:rPr lang="en-US" sz="2000" u="none" dirty="0" smtClean="0">
                <a:latin typeface="+mj-lt"/>
                <a:cs typeface="Arial" pitchFamily="34" charset="0"/>
              </a:rPr>
              <a:t>provides directives </a:t>
            </a:r>
            <a:r>
              <a:rPr lang="en-US" sz="2000" u="none" dirty="0">
                <a:latin typeface="+mj-lt"/>
                <a:cs typeface="Arial" pitchFamily="34" charset="0"/>
              </a:rPr>
              <a:t>to </a:t>
            </a:r>
          </a:p>
          <a:p>
            <a:pPr lvl="1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>
                <a:latin typeface="+mj-lt"/>
                <a:cs typeface="Arial" pitchFamily="34" charset="0"/>
              </a:rPr>
              <a:t>L</a:t>
            </a:r>
            <a:r>
              <a:rPr lang="en-US" sz="2000" u="none" dirty="0" smtClean="0">
                <a:latin typeface="+mj-lt"/>
                <a:cs typeface="Arial" pitchFamily="34" charset="0"/>
              </a:rPr>
              <a:t>ocate </a:t>
            </a:r>
            <a:r>
              <a:rPr lang="en-US" sz="2000" u="none" dirty="0">
                <a:latin typeface="+mj-lt"/>
                <a:cs typeface="Arial" pitchFamily="34" charset="0"/>
              </a:rPr>
              <a:t>&amp; initialize a </a:t>
            </a:r>
            <a:r>
              <a:rPr lang="en-US" sz="2000" u="none" dirty="0" smtClean="0">
                <a:latin typeface="+mj-lt"/>
                <a:cs typeface="Arial" pitchFamily="34" charset="0"/>
              </a:rPr>
              <a:t>service </a:t>
            </a:r>
            <a:br>
              <a:rPr lang="en-US" sz="2000" u="none" dirty="0" smtClean="0">
                <a:latin typeface="+mj-lt"/>
                <a:cs typeface="Arial" pitchFamily="34" charset="0"/>
              </a:rPr>
            </a:br>
            <a:r>
              <a:rPr lang="en-US" sz="2000" u="none" dirty="0" smtClean="0">
                <a:latin typeface="+mj-lt"/>
                <a:cs typeface="Arial" pitchFamily="34" charset="0"/>
              </a:rPr>
              <a:t>implementation at </a:t>
            </a:r>
            <a:r>
              <a:rPr lang="en-US" sz="2000" u="none" dirty="0">
                <a:latin typeface="+mj-lt"/>
                <a:cs typeface="Arial" pitchFamily="34" charset="0"/>
              </a:rPr>
              <a:t>run </a:t>
            </a:r>
            <a:r>
              <a:rPr lang="en-US" sz="2000" u="none" dirty="0" smtClean="0">
                <a:latin typeface="+mj-lt"/>
                <a:cs typeface="Arial" pitchFamily="34" charset="0"/>
              </a:rPr>
              <a:t>time</a:t>
            </a:r>
            <a:endParaRPr lang="en-US" sz="2000" u="none" dirty="0">
              <a:latin typeface="+mj-lt"/>
              <a:cs typeface="Arial" pitchFamily="34" charset="0"/>
            </a:endParaRP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5137410" y="2263340"/>
            <a:ext cx="3581939" cy="2904453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95"/>
          <p:cNvSpPr>
            <a:spLocks noChangeArrowheads="1"/>
          </p:cNvSpPr>
          <p:nvPr/>
        </p:nvSpPr>
        <p:spPr bwMode="auto">
          <a:xfrm>
            <a:off x="5110356" y="2279813"/>
            <a:ext cx="3706964" cy="275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611188" algn="l"/>
              </a:tabLst>
            </a:pPr>
            <a:r>
              <a:rPr lang="en-US" sz="2000" b="1" u="non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ACE_Service_Config</a:t>
            </a:r>
            <a:r>
              <a:rPr lang="en-US" sz="2000" b="1" u="non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open()</a:t>
            </a:r>
          </a:p>
          <a:p>
            <a:pPr>
              <a:tabLst>
                <a:tab pos="611188" algn="l"/>
              </a:tabLst>
            </a:pPr>
            <a:r>
              <a:rPr lang="en-US" sz="2000" b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close()</a:t>
            </a:r>
          </a:p>
          <a:p>
            <a:pPr>
              <a:tabLst>
                <a:tab pos="611188" algn="l"/>
              </a:tabLst>
            </a:pPr>
            <a:r>
              <a:rPr lang="en-US" sz="2000" b="1" u="none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u="non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rocess_directive</a:t>
            </a:r>
            <a:r>
              <a:rPr lang="en-US" sz="2000" b="1" u="non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u="none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u="non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rocess_directives</a:t>
            </a:r>
            <a:r>
              <a:rPr lang="en-US" sz="2000" b="1" u="non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u="none" dirty="0" smtClean="0">
                <a:latin typeface="Courier New" pitchFamily="49" charset="0"/>
                <a:cs typeface="Courier New" pitchFamily="49" charset="0"/>
              </a:rPr>
              <a:t>suspend()</a:t>
            </a:r>
          </a:p>
          <a:p>
            <a:pPr>
              <a:tabLst>
                <a:tab pos="611188" algn="l"/>
              </a:tabLst>
            </a:pPr>
            <a:r>
              <a:rPr lang="en-US" sz="2000" b="1" u="none" dirty="0" smtClean="0">
                <a:latin typeface="Courier New" pitchFamily="49" charset="0"/>
                <a:cs typeface="Courier New" pitchFamily="49" charset="0"/>
              </a:rPr>
              <a:t>resume()</a:t>
            </a:r>
          </a:p>
          <a:p>
            <a:pPr>
              <a:tabLst>
                <a:tab pos="611188" algn="l"/>
              </a:tabLst>
            </a:pPr>
            <a:r>
              <a:rPr lang="en-US" sz="2000" b="1" u="none" dirty="0">
                <a:latin typeface="Courier New" pitchFamily="49" charset="0"/>
                <a:cs typeface="Courier New" pitchFamily="49" charset="0"/>
              </a:rPr>
              <a:t>reconfigure</a:t>
            </a:r>
            <a:r>
              <a:rPr lang="en-US" sz="2000" b="1" u="none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u="none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2000" b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94"/>
          <p:cNvSpPr>
            <a:spLocks noChangeArrowheads="1"/>
          </p:cNvSpPr>
          <p:nvPr/>
        </p:nvSpPr>
        <p:spPr bwMode="auto">
          <a:xfrm>
            <a:off x="5137412" y="1497860"/>
            <a:ext cx="3581938" cy="771693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93"/>
          <p:cNvSpPr>
            <a:spLocks noChangeArrowheads="1"/>
          </p:cNvSpPr>
          <p:nvPr/>
        </p:nvSpPr>
        <p:spPr bwMode="auto">
          <a:xfrm>
            <a:off x="5462333" y="1649744"/>
            <a:ext cx="2932096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2000" b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ACE_Service_Config</a:t>
            </a:r>
            <a:endParaRPr lang="en-US" sz="2000" b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6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Rectangle 7"/>
          <p:cNvSpPr>
            <a:spLocks noGrp="1" noChangeArrowheads="1"/>
          </p:cNvSpPr>
          <p:nvPr>
            <p:ph type="title"/>
          </p:nvPr>
        </p:nvSpPr>
        <p:spPr>
          <a:xfrm>
            <a:off x="569913" y="295275"/>
            <a:ext cx="8162925" cy="914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ACE_Service_Config</a:t>
            </a:r>
            <a:r>
              <a:rPr lang="en-US" dirty="0" smtClean="0"/>
              <a:t> Class</a:t>
            </a:r>
          </a:p>
        </p:txBody>
      </p:sp>
      <p:sp>
        <p:nvSpPr>
          <p:cNvPr id="186371" name="Rectangle 5"/>
          <p:cNvSpPr>
            <a:spLocks noChangeArrowheads="1"/>
          </p:cNvSpPr>
          <p:nvPr/>
        </p:nvSpPr>
        <p:spPr bwMode="auto">
          <a:xfrm>
            <a:off x="-9525" y="1031875"/>
            <a:ext cx="9077325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5000"/>
            </a:pPr>
            <a:r>
              <a:rPr lang="en-US" sz="2000" u="none" dirty="0" smtClean="0">
                <a:latin typeface="+mj-lt"/>
                <a:cs typeface="Arial" pitchFamily="34" charset="0"/>
              </a:rPr>
              <a:t>Implements the </a:t>
            </a:r>
            <a:r>
              <a:rPr lang="en-US" sz="2000" i="1" u="none" dirty="0" smtClean="0">
                <a:latin typeface="+mj-lt"/>
                <a:cs typeface="Arial" pitchFamily="34" charset="0"/>
              </a:rPr>
              <a:t>Façade</a:t>
            </a:r>
            <a:r>
              <a:rPr lang="en-US" sz="2000" u="none" dirty="0" smtClean="0">
                <a:latin typeface="+mj-lt"/>
                <a:cs typeface="Arial" pitchFamily="34" charset="0"/>
              </a:rPr>
              <a:t> </a:t>
            </a:r>
            <a:r>
              <a:rPr lang="en-US" sz="2000" u="none" dirty="0">
                <a:latin typeface="+mj-lt"/>
                <a:cs typeface="Arial" pitchFamily="34" charset="0"/>
              </a:rPr>
              <a:t>pattern to integrate other </a:t>
            </a:r>
            <a:r>
              <a:rPr lang="en-US" sz="2000" i="1" u="none" dirty="0">
                <a:latin typeface="+mj-lt"/>
                <a:cs typeface="Arial" pitchFamily="34" charset="0"/>
              </a:rPr>
              <a:t>Service Configurator</a:t>
            </a:r>
            <a:r>
              <a:rPr lang="en-US" sz="2000" u="none" dirty="0">
                <a:latin typeface="+mj-lt"/>
                <a:cs typeface="Arial" pitchFamily="34" charset="0"/>
              </a:rPr>
              <a:t> classes &amp; </a:t>
            </a:r>
            <a:r>
              <a:rPr lang="en-US" sz="2000" u="none" dirty="0" smtClean="0">
                <a:latin typeface="+mj-lt"/>
                <a:cs typeface="Arial" pitchFamily="34" charset="0"/>
              </a:rPr>
              <a:t>provide following </a:t>
            </a:r>
            <a:r>
              <a:rPr lang="en-US" sz="2000" u="none" dirty="0">
                <a:latin typeface="+mj-lt"/>
                <a:cs typeface="Arial" pitchFamily="34" charset="0"/>
              </a:rPr>
              <a:t>capabilities:</a:t>
            </a:r>
          </a:p>
          <a:p>
            <a:pPr marL="228600" lvl="1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 smtClean="0">
                <a:latin typeface="+mj-lt"/>
                <a:cs typeface="Arial" pitchFamily="34" charset="0"/>
              </a:rPr>
              <a:t>Interprets </a:t>
            </a:r>
            <a:r>
              <a:rPr lang="en-US" sz="2000" u="none" dirty="0">
                <a:latin typeface="+mj-lt"/>
                <a:cs typeface="Arial" pitchFamily="34" charset="0"/>
              </a:rPr>
              <a:t>a scripting </a:t>
            </a:r>
            <a:r>
              <a:rPr lang="en-US" sz="2000" u="none" dirty="0" smtClean="0">
                <a:latin typeface="+mj-lt"/>
                <a:cs typeface="Arial" pitchFamily="34" charset="0"/>
              </a:rPr>
              <a:t>language that </a:t>
            </a:r>
            <a:br>
              <a:rPr lang="en-US" sz="2000" u="none" dirty="0" smtClean="0">
                <a:latin typeface="+mj-lt"/>
                <a:cs typeface="Arial" pitchFamily="34" charset="0"/>
              </a:rPr>
            </a:br>
            <a:r>
              <a:rPr lang="en-US" sz="2000" u="none" dirty="0" smtClean="0">
                <a:latin typeface="+mj-lt"/>
                <a:cs typeface="Arial" pitchFamily="34" charset="0"/>
              </a:rPr>
              <a:t>provides directives </a:t>
            </a:r>
            <a:r>
              <a:rPr lang="en-US" sz="2000" u="none" dirty="0">
                <a:latin typeface="+mj-lt"/>
                <a:cs typeface="Arial" pitchFamily="34" charset="0"/>
              </a:rPr>
              <a:t>to </a:t>
            </a:r>
          </a:p>
          <a:p>
            <a:pPr lvl="1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L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ocate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&amp; initialize a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service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implementation at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run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time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  <a:cs typeface="Arial" pitchFamily="34" charset="0"/>
            </a:endParaRPr>
          </a:p>
          <a:p>
            <a:pPr lvl="1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 smtClean="0">
                <a:latin typeface="+mj-lt"/>
                <a:cs typeface="Arial" pitchFamily="34" charset="0"/>
              </a:rPr>
              <a:t>Suspend</a:t>
            </a:r>
            <a:r>
              <a:rPr lang="en-US" sz="2000" u="none" dirty="0">
                <a:latin typeface="+mj-lt"/>
                <a:cs typeface="Arial" pitchFamily="34" charset="0"/>
              </a:rPr>
              <a:t>, resume, </a:t>
            </a:r>
            <a:r>
              <a:rPr lang="en-US" sz="2000" u="none" dirty="0" smtClean="0">
                <a:latin typeface="+mj-lt"/>
                <a:cs typeface="Arial" pitchFamily="34" charset="0"/>
              </a:rPr>
              <a:t>reinitialize</a:t>
            </a:r>
            <a:r>
              <a:rPr lang="en-US" sz="2000" u="none" dirty="0">
                <a:latin typeface="+mj-lt"/>
                <a:cs typeface="Arial" pitchFamily="34" charset="0"/>
              </a:rPr>
              <a:t>, </a:t>
            </a:r>
            <a:r>
              <a:rPr lang="en-US" sz="2000" u="none" dirty="0" smtClean="0">
                <a:latin typeface="+mj-lt"/>
                <a:cs typeface="Arial" pitchFamily="34" charset="0"/>
              </a:rPr>
              <a:t>&amp; </a:t>
            </a:r>
            <a:br>
              <a:rPr lang="en-US" sz="2000" u="none" dirty="0" smtClean="0">
                <a:latin typeface="+mj-lt"/>
                <a:cs typeface="Arial" pitchFamily="34" charset="0"/>
              </a:rPr>
            </a:br>
            <a:r>
              <a:rPr lang="en-US" sz="2000" u="none" dirty="0" smtClean="0">
                <a:latin typeface="+mj-lt"/>
                <a:cs typeface="Arial" pitchFamily="34" charset="0"/>
              </a:rPr>
              <a:t>shutdown a service after it's </a:t>
            </a:r>
            <a:r>
              <a:rPr lang="en-US" sz="2000" u="none" dirty="0">
                <a:latin typeface="+mj-lt"/>
                <a:cs typeface="Arial" pitchFamily="34" charset="0"/>
              </a:rPr>
              <a:t>been </a:t>
            </a:r>
            <a:r>
              <a:rPr lang="en-US" sz="2000" u="none" dirty="0" smtClean="0">
                <a:latin typeface="+mj-lt"/>
                <a:cs typeface="Arial" pitchFamily="34" charset="0"/>
              </a:rPr>
              <a:t/>
            </a:r>
            <a:br>
              <a:rPr lang="en-US" sz="2000" u="none" dirty="0" smtClean="0">
                <a:latin typeface="+mj-lt"/>
                <a:cs typeface="Arial" pitchFamily="34" charset="0"/>
              </a:rPr>
            </a:br>
            <a:r>
              <a:rPr lang="en-US" sz="2000" u="none" dirty="0" smtClean="0">
                <a:latin typeface="+mj-lt"/>
                <a:cs typeface="Arial" pitchFamily="34" charset="0"/>
              </a:rPr>
              <a:t>initialized</a:t>
            </a:r>
            <a:endParaRPr lang="en-US" sz="2000" u="none" dirty="0">
              <a:latin typeface="+mj-lt"/>
              <a:cs typeface="Arial" pitchFamily="34" charset="0"/>
            </a:endParaRP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5137410" y="2263340"/>
            <a:ext cx="3581939" cy="2904453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95"/>
          <p:cNvSpPr>
            <a:spLocks noChangeArrowheads="1"/>
          </p:cNvSpPr>
          <p:nvPr/>
        </p:nvSpPr>
        <p:spPr bwMode="auto">
          <a:xfrm>
            <a:off x="5110356" y="2279813"/>
            <a:ext cx="3706964" cy="275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611188" algn="l"/>
              </a:tabLst>
            </a:pPr>
            <a:r>
              <a:rPr lang="en-US" sz="2000" b="1" u="none" dirty="0" err="1" smtClean="0">
                <a:latin typeface="Courier New" pitchFamily="49" charset="0"/>
                <a:cs typeface="Courier New" pitchFamily="49" charset="0"/>
              </a:rPr>
              <a:t>ACE_Service_Config</a:t>
            </a:r>
            <a:r>
              <a:rPr lang="en-US" sz="2000" b="1" u="none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u="none" dirty="0" smtClean="0">
                <a:latin typeface="Courier New" pitchFamily="49" charset="0"/>
                <a:cs typeface="Courier New" pitchFamily="49" charset="0"/>
              </a:rPr>
              <a:t>open()</a:t>
            </a:r>
          </a:p>
          <a:p>
            <a:pPr>
              <a:tabLst>
                <a:tab pos="611188" algn="l"/>
              </a:tabLst>
            </a:pPr>
            <a:r>
              <a:rPr lang="en-US" sz="2000" b="1" u="none" dirty="0" smtClean="0">
                <a:latin typeface="Courier New" pitchFamily="49" charset="0"/>
                <a:cs typeface="Courier New" pitchFamily="49" charset="0"/>
              </a:rPr>
              <a:t>close()</a:t>
            </a:r>
          </a:p>
          <a:p>
            <a:pPr>
              <a:tabLst>
                <a:tab pos="611188" algn="l"/>
              </a:tabLst>
            </a:pPr>
            <a:r>
              <a:rPr lang="en-US" sz="2000" b="1" u="none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u="none" dirty="0" err="1" smtClean="0">
                <a:latin typeface="Courier New" pitchFamily="49" charset="0"/>
                <a:cs typeface="Courier New" pitchFamily="49" charset="0"/>
              </a:rPr>
              <a:t>rocess_directive</a:t>
            </a:r>
            <a:r>
              <a:rPr lang="en-US" sz="2000" b="1" u="none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u="none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u="none" dirty="0" err="1" smtClean="0">
                <a:latin typeface="Courier New" pitchFamily="49" charset="0"/>
                <a:cs typeface="Courier New" pitchFamily="49" charset="0"/>
              </a:rPr>
              <a:t>rocess_directives</a:t>
            </a:r>
            <a:r>
              <a:rPr lang="en-US" sz="2000" b="1" u="none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u="non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suspend()</a:t>
            </a:r>
          </a:p>
          <a:p>
            <a:pPr>
              <a:tabLst>
                <a:tab pos="611188" algn="l"/>
              </a:tabLst>
            </a:pPr>
            <a:r>
              <a:rPr lang="en-US" sz="2000" b="1" u="non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resume()</a:t>
            </a:r>
          </a:p>
          <a:p>
            <a:pPr>
              <a:tabLst>
                <a:tab pos="611188" algn="l"/>
              </a:tabLst>
            </a:pPr>
            <a:r>
              <a:rPr lang="en-US" sz="2000" b="1" u="none" dirty="0">
                <a:latin typeface="Courier New" pitchFamily="49" charset="0"/>
                <a:cs typeface="Courier New" pitchFamily="49" charset="0"/>
              </a:rPr>
              <a:t>reconfigure</a:t>
            </a:r>
            <a:r>
              <a:rPr lang="en-US" sz="2000" b="1" u="none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u="none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2000" b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94"/>
          <p:cNvSpPr>
            <a:spLocks noChangeArrowheads="1"/>
          </p:cNvSpPr>
          <p:nvPr/>
        </p:nvSpPr>
        <p:spPr bwMode="auto">
          <a:xfrm>
            <a:off x="5137412" y="1497860"/>
            <a:ext cx="3581938" cy="771693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93"/>
          <p:cNvSpPr>
            <a:spLocks noChangeArrowheads="1"/>
          </p:cNvSpPr>
          <p:nvPr/>
        </p:nvSpPr>
        <p:spPr bwMode="auto">
          <a:xfrm>
            <a:off x="5462333" y="1649744"/>
            <a:ext cx="2932096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2000" b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ACE_Service_Config</a:t>
            </a:r>
            <a:endParaRPr lang="en-US" sz="2000" b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70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686176"/>
            <a:ext cx="6572250" cy="260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8" y="228600"/>
            <a:ext cx="9191625" cy="914400"/>
          </a:xfrm>
        </p:spPr>
        <p:txBody>
          <a:bodyPr/>
          <a:lstStyle/>
          <a:p>
            <a:r>
              <a:rPr lang="en-US" dirty="0" smtClean="0"/>
              <a:t>Enhancing Server (Re)Configurability</a:t>
            </a:r>
          </a:p>
        </p:txBody>
      </p:sp>
      <p:graphicFrame>
        <p:nvGraphicFramePr>
          <p:cNvPr id="4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346668"/>
              </p:ext>
            </p:extLst>
          </p:nvPr>
        </p:nvGraphicFramePr>
        <p:xfrm>
          <a:off x="12700" y="981075"/>
          <a:ext cx="9118600" cy="2453640"/>
        </p:xfrm>
        <a:graphic>
          <a:graphicData uri="http://schemas.openxmlformats.org/drawingml/2006/table">
            <a:tbl>
              <a:tblPr/>
              <a:tblGrid>
                <a:gridCol w="3006725"/>
                <a:gridCol w="3286125"/>
                <a:gridCol w="2825750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585913"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Some implementations of web server components depend on static or dynamic factors</a:t>
                      </a:r>
                    </a:p>
                    <a:p>
                      <a:pPr marL="457200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e.g., # of cores, version of the OS, system workload, etc.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Prematurely committing to a web server configuration is inflexible/inefficient since some decisions can’t be made at design-time &amp; apps incur overhead for unused or unneeded components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Apply the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Component Configurator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pattern to assemble desired web server components dynamically </a:t>
                      </a:r>
                    </a:p>
                    <a:p>
                      <a:pPr marL="4572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e.g., at installation-time or at runtime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Flowchart: Process 12"/>
          <p:cNvSpPr/>
          <p:nvPr/>
        </p:nvSpPr>
        <p:spPr bwMode="auto">
          <a:xfrm>
            <a:off x="7296" y="4582505"/>
            <a:ext cx="840429" cy="369332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89655" y="4713734"/>
            <a:ext cx="12682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&lt;&lt;contains&gt;&gt;</a:t>
            </a:r>
            <a:endParaRPr lang="en-US" sz="1400" u="none" dirty="0"/>
          </a:p>
        </p:txBody>
      </p:sp>
      <p:sp>
        <p:nvSpPr>
          <p:cNvPr id="10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095" y="5848350"/>
            <a:ext cx="325798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b="1" u="none" dirty="0" smtClean="0">
                <a:latin typeface="+mj-lt"/>
              </a:rPr>
              <a:t>Structure</a:t>
            </a:r>
            <a:endParaRPr lang="en-US" sz="2400" b="1" u="none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86450" y="3571875"/>
            <a:ext cx="3034485" cy="20313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4763" lvl="1" algn="ctr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i="1" u="none" dirty="0">
                <a:latin typeface="+mj-lt"/>
              </a:rPr>
              <a:t>Component Configurator </a:t>
            </a:r>
            <a:r>
              <a:rPr lang="en-US" u="none" dirty="0">
                <a:latin typeface="+mj-lt"/>
              </a:rPr>
              <a:t>decouples component interfaces </a:t>
            </a:r>
            <a:r>
              <a:rPr lang="en-US" u="none" dirty="0" smtClean="0">
                <a:latin typeface="+mj-lt"/>
              </a:rPr>
              <a:t>from their implementations &amp; can (re)configure components without having to shutdown </a:t>
            </a:r>
            <a:r>
              <a:rPr lang="en-US" u="none" dirty="0">
                <a:latin typeface="+mj-lt"/>
              </a:rPr>
              <a:t>&amp; </a:t>
            </a:r>
            <a:r>
              <a:rPr lang="en-US" u="none" dirty="0" smtClean="0">
                <a:latin typeface="+mj-lt"/>
              </a:rPr>
              <a:t>restart running apps</a:t>
            </a:r>
            <a:endParaRPr lang="en-US" u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034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Rectangle 7"/>
          <p:cNvSpPr>
            <a:spLocks noGrp="1" noChangeArrowheads="1"/>
          </p:cNvSpPr>
          <p:nvPr>
            <p:ph type="title"/>
          </p:nvPr>
        </p:nvSpPr>
        <p:spPr>
          <a:xfrm>
            <a:off x="569913" y="295275"/>
            <a:ext cx="8162925" cy="914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ACE_Service_Config</a:t>
            </a:r>
            <a:r>
              <a:rPr lang="en-US" dirty="0" smtClean="0"/>
              <a:t> Class</a:t>
            </a:r>
          </a:p>
        </p:txBody>
      </p:sp>
      <p:sp>
        <p:nvSpPr>
          <p:cNvPr id="186371" name="Rectangle 5"/>
          <p:cNvSpPr>
            <a:spLocks noChangeArrowheads="1"/>
          </p:cNvSpPr>
          <p:nvPr/>
        </p:nvSpPr>
        <p:spPr bwMode="auto">
          <a:xfrm>
            <a:off x="-9525" y="1031875"/>
            <a:ext cx="907732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5000"/>
            </a:pPr>
            <a:r>
              <a:rPr lang="en-US" sz="2000" u="none" dirty="0" smtClean="0">
                <a:latin typeface="+mj-lt"/>
                <a:cs typeface="Arial" pitchFamily="34" charset="0"/>
              </a:rPr>
              <a:t>Implements the </a:t>
            </a:r>
            <a:r>
              <a:rPr lang="en-US" sz="2000" i="1" u="none" dirty="0" smtClean="0">
                <a:latin typeface="+mj-lt"/>
                <a:cs typeface="Arial" pitchFamily="34" charset="0"/>
              </a:rPr>
              <a:t>Façade</a:t>
            </a:r>
            <a:r>
              <a:rPr lang="en-US" sz="2000" u="none" dirty="0" smtClean="0">
                <a:latin typeface="+mj-lt"/>
                <a:cs typeface="Arial" pitchFamily="34" charset="0"/>
              </a:rPr>
              <a:t> </a:t>
            </a:r>
            <a:r>
              <a:rPr lang="en-US" sz="2000" u="none" dirty="0">
                <a:latin typeface="+mj-lt"/>
                <a:cs typeface="Arial" pitchFamily="34" charset="0"/>
              </a:rPr>
              <a:t>pattern to integrate other </a:t>
            </a:r>
            <a:r>
              <a:rPr lang="en-US" sz="2000" i="1" u="none" dirty="0">
                <a:latin typeface="+mj-lt"/>
                <a:cs typeface="Arial" pitchFamily="34" charset="0"/>
              </a:rPr>
              <a:t>Service Configurator</a:t>
            </a:r>
            <a:r>
              <a:rPr lang="en-US" sz="2000" u="none" dirty="0">
                <a:latin typeface="+mj-lt"/>
                <a:cs typeface="Arial" pitchFamily="34" charset="0"/>
              </a:rPr>
              <a:t> classes &amp; </a:t>
            </a:r>
            <a:r>
              <a:rPr lang="en-US" sz="2000" u="none" dirty="0" smtClean="0">
                <a:latin typeface="+mj-lt"/>
                <a:cs typeface="Arial" pitchFamily="34" charset="0"/>
              </a:rPr>
              <a:t>provide following </a:t>
            </a:r>
            <a:r>
              <a:rPr lang="en-US" sz="2000" u="none" dirty="0">
                <a:latin typeface="+mj-lt"/>
                <a:cs typeface="Arial" pitchFamily="34" charset="0"/>
              </a:rPr>
              <a:t>capabilities:</a:t>
            </a:r>
          </a:p>
          <a:p>
            <a:pPr marL="228600" lvl="1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Interprets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a scripting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language that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provides directives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to </a:t>
            </a:r>
          </a:p>
          <a:p>
            <a:pPr lvl="1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L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ocate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&amp; initialize a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service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implementation at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run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time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  <a:cs typeface="Arial" pitchFamily="34" charset="0"/>
            </a:endParaRPr>
          </a:p>
          <a:p>
            <a:pPr lvl="1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Suspend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, resume,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reinitialize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,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&amp;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shutdown a service after it's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been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initialized</a:t>
            </a:r>
          </a:p>
          <a:p>
            <a:pPr marL="228600" lvl="1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latin typeface="+mj-lt"/>
                <a:cs typeface="Arial" pitchFamily="34" charset="0"/>
              </a:rPr>
              <a:t>It allows service reconfiguration at </a:t>
            </a:r>
            <a:r>
              <a:rPr lang="en-US" sz="2000" u="none" dirty="0" smtClean="0">
                <a:latin typeface="+mj-lt"/>
                <a:cs typeface="Arial" pitchFamily="34" charset="0"/>
              </a:rPr>
              <a:t/>
            </a:r>
            <a:br>
              <a:rPr lang="en-US" sz="2000" u="none" dirty="0" smtClean="0">
                <a:latin typeface="+mj-lt"/>
                <a:cs typeface="Arial" pitchFamily="34" charset="0"/>
              </a:rPr>
            </a:br>
            <a:r>
              <a:rPr lang="en-US" sz="2000" u="none" dirty="0" smtClean="0">
                <a:latin typeface="+mj-lt"/>
                <a:cs typeface="Arial" pitchFamily="34" charset="0"/>
              </a:rPr>
              <a:t>runtime 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5137410" y="2263340"/>
            <a:ext cx="3581939" cy="2904453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95"/>
          <p:cNvSpPr>
            <a:spLocks noChangeArrowheads="1"/>
          </p:cNvSpPr>
          <p:nvPr/>
        </p:nvSpPr>
        <p:spPr bwMode="auto">
          <a:xfrm>
            <a:off x="5110356" y="2279813"/>
            <a:ext cx="3706964" cy="275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611188" algn="l"/>
              </a:tabLst>
            </a:pPr>
            <a:r>
              <a:rPr lang="en-US" sz="2000" b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ACE_Service_Config</a:t>
            </a:r>
            <a:r>
              <a:rPr lang="en-US" sz="2000" b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open()</a:t>
            </a:r>
          </a:p>
          <a:p>
            <a:pPr>
              <a:tabLst>
                <a:tab pos="611188" algn="l"/>
              </a:tabLst>
            </a:pPr>
            <a:r>
              <a:rPr lang="en-US" sz="2000" b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close()</a:t>
            </a:r>
          </a:p>
          <a:p>
            <a:pPr>
              <a:tabLst>
                <a:tab pos="611188" algn="l"/>
              </a:tabLst>
            </a:pPr>
            <a:r>
              <a:rPr lang="en-US" sz="2000" b="1" u="non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rocess_directive</a:t>
            </a:r>
            <a:r>
              <a:rPr lang="en-US" sz="2000" b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u="non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rocess_directives</a:t>
            </a:r>
            <a:r>
              <a:rPr lang="en-US" sz="2000" b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suspend()</a:t>
            </a:r>
          </a:p>
          <a:p>
            <a:pPr>
              <a:tabLst>
                <a:tab pos="611188" algn="l"/>
              </a:tabLst>
            </a:pPr>
            <a:r>
              <a:rPr lang="en-US" sz="2000" b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resume()</a:t>
            </a:r>
          </a:p>
          <a:p>
            <a:pPr>
              <a:tabLst>
                <a:tab pos="611188" algn="l"/>
              </a:tabLst>
            </a:pPr>
            <a:r>
              <a:rPr lang="en-US" sz="2000" b="1" u="non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reconfigure()</a:t>
            </a:r>
          </a:p>
          <a:p>
            <a:pPr>
              <a:tabLst>
                <a:tab pos="611188" algn="l"/>
              </a:tabLst>
            </a:pPr>
            <a:r>
              <a:rPr lang="en-US" sz="2000" b="1" u="none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8" name="Rectangle 94"/>
          <p:cNvSpPr>
            <a:spLocks noChangeArrowheads="1"/>
          </p:cNvSpPr>
          <p:nvPr/>
        </p:nvSpPr>
        <p:spPr bwMode="auto">
          <a:xfrm>
            <a:off x="5137412" y="1497860"/>
            <a:ext cx="3581938" cy="771693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93"/>
          <p:cNvSpPr>
            <a:spLocks noChangeArrowheads="1"/>
          </p:cNvSpPr>
          <p:nvPr/>
        </p:nvSpPr>
        <p:spPr bwMode="auto">
          <a:xfrm>
            <a:off x="5462333" y="1649744"/>
            <a:ext cx="2932096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2000" b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ACE_Service_Config</a:t>
            </a:r>
            <a:endParaRPr lang="en-US" sz="2000" b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-1" y="6386993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6372" name="Rectangle 7"/>
          <p:cNvSpPr>
            <a:spLocks noGrp="1" noChangeArrowheads="1"/>
          </p:cNvSpPr>
          <p:nvPr>
            <p:ph type="title"/>
          </p:nvPr>
        </p:nvSpPr>
        <p:spPr>
          <a:xfrm>
            <a:off x="569913" y="295275"/>
            <a:ext cx="8162925" cy="914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ACE_Service_Config</a:t>
            </a:r>
            <a:r>
              <a:rPr lang="en-US" dirty="0" smtClean="0"/>
              <a:t> Class</a:t>
            </a:r>
          </a:p>
        </p:txBody>
      </p:sp>
      <p:sp>
        <p:nvSpPr>
          <p:cNvPr id="186371" name="Rectangle 5"/>
          <p:cNvSpPr>
            <a:spLocks noChangeArrowheads="1"/>
          </p:cNvSpPr>
          <p:nvPr/>
        </p:nvSpPr>
        <p:spPr bwMode="auto">
          <a:xfrm>
            <a:off x="-9525" y="1031875"/>
            <a:ext cx="9077325" cy="524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5000"/>
            </a:pPr>
            <a:r>
              <a:rPr lang="en-US" sz="2000" u="none" dirty="0" smtClean="0">
                <a:latin typeface="+mj-lt"/>
                <a:cs typeface="Arial" pitchFamily="34" charset="0"/>
              </a:rPr>
              <a:t>Implements the </a:t>
            </a:r>
            <a:r>
              <a:rPr lang="en-US" sz="2000" i="1" u="none" dirty="0" smtClean="0">
                <a:latin typeface="+mj-lt"/>
                <a:cs typeface="Arial" pitchFamily="34" charset="0"/>
              </a:rPr>
              <a:t>Façade</a:t>
            </a:r>
            <a:r>
              <a:rPr lang="en-US" sz="2000" u="none" dirty="0" smtClean="0">
                <a:latin typeface="+mj-lt"/>
                <a:cs typeface="Arial" pitchFamily="34" charset="0"/>
              </a:rPr>
              <a:t> </a:t>
            </a:r>
            <a:r>
              <a:rPr lang="en-US" sz="2000" u="none" dirty="0">
                <a:latin typeface="+mj-lt"/>
                <a:cs typeface="Arial" pitchFamily="34" charset="0"/>
              </a:rPr>
              <a:t>pattern to integrate other </a:t>
            </a:r>
            <a:r>
              <a:rPr lang="en-US" sz="2000" i="1" u="none" dirty="0">
                <a:latin typeface="+mj-lt"/>
                <a:cs typeface="Arial" pitchFamily="34" charset="0"/>
              </a:rPr>
              <a:t>Service Configurator</a:t>
            </a:r>
            <a:r>
              <a:rPr lang="en-US" sz="2000" u="none" dirty="0">
                <a:latin typeface="+mj-lt"/>
                <a:cs typeface="Arial" pitchFamily="34" charset="0"/>
              </a:rPr>
              <a:t> classes &amp; </a:t>
            </a:r>
            <a:r>
              <a:rPr lang="en-US" sz="2000" u="none" dirty="0" smtClean="0">
                <a:latin typeface="+mj-lt"/>
                <a:cs typeface="Arial" pitchFamily="34" charset="0"/>
              </a:rPr>
              <a:t>provide following </a:t>
            </a:r>
            <a:r>
              <a:rPr lang="en-US" sz="2000" u="none" dirty="0">
                <a:latin typeface="+mj-lt"/>
                <a:cs typeface="Arial" pitchFamily="34" charset="0"/>
              </a:rPr>
              <a:t>capabilities:</a:t>
            </a:r>
          </a:p>
          <a:p>
            <a:pPr marL="228600" lvl="1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Interprets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a scripting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language that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provides directives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to </a:t>
            </a:r>
          </a:p>
          <a:p>
            <a:pPr lvl="1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L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ocate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&amp; initialize a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service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implementation at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run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time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  <a:cs typeface="Arial" pitchFamily="34" charset="0"/>
            </a:endParaRPr>
          </a:p>
          <a:p>
            <a:pPr lvl="1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Suspend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, resume,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reinitialize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,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&amp;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shutdown a service after it's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been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initialized</a:t>
            </a:r>
          </a:p>
          <a:p>
            <a:pPr marL="228600" lvl="1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It allows service reconfiguration at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runtime </a:t>
            </a:r>
          </a:p>
          <a:p>
            <a:pPr marL="228600" lvl="1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 smtClean="0">
                <a:latin typeface="+mj-lt"/>
                <a:cs typeface="Arial" pitchFamily="34" charset="0"/>
              </a:rPr>
              <a:t>It supports management of </a:t>
            </a:r>
          </a:p>
          <a:p>
            <a:pPr lvl="1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b="1" u="none" dirty="0" smtClean="0">
                <a:latin typeface="+mj-lt"/>
                <a:cs typeface="Arial" pitchFamily="34" charset="0"/>
              </a:rPr>
              <a:t>Static services </a:t>
            </a:r>
            <a:r>
              <a:rPr lang="en-US" sz="2000" u="none" dirty="0" smtClean="0">
                <a:latin typeface="+mj-lt"/>
                <a:cs typeface="Arial" pitchFamily="34" charset="0"/>
              </a:rPr>
              <a:t>− Linked into an app</a:t>
            </a:r>
          </a:p>
          <a:p>
            <a:pPr lvl="1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b="1" u="none" dirty="0" smtClean="0">
                <a:latin typeface="+mj-lt"/>
                <a:cs typeface="Arial" pitchFamily="34" charset="0"/>
              </a:rPr>
              <a:t>Dynamic services </a:t>
            </a:r>
            <a:r>
              <a:rPr lang="en-US" sz="2000" u="none" dirty="0" smtClean="0">
                <a:cs typeface="Arial" pitchFamily="34" charset="0"/>
              </a:rPr>
              <a:t>− Linked dynamically </a:t>
            </a:r>
            <a:br>
              <a:rPr lang="en-US" sz="2000" u="none" dirty="0" smtClean="0">
                <a:cs typeface="Arial" pitchFamily="34" charset="0"/>
              </a:rPr>
            </a:br>
            <a:r>
              <a:rPr lang="en-US" sz="2000" u="none" dirty="0" smtClean="0">
                <a:latin typeface="+mj-lt"/>
                <a:cs typeface="Arial" pitchFamily="34" charset="0"/>
              </a:rPr>
              <a:t>from shared libraries (DLLs)</a:t>
            </a:r>
            <a:endParaRPr lang="en-US" sz="2000" u="none" dirty="0">
              <a:latin typeface="+mj-lt"/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59228" y="6404675"/>
            <a:ext cx="8523514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Handles the </a:t>
            </a:r>
            <a:r>
              <a:rPr lang="en-US" sz="2000" i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variability</a:t>
            </a:r>
            <a:r>
              <a:rPr lang="en-US" sz="20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of static &amp; dynamic configuration via a </a:t>
            </a:r>
            <a:r>
              <a:rPr lang="en-US" sz="2000" i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common</a:t>
            </a:r>
            <a:r>
              <a:rPr lang="en-US" sz="20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API</a:t>
            </a:r>
          </a:p>
        </p:txBody>
      </p:sp>
      <p:sp>
        <p:nvSpPr>
          <p:cNvPr id="7" name="Rectangle 95"/>
          <p:cNvSpPr>
            <a:spLocks noChangeArrowheads="1"/>
          </p:cNvSpPr>
          <p:nvPr/>
        </p:nvSpPr>
        <p:spPr bwMode="auto">
          <a:xfrm>
            <a:off x="5110356" y="2279813"/>
            <a:ext cx="3706964" cy="275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611188" algn="l"/>
              </a:tabLst>
            </a:pPr>
            <a:endParaRPr lang="en-US" sz="2000" b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94"/>
          <p:cNvSpPr>
            <a:spLocks noChangeArrowheads="1"/>
          </p:cNvSpPr>
          <p:nvPr/>
        </p:nvSpPr>
        <p:spPr bwMode="auto">
          <a:xfrm>
            <a:off x="5137412" y="1497860"/>
            <a:ext cx="3581938" cy="771693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93"/>
          <p:cNvSpPr>
            <a:spLocks noChangeArrowheads="1"/>
          </p:cNvSpPr>
          <p:nvPr/>
        </p:nvSpPr>
        <p:spPr bwMode="auto">
          <a:xfrm>
            <a:off x="5462333" y="1649744"/>
            <a:ext cx="2932096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2000" b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ACE_Service_Config</a:t>
            </a:r>
            <a:endParaRPr lang="en-US" sz="2000" b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905" y="2582249"/>
            <a:ext cx="4094285" cy="245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67199" y="2868466"/>
            <a:ext cx="732994" cy="744047"/>
          </a:xfrm>
          <a:prstGeom prst="rect">
            <a:avLst/>
          </a:prstGeom>
          <a:solidFill>
            <a:srgbClr val="92D050"/>
          </a:solidFill>
        </p:spPr>
        <p:txBody>
          <a:bodyPr wrap="none" rtlCol="0" anchor="ctr" anchorCtr="0">
            <a:spAutoFit/>
          </a:bodyPr>
          <a:lstStyle/>
          <a:p>
            <a:r>
              <a:rPr lang="en-US" sz="1400" u="none" dirty="0" smtClean="0"/>
              <a:t> SVC</a:t>
            </a:r>
            <a:r>
              <a:rPr lang="en-US" sz="1400" u="none" baseline="-25000" dirty="0" smtClean="0"/>
              <a:t>3</a:t>
            </a:r>
            <a:endParaRPr lang="en-US" sz="1400" u="none" baseline="-25000" dirty="0"/>
          </a:p>
        </p:txBody>
      </p:sp>
    </p:spTree>
    <p:extLst>
      <p:ext uri="{BB962C8B-B14F-4D97-AF65-F5344CB8AC3E}">
        <p14:creationId xmlns:p14="http://schemas.microsoft.com/office/powerpoint/2010/main" val="32563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42925"/>
            <a:ext cx="8839200" cy="381000"/>
          </a:xfrm>
        </p:spPr>
        <p:txBody>
          <a:bodyPr/>
          <a:lstStyle/>
          <a:p>
            <a:r>
              <a:rPr lang="en-US" dirty="0" smtClean="0"/>
              <a:t>Service Configuration Directives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988" y="939800"/>
            <a:ext cx="9031287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28600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latin typeface="+mj-lt"/>
                <a:cs typeface="Arial" pitchFamily="34" charset="0"/>
              </a:rPr>
              <a:t>Directives are commands that can be passed to the ACE </a:t>
            </a:r>
            <a:r>
              <a:rPr lang="en-US" sz="2000" i="1" u="none" dirty="0">
                <a:latin typeface="+mj-lt"/>
                <a:cs typeface="Arial" pitchFamily="34" charset="0"/>
              </a:rPr>
              <a:t>Service</a:t>
            </a:r>
            <a:r>
              <a:rPr lang="en-US" sz="2000" u="none" dirty="0">
                <a:latin typeface="+mj-lt"/>
                <a:cs typeface="Arial" pitchFamily="34" charset="0"/>
              </a:rPr>
              <a:t> </a:t>
            </a:r>
            <a:r>
              <a:rPr lang="en-US" sz="2000" i="1" u="none" dirty="0">
                <a:latin typeface="+mj-lt"/>
                <a:cs typeface="Arial" pitchFamily="34" charset="0"/>
              </a:rPr>
              <a:t>Configurator</a:t>
            </a:r>
            <a:r>
              <a:rPr lang="en-US" sz="2000" u="none" dirty="0">
                <a:latin typeface="+mj-lt"/>
                <a:cs typeface="Arial" pitchFamily="34" charset="0"/>
              </a:rPr>
              <a:t> framework to designate its behavior</a:t>
            </a:r>
          </a:p>
          <a:p>
            <a:pPr>
              <a:spcBef>
                <a:spcPct val="30000"/>
              </a:spcBef>
            </a:pPr>
            <a:endParaRPr lang="en-US" sz="2000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marL="115888" indent="-115888">
              <a:spcBef>
                <a:spcPct val="30000"/>
              </a:spcBef>
              <a:buFontTx/>
              <a:buChar char="•"/>
            </a:pPr>
            <a:endParaRPr lang="en-US" sz="2000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marL="115888" indent="-115888">
              <a:spcBef>
                <a:spcPct val="30000"/>
              </a:spcBef>
              <a:buFontTx/>
              <a:buChar char="•"/>
            </a:pPr>
            <a:endParaRPr lang="en-US" sz="2000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marL="115888" indent="-115888">
              <a:spcBef>
                <a:spcPct val="30000"/>
              </a:spcBef>
              <a:buFontTx/>
              <a:buChar char="•"/>
            </a:pPr>
            <a:endParaRPr lang="en-US" sz="2000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marL="115888" indent="-115888">
              <a:spcBef>
                <a:spcPct val="30000"/>
              </a:spcBef>
            </a:pPr>
            <a:endParaRPr lang="en-US" sz="2000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marL="115888" indent="-115888">
              <a:spcBef>
                <a:spcPct val="30000"/>
              </a:spcBef>
              <a:buFontTx/>
              <a:buChar char="•"/>
            </a:pPr>
            <a:endParaRPr lang="en-US" sz="2000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marL="115888" indent="-115888">
              <a:spcBef>
                <a:spcPct val="30000"/>
              </a:spcBef>
              <a:buFontTx/>
              <a:buChar char="•"/>
            </a:pPr>
            <a:endParaRPr lang="en-US" sz="2000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4" y="1743076"/>
            <a:ext cx="5391947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1 4"/>
          <p:cNvSpPr/>
          <p:nvPr/>
        </p:nvSpPr>
        <p:spPr bwMode="auto">
          <a:xfrm>
            <a:off x="185060" y="5148857"/>
            <a:ext cx="2967716" cy="923330"/>
          </a:xfrm>
          <a:prstGeom prst="borderCallout1">
            <a:avLst>
              <a:gd name="adj1" fmla="val -1348"/>
              <a:gd name="adj2" fmla="val 3248"/>
              <a:gd name="adj3" fmla="val -208990"/>
              <a:gd name="adj4" fmla="val 72386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u="none" dirty="0" smtClean="0">
                <a:latin typeface="+mj-lt"/>
              </a:rPr>
              <a:t>Dynamically configure an implementation of JAWS into the server process</a:t>
            </a:r>
            <a:endParaRPr lang="en-US" b="1" i="1" u="none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37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42925"/>
            <a:ext cx="8839200" cy="381000"/>
          </a:xfrm>
        </p:spPr>
        <p:txBody>
          <a:bodyPr/>
          <a:lstStyle/>
          <a:p>
            <a:r>
              <a:rPr lang="en-US" dirty="0" smtClean="0"/>
              <a:t>Service Configuration Directives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988" y="939800"/>
            <a:ext cx="9031287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28600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Directives are commands that can be passed to the ACE </a:t>
            </a:r>
            <a:r>
              <a:rPr lang="en-US" sz="2000" i="1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Service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sz="2000" i="1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Configurator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 framework to designate its behavior</a:t>
            </a:r>
          </a:p>
          <a:p>
            <a:pPr marL="228600" indent="-228600">
              <a:spcBef>
                <a:spcPts val="600"/>
              </a:spcBef>
              <a:spcAft>
                <a:spcPts val="1800"/>
              </a:spcAft>
              <a:buSzPct val="80000"/>
              <a:buFontTx/>
              <a:buChar char="•"/>
            </a:pPr>
            <a:r>
              <a:rPr lang="en-US" sz="2000" u="none" dirty="0">
                <a:latin typeface="+mj-lt"/>
                <a:cs typeface="Arial" pitchFamily="34" charset="0"/>
              </a:rPr>
              <a:t>The following directives are supported</a:t>
            </a:r>
            <a:r>
              <a:rPr lang="en-US" sz="2000" u="none" dirty="0" smtClean="0">
                <a:latin typeface="+mj-lt"/>
                <a:cs typeface="Arial" pitchFamily="34" charset="0"/>
              </a:rPr>
              <a:t>:</a:t>
            </a:r>
          </a:p>
          <a:p>
            <a:pPr marL="115888" indent="-115888">
              <a:spcBef>
                <a:spcPct val="30000"/>
              </a:spcBef>
              <a:buFontTx/>
              <a:buChar char="•"/>
            </a:pPr>
            <a:endParaRPr lang="en-US" sz="2000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marL="115888" indent="-115888">
              <a:spcBef>
                <a:spcPct val="30000"/>
              </a:spcBef>
              <a:buFontTx/>
              <a:buChar char="•"/>
            </a:pPr>
            <a:endParaRPr lang="en-US" sz="2000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marL="115888" indent="-115888">
              <a:spcBef>
                <a:spcPct val="30000"/>
              </a:spcBef>
              <a:buFontTx/>
              <a:buChar char="•"/>
            </a:pPr>
            <a:endParaRPr lang="en-US" sz="2000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marL="115888" indent="-115888">
              <a:spcBef>
                <a:spcPct val="30000"/>
              </a:spcBef>
              <a:buFontTx/>
              <a:buChar char="•"/>
            </a:pPr>
            <a:endParaRPr lang="en-US" sz="2000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marL="115888" indent="-115888">
              <a:spcBef>
                <a:spcPct val="30000"/>
              </a:spcBef>
            </a:pPr>
            <a:endParaRPr lang="en-US" sz="2000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marL="115888" indent="-115888">
              <a:spcBef>
                <a:spcPct val="30000"/>
              </a:spcBef>
              <a:buFontTx/>
              <a:buChar char="•"/>
            </a:pPr>
            <a:endParaRPr lang="en-US" sz="2000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marL="115888" indent="-115888">
              <a:spcBef>
                <a:spcPct val="30000"/>
              </a:spcBef>
              <a:buFontTx/>
              <a:buChar char="•"/>
            </a:pPr>
            <a:endParaRPr lang="en-US" sz="2000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12112"/>
              </p:ext>
            </p:extLst>
          </p:nvPr>
        </p:nvGraphicFramePr>
        <p:xfrm>
          <a:off x="7938" y="2055366"/>
          <a:ext cx="9153524" cy="29476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8305"/>
                <a:gridCol w="7865219"/>
              </a:tblGrid>
              <a:tr h="344248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dirty="0" smtClean="0"/>
                        <a:t>Directive</a:t>
                      </a:r>
                      <a:endParaRPr lang="en-US" dirty="0"/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351397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dynamic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Dynamically link a service and initialize it by calling its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hook method</a:t>
                      </a:r>
                      <a:endParaRPr lang="en-US" sz="1200" dirty="0"/>
                    </a:p>
                  </a:txBody>
                  <a:tcPr>
                    <a:solidFill>
                      <a:srgbClr val="CDCDEC"/>
                    </a:solidFill>
                  </a:tcPr>
                </a:tc>
              </a:tr>
              <a:tr h="363335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static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 the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hook method to initialize a service that was linked statically</a:t>
                      </a:r>
                      <a:endParaRPr lang="en-US" sz="1200" dirty="0"/>
                    </a:p>
                  </a:txBody>
                  <a:tcPr>
                    <a:solidFill>
                      <a:srgbClr val="E8E8F6"/>
                    </a:solidFill>
                  </a:tcPr>
                </a:tc>
              </a:tr>
              <a:tr h="616345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remove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 a service completely by calling its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fini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hook method &amp; unlinking it from the app process when it’s no longer used</a:t>
                      </a:r>
                      <a:endParaRPr lang="en-US" sz="1200" dirty="0"/>
                    </a:p>
                  </a:txBody>
                  <a:tcPr/>
                </a:tc>
              </a:tr>
              <a:tr h="352197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suspend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 a service’s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suspend()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hook method to pause it without removing it</a:t>
                      </a:r>
                      <a:endParaRPr lang="en-US" sz="1200" dirty="0"/>
                    </a:p>
                  </a:txBody>
                  <a:tcPr/>
                </a:tc>
              </a:tr>
              <a:tr h="559675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resume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 a service’s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resume()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hook method to continue processing a service that was suspended earlier</a:t>
                      </a:r>
                      <a:endParaRPr lang="en-US" sz="1200" dirty="0"/>
                    </a:p>
                  </a:txBody>
                  <a:tcPr/>
                </a:tc>
              </a:tr>
              <a:tr h="323455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stream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Initialize an ordered list of hierarchically related modules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19050" y="2409825"/>
            <a:ext cx="9124950" cy="1333500"/>
          </a:xfrm>
          <a:prstGeom prst="roundRect">
            <a:avLst>
              <a:gd name="adj" fmla="val 8096"/>
            </a:avLst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90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-1" y="6343449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42925"/>
            <a:ext cx="8839200" cy="381000"/>
          </a:xfrm>
        </p:spPr>
        <p:txBody>
          <a:bodyPr/>
          <a:lstStyle/>
          <a:p>
            <a:r>
              <a:rPr lang="en-US" dirty="0" smtClean="0"/>
              <a:t>Service Configuration Directives</a:t>
            </a:r>
          </a:p>
        </p:txBody>
      </p:sp>
      <p:sp>
        <p:nvSpPr>
          <p:cNvPr id="189445" name="Rectangle 4"/>
          <p:cNvSpPr>
            <a:spLocks noChangeArrowheads="1"/>
          </p:cNvSpPr>
          <p:nvPr/>
        </p:nvSpPr>
        <p:spPr bwMode="auto">
          <a:xfrm>
            <a:off x="26988" y="939800"/>
            <a:ext cx="9031287" cy="598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28600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Directives are commands that can be passed to the ACE </a:t>
            </a:r>
            <a:r>
              <a:rPr lang="en-US" sz="2000" i="1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Service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sz="2000" i="1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Configurator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 framework to designate its behavior</a:t>
            </a:r>
          </a:p>
          <a:p>
            <a:pPr marL="228600" indent="-228600">
              <a:spcBef>
                <a:spcPts val="600"/>
              </a:spcBef>
              <a:spcAft>
                <a:spcPts val="4500"/>
              </a:spcAft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The following directives are supported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:</a:t>
            </a:r>
            <a:endParaRPr lang="en-US" sz="2000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marL="115888" indent="-115888">
              <a:spcBef>
                <a:spcPct val="30000"/>
              </a:spcBef>
              <a:buFontTx/>
              <a:buChar char="•"/>
            </a:pPr>
            <a:endParaRPr lang="en-US" sz="2000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marL="115888" indent="-115888">
              <a:spcBef>
                <a:spcPct val="30000"/>
              </a:spcBef>
              <a:buFontTx/>
              <a:buChar char="•"/>
            </a:pPr>
            <a:endParaRPr lang="en-US" sz="2000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marL="115888" indent="-115888">
              <a:spcBef>
                <a:spcPct val="30000"/>
              </a:spcBef>
              <a:buFontTx/>
              <a:buChar char="•"/>
            </a:pPr>
            <a:endParaRPr lang="en-US" sz="2000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marL="115888" indent="-115888">
              <a:spcBef>
                <a:spcPct val="30000"/>
              </a:spcBef>
            </a:pPr>
            <a:endParaRPr lang="en-US" sz="2000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marL="115888" indent="-115888">
              <a:spcBef>
                <a:spcPct val="30000"/>
              </a:spcBef>
              <a:buFontTx/>
              <a:buChar char="•"/>
            </a:pPr>
            <a:endParaRPr lang="en-US" sz="2000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marL="115888" indent="-115888">
              <a:spcBef>
                <a:spcPct val="30000"/>
              </a:spcBef>
              <a:buFontTx/>
              <a:buChar char="•"/>
            </a:pPr>
            <a:endParaRPr lang="en-US" sz="2000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marL="228600" indent="-228600">
              <a:spcBef>
                <a:spcPts val="1200"/>
              </a:spcBef>
              <a:spcAft>
                <a:spcPts val="0"/>
              </a:spcAft>
              <a:buSzPct val="80000"/>
              <a:buFontTx/>
              <a:buChar char="•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Directives can be specified to </a:t>
            </a:r>
            <a:r>
              <a:rPr lang="en-US" sz="2000" b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ACE_Service_Config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 by either: </a:t>
            </a:r>
          </a:p>
          <a:p>
            <a:pPr lvl="1" indent="-228600">
              <a:spcBef>
                <a:spcPct val="30000"/>
              </a:spcBef>
              <a:buSzPct val="80000"/>
              <a:buFontTx/>
              <a:buChar char="•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Using configuration files (named </a:t>
            </a:r>
            <a:r>
              <a:rPr lang="en-US" sz="2000" b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svc.conf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 by default) that contain one or more directives </a:t>
            </a:r>
          </a:p>
          <a:p>
            <a:pPr lvl="1" indent="-228600">
              <a:spcBef>
                <a:spcPct val="30000"/>
              </a:spcBef>
              <a:buSzPct val="80000"/>
              <a:buFontTx/>
              <a:buChar char="•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By passing individual directives as strings to the </a:t>
            </a:r>
            <a:r>
              <a:rPr lang="en-US" sz="2000" b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ACE_Service_Config</a:t>
            </a:r>
            <a:r>
              <a:rPr lang="en-US" sz="2000" b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::</a:t>
            </a:r>
            <a:r>
              <a:rPr lang="en-US" sz="2000" b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process_directive</a:t>
            </a:r>
            <a:r>
              <a:rPr lang="en-US" sz="2000" b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u="none" dirty="0">
                <a:solidFill>
                  <a:srgbClr val="000000"/>
                </a:solidFill>
                <a:cs typeface="Arial" pitchFamily="34" charset="0"/>
              </a:rPr>
              <a:t> method </a:t>
            </a:r>
            <a:endParaRPr lang="en-US" sz="2000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805622"/>
              </p:ext>
            </p:extLst>
          </p:nvPr>
        </p:nvGraphicFramePr>
        <p:xfrm>
          <a:off x="7938" y="2055366"/>
          <a:ext cx="9153524" cy="29476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8305"/>
                <a:gridCol w="7865219"/>
              </a:tblGrid>
              <a:tr h="344248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dirty="0" smtClean="0"/>
                        <a:t>Directive</a:t>
                      </a:r>
                      <a:endParaRPr lang="en-US" dirty="0"/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351397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dynamic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Dynamically link a service and initialize it by calling its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hook method</a:t>
                      </a:r>
                      <a:endParaRPr lang="en-US" sz="1200" dirty="0"/>
                    </a:p>
                  </a:txBody>
                  <a:tcPr>
                    <a:solidFill>
                      <a:srgbClr val="CDCDEC"/>
                    </a:solidFill>
                  </a:tcPr>
                </a:tc>
              </a:tr>
              <a:tr h="363335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static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 the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init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hook method to initialize a service that was linked statically</a:t>
                      </a:r>
                      <a:endParaRPr lang="en-US" sz="1200" dirty="0"/>
                    </a:p>
                  </a:txBody>
                  <a:tcPr>
                    <a:solidFill>
                      <a:srgbClr val="E8E8F6"/>
                    </a:solidFill>
                  </a:tcPr>
                </a:tc>
              </a:tr>
              <a:tr h="616345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remove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 a service completely by calling its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fini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hook method &amp; unlinking it from the app process when it’s no longer used</a:t>
                      </a:r>
                      <a:endParaRPr lang="en-US" sz="1200" dirty="0"/>
                    </a:p>
                  </a:txBody>
                  <a:tcPr/>
                </a:tc>
              </a:tr>
              <a:tr h="352197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suspend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 a service’s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suspend()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hook method to pause it without removing it</a:t>
                      </a:r>
                      <a:endParaRPr lang="en-US" sz="1200" dirty="0"/>
                    </a:p>
                  </a:txBody>
                  <a:tcPr/>
                </a:tc>
              </a:tr>
              <a:tr h="559675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resume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 a service’s 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resume()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hook method to continue processing a service that was suspended earlier</a:t>
                      </a:r>
                      <a:endParaRPr lang="en-US" sz="1200" dirty="0"/>
                    </a:p>
                  </a:txBody>
                  <a:tcPr/>
                </a:tc>
              </a:tr>
              <a:tr h="323455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stream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Initialize an ordered list of hierarchically related modules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90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238125"/>
            <a:ext cx="8321675" cy="914400"/>
          </a:xfrm>
        </p:spPr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897350"/>
            <a:ext cx="607027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8600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ACE </a:t>
            </a:r>
            <a:r>
              <a:rPr lang="en-US" sz="2000" i="1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Service Configurator 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framework improves JAWS extensibility by deferring implementation choices </a:t>
            </a:r>
            <a:r>
              <a:rPr lang="en-US" sz="2000" u="none" dirty="0">
                <a:solidFill>
                  <a:srgbClr val="000000"/>
                </a:solidFill>
                <a:latin typeface="+mj-lt"/>
                <a:cs typeface="Arial" pitchFamily="34" charset="0"/>
              </a:rPr>
              <a:t>until late 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in the lifecycle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36" y="2144555"/>
            <a:ext cx="9062565" cy="254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Group 108"/>
          <p:cNvGrpSpPr>
            <a:grpSpLocks noChangeAspect="1"/>
          </p:cNvGrpSpPr>
          <p:nvPr/>
        </p:nvGrpSpPr>
        <p:grpSpPr bwMode="auto">
          <a:xfrm>
            <a:off x="6016158" y="5123053"/>
            <a:ext cx="2128774" cy="1038170"/>
            <a:chOff x="1220" y="2991"/>
            <a:chExt cx="1298" cy="630"/>
          </a:xfrm>
        </p:grpSpPr>
        <p:sp>
          <p:nvSpPr>
            <p:cNvPr id="29" name="Rectangle 109"/>
            <p:cNvSpPr>
              <a:spLocks noChangeAspect="1" noChangeArrowheads="1"/>
            </p:cNvSpPr>
            <p:nvPr/>
          </p:nvSpPr>
          <p:spPr bwMode="auto">
            <a:xfrm>
              <a:off x="1220" y="2991"/>
              <a:ext cx="1298" cy="6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pic>
          <p:nvPicPr>
            <p:cNvPr id="30" name="Picture 110" descr="TAO1"/>
            <p:cNvPicPr preferRelativeResize="0"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53" y="3051"/>
              <a:ext cx="1255" cy="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" name="AutoShape 10"/>
          <p:cNvSpPr>
            <a:spLocks noChangeArrowheads="1"/>
          </p:cNvSpPr>
          <p:nvPr/>
        </p:nvSpPr>
        <p:spPr bwMode="auto">
          <a:xfrm rot="16410783" flipH="1">
            <a:off x="5571974" y="4781966"/>
            <a:ext cx="658355" cy="1079428"/>
          </a:xfrm>
          <a:prstGeom prst="flowChartMerg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488897" y="4374404"/>
            <a:ext cx="232302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ACE_Service</a:t>
            </a:r>
            <a:r>
              <a:rPr lang="en-US" sz="1400" u="none" dirty="0" err="1">
                <a:latin typeface="Arial" pitchFamily="34" charset="0"/>
                <a:cs typeface="Arial" pitchFamily="34" charset="0"/>
              </a:rPr>
              <a:t>_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Repository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877242" y="2746396"/>
            <a:ext cx="2064617" cy="572895"/>
          </a:xfrm>
          <a:prstGeom prst="rect">
            <a:avLst/>
          </a:prstGeom>
          <a:solidFill>
            <a:srgbClr val="BCB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26384" y="4083483"/>
            <a:ext cx="145511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u="none" dirty="0" err="1" smtClean="0">
                <a:latin typeface="Courier New" pitchFamily="49" charset="0"/>
                <a:cs typeface="Courier New" pitchFamily="49" charset="0"/>
              </a:rPr>
              <a:t>svc.init</a:t>
            </a:r>
            <a:r>
              <a:rPr lang="en-US" sz="1400" b="1" u="none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400" b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44108" y="3974684"/>
            <a:ext cx="1666937" cy="215444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>
            <a:spAutoFit/>
          </a:bodyPr>
          <a:lstStyle/>
          <a:p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// Start service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27461" y="3553799"/>
            <a:ext cx="265202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u="none" dirty="0" err="1" smtClean="0">
                <a:latin typeface="Courier New" pitchFamily="49" charset="0"/>
                <a:cs typeface="Courier New" pitchFamily="49" charset="0"/>
              </a:rPr>
              <a:t>repository.insert</a:t>
            </a:r>
            <a:r>
              <a:rPr lang="en-US" sz="1400" b="1" u="none" dirty="0" smtClean="0">
                <a:latin typeface="Courier New" pitchFamily="49" charset="0"/>
                <a:cs typeface="Courier New" pitchFamily="49" charset="0"/>
              </a:rPr>
              <a:t>(svc);</a:t>
            </a:r>
            <a:endParaRPr lang="en-US" sz="1400" b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56335" y="3436476"/>
            <a:ext cx="2756018" cy="215444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>
            <a:spAutoFit/>
          </a:bodyPr>
          <a:lstStyle/>
          <a:p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// Insert service into repository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84357" y="2660523"/>
            <a:ext cx="2645409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45720">
            <a:spAutoFit/>
          </a:bodyPr>
          <a:lstStyle/>
          <a:p>
            <a:r>
              <a:rPr lang="en-US" sz="1400" b="1" u="none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400" b="1" u="none" dirty="0" err="1" smtClean="0">
                <a:latin typeface="Courier New" pitchFamily="49" charset="0"/>
                <a:cs typeface="Courier New" pitchFamily="49" charset="0"/>
              </a:rPr>
              <a:t>ll</a:t>
            </a:r>
            <a:r>
              <a:rPr lang="en-US" sz="1400" b="1" u="non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u="none" dirty="0" err="1" smtClean="0">
                <a:latin typeface="Courier New" pitchFamily="49" charset="0"/>
                <a:cs typeface="Courier New" pitchFamily="49" charset="0"/>
              </a:rPr>
              <a:t>dlopen</a:t>
            </a:r>
            <a:r>
              <a:rPr lang="en-US" sz="1400" b="1" u="non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u="none" dirty="0" err="1" smtClean="0">
                <a:latin typeface="Courier New" pitchFamily="49" charset="0"/>
                <a:cs typeface="Courier New" pitchFamily="49" charset="0"/>
              </a:rPr>
              <a:t>dll_name</a:t>
            </a:r>
            <a:r>
              <a:rPr lang="en-US" sz="1400" b="1" u="none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b="1" u="none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u="none" dirty="0" smtClean="0">
                <a:latin typeface="Courier New" pitchFamily="49" charset="0"/>
                <a:cs typeface="Courier New" pitchFamily="49" charset="0"/>
              </a:rPr>
              <a:t>svc = </a:t>
            </a:r>
            <a:r>
              <a:rPr lang="en-US" sz="1400" b="1" u="none" dirty="0" err="1" smtClean="0">
                <a:latin typeface="Courier New" pitchFamily="49" charset="0"/>
                <a:cs typeface="Courier New" pitchFamily="49" charset="0"/>
              </a:rPr>
              <a:t>dll.make_svc</a:t>
            </a:r>
            <a:r>
              <a:rPr lang="en-US" sz="1400" b="1" u="non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u="none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u="none" dirty="0" smtClean="0">
                <a:latin typeface="Courier New" pitchFamily="49" charset="0"/>
                <a:cs typeface="Courier New" pitchFamily="49" charset="0"/>
              </a:rPr>
              <a:t>          (</a:t>
            </a:r>
            <a:r>
              <a:rPr lang="en-US" sz="1400" b="1" u="none" dirty="0" err="1" smtClean="0">
                <a:latin typeface="Courier New" pitchFamily="49" charset="0"/>
                <a:cs typeface="Courier New" pitchFamily="49" charset="0"/>
              </a:rPr>
              <a:t>s.svc_name</a:t>
            </a:r>
            <a:r>
              <a:rPr lang="en-US" sz="1400" b="1" u="none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b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41868" y="2519795"/>
            <a:ext cx="2664054" cy="215444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>
            <a:spAutoFit/>
          </a:bodyPr>
          <a:lstStyle/>
          <a:p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// Load DLL &amp; create service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49386" y="2310776"/>
            <a:ext cx="2962967" cy="215444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>
            <a:spAutoFit/>
          </a:bodyPr>
          <a:lstStyle/>
          <a:p>
            <a:r>
              <a:rPr lang="en-US" sz="1400" b="1" u="none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400" b="1" u="none" dirty="0" smtClean="0">
                <a:latin typeface="Courier New" pitchFamily="49" charset="0"/>
                <a:cs typeface="Courier New" pitchFamily="49" charset="0"/>
              </a:rPr>
              <a:t>oid configure(Script s) {</a:t>
            </a:r>
            <a:endParaRPr lang="en-US" sz="1400" b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277627" y="3275212"/>
            <a:ext cx="1342497" cy="461665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TCP_HTTP</a:t>
            </a:r>
            <a:b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_Server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7315730" y="3821750"/>
            <a:ext cx="1304394" cy="461665"/>
          </a:xfrm>
          <a:prstGeom prst="rect">
            <a:avLst/>
          </a:prstGeom>
          <a:solidFill>
            <a:srgbClr val="F3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Reactor_</a:t>
            </a:r>
            <a:b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2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HTTP_Server</a:t>
            </a:r>
            <a:endParaRPr kumimoji="0" lang="en-US" sz="1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9453" y="4004262"/>
            <a:ext cx="1327720" cy="46166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TP_HTTP</a:t>
            </a:r>
            <a:b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Server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8095" y="3022913"/>
            <a:ext cx="1268297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ACE_Service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_Configurator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68" y="4841335"/>
            <a:ext cx="4717049" cy="1324497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 bwMode="auto">
          <a:xfrm flipV="1">
            <a:off x="2175964" y="4566341"/>
            <a:ext cx="706797" cy="54352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Line Callout 1 46"/>
          <p:cNvSpPr/>
          <p:nvPr/>
        </p:nvSpPr>
        <p:spPr bwMode="auto">
          <a:xfrm>
            <a:off x="6460022" y="2064555"/>
            <a:ext cx="1893403" cy="338554"/>
          </a:xfrm>
          <a:prstGeom prst="borderCallout1">
            <a:avLst>
              <a:gd name="adj1" fmla="val 93627"/>
              <a:gd name="adj2" fmla="val 58293"/>
              <a:gd name="adj3" fmla="val 517185"/>
              <a:gd name="adj4" fmla="val 47528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600" b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Line Callout 1 47"/>
          <p:cNvSpPr/>
          <p:nvPr/>
        </p:nvSpPr>
        <p:spPr bwMode="auto">
          <a:xfrm>
            <a:off x="6440978" y="1941445"/>
            <a:ext cx="2601951" cy="584775"/>
          </a:xfrm>
          <a:prstGeom prst="borderCallout1">
            <a:avLst>
              <a:gd name="adj1" fmla="val 93627"/>
              <a:gd name="adj2" fmla="val 58293"/>
              <a:gd name="adj3" fmla="val 227401"/>
              <a:gd name="adj4" fmla="val 75699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u="none" dirty="0" smtClean="0"/>
              <a:t>Inherit from base class </a:t>
            </a:r>
            <a:r>
              <a:rPr lang="en-US" sz="1600" b="1" u="none" dirty="0" err="1" smtClean="0">
                <a:latin typeface="Courier New" pitchFamily="49" charset="0"/>
                <a:cs typeface="Courier New" pitchFamily="49" charset="0"/>
              </a:rPr>
              <a:t>ACE_Service_Object</a:t>
            </a:r>
            <a:endParaRPr lang="en-US" sz="1600" b="1" u="non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234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-1" y="6352974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238125"/>
            <a:ext cx="8321675" cy="914400"/>
          </a:xfrm>
        </p:spPr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" y="897350"/>
            <a:ext cx="6076569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8600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ACE </a:t>
            </a:r>
            <a:r>
              <a:rPr lang="en-US" sz="2000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Service Configurator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framework improves JAWS extensibility by deferring implementation choices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until late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in the lifecycle</a:t>
            </a:r>
          </a:p>
          <a:p>
            <a:pPr marL="228600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This late binding yields the </a:t>
            </a:r>
            <a:b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following benefits:</a:t>
            </a:r>
            <a:endParaRPr lang="en-US" sz="2000" u="none" dirty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marL="457200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>
                <a:solidFill>
                  <a:srgbClr val="000000"/>
                </a:solidFill>
                <a:latin typeface="+mj-lt"/>
                <a:cs typeface="Arial" pitchFamily="34" charset="0"/>
              </a:rPr>
              <a:t>Apps are composed of </a:t>
            </a:r>
            <a:br>
              <a:rPr lang="en-US" sz="2000" u="none" dirty="0">
                <a:solidFill>
                  <a:srgbClr val="000000"/>
                </a:solidFill>
                <a:latin typeface="+mj-lt"/>
                <a:cs typeface="Arial" pitchFamily="34" charset="0"/>
              </a:rPr>
            </a:br>
            <a:r>
              <a:rPr lang="en-US" sz="2000" u="none" dirty="0">
                <a:solidFill>
                  <a:srgbClr val="000000"/>
                </a:solidFill>
                <a:latin typeface="+mj-lt"/>
                <a:cs typeface="Arial" pitchFamily="34" charset="0"/>
              </a:rPr>
              <a:t>multiple services that 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can be</a:t>
            </a:r>
            <a:r>
              <a:rPr lang="en-US" sz="2000" u="none" dirty="0">
                <a:solidFill>
                  <a:srgbClr val="000000"/>
                </a:solidFill>
                <a:latin typeface="+mj-lt"/>
                <a:cs typeface="Arial" pitchFamily="34" charset="0"/>
              </a:rPr>
              <a:t/>
            </a:r>
            <a:br>
              <a:rPr lang="en-US" sz="2000" u="none" dirty="0">
                <a:solidFill>
                  <a:srgbClr val="000000"/>
                </a:solidFill>
                <a:latin typeface="+mj-lt"/>
                <a:cs typeface="Arial" pitchFamily="34" charset="0"/>
              </a:rPr>
            </a:br>
            <a:r>
              <a:rPr lang="en-US" sz="2000" u="none" dirty="0">
                <a:solidFill>
                  <a:srgbClr val="000000"/>
                </a:solidFill>
                <a:latin typeface="+mj-lt"/>
                <a:cs typeface="Arial" pitchFamily="34" charset="0"/>
              </a:rPr>
              <a:t>developed 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independently</a:t>
            </a:r>
            <a:endParaRPr lang="en-US" sz="2000" u="none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4691745" y="1600202"/>
            <a:ext cx="4376058" cy="30651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9"/>
          <p:cNvSpPr>
            <a:spLocks noChangeAspect="1" noChangeArrowheads="1"/>
          </p:cNvSpPr>
          <p:nvPr/>
        </p:nvSpPr>
        <p:spPr bwMode="auto">
          <a:xfrm>
            <a:off x="5873604" y="2591541"/>
            <a:ext cx="20637" cy="221806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Freeform 10"/>
          <p:cNvSpPr>
            <a:spLocks noChangeAspect="1"/>
          </p:cNvSpPr>
          <p:nvPr/>
        </p:nvSpPr>
        <p:spPr bwMode="auto">
          <a:xfrm>
            <a:off x="5814866" y="2532802"/>
            <a:ext cx="79375" cy="287991"/>
          </a:xfrm>
          <a:custGeom>
            <a:avLst/>
            <a:gdLst>
              <a:gd name="T0" fmla="*/ 0 w 45"/>
              <a:gd name="T1" fmla="*/ 2147483647 h 147"/>
              <a:gd name="T2" fmla="*/ 2147483647 w 45"/>
              <a:gd name="T3" fmla="*/ 2147483647 h 147"/>
              <a:gd name="T4" fmla="*/ 2147483647 w 45"/>
              <a:gd name="T5" fmla="*/ 2147483647 h 147"/>
              <a:gd name="T6" fmla="*/ 2147483647 w 45"/>
              <a:gd name="T7" fmla="*/ 2147483647 h 147"/>
              <a:gd name="T8" fmla="*/ 2147483647 w 45"/>
              <a:gd name="T9" fmla="*/ 0 h 147"/>
              <a:gd name="T10" fmla="*/ 2147483647 w 45"/>
              <a:gd name="T11" fmla="*/ 2147483647 h 147"/>
              <a:gd name="T12" fmla="*/ 0 w 45"/>
              <a:gd name="T13" fmla="*/ 214748364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47"/>
              <a:gd name="T23" fmla="*/ 45 w 45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47">
                <a:moveTo>
                  <a:pt x="0" y="147"/>
                </a:moveTo>
                <a:lnTo>
                  <a:pt x="11" y="147"/>
                </a:lnTo>
                <a:lnTo>
                  <a:pt x="45" y="34"/>
                </a:lnTo>
                <a:lnTo>
                  <a:pt x="34" y="0"/>
                </a:lnTo>
                <a:lnTo>
                  <a:pt x="34" y="34"/>
                </a:lnTo>
                <a:lnTo>
                  <a:pt x="0" y="147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Freeform 11"/>
          <p:cNvSpPr>
            <a:spLocks noChangeAspect="1"/>
          </p:cNvSpPr>
          <p:nvPr/>
        </p:nvSpPr>
        <p:spPr bwMode="auto">
          <a:xfrm>
            <a:off x="5873604" y="2591541"/>
            <a:ext cx="77787" cy="221806"/>
          </a:xfrm>
          <a:custGeom>
            <a:avLst/>
            <a:gdLst>
              <a:gd name="T0" fmla="*/ 2147483647 w 44"/>
              <a:gd name="T1" fmla="*/ 0 h 113"/>
              <a:gd name="T2" fmla="*/ 0 w 44"/>
              <a:gd name="T3" fmla="*/ 0 h 113"/>
              <a:gd name="T4" fmla="*/ 2147483647 w 44"/>
              <a:gd name="T5" fmla="*/ 2147483647 h 113"/>
              <a:gd name="T6" fmla="*/ 2147483647 w 44"/>
              <a:gd name="T7" fmla="*/ 2147483647 h 113"/>
              <a:gd name="T8" fmla="*/ 2147483647 w 44"/>
              <a:gd name="T9" fmla="*/ 0 h 1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113"/>
              <a:gd name="T17" fmla="*/ 44 w 44"/>
              <a:gd name="T18" fmla="*/ 113 h 1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113">
                <a:moveTo>
                  <a:pt x="11" y="0"/>
                </a:moveTo>
                <a:lnTo>
                  <a:pt x="0" y="0"/>
                </a:lnTo>
                <a:lnTo>
                  <a:pt x="33" y="113"/>
                </a:lnTo>
                <a:lnTo>
                  <a:pt x="44" y="113"/>
                </a:lnTo>
                <a:lnTo>
                  <a:pt x="11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12"/>
          <p:cNvSpPr>
            <a:spLocks noChangeAspect="1" noChangeArrowheads="1"/>
          </p:cNvSpPr>
          <p:nvPr/>
        </p:nvSpPr>
        <p:spPr bwMode="auto">
          <a:xfrm>
            <a:off x="5873604" y="3278928"/>
            <a:ext cx="20637" cy="876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Line 13"/>
          <p:cNvSpPr>
            <a:spLocks noChangeAspect="1" noChangeShapeType="1"/>
          </p:cNvSpPr>
          <p:nvPr/>
        </p:nvSpPr>
        <p:spPr bwMode="auto">
          <a:xfrm flipV="1">
            <a:off x="5873604" y="3004291"/>
            <a:ext cx="3175" cy="15562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14"/>
          <p:cNvSpPr>
            <a:spLocks noChangeAspect="1" noChangeArrowheads="1"/>
          </p:cNvSpPr>
          <p:nvPr/>
        </p:nvSpPr>
        <p:spPr bwMode="auto">
          <a:xfrm>
            <a:off x="5873604" y="2788391"/>
            <a:ext cx="20637" cy="87649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15"/>
          <p:cNvSpPr>
            <a:spLocks noChangeAspect="1" noChangeArrowheads="1"/>
          </p:cNvSpPr>
          <p:nvPr/>
        </p:nvSpPr>
        <p:spPr bwMode="auto">
          <a:xfrm>
            <a:off x="4825708" y="2883664"/>
            <a:ext cx="10033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&lt;&lt;contains&gt;&gt;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16"/>
          <p:cNvSpPr>
            <a:spLocks noChangeAspect="1" noChangeArrowheads="1"/>
          </p:cNvSpPr>
          <p:nvPr/>
        </p:nvSpPr>
        <p:spPr bwMode="auto">
          <a:xfrm>
            <a:off x="6624491" y="2288328"/>
            <a:ext cx="612347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services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Freeform 18"/>
          <p:cNvSpPr>
            <a:spLocks noChangeAspect="1"/>
          </p:cNvSpPr>
          <p:nvPr/>
        </p:nvSpPr>
        <p:spPr bwMode="auto">
          <a:xfrm>
            <a:off x="6394304" y="2210541"/>
            <a:ext cx="234950" cy="132368"/>
          </a:xfrm>
          <a:custGeom>
            <a:avLst/>
            <a:gdLst>
              <a:gd name="T0" fmla="*/ 0 w 134"/>
              <a:gd name="T1" fmla="*/ 2147483647 h 67"/>
              <a:gd name="T2" fmla="*/ 2147483647 w 134"/>
              <a:gd name="T3" fmla="*/ 0 h 67"/>
              <a:gd name="T4" fmla="*/ 2147483647 w 134"/>
              <a:gd name="T5" fmla="*/ 2147483647 h 67"/>
              <a:gd name="T6" fmla="*/ 2147483647 w 134"/>
              <a:gd name="T7" fmla="*/ 2147483647 h 67"/>
              <a:gd name="T8" fmla="*/ 0 w 134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67"/>
              <a:gd name="T17" fmla="*/ 134 w 134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67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67" y="67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Freeform 19"/>
          <p:cNvSpPr>
            <a:spLocks noChangeAspect="1"/>
          </p:cNvSpPr>
          <p:nvPr/>
        </p:nvSpPr>
        <p:spPr bwMode="auto">
          <a:xfrm>
            <a:off x="6405190" y="2210541"/>
            <a:ext cx="274637" cy="153833"/>
          </a:xfrm>
          <a:custGeom>
            <a:avLst/>
            <a:gdLst>
              <a:gd name="T0" fmla="*/ 0 w 157"/>
              <a:gd name="T1" fmla="*/ 2147483647 h 78"/>
              <a:gd name="T2" fmla="*/ 2147483647 w 157"/>
              <a:gd name="T3" fmla="*/ 0 h 78"/>
              <a:gd name="T4" fmla="*/ 2147483647 w 157"/>
              <a:gd name="T5" fmla="*/ 0 h 78"/>
              <a:gd name="T6" fmla="*/ 2147483647 w 157"/>
              <a:gd name="T7" fmla="*/ 0 h 78"/>
              <a:gd name="T8" fmla="*/ 2147483647 w 157"/>
              <a:gd name="T9" fmla="*/ 2147483647 h 78"/>
              <a:gd name="T10" fmla="*/ 2147483647 w 157"/>
              <a:gd name="T11" fmla="*/ 2147483647 h 78"/>
              <a:gd name="T12" fmla="*/ 2147483647 w 157"/>
              <a:gd name="T13" fmla="*/ 2147483647 h 78"/>
              <a:gd name="T14" fmla="*/ 2147483647 w 157"/>
              <a:gd name="T15" fmla="*/ 2147483647 h 78"/>
              <a:gd name="T16" fmla="*/ 2147483647 w 157"/>
              <a:gd name="T17" fmla="*/ 2147483647 h 78"/>
              <a:gd name="T18" fmla="*/ 2147483647 w 157"/>
              <a:gd name="T19" fmla="*/ 2147483647 h 78"/>
              <a:gd name="T20" fmla="*/ 2147483647 w 157"/>
              <a:gd name="T21" fmla="*/ 2147483647 h 78"/>
              <a:gd name="T22" fmla="*/ 2147483647 w 157"/>
              <a:gd name="T23" fmla="*/ 2147483647 h 78"/>
              <a:gd name="T24" fmla="*/ 2147483647 w 157"/>
              <a:gd name="T25" fmla="*/ 2147483647 h 78"/>
              <a:gd name="T26" fmla="*/ 2147483647 w 157"/>
              <a:gd name="T27" fmla="*/ 2147483647 h 78"/>
              <a:gd name="T28" fmla="*/ 2147483647 w 157"/>
              <a:gd name="T29" fmla="*/ 2147483647 h 78"/>
              <a:gd name="T30" fmla="*/ 2147483647 w 157"/>
              <a:gd name="T31" fmla="*/ 0 h 78"/>
              <a:gd name="T32" fmla="*/ 2147483647 w 157"/>
              <a:gd name="T33" fmla="*/ 2147483647 h 78"/>
              <a:gd name="T34" fmla="*/ 0 w 157"/>
              <a:gd name="T35" fmla="*/ 2147483647 h 78"/>
              <a:gd name="T36" fmla="*/ 0 w 157"/>
              <a:gd name="T37" fmla="*/ 2147483647 h 7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7"/>
              <a:gd name="T58" fmla="*/ 0 h 78"/>
              <a:gd name="T59" fmla="*/ 157 w 157"/>
              <a:gd name="T60" fmla="*/ 78 h 7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7" h="78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157" y="33"/>
                </a:lnTo>
                <a:lnTo>
                  <a:pt x="134" y="44"/>
                </a:lnTo>
                <a:lnTo>
                  <a:pt x="67" y="78"/>
                </a:lnTo>
                <a:lnTo>
                  <a:pt x="67" y="67"/>
                </a:lnTo>
                <a:lnTo>
                  <a:pt x="134" y="33"/>
                </a:lnTo>
                <a:lnTo>
                  <a:pt x="134" y="44"/>
                </a:lnTo>
                <a:lnTo>
                  <a:pt x="67" y="11"/>
                </a:lnTo>
                <a:lnTo>
                  <a:pt x="67" y="0"/>
                </a:lnTo>
                <a:lnTo>
                  <a:pt x="67" y="11"/>
                </a:lnTo>
                <a:lnTo>
                  <a:pt x="0" y="44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Freeform 20"/>
          <p:cNvSpPr>
            <a:spLocks noChangeAspect="1"/>
          </p:cNvSpPr>
          <p:nvPr/>
        </p:nvSpPr>
        <p:spPr bwMode="auto">
          <a:xfrm>
            <a:off x="6354616" y="2269278"/>
            <a:ext cx="157163" cy="87650"/>
          </a:xfrm>
          <a:custGeom>
            <a:avLst/>
            <a:gdLst>
              <a:gd name="T0" fmla="*/ 2147483647 w 90"/>
              <a:gd name="T1" fmla="*/ 2147483647 h 45"/>
              <a:gd name="T2" fmla="*/ 2147483647 w 90"/>
              <a:gd name="T3" fmla="*/ 2147483647 h 45"/>
              <a:gd name="T4" fmla="*/ 0 w 90"/>
              <a:gd name="T5" fmla="*/ 2147483647 h 45"/>
              <a:gd name="T6" fmla="*/ 2147483647 w 90"/>
              <a:gd name="T7" fmla="*/ 0 h 45"/>
              <a:gd name="T8" fmla="*/ 2147483647 w 90"/>
              <a:gd name="T9" fmla="*/ 0 h 45"/>
              <a:gd name="T10" fmla="*/ 2147483647 w 90"/>
              <a:gd name="T11" fmla="*/ 2147483647 h 45"/>
              <a:gd name="T12" fmla="*/ 2147483647 w 90"/>
              <a:gd name="T13" fmla="*/ 2147483647 h 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45"/>
              <a:gd name="T23" fmla="*/ 90 w 90"/>
              <a:gd name="T24" fmla="*/ 45 h 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45">
                <a:moveTo>
                  <a:pt x="90" y="45"/>
                </a:moveTo>
                <a:lnTo>
                  <a:pt x="23" y="11"/>
                </a:lnTo>
                <a:lnTo>
                  <a:pt x="0" y="11"/>
                </a:lnTo>
                <a:lnTo>
                  <a:pt x="23" y="0"/>
                </a:lnTo>
                <a:lnTo>
                  <a:pt x="90" y="34"/>
                </a:lnTo>
                <a:lnTo>
                  <a:pt x="90" y="45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1"/>
          <p:cNvSpPr>
            <a:spLocks noChangeAspect="1" noChangeArrowheads="1"/>
          </p:cNvSpPr>
          <p:nvPr/>
        </p:nvSpPr>
        <p:spPr bwMode="auto">
          <a:xfrm>
            <a:off x="5144482" y="3267136"/>
            <a:ext cx="1477455" cy="521990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ACE_Service</a:t>
            </a:r>
            <a:endParaRPr lang="en-US" sz="1600" b="1" u="none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Config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22"/>
          <p:cNvSpPr>
            <a:spLocks noChangeAspect="1" noChangeArrowheads="1"/>
          </p:cNvSpPr>
          <p:nvPr/>
        </p:nvSpPr>
        <p:spPr bwMode="auto">
          <a:xfrm>
            <a:off x="4819049" y="2031153"/>
            <a:ext cx="1566642" cy="538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ACE_Service</a:t>
            </a:r>
            <a:endParaRPr lang="en-US" sz="1600" b="1" u="none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_Repository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Line 27"/>
          <p:cNvSpPr>
            <a:spLocks noChangeAspect="1" noChangeShapeType="1"/>
          </p:cNvSpPr>
          <p:nvPr/>
        </p:nvSpPr>
        <p:spPr bwMode="auto">
          <a:xfrm flipH="1">
            <a:off x="6635604" y="2275628"/>
            <a:ext cx="93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764015" y="4785083"/>
            <a:ext cx="1866901" cy="909048"/>
            <a:chOff x="4615620" y="4133851"/>
            <a:chExt cx="1866901" cy="806768"/>
          </a:xfrm>
        </p:grpSpPr>
        <p:sp>
          <p:nvSpPr>
            <p:cNvPr id="51" name="Flowchart: Card 50"/>
            <p:cNvSpPr/>
            <p:nvPr/>
          </p:nvSpPr>
          <p:spPr bwMode="auto">
            <a:xfrm flipH="1">
              <a:off x="4615620" y="4133851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Rectangle 23"/>
            <p:cNvSpPr>
              <a:spLocks noChangeAspect="1" noChangeArrowheads="1"/>
            </p:cNvSpPr>
            <p:nvPr/>
          </p:nvSpPr>
          <p:spPr bwMode="auto">
            <a:xfrm>
              <a:off x="4821995" y="4291014"/>
              <a:ext cx="1454150" cy="492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Reactor_ </a:t>
              </a:r>
              <a:b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600" b="1" u="none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HTTP_Server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764015" y="5808884"/>
            <a:ext cx="1866901" cy="909048"/>
            <a:chOff x="4602092" y="5288284"/>
            <a:chExt cx="1866901" cy="806768"/>
          </a:xfrm>
        </p:grpSpPr>
        <p:sp>
          <p:nvSpPr>
            <p:cNvPr id="54" name="Flowchart: Card 53"/>
            <p:cNvSpPr/>
            <p:nvPr/>
          </p:nvSpPr>
          <p:spPr bwMode="auto">
            <a:xfrm flipH="1">
              <a:off x="4602092" y="5288284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Rectangle 24"/>
            <p:cNvSpPr>
              <a:spLocks noChangeAspect="1" noChangeArrowheads="1"/>
            </p:cNvSpPr>
            <p:nvPr/>
          </p:nvSpPr>
          <p:spPr bwMode="auto">
            <a:xfrm>
              <a:off x="4822755" y="5445447"/>
              <a:ext cx="1425575" cy="492443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TPC_HTTP 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47622" y="5808884"/>
            <a:ext cx="1866901" cy="909048"/>
            <a:chOff x="6710293" y="5273048"/>
            <a:chExt cx="1866901" cy="806768"/>
          </a:xfrm>
        </p:grpSpPr>
        <p:sp>
          <p:nvSpPr>
            <p:cNvPr id="57" name="Flowchart: Card 56"/>
            <p:cNvSpPr/>
            <p:nvPr/>
          </p:nvSpPr>
          <p:spPr bwMode="auto">
            <a:xfrm flipH="1">
              <a:off x="6710293" y="5273048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Rectangle 24"/>
            <p:cNvSpPr>
              <a:spLocks noChangeAspect="1" noChangeArrowheads="1"/>
            </p:cNvSpPr>
            <p:nvPr/>
          </p:nvSpPr>
          <p:spPr bwMode="auto">
            <a:xfrm>
              <a:off x="6930956" y="5430211"/>
              <a:ext cx="1425575" cy="492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TP_HTTP 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9" name="Rectangle 17"/>
          <p:cNvSpPr>
            <a:spLocks noChangeAspect="1" noChangeArrowheads="1"/>
          </p:cNvSpPr>
          <p:nvPr/>
        </p:nvSpPr>
        <p:spPr bwMode="auto">
          <a:xfrm>
            <a:off x="7120465" y="1967653"/>
            <a:ext cx="120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5"/>
          <p:cNvSpPr>
            <a:spLocks noChangeAspect="1" noChangeArrowheads="1"/>
          </p:cNvSpPr>
          <p:nvPr/>
        </p:nvSpPr>
        <p:spPr bwMode="auto">
          <a:xfrm>
            <a:off x="7320487" y="1818424"/>
            <a:ext cx="1493879" cy="52199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ACE_Service</a:t>
            </a:r>
            <a: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_Object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26"/>
          <p:cNvSpPr>
            <a:spLocks noChangeAspect="1" noChangeArrowheads="1"/>
          </p:cNvSpPr>
          <p:nvPr/>
        </p:nvSpPr>
        <p:spPr bwMode="auto">
          <a:xfrm>
            <a:off x="7318902" y="2343217"/>
            <a:ext cx="1495464" cy="12414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6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init</a:t>
            </a:r>
            <a:r>
              <a:rPr lang="en-US" sz="16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6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fini</a:t>
            </a:r>
            <a:r>
              <a:rPr lang="en-US" sz="16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6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suspend()</a:t>
            </a:r>
          </a:p>
          <a:p>
            <a:r>
              <a:rPr lang="en-US" sz="16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resume()</a:t>
            </a:r>
          </a:p>
          <a:p>
            <a:r>
              <a:rPr lang="en-US" sz="16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info()</a:t>
            </a:r>
            <a:endParaRPr lang="en-US" sz="20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Elbow Connector 58"/>
          <p:cNvCxnSpPr/>
          <p:nvPr/>
        </p:nvCxnSpPr>
        <p:spPr bwMode="auto">
          <a:xfrm rot="5400000">
            <a:off x="7233841" y="3411727"/>
            <a:ext cx="594563" cy="107102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Freeform 6"/>
          <p:cNvSpPr>
            <a:spLocks noChangeAspect="1"/>
          </p:cNvSpPr>
          <p:nvPr/>
        </p:nvSpPr>
        <p:spPr bwMode="auto">
          <a:xfrm>
            <a:off x="7937251" y="3566257"/>
            <a:ext cx="234950" cy="220018"/>
          </a:xfrm>
          <a:custGeom>
            <a:avLst/>
            <a:gdLst>
              <a:gd name="T0" fmla="*/ 0 w 135"/>
              <a:gd name="T1" fmla="*/ 2147483647 h 112"/>
              <a:gd name="T2" fmla="*/ 2147483647 w 135"/>
              <a:gd name="T3" fmla="*/ 2147483647 h 112"/>
              <a:gd name="T4" fmla="*/ 2147483647 w 135"/>
              <a:gd name="T5" fmla="*/ 0 h 112"/>
              <a:gd name="T6" fmla="*/ 0 w 135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135"/>
              <a:gd name="T13" fmla="*/ 0 h 112"/>
              <a:gd name="T14" fmla="*/ 135 w 135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5" h="112">
                <a:moveTo>
                  <a:pt x="0" y="112"/>
                </a:moveTo>
                <a:lnTo>
                  <a:pt x="135" y="112"/>
                </a:lnTo>
                <a:lnTo>
                  <a:pt x="68" y="0"/>
                </a:lnTo>
                <a:lnTo>
                  <a:pt x="0" y="112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Freeform 8"/>
          <p:cNvSpPr>
            <a:spLocks noChangeAspect="1"/>
          </p:cNvSpPr>
          <p:nvPr/>
        </p:nvSpPr>
        <p:spPr bwMode="auto">
          <a:xfrm>
            <a:off x="7916614" y="3566257"/>
            <a:ext cx="157162" cy="241483"/>
          </a:xfrm>
          <a:custGeom>
            <a:avLst/>
            <a:gdLst>
              <a:gd name="T0" fmla="*/ 2147483647 w 90"/>
              <a:gd name="T1" fmla="*/ 2147483647 h 123"/>
              <a:gd name="T2" fmla="*/ 2147483647 w 90"/>
              <a:gd name="T3" fmla="*/ 2147483647 h 123"/>
              <a:gd name="T4" fmla="*/ 2147483647 w 90"/>
              <a:gd name="T5" fmla="*/ 2147483647 h 123"/>
              <a:gd name="T6" fmla="*/ 0 w 90"/>
              <a:gd name="T7" fmla="*/ 2147483647 h 123"/>
              <a:gd name="T8" fmla="*/ 2147483647 w 90"/>
              <a:gd name="T9" fmla="*/ 2147483647 h 123"/>
              <a:gd name="T10" fmla="*/ 2147483647 w 90"/>
              <a:gd name="T11" fmla="*/ 0 h 123"/>
              <a:gd name="T12" fmla="*/ 2147483647 w 90"/>
              <a:gd name="T13" fmla="*/ 2147483647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23"/>
              <a:gd name="T23" fmla="*/ 90 w 90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23">
                <a:moveTo>
                  <a:pt x="90" y="11"/>
                </a:moveTo>
                <a:lnTo>
                  <a:pt x="23" y="123"/>
                </a:lnTo>
                <a:lnTo>
                  <a:pt x="11" y="123"/>
                </a:lnTo>
                <a:lnTo>
                  <a:pt x="0" y="123"/>
                </a:lnTo>
                <a:lnTo>
                  <a:pt x="11" y="112"/>
                </a:lnTo>
                <a:lnTo>
                  <a:pt x="79" y="0"/>
                </a:lnTo>
                <a:lnTo>
                  <a:pt x="9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Freeform 7"/>
          <p:cNvSpPr>
            <a:spLocks noChangeAspect="1"/>
          </p:cNvSpPr>
          <p:nvPr/>
        </p:nvSpPr>
        <p:spPr bwMode="auto">
          <a:xfrm>
            <a:off x="7937251" y="3545620"/>
            <a:ext cx="273050" cy="264736"/>
          </a:xfrm>
          <a:custGeom>
            <a:avLst/>
            <a:gdLst>
              <a:gd name="T0" fmla="*/ 0 w 157"/>
              <a:gd name="T1" fmla="*/ 2147483647 h 135"/>
              <a:gd name="T2" fmla="*/ 2147483647 w 157"/>
              <a:gd name="T3" fmla="*/ 2147483647 h 135"/>
              <a:gd name="T4" fmla="*/ 2147483647 w 157"/>
              <a:gd name="T5" fmla="*/ 2147483647 h 135"/>
              <a:gd name="T6" fmla="*/ 2147483647 w 157"/>
              <a:gd name="T7" fmla="*/ 2147483647 h 135"/>
              <a:gd name="T8" fmla="*/ 2147483647 w 157"/>
              <a:gd name="T9" fmla="*/ 2147483647 h 135"/>
              <a:gd name="T10" fmla="*/ 2147483647 w 157"/>
              <a:gd name="T11" fmla="*/ 2147483647 h 135"/>
              <a:gd name="T12" fmla="*/ 2147483647 w 157"/>
              <a:gd name="T13" fmla="*/ 0 h 135"/>
              <a:gd name="T14" fmla="*/ 2147483647 w 157"/>
              <a:gd name="T15" fmla="*/ 2147483647 h 135"/>
              <a:gd name="T16" fmla="*/ 2147483647 w 157"/>
              <a:gd name="T17" fmla="*/ 2147483647 h 135"/>
              <a:gd name="T18" fmla="*/ 2147483647 w 157"/>
              <a:gd name="T19" fmla="*/ 2147483647 h 135"/>
              <a:gd name="T20" fmla="*/ 2147483647 w 157"/>
              <a:gd name="T21" fmla="*/ 2147483647 h 135"/>
              <a:gd name="T22" fmla="*/ 0 w 157"/>
              <a:gd name="T23" fmla="*/ 2147483647 h 135"/>
              <a:gd name="T24" fmla="*/ 0 w 157"/>
              <a:gd name="T25" fmla="*/ 2147483647 h 1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57"/>
              <a:gd name="T40" fmla="*/ 0 h 135"/>
              <a:gd name="T41" fmla="*/ 157 w 157"/>
              <a:gd name="T42" fmla="*/ 135 h 13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57" h="135">
                <a:moveTo>
                  <a:pt x="0" y="124"/>
                </a:moveTo>
                <a:lnTo>
                  <a:pt x="135" y="124"/>
                </a:lnTo>
                <a:lnTo>
                  <a:pt x="146" y="124"/>
                </a:lnTo>
                <a:lnTo>
                  <a:pt x="135" y="135"/>
                </a:lnTo>
                <a:lnTo>
                  <a:pt x="68" y="23"/>
                </a:lnTo>
                <a:lnTo>
                  <a:pt x="68" y="12"/>
                </a:lnTo>
                <a:lnTo>
                  <a:pt x="79" y="0"/>
                </a:lnTo>
                <a:lnTo>
                  <a:pt x="79" y="12"/>
                </a:lnTo>
                <a:lnTo>
                  <a:pt x="146" y="124"/>
                </a:lnTo>
                <a:lnTo>
                  <a:pt x="157" y="135"/>
                </a:lnTo>
                <a:lnTo>
                  <a:pt x="135" y="135"/>
                </a:lnTo>
                <a:lnTo>
                  <a:pt x="0" y="135"/>
                </a:lnTo>
                <a:lnTo>
                  <a:pt x="0" y="124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4"/>
          <p:cNvSpPr>
            <a:spLocks noChangeAspect="1" noChangeArrowheads="1"/>
          </p:cNvSpPr>
          <p:nvPr/>
        </p:nvSpPr>
        <p:spPr bwMode="auto">
          <a:xfrm>
            <a:off x="6190158" y="4048573"/>
            <a:ext cx="1610902" cy="556461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TP_Reactor</a:t>
            </a:r>
            <a: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 </a:t>
            </a:r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HTTP_Server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544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-1" y="6352974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238125"/>
            <a:ext cx="8321675" cy="914400"/>
          </a:xfrm>
        </p:spPr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" y="897350"/>
            <a:ext cx="6076569" cy="46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8600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ACE </a:t>
            </a:r>
            <a:r>
              <a:rPr lang="en-US" sz="2000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Service Configurator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framework improves JAWS extensibility by deferring implementation choices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until late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in the lifecycle</a:t>
            </a:r>
          </a:p>
          <a:p>
            <a:pPr marL="228600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This late binding yields the </a:t>
            </a:r>
            <a:b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following benefits:</a:t>
            </a:r>
            <a:endParaRPr lang="en-US" sz="2000" u="none" dirty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marL="457200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Apps are composed of </a:t>
            </a:r>
            <a:b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multiple services that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can be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/>
            </a:r>
            <a:b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developed independently</a:t>
            </a:r>
          </a:p>
          <a:p>
            <a:pPr marL="457200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Developers </a:t>
            </a:r>
            <a:r>
              <a:rPr lang="en-US" sz="2000" u="none" dirty="0">
                <a:solidFill>
                  <a:srgbClr val="000000"/>
                </a:solidFill>
                <a:latin typeface="+mj-lt"/>
                <a:cs typeface="Arial" pitchFamily="34" charset="0"/>
              </a:rPr>
              <a:t>can concentrate 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/>
            </a:r>
            <a:b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on </a:t>
            </a:r>
            <a:r>
              <a:rPr lang="en-US" sz="2000" u="none" dirty="0">
                <a:solidFill>
                  <a:srgbClr val="000000"/>
                </a:solidFill>
                <a:latin typeface="+mj-lt"/>
                <a:cs typeface="Arial" pitchFamily="34" charset="0"/>
              </a:rPr>
              <a:t>a 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functionality &amp; other </a:t>
            </a:r>
            <a:b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key </a:t>
            </a:r>
            <a:r>
              <a:rPr lang="en-US" sz="2000" u="none" dirty="0">
                <a:solidFill>
                  <a:srgbClr val="000000"/>
                </a:solidFill>
                <a:latin typeface="+mj-lt"/>
                <a:cs typeface="Arial" pitchFamily="34" charset="0"/>
              </a:rPr>
              <a:t>design 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dimensions </a:t>
            </a:r>
            <a:b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without </a:t>
            </a:r>
            <a:r>
              <a:rPr lang="en-US" sz="2000" u="none" dirty="0">
                <a:solidFill>
                  <a:srgbClr val="000000"/>
                </a:solidFill>
                <a:latin typeface="+mj-lt"/>
                <a:cs typeface="Arial" pitchFamily="34" charset="0"/>
              </a:rPr>
              <a:t>committing 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/>
            </a:r>
            <a:b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prematurely </a:t>
            </a:r>
            <a:r>
              <a:rPr lang="en-US" sz="2000" u="none" dirty="0">
                <a:solidFill>
                  <a:srgbClr val="000000"/>
                </a:solidFill>
                <a:latin typeface="+mj-lt"/>
                <a:cs typeface="Arial" pitchFamily="34" charset="0"/>
              </a:rPr>
              <a:t>to a particular 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/>
            </a:r>
            <a:b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configuration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4691745" y="1600202"/>
            <a:ext cx="4376058" cy="30651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9"/>
          <p:cNvSpPr>
            <a:spLocks noChangeAspect="1" noChangeArrowheads="1"/>
          </p:cNvSpPr>
          <p:nvPr/>
        </p:nvSpPr>
        <p:spPr bwMode="auto">
          <a:xfrm>
            <a:off x="5873604" y="2591541"/>
            <a:ext cx="20637" cy="221806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Freeform 10"/>
          <p:cNvSpPr>
            <a:spLocks noChangeAspect="1"/>
          </p:cNvSpPr>
          <p:nvPr/>
        </p:nvSpPr>
        <p:spPr bwMode="auto">
          <a:xfrm>
            <a:off x="5814866" y="2532802"/>
            <a:ext cx="79375" cy="287991"/>
          </a:xfrm>
          <a:custGeom>
            <a:avLst/>
            <a:gdLst>
              <a:gd name="T0" fmla="*/ 0 w 45"/>
              <a:gd name="T1" fmla="*/ 2147483647 h 147"/>
              <a:gd name="T2" fmla="*/ 2147483647 w 45"/>
              <a:gd name="T3" fmla="*/ 2147483647 h 147"/>
              <a:gd name="T4" fmla="*/ 2147483647 w 45"/>
              <a:gd name="T5" fmla="*/ 2147483647 h 147"/>
              <a:gd name="T6" fmla="*/ 2147483647 w 45"/>
              <a:gd name="T7" fmla="*/ 2147483647 h 147"/>
              <a:gd name="T8" fmla="*/ 2147483647 w 45"/>
              <a:gd name="T9" fmla="*/ 0 h 147"/>
              <a:gd name="T10" fmla="*/ 2147483647 w 45"/>
              <a:gd name="T11" fmla="*/ 2147483647 h 147"/>
              <a:gd name="T12" fmla="*/ 0 w 45"/>
              <a:gd name="T13" fmla="*/ 214748364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47"/>
              <a:gd name="T23" fmla="*/ 45 w 45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47">
                <a:moveTo>
                  <a:pt x="0" y="147"/>
                </a:moveTo>
                <a:lnTo>
                  <a:pt x="11" y="147"/>
                </a:lnTo>
                <a:lnTo>
                  <a:pt x="45" y="34"/>
                </a:lnTo>
                <a:lnTo>
                  <a:pt x="34" y="0"/>
                </a:lnTo>
                <a:lnTo>
                  <a:pt x="34" y="34"/>
                </a:lnTo>
                <a:lnTo>
                  <a:pt x="0" y="147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Freeform 11"/>
          <p:cNvSpPr>
            <a:spLocks noChangeAspect="1"/>
          </p:cNvSpPr>
          <p:nvPr/>
        </p:nvSpPr>
        <p:spPr bwMode="auto">
          <a:xfrm>
            <a:off x="5873604" y="2591541"/>
            <a:ext cx="77787" cy="221806"/>
          </a:xfrm>
          <a:custGeom>
            <a:avLst/>
            <a:gdLst>
              <a:gd name="T0" fmla="*/ 2147483647 w 44"/>
              <a:gd name="T1" fmla="*/ 0 h 113"/>
              <a:gd name="T2" fmla="*/ 0 w 44"/>
              <a:gd name="T3" fmla="*/ 0 h 113"/>
              <a:gd name="T4" fmla="*/ 2147483647 w 44"/>
              <a:gd name="T5" fmla="*/ 2147483647 h 113"/>
              <a:gd name="T6" fmla="*/ 2147483647 w 44"/>
              <a:gd name="T7" fmla="*/ 2147483647 h 113"/>
              <a:gd name="T8" fmla="*/ 2147483647 w 44"/>
              <a:gd name="T9" fmla="*/ 0 h 1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113"/>
              <a:gd name="T17" fmla="*/ 44 w 44"/>
              <a:gd name="T18" fmla="*/ 113 h 1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113">
                <a:moveTo>
                  <a:pt x="11" y="0"/>
                </a:moveTo>
                <a:lnTo>
                  <a:pt x="0" y="0"/>
                </a:lnTo>
                <a:lnTo>
                  <a:pt x="33" y="113"/>
                </a:lnTo>
                <a:lnTo>
                  <a:pt x="44" y="113"/>
                </a:lnTo>
                <a:lnTo>
                  <a:pt x="11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12"/>
          <p:cNvSpPr>
            <a:spLocks noChangeAspect="1" noChangeArrowheads="1"/>
          </p:cNvSpPr>
          <p:nvPr/>
        </p:nvSpPr>
        <p:spPr bwMode="auto">
          <a:xfrm>
            <a:off x="5873604" y="3278928"/>
            <a:ext cx="20637" cy="876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Line 13"/>
          <p:cNvSpPr>
            <a:spLocks noChangeAspect="1" noChangeShapeType="1"/>
          </p:cNvSpPr>
          <p:nvPr/>
        </p:nvSpPr>
        <p:spPr bwMode="auto">
          <a:xfrm flipV="1">
            <a:off x="5873604" y="3004291"/>
            <a:ext cx="3175" cy="15562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14"/>
          <p:cNvSpPr>
            <a:spLocks noChangeAspect="1" noChangeArrowheads="1"/>
          </p:cNvSpPr>
          <p:nvPr/>
        </p:nvSpPr>
        <p:spPr bwMode="auto">
          <a:xfrm>
            <a:off x="5873604" y="2788391"/>
            <a:ext cx="20637" cy="87649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15"/>
          <p:cNvSpPr>
            <a:spLocks noChangeAspect="1" noChangeArrowheads="1"/>
          </p:cNvSpPr>
          <p:nvPr/>
        </p:nvSpPr>
        <p:spPr bwMode="auto">
          <a:xfrm>
            <a:off x="4825708" y="2883664"/>
            <a:ext cx="10033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&lt;&lt;contains&gt;&gt;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16"/>
          <p:cNvSpPr>
            <a:spLocks noChangeAspect="1" noChangeArrowheads="1"/>
          </p:cNvSpPr>
          <p:nvPr/>
        </p:nvSpPr>
        <p:spPr bwMode="auto">
          <a:xfrm>
            <a:off x="6624491" y="2288328"/>
            <a:ext cx="612347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services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Freeform 18"/>
          <p:cNvSpPr>
            <a:spLocks noChangeAspect="1"/>
          </p:cNvSpPr>
          <p:nvPr/>
        </p:nvSpPr>
        <p:spPr bwMode="auto">
          <a:xfrm>
            <a:off x="6394304" y="2210541"/>
            <a:ext cx="234950" cy="132368"/>
          </a:xfrm>
          <a:custGeom>
            <a:avLst/>
            <a:gdLst>
              <a:gd name="T0" fmla="*/ 0 w 134"/>
              <a:gd name="T1" fmla="*/ 2147483647 h 67"/>
              <a:gd name="T2" fmla="*/ 2147483647 w 134"/>
              <a:gd name="T3" fmla="*/ 0 h 67"/>
              <a:gd name="T4" fmla="*/ 2147483647 w 134"/>
              <a:gd name="T5" fmla="*/ 2147483647 h 67"/>
              <a:gd name="T6" fmla="*/ 2147483647 w 134"/>
              <a:gd name="T7" fmla="*/ 2147483647 h 67"/>
              <a:gd name="T8" fmla="*/ 0 w 134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67"/>
              <a:gd name="T17" fmla="*/ 134 w 134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67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67" y="67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Freeform 19"/>
          <p:cNvSpPr>
            <a:spLocks noChangeAspect="1"/>
          </p:cNvSpPr>
          <p:nvPr/>
        </p:nvSpPr>
        <p:spPr bwMode="auto">
          <a:xfrm>
            <a:off x="6405190" y="2210541"/>
            <a:ext cx="274637" cy="153833"/>
          </a:xfrm>
          <a:custGeom>
            <a:avLst/>
            <a:gdLst>
              <a:gd name="T0" fmla="*/ 0 w 157"/>
              <a:gd name="T1" fmla="*/ 2147483647 h 78"/>
              <a:gd name="T2" fmla="*/ 2147483647 w 157"/>
              <a:gd name="T3" fmla="*/ 0 h 78"/>
              <a:gd name="T4" fmla="*/ 2147483647 w 157"/>
              <a:gd name="T5" fmla="*/ 0 h 78"/>
              <a:gd name="T6" fmla="*/ 2147483647 w 157"/>
              <a:gd name="T7" fmla="*/ 0 h 78"/>
              <a:gd name="T8" fmla="*/ 2147483647 w 157"/>
              <a:gd name="T9" fmla="*/ 2147483647 h 78"/>
              <a:gd name="T10" fmla="*/ 2147483647 w 157"/>
              <a:gd name="T11" fmla="*/ 2147483647 h 78"/>
              <a:gd name="T12" fmla="*/ 2147483647 w 157"/>
              <a:gd name="T13" fmla="*/ 2147483647 h 78"/>
              <a:gd name="T14" fmla="*/ 2147483647 w 157"/>
              <a:gd name="T15" fmla="*/ 2147483647 h 78"/>
              <a:gd name="T16" fmla="*/ 2147483647 w 157"/>
              <a:gd name="T17" fmla="*/ 2147483647 h 78"/>
              <a:gd name="T18" fmla="*/ 2147483647 w 157"/>
              <a:gd name="T19" fmla="*/ 2147483647 h 78"/>
              <a:gd name="T20" fmla="*/ 2147483647 w 157"/>
              <a:gd name="T21" fmla="*/ 2147483647 h 78"/>
              <a:gd name="T22" fmla="*/ 2147483647 w 157"/>
              <a:gd name="T23" fmla="*/ 2147483647 h 78"/>
              <a:gd name="T24" fmla="*/ 2147483647 w 157"/>
              <a:gd name="T25" fmla="*/ 2147483647 h 78"/>
              <a:gd name="T26" fmla="*/ 2147483647 w 157"/>
              <a:gd name="T27" fmla="*/ 2147483647 h 78"/>
              <a:gd name="T28" fmla="*/ 2147483647 w 157"/>
              <a:gd name="T29" fmla="*/ 2147483647 h 78"/>
              <a:gd name="T30" fmla="*/ 2147483647 w 157"/>
              <a:gd name="T31" fmla="*/ 0 h 78"/>
              <a:gd name="T32" fmla="*/ 2147483647 w 157"/>
              <a:gd name="T33" fmla="*/ 2147483647 h 78"/>
              <a:gd name="T34" fmla="*/ 0 w 157"/>
              <a:gd name="T35" fmla="*/ 2147483647 h 78"/>
              <a:gd name="T36" fmla="*/ 0 w 157"/>
              <a:gd name="T37" fmla="*/ 2147483647 h 7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7"/>
              <a:gd name="T58" fmla="*/ 0 h 78"/>
              <a:gd name="T59" fmla="*/ 157 w 157"/>
              <a:gd name="T60" fmla="*/ 78 h 7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7" h="78">
                <a:moveTo>
                  <a:pt x="0" y="33"/>
                </a:moveTo>
                <a:lnTo>
                  <a:pt x="67" y="0"/>
                </a:lnTo>
                <a:lnTo>
                  <a:pt x="134" y="33"/>
                </a:lnTo>
                <a:lnTo>
                  <a:pt x="157" y="33"/>
                </a:lnTo>
                <a:lnTo>
                  <a:pt x="134" y="44"/>
                </a:lnTo>
                <a:lnTo>
                  <a:pt x="67" y="78"/>
                </a:lnTo>
                <a:lnTo>
                  <a:pt x="67" y="67"/>
                </a:lnTo>
                <a:lnTo>
                  <a:pt x="134" y="33"/>
                </a:lnTo>
                <a:lnTo>
                  <a:pt x="134" y="44"/>
                </a:lnTo>
                <a:lnTo>
                  <a:pt x="67" y="11"/>
                </a:lnTo>
                <a:lnTo>
                  <a:pt x="67" y="0"/>
                </a:lnTo>
                <a:lnTo>
                  <a:pt x="67" y="11"/>
                </a:lnTo>
                <a:lnTo>
                  <a:pt x="0" y="44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Freeform 20"/>
          <p:cNvSpPr>
            <a:spLocks noChangeAspect="1"/>
          </p:cNvSpPr>
          <p:nvPr/>
        </p:nvSpPr>
        <p:spPr bwMode="auto">
          <a:xfrm>
            <a:off x="6354616" y="2269278"/>
            <a:ext cx="157163" cy="87650"/>
          </a:xfrm>
          <a:custGeom>
            <a:avLst/>
            <a:gdLst>
              <a:gd name="T0" fmla="*/ 2147483647 w 90"/>
              <a:gd name="T1" fmla="*/ 2147483647 h 45"/>
              <a:gd name="T2" fmla="*/ 2147483647 w 90"/>
              <a:gd name="T3" fmla="*/ 2147483647 h 45"/>
              <a:gd name="T4" fmla="*/ 0 w 90"/>
              <a:gd name="T5" fmla="*/ 2147483647 h 45"/>
              <a:gd name="T6" fmla="*/ 2147483647 w 90"/>
              <a:gd name="T7" fmla="*/ 0 h 45"/>
              <a:gd name="T8" fmla="*/ 2147483647 w 90"/>
              <a:gd name="T9" fmla="*/ 0 h 45"/>
              <a:gd name="T10" fmla="*/ 2147483647 w 90"/>
              <a:gd name="T11" fmla="*/ 2147483647 h 45"/>
              <a:gd name="T12" fmla="*/ 2147483647 w 90"/>
              <a:gd name="T13" fmla="*/ 2147483647 h 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45"/>
              <a:gd name="T23" fmla="*/ 90 w 90"/>
              <a:gd name="T24" fmla="*/ 45 h 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45">
                <a:moveTo>
                  <a:pt x="90" y="45"/>
                </a:moveTo>
                <a:lnTo>
                  <a:pt x="23" y="11"/>
                </a:lnTo>
                <a:lnTo>
                  <a:pt x="0" y="11"/>
                </a:lnTo>
                <a:lnTo>
                  <a:pt x="23" y="0"/>
                </a:lnTo>
                <a:lnTo>
                  <a:pt x="90" y="34"/>
                </a:lnTo>
                <a:lnTo>
                  <a:pt x="90" y="45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1"/>
          <p:cNvSpPr>
            <a:spLocks noChangeAspect="1" noChangeArrowheads="1"/>
          </p:cNvSpPr>
          <p:nvPr/>
        </p:nvSpPr>
        <p:spPr bwMode="auto">
          <a:xfrm>
            <a:off x="5144482" y="3267136"/>
            <a:ext cx="1477455" cy="521990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ACE_Service</a:t>
            </a:r>
            <a:endParaRPr lang="en-US" sz="1600" b="1" u="none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Config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22"/>
          <p:cNvSpPr>
            <a:spLocks noChangeAspect="1" noChangeArrowheads="1"/>
          </p:cNvSpPr>
          <p:nvPr/>
        </p:nvSpPr>
        <p:spPr bwMode="auto">
          <a:xfrm>
            <a:off x="4819049" y="2031153"/>
            <a:ext cx="1566642" cy="538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ACE_Service</a:t>
            </a:r>
            <a:endParaRPr lang="en-US" sz="1600" b="1" u="none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_Repository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Line 27"/>
          <p:cNvSpPr>
            <a:spLocks noChangeAspect="1" noChangeShapeType="1"/>
          </p:cNvSpPr>
          <p:nvPr/>
        </p:nvSpPr>
        <p:spPr bwMode="auto">
          <a:xfrm flipH="1">
            <a:off x="6635604" y="2275628"/>
            <a:ext cx="93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764015" y="4785083"/>
            <a:ext cx="1866901" cy="909048"/>
            <a:chOff x="4615620" y="4133851"/>
            <a:chExt cx="1866901" cy="806768"/>
          </a:xfrm>
        </p:grpSpPr>
        <p:sp>
          <p:nvSpPr>
            <p:cNvPr id="54" name="Flowchart: Card 53"/>
            <p:cNvSpPr/>
            <p:nvPr/>
          </p:nvSpPr>
          <p:spPr bwMode="auto">
            <a:xfrm flipH="1">
              <a:off x="4615620" y="4133851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Rectangle 23"/>
            <p:cNvSpPr>
              <a:spLocks noChangeAspect="1" noChangeArrowheads="1"/>
            </p:cNvSpPr>
            <p:nvPr/>
          </p:nvSpPr>
          <p:spPr bwMode="auto">
            <a:xfrm>
              <a:off x="4821995" y="4291014"/>
              <a:ext cx="1454150" cy="492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Reactor_ </a:t>
              </a:r>
              <a:b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600" b="1" u="none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HTTP_Server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7" name="Flowchart: Card 56"/>
          <p:cNvSpPr/>
          <p:nvPr/>
        </p:nvSpPr>
        <p:spPr bwMode="auto">
          <a:xfrm flipH="1">
            <a:off x="6947622" y="4785083"/>
            <a:ext cx="1866901" cy="909048"/>
          </a:xfrm>
          <a:prstGeom prst="flowChartPunchedCard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947622" y="5808884"/>
            <a:ext cx="1866901" cy="909048"/>
            <a:chOff x="6710293" y="5273048"/>
            <a:chExt cx="1866901" cy="806768"/>
          </a:xfrm>
        </p:grpSpPr>
        <p:sp>
          <p:nvSpPr>
            <p:cNvPr id="60" name="Flowchart: Card 59"/>
            <p:cNvSpPr/>
            <p:nvPr/>
          </p:nvSpPr>
          <p:spPr bwMode="auto">
            <a:xfrm flipH="1">
              <a:off x="6710293" y="5273048"/>
              <a:ext cx="1866901" cy="806768"/>
            </a:xfrm>
            <a:prstGeom prst="flowChartPunchedCard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Rectangle 24"/>
            <p:cNvSpPr>
              <a:spLocks noChangeAspect="1" noChangeArrowheads="1"/>
            </p:cNvSpPr>
            <p:nvPr/>
          </p:nvSpPr>
          <p:spPr bwMode="auto">
            <a:xfrm>
              <a:off x="6930956" y="5430211"/>
              <a:ext cx="1425575" cy="492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u="none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TP_HTTP _Server</a:t>
              </a:r>
              <a:endParaRPr lang="en-US" sz="20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" name="Rectangle 17"/>
          <p:cNvSpPr>
            <a:spLocks noChangeAspect="1" noChangeArrowheads="1"/>
          </p:cNvSpPr>
          <p:nvPr/>
        </p:nvSpPr>
        <p:spPr bwMode="auto">
          <a:xfrm>
            <a:off x="7120465" y="1967653"/>
            <a:ext cx="120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b="1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25"/>
          <p:cNvSpPr>
            <a:spLocks noChangeAspect="1" noChangeArrowheads="1"/>
          </p:cNvSpPr>
          <p:nvPr/>
        </p:nvSpPr>
        <p:spPr bwMode="auto">
          <a:xfrm>
            <a:off x="7320487" y="1818424"/>
            <a:ext cx="1493879" cy="52199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ACE_Service</a:t>
            </a:r>
            <a: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_Object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26"/>
          <p:cNvSpPr>
            <a:spLocks noChangeAspect="1" noChangeArrowheads="1"/>
          </p:cNvSpPr>
          <p:nvPr/>
        </p:nvSpPr>
        <p:spPr bwMode="auto">
          <a:xfrm>
            <a:off x="7318902" y="2343217"/>
            <a:ext cx="1495464" cy="12414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6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init</a:t>
            </a:r>
            <a:r>
              <a:rPr lang="en-US" sz="16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6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fini</a:t>
            </a:r>
            <a:r>
              <a:rPr lang="en-US" sz="16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16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suspend()</a:t>
            </a:r>
          </a:p>
          <a:p>
            <a:r>
              <a:rPr lang="en-US" sz="16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resume()</a:t>
            </a:r>
          </a:p>
          <a:p>
            <a:r>
              <a:rPr lang="en-US" sz="16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info()</a:t>
            </a:r>
            <a:endParaRPr lang="en-US" sz="20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Elbow Connector 64"/>
          <p:cNvCxnSpPr/>
          <p:nvPr/>
        </p:nvCxnSpPr>
        <p:spPr bwMode="auto">
          <a:xfrm rot="5400000">
            <a:off x="7233841" y="3411727"/>
            <a:ext cx="594563" cy="107102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Freeform 6"/>
          <p:cNvSpPr>
            <a:spLocks noChangeAspect="1"/>
          </p:cNvSpPr>
          <p:nvPr/>
        </p:nvSpPr>
        <p:spPr bwMode="auto">
          <a:xfrm>
            <a:off x="7937251" y="3566257"/>
            <a:ext cx="234950" cy="220018"/>
          </a:xfrm>
          <a:custGeom>
            <a:avLst/>
            <a:gdLst>
              <a:gd name="T0" fmla="*/ 0 w 135"/>
              <a:gd name="T1" fmla="*/ 2147483647 h 112"/>
              <a:gd name="T2" fmla="*/ 2147483647 w 135"/>
              <a:gd name="T3" fmla="*/ 2147483647 h 112"/>
              <a:gd name="T4" fmla="*/ 2147483647 w 135"/>
              <a:gd name="T5" fmla="*/ 0 h 112"/>
              <a:gd name="T6" fmla="*/ 0 w 135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135"/>
              <a:gd name="T13" fmla="*/ 0 h 112"/>
              <a:gd name="T14" fmla="*/ 135 w 135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5" h="112">
                <a:moveTo>
                  <a:pt x="0" y="112"/>
                </a:moveTo>
                <a:lnTo>
                  <a:pt x="135" y="112"/>
                </a:lnTo>
                <a:lnTo>
                  <a:pt x="68" y="0"/>
                </a:lnTo>
                <a:lnTo>
                  <a:pt x="0" y="112"/>
                </a:lnTo>
                <a:close/>
              </a:path>
            </a:pathLst>
          </a:cu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Freeform 8"/>
          <p:cNvSpPr>
            <a:spLocks noChangeAspect="1"/>
          </p:cNvSpPr>
          <p:nvPr/>
        </p:nvSpPr>
        <p:spPr bwMode="auto">
          <a:xfrm>
            <a:off x="7916614" y="3566257"/>
            <a:ext cx="157162" cy="241483"/>
          </a:xfrm>
          <a:custGeom>
            <a:avLst/>
            <a:gdLst>
              <a:gd name="T0" fmla="*/ 2147483647 w 90"/>
              <a:gd name="T1" fmla="*/ 2147483647 h 123"/>
              <a:gd name="T2" fmla="*/ 2147483647 w 90"/>
              <a:gd name="T3" fmla="*/ 2147483647 h 123"/>
              <a:gd name="T4" fmla="*/ 2147483647 w 90"/>
              <a:gd name="T5" fmla="*/ 2147483647 h 123"/>
              <a:gd name="T6" fmla="*/ 0 w 90"/>
              <a:gd name="T7" fmla="*/ 2147483647 h 123"/>
              <a:gd name="T8" fmla="*/ 2147483647 w 90"/>
              <a:gd name="T9" fmla="*/ 2147483647 h 123"/>
              <a:gd name="T10" fmla="*/ 2147483647 w 90"/>
              <a:gd name="T11" fmla="*/ 0 h 123"/>
              <a:gd name="T12" fmla="*/ 2147483647 w 90"/>
              <a:gd name="T13" fmla="*/ 2147483647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23"/>
              <a:gd name="T23" fmla="*/ 90 w 90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23">
                <a:moveTo>
                  <a:pt x="90" y="11"/>
                </a:moveTo>
                <a:lnTo>
                  <a:pt x="23" y="123"/>
                </a:lnTo>
                <a:lnTo>
                  <a:pt x="11" y="123"/>
                </a:lnTo>
                <a:lnTo>
                  <a:pt x="0" y="123"/>
                </a:lnTo>
                <a:lnTo>
                  <a:pt x="11" y="112"/>
                </a:lnTo>
                <a:lnTo>
                  <a:pt x="79" y="0"/>
                </a:lnTo>
                <a:lnTo>
                  <a:pt x="90" y="11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Freeform 7"/>
          <p:cNvSpPr>
            <a:spLocks noChangeAspect="1"/>
          </p:cNvSpPr>
          <p:nvPr/>
        </p:nvSpPr>
        <p:spPr bwMode="auto">
          <a:xfrm>
            <a:off x="7937251" y="3545620"/>
            <a:ext cx="273050" cy="264736"/>
          </a:xfrm>
          <a:custGeom>
            <a:avLst/>
            <a:gdLst>
              <a:gd name="T0" fmla="*/ 0 w 157"/>
              <a:gd name="T1" fmla="*/ 2147483647 h 135"/>
              <a:gd name="T2" fmla="*/ 2147483647 w 157"/>
              <a:gd name="T3" fmla="*/ 2147483647 h 135"/>
              <a:gd name="T4" fmla="*/ 2147483647 w 157"/>
              <a:gd name="T5" fmla="*/ 2147483647 h 135"/>
              <a:gd name="T6" fmla="*/ 2147483647 w 157"/>
              <a:gd name="T7" fmla="*/ 2147483647 h 135"/>
              <a:gd name="T8" fmla="*/ 2147483647 w 157"/>
              <a:gd name="T9" fmla="*/ 2147483647 h 135"/>
              <a:gd name="T10" fmla="*/ 2147483647 w 157"/>
              <a:gd name="T11" fmla="*/ 2147483647 h 135"/>
              <a:gd name="T12" fmla="*/ 2147483647 w 157"/>
              <a:gd name="T13" fmla="*/ 0 h 135"/>
              <a:gd name="T14" fmla="*/ 2147483647 w 157"/>
              <a:gd name="T15" fmla="*/ 2147483647 h 135"/>
              <a:gd name="T16" fmla="*/ 2147483647 w 157"/>
              <a:gd name="T17" fmla="*/ 2147483647 h 135"/>
              <a:gd name="T18" fmla="*/ 2147483647 w 157"/>
              <a:gd name="T19" fmla="*/ 2147483647 h 135"/>
              <a:gd name="T20" fmla="*/ 2147483647 w 157"/>
              <a:gd name="T21" fmla="*/ 2147483647 h 135"/>
              <a:gd name="T22" fmla="*/ 0 w 157"/>
              <a:gd name="T23" fmla="*/ 2147483647 h 135"/>
              <a:gd name="T24" fmla="*/ 0 w 157"/>
              <a:gd name="T25" fmla="*/ 2147483647 h 1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57"/>
              <a:gd name="T40" fmla="*/ 0 h 135"/>
              <a:gd name="T41" fmla="*/ 157 w 157"/>
              <a:gd name="T42" fmla="*/ 135 h 13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57" h="135">
                <a:moveTo>
                  <a:pt x="0" y="124"/>
                </a:moveTo>
                <a:lnTo>
                  <a:pt x="135" y="124"/>
                </a:lnTo>
                <a:lnTo>
                  <a:pt x="146" y="124"/>
                </a:lnTo>
                <a:lnTo>
                  <a:pt x="135" y="135"/>
                </a:lnTo>
                <a:lnTo>
                  <a:pt x="68" y="23"/>
                </a:lnTo>
                <a:lnTo>
                  <a:pt x="68" y="12"/>
                </a:lnTo>
                <a:lnTo>
                  <a:pt x="79" y="0"/>
                </a:lnTo>
                <a:lnTo>
                  <a:pt x="79" y="12"/>
                </a:lnTo>
                <a:lnTo>
                  <a:pt x="146" y="124"/>
                </a:lnTo>
                <a:lnTo>
                  <a:pt x="157" y="135"/>
                </a:lnTo>
                <a:lnTo>
                  <a:pt x="135" y="135"/>
                </a:lnTo>
                <a:lnTo>
                  <a:pt x="0" y="135"/>
                </a:lnTo>
                <a:lnTo>
                  <a:pt x="0" y="124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24"/>
          <p:cNvSpPr>
            <a:spLocks noChangeAspect="1" noChangeArrowheads="1"/>
          </p:cNvSpPr>
          <p:nvPr/>
        </p:nvSpPr>
        <p:spPr bwMode="auto">
          <a:xfrm>
            <a:off x="7059425" y="4972926"/>
            <a:ext cx="1610902" cy="556461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TP_Reactor</a:t>
            </a:r>
            <a: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_ </a:t>
            </a:r>
            <a:r>
              <a:rPr lang="en-US" sz="16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HTTP_Server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24"/>
          <p:cNvSpPr>
            <a:spLocks noChangeAspect="1" noChangeArrowheads="1"/>
          </p:cNvSpPr>
          <p:nvPr/>
        </p:nvSpPr>
        <p:spPr bwMode="auto">
          <a:xfrm>
            <a:off x="6271936" y="4032857"/>
            <a:ext cx="1425575" cy="554874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TPC_HTTP _Server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05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-1" y="6352974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238125"/>
            <a:ext cx="8321675" cy="914400"/>
          </a:xfrm>
        </p:spPr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" y="897350"/>
            <a:ext cx="6076569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8600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ACE </a:t>
            </a:r>
            <a:r>
              <a:rPr lang="en-US" sz="2000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Service Configurator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framework improves JAWS extensibility by deferring implementation choices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until late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in the lifecycle</a:t>
            </a:r>
          </a:p>
          <a:p>
            <a:pPr marL="228600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This late binding yields the </a:t>
            </a:r>
            <a:b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following benefits:</a:t>
            </a:r>
            <a:endParaRPr lang="en-US" sz="2000" u="none" dirty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marL="457200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Apps are composed of </a:t>
            </a:r>
            <a:b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multiple services that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can be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/>
            </a:r>
            <a:b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developed independently</a:t>
            </a:r>
          </a:p>
          <a:p>
            <a:pPr marL="457200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Developers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can concentrate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on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a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functionality &amp; other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key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design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dimensions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without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committing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prematurely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to a particular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configuration</a:t>
            </a:r>
          </a:p>
          <a:p>
            <a:pPr marL="457200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>
                <a:solidFill>
                  <a:srgbClr val="000000"/>
                </a:solidFill>
                <a:latin typeface="+mj-lt"/>
                <a:cs typeface="Arial" pitchFamily="34" charset="0"/>
              </a:rPr>
              <a:t>Apps can be (re)configured </a:t>
            </a:r>
            <a:br>
              <a:rPr lang="en-US" sz="2000" u="none" dirty="0">
                <a:solidFill>
                  <a:srgbClr val="000000"/>
                </a:solidFill>
                <a:latin typeface="+mj-lt"/>
                <a:cs typeface="Arial" pitchFamily="34" charset="0"/>
              </a:rPr>
            </a:br>
            <a:r>
              <a:rPr lang="en-US" sz="2000" u="none" dirty="0">
                <a:solidFill>
                  <a:srgbClr val="000000"/>
                </a:solidFill>
                <a:latin typeface="+mj-lt"/>
                <a:cs typeface="Arial" pitchFamily="34" charset="0"/>
              </a:rPr>
              <a:t>at 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installation-time or runtime</a:t>
            </a:r>
            <a:endParaRPr lang="en-US" sz="2000" u="none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Oval 50"/>
          <p:cNvSpPr>
            <a:spLocks noChangeArrowheads="1"/>
          </p:cNvSpPr>
          <p:nvPr/>
        </p:nvSpPr>
        <p:spPr bwMode="auto">
          <a:xfrm>
            <a:off x="4299948" y="5676103"/>
            <a:ext cx="584200" cy="51911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i="1" u="none">
              <a:latin typeface="Arial" pitchFamily="34" charset="0"/>
            </a:endParaRP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8306329" y="1085841"/>
            <a:ext cx="547800" cy="51935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US" i="1" u="none">
              <a:latin typeface="Arial" pitchFamily="34" charset="0"/>
            </a:endParaRPr>
          </a:p>
        </p:txBody>
      </p:sp>
      <p:cxnSp>
        <p:nvCxnSpPr>
          <p:cNvPr id="6" name="Shape 15"/>
          <p:cNvCxnSpPr>
            <a:cxnSpLocks noChangeShapeType="1"/>
          </p:cNvCxnSpPr>
          <p:nvPr/>
        </p:nvCxnSpPr>
        <p:spPr bwMode="auto">
          <a:xfrm rot="10800000" flipV="1">
            <a:off x="7725691" y="1458686"/>
            <a:ext cx="580638" cy="441110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" name="Curved Connector 19"/>
          <p:cNvCxnSpPr>
            <a:cxnSpLocks noChangeShapeType="1"/>
          </p:cNvCxnSpPr>
          <p:nvPr/>
        </p:nvCxnSpPr>
        <p:spPr bwMode="auto">
          <a:xfrm rot="5400000">
            <a:off x="5735658" y="2373526"/>
            <a:ext cx="1317055" cy="445295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" name="Curved Connector 20"/>
          <p:cNvCxnSpPr>
            <a:cxnSpLocks noChangeShapeType="1"/>
          </p:cNvCxnSpPr>
          <p:nvPr/>
        </p:nvCxnSpPr>
        <p:spPr bwMode="auto">
          <a:xfrm rot="16200000" flipH="1">
            <a:off x="5244710" y="4167060"/>
            <a:ext cx="1835417" cy="908841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arrow" w="med" len="med"/>
            <a:tailEnd type="none" w="med" len="med"/>
          </a:ln>
        </p:spPr>
      </p:cxn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6702684" y="2316088"/>
            <a:ext cx="147187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/>
              <a:t>CONFIGURE/</a:t>
            </a:r>
            <a:br>
              <a:rPr lang="en-US" sz="1600" u="none" dirty="0" smtClean="0"/>
            </a:br>
            <a:r>
              <a:rPr lang="en-US" sz="1600" u="none" dirty="0" err="1" smtClean="0"/>
              <a:t>init</a:t>
            </a:r>
            <a:r>
              <a:rPr lang="en-US" sz="1600" u="none" dirty="0" smtClean="0"/>
              <a:t>()</a:t>
            </a:r>
            <a:endParaRPr lang="en-US" sz="1600" u="none" dirty="0"/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4150029" y="2455911"/>
            <a:ext cx="1755609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/>
              <a:t>RECONFIGURE/</a:t>
            </a:r>
            <a:br>
              <a:rPr lang="en-US" sz="1600" u="none" dirty="0" smtClean="0"/>
            </a:br>
            <a:r>
              <a:rPr lang="en-US" sz="1600" u="none" dirty="0" err="1" smtClean="0"/>
              <a:t>init</a:t>
            </a:r>
            <a:r>
              <a:rPr lang="en-US" sz="1600" u="none" dirty="0" smtClean="0"/>
              <a:t>()</a:t>
            </a:r>
            <a:endParaRPr lang="en-US" sz="1600" u="none" dirty="0"/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4089968" y="3882402"/>
            <a:ext cx="141013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/>
              <a:t>TERMINATE/</a:t>
            </a:r>
            <a:br>
              <a:rPr lang="en-US" sz="1600" u="none" dirty="0" smtClean="0"/>
            </a:br>
            <a:r>
              <a:rPr lang="en-US" sz="1600" u="none" dirty="0" err="1" smtClean="0"/>
              <a:t>fini</a:t>
            </a:r>
            <a:r>
              <a:rPr lang="en-US" sz="1600" u="none" dirty="0" smtClean="0"/>
              <a:t>()</a:t>
            </a:r>
            <a:endParaRPr lang="en-US" sz="1600" u="none" dirty="0"/>
          </a:p>
        </p:txBody>
      </p:sp>
      <p:cxnSp>
        <p:nvCxnSpPr>
          <p:cNvPr id="12" name="Curved Connector 20"/>
          <p:cNvCxnSpPr>
            <a:cxnSpLocks noChangeShapeType="1"/>
          </p:cNvCxnSpPr>
          <p:nvPr/>
        </p:nvCxnSpPr>
        <p:spPr bwMode="auto">
          <a:xfrm rot="16200000" flipV="1">
            <a:off x="5878131" y="3923613"/>
            <a:ext cx="1814016" cy="1417136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 type="arrow" w="med" len="med"/>
            <a:tailEnd type="none" w="med" len="med"/>
          </a:ln>
        </p:spPr>
      </p:cxn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7286612" y="4557556"/>
            <a:ext cx="156765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/>
              <a:t>SUSPEND/</a:t>
            </a:r>
            <a:br>
              <a:rPr lang="en-US" sz="1600" u="none" dirty="0" smtClean="0"/>
            </a:br>
            <a:r>
              <a:rPr lang="en-US" sz="1600" u="none" dirty="0" smtClean="0"/>
              <a:t>suspend()</a:t>
            </a:r>
            <a:endParaRPr lang="en-US" sz="1600" u="none" dirty="0"/>
          </a:p>
        </p:txBody>
      </p:sp>
      <p:cxnSp>
        <p:nvCxnSpPr>
          <p:cNvPr id="14" name="Curved Connector 13"/>
          <p:cNvCxnSpPr>
            <a:cxnSpLocks noChangeShapeType="1"/>
            <a:stCxn id="17" idx="1"/>
          </p:cNvCxnSpPr>
          <p:nvPr/>
        </p:nvCxnSpPr>
        <p:spPr bwMode="auto">
          <a:xfrm rot="10800000" flipV="1">
            <a:off x="4927011" y="5743501"/>
            <a:ext cx="983104" cy="189464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Donut 14"/>
          <p:cNvSpPr/>
          <p:nvPr/>
        </p:nvSpPr>
        <p:spPr bwMode="auto">
          <a:xfrm>
            <a:off x="4255498" y="5619694"/>
            <a:ext cx="671513" cy="626545"/>
          </a:xfrm>
          <a:prstGeom prst="donut">
            <a:avLst>
              <a:gd name="adj" fmla="val 994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i="1" u="none">
              <a:latin typeface="Arial" charset="0"/>
            </a:endParaRPr>
          </a:p>
        </p:txBody>
      </p:sp>
      <p:sp>
        <p:nvSpPr>
          <p:cNvPr id="16" name="Rounded Rectangle 7"/>
          <p:cNvSpPr>
            <a:spLocks noChangeArrowheads="1"/>
          </p:cNvSpPr>
          <p:nvPr/>
        </p:nvSpPr>
        <p:spPr bwMode="auto">
          <a:xfrm>
            <a:off x="6131486" y="1822565"/>
            <a:ext cx="1603375" cy="374571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u="none" dirty="0" smtClean="0">
                <a:latin typeface="Arial" pitchFamily="34" charset="0"/>
              </a:rPr>
              <a:t>IDLE</a:t>
            </a:r>
            <a:endParaRPr lang="en-US" sz="1600" i="1" u="none" dirty="0">
              <a:latin typeface="Arial" pitchFamily="34" charset="0"/>
            </a:endParaRPr>
          </a:p>
        </p:txBody>
      </p:sp>
      <p:sp>
        <p:nvSpPr>
          <p:cNvPr id="17" name="Rounded Rectangle 10"/>
          <p:cNvSpPr>
            <a:spLocks noChangeArrowheads="1"/>
          </p:cNvSpPr>
          <p:nvPr/>
        </p:nvSpPr>
        <p:spPr bwMode="auto">
          <a:xfrm>
            <a:off x="5910115" y="5556215"/>
            <a:ext cx="1835878" cy="374571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u="none" dirty="0" smtClean="0">
                <a:latin typeface="Arial" pitchFamily="34" charset="0"/>
              </a:rPr>
              <a:t>SUSPENDED</a:t>
            </a:r>
            <a:endParaRPr lang="en-US" sz="1600" i="1" u="none" dirty="0">
              <a:latin typeface="Arial" pitchFamily="34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 rot="5721196">
            <a:off x="4674635" y="2871683"/>
            <a:ext cx="732955" cy="672052"/>
          </a:xfrm>
          <a:custGeom>
            <a:avLst/>
            <a:gdLst>
              <a:gd name="connsiteX0" fmla="*/ 624840 w 670560"/>
              <a:gd name="connsiteY0" fmla="*/ 144780 h 662940"/>
              <a:gd name="connsiteX1" fmla="*/ 670560 w 670560"/>
              <a:gd name="connsiteY1" fmla="*/ 525780 h 662940"/>
              <a:gd name="connsiteX2" fmla="*/ 297180 w 670560"/>
              <a:gd name="connsiteY2" fmla="*/ 662940 h 662940"/>
              <a:gd name="connsiteX3" fmla="*/ 0 w 670560"/>
              <a:gd name="connsiteY3" fmla="*/ 419100 h 662940"/>
              <a:gd name="connsiteX4" fmla="*/ 60960 w 670560"/>
              <a:gd name="connsiteY4" fmla="*/ 22860 h 662940"/>
              <a:gd name="connsiteX5" fmla="*/ 373380 w 670560"/>
              <a:gd name="connsiteY5" fmla="*/ 0 h 662940"/>
              <a:gd name="connsiteX0" fmla="*/ 624840 w 688637"/>
              <a:gd name="connsiteY0" fmla="*/ 144780 h 665765"/>
              <a:gd name="connsiteX1" fmla="*/ 670560 w 688637"/>
              <a:gd name="connsiteY1" fmla="*/ 525780 h 665765"/>
              <a:gd name="connsiteX2" fmla="*/ 297180 w 688637"/>
              <a:gd name="connsiteY2" fmla="*/ 662940 h 665765"/>
              <a:gd name="connsiteX3" fmla="*/ 0 w 688637"/>
              <a:gd name="connsiteY3" fmla="*/ 419100 h 665765"/>
              <a:gd name="connsiteX4" fmla="*/ 60960 w 688637"/>
              <a:gd name="connsiteY4" fmla="*/ 22860 h 665765"/>
              <a:gd name="connsiteX5" fmla="*/ 373380 w 688637"/>
              <a:gd name="connsiteY5" fmla="*/ 0 h 665765"/>
              <a:gd name="connsiteX0" fmla="*/ 624840 w 688637"/>
              <a:gd name="connsiteY0" fmla="*/ 144780 h 688363"/>
              <a:gd name="connsiteX1" fmla="*/ 670560 w 688637"/>
              <a:gd name="connsiteY1" fmla="*/ 525780 h 688363"/>
              <a:gd name="connsiteX2" fmla="*/ 297180 w 688637"/>
              <a:gd name="connsiteY2" fmla="*/ 662940 h 688363"/>
              <a:gd name="connsiteX3" fmla="*/ 0 w 688637"/>
              <a:gd name="connsiteY3" fmla="*/ 419100 h 688363"/>
              <a:gd name="connsiteX4" fmla="*/ 60960 w 688637"/>
              <a:gd name="connsiteY4" fmla="*/ 22860 h 688363"/>
              <a:gd name="connsiteX5" fmla="*/ 373380 w 688637"/>
              <a:gd name="connsiteY5" fmla="*/ 0 h 688363"/>
              <a:gd name="connsiteX0" fmla="*/ 667140 w 730937"/>
              <a:gd name="connsiteY0" fmla="*/ 144780 h 688363"/>
              <a:gd name="connsiteX1" fmla="*/ 712860 w 730937"/>
              <a:gd name="connsiteY1" fmla="*/ 525780 h 688363"/>
              <a:gd name="connsiteX2" fmla="*/ 339480 w 730937"/>
              <a:gd name="connsiteY2" fmla="*/ 662940 h 688363"/>
              <a:gd name="connsiteX3" fmla="*/ 42300 w 730937"/>
              <a:gd name="connsiteY3" fmla="*/ 419100 h 688363"/>
              <a:gd name="connsiteX4" fmla="*/ 103260 w 730937"/>
              <a:gd name="connsiteY4" fmla="*/ 22860 h 688363"/>
              <a:gd name="connsiteX5" fmla="*/ 415680 w 730937"/>
              <a:gd name="connsiteY5" fmla="*/ 0 h 688363"/>
              <a:gd name="connsiteX0" fmla="*/ 650388 w 714185"/>
              <a:gd name="connsiteY0" fmla="*/ 144780 h 688363"/>
              <a:gd name="connsiteX1" fmla="*/ 696108 w 714185"/>
              <a:gd name="connsiteY1" fmla="*/ 525780 h 688363"/>
              <a:gd name="connsiteX2" fmla="*/ 322728 w 714185"/>
              <a:gd name="connsiteY2" fmla="*/ 662940 h 688363"/>
              <a:gd name="connsiteX3" fmla="*/ 25548 w 714185"/>
              <a:gd name="connsiteY3" fmla="*/ 419100 h 688363"/>
              <a:gd name="connsiteX4" fmla="*/ 86508 w 714185"/>
              <a:gd name="connsiteY4" fmla="*/ 22860 h 688363"/>
              <a:gd name="connsiteX5" fmla="*/ 398928 w 714185"/>
              <a:gd name="connsiteY5" fmla="*/ 0 h 688363"/>
              <a:gd name="connsiteX0" fmla="*/ 650388 w 714185"/>
              <a:gd name="connsiteY0" fmla="*/ 144780 h 688363"/>
              <a:gd name="connsiteX1" fmla="*/ 696108 w 714185"/>
              <a:gd name="connsiteY1" fmla="*/ 525780 h 688363"/>
              <a:gd name="connsiteX2" fmla="*/ 322728 w 714185"/>
              <a:gd name="connsiteY2" fmla="*/ 662940 h 688363"/>
              <a:gd name="connsiteX3" fmla="*/ 25548 w 714185"/>
              <a:gd name="connsiteY3" fmla="*/ 419100 h 688363"/>
              <a:gd name="connsiteX4" fmla="*/ 86508 w 714185"/>
              <a:gd name="connsiteY4" fmla="*/ 22860 h 688363"/>
              <a:gd name="connsiteX5" fmla="*/ 398928 w 714185"/>
              <a:gd name="connsiteY5" fmla="*/ 0 h 688363"/>
              <a:gd name="connsiteX0" fmla="*/ 650388 w 714185"/>
              <a:gd name="connsiteY0" fmla="*/ 144780 h 688363"/>
              <a:gd name="connsiteX1" fmla="*/ 696108 w 714185"/>
              <a:gd name="connsiteY1" fmla="*/ 525780 h 688363"/>
              <a:gd name="connsiteX2" fmla="*/ 322728 w 714185"/>
              <a:gd name="connsiteY2" fmla="*/ 662940 h 688363"/>
              <a:gd name="connsiteX3" fmla="*/ 25548 w 714185"/>
              <a:gd name="connsiteY3" fmla="*/ 419100 h 688363"/>
              <a:gd name="connsiteX4" fmla="*/ 86508 w 714185"/>
              <a:gd name="connsiteY4" fmla="*/ 22860 h 688363"/>
              <a:gd name="connsiteX5" fmla="*/ 398928 w 714185"/>
              <a:gd name="connsiteY5" fmla="*/ 0 h 688363"/>
              <a:gd name="connsiteX0" fmla="*/ 665157 w 728954"/>
              <a:gd name="connsiteY0" fmla="*/ 144780 h 688363"/>
              <a:gd name="connsiteX1" fmla="*/ 710877 w 728954"/>
              <a:gd name="connsiteY1" fmla="*/ 525780 h 688363"/>
              <a:gd name="connsiteX2" fmla="*/ 337497 w 728954"/>
              <a:gd name="connsiteY2" fmla="*/ 662940 h 688363"/>
              <a:gd name="connsiteX3" fmla="*/ 40317 w 728954"/>
              <a:gd name="connsiteY3" fmla="*/ 419100 h 688363"/>
              <a:gd name="connsiteX4" fmla="*/ 101277 w 728954"/>
              <a:gd name="connsiteY4" fmla="*/ 22860 h 688363"/>
              <a:gd name="connsiteX5" fmla="*/ 413697 w 728954"/>
              <a:gd name="connsiteY5" fmla="*/ 0 h 688363"/>
              <a:gd name="connsiteX0" fmla="*/ 665157 w 728954"/>
              <a:gd name="connsiteY0" fmla="*/ 144780 h 664459"/>
              <a:gd name="connsiteX1" fmla="*/ 710877 w 728954"/>
              <a:gd name="connsiteY1" fmla="*/ 525780 h 664459"/>
              <a:gd name="connsiteX2" fmla="*/ 337497 w 728954"/>
              <a:gd name="connsiteY2" fmla="*/ 662940 h 664459"/>
              <a:gd name="connsiteX3" fmla="*/ 40317 w 728954"/>
              <a:gd name="connsiteY3" fmla="*/ 419100 h 664459"/>
              <a:gd name="connsiteX4" fmla="*/ 101277 w 728954"/>
              <a:gd name="connsiteY4" fmla="*/ 22860 h 664459"/>
              <a:gd name="connsiteX5" fmla="*/ 413697 w 728954"/>
              <a:gd name="connsiteY5" fmla="*/ 0 h 664459"/>
              <a:gd name="connsiteX0" fmla="*/ 669158 w 732955"/>
              <a:gd name="connsiteY0" fmla="*/ 152373 h 672052"/>
              <a:gd name="connsiteX1" fmla="*/ 714878 w 732955"/>
              <a:gd name="connsiteY1" fmla="*/ 533373 h 672052"/>
              <a:gd name="connsiteX2" fmla="*/ 341498 w 732955"/>
              <a:gd name="connsiteY2" fmla="*/ 670533 h 672052"/>
              <a:gd name="connsiteX3" fmla="*/ 44318 w 732955"/>
              <a:gd name="connsiteY3" fmla="*/ 426693 h 672052"/>
              <a:gd name="connsiteX4" fmla="*/ 105278 w 732955"/>
              <a:gd name="connsiteY4" fmla="*/ 30453 h 672052"/>
              <a:gd name="connsiteX5" fmla="*/ 417698 w 732955"/>
              <a:gd name="connsiteY5" fmla="*/ 7593 h 67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2955" h="672052">
                <a:moveTo>
                  <a:pt x="669158" y="152373"/>
                </a:moveTo>
                <a:cubicBezTo>
                  <a:pt x="684398" y="279373"/>
                  <a:pt x="769488" y="447013"/>
                  <a:pt x="714878" y="533373"/>
                </a:cubicBezTo>
                <a:cubicBezTo>
                  <a:pt x="660268" y="619733"/>
                  <a:pt x="462788" y="682761"/>
                  <a:pt x="341498" y="670533"/>
                </a:cubicBezTo>
                <a:cubicBezTo>
                  <a:pt x="220208" y="658305"/>
                  <a:pt x="117470" y="587608"/>
                  <a:pt x="44318" y="426693"/>
                </a:cubicBezTo>
                <a:cubicBezTo>
                  <a:pt x="-28834" y="265778"/>
                  <a:pt x="-13383" y="87267"/>
                  <a:pt x="105278" y="30453"/>
                </a:cubicBezTo>
                <a:cubicBezTo>
                  <a:pt x="223939" y="-26361"/>
                  <a:pt x="313558" y="15213"/>
                  <a:pt x="417698" y="759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7307177" y="3358254"/>
            <a:ext cx="173477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/>
              <a:t>EXECUTE/</a:t>
            </a:r>
            <a:br>
              <a:rPr lang="en-US" sz="1600" u="none" dirty="0" smtClean="0"/>
            </a:br>
            <a:r>
              <a:rPr lang="en-US" sz="1600" u="none" dirty="0" err="1" smtClean="0"/>
              <a:t>run_event_loop</a:t>
            </a:r>
            <a:r>
              <a:rPr lang="en-US" sz="1600" u="none" dirty="0" smtClean="0"/>
              <a:t>()</a:t>
            </a:r>
            <a:endParaRPr lang="en-US" sz="1600" u="none" dirty="0"/>
          </a:p>
        </p:txBody>
      </p:sp>
      <p:sp>
        <p:nvSpPr>
          <p:cNvPr id="20" name="Rectangle 46"/>
          <p:cNvSpPr>
            <a:spLocks noChangeArrowheads="1"/>
          </p:cNvSpPr>
          <p:nvPr/>
        </p:nvSpPr>
        <p:spPr bwMode="auto">
          <a:xfrm>
            <a:off x="5292743" y="4825322"/>
            <a:ext cx="156765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/>
              <a:t>RESUME/</a:t>
            </a:r>
            <a:br>
              <a:rPr lang="en-US" sz="1600" u="none" dirty="0" smtClean="0"/>
            </a:br>
            <a:r>
              <a:rPr lang="en-US" sz="1600" u="none" dirty="0" smtClean="0"/>
              <a:t>resume()</a:t>
            </a:r>
            <a:endParaRPr lang="en-US" sz="1600" u="none" dirty="0"/>
          </a:p>
        </p:txBody>
      </p:sp>
      <p:sp>
        <p:nvSpPr>
          <p:cNvPr id="21" name="Rectangle 31"/>
          <p:cNvSpPr>
            <a:spLocks noChangeArrowheads="1"/>
          </p:cNvSpPr>
          <p:nvPr/>
        </p:nvSpPr>
        <p:spPr bwMode="auto">
          <a:xfrm>
            <a:off x="4924583" y="5978473"/>
            <a:ext cx="141013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600" u="none" dirty="0" smtClean="0"/>
              <a:t>TERMINATE/</a:t>
            </a:r>
            <a:br>
              <a:rPr lang="en-US" sz="1600" u="none" dirty="0" smtClean="0"/>
            </a:br>
            <a:r>
              <a:rPr lang="en-US" sz="1600" u="none" dirty="0" err="1" smtClean="0"/>
              <a:t>fini</a:t>
            </a:r>
            <a:r>
              <a:rPr lang="en-US" sz="1600" u="none" dirty="0" smtClean="0"/>
              <a:t>()</a:t>
            </a:r>
            <a:endParaRPr lang="en-US" sz="1600" u="none" dirty="0"/>
          </a:p>
        </p:txBody>
      </p:sp>
      <p:cxnSp>
        <p:nvCxnSpPr>
          <p:cNvPr id="22" name="Curved Connector 20"/>
          <p:cNvCxnSpPr>
            <a:cxnSpLocks noChangeShapeType="1"/>
            <a:endCxn id="4" idx="0"/>
          </p:cNvCxnSpPr>
          <p:nvPr/>
        </p:nvCxnSpPr>
        <p:spPr bwMode="auto">
          <a:xfrm rot="5400000">
            <a:off x="4065847" y="4251376"/>
            <a:ext cx="1950929" cy="898525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" name="Freeform 22"/>
          <p:cNvSpPr/>
          <p:nvPr/>
        </p:nvSpPr>
        <p:spPr bwMode="auto">
          <a:xfrm rot="14147150">
            <a:off x="6588206" y="3267914"/>
            <a:ext cx="732955" cy="672052"/>
          </a:xfrm>
          <a:custGeom>
            <a:avLst/>
            <a:gdLst>
              <a:gd name="connsiteX0" fmla="*/ 624840 w 670560"/>
              <a:gd name="connsiteY0" fmla="*/ 144780 h 662940"/>
              <a:gd name="connsiteX1" fmla="*/ 670560 w 670560"/>
              <a:gd name="connsiteY1" fmla="*/ 525780 h 662940"/>
              <a:gd name="connsiteX2" fmla="*/ 297180 w 670560"/>
              <a:gd name="connsiteY2" fmla="*/ 662940 h 662940"/>
              <a:gd name="connsiteX3" fmla="*/ 0 w 670560"/>
              <a:gd name="connsiteY3" fmla="*/ 419100 h 662940"/>
              <a:gd name="connsiteX4" fmla="*/ 60960 w 670560"/>
              <a:gd name="connsiteY4" fmla="*/ 22860 h 662940"/>
              <a:gd name="connsiteX5" fmla="*/ 373380 w 670560"/>
              <a:gd name="connsiteY5" fmla="*/ 0 h 662940"/>
              <a:gd name="connsiteX0" fmla="*/ 624840 w 688637"/>
              <a:gd name="connsiteY0" fmla="*/ 144780 h 665765"/>
              <a:gd name="connsiteX1" fmla="*/ 670560 w 688637"/>
              <a:gd name="connsiteY1" fmla="*/ 525780 h 665765"/>
              <a:gd name="connsiteX2" fmla="*/ 297180 w 688637"/>
              <a:gd name="connsiteY2" fmla="*/ 662940 h 665765"/>
              <a:gd name="connsiteX3" fmla="*/ 0 w 688637"/>
              <a:gd name="connsiteY3" fmla="*/ 419100 h 665765"/>
              <a:gd name="connsiteX4" fmla="*/ 60960 w 688637"/>
              <a:gd name="connsiteY4" fmla="*/ 22860 h 665765"/>
              <a:gd name="connsiteX5" fmla="*/ 373380 w 688637"/>
              <a:gd name="connsiteY5" fmla="*/ 0 h 665765"/>
              <a:gd name="connsiteX0" fmla="*/ 624840 w 688637"/>
              <a:gd name="connsiteY0" fmla="*/ 144780 h 688363"/>
              <a:gd name="connsiteX1" fmla="*/ 670560 w 688637"/>
              <a:gd name="connsiteY1" fmla="*/ 525780 h 688363"/>
              <a:gd name="connsiteX2" fmla="*/ 297180 w 688637"/>
              <a:gd name="connsiteY2" fmla="*/ 662940 h 688363"/>
              <a:gd name="connsiteX3" fmla="*/ 0 w 688637"/>
              <a:gd name="connsiteY3" fmla="*/ 419100 h 688363"/>
              <a:gd name="connsiteX4" fmla="*/ 60960 w 688637"/>
              <a:gd name="connsiteY4" fmla="*/ 22860 h 688363"/>
              <a:gd name="connsiteX5" fmla="*/ 373380 w 688637"/>
              <a:gd name="connsiteY5" fmla="*/ 0 h 688363"/>
              <a:gd name="connsiteX0" fmla="*/ 667140 w 730937"/>
              <a:gd name="connsiteY0" fmla="*/ 144780 h 688363"/>
              <a:gd name="connsiteX1" fmla="*/ 712860 w 730937"/>
              <a:gd name="connsiteY1" fmla="*/ 525780 h 688363"/>
              <a:gd name="connsiteX2" fmla="*/ 339480 w 730937"/>
              <a:gd name="connsiteY2" fmla="*/ 662940 h 688363"/>
              <a:gd name="connsiteX3" fmla="*/ 42300 w 730937"/>
              <a:gd name="connsiteY3" fmla="*/ 419100 h 688363"/>
              <a:gd name="connsiteX4" fmla="*/ 103260 w 730937"/>
              <a:gd name="connsiteY4" fmla="*/ 22860 h 688363"/>
              <a:gd name="connsiteX5" fmla="*/ 415680 w 730937"/>
              <a:gd name="connsiteY5" fmla="*/ 0 h 688363"/>
              <a:gd name="connsiteX0" fmla="*/ 650388 w 714185"/>
              <a:gd name="connsiteY0" fmla="*/ 144780 h 688363"/>
              <a:gd name="connsiteX1" fmla="*/ 696108 w 714185"/>
              <a:gd name="connsiteY1" fmla="*/ 525780 h 688363"/>
              <a:gd name="connsiteX2" fmla="*/ 322728 w 714185"/>
              <a:gd name="connsiteY2" fmla="*/ 662940 h 688363"/>
              <a:gd name="connsiteX3" fmla="*/ 25548 w 714185"/>
              <a:gd name="connsiteY3" fmla="*/ 419100 h 688363"/>
              <a:gd name="connsiteX4" fmla="*/ 86508 w 714185"/>
              <a:gd name="connsiteY4" fmla="*/ 22860 h 688363"/>
              <a:gd name="connsiteX5" fmla="*/ 398928 w 714185"/>
              <a:gd name="connsiteY5" fmla="*/ 0 h 688363"/>
              <a:gd name="connsiteX0" fmla="*/ 650388 w 714185"/>
              <a:gd name="connsiteY0" fmla="*/ 144780 h 688363"/>
              <a:gd name="connsiteX1" fmla="*/ 696108 w 714185"/>
              <a:gd name="connsiteY1" fmla="*/ 525780 h 688363"/>
              <a:gd name="connsiteX2" fmla="*/ 322728 w 714185"/>
              <a:gd name="connsiteY2" fmla="*/ 662940 h 688363"/>
              <a:gd name="connsiteX3" fmla="*/ 25548 w 714185"/>
              <a:gd name="connsiteY3" fmla="*/ 419100 h 688363"/>
              <a:gd name="connsiteX4" fmla="*/ 86508 w 714185"/>
              <a:gd name="connsiteY4" fmla="*/ 22860 h 688363"/>
              <a:gd name="connsiteX5" fmla="*/ 398928 w 714185"/>
              <a:gd name="connsiteY5" fmla="*/ 0 h 688363"/>
              <a:gd name="connsiteX0" fmla="*/ 650388 w 714185"/>
              <a:gd name="connsiteY0" fmla="*/ 144780 h 688363"/>
              <a:gd name="connsiteX1" fmla="*/ 696108 w 714185"/>
              <a:gd name="connsiteY1" fmla="*/ 525780 h 688363"/>
              <a:gd name="connsiteX2" fmla="*/ 322728 w 714185"/>
              <a:gd name="connsiteY2" fmla="*/ 662940 h 688363"/>
              <a:gd name="connsiteX3" fmla="*/ 25548 w 714185"/>
              <a:gd name="connsiteY3" fmla="*/ 419100 h 688363"/>
              <a:gd name="connsiteX4" fmla="*/ 86508 w 714185"/>
              <a:gd name="connsiteY4" fmla="*/ 22860 h 688363"/>
              <a:gd name="connsiteX5" fmla="*/ 398928 w 714185"/>
              <a:gd name="connsiteY5" fmla="*/ 0 h 688363"/>
              <a:gd name="connsiteX0" fmla="*/ 665157 w 728954"/>
              <a:gd name="connsiteY0" fmla="*/ 144780 h 688363"/>
              <a:gd name="connsiteX1" fmla="*/ 710877 w 728954"/>
              <a:gd name="connsiteY1" fmla="*/ 525780 h 688363"/>
              <a:gd name="connsiteX2" fmla="*/ 337497 w 728954"/>
              <a:gd name="connsiteY2" fmla="*/ 662940 h 688363"/>
              <a:gd name="connsiteX3" fmla="*/ 40317 w 728954"/>
              <a:gd name="connsiteY3" fmla="*/ 419100 h 688363"/>
              <a:gd name="connsiteX4" fmla="*/ 101277 w 728954"/>
              <a:gd name="connsiteY4" fmla="*/ 22860 h 688363"/>
              <a:gd name="connsiteX5" fmla="*/ 413697 w 728954"/>
              <a:gd name="connsiteY5" fmla="*/ 0 h 688363"/>
              <a:gd name="connsiteX0" fmla="*/ 665157 w 728954"/>
              <a:gd name="connsiteY0" fmla="*/ 144780 h 664459"/>
              <a:gd name="connsiteX1" fmla="*/ 710877 w 728954"/>
              <a:gd name="connsiteY1" fmla="*/ 525780 h 664459"/>
              <a:gd name="connsiteX2" fmla="*/ 337497 w 728954"/>
              <a:gd name="connsiteY2" fmla="*/ 662940 h 664459"/>
              <a:gd name="connsiteX3" fmla="*/ 40317 w 728954"/>
              <a:gd name="connsiteY3" fmla="*/ 419100 h 664459"/>
              <a:gd name="connsiteX4" fmla="*/ 101277 w 728954"/>
              <a:gd name="connsiteY4" fmla="*/ 22860 h 664459"/>
              <a:gd name="connsiteX5" fmla="*/ 413697 w 728954"/>
              <a:gd name="connsiteY5" fmla="*/ 0 h 664459"/>
              <a:gd name="connsiteX0" fmla="*/ 669158 w 732955"/>
              <a:gd name="connsiteY0" fmla="*/ 152373 h 672052"/>
              <a:gd name="connsiteX1" fmla="*/ 714878 w 732955"/>
              <a:gd name="connsiteY1" fmla="*/ 533373 h 672052"/>
              <a:gd name="connsiteX2" fmla="*/ 341498 w 732955"/>
              <a:gd name="connsiteY2" fmla="*/ 670533 h 672052"/>
              <a:gd name="connsiteX3" fmla="*/ 44318 w 732955"/>
              <a:gd name="connsiteY3" fmla="*/ 426693 h 672052"/>
              <a:gd name="connsiteX4" fmla="*/ 105278 w 732955"/>
              <a:gd name="connsiteY4" fmla="*/ 30453 h 672052"/>
              <a:gd name="connsiteX5" fmla="*/ 417698 w 732955"/>
              <a:gd name="connsiteY5" fmla="*/ 7593 h 67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2955" h="672052">
                <a:moveTo>
                  <a:pt x="669158" y="152373"/>
                </a:moveTo>
                <a:cubicBezTo>
                  <a:pt x="684398" y="279373"/>
                  <a:pt x="769488" y="447013"/>
                  <a:pt x="714878" y="533373"/>
                </a:cubicBezTo>
                <a:cubicBezTo>
                  <a:pt x="660268" y="619733"/>
                  <a:pt x="462788" y="682761"/>
                  <a:pt x="341498" y="670533"/>
                </a:cubicBezTo>
                <a:cubicBezTo>
                  <a:pt x="220208" y="658305"/>
                  <a:pt x="117470" y="587608"/>
                  <a:pt x="44318" y="426693"/>
                </a:cubicBezTo>
                <a:cubicBezTo>
                  <a:pt x="-28834" y="265778"/>
                  <a:pt x="-13383" y="87267"/>
                  <a:pt x="105278" y="30453"/>
                </a:cubicBezTo>
                <a:cubicBezTo>
                  <a:pt x="223939" y="-26361"/>
                  <a:pt x="313558" y="15213"/>
                  <a:pt x="417698" y="759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ounded Rectangle 9"/>
          <p:cNvSpPr>
            <a:spLocks noChangeArrowheads="1"/>
          </p:cNvSpPr>
          <p:nvPr/>
        </p:nvSpPr>
        <p:spPr bwMode="auto">
          <a:xfrm>
            <a:off x="5108428" y="3312174"/>
            <a:ext cx="1603375" cy="374571"/>
          </a:xfrm>
          <a:prstGeom prst="roundRect">
            <a:avLst>
              <a:gd name="adj" fmla="val 16667"/>
            </a:avLst>
          </a:prstGeom>
          <a:solidFill>
            <a:srgbClr val="336699"/>
          </a:solidFill>
          <a:ln w="9525" algn="ctr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u="none" dirty="0" smtClean="0">
                <a:solidFill>
                  <a:schemeClr val="bg1"/>
                </a:solidFill>
                <a:latin typeface="Arial" pitchFamily="34" charset="0"/>
              </a:rPr>
              <a:t>RUNNING</a:t>
            </a:r>
            <a:endParaRPr lang="en-US" sz="1600" i="1" u="non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577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74"/>
          <p:cNvSpPr txBox="1">
            <a:spLocks noChangeArrowheads="1"/>
          </p:cNvSpPr>
          <p:nvPr/>
        </p:nvSpPr>
        <p:spPr bwMode="auto">
          <a:xfrm>
            <a:off x="219075" y="330523"/>
            <a:ext cx="868880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en-US" sz="4000" u="none" kern="0" dirty="0" smtClean="0">
                <a:solidFill>
                  <a:srgbClr val="FF0000"/>
                </a:solidFill>
                <a:latin typeface="Impact" pitchFamily="34" charset="0"/>
                <a:cs typeface="Arial" pitchFamily="34" charset="0"/>
              </a:rPr>
              <a:t>Patterns &amp; Frameworks for Service Configuration &amp; Activation: Part 3</a:t>
            </a:r>
          </a:p>
        </p:txBody>
      </p:sp>
      <p:sp>
        <p:nvSpPr>
          <p:cNvPr id="10244" name="Text Box 3075"/>
          <p:cNvSpPr txBox="1">
            <a:spLocks noChangeArrowheads="1"/>
          </p:cNvSpPr>
          <p:nvPr/>
        </p:nvSpPr>
        <p:spPr bwMode="auto">
          <a:xfrm>
            <a:off x="895155" y="2306338"/>
            <a:ext cx="7372350" cy="12926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800" u="none" dirty="0" smtClean="0">
                <a:solidFill>
                  <a:srgbClr val="336699"/>
                </a:solidFill>
                <a:latin typeface="Impact" pitchFamily="34" charset="0"/>
              </a:rPr>
              <a:t>Douglas </a:t>
            </a:r>
            <a:r>
              <a:rPr lang="en-US" sz="2800" u="none" dirty="0">
                <a:solidFill>
                  <a:srgbClr val="336699"/>
                </a:solidFill>
                <a:latin typeface="Impact" pitchFamily="34" charset="0"/>
              </a:rPr>
              <a:t>C. Schmidt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    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  <a:hlinkClick r:id="rId3"/>
              </a:rPr>
              <a:t>d.schmidt@vanderbilt.edu</a:t>
            </a:r>
            <a:endParaRPr lang="en-US" sz="2400" u="none" dirty="0">
              <a:solidFill>
                <a:srgbClr val="336699"/>
              </a:solidFill>
              <a:latin typeface="Impact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www.dre.vanderbilt.edu/~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schmidt</a:t>
            </a:r>
            <a:r>
              <a:rPr lang="en-US" u="none" dirty="0">
                <a:solidFill>
                  <a:srgbClr val="336699"/>
                </a:solidFill>
                <a:latin typeface="Impact" pitchFamily="34" charset="0"/>
              </a:rPr>
              <a:t>	</a:t>
            </a:r>
          </a:p>
        </p:txBody>
      </p:sp>
      <p:sp>
        <p:nvSpPr>
          <p:cNvPr id="10245" name="Rectangle 3086"/>
          <p:cNvSpPr>
            <a:spLocks noChangeArrowheads="1"/>
          </p:cNvSpPr>
          <p:nvPr/>
        </p:nvSpPr>
        <p:spPr bwMode="auto">
          <a:xfrm>
            <a:off x="2324100" y="4074919"/>
            <a:ext cx="4124326" cy="22713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Professor of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Computer Science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Institute for Software Integrated Systems </a:t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Vanderbilt 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University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Nashville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,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Tennessee, USA</a:t>
            </a:r>
            <a:endParaRPr lang="en-US" sz="2400" u="none" dirty="0">
              <a:solidFill>
                <a:srgbClr val="336699"/>
              </a:solidFill>
              <a:latin typeface="Impact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3750" y="4019550"/>
            <a:ext cx="1228725" cy="2016125"/>
            <a:chOff x="793750" y="4019550"/>
            <a:chExt cx="1228725" cy="2016125"/>
          </a:xfrm>
        </p:grpSpPr>
        <p:pic>
          <p:nvPicPr>
            <p:cNvPr id="10" name="Picture 10" descr="isi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019550"/>
              <a:ext cx="1228725" cy="820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1" descr="vsb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864100"/>
              <a:ext cx="1228725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93" y="4080273"/>
            <a:ext cx="1615212" cy="199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116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686176"/>
            <a:ext cx="6572250" cy="260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8" y="228600"/>
            <a:ext cx="9191625" cy="914400"/>
          </a:xfrm>
        </p:spPr>
        <p:txBody>
          <a:bodyPr/>
          <a:lstStyle/>
          <a:p>
            <a:r>
              <a:rPr lang="en-US" dirty="0" smtClean="0"/>
              <a:t>Enhancing Server (Re)Configurability</a:t>
            </a:r>
          </a:p>
        </p:txBody>
      </p:sp>
      <p:graphicFrame>
        <p:nvGraphicFramePr>
          <p:cNvPr id="4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296441"/>
              </p:ext>
            </p:extLst>
          </p:nvPr>
        </p:nvGraphicFramePr>
        <p:xfrm>
          <a:off x="12700" y="981075"/>
          <a:ext cx="9118600" cy="2453640"/>
        </p:xfrm>
        <a:graphic>
          <a:graphicData uri="http://schemas.openxmlformats.org/drawingml/2006/table">
            <a:tbl>
              <a:tblPr/>
              <a:tblGrid>
                <a:gridCol w="3006725"/>
                <a:gridCol w="3286125"/>
                <a:gridCol w="2825750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585913"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Some implementations of web server components depend on static or dynamic factors</a:t>
                      </a:r>
                    </a:p>
                    <a:p>
                      <a:pPr marL="457200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e.g., # of cores, version of the OS, system workload, etc.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Prematurely committing to a web server configuration is inflexible/inefficient since some decisions can’t be made at design-time &amp; apps incur overhead for unused or unneeded components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Apply the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Component Configurator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pattern to assemble desired web server components dynamically </a:t>
                      </a:r>
                    </a:p>
                    <a:p>
                      <a:pPr marL="4572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e.g., at installation-time or at runtime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Flowchart: Process 12"/>
          <p:cNvSpPr/>
          <p:nvPr/>
        </p:nvSpPr>
        <p:spPr bwMode="auto">
          <a:xfrm>
            <a:off x="7296" y="4582505"/>
            <a:ext cx="840429" cy="369332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89655" y="4713734"/>
            <a:ext cx="12682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&lt;&lt;contains&gt;&gt;</a:t>
            </a:r>
            <a:endParaRPr lang="en-US" sz="1400" u="none" dirty="0"/>
          </a:p>
        </p:txBody>
      </p:sp>
      <p:sp>
        <p:nvSpPr>
          <p:cNvPr id="15" name="Rectangle 14"/>
          <p:cNvSpPr/>
          <p:nvPr/>
        </p:nvSpPr>
        <p:spPr>
          <a:xfrm>
            <a:off x="5886450" y="3571875"/>
            <a:ext cx="3034485" cy="20313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4763" lvl="1" algn="ctr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i="1" u="none" dirty="0">
                <a:latin typeface="+mj-lt"/>
              </a:rPr>
              <a:t>Component Configurator </a:t>
            </a:r>
            <a:r>
              <a:rPr lang="en-US" u="none" dirty="0">
                <a:latin typeface="+mj-lt"/>
              </a:rPr>
              <a:t>decouples component interfaces </a:t>
            </a:r>
            <a:r>
              <a:rPr lang="en-US" u="none" dirty="0" smtClean="0">
                <a:latin typeface="+mj-lt"/>
              </a:rPr>
              <a:t>from their implementations &amp; can (re)configure components without having to shutdown </a:t>
            </a:r>
            <a:r>
              <a:rPr lang="en-US" u="none" dirty="0">
                <a:latin typeface="+mj-lt"/>
              </a:rPr>
              <a:t>&amp; </a:t>
            </a:r>
            <a:r>
              <a:rPr lang="en-US" u="none" dirty="0" smtClean="0">
                <a:latin typeface="+mj-lt"/>
              </a:rPr>
              <a:t>restart running apps</a:t>
            </a:r>
            <a:endParaRPr lang="en-US" u="none" dirty="0">
              <a:latin typeface="+mj-lt"/>
            </a:endParaRPr>
          </a:p>
        </p:txBody>
      </p:sp>
      <p:sp>
        <p:nvSpPr>
          <p:cNvPr id="10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095" y="5848350"/>
            <a:ext cx="325798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b="1" u="none" dirty="0" smtClean="0">
                <a:latin typeface="+mj-lt"/>
              </a:rPr>
              <a:t>Structure</a:t>
            </a:r>
            <a:endParaRPr lang="en-US" sz="2400" b="1" u="none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1712" y="3664404"/>
            <a:ext cx="5584429" cy="2024742"/>
          </a:xfrm>
          <a:prstGeom prst="rect">
            <a:avLst/>
          </a:prstGeom>
          <a:solidFill>
            <a:srgbClr val="D9F6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528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8125" y="980123"/>
            <a:ext cx="569599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Describe the </a:t>
            </a:r>
            <a:r>
              <a:rPr lang="en-US" sz="2000" i="1" u="none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Component Configurator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 pattern</a:t>
            </a:r>
          </a:p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Describe the ACE </a:t>
            </a:r>
            <a:r>
              <a:rPr lang="en-US" sz="2000" i="1" u="none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Service Configurator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framework</a:t>
            </a:r>
          </a:p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 smtClean="0">
                <a:latin typeface="+mn-lt"/>
              </a:rPr>
              <a:t>Apply ACE Service Configurator to JAWS</a:t>
            </a:r>
            <a:endParaRPr lang="en-US" sz="2000" u="none" dirty="0">
              <a:latin typeface="+mn-lt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</a:t>
            </a:r>
            <a:r>
              <a:rPr lang="en-US" sz="3200" dirty="0"/>
              <a:t>Part of the Module</a:t>
            </a:r>
            <a:endParaRPr lang="en-US" sz="3200" dirty="0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60" y="889544"/>
            <a:ext cx="3536336" cy="253778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 bwMode="auto">
          <a:xfrm>
            <a:off x="-1" y="6353174"/>
            <a:ext cx="9144001" cy="523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15" y="3119437"/>
            <a:ext cx="7176060" cy="3686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Freeform 29"/>
          <p:cNvSpPr/>
          <p:nvPr/>
        </p:nvSpPr>
        <p:spPr bwMode="auto">
          <a:xfrm>
            <a:off x="283633" y="3219451"/>
            <a:ext cx="6820840" cy="3505062"/>
          </a:xfrm>
          <a:custGeom>
            <a:avLst/>
            <a:gdLst>
              <a:gd name="connsiteX0" fmla="*/ 3609975 w 6877050"/>
              <a:gd name="connsiteY0" fmla="*/ 19050 h 3514725"/>
              <a:gd name="connsiteX1" fmla="*/ 6124575 w 6877050"/>
              <a:gd name="connsiteY1" fmla="*/ 0 h 3514725"/>
              <a:gd name="connsiteX2" fmla="*/ 6800850 w 6877050"/>
              <a:gd name="connsiteY2" fmla="*/ 219075 h 3514725"/>
              <a:gd name="connsiteX3" fmla="*/ 6877050 w 6877050"/>
              <a:gd name="connsiteY3" fmla="*/ 533400 h 3514725"/>
              <a:gd name="connsiteX4" fmla="*/ 6600825 w 6877050"/>
              <a:gd name="connsiteY4" fmla="*/ 676275 h 3514725"/>
              <a:gd name="connsiteX5" fmla="*/ 5867400 w 6877050"/>
              <a:gd name="connsiteY5" fmla="*/ 676275 h 3514725"/>
              <a:gd name="connsiteX6" fmla="*/ 5629275 w 6877050"/>
              <a:gd name="connsiteY6" fmla="*/ 952500 h 3514725"/>
              <a:gd name="connsiteX7" fmla="*/ 5391150 w 6877050"/>
              <a:gd name="connsiteY7" fmla="*/ 1190625 h 3514725"/>
              <a:gd name="connsiteX8" fmla="*/ 4629150 w 6877050"/>
              <a:gd name="connsiteY8" fmla="*/ 1200150 h 3514725"/>
              <a:gd name="connsiteX9" fmla="*/ 4362450 w 6877050"/>
              <a:gd name="connsiteY9" fmla="*/ 952500 h 3514725"/>
              <a:gd name="connsiteX10" fmla="*/ 3914775 w 6877050"/>
              <a:gd name="connsiteY10" fmla="*/ 962025 h 3514725"/>
              <a:gd name="connsiteX11" fmla="*/ 3943350 w 6877050"/>
              <a:gd name="connsiteY11" fmla="*/ 2171700 h 3514725"/>
              <a:gd name="connsiteX12" fmla="*/ 2828925 w 6877050"/>
              <a:gd name="connsiteY12" fmla="*/ 3209925 h 3514725"/>
              <a:gd name="connsiteX13" fmla="*/ 352425 w 6877050"/>
              <a:gd name="connsiteY13" fmla="*/ 3238500 h 3514725"/>
              <a:gd name="connsiteX14" fmla="*/ 0 w 6877050"/>
              <a:gd name="connsiteY14" fmla="*/ 3400425 h 3514725"/>
              <a:gd name="connsiteX15" fmla="*/ 381000 w 6877050"/>
              <a:gd name="connsiteY15" fmla="*/ 3514725 h 3514725"/>
              <a:gd name="connsiteX16" fmla="*/ 3143250 w 6877050"/>
              <a:gd name="connsiteY16" fmla="*/ 3476625 h 3514725"/>
              <a:gd name="connsiteX0" fmla="*/ 3609975 w 6877050"/>
              <a:gd name="connsiteY0" fmla="*/ 31048 h 3526723"/>
              <a:gd name="connsiteX1" fmla="*/ 6124575 w 6877050"/>
              <a:gd name="connsiteY1" fmla="*/ 11998 h 3526723"/>
              <a:gd name="connsiteX2" fmla="*/ 6800850 w 6877050"/>
              <a:gd name="connsiteY2" fmla="*/ 231073 h 3526723"/>
              <a:gd name="connsiteX3" fmla="*/ 6877050 w 6877050"/>
              <a:gd name="connsiteY3" fmla="*/ 545398 h 3526723"/>
              <a:gd name="connsiteX4" fmla="*/ 6600825 w 6877050"/>
              <a:gd name="connsiteY4" fmla="*/ 688273 h 3526723"/>
              <a:gd name="connsiteX5" fmla="*/ 5867400 w 6877050"/>
              <a:gd name="connsiteY5" fmla="*/ 688273 h 3526723"/>
              <a:gd name="connsiteX6" fmla="*/ 5629275 w 6877050"/>
              <a:gd name="connsiteY6" fmla="*/ 964498 h 3526723"/>
              <a:gd name="connsiteX7" fmla="*/ 5391150 w 6877050"/>
              <a:gd name="connsiteY7" fmla="*/ 1202623 h 3526723"/>
              <a:gd name="connsiteX8" fmla="*/ 4629150 w 6877050"/>
              <a:gd name="connsiteY8" fmla="*/ 1212148 h 3526723"/>
              <a:gd name="connsiteX9" fmla="*/ 4362450 w 6877050"/>
              <a:gd name="connsiteY9" fmla="*/ 964498 h 3526723"/>
              <a:gd name="connsiteX10" fmla="*/ 3914775 w 6877050"/>
              <a:gd name="connsiteY10" fmla="*/ 974023 h 3526723"/>
              <a:gd name="connsiteX11" fmla="*/ 3943350 w 6877050"/>
              <a:gd name="connsiteY11" fmla="*/ 2183698 h 3526723"/>
              <a:gd name="connsiteX12" fmla="*/ 2828925 w 6877050"/>
              <a:gd name="connsiteY12" fmla="*/ 3221923 h 3526723"/>
              <a:gd name="connsiteX13" fmla="*/ 352425 w 6877050"/>
              <a:gd name="connsiteY13" fmla="*/ 3250498 h 3526723"/>
              <a:gd name="connsiteX14" fmla="*/ 0 w 6877050"/>
              <a:gd name="connsiteY14" fmla="*/ 3412423 h 3526723"/>
              <a:gd name="connsiteX15" fmla="*/ 381000 w 6877050"/>
              <a:gd name="connsiteY15" fmla="*/ 3526723 h 3526723"/>
              <a:gd name="connsiteX16" fmla="*/ 3143250 w 6877050"/>
              <a:gd name="connsiteY16" fmla="*/ 3488623 h 3526723"/>
              <a:gd name="connsiteX0" fmla="*/ 3609975 w 6877050"/>
              <a:gd name="connsiteY0" fmla="*/ 31048 h 3526723"/>
              <a:gd name="connsiteX1" fmla="*/ 6124575 w 6877050"/>
              <a:gd name="connsiteY1" fmla="*/ 11998 h 3526723"/>
              <a:gd name="connsiteX2" fmla="*/ 6800850 w 6877050"/>
              <a:gd name="connsiteY2" fmla="*/ 231073 h 3526723"/>
              <a:gd name="connsiteX3" fmla="*/ 6877050 w 6877050"/>
              <a:gd name="connsiteY3" fmla="*/ 545398 h 3526723"/>
              <a:gd name="connsiteX4" fmla="*/ 6600825 w 6877050"/>
              <a:gd name="connsiteY4" fmla="*/ 688273 h 3526723"/>
              <a:gd name="connsiteX5" fmla="*/ 5867400 w 6877050"/>
              <a:gd name="connsiteY5" fmla="*/ 688273 h 3526723"/>
              <a:gd name="connsiteX6" fmla="*/ 5629275 w 6877050"/>
              <a:gd name="connsiteY6" fmla="*/ 964498 h 3526723"/>
              <a:gd name="connsiteX7" fmla="*/ 5391150 w 6877050"/>
              <a:gd name="connsiteY7" fmla="*/ 1202623 h 3526723"/>
              <a:gd name="connsiteX8" fmla="*/ 4629150 w 6877050"/>
              <a:gd name="connsiteY8" fmla="*/ 1212148 h 3526723"/>
              <a:gd name="connsiteX9" fmla="*/ 4362450 w 6877050"/>
              <a:gd name="connsiteY9" fmla="*/ 964498 h 3526723"/>
              <a:gd name="connsiteX10" fmla="*/ 3914775 w 6877050"/>
              <a:gd name="connsiteY10" fmla="*/ 974023 h 3526723"/>
              <a:gd name="connsiteX11" fmla="*/ 3943350 w 6877050"/>
              <a:gd name="connsiteY11" fmla="*/ 2183698 h 3526723"/>
              <a:gd name="connsiteX12" fmla="*/ 2828925 w 6877050"/>
              <a:gd name="connsiteY12" fmla="*/ 3221923 h 3526723"/>
              <a:gd name="connsiteX13" fmla="*/ 352425 w 6877050"/>
              <a:gd name="connsiteY13" fmla="*/ 3250498 h 3526723"/>
              <a:gd name="connsiteX14" fmla="*/ 0 w 6877050"/>
              <a:gd name="connsiteY14" fmla="*/ 3412423 h 3526723"/>
              <a:gd name="connsiteX15" fmla="*/ 381000 w 6877050"/>
              <a:gd name="connsiteY15" fmla="*/ 3526723 h 3526723"/>
              <a:gd name="connsiteX16" fmla="*/ 3143250 w 6877050"/>
              <a:gd name="connsiteY16" fmla="*/ 3488623 h 3526723"/>
              <a:gd name="connsiteX0" fmla="*/ 3609975 w 6880164"/>
              <a:gd name="connsiteY0" fmla="*/ 31048 h 3526723"/>
              <a:gd name="connsiteX1" fmla="*/ 6124575 w 6880164"/>
              <a:gd name="connsiteY1" fmla="*/ 11998 h 3526723"/>
              <a:gd name="connsiteX2" fmla="*/ 6800850 w 6880164"/>
              <a:gd name="connsiteY2" fmla="*/ 231073 h 3526723"/>
              <a:gd name="connsiteX3" fmla="*/ 6877050 w 6880164"/>
              <a:gd name="connsiteY3" fmla="*/ 545398 h 3526723"/>
              <a:gd name="connsiteX4" fmla="*/ 6600825 w 6880164"/>
              <a:gd name="connsiteY4" fmla="*/ 688273 h 3526723"/>
              <a:gd name="connsiteX5" fmla="*/ 5867400 w 6880164"/>
              <a:gd name="connsiteY5" fmla="*/ 688273 h 3526723"/>
              <a:gd name="connsiteX6" fmla="*/ 5629275 w 6880164"/>
              <a:gd name="connsiteY6" fmla="*/ 964498 h 3526723"/>
              <a:gd name="connsiteX7" fmla="*/ 5391150 w 6880164"/>
              <a:gd name="connsiteY7" fmla="*/ 1202623 h 3526723"/>
              <a:gd name="connsiteX8" fmla="*/ 4629150 w 6880164"/>
              <a:gd name="connsiteY8" fmla="*/ 1212148 h 3526723"/>
              <a:gd name="connsiteX9" fmla="*/ 4362450 w 6880164"/>
              <a:gd name="connsiteY9" fmla="*/ 964498 h 3526723"/>
              <a:gd name="connsiteX10" fmla="*/ 3914775 w 6880164"/>
              <a:gd name="connsiteY10" fmla="*/ 974023 h 3526723"/>
              <a:gd name="connsiteX11" fmla="*/ 3943350 w 6880164"/>
              <a:gd name="connsiteY11" fmla="*/ 2183698 h 3526723"/>
              <a:gd name="connsiteX12" fmla="*/ 2828925 w 6880164"/>
              <a:gd name="connsiteY12" fmla="*/ 3221923 h 3526723"/>
              <a:gd name="connsiteX13" fmla="*/ 352425 w 6880164"/>
              <a:gd name="connsiteY13" fmla="*/ 3250498 h 3526723"/>
              <a:gd name="connsiteX14" fmla="*/ 0 w 6880164"/>
              <a:gd name="connsiteY14" fmla="*/ 3412423 h 3526723"/>
              <a:gd name="connsiteX15" fmla="*/ 381000 w 6880164"/>
              <a:gd name="connsiteY15" fmla="*/ 3526723 h 3526723"/>
              <a:gd name="connsiteX16" fmla="*/ 3143250 w 6880164"/>
              <a:gd name="connsiteY16" fmla="*/ 3488623 h 3526723"/>
              <a:gd name="connsiteX0" fmla="*/ 3609975 w 6877050"/>
              <a:gd name="connsiteY0" fmla="*/ 31048 h 3526723"/>
              <a:gd name="connsiteX1" fmla="*/ 6124575 w 6877050"/>
              <a:gd name="connsiteY1" fmla="*/ 11998 h 3526723"/>
              <a:gd name="connsiteX2" fmla="*/ 6800850 w 6877050"/>
              <a:gd name="connsiteY2" fmla="*/ 231073 h 3526723"/>
              <a:gd name="connsiteX3" fmla="*/ 6877050 w 6877050"/>
              <a:gd name="connsiteY3" fmla="*/ 545398 h 3526723"/>
              <a:gd name="connsiteX4" fmla="*/ 6600825 w 6877050"/>
              <a:gd name="connsiteY4" fmla="*/ 688273 h 3526723"/>
              <a:gd name="connsiteX5" fmla="*/ 5867400 w 6877050"/>
              <a:gd name="connsiteY5" fmla="*/ 688273 h 3526723"/>
              <a:gd name="connsiteX6" fmla="*/ 5629275 w 6877050"/>
              <a:gd name="connsiteY6" fmla="*/ 964498 h 3526723"/>
              <a:gd name="connsiteX7" fmla="*/ 5391150 w 6877050"/>
              <a:gd name="connsiteY7" fmla="*/ 1202623 h 3526723"/>
              <a:gd name="connsiteX8" fmla="*/ 4629150 w 6877050"/>
              <a:gd name="connsiteY8" fmla="*/ 1212148 h 3526723"/>
              <a:gd name="connsiteX9" fmla="*/ 4362450 w 6877050"/>
              <a:gd name="connsiteY9" fmla="*/ 964498 h 3526723"/>
              <a:gd name="connsiteX10" fmla="*/ 3914775 w 6877050"/>
              <a:gd name="connsiteY10" fmla="*/ 974023 h 3526723"/>
              <a:gd name="connsiteX11" fmla="*/ 3943350 w 6877050"/>
              <a:gd name="connsiteY11" fmla="*/ 2183698 h 3526723"/>
              <a:gd name="connsiteX12" fmla="*/ 2828925 w 6877050"/>
              <a:gd name="connsiteY12" fmla="*/ 3221923 h 3526723"/>
              <a:gd name="connsiteX13" fmla="*/ 352425 w 6877050"/>
              <a:gd name="connsiteY13" fmla="*/ 3250498 h 3526723"/>
              <a:gd name="connsiteX14" fmla="*/ 0 w 6877050"/>
              <a:gd name="connsiteY14" fmla="*/ 3412423 h 3526723"/>
              <a:gd name="connsiteX15" fmla="*/ 381000 w 6877050"/>
              <a:gd name="connsiteY15" fmla="*/ 3526723 h 3526723"/>
              <a:gd name="connsiteX16" fmla="*/ 3143250 w 6877050"/>
              <a:gd name="connsiteY16" fmla="*/ 3488623 h 3526723"/>
              <a:gd name="connsiteX0" fmla="*/ 3609975 w 6877050"/>
              <a:gd name="connsiteY0" fmla="*/ 31048 h 3526723"/>
              <a:gd name="connsiteX1" fmla="*/ 6124575 w 6877050"/>
              <a:gd name="connsiteY1" fmla="*/ 11998 h 3526723"/>
              <a:gd name="connsiteX2" fmla="*/ 6800850 w 6877050"/>
              <a:gd name="connsiteY2" fmla="*/ 231073 h 3526723"/>
              <a:gd name="connsiteX3" fmla="*/ 6877050 w 6877050"/>
              <a:gd name="connsiteY3" fmla="*/ 545398 h 3526723"/>
              <a:gd name="connsiteX4" fmla="*/ 6600825 w 6877050"/>
              <a:gd name="connsiteY4" fmla="*/ 688273 h 3526723"/>
              <a:gd name="connsiteX5" fmla="*/ 5867400 w 6877050"/>
              <a:gd name="connsiteY5" fmla="*/ 688273 h 3526723"/>
              <a:gd name="connsiteX6" fmla="*/ 5629275 w 6877050"/>
              <a:gd name="connsiteY6" fmla="*/ 964498 h 3526723"/>
              <a:gd name="connsiteX7" fmla="*/ 5391150 w 6877050"/>
              <a:gd name="connsiteY7" fmla="*/ 1202623 h 3526723"/>
              <a:gd name="connsiteX8" fmla="*/ 4629150 w 6877050"/>
              <a:gd name="connsiteY8" fmla="*/ 1212148 h 3526723"/>
              <a:gd name="connsiteX9" fmla="*/ 4362450 w 6877050"/>
              <a:gd name="connsiteY9" fmla="*/ 964498 h 3526723"/>
              <a:gd name="connsiteX10" fmla="*/ 3914775 w 6877050"/>
              <a:gd name="connsiteY10" fmla="*/ 974023 h 3526723"/>
              <a:gd name="connsiteX11" fmla="*/ 3943350 w 6877050"/>
              <a:gd name="connsiteY11" fmla="*/ 2183698 h 3526723"/>
              <a:gd name="connsiteX12" fmla="*/ 2828925 w 6877050"/>
              <a:gd name="connsiteY12" fmla="*/ 3221923 h 3526723"/>
              <a:gd name="connsiteX13" fmla="*/ 352425 w 6877050"/>
              <a:gd name="connsiteY13" fmla="*/ 3250498 h 3526723"/>
              <a:gd name="connsiteX14" fmla="*/ 0 w 6877050"/>
              <a:gd name="connsiteY14" fmla="*/ 3412423 h 3526723"/>
              <a:gd name="connsiteX15" fmla="*/ 381000 w 6877050"/>
              <a:gd name="connsiteY15" fmla="*/ 3526723 h 3526723"/>
              <a:gd name="connsiteX16" fmla="*/ 3143250 w 6877050"/>
              <a:gd name="connsiteY16" fmla="*/ 3488623 h 3526723"/>
              <a:gd name="connsiteX0" fmla="*/ 3609975 w 6877050"/>
              <a:gd name="connsiteY0" fmla="*/ 31048 h 3526723"/>
              <a:gd name="connsiteX1" fmla="*/ 6124575 w 6877050"/>
              <a:gd name="connsiteY1" fmla="*/ 11998 h 3526723"/>
              <a:gd name="connsiteX2" fmla="*/ 6800850 w 6877050"/>
              <a:gd name="connsiteY2" fmla="*/ 231073 h 3526723"/>
              <a:gd name="connsiteX3" fmla="*/ 6877050 w 6877050"/>
              <a:gd name="connsiteY3" fmla="*/ 545398 h 3526723"/>
              <a:gd name="connsiteX4" fmla="*/ 6600825 w 6877050"/>
              <a:gd name="connsiteY4" fmla="*/ 688273 h 3526723"/>
              <a:gd name="connsiteX5" fmla="*/ 5867400 w 6877050"/>
              <a:gd name="connsiteY5" fmla="*/ 688273 h 3526723"/>
              <a:gd name="connsiteX6" fmla="*/ 5629275 w 6877050"/>
              <a:gd name="connsiteY6" fmla="*/ 964498 h 3526723"/>
              <a:gd name="connsiteX7" fmla="*/ 5391150 w 6877050"/>
              <a:gd name="connsiteY7" fmla="*/ 1202623 h 3526723"/>
              <a:gd name="connsiteX8" fmla="*/ 4629150 w 6877050"/>
              <a:gd name="connsiteY8" fmla="*/ 1212148 h 3526723"/>
              <a:gd name="connsiteX9" fmla="*/ 4362450 w 6877050"/>
              <a:gd name="connsiteY9" fmla="*/ 964498 h 3526723"/>
              <a:gd name="connsiteX10" fmla="*/ 3914775 w 6877050"/>
              <a:gd name="connsiteY10" fmla="*/ 974023 h 3526723"/>
              <a:gd name="connsiteX11" fmla="*/ 3943350 w 6877050"/>
              <a:gd name="connsiteY11" fmla="*/ 2183698 h 3526723"/>
              <a:gd name="connsiteX12" fmla="*/ 2828925 w 6877050"/>
              <a:gd name="connsiteY12" fmla="*/ 3221923 h 3526723"/>
              <a:gd name="connsiteX13" fmla="*/ 352425 w 6877050"/>
              <a:gd name="connsiteY13" fmla="*/ 3250498 h 3526723"/>
              <a:gd name="connsiteX14" fmla="*/ 0 w 6877050"/>
              <a:gd name="connsiteY14" fmla="*/ 3412423 h 3526723"/>
              <a:gd name="connsiteX15" fmla="*/ 381000 w 6877050"/>
              <a:gd name="connsiteY15" fmla="*/ 3526723 h 3526723"/>
              <a:gd name="connsiteX16" fmla="*/ 3143250 w 6877050"/>
              <a:gd name="connsiteY16" fmla="*/ 3488623 h 3526723"/>
              <a:gd name="connsiteX0" fmla="*/ 3609975 w 6877050"/>
              <a:gd name="connsiteY0" fmla="*/ 31048 h 3526723"/>
              <a:gd name="connsiteX1" fmla="*/ 6124575 w 6877050"/>
              <a:gd name="connsiteY1" fmla="*/ 11998 h 3526723"/>
              <a:gd name="connsiteX2" fmla="*/ 6800850 w 6877050"/>
              <a:gd name="connsiteY2" fmla="*/ 231073 h 3526723"/>
              <a:gd name="connsiteX3" fmla="*/ 6877050 w 6877050"/>
              <a:gd name="connsiteY3" fmla="*/ 545398 h 3526723"/>
              <a:gd name="connsiteX4" fmla="*/ 6600825 w 6877050"/>
              <a:gd name="connsiteY4" fmla="*/ 688273 h 3526723"/>
              <a:gd name="connsiteX5" fmla="*/ 5867400 w 6877050"/>
              <a:gd name="connsiteY5" fmla="*/ 688273 h 3526723"/>
              <a:gd name="connsiteX6" fmla="*/ 5629275 w 6877050"/>
              <a:gd name="connsiteY6" fmla="*/ 964498 h 3526723"/>
              <a:gd name="connsiteX7" fmla="*/ 5391150 w 6877050"/>
              <a:gd name="connsiteY7" fmla="*/ 1202623 h 3526723"/>
              <a:gd name="connsiteX8" fmla="*/ 4629150 w 6877050"/>
              <a:gd name="connsiteY8" fmla="*/ 1212148 h 3526723"/>
              <a:gd name="connsiteX9" fmla="*/ 4362450 w 6877050"/>
              <a:gd name="connsiteY9" fmla="*/ 964498 h 3526723"/>
              <a:gd name="connsiteX10" fmla="*/ 3914775 w 6877050"/>
              <a:gd name="connsiteY10" fmla="*/ 974023 h 3526723"/>
              <a:gd name="connsiteX11" fmla="*/ 3943350 w 6877050"/>
              <a:gd name="connsiteY11" fmla="*/ 2183698 h 3526723"/>
              <a:gd name="connsiteX12" fmla="*/ 2828925 w 6877050"/>
              <a:gd name="connsiteY12" fmla="*/ 3221923 h 3526723"/>
              <a:gd name="connsiteX13" fmla="*/ 352425 w 6877050"/>
              <a:gd name="connsiteY13" fmla="*/ 3250498 h 3526723"/>
              <a:gd name="connsiteX14" fmla="*/ 0 w 6877050"/>
              <a:gd name="connsiteY14" fmla="*/ 3412423 h 3526723"/>
              <a:gd name="connsiteX15" fmla="*/ 381000 w 6877050"/>
              <a:gd name="connsiteY15" fmla="*/ 3526723 h 3526723"/>
              <a:gd name="connsiteX16" fmla="*/ 3143250 w 6877050"/>
              <a:gd name="connsiteY16" fmla="*/ 3488623 h 3526723"/>
              <a:gd name="connsiteX0" fmla="*/ 3609975 w 6877050"/>
              <a:gd name="connsiteY0" fmla="*/ 31048 h 3526723"/>
              <a:gd name="connsiteX1" fmla="*/ 6124575 w 6877050"/>
              <a:gd name="connsiteY1" fmla="*/ 11998 h 3526723"/>
              <a:gd name="connsiteX2" fmla="*/ 6800850 w 6877050"/>
              <a:gd name="connsiteY2" fmla="*/ 231073 h 3526723"/>
              <a:gd name="connsiteX3" fmla="*/ 6877050 w 6877050"/>
              <a:gd name="connsiteY3" fmla="*/ 545398 h 3526723"/>
              <a:gd name="connsiteX4" fmla="*/ 6600825 w 6877050"/>
              <a:gd name="connsiteY4" fmla="*/ 688273 h 3526723"/>
              <a:gd name="connsiteX5" fmla="*/ 5867400 w 6877050"/>
              <a:gd name="connsiteY5" fmla="*/ 688273 h 3526723"/>
              <a:gd name="connsiteX6" fmla="*/ 5629275 w 6877050"/>
              <a:gd name="connsiteY6" fmla="*/ 964498 h 3526723"/>
              <a:gd name="connsiteX7" fmla="*/ 5391150 w 6877050"/>
              <a:gd name="connsiteY7" fmla="*/ 1202623 h 3526723"/>
              <a:gd name="connsiteX8" fmla="*/ 4629150 w 6877050"/>
              <a:gd name="connsiteY8" fmla="*/ 1212148 h 3526723"/>
              <a:gd name="connsiteX9" fmla="*/ 4362450 w 6877050"/>
              <a:gd name="connsiteY9" fmla="*/ 964498 h 3526723"/>
              <a:gd name="connsiteX10" fmla="*/ 3914775 w 6877050"/>
              <a:gd name="connsiteY10" fmla="*/ 974023 h 3526723"/>
              <a:gd name="connsiteX11" fmla="*/ 3943350 w 6877050"/>
              <a:gd name="connsiteY11" fmla="*/ 2183698 h 3526723"/>
              <a:gd name="connsiteX12" fmla="*/ 2828925 w 6877050"/>
              <a:gd name="connsiteY12" fmla="*/ 3221923 h 3526723"/>
              <a:gd name="connsiteX13" fmla="*/ 352425 w 6877050"/>
              <a:gd name="connsiteY13" fmla="*/ 3250498 h 3526723"/>
              <a:gd name="connsiteX14" fmla="*/ 0 w 6877050"/>
              <a:gd name="connsiteY14" fmla="*/ 3412423 h 3526723"/>
              <a:gd name="connsiteX15" fmla="*/ 381000 w 6877050"/>
              <a:gd name="connsiteY15" fmla="*/ 3526723 h 3526723"/>
              <a:gd name="connsiteX16" fmla="*/ 3143250 w 6877050"/>
              <a:gd name="connsiteY16" fmla="*/ 3488623 h 3526723"/>
              <a:gd name="connsiteX0" fmla="*/ 3609975 w 6877050"/>
              <a:gd name="connsiteY0" fmla="*/ 31048 h 3526723"/>
              <a:gd name="connsiteX1" fmla="*/ 6124575 w 6877050"/>
              <a:gd name="connsiteY1" fmla="*/ 11998 h 3526723"/>
              <a:gd name="connsiteX2" fmla="*/ 6800850 w 6877050"/>
              <a:gd name="connsiteY2" fmla="*/ 231073 h 3526723"/>
              <a:gd name="connsiteX3" fmla="*/ 6877050 w 6877050"/>
              <a:gd name="connsiteY3" fmla="*/ 545398 h 3526723"/>
              <a:gd name="connsiteX4" fmla="*/ 6600825 w 6877050"/>
              <a:gd name="connsiteY4" fmla="*/ 688273 h 3526723"/>
              <a:gd name="connsiteX5" fmla="*/ 5867400 w 6877050"/>
              <a:gd name="connsiteY5" fmla="*/ 688273 h 3526723"/>
              <a:gd name="connsiteX6" fmla="*/ 5629275 w 6877050"/>
              <a:gd name="connsiteY6" fmla="*/ 964498 h 3526723"/>
              <a:gd name="connsiteX7" fmla="*/ 5391150 w 6877050"/>
              <a:gd name="connsiteY7" fmla="*/ 1202623 h 3526723"/>
              <a:gd name="connsiteX8" fmla="*/ 4629150 w 6877050"/>
              <a:gd name="connsiteY8" fmla="*/ 1212148 h 3526723"/>
              <a:gd name="connsiteX9" fmla="*/ 4362450 w 6877050"/>
              <a:gd name="connsiteY9" fmla="*/ 964498 h 3526723"/>
              <a:gd name="connsiteX10" fmla="*/ 3914775 w 6877050"/>
              <a:gd name="connsiteY10" fmla="*/ 974023 h 3526723"/>
              <a:gd name="connsiteX11" fmla="*/ 3943350 w 6877050"/>
              <a:gd name="connsiteY11" fmla="*/ 2183698 h 3526723"/>
              <a:gd name="connsiteX12" fmla="*/ 2828925 w 6877050"/>
              <a:gd name="connsiteY12" fmla="*/ 3221923 h 3526723"/>
              <a:gd name="connsiteX13" fmla="*/ 352425 w 6877050"/>
              <a:gd name="connsiteY13" fmla="*/ 3250498 h 3526723"/>
              <a:gd name="connsiteX14" fmla="*/ 0 w 6877050"/>
              <a:gd name="connsiteY14" fmla="*/ 3412423 h 3526723"/>
              <a:gd name="connsiteX15" fmla="*/ 381000 w 6877050"/>
              <a:gd name="connsiteY15" fmla="*/ 3526723 h 3526723"/>
              <a:gd name="connsiteX16" fmla="*/ 3143250 w 6877050"/>
              <a:gd name="connsiteY16" fmla="*/ 3488623 h 3526723"/>
              <a:gd name="connsiteX0" fmla="*/ 3609975 w 6877050"/>
              <a:gd name="connsiteY0" fmla="*/ 31048 h 3526723"/>
              <a:gd name="connsiteX1" fmla="*/ 6124575 w 6877050"/>
              <a:gd name="connsiteY1" fmla="*/ 11998 h 3526723"/>
              <a:gd name="connsiteX2" fmla="*/ 6800850 w 6877050"/>
              <a:gd name="connsiteY2" fmla="*/ 231073 h 3526723"/>
              <a:gd name="connsiteX3" fmla="*/ 6877050 w 6877050"/>
              <a:gd name="connsiteY3" fmla="*/ 545398 h 3526723"/>
              <a:gd name="connsiteX4" fmla="*/ 6600825 w 6877050"/>
              <a:gd name="connsiteY4" fmla="*/ 688273 h 3526723"/>
              <a:gd name="connsiteX5" fmla="*/ 5867400 w 6877050"/>
              <a:gd name="connsiteY5" fmla="*/ 688273 h 3526723"/>
              <a:gd name="connsiteX6" fmla="*/ 5629275 w 6877050"/>
              <a:gd name="connsiteY6" fmla="*/ 964498 h 3526723"/>
              <a:gd name="connsiteX7" fmla="*/ 5391150 w 6877050"/>
              <a:gd name="connsiteY7" fmla="*/ 1202623 h 3526723"/>
              <a:gd name="connsiteX8" fmla="*/ 4629150 w 6877050"/>
              <a:gd name="connsiteY8" fmla="*/ 1212148 h 3526723"/>
              <a:gd name="connsiteX9" fmla="*/ 4362450 w 6877050"/>
              <a:gd name="connsiteY9" fmla="*/ 964498 h 3526723"/>
              <a:gd name="connsiteX10" fmla="*/ 3914775 w 6877050"/>
              <a:gd name="connsiteY10" fmla="*/ 974023 h 3526723"/>
              <a:gd name="connsiteX11" fmla="*/ 3943350 w 6877050"/>
              <a:gd name="connsiteY11" fmla="*/ 2183698 h 3526723"/>
              <a:gd name="connsiteX12" fmla="*/ 2828925 w 6877050"/>
              <a:gd name="connsiteY12" fmla="*/ 3221923 h 3526723"/>
              <a:gd name="connsiteX13" fmla="*/ 352425 w 6877050"/>
              <a:gd name="connsiteY13" fmla="*/ 3250498 h 3526723"/>
              <a:gd name="connsiteX14" fmla="*/ 0 w 6877050"/>
              <a:gd name="connsiteY14" fmla="*/ 3412423 h 3526723"/>
              <a:gd name="connsiteX15" fmla="*/ 381000 w 6877050"/>
              <a:gd name="connsiteY15" fmla="*/ 3526723 h 3526723"/>
              <a:gd name="connsiteX16" fmla="*/ 3143250 w 6877050"/>
              <a:gd name="connsiteY16" fmla="*/ 3488623 h 3526723"/>
              <a:gd name="connsiteX0" fmla="*/ 3609975 w 6877050"/>
              <a:gd name="connsiteY0" fmla="*/ 31048 h 3526723"/>
              <a:gd name="connsiteX1" fmla="*/ 6124575 w 6877050"/>
              <a:gd name="connsiteY1" fmla="*/ 11998 h 3526723"/>
              <a:gd name="connsiteX2" fmla="*/ 6800850 w 6877050"/>
              <a:gd name="connsiteY2" fmla="*/ 231073 h 3526723"/>
              <a:gd name="connsiteX3" fmla="*/ 6877050 w 6877050"/>
              <a:gd name="connsiteY3" fmla="*/ 545398 h 3526723"/>
              <a:gd name="connsiteX4" fmla="*/ 6600825 w 6877050"/>
              <a:gd name="connsiteY4" fmla="*/ 688273 h 3526723"/>
              <a:gd name="connsiteX5" fmla="*/ 5867400 w 6877050"/>
              <a:gd name="connsiteY5" fmla="*/ 688273 h 3526723"/>
              <a:gd name="connsiteX6" fmla="*/ 5629275 w 6877050"/>
              <a:gd name="connsiteY6" fmla="*/ 964498 h 3526723"/>
              <a:gd name="connsiteX7" fmla="*/ 5391150 w 6877050"/>
              <a:gd name="connsiteY7" fmla="*/ 1202623 h 3526723"/>
              <a:gd name="connsiteX8" fmla="*/ 4629150 w 6877050"/>
              <a:gd name="connsiteY8" fmla="*/ 1212148 h 3526723"/>
              <a:gd name="connsiteX9" fmla="*/ 4362450 w 6877050"/>
              <a:gd name="connsiteY9" fmla="*/ 964498 h 3526723"/>
              <a:gd name="connsiteX10" fmla="*/ 3914775 w 6877050"/>
              <a:gd name="connsiteY10" fmla="*/ 974023 h 3526723"/>
              <a:gd name="connsiteX11" fmla="*/ 3943350 w 6877050"/>
              <a:gd name="connsiteY11" fmla="*/ 2183698 h 3526723"/>
              <a:gd name="connsiteX12" fmla="*/ 2828925 w 6877050"/>
              <a:gd name="connsiteY12" fmla="*/ 3221923 h 3526723"/>
              <a:gd name="connsiteX13" fmla="*/ 352425 w 6877050"/>
              <a:gd name="connsiteY13" fmla="*/ 3250498 h 3526723"/>
              <a:gd name="connsiteX14" fmla="*/ 0 w 6877050"/>
              <a:gd name="connsiteY14" fmla="*/ 3412423 h 3526723"/>
              <a:gd name="connsiteX15" fmla="*/ 381000 w 6877050"/>
              <a:gd name="connsiteY15" fmla="*/ 3526723 h 3526723"/>
              <a:gd name="connsiteX16" fmla="*/ 3143250 w 6877050"/>
              <a:gd name="connsiteY16" fmla="*/ 3488623 h 3526723"/>
              <a:gd name="connsiteX0" fmla="*/ 3609975 w 6877050"/>
              <a:gd name="connsiteY0" fmla="*/ 31048 h 3526723"/>
              <a:gd name="connsiteX1" fmla="*/ 6124575 w 6877050"/>
              <a:gd name="connsiteY1" fmla="*/ 11998 h 3526723"/>
              <a:gd name="connsiteX2" fmla="*/ 6800850 w 6877050"/>
              <a:gd name="connsiteY2" fmla="*/ 231073 h 3526723"/>
              <a:gd name="connsiteX3" fmla="*/ 6877050 w 6877050"/>
              <a:gd name="connsiteY3" fmla="*/ 545398 h 3526723"/>
              <a:gd name="connsiteX4" fmla="*/ 6600825 w 6877050"/>
              <a:gd name="connsiteY4" fmla="*/ 688273 h 3526723"/>
              <a:gd name="connsiteX5" fmla="*/ 5867400 w 6877050"/>
              <a:gd name="connsiteY5" fmla="*/ 688273 h 3526723"/>
              <a:gd name="connsiteX6" fmla="*/ 5629275 w 6877050"/>
              <a:gd name="connsiteY6" fmla="*/ 964498 h 3526723"/>
              <a:gd name="connsiteX7" fmla="*/ 5391150 w 6877050"/>
              <a:gd name="connsiteY7" fmla="*/ 1202623 h 3526723"/>
              <a:gd name="connsiteX8" fmla="*/ 4629150 w 6877050"/>
              <a:gd name="connsiteY8" fmla="*/ 1212148 h 3526723"/>
              <a:gd name="connsiteX9" fmla="*/ 4362450 w 6877050"/>
              <a:gd name="connsiteY9" fmla="*/ 964498 h 3526723"/>
              <a:gd name="connsiteX10" fmla="*/ 3914775 w 6877050"/>
              <a:gd name="connsiteY10" fmla="*/ 974023 h 3526723"/>
              <a:gd name="connsiteX11" fmla="*/ 3943350 w 6877050"/>
              <a:gd name="connsiteY11" fmla="*/ 2183698 h 3526723"/>
              <a:gd name="connsiteX12" fmla="*/ 2828925 w 6877050"/>
              <a:gd name="connsiteY12" fmla="*/ 3221923 h 3526723"/>
              <a:gd name="connsiteX13" fmla="*/ 352425 w 6877050"/>
              <a:gd name="connsiteY13" fmla="*/ 3250498 h 3526723"/>
              <a:gd name="connsiteX14" fmla="*/ 0 w 6877050"/>
              <a:gd name="connsiteY14" fmla="*/ 3412423 h 3526723"/>
              <a:gd name="connsiteX15" fmla="*/ 381000 w 6877050"/>
              <a:gd name="connsiteY15" fmla="*/ 3526723 h 3526723"/>
              <a:gd name="connsiteX16" fmla="*/ 3143250 w 6877050"/>
              <a:gd name="connsiteY16" fmla="*/ 3488623 h 3526723"/>
              <a:gd name="connsiteX0" fmla="*/ 3746560 w 7013635"/>
              <a:gd name="connsiteY0" fmla="*/ 31048 h 3526723"/>
              <a:gd name="connsiteX1" fmla="*/ 6261160 w 7013635"/>
              <a:gd name="connsiteY1" fmla="*/ 11998 h 3526723"/>
              <a:gd name="connsiteX2" fmla="*/ 6937435 w 7013635"/>
              <a:gd name="connsiteY2" fmla="*/ 231073 h 3526723"/>
              <a:gd name="connsiteX3" fmla="*/ 7013635 w 7013635"/>
              <a:gd name="connsiteY3" fmla="*/ 545398 h 3526723"/>
              <a:gd name="connsiteX4" fmla="*/ 6737410 w 7013635"/>
              <a:gd name="connsiteY4" fmla="*/ 688273 h 3526723"/>
              <a:gd name="connsiteX5" fmla="*/ 6003985 w 7013635"/>
              <a:gd name="connsiteY5" fmla="*/ 688273 h 3526723"/>
              <a:gd name="connsiteX6" fmla="*/ 5765860 w 7013635"/>
              <a:gd name="connsiteY6" fmla="*/ 964498 h 3526723"/>
              <a:gd name="connsiteX7" fmla="*/ 5527735 w 7013635"/>
              <a:gd name="connsiteY7" fmla="*/ 1202623 h 3526723"/>
              <a:gd name="connsiteX8" fmla="*/ 4765735 w 7013635"/>
              <a:gd name="connsiteY8" fmla="*/ 1212148 h 3526723"/>
              <a:gd name="connsiteX9" fmla="*/ 4499035 w 7013635"/>
              <a:gd name="connsiteY9" fmla="*/ 964498 h 3526723"/>
              <a:gd name="connsiteX10" fmla="*/ 4051360 w 7013635"/>
              <a:gd name="connsiteY10" fmla="*/ 974023 h 3526723"/>
              <a:gd name="connsiteX11" fmla="*/ 4079935 w 7013635"/>
              <a:gd name="connsiteY11" fmla="*/ 2183698 h 3526723"/>
              <a:gd name="connsiteX12" fmla="*/ 2965510 w 7013635"/>
              <a:gd name="connsiteY12" fmla="*/ 3221923 h 3526723"/>
              <a:gd name="connsiteX13" fmla="*/ 489010 w 7013635"/>
              <a:gd name="connsiteY13" fmla="*/ 3250498 h 3526723"/>
              <a:gd name="connsiteX14" fmla="*/ 136585 w 7013635"/>
              <a:gd name="connsiteY14" fmla="*/ 3412423 h 3526723"/>
              <a:gd name="connsiteX15" fmla="*/ 517585 w 7013635"/>
              <a:gd name="connsiteY15" fmla="*/ 3526723 h 3526723"/>
              <a:gd name="connsiteX16" fmla="*/ 3279835 w 7013635"/>
              <a:gd name="connsiteY16" fmla="*/ 3488623 h 3526723"/>
              <a:gd name="connsiteX0" fmla="*/ 3746560 w 7013635"/>
              <a:gd name="connsiteY0" fmla="*/ 31048 h 3538746"/>
              <a:gd name="connsiteX1" fmla="*/ 6261160 w 7013635"/>
              <a:gd name="connsiteY1" fmla="*/ 11998 h 3538746"/>
              <a:gd name="connsiteX2" fmla="*/ 6937435 w 7013635"/>
              <a:gd name="connsiteY2" fmla="*/ 231073 h 3538746"/>
              <a:gd name="connsiteX3" fmla="*/ 7013635 w 7013635"/>
              <a:gd name="connsiteY3" fmla="*/ 545398 h 3538746"/>
              <a:gd name="connsiteX4" fmla="*/ 6737410 w 7013635"/>
              <a:gd name="connsiteY4" fmla="*/ 688273 h 3538746"/>
              <a:gd name="connsiteX5" fmla="*/ 6003985 w 7013635"/>
              <a:gd name="connsiteY5" fmla="*/ 688273 h 3538746"/>
              <a:gd name="connsiteX6" fmla="*/ 5765860 w 7013635"/>
              <a:gd name="connsiteY6" fmla="*/ 964498 h 3538746"/>
              <a:gd name="connsiteX7" fmla="*/ 5527735 w 7013635"/>
              <a:gd name="connsiteY7" fmla="*/ 1202623 h 3538746"/>
              <a:gd name="connsiteX8" fmla="*/ 4765735 w 7013635"/>
              <a:gd name="connsiteY8" fmla="*/ 1212148 h 3538746"/>
              <a:gd name="connsiteX9" fmla="*/ 4499035 w 7013635"/>
              <a:gd name="connsiteY9" fmla="*/ 964498 h 3538746"/>
              <a:gd name="connsiteX10" fmla="*/ 4051360 w 7013635"/>
              <a:gd name="connsiteY10" fmla="*/ 974023 h 3538746"/>
              <a:gd name="connsiteX11" fmla="*/ 4079935 w 7013635"/>
              <a:gd name="connsiteY11" fmla="*/ 2183698 h 3538746"/>
              <a:gd name="connsiteX12" fmla="*/ 2965510 w 7013635"/>
              <a:gd name="connsiteY12" fmla="*/ 3221923 h 3538746"/>
              <a:gd name="connsiteX13" fmla="*/ 489010 w 7013635"/>
              <a:gd name="connsiteY13" fmla="*/ 3250498 h 3538746"/>
              <a:gd name="connsiteX14" fmla="*/ 136585 w 7013635"/>
              <a:gd name="connsiteY14" fmla="*/ 3412423 h 3538746"/>
              <a:gd name="connsiteX15" fmla="*/ 517585 w 7013635"/>
              <a:gd name="connsiteY15" fmla="*/ 3526723 h 3538746"/>
              <a:gd name="connsiteX16" fmla="*/ 3279835 w 7013635"/>
              <a:gd name="connsiteY16" fmla="*/ 3488623 h 3538746"/>
              <a:gd name="connsiteX0" fmla="*/ 3679826 w 6946901"/>
              <a:gd name="connsiteY0" fmla="*/ 31048 h 3538746"/>
              <a:gd name="connsiteX1" fmla="*/ 6194426 w 6946901"/>
              <a:gd name="connsiteY1" fmla="*/ 11998 h 3538746"/>
              <a:gd name="connsiteX2" fmla="*/ 6870701 w 6946901"/>
              <a:gd name="connsiteY2" fmla="*/ 231073 h 3538746"/>
              <a:gd name="connsiteX3" fmla="*/ 6946901 w 6946901"/>
              <a:gd name="connsiteY3" fmla="*/ 545398 h 3538746"/>
              <a:gd name="connsiteX4" fmla="*/ 6670676 w 6946901"/>
              <a:gd name="connsiteY4" fmla="*/ 688273 h 3538746"/>
              <a:gd name="connsiteX5" fmla="*/ 5937251 w 6946901"/>
              <a:gd name="connsiteY5" fmla="*/ 688273 h 3538746"/>
              <a:gd name="connsiteX6" fmla="*/ 5699126 w 6946901"/>
              <a:gd name="connsiteY6" fmla="*/ 964498 h 3538746"/>
              <a:gd name="connsiteX7" fmla="*/ 5461001 w 6946901"/>
              <a:gd name="connsiteY7" fmla="*/ 1202623 h 3538746"/>
              <a:gd name="connsiteX8" fmla="*/ 4699001 w 6946901"/>
              <a:gd name="connsiteY8" fmla="*/ 1212148 h 3538746"/>
              <a:gd name="connsiteX9" fmla="*/ 4432301 w 6946901"/>
              <a:gd name="connsiteY9" fmla="*/ 964498 h 3538746"/>
              <a:gd name="connsiteX10" fmla="*/ 3984626 w 6946901"/>
              <a:gd name="connsiteY10" fmla="*/ 974023 h 3538746"/>
              <a:gd name="connsiteX11" fmla="*/ 4013201 w 6946901"/>
              <a:gd name="connsiteY11" fmla="*/ 2183698 h 3538746"/>
              <a:gd name="connsiteX12" fmla="*/ 2898776 w 6946901"/>
              <a:gd name="connsiteY12" fmla="*/ 3221923 h 3538746"/>
              <a:gd name="connsiteX13" fmla="*/ 422276 w 6946901"/>
              <a:gd name="connsiteY13" fmla="*/ 3250498 h 3538746"/>
              <a:gd name="connsiteX14" fmla="*/ 69851 w 6946901"/>
              <a:gd name="connsiteY14" fmla="*/ 3412423 h 3538746"/>
              <a:gd name="connsiteX15" fmla="*/ 450851 w 6946901"/>
              <a:gd name="connsiteY15" fmla="*/ 3526723 h 3538746"/>
              <a:gd name="connsiteX16" fmla="*/ 3213101 w 6946901"/>
              <a:gd name="connsiteY16" fmla="*/ 3488623 h 3538746"/>
              <a:gd name="connsiteX0" fmla="*/ 3679826 w 6946901"/>
              <a:gd name="connsiteY0" fmla="*/ 31048 h 3526723"/>
              <a:gd name="connsiteX1" fmla="*/ 6194426 w 6946901"/>
              <a:gd name="connsiteY1" fmla="*/ 11998 h 3526723"/>
              <a:gd name="connsiteX2" fmla="*/ 6870701 w 6946901"/>
              <a:gd name="connsiteY2" fmla="*/ 231073 h 3526723"/>
              <a:gd name="connsiteX3" fmla="*/ 6946901 w 6946901"/>
              <a:gd name="connsiteY3" fmla="*/ 545398 h 3526723"/>
              <a:gd name="connsiteX4" fmla="*/ 6670676 w 6946901"/>
              <a:gd name="connsiteY4" fmla="*/ 688273 h 3526723"/>
              <a:gd name="connsiteX5" fmla="*/ 5937251 w 6946901"/>
              <a:gd name="connsiteY5" fmla="*/ 688273 h 3526723"/>
              <a:gd name="connsiteX6" fmla="*/ 5699126 w 6946901"/>
              <a:gd name="connsiteY6" fmla="*/ 964498 h 3526723"/>
              <a:gd name="connsiteX7" fmla="*/ 5461001 w 6946901"/>
              <a:gd name="connsiteY7" fmla="*/ 1202623 h 3526723"/>
              <a:gd name="connsiteX8" fmla="*/ 4699001 w 6946901"/>
              <a:gd name="connsiteY8" fmla="*/ 1212148 h 3526723"/>
              <a:gd name="connsiteX9" fmla="*/ 4432301 w 6946901"/>
              <a:gd name="connsiteY9" fmla="*/ 964498 h 3526723"/>
              <a:gd name="connsiteX10" fmla="*/ 3984626 w 6946901"/>
              <a:gd name="connsiteY10" fmla="*/ 974023 h 3526723"/>
              <a:gd name="connsiteX11" fmla="*/ 4013201 w 6946901"/>
              <a:gd name="connsiteY11" fmla="*/ 2183698 h 3526723"/>
              <a:gd name="connsiteX12" fmla="*/ 2898776 w 6946901"/>
              <a:gd name="connsiteY12" fmla="*/ 3221923 h 3526723"/>
              <a:gd name="connsiteX13" fmla="*/ 422276 w 6946901"/>
              <a:gd name="connsiteY13" fmla="*/ 3250498 h 3526723"/>
              <a:gd name="connsiteX14" fmla="*/ 69851 w 6946901"/>
              <a:gd name="connsiteY14" fmla="*/ 3469573 h 3526723"/>
              <a:gd name="connsiteX15" fmla="*/ 450851 w 6946901"/>
              <a:gd name="connsiteY15" fmla="*/ 3526723 h 3526723"/>
              <a:gd name="connsiteX16" fmla="*/ 3213101 w 6946901"/>
              <a:gd name="connsiteY16" fmla="*/ 3488623 h 3526723"/>
              <a:gd name="connsiteX0" fmla="*/ 3679826 w 6946901"/>
              <a:gd name="connsiteY0" fmla="*/ 31048 h 3526723"/>
              <a:gd name="connsiteX1" fmla="*/ 6194426 w 6946901"/>
              <a:gd name="connsiteY1" fmla="*/ 11998 h 3526723"/>
              <a:gd name="connsiteX2" fmla="*/ 6870701 w 6946901"/>
              <a:gd name="connsiteY2" fmla="*/ 231073 h 3526723"/>
              <a:gd name="connsiteX3" fmla="*/ 6946901 w 6946901"/>
              <a:gd name="connsiteY3" fmla="*/ 545398 h 3526723"/>
              <a:gd name="connsiteX4" fmla="*/ 6670676 w 6946901"/>
              <a:gd name="connsiteY4" fmla="*/ 688273 h 3526723"/>
              <a:gd name="connsiteX5" fmla="*/ 5937251 w 6946901"/>
              <a:gd name="connsiteY5" fmla="*/ 688273 h 3526723"/>
              <a:gd name="connsiteX6" fmla="*/ 5699126 w 6946901"/>
              <a:gd name="connsiteY6" fmla="*/ 964498 h 3526723"/>
              <a:gd name="connsiteX7" fmla="*/ 5461001 w 6946901"/>
              <a:gd name="connsiteY7" fmla="*/ 1202623 h 3526723"/>
              <a:gd name="connsiteX8" fmla="*/ 4699001 w 6946901"/>
              <a:gd name="connsiteY8" fmla="*/ 1212148 h 3526723"/>
              <a:gd name="connsiteX9" fmla="*/ 4432301 w 6946901"/>
              <a:gd name="connsiteY9" fmla="*/ 964498 h 3526723"/>
              <a:gd name="connsiteX10" fmla="*/ 3984626 w 6946901"/>
              <a:gd name="connsiteY10" fmla="*/ 974023 h 3526723"/>
              <a:gd name="connsiteX11" fmla="*/ 3927476 w 6946901"/>
              <a:gd name="connsiteY11" fmla="*/ 2383723 h 3526723"/>
              <a:gd name="connsiteX12" fmla="*/ 2898776 w 6946901"/>
              <a:gd name="connsiteY12" fmla="*/ 3221923 h 3526723"/>
              <a:gd name="connsiteX13" fmla="*/ 422276 w 6946901"/>
              <a:gd name="connsiteY13" fmla="*/ 3250498 h 3526723"/>
              <a:gd name="connsiteX14" fmla="*/ 69851 w 6946901"/>
              <a:gd name="connsiteY14" fmla="*/ 3469573 h 3526723"/>
              <a:gd name="connsiteX15" fmla="*/ 450851 w 6946901"/>
              <a:gd name="connsiteY15" fmla="*/ 3526723 h 3526723"/>
              <a:gd name="connsiteX16" fmla="*/ 3213101 w 6946901"/>
              <a:gd name="connsiteY16" fmla="*/ 3488623 h 3526723"/>
              <a:gd name="connsiteX0" fmla="*/ 3679826 w 6946901"/>
              <a:gd name="connsiteY0" fmla="*/ 31048 h 3526723"/>
              <a:gd name="connsiteX1" fmla="*/ 6194426 w 6946901"/>
              <a:gd name="connsiteY1" fmla="*/ 11998 h 3526723"/>
              <a:gd name="connsiteX2" fmla="*/ 6870701 w 6946901"/>
              <a:gd name="connsiteY2" fmla="*/ 231073 h 3526723"/>
              <a:gd name="connsiteX3" fmla="*/ 6946901 w 6946901"/>
              <a:gd name="connsiteY3" fmla="*/ 545398 h 3526723"/>
              <a:gd name="connsiteX4" fmla="*/ 6670676 w 6946901"/>
              <a:gd name="connsiteY4" fmla="*/ 688273 h 3526723"/>
              <a:gd name="connsiteX5" fmla="*/ 5937251 w 6946901"/>
              <a:gd name="connsiteY5" fmla="*/ 688273 h 3526723"/>
              <a:gd name="connsiteX6" fmla="*/ 5699126 w 6946901"/>
              <a:gd name="connsiteY6" fmla="*/ 964498 h 3526723"/>
              <a:gd name="connsiteX7" fmla="*/ 5461001 w 6946901"/>
              <a:gd name="connsiteY7" fmla="*/ 1202623 h 3526723"/>
              <a:gd name="connsiteX8" fmla="*/ 4699001 w 6946901"/>
              <a:gd name="connsiteY8" fmla="*/ 1212148 h 3526723"/>
              <a:gd name="connsiteX9" fmla="*/ 4432301 w 6946901"/>
              <a:gd name="connsiteY9" fmla="*/ 964498 h 3526723"/>
              <a:gd name="connsiteX10" fmla="*/ 3984626 w 6946901"/>
              <a:gd name="connsiteY10" fmla="*/ 974023 h 3526723"/>
              <a:gd name="connsiteX11" fmla="*/ 3927476 w 6946901"/>
              <a:gd name="connsiteY11" fmla="*/ 2383723 h 3526723"/>
              <a:gd name="connsiteX12" fmla="*/ 2898776 w 6946901"/>
              <a:gd name="connsiteY12" fmla="*/ 3221923 h 3526723"/>
              <a:gd name="connsiteX13" fmla="*/ 422276 w 6946901"/>
              <a:gd name="connsiteY13" fmla="*/ 3250498 h 3526723"/>
              <a:gd name="connsiteX14" fmla="*/ 69851 w 6946901"/>
              <a:gd name="connsiteY14" fmla="*/ 3469573 h 3526723"/>
              <a:gd name="connsiteX15" fmla="*/ 450851 w 6946901"/>
              <a:gd name="connsiteY15" fmla="*/ 3526723 h 3526723"/>
              <a:gd name="connsiteX16" fmla="*/ 3213101 w 6946901"/>
              <a:gd name="connsiteY16" fmla="*/ 3488623 h 3526723"/>
              <a:gd name="connsiteX0" fmla="*/ 3679826 w 6946901"/>
              <a:gd name="connsiteY0" fmla="*/ 31048 h 3526723"/>
              <a:gd name="connsiteX1" fmla="*/ 6194426 w 6946901"/>
              <a:gd name="connsiteY1" fmla="*/ 11998 h 3526723"/>
              <a:gd name="connsiteX2" fmla="*/ 6870701 w 6946901"/>
              <a:gd name="connsiteY2" fmla="*/ 231073 h 3526723"/>
              <a:gd name="connsiteX3" fmla="*/ 6946901 w 6946901"/>
              <a:gd name="connsiteY3" fmla="*/ 545398 h 3526723"/>
              <a:gd name="connsiteX4" fmla="*/ 6670676 w 6946901"/>
              <a:gd name="connsiteY4" fmla="*/ 688273 h 3526723"/>
              <a:gd name="connsiteX5" fmla="*/ 5937251 w 6946901"/>
              <a:gd name="connsiteY5" fmla="*/ 688273 h 3526723"/>
              <a:gd name="connsiteX6" fmla="*/ 5699126 w 6946901"/>
              <a:gd name="connsiteY6" fmla="*/ 964498 h 3526723"/>
              <a:gd name="connsiteX7" fmla="*/ 5318126 w 6946901"/>
              <a:gd name="connsiteY7" fmla="*/ 1231198 h 3526723"/>
              <a:gd name="connsiteX8" fmla="*/ 4699001 w 6946901"/>
              <a:gd name="connsiteY8" fmla="*/ 1212148 h 3526723"/>
              <a:gd name="connsiteX9" fmla="*/ 4432301 w 6946901"/>
              <a:gd name="connsiteY9" fmla="*/ 964498 h 3526723"/>
              <a:gd name="connsiteX10" fmla="*/ 3984626 w 6946901"/>
              <a:gd name="connsiteY10" fmla="*/ 974023 h 3526723"/>
              <a:gd name="connsiteX11" fmla="*/ 3927476 w 6946901"/>
              <a:gd name="connsiteY11" fmla="*/ 2383723 h 3526723"/>
              <a:gd name="connsiteX12" fmla="*/ 2898776 w 6946901"/>
              <a:gd name="connsiteY12" fmla="*/ 3221923 h 3526723"/>
              <a:gd name="connsiteX13" fmla="*/ 422276 w 6946901"/>
              <a:gd name="connsiteY13" fmla="*/ 3250498 h 3526723"/>
              <a:gd name="connsiteX14" fmla="*/ 69851 w 6946901"/>
              <a:gd name="connsiteY14" fmla="*/ 3469573 h 3526723"/>
              <a:gd name="connsiteX15" fmla="*/ 450851 w 6946901"/>
              <a:gd name="connsiteY15" fmla="*/ 3526723 h 3526723"/>
              <a:gd name="connsiteX16" fmla="*/ 3213101 w 6946901"/>
              <a:gd name="connsiteY16" fmla="*/ 3488623 h 3526723"/>
              <a:gd name="connsiteX0" fmla="*/ 3679826 w 6946901"/>
              <a:gd name="connsiteY0" fmla="*/ 0 h 3495675"/>
              <a:gd name="connsiteX1" fmla="*/ 6203951 w 6946901"/>
              <a:gd name="connsiteY1" fmla="*/ 19050 h 3495675"/>
              <a:gd name="connsiteX2" fmla="*/ 6870701 w 6946901"/>
              <a:gd name="connsiteY2" fmla="*/ 200025 h 3495675"/>
              <a:gd name="connsiteX3" fmla="*/ 6946901 w 6946901"/>
              <a:gd name="connsiteY3" fmla="*/ 514350 h 3495675"/>
              <a:gd name="connsiteX4" fmla="*/ 6670676 w 6946901"/>
              <a:gd name="connsiteY4" fmla="*/ 657225 h 3495675"/>
              <a:gd name="connsiteX5" fmla="*/ 5937251 w 6946901"/>
              <a:gd name="connsiteY5" fmla="*/ 657225 h 3495675"/>
              <a:gd name="connsiteX6" fmla="*/ 5699126 w 6946901"/>
              <a:gd name="connsiteY6" fmla="*/ 933450 h 3495675"/>
              <a:gd name="connsiteX7" fmla="*/ 5318126 w 6946901"/>
              <a:gd name="connsiteY7" fmla="*/ 1200150 h 3495675"/>
              <a:gd name="connsiteX8" fmla="*/ 4699001 w 6946901"/>
              <a:gd name="connsiteY8" fmla="*/ 1181100 h 3495675"/>
              <a:gd name="connsiteX9" fmla="*/ 4432301 w 6946901"/>
              <a:gd name="connsiteY9" fmla="*/ 933450 h 3495675"/>
              <a:gd name="connsiteX10" fmla="*/ 3984626 w 6946901"/>
              <a:gd name="connsiteY10" fmla="*/ 942975 h 3495675"/>
              <a:gd name="connsiteX11" fmla="*/ 3927476 w 6946901"/>
              <a:gd name="connsiteY11" fmla="*/ 2352675 h 3495675"/>
              <a:gd name="connsiteX12" fmla="*/ 2898776 w 6946901"/>
              <a:gd name="connsiteY12" fmla="*/ 3190875 h 3495675"/>
              <a:gd name="connsiteX13" fmla="*/ 422276 w 6946901"/>
              <a:gd name="connsiteY13" fmla="*/ 3219450 h 3495675"/>
              <a:gd name="connsiteX14" fmla="*/ 69851 w 6946901"/>
              <a:gd name="connsiteY14" fmla="*/ 3438525 h 3495675"/>
              <a:gd name="connsiteX15" fmla="*/ 450851 w 6946901"/>
              <a:gd name="connsiteY15" fmla="*/ 3495675 h 3495675"/>
              <a:gd name="connsiteX16" fmla="*/ 3213101 w 6946901"/>
              <a:gd name="connsiteY16" fmla="*/ 3457575 h 3495675"/>
              <a:gd name="connsiteX0" fmla="*/ 3679826 w 6974301"/>
              <a:gd name="connsiteY0" fmla="*/ 0 h 3495675"/>
              <a:gd name="connsiteX1" fmla="*/ 6203951 w 6974301"/>
              <a:gd name="connsiteY1" fmla="*/ 19050 h 3495675"/>
              <a:gd name="connsiteX2" fmla="*/ 6870701 w 6974301"/>
              <a:gd name="connsiteY2" fmla="*/ 200025 h 3495675"/>
              <a:gd name="connsiteX3" fmla="*/ 6946901 w 6974301"/>
              <a:gd name="connsiteY3" fmla="*/ 514350 h 3495675"/>
              <a:gd name="connsiteX4" fmla="*/ 6613526 w 6974301"/>
              <a:gd name="connsiteY4" fmla="*/ 571500 h 3495675"/>
              <a:gd name="connsiteX5" fmla="*/ 5937251 w 6974301"/>
              <a:gd name="connsiteY5" fmla="*/ 657225 h 3495675"/>
              <a:gd name="connsiteX6" fmla="*/ 5699126 w 6974301"/>
              <a:gd name="connsiteY6" fmla="*/ 933450 h 3495675"/>
              <a:gd name="connsiteX7" fmla="*/ 5318126 w 6974301"/>
              <a:gd name="connsiteY7" fmla="*/ 1200150 h 3495675"/>
              <a:gd name="connsiteX8" fmla="*/ 4699001 w 6974301"/>
              <a:gd name="connsiteY8" fmla="*/ 1181100 h 3495675"/>
              <a:gd name="connsiteX9" fmla="*/ 4432301 w 6974301"/>
              <a:gd name="connsiteY9" fmla="*/ 933450 h 3495675"/>
              <a:gd name="connsiteX10" fmla="*/ 3984626 w 6974301"/>
              <a:gd name="connsiteY10" fmla="*/ 942975 h 3495675"/>
              <a:gd name="connsiteX11" fmla="*/ 3927476 w 6974301"/>
              <a:gd name="connsiteY11" fmla="*/ 2352675 h 3495675"/>
              <a:gd name="connsiteX12" fmla="*/ 2898776 w 6974301"/>
              <a:gd name="connsiteY12" fmla="*/ 3190875 h 3495675"/>
              <a:gd name="connsiteX13" fmla="*/ 422276 w 6974301"/>
              <a:gd name="connsiteY13" fmla="*/ 3219450 h 3495675"/>
              <a:gd name="connsiteX14" fmla="*/ 69851 w 6974301"/>
              <a:gd name="connsiteY14" fmla="*/ 3438525 h 3495675"/>
              <a:gd name="connsiteX15" fmla="*/ 450851 w 6974301"/>
              <a:gd name="connsiteY15" fmla="*/ 3495675 h 3495675"/>
              <a:gd name="connsiteX16" fmla="*/ 3213101 w 6974301"/>
              <a:gd name="connsiteY16" fmla="*/ 3457575 h 3495675"/>
              <a:gd name="connsiteX0" fmla="*/ 3679826 w 6974301"/>
              <a:gd name="connsiteY0" fmla="*/ 0 h 3495675"/>
              <a:gd name="connsiteX1" fmla="*/ 6203951 w 6974301"/>
              <a:gd name="connsiteY1" fmla="*/ 19050 h 3495675"/>
              <a:gd name="connsiteX2" fmla="*/ 6870701 w 6974301"/>
              <a:gd name="connsiteY2" fmla="*/ 200025 h 3495675"/>
              <a:gd name="connsiteX3" fmla="*/ 6946901 w 6974301"/>
              <a:gd name="connsiteY3" fmla="*/ 514350 h 3495675"/>
              <a:gd name="connsiteX4" fmla="*/ 6613526 w 6974301"/>
              <a:gd name="connsiteY4" fmla="*/ 571500 h 3495675"/>
              <a:gd name="connsiteX5" fmla="*/ 5975352 w 6974301"/>
              <a:gd name="connsiteY5" fmla="*/ 552450 h 3495675"/>
              <a:gd name="connsiteX6" fmla="*/ 5937251 w 6974301"/>
              <a:gd name="connsiteY6" fmla="*/ 657225 h 3495675"/>
              <a:gd name="connsiteX7" fmla="*/ 5699126 w 6974301"/>
              <a:gd name="connsiteY7" fmla="*/ 933450 h 3495675"/>
              <a:gd name="connsiteX8" fmla="*/ 5318126 w 6974301"/>
              <a:gd name="connsiteY8" fmla="*/ 1200150 h 3495675"/>
              <a:gd name="connsiteX9" fmla="*/ 4699001 w 6974301"/>
              <a:gd name="connsiteY9" fmla="*/ 1181100 h 3495675"/>
              <a:gd name="connsiteX10" fmla="*/ 4432301 w 6974301"/>
              <a:gd name="connsiteY10" fmla="*/ 933450 h 3495675"/>
              <a:gd name="connsiteX11" fmla="*/ 3984626 w 6974301"/>
              <a:gd name="connsiteY11" fmla="*/ 942975 h 3495675"/>
              <a:gd name="connsiteX12" fmla="*/ 3927476 w 6974301"/>
              <a:gd name="connsiteY12" fmla="*/ 2352675 h 3495675"/>
              <a:gd name="connsiteX13" fmla="*/ 2898776 w 6974301"/>
              <a:gd name="connsiteY13" fmla="*/ 3190875 h 3495675"/>
              <a:gd name="connsiteX14" fmla="*/ 422276 w 6974301"/>
              <a:gd name="connsiteY14" fmla="*/ 3219450 h 3495675"/>
              <a:gd name="connsiteX15" fmla="*/ 69851 w 6974301"/>
              <a:gd name="connsiteY15" fmla="*/ 3438525 h 3495675"/>
              <a:gd name="connsiteX16" fmla="*/ 450851 w 6974301"/>
              <a:gd name="connsiteY16" fmla="*/ 3495675 h 3495675"/>
              <a:gd name="connsiteX17" fmla="*/ 3213101 w 6974301"/>
              <a:gd name="connsiteY17" fmla="*/ 3457575 h 3495675"/>
              <a:gd name="connsiteX0" fmla="*/ 3679826 w 6974301"/>
              <a:gd name="connsiteY0" fmla="*/ 0 h 3495675"/>
              <a:gd name="connsiteX1" fmla="*/ 6203951 w 6974301"/>
              <a:gd name="connsiteY1" fmla="*/ 19050 h 3495675"/>
              <a:gd name="connsiteX2" fmla="*/ 6870701 w 6974301"/>
              <a:gd name="connsiteY2" fmla="*/ 200025 h 3495675"/>
              <a:gd name="connsiteX3" fmla="*/ 6946901 w 6974301"/>
              <a:gd name="connsiteY3" fmla="*/ 514350 h 3495675"/>
              <a:gd name="connsiteX4" fmla="*/ 6613526 w 6974301"/>
              <a:gd name="connsiteY4" fmla="*/ 571500 h 3495675"/>
              <a:gd name="connsiteX5" fmla="*/ 5975352 w 6974301"/>
              <a:gd name="connsiteY5" fmla="*/ 552450 h 3495675"/>
              <a:gd name="connsiteX6" fmla="*/ 5699126 w 6974301"/>
              <a:gd name="connsiteY6" fmla="*/ 933450 h 3495675"/>
              <a:gd name="connsiteX7" fmla="*/ 5318126 w 6974301"/>
              <a:gd name="connsiteY7" fmla="*/ 1200150 h 3495675"/>
              <a:gd name="connsiteX8" fmla="*/ 4699001 w 6974301"/>
              <a:gd name="connsiteY8" fmla="*/ 1181100 h 3495675"/>
              <a:gd name="connsiteX9" fmla="*/ 4432301 w 6974301"/>
              <a:gd name="connsiteY9" fmla="*/ 933450 h 3495675"/>
              <a:gd name="connsiteX10" fmla="*/ 3984626 w 6974301"/>
              <a:gd name="connsiteY10" fmla="*/ 942975 h 3495675"/>
              <a:gd name="connsiteX11" fmla="*/ 3927476 w 6974301"/>
              <a:gd name="connsiteY11" fmla="*/ 2352675 h 3495675"/>
              <a:gd name="connsiteX12" fmla="*/ 2898776 w 6974301"/>
              <a:gd name="connsiteY12" fmla="*/ 3190875 h 3495675"/>
              <a:gd name="connsiteX13" fmla="*/ 422276 w 6974301"/>
              <a:gd name="connsiteY13" fmla="*/ 3219450 h 3495675"/>
              <a:gd name="connsiteX14" fmla="*/ 69851 w 6974301"/>
              <a:gd name="connsiteY14" fmla="*/ 3438525 h 3495675"/>
              <a:gd name="connsiteX15" fmla="*/ 450851 w 6974301"/>
              <a:gd name="connsiteY15" fmla="*/ 3495675 h 3495675"/>
              <a:gd name="connsiteX16" fmla="*/ 3213101 w 6974301"/>
              <a:gd name="connsiteY16" fmla="*/ 3457575 h 3495675"/>
              <a:gd name="connsiteX0" fmla="*/ 3570684 w 6865159"/>
              <a:gd name="connsiteY0" fmla="*/ 0 h 3495675"/>
              <a:gd name="connsiteX1" fmla="*/ 6094809 w 6865159"/>
              <a:gd name="connsiteY1" fmla="*/ 19050 h 3495675"/>
              <a:gd name="connsiteX2" fmla="*/ 6761559 w 6865159"/>
              <a:gd name="connsiteY2" fmla="*/ 200025 h 3495675"/>
              <a:gd name="connsiteX3" fmla="*/ 6837759 w 6865159"/>
              <a:gd name="connsiteY3" fmla="*/ 514350 h 3495675"/>
              <a:gd name="connsiteX4" fmla="*/ 6504384 w 6865159"/>
              <a:gd name="connsiteY4" fmla="*/ 571500 h 3495675"/>
              <a:gd name="connsiteX5" fmla="*/ 5866210 w 6865159"/>
              <a:gd name="connsiteY5" fmla="*/ 552450 h 3495675"/>
              <a:gd name="connsiteX6" fmla="*/ 5589984 w 6865159"/>
              <a:gd name="connsiteY6" fmla="*/ 933450 h 3495675"/>
              <a:gd name="connsiteX7" fmla="*/ 5208984 w 6865159"/>
              <a:gd name="connsiteY7" fmla="*/ 1200150 h 3495675"/>
              <a:gd name="connsiteX8" fmla="*/ 4589859 w 6865159"/>
              <a:gd name="connsiteY8" fmla="*/ 1181100 h 3495675"/>
              <a:gd name="connsiteX9" fmla="*/ 4323159 w 6865159"/>
              <a:gd name="connsiteY9" fmla="*/ 933450 h 3495675"/>
              <a:gd name="connsiteX10" fmla="*/ 3875484 w 6865159"/>
              <a:gd name="connsiteY10" fmla="*/ 942975 h 3495675"/>
              <a:gd name="connsiteX11" fmla="*/ 3818334 w 6865159"/>
              <a:gd name="connsiteY11" fmla="*/ 2352675 h 3495675"/>
              <a:gd name="connsiteX12" fmla="*/ 2789634 w 6865159"/>
              <a:gd name="connsiteY12" fmla="*/ 3190875 h 3495675"/>
              <a:gd name="connsiteX13" fmla="*/ 313134 w 6865159"/>
              <a:gd name="connsiteY13" fmla="*/ 3219450 h 3495675"/>
              <a:gd name="connsiteX14" fmla="*/ 341709 w 6865159"/>
              <a:gd name="connsiteY14" fmla="*/ 3495675 h 3495675"/>
              <a:gd name="connsiteX15" fmla="*/ 3103959 w 6865159"/>
              <a:gd name="connsiteY15" fmla="*/ 3457575 h 3495675"/>
              <a:gd name="connsiteX0" fmla="*/ 3555896 w 6850371"/>
              <a:gd name="connsiteY0" fmla="*/ 0 h 3495675"/>
              <a:gd name="connsiteX1" fmla="*/ 6080021 w 6850371"/>
              <a:gd name="connsiteY1" fmla="*/ 19050 h 3495675"/>
              <a:gd name="connsiteX2" fmla="*/ 6746771 w 6850371"/>
              <a:gd name="connsiteY2" fmla="*/ 200025 h 3495675"/>
              <a:gd name="connsiteX3" fmla="*/ 6822971 w 6850371"/>
              <a:gd name="connsiteY3" fmla="*/ 514350 h 3495675"/>
              <a:gd name="connsiteX4" fmla="*/ 6489596 w 6850371"/>
              <a:gd name="connsiteY4" fmla="*/ 571500 h 3495675"/>
              <a:gd name="connsiteX5" fmla="*/ 5851422 w 6850371"/>
              <a:gd name="connsiteY5" fmla="*/ 552450 h 3495675"/>
              <a:gd name="connsiteX6" fmla="*/ 5575196 w 6850371"/>
              <a:gd name="connsiteY6" fmla="*/ 933450 h 3495675"/>
              <a:gd name="connsiteX7" fmla="*/ 5194196 w 6850371"/>
              <a:gd name="connsiteY7" fmla="*/ 1200150 h 3495675"/>
              <a:gd name="connsiteX8" fmla="*/ 4575071 w 6850371"/>
              <a:gd name="connsiteY8" fmla="*/ 1181100 h 3495675"/>
              <a:gd name="connsiteX9" fmla="*/ 4308371 w 6850371"/>
              <a:gd name="connsiteY9" fmla="*/ 933450 h 3495675"/>
              <a:gd name="connsiteX10" fmla="*/ 3860696 w 6850371"/>
              <a:gd name="connsiteY10" fmla="*/ 942975 h 3495675"/>
              <a:gd name="connsiteX11" fmla="*/ 3803546 w 6850371"/>
              <a:gd name="connsiteY11" fmla="*/ 2352675 h 3495675"/>
              <a:gd name="connsiteX12" fmla="*/ 2535360 w 6850371"/>
              <a:gd name="connsiteY12" fmla="*/ 2733675 h 3495675"/>
              <a:gd name="connsiteX13" fmla="*/ 298346 w 6850371"/>
              <a:gd name="connsiteY13" fmla="*/ 3219450 h 3495675"/>
              <a:gd name="connsiteX14" fmla="*/ 326921 w 6850371"/>
              <a:gd name="connsiteY14" fmla="*/ 3495675 h 3495675"/>
              <a:gd name="connsiteX15" fmla="*/ 3089171 w 6850371"/>
              <a:gd name="connsiteY15" fmla="*/ 3457575 h 3495675"/>
              <a:gd name="connsiteX0" fmla="*/ 3490832 w 6785307"/>
              <a:gd name="connsiteY0" fmla="*/ 0 h 3495675"/>
              <a:gd name="connsiteX1" fmla="*/ 6014957 w 6785307"/>
              <a:gd name="connsiteY1" fmla="*/ 19050 h 3495675"/>
              <a:gd name="connsiteX2" fmla="*/ 6681707 w 6785307"/>
              <a:gd name="connsiteY2" fmla="*/ 200025 h 3495675"/>
              <a:gd name="connsiteX3" fmla="*/ 6757907 w 6785307"/>
              <a:gd name="connsiteY3" fmla="*/ 514350 h 3495675"/>
              <a:gd name="connsiteX4" fmla="*/ 6424532 w 6785307"/>
              <a:gd name="connsiteY4" fmla="*/ 571500 h 3495675"/>
              <a:gd name="connsiteX5" fmla="*/ 5786358 w 6785307"/>
              <a:gd name="connsiteY5" fmla="*/ 552450 h 3495675"/>
              <a:gd name="connsiteX6" fmla="*/ 5510132 w 6785307"/>
              <a:gd name="connsiteY6" fmla="*/ 933450 h 3495675"/>
              <a:gd name="connsiteX7" fmla="*/ 5129132 w 6785307"/>
              <a:gd name="connsiteY7" fmla="*/ 1200150 h 3495675"/>
              <a:gd name="connsiteX8" fmla="*/ 4510007 w 6785307"/>
              <a:gd name="connsiteY8" fmla="*/ 1181100 h 3495675"/>
              <a:gd name="connsiteX9" fmla="*/ 4243307 w 6785307"/>
              <a:gd name="connsiteY9" fmla="*/ 933450 h 3495675"/>
              <a:gd name="connsiteX10" fmla="*/ 3795632 w 6785307"/>
              <a:gd name="connsiteY10" fmla="*/ 942975 h 3495675"/>
              <a:gd name="connsiteX11" fmla="*/ 3738482 w 6785307"/>
              <a:gd name="connsiteY11" fmla="*/ 2352675 h 3495675"/>
              <a:gd name="connsiteX12" fmla="*/ 2470296 w 6785307"/>
              <a:gd name="connsiteY12" fmla="*/ 2733675 h 3495675"/>
              <a:gd name="connsiteX13" fmla="*/ 1313690 w 6785307"/>
              <a:gd name="connsiteY13" fmla="*/ 2974521 h 3495675"/>
              <a:gd name="connsiteX14" fmla="*/ 233282 w 6785307"/>
              <a:gd name="connsiteY14" fmla="*/ 3219450 h 3495675"/>
              <a:gd name="connsiteX15" fmla="*/ 261857 w 6785307"/>
              <a:gd name="connsiteY15" fmla="*/ 3495675 h 3495675"/>
              <a:gd name="connsiteX16" fmla="*/ 3024107 w 6785307"/>
              <a:gd name="connsiteY16" fmla="*/ 3457575 h 3495675"/>
              <a:gd name="connsiteX0" fmla="*/ 3494171 w 6788646"/>
              <a:gd name="connsiteY0" fmla="*/ 0 h 3495675"/>
              <a:gd name="connsiteX1" fmla="*/ 6018296 w 6788646"/>
              <a:gd name="connsiteY1" fmla="*/ 19050 h 3495675"/>
              <a:gd name="connsiteX2" fmla="*/ 6685046 w 6788646"/>
              <a:gd name="connsiteY2" fmla="*/ 200025 h 3495675"/>
              <a:gd name="connsiteX3" fmla="*/ 6761246 w 6788646"/>
              <a:gd name="connsiteY3" fmla="*/ 514350 h 3495675"/>
              <a:gd name="connsiteX4" fmla="*/ 6427871 w 6788646"/>
              <a:gd name="connsiteY4" fmla="*/ 571500 h 3495675"/>
              <a:gd name="connsiteX5" fmla="*/ 5789697 w 6788646"/>
              <a:gd name="connsiteY5" fmla="*/ 552450 h 3495675"/>
              <a:gd name="connsiteX6" fmla="*/ 5513471 w 6788646"/>
              <a:gd name="connsiteY6" fmla="*/ 933450 h 3495675"/>
              <a:gd name="connsiteX7" fmla="*/ 5132471 w 6788646"/>
              <a:gd name="connsiteY7" fmla="*/ 1200150 h 3495675"/>
              <a:gd name="connsiteX8" fmla="*/ 4513346 w 6788646"/>
              <a:gd name="connsiteY8" fmla="*/ 1181100 h 3495675"/>
              <a:gd name="connsiteX9" fmla="*/ 4246646 w 6788646"/>
              <a:gd name="connsiteY9" fmla="*/ 933450 h 3495675"/>
              <a:gd name="connsiteX10" fmla="*/ 3798971 w 6788646"/>
              <a:gd name="connsiteY10" fmla="*/ 942975 h 3495675"/>
              <a:gd name="connsiteX11" fmla="*/ 3741821 w 6788646"/>
              <a:gd name="connsiteY11" fmla="*/ 2352675 h 3495675"/>
              <a:gd name="connsiteX12" fmla="*/ 2473635 w 6788646"/>
              <a:gd name="connsiteY12" fmla="*/ 2733675 h 3495675"/>
              <a:gd name="connsiteX13" fmla="*/ 1382343 w 6788646"/>
              <a:gd name="connsiteY13" fmla="*/ 2691493 h 3495675"/>
              <a:gd name="connsiteX14" fmla="*/ 236621 w 6788646"/>
              <a:gd name="connsiteY14" fmla="*/ 3219450 h 3495675"/>
              <a:gd name="connsiteX15" fmla="*/ 265196 w 6788646"/>
              <a:gd name="connsiteY15" fmla="*/ 3495675 h 3495675"/>
              <a:gd name="connsiteX16" fmla="*/ 3027446 w 6788646"/>
              <a:gd name="connsiteY16" fmla="*/ 3457575 h 3495675"/>
              <a:gd name="connsiteX0" fmla="*/ 3494171 w 6788646"/>
              <a:gd name="connsiteY0" fmla="*/ 0 h 3495675"/>
              <a:gd name="connsiteX1" fmla="*/ 6018296 w 6788646"/>
              <a:gd name="connsiteY1" fmla="*/ 19050 h 3495675"/>
              <a:gd name="connsiteX2" fmla="*/ 6685046 w 6788646"/>
              <a:gd name="connsiteY2" fmla="*/ 200025 h 3495675"/>
              <a:gd name="connsiteX3" fmla="*/ 6761246 w 6788646"/>
              <a:gd name="connsiteY3" fmla="*/ 514350 h 3495675"/>
              <a:gd name="connsiteX4" fmla="*/ 6427871 w 6788646"/>
              <a:gd name="connsiteY4" fmla="*/ 571500 h 3495675"/>
              <a:gd name="connsiteX5" fmla="*/ 5789697 w 6788646"/>
              <a:gd name="connsiteY5" fmla="*/ 552450 h 3495675"/>
              <a:gd name="connsiteX6" fmla="*/ 5513471 w 6788646"/>
              <a:gd name="connsiteY6" fmla="*/ 933450 h 3495675"/>
              <a:gd name="connsiteX7" fmla="*/ 5132471 w 6788646"/>
              <a:gd name="connsiteY7" fmla="*/ 1200150 h 3495675"/>
              <a:gd name="connsiteX8" fmla="*/ 4513346 w 6788646"/>
              <a:gd name="connsiteY8" fmla="*/ 1181100 h 3495675"/>
              <a:gd name="connsiteX9" fmla="*/ 4246646 w 6788646"/>
              <a:gd name="connsiteY9" fmla="*/ 933450 h 3495675"/>
              <a:gd name="connsiteX10" fmla="*/ 3798971 w 6788646"/>
              <a:gd name="connsiteY10" fmla="*/ 942975 h 3495675"/>
              <a:gd name="connsiteX11" fmla="*/ 3741821 w 6788646"/>
              <a:gd name="connsiteY11" fmla="*/ 2352675 h 3495675"/>
              <a:gd name="connsiteX12" fmla="*/ 2473635 w 6788646"/>
              <a:gd name="connsiteY12" fmla="*/ 2733675 h 3495675"/>
              <a:gd name="connsiteX13" fmla="*/ 1382343 w 6788646"/>
              <a:gd name="connsiteY13" fmla="*/ 2691493 h 3495675"/>
              <a:gd name="connsiteX14" fmla="*/ 236621 w 6788646"/>
              <a:gd name="connsiteY14" fmla="*/ 3219450 h 3495675"/>
              <a:gd name="connsiteX15" fmla="*/ 265196 w 6788646"/>
              <a:gd name="connsiteY15" fmla="*/ 3495675 h 3495675"/>
              <a:gd name="connsiteX16" fmla="*/ 3027446 w 6788646"/>
              <a:gd name="connsiteY16" fmla="*/ 3457575 h 3495675"/>
              <a:gd name="connsiteX0" fmla="*/ 3301295 w 6595770"/>
              <a:gd name="connsiteY0" fmla="*/ 0 h 3509832"/>
              <a:gd name="connsiteX1" fmla="*/ 5825420 w 6595770"/>
              <a:gd name="connsiteY1" fmla="*/ 19050 h 3509832"/>
              <a:gd name="connsiteX2" fmla="*/ 6492170 w 6595770"/>
              <a:gd name="connsiteY2" fmla="*/ 200025 h 3509832"/>
              <a:gd name="connsiteX3" fmla="*/ 6568370 w 6595770"/>
              <a:gd name="connsiteY3" fmla="*/ 514350 h 3509832"/>
              <a:gd name="connsiteX4" fmla="*/ 6234995 w 6595770"/>
              <a:gd name="connsiteY4" fmla="*/ 571500 h 3509832"/>
              <a:gd name="connsiteX5" fmla="*/ 5596821 w 6595770"/>
              <a:gd name="connsiteY5" fmla="*/ 552450 h 3509832"/>
              <a:gd name="connsiteX6" fmla="*/ 5320595 w 6595770"/>
              <a:gd name="connsiteY6" fmla="*/ 933450 h 3509832"/>
              <a:gd name="connsiteX7" fmla="*/ 4939595 w 6595770"/>
              <a:gd name="connsiteY7" fmla="*/ 1200150 h 3509832"/>
              <a:gd name="connsiteX8" fmla="*/ 4320470 w 6595770"/>
              <a:gd name="connsiteY8" fmla="*/ 1181100 h 3509832"/>
              <a:gd name="connsiteX9" fmla="*/ 4053770 w 6595770"/>
              <a:gd name="connsiteY9" fmla="*/ 933450 h 3509832"/>
              <a:gd name="connsiteX10" fmla="*/ 3606095 w 6595770"/>
              <a:gd name="connsiteY10" fmla="*/ 942975 h 3509832"/>
              <a:gd name="connsiteX11" fmla="*/ 3548945 w 6595770"/>
              <a:gd name="connsiteY11" fmla="*/ 2352675 h 3509832"/>
              <a:gd name="connsiteX12" fmla="*/ 2280759 w 6595770"/>
              <a:gd name="connsiteY12" fmla="*/ 2733675 h 3509832"/>
              <a:gd name="connsiteX13" fmla="*/ 1189467 w 6595770"/>
              <a:gd name="connsiteY13" fmla="*/ 2691493 h 3509832"/>
              <a:gd name="connsiteX14" fmla="*/ 838402 w 6595770"/>
              <a:gd name="connsiteY14" fmla="*/ 3197679 h 3509832"/>
              <a:gd name="connsiteX15" fmla="*/ 72320 w 6595770"/>
              <a:gd name="connsiteY15" fmla="*/ 3495675 h 3509832"/>
              <a:gd name="connsiteX16" fmla="*/ 2834570 w 6595770"/>
              <a:gd name="connsiteY16" fmla="*/ 3457575 h 3509832"/>
              <a:gd name="connsiteX0" fmla="*/ 3370552 w 6665027"/>
              <a:gd name="connsiteY0" fmla="*/ 0 h 3509832"/>
              <a:gd name="connsiteX1" fmla="*/ 5894677 w 6665027"/>
              <a:gd name="connsiteY1" fmla="*/ 19050 h 3509832"/>
              <a:gd name="connsiteX2" fmla="*/ 6561427 w 6665027"/>
              <a:gd name="connsiteY2" fmla="*/ 200025 h 3509832"/>
              <a:gd name="connsiteX3" fmla="*/ 6637627 w 6665027"/>
              <a:gd name="connsiteY3" fmla="*/ 514350 h 3509832"/>
              <a:gd name="connsiteX4" fmla="*/ 6304252 w 6665027"/>
              <a:gd name="connsiteY4" fmla="*/ 571500 h 3509832"/>
              <a:gd name="connsiteX5" fmla="*/ 5666078 w 6665027"/>
              <a:gd name="connsiteY5" fmla="*/ 552450 h 3509832"/>
              <a:gd name="connsiteX6" fmla="*/ 5389852 w 6665027"/>
              <a:gd name="connsiteY6" fmla="*/ 933450 h 3509832"/>
              <a:gd name="connsiteX7" fmla="*/ 5008852 w 6665027"/>
              <a:gd name="connsiteY7" fmla="*/ 1200150 h 3509832"/>
              <a:gd name="connsiteX8" fmla="*/ 4389727 w 6665027"/>
              <a:gd name="connsiteY8" fmla="*/ 1181100 h 3509832"/>
              <a:gd name="connsiteX9" fmla="*/ 4123027 w 6665027"/>
              <a:gd name="connsiteY9" fmla="*/ 933450 h 3509832"/>
              <a:gd name="connsiteX10" fmla="*/ 3675352 w 6665027"/>
              <a:gd name="connsiteY10" fmla="*/ 942975 h 3509832"/>
              <a:gd name="connsiteX11" fmla="*/ 3618202 w 6665027"/>
              <a:gd name="connsiteY11" fmla="*/ 2352675 h 3509832"/>
              <a:gd name="connsiteX12" fmla="*/ 2350016 w 6665027"/>
              <a:gd name="connsiteY12" fmla="*/ 2733675 h 3509832"/>
              <a:gd name="connsiteX13" fmla="*/ 1258724 w 6665027"/>
              <a:gd name="connsiteY13" fmla="*/ 2691493 h 3509832"/>
              <a:gd name="connsiteX14" fmla="*/ 907659 w 6665027"/>
              <a:gd name="connsiteY14" fmla="*/ 3197679 h 3509832"/>
              <a:gd name="connsiteX15" fmla="*/ 453182 w 6665027"/>
              <a:gd name="connsiteY15" fmla="*/ 3344635 h 3509832"/>
              <a:gd name="connsiteX16" fmla="*/ 141577 w 6665027"/>
              <a:gd name="connsiteY16" fmla="*/ 3495675 h 3509832"/>
              <a:gd name="connsiteX17" fmla="*/ 2903827 w 6665027"/>
              <a:gd name="connsiteY17" fmla="*/ 3457575 h 3509832"/>
              <a:gd name="connsiteX0" fmla="*/ 3526365 w 6820840"/>
              <a:gd name="connsiteY0" fmla="*/ 0 h 3505062"/>
              <a:gd name="connsiteX1" fmla="*/ 6050490 w 6820840"/>
              <a:gd name="connsiteY1" fmla="*/ 19050 h 3505062"/>
              <a:gd name="connsiteX2" fmla="*/ 6717240 w 6820840"/>
              <a:gd name="connsiteY2" fmla="*/ 200025 h 3505062"/>
              <a:gd name="connsiteX3" fmla="*/ 6793440 w 6820840"/>
              <a:gd name="connsiteY3" fmla="*/ 514350 h 3505062"/>
              <a:gd name="connsiteX4" fmla="*/ 6460065 w 6820840"/>
              <a:gd name="connsiteY4" fmla="*/ 571500 h 3505062"/>
              <a:gd name="connsiteX5" fmla="*/ 5821891 w 6820840"/>
              <a:gd name="connsiteY5" fmla="*/ 552450 h 3505062"/>
              <a:gd name="connsiteX6" fmla="*/ 5545665 w 6820840"/>
              <a:gd name="connsiteY6" fmla="*/ 933450 h 3505062"/>
              <a:gd name="connsiteX7" fmla="*/ 5164665 w 6820840"/>
              <a:gd name="connsiteY7" fmla="*/ 1200150 h 3505062"/>
              <a:gd name="connsiteX8" fmla="*/ 4545540 w 6820840"/>
              <a:gd name="connsiteY8" fmla="*/ 1181100 h 3505062"/>
              <a:gd name="connsiteX9" fmla="*/ 4278840 w 6820840"/>
              <a:gd name="connsiteY9" fmla="*/ 933450 h 3505062"/>
              <a:gd name="connsiteX10" fmla="*/ 3831165 w 6820840"/>
              <a:gd name="connsiteY10" fmla="*/ 942975 h 3505062"/>
              <a:gd name="connsiteX11" fmla="*/ 3774015 w 6820840"/>
              <a:gd name="connsiteY11" fmla="*/ 2352675 h 3505062"/>
              <a:gd name="connsiteX12" fmla="*/ 2505829 w 6820840"/>
              <a:gd name="connsiteY12" fmla="*/ 2733675 h 3505062"/>
              <a:gd name="connsiteX13" fmla="*/ 1414537 w 6820840"/>
              <a:gd name="connsiteY13" fmla="*/ 2691493 h 3505062"/>
              <a:gd name="connsiteX14" fmla="*/ 1063472 w 6820840"/>
              <a:gd name="connsiteY14" fmla="*/ 3197679 h 3505062"/>
              <a:gd name="connsiteX15" fmla="*/ 162681 w 6820840"/>
              <a:gd name="connsiteY15" fmla="*/ 3268435 h 3505062"/>
              <a:gd name="connsiteX16" fmla="*/ 297390 w 6820840"/>
              <a:gd name="connsiteY16" fmla="*/ 3495675 h 3505062"/>
              <a:gd name="connsiteX17" fmla="*/ 3059640 w 6820840"/>
              <a:gd name="connsiteY17" fmla="*/ 3457575 h 3505062"/>
              <a:gd name="connsiteX0" fmla="*/ 3526365 w 6820840"/>
              <a:gd name="connsiteY0" fmla="*/ 0 h 3505062"/>
              <a:gd name="connsiteX1" fmla="*/ 6050490 w 6820840"/>
              <a:gd name="connsiteY1" fmla="*/ 19050 h 3505062"/>
              <a:gd name="connsiteX2" fmla="*/ 6717240 w 6820840"/>
              <a:gd name="connsiteY2" fmla="*/ 200025 h 3505062"/>
              <a:gd name="connsiteX3" fmla="*/ 6793440 w 6820840"/>
              <a:gd name="connsiteY3" fmla="*/ 514350 h 3505062"/>
              <a:gd name="connsiteX4" fmla="*/ 6460065 w 6820840"/>
              <a:gd name="connsiteY4" fmla="*/ 571500 h 3505062"/>
              <a:gd name="connsiteX5" fmla="*/ 5821891 w 6820840"/>
              <a:gd name="connsiteY5" fmla="*/ 552450 h 3505062"/>
              <a:gd name="connsiteX6" fmla="*/ 5545665 w 6820840"/>
              <a:gd name="connsiteY6" fmla="*/ 933450 h 3505062"/>
              <a:gd name="connsiteX7" fmla="*/ 5164665 w 6820840"/>
              <a:gd name="connsiteY7" fmla="*/ 1200150 h 3505062"/>
              <a:gd name="connsiteX8" fmla="*/ 4545540 w 6820840"/>
              <a:gd name="connsiteY8" fmla="*/ 1181100 h 3505062"/>
              <a:gd name="connsiteX9" fmla="*/ 4278840 w 6820840"/>
              <a:gd name="connsiteY9" fmla="*/ 933450 h 3505062"/>
              <a:gd name="connsiteX10" fmla="*/ 3831165 w 6820840"/>
              <a:gd name="connsiteY10" fmla="*/ 942975 h 3505062"/>
              <a:gd name="connsiteX11" fmla="*/ 3774015 w 6820840"/>
              <a:gd name="connsiteY11" fmla="*/ 2352675 h 3505062"/>
              <a:gd name="connsiteX12" fmla="*/ 2505829 w 6820840"/>
              <a:gd name="connsiteY12" fmla="*/ 2646589 h 3505062"/>
              <a:gd name="connsiteX13" fmla="*/ 1414537 w 6820840"/>
              <a:gd name="connsiteY13" fmla="*/ 2691493 h 3505062"/>
              <a:gd name="connsiteX14" fmla="*/ 1063472 w 6820840"/>
              <a:gd name="connsiteY14" fmla="*/ 3197679 h 3505062"/>
              <a:gd name="connsiteX15" fmla="*/ 162681 w 6820840"/>
              <a:gd name="connsiteY15" fmla="*/ 3268435 h 3505062"/>
              <a:gd name="connsiteX16" fmla="*/ 297390 w 6820840"/>
              <a:gd name="connsiteY16" fmla="*/ 3495675 h 3505062"/>
              <a:gd name="connsiteX17" fmla="*/ 3059640 w 6820840"/>
              <a:gd name="connsiteY17" fmla="*/ 3457575 h 3505062"/>
              <a:gd name="connsiteX0" fmla="*/ 3526365 w 6820840"/>
              <a:gd name="connsiteY0" fmla="*/ 0 h 3505062"/>
              <a:gd name="connsiteX1" fmla="*/ 6050490 w 6820840"/>
              <a:gd name="connsiteY1" fmla="*/ 19050 h 3505062"/>
              <a:gd name="connsiteX2" fmla="*/ 6717240 w 6820840"/>
              <a:gd name="connsiteY2" fmla="*/ 200025 h 3505062"/>
              <a:gd name="connsiteX3" fmla="*/ 6793440 w 6820840"/>
              <a:gd name="connsiteY3" fmla="*/ 514350 h 3505062"/>
              <a:gd name="connsiteX4" fmla="*/ 6460065 w 6820840"/>
              <a:gd name="connsiteY4" fmla="*/ 571500 h 3505062"/>
              <a:gd name="connsiteX5" fmla="*/ 5821891 w 6820840"/>
              <a:gd name="connsiteY5" fmla="*/ 552450 h 3505062"/>
              <a:gd name="connsiteX6" fmla="*/ 5545665 w 6820840"/>
              <a:gd name="connsiteY6" fmla="*/ 933450 h 3505062"/>
              <a:gd name="connsiteX7" fmla="*/ 5164665 w 6820840"/>
              <a:gd name="connsiteY7" fmla="*/ 1200150 h 3505062"/>
              <a:gd name="connsiteX8" fmla="*/ 4545540 w 6820840"/>
              <a:gd name="connsiteY8" fmla="*/ 1181100 h 3505062"/>
              <a:gd name="connsiteX9" fmla="*/ 4278840 w 6820840"/>
              <a:gd name="connsiteY9" fmla="*/ 933450 h 3505062"/>
              <a:gd name="connsiteX10" fmla="*/ 3831165 w 6820840"/>
              <a:gd name="connsiteY10" fmla="*/ 942975 h 3505062"/>
              <a:gd name="connsiteX11" fmla="*/ 3774015 w 6820840"/>
              <a:gd name="connsiteY11" fmla="*/ 2352675 h 3505062"/>
              <a:gd name="connsiteX12" fmla="*/ 2505829 w 6820840"/>
              <a:gd name="connsiteY12" fmla="*/ 2646589 h 3505062"/>
              <a:gd name="connsiteX13" fmla="*/ 1414537 w 6820840"/>
              <a:gd name="connsiteY13" fmla="*/ 2691493 h 3505062"/>
              <a:gd name="connsiteX14" fmla="*/ 1063472 w 6820840"/>
              <a:gd name="connsiteY14" fmla="*/ 3197679 h 3505062"/>
              <a:gd name="connsiteX15" fmla="*/ 162681 w 6820840"/>
              <a:gd name="connsiteY15" fmla="*/ 3268435 h 3505062"/>
              <a:gd name="connsiteX16" fmla="*/ 297390 w 6820840"/>
              <a:gd name="connsiteY16" fmla="*/ 3495675 h 3505062"/>
              <a:gd name="connsiteX17" fmla="*/ 3059640 w 6820840"/>
              <a:gd name="connsiteY17" fmla="*/ 3457575 h 3505062"/>
              <a:gd name="connsiteX0" fmla="*/ 3526365 w 6820840"/>
              <a:gd name="connsiteY0" fmla="*/ 0 h 3505062"/>
              <a:gd name="connsiteX1" fmla="*/ 6050490 w 6820840"/>
              <a:gd name="connsiteY1" fmla="*/ 19050 h 3505062"/>
              <a:gd name="connsiteX2" fmla="*/ 6717240 w 6820840"/>
              <a:gd name="connsiteY2" fmla="*/ 200025 h 3505062"/>
              <a:gd name="connsiteX3" fmla="*/ 6793440 w 6820840"/>
              <a:gd name="connsiteY3" fmla="*/ 514350 h 3505062"/>
              <a:gd name="connsiteX4" fmla="*/ 6460065 w 6820840"/>
              <a:gd name="connsiteY4" fmla="*/ 571500 h 3505062"/>
              <a:gd name="connsiteX5" fmla="*/ 5821891 w 6820840"/>
              <a:gd name="connsiteY5" fmla="*/ 552450 h 3505062"/>
              <a:gd name="connsiteX6" fmla="*/ 5545665 w 6820840"/>
              <a:gd name="connsiteY6" fmla="*/ 933450 h 3505062"/>
              <a:gd name="connsiteX7" fmla="*/ 5164665 w 6820840"/>
              <a:gd name="connsiteY7" fmla="*/ 1200150 h 3505062"/>
              <a:gd name="connsiteX8" fmla="*/ 4545540 w 6820840"/>
              <a:gd name="connsiteY8" fmla="*/ 1181100 h 3505062"/>
              <a:gd name="connsiteX9" fmla="*/ 4278840 w 6820840"/>
              <a:gd name="connsiteY9" fmla="*/ 933450 h 3505062"/>
              <a:gd name="connsiteX10" fmla="*/ 3831165 w 6820840"/>
              <a:gd name="connsiteY10" fmla="*/ 942975 h 3505062"/>
              <a:gd name="connsiteX11" fmla="*/ 3774015 w 6820840"/>
              <a:gd name="connsiteY11" fmla="*/ 2352675 h 3505062"/>
              <a:gd name="connsiteX12" fmla="*/ 2505829 w 6820840"/>
              <a:gd name="connsiteY12" fmla="*/ 2646589 h 3505062"/>
              <a:gd name="connsiteX13" fmla="*/ 1425423 w 6820840"/>
              <a:gd name="connsiteY13" fmla="*/ 2745921 h 3505062"/>
              <a:gd name="connsiteX14" fmla="*/ 1063472 w 6820840"/>
              <a:gd name="connsiteY14" fmla="*/ 3197679 h 3505062"/>
              <a:gd name="connsiteX15" fmla="*/ 162681 w 6820840"/>
              <a:gd name="connsiteY15" fmla="*/ 3268435 h 3505062"/>
              <a:gd name="connsiteX16" fmla="*/ 297390 w 6820840"/>
              <a:gd name="connsiteY16" fmla="*/ 3495675 h 3505062"/>
              <a:gd name="connsiteX17" fmla="*/ 3059640 w 6820840"/>
              <a:gd name="connsiteY17" fmla="*/ 3457575 h 3505062"/>
              <a:gd name="connsiteX0" fmla="*/ 3526365 w 6820840"/>
              <a:gd name="connsiteY0" fmla="*/ 0 h 3505062"/>
              <a:gd name="connsiteX1" fmla="*/ 6050490 w 6820840"/>
              <a:gd name="connsiteY1" fmla="*/ 19050 h 3505062"/>
              <a:gd name="connsiteX2" fmla="*/ 6717240 w 6820840"/>
              <a:gd name="connsiteY2" fmla="*/ 200025 h 3505062"/>
              <a:gd name="connsiteX3" fmla="*/ 6793440 w 6820840"/>
              <a:gd name="connsiteY3" fmla="*/ 514350 h 3505062"/>
              <a:gd name="connsiteX4" fmla="*/ 6460065 w 6820840"/>
              <a:gd name="connsiteY4" fmla="*/ 571500 h 3505062"/>
              <a:gd name="connsiteX5" fmla="*/ 5821891 w 6820840"/>
              <a:gd name="connsiteY5" fmla="*/ 552450 h 3505062"/>
              <a:gd name="connsiteX6" fmla="*/ 5545665 w 6820840"/>
              <a:gd name="connsiteY6" fmla="*/ 933450 h 3505062"/>
              <a:gd name="connsiteX7" fmla="*/ 5164665 w 6820840"/>
              <a:gd name="connsiteY7" fmla="*/ 1200150 h 3505062"/>
              <a:gd name="connsiteX8" fmla="*/ 4507440 w 6820840"/>
              <a:gd name="connsiteY8" fmla="*/ 619125 h 3505062"/>
              <a:gd name="connsiteX9" fmla="*/ 4278840 w 6820840"/>
              <a:gd name="connsiteY9" fmla="*/ 933450 h 3505062"/>
              <a:gd name="connsiteX10" fmla="*/ 3831165 w 6820840"/>
              <a:gd name="connsiteY10" fmla="*/ 942975 h 3505062"/>
              <a:gd name="connsiteX11" fmla="*/ 3774015 w 6820840"/>
              <a:gd name="connsiteY11" fmla="*/ 2352675 h 3505062"/>
              <a:gd name="connsiteX12" fmla="*/ 2505829 w 6820840"/>
              <a:gd name="connsiteY12" fmla="*/ 2646589 h 3505062"/>
              <a:gd name="connsiteX13" fmla="*/ 1425423 w 6820840"/>
              <a:gd name="connsiteY13" fmla="*/ 2745921 h 3505062"/>
              <a:gd name="connsiteX14" fmla="*/ 1063472 w 6820840"/>
              <a:gd name="connsiteY14" fmla="*/ 3197679 h 3505062"/>
              <a:gd name="connsiteX15" fmla="*/ 162681 w 6820840"/>
              <a:gd name="connsiteY15" fmla="*/ 3268435 h 3505062"/>
              <a:gd name="connsiteX16" fmla="*/ 297390 w 6820840"/>
              <a:gd name="connsiteY16" fmla="*/ 3495675 h 3505062"/>
              <a:gd name="connsiteX17" fmla="*/ 3059640 w 6820840"/>
              <a:gd name="connsiteY17" fmla="*/ 3457575 h 3505062"/>
              <a:gd name="connsiteX0" fmla="*/ 3526365 w 6820840"/>
              <a:gd name="connsiteY0" fmla="*/ 0 h 3505062"/>
              <a:gd name="connsiteX1" fmla="*/ 6050490 w 6820840"/>
              <a:gd name="connsiteY1" fmla="*/ 19050 h 3505062"/>
              <a:gd name="connsiteX2" fmla="*/ 6717240 w 6820840"/>
              <a:gd name="connsiteY2" fmla="*/ 200025 h 3505062"/>
              <a:gd name="connsiteX3" fmla="*/ 6793440 w 6820840"/>
              <a:gd name="connsiteY3" fmla="*/ 514350 h 3505062"/>
              <a:gd name="connsiteX4" fmla="*/ 6460065 w 6820840"/>
              <a:gd name="connsiteY4" fmla="*/ 571500 h 3505062"/>
              <a:gd name="connsiteX5" fmla="*/ 5821891 w 6820840"/>
              <a:gd name="connsiteY5" fmla="*/ 552450 h 3505062"/>
              <a:gd name="connsiteX6" fmla="*/ 5545665 w 6820840"/>
              <a:gd name="connsiteY6" fmla="*/ 933450 h 3505062"/>
              <a:gd name="connsiteX7" fmla="*/ 5164665 w 6820840"/>
              <a:gd name="connsiteY7" fmla="*/ 1200150 h 3505062"/>
              <a:gd name="connsiteX8" fmla="*/ 4278840 w 6820840"/>
              <a:gd name="connsiteY8" fmla="*/ 933450 h 3505062"/>
              <a:gd name="connsiteX9" fmla="*/ 3831165 w 6820840"/>
              <a:gd name="connsiteY9" fmla="*/ 942975 h 3505062"/>
              <a:gd name="connsiteX10" fmla="*/ 3774015 w 6820840"/>
              <a:gd name="connsiteY10" fmla="*/ 2352675 h 3505062"/>
              <a:gd name="connsiteX11" fmla="*/ 2505829 w 6820840"/>
              <a:gd name="connsiteY11" fmla="*/ 2646589 h 3505062"/>
              <a:gd name="connsiteX12" fmla="*/ 1425423 w 6820840"/>
              <a:gd name="connsiteY12" fmla="*/ 2745921 h 3505062"/>
              <a:gd name="connsiteX13" fmla="*/ 1063472 w 6820840"/>
              <a:gd name="connsiteY13" fmla="*/ 3197679 h 3505062"/>
              <a:gd name="connsiteX14" fmla="*/ 162681 w 6820840"/>
              <a:gd name="connsiteY14" fmla="*/ 3268435 h 3505062"/>
              <a:gd name="connsiteX15" fmla="*/ 297390 w 6820840"/>
              <a:gd name="connsiteY15" fmla="*/ 3495675 h 3505062"/>
              <a:gd name="connsiteX16" fmla="*/ 3059640 w 6820840"/>
              <a:gd name="connsiteY16" fmla="*/ 3457575 h 3505062"/>
              <a:gd name="connsiteX0" fmla="*/ 3526365 w 6820840"/>
              <a:gd name="connsiteY0" fmla="*/ 0 h 3505062"/>
              <a:gd name="connsiteX1" fmla="*/ 6050490 w 6820840"/>
              <a:gd name="connsiteY1" fmla="*/ 19050 h 3505062"/>
              <a:gd name="connsiteX2" fmla="*/ 6717240 w 6820840"/>
              <a:gd name="connsiteY2" fmla="*/ 200025 h 3505062"/>
              <a:gd name="connsiteX3" fmla="*/ 6793440 w 6820840"/>
              <a:gd name="connsiteY3" fmla="*/ 514350 h 3505062"/>
              <a:gd name="connsiteX4" fmla="*/ 6460065 w 6820840"/>
              <a:gd name="connsiteY4" fmla="*/ 571500 h 3505062"/>
              <a:gd name="connsiteX5" fmla="*/ 5821891 w 6820840"/>
              <a:gd name="connsiteY5" fmla="*/ 552450 h 3505062"/>
              <a:gd name="connsiteX6" fmla="*/ 5545665 w 6820840"/>
              <a:gd name="connsiteY6" fmla="*/ 933450 h 3505062"/>
              <a:gd name="connsiteX7" fmla="*/ 4278840 w 6820840"/>
              <a:gd name="connsiteY7" fmla="*/ 933450 h 3505062"/>
              <a:gd name="connsiteX8" fmla="*/ 3831165 w 6820840"/>
              <a:gd name="connsiteY8" fmla="*/ 942975 h 3505062"/>
              <a:gd name="connsiteX9" fmla="*/ 3774015 w 6820840"/>
              <a:gd name="connsiteY9" fmla="*/ 2352675 h 3505062"/>
              <a:gd name="connsiteX10" fmla="*/ 2505829 w 6820840"/>
              <a:gd name="connsiteY10" fmla="*/ 2646589 h 3505062"/>
              <a:gd name="connsiteX11" fmla="*/ 1425423 w 6820840"/>
              <a:gd name="connsiteY11" fmla="*/ 2745921 h 3505062"/>
              <a:gd name="connsiteX12" fmla="*/ 1063472 w 6820840"/>
              <a:gd name="connsiteY12" fmla="*/ 3197679 h 3505062"/>
              <a:gd name="connsiteX13" fmla="*/ 162681 w 6820840"/>
              <a:gd name="connsiteY13" fmla="*/ 3268435 h 3505062"/>
              <a:gd name="connsiteX14" fmla="*/ 297390 w 6820840"/>
              <a:gd name="connsiteY14" fmla="*/ 3495675 h 3505062"/>
              <a:gd name="connsiteX15" fmla="*/ 3059640 w 6820840"/>
              <a:gd name="connsiteY15" fmla="*/ 3457575 h 3505062"/>
              <a:gd name="connsiteX0" fmla="*/ 3526365 w 6820840"/>
              <a:gd name="connsiteY0" fmla="*/ 0 h 3505062"/>
              <a:gd name="connsiteX1" fmla="*/ 6050490 w 6820840"/>
              <a:gd name="connsiteY1" fmla="*/ 19050 h 3505062"/>
              <a:gd name="connsiteX2" fmla="*/ 6717240 w 6820840"/>
              <a:gd name="connsiteY2" fmla="*/ 200025 h 3505062"/>
              <a:gd name="connsiteX3" fmla="*/ 6793440 w 6820840"/>
              <a:gd name="connsiteY3" fmla="*/ 514350 h 3505062"/>
              <a:gd name="connsiteX4" fmla="*/ 6460065 w 6820840"/>
              <a:gd name="connsiteY4" fmla="*/ 571500 h 3505062"/>
              <a:gd name="connsiteX5" fmla="*/ 5821891 w 6820840"/>
              <a:gd name="connsiteY5" fmla="*/ 552450 h 3505062"/>
              <a:gd name="connsiteX6" fmla="*/ 5383740 w 6820840"/>
              <a:gd name="connsiteY6" fmla="*/ 561975 h 3505062"/>
              <a:gd name="connsiteX7" fmla="*/ 4278840 w 6820840"/>
              <a:gd name="connsiteY7" fmla="*/ 933450 h 3505062"/>
              <a:gd name="connsiteX8" fmla="*/ 3831165 w 6820840"/>
              <a:gd name="connsiteY8" fmla="*/ 942975 h 3505062"/>
              <a:gd name="connsiteX9" fmla="*/ 3774015 w 6820840"/>
              <a:gd name="connsiteY9" fmla="*/ 2352675 h 3505062"/>
              <a:gd name="connsiteX10" fmla="*/ 2505829 w 6820840"/>
              <a:gd name="connsiteY10" fmla="*/ 2646589 h 3505062"/>
              <a:gd name="connsiteX11" fmla="*/ 1425423 w 6820840"/>
              <a:gd name="connsiteY11" fmla="*/ 2745921 h 3505062"/>
              <a:gd name="connsiteX12" fmla="*/ 1063472 w 6820840"/>
              <a:gd name="connsiteY12" fmla="*/ 3197679 h 3505062"/>
              <a:gd name="connsiteX13" fmla="*/ 162681 w 6820840"/>
              <a:gd name="connsiteY13" fmla="*/ 3268435 h 3505062"/>
              <a:gd name="connsiteX14" fmla="*/ 297390 w 6820840"/>
              <a:gd name="connsiteY14" fmla="*/ 3495675 h 3505062"/>
              <a:gd name="connsiteX15" fmla="*/ 3059640 w 6820840"/>
              <a:gd name="connsiteY15" fmla="*/ 3457575 h 3505062"/>
              <a:gd name="connsiteX0" fmla="*/ 3526365 w 6820840"/>
              <a:gd name="connsiteY0" fmla="*/ 0 h 3505062"/>
              <a:gd name="connsiteX1" fmla="*/ 6050490 w 6820840"/>
              <a:gd name="connsiteY1" fmla="*/ 19050 h 3505062"/>
              <a:gd name="connsiteX2" fmla="*/ 6717240 w 6820840"/>
              <a:gd name="connsiteY2" fmla="*/ 200025 h 3505062"/>
              <a:gd name="connsiteX3" fmla="*/ 6793440 w 6820840"/>
              <a:gd name="connsiteY3" fmla="*/ 514350 h 3505062"/>
              <a:gd name="connsiteX4" fmla="*/ 6460065 w 6820840"/>
              <a:gd name="connsiteY4" fmla="*/ 571500 h 3505062"/>
              <a:gd name="connsiteX5" fmla="*/ 5821891 w 6820840"/>
              <a:gd name="connsiteY5" fmla="*/ 552450 h 3505062"/>
              <a:gd name="connsiteX6" fmla="*/ 5383740 w 6820840"/>
              <a:gd name="connsiteY6" fmla="*/ 561975 h 3505062"/>
              <a:gd name="connsiteX7" fmla="*/ 4383615 w 6820840"/>
              <a:gd name="connsiteY7" fmla="*/ 523875 h 3505062"/>
              <a:gd name="connsiteX8" fmla="*/ 3831165 w 6820840"/>
              <a:gd name="connsiteY8" fmla="*/ 942975 h 3505062"/>
              <a:gd name="connsiteX9" fmla="*/ 3774015 w 6820840"/>
              <a:gd name="connsiteY9" fmla="*/ 2352675 h 3505062"/>
              <a:gd name="connsiteX10" fmla="*/ 2505829 w 6820840"/>
              <a:gd name="connsiteY10" fmla="*/ 2646589 h 3505062"/>
              <a:gd name="connsiteX11" fmla="*/ 1425423 w 6820840"/>
              <a:gd name="connsiteY11" fmla="*/ 2745921 h 3505062"/>
              <a:gd name="connsiteX12" fmla="*/ 1063472 w 6820840"/>
              <a:gd name="connsiteY12" fmla="*/ 3197679 h 3505062"/>
              <a:gd name="connsiteX13" fmla="*/ 162681 w 6820840"/>
              <a:gd name="connsiteY13" fmla="*/ 3268435 h 3505062"/>
              <a:gd name="connsiteX14" fmla="*/ 297390 w 6820840"/>
              <a:gd name="connsiteY14" fmla="*/ 3495675 h 3505062"/>
              <a:gd name="connsiteX15" fmla="*/ 3059640 w 6820840"/>
              <a:gd name="connsiteY15" fmla="*/ 3457575 h 3505062"/>
              <a:gd name="connsiteX0" fmla="*/ 3526365 w 6820840"/>
              <a:gd name="connsiteY0" fmla="*/ 0 h 3505062"/>
              <a:gd name="connsiteX1" fmla="*/ 6050490 w 6820840"/>
              <a:gd name="connsiteY1" fmla="*/ 19050 h 3505062"/>
              <a:gd name="connsiteX2" fmla="*/ 6717240 w 6820840"/>
              <a:gd name="connsiteY2" fmla="*/ 200025 h 3505062"/>
              <a:gd name="connsiteX3" fmla="*/ 6793440 w 6820840"/>
              <a:gd name="connsiteY3" fmla="*/ 514350 h 3505062"/>
              <a:gd name="connsiteX4" fmla="*/ 6460065 w 6820840"/>
              <a:gd name="connsiteY4" fmla="*/ 571500 h 3505062"/>
              <a:gd name="connsiteX5" fmla="*/ 5821891 w 6820840"/>
              <a:gd name="connsiteY5" fmla="*/ 552450 h 3505062"/>
              <a:gd name="connsiteX6" fmla="*/ 5383740 w 6820840"/>
              <a:gd name="connsiteY6" fmla="*/ 504825 h 3505062"/>
              <a:gd name="connsiteX7" fmla="*/ 4383615 w 6820840"/>
              <a:gd name="connsiteY7" fmla="*/ 523875 h 3505062"/>
              <a:gd name="connsiteX8" fmla="*/ 3831165 w 6820840"/>
              <a:gd name="connsiteY8" fmla="*/ 942975 h 3505062"/>
              <a:gd name="connsiteX9" fmla="*/ 3774015 w 6820840"/>
              <a:gd name="connsiteY9" fmla="*/ 2352675 h 3505062"/>
              <a:gd name="connsiteX10" fmla="*/ 2505829 w 6820840"/>
              <a:gd name="connsiteY10" fmla="*/ 2646589 h 3505062"/>
              <a:gd name="connsiteX11" fmla="*/ 1425423 w 6820840"/>
              <a:gd name="connsiteY11" fmla="*/ 2745921 h 3505062"/>
              <a:gd name="connsiteX12" fmla="*/ 1063472 w 6820840"/>
              <a:gd name="connsiteY12" fmla="*/ 3197679 h 3505062"/>
              <a:gd name="connsiteX13" fmla="*/ 162681 w 6820840"/>
              <a:gd name="connsiteY13" fmla="*/ 3268435 h 3505062"/>
              <a:gd name="connsiteX14" fmla="*/ 297390 w 6820840"/>
              <a:gd name="connsiteY14" fmla="*/ 3495675 h 3505062"/>
              <a:gd name="connsiteX15" fmla="*/ 3059640 w 6820840"/>
              <a:gd name="connsiteY15" fmla="*/ 3457575 h 3505062"/>
              <a:gd name="connsiteX0" fmla="*/ 3526365 w 6820840"/>
              <a:gd name="connsiteY0" fmla="*/ 0 h 3505062"/>
              <a:gd name="connsiteX1" fmla="*/ 6050490 w 6820840"/>
              <a:gd name="connsiteY1" fmla="*/ 19050 h 3505062"/>
              <a:gd name="connsiteX2" fmla="*/ 6717240 w 6820840"/>
              <a:gd name="connsiteY2" fmla="*/ 200025 h 3505062"/>
              <a:gd name="connsiteX3" fmla="*/ 6793440 w 6820840"/>
              <a:gd name="connsiteY3" fmla="*/ 514350 h 3505062"/>
              <a:gd name="connsiteX4" fmla="*/ 6460065 w 6820840"/>
              <a:gd name="connsiteY4" fmla="*/ 571500 h 3505062"/>
              <a:gd name="connsiteX5" fmla="*/ 5821891 w 6820840"/>
              <a:gd name="connsiteY5" fmla="*/ 552450 h 3505062"/>
              <a:gd name="connsiteX6" fmla="*/ 5383740 w 6820840"/>
              <a:gd name="connsiteY6" fmla="*/ 504825 h 3505062"/>
              <a:gd name="connsiteX7" fmla="*/ 4383615 w 6820840"/>
              <a:gd name="connsiteY7" fmla="*/ 523875 h 3505062"/>
              <a:gd name="connsiteX8" fmla="*/ 3831165 w 6820840"/>
              <a:gd name="connsiteY8" fmla="*/ 942975 h 3505062"/>
              <a:gd name="connsiteX9" fmla="*/ 3774015 w 6820840"/>
              <a:gd name="connsiteY9" fmla="*/ 2352675 h 3505062"/>
              <a:gd name="connsiteX10" fmla="*/ 2505829 w 6820840"/>
              <a:gd name="connsiteY10" fmla="*/ 2646589 h 3505062"/>
              <a:gd name="connsiteX11" fmla="*/ 1425423 w 6820840"/>
              <a:gd name="connsiteY11" fmla="*/ 2745921 h 3505062"/>
              <a:gd name="connsiteX12" fmla="*/ 1063472 w 6820840"/>
              <a:gd name="connsiteY12" fmla="*/ 3197679 h 3505062"/>
              <a:gd name="connsiteX13" fmla="*/ 162681 w 6820840"/>
              <a:gd name="connsiteY13" fmla="*/ 3268435 h 3505062"/>
              <a:gd name="connsiteX14" fmla="*/ 297390 w 6820840"/>
              <a:gd name="connsiteY14" fmla="*/ 3495675 h 3505062"/>
              <a:gd name="connsiteX15" fmla="*/ 3059640 w 6820840"/>
              <a:gd name="connsiteY15" fmla="*/ 3457575 h 350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20840" h="3505062">
                <a:moveTo>
                  <a:pt x="3526365" y="0"/>
                </a:moveTo>
                <a:lnTo>
                  <a:pt x="6050490" y="19050"/>
                </a:lnTo>
                <a:cubicBezTo>
                  <a:pt x="6582302" y="52387"/>
                  <a:pt x="6593415" y="117475"/>
                  <a:pt x="6717240" y="200025"/>
                </a:cubicBezTo>
                <a:cubicBezTo>
                  <a:pt x="6841065" y="282575"/>
                  <a:pt x="6836303" y="452438"/>
                  <a:pt x="6793440" y="514350"/>
                </a:cubicBezTo>
                <a:cubicBezTo>
                  <a:pt x="6750578" y="576263"/>
                  <a:pt x="6621990" y="565150"/>
                  <a:pt x="6460065" y="571500"/>
                </a:cubicBezTo>
                <a:cubicBezTo>
                  <a:pt x="6247340" y="565150"/>
                  <a:pt x="6001278" y="563562"/>
                  <a:pt x="5821891" y="552450"/>
                </a:cubicBezTo>
                <a:cubicBezTo>
                  <a:pt x="5642504" y="541338"/>
                  <a:pt x="5626628" y="511175"/>
                  <a:pt x="5383740" y="504825"/>
                </a:cubicBezTo>
                <a:cubicBezTo>
                  <a:pt x="5126565" y="568325"/>
                  <a:pt x="4669365" y="522288"/>
                  <a:pt x="4383615" y="523875"/>
                </a:cubicBezTo>
                <a:cubicBezTo>
                  <a:pt x="4097865" y="525463"/>
                  <a:pt x="3932765" y="638175"/>
                  <a:pt x="3831165" y="942975"/>
                </a:cubicBezTo>
                <a:cubicBezTo>
                  <a:pt x="3729565" y="1247775"/>
                  <a:pt x="3994904" y="2068739"/>
                  <a:pt x="3774015" y="2352675"/>
                </a:cubicBezTo>
                <a:cubicBezTo>
                  <a:pt x="3553126" y="2636611"/>
                  <a:pt x="2897261" y="2581048"/>
                  <a:pt x="2505829" y="2646589"/>
                </a:cubicBezTo>
                <a:cubicBezTo>
                  <a:pt x="2114397" y="2712130"/>
                  <a:pt x="1645859" y="2545217"/>
                  <a:pt x="1425423" y="2745921"/>
                </a:cubicBezTo>
                <a:cubicBezTo>
                  <a:pt x="1052587" y="2826884"/>
                  <a:pt x="1273929" y="3110593"/>
                  <a:pt x="1063472" y="3197679"/>
                </a:cubicBezTo>
                <a:cubicBezTo>
                  <a:pt x="853015" y="3284765"/>
                  <a:pt x="290361" y="3218769"/>
                  <a:pt x="162681" y="3268435"/>
                </a:cubicBezTo>
                <a:cubicBezTo>
                  <a:pt x="35001" y="3318101"/>
                  <a:pt x="-185437" y="3464152"/>
                  <a:pt x="297390" y="3495675"/>
                </a:cubicBezTo>
                <a:cubicBezTo>
                  <a:pt x="780217" y="3527198"/>
                  <a:pt x="2138890" y="3470275"/>
                  <a:pt x="3059640" y="3457575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Line Callout 1 30"/>
          <p:cNvSpPr/>
          <p:nvPr/>
        </p:nvSpPr>
        <p:spPr bwMode="auto">
          <a:xfrm>
            <a:off x="5448300" y="6107488"/>
            <a:ext cx="3533776" cy="646331"/>
          </a:xfrm>
          <a:prstGeom prst="borderCallout1">
            <a:avLst>
              <a:gd name="adj1" fmla="val 41638"/>
              <a:gd name="adj2" fmla="val -152"/>
              <a:gd name="adj3" fmla="val -34314"/>
              <a:gd name="adj4" fmla="val -70243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i="1" u="none" dirty="0" smtClean="0"/>
              <a:t>Dynamic configuration path thru the JAWS pattern language</a:t>
            </a:r>
            <a:endParaRPr lang="en-US" i="1" u="none" dirty="0"/>
          </a:p>
        </p:txBody>
      </p:sp>
    </p:spTree>
    <p:extLst>
      <p:ext uri="{BB962C8B-B14F-4D97-AF65-F5344CB8AC3E}">
        <p14:creationId xmlns:p14="http://schemas.microsoft.com/office/powerpoint/2010/main" val="413571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title"/>
          </p:nvPr>
        </p:nvSpPr>
        <p:spPr>
          <a:xfrm>
            <a:off x="9525" y="276225"/>
            <a:ext cx="9134475" cy="9144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ACE_Service_Object</a:t>
            </a:r>
            <a:r>
              <a:rPr lang="en-US" dirty="0" smtClean="0"/>
              <a:t> with JAWS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-1" y="6388100"/>
            <a:ext cx="9144001" cy="488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2" y="1644021"/>
            <a:ext cx="8212884" cy="4436766"/>
          </a:xfrm>
          <a:prstGeom prst="rect">
            <a:avLst/>
          </a:prstGeom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5401" y="2500921"/>
            <a:ext cx="1097143" cy="118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9344">
            <a:off x="7435537" y="3337106"/>
            <a:ext cx="1586619" cy="111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6" y="4472793"/>
            <a:ext cx="1827947" cy="94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 bwMode="auto">
          <a:xfrm>
            <a:off x="3579968" y="5036285"/>
            <a:ext cx="626886" cy="3891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8" name="Picture 5" descr="http://farm5.staticflickr.com/4072/4297002549_c6f254874a_b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436" y="5193572"/>
            <a:ext cx="875418" cy="11030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/>
        </p:nvCxnSpPr>
        <p:spPr bwMode="auto">
          <a:xfrm>
            <a:off x="7085168" y="3320025"/>
            <a:ext cx="714375" cy="39933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Freeform 19"/>
          <p:cNvSpPr/>
          <p:nvPr/>
        </p:nvSpPr>
        <p:spPr bwMode="auto">
          <a:xfrm rot="20867773">
            <a:off x="1402131" y="2585000"/>
            <a:ext cx="336176" cy="116541"/>
          </a:xfrm>
          <a:custGeom>
            <a:avLst/>
            <a:gdLst>
              <a:gd name="connsiteX0" fmla="*/ 336176 w 336176"/>
              <a:gd name="connsiteY0" fmla="*/ 0 h 116541"/>
              <a:gd name="connsiteX1" fmla="*/ 0 w 336176"/>
              <a:gd name="connsiteY1" fmla="*/ 116541 h 116541"/>
              <a:gd name="connsiteX0" fmla="*/ 336176 w 336176"/>
              <a:gd name="connsiteY0" fmla="*/ 0 h 116541"/>
              <a:gd name="connsiteX1" fmla="*/ 0 w 336176"/>
              <a:gd name="connsiteY1" fmla="*/ 116541 h 11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176" h="116541">
                <a:moveTo>
                  <a:pt x="336176" y="0"/>
                </a:moveTo>
                <a:cubicBezTo>
                  <a:pt x="31376" y="52294"/>
                  <a:pt x="112059" y="77694"/>
                  <a:pt x="0" y="11654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33176" y="5849240"/>
            <a:ext cx="712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Server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21"/>
          <p:cNvSpPr/>
          <p:nvPr/>
        </p:nvSpPr>
        <p:spPr bwMode="auto">
          <a:xfrm rot="9050215">
            <a:off x="7581934" y="4424565"/>
            <a:ext cx="336176" cy="116541"/>
          </a:xfrm>
          <a:custGeom>
            <a:avLst/>
            <a:gdLst>
              <a:gd name="connsiteX0" fmla="*/ 336176 w 336176"/>
              <a:gd name="connsiteY0" fmla="*/ 0 h 116541"/>
              <a:gd name="connsiteX1" fmla="*/ 0 w 336176"/>
              <a:gd name="connsiteY1" fmla="*/ 116541 h 116541"/>
              <a:gd name="connsiteX0" fmla="*/ 336176 w 336176"/>
              <a:gd name="connsiteY0" fmla="*/ 0 h 116541"/>
              <a:gd name="connsiteX1" fmla="*/ 0 w 336176"/>
              <a:gd name="connsiteY1" fmla="*/ 116541 h 11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176" h="116541">
                <a:moveTo>
                  <a:pt x="336176" y="0"/>
                </a:moveTo>
                <a:cubicBezTo>
                  <a:pt x="31376" y="52294"/>
                  <a:pt x="112059" y="77694"/>
                  <a:pt x="0" y="11654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893410" y="2979405"/>
            <a:ext cx="1383441" cy="531389"/>
            <a:chOff x="3974243" y="4488776"/>
            <a:chExt cx="1279541" cy="531389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4062080" y="4488776"/>
              <a:ext cx="1069420" cy="531389"/>
            </a:xfrm>
            <a:prstGeom prst="roundRect">
              <a:avLst/>
            </a:prstGeom>
            <a:solidFill>
              <a:srgbClr val="D9F6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74243" y="4522179"/>
              <a:ext cx="12795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u="none" dirty="0" err="1" smtClean="0">
                  <a:latin typeface="Arial" pitchFamily="34" charset="0"/>
                  <a:cs typeface="Arial" pitchFamily="34" charset="0"/>
                </a:rPr>
                <a:t>Reactor_HTTP_Server_Adapter</a:t>
              </a:r>
              <a:endParaRPr lang="en-US" sz="12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AutoShape 17"/>
          <p:cNvSpPr>
            <a:spLocks noChangeArrowheads="1"/>
          </p:cNvSpPr>
          <p:nvPr/>
        </p:nvSpPr>
        <p:spPr bwMode="auto">
          <a:xfrm>
            <a:off x="5112664" y="2317819"/>
            <a:ext cx="960669" cy="5191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anchor="ctr" anchorCtr="0"/>
          <a:lstStyle/>
          <a:p>
            <a:pPr algn="ctr">
              <a:lnSpc>
                <a:spcPct val="90000"/>
              </a:lnSpc>
            </a:pPr>
            <a:r>
              <a:rPr lang="en-US" sz="105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Logging </a:t>
            </a:r>
          </a:p>
          <a:p>
            <a:pPr algn="ctr">
              <a:lnSpc>
                <a:spcPct val="90000"/>
              </a:lnSpc>
            </a:pPr>
            <a:r>
              <a:rPr lang="en-US" sz="105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Event </a:t>
            </a:r>
          </a:p>
          <a:p>
            <a:pPr algn="ctr">
              <a:lnSpc>
                <a:spcPct val="90000"/>
              </a:lnSpc>
            </a:pPr>
            <a:r>
              <a:rPr lang="en-US" sz="105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21643" y="2396310"/>
            <a:ext cx="951691" cy="341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900" b="1" u="none" dirty="0" err="1" smtClean="0">
                <a:latin typeface="Arial" pitchFamily="34" charset="0"/>
                <a:cs typeface="Arial" pitchFamily="34" charset="0"/>
              </a:rPr>
              <a:t>HTTP_Event</a:t>
            </a:r>
            <a:r>
              <a:rPr lang="en-US" sz="900" b="1" u="none" dirty="0" smtClean="0">
                <a:latin typeface="Arial" pitchFamily="34" charset="0"/>
                <a:cs typeface="Arial" pitchFamily="34" charset="0"/>
              </a:rPr>
              <a:t>_</a:t>
            </a:r>
            <a:br>
              <a:rPr lang="en-US" sz="900" b="1" u="none" dirty="0" smtClean="0">
                <a:latin typeface="Arial" pitchFamily="34" charset="0"/>
                <a:cs typeface="Arial" pitchFamily="34" charset="0"/>
              </a:rPr>
            </a:br>
            <a:r>
              <a:rPr lang="en-US" sz="900" b="1" u="none" dirty="0" smtClean="0">
                <a:latin typeface="Arial" pitchFamily="34" charset="0"/>
                <a:cs typeface="Arial" pitchFamily="34" charset="0"/>
              </a:rPr>
              <a:t>Handler</a:t>
            </a:r>
            <a:endParaRPr lang="en-US" sz="9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5127071" y="2248415"/>
            <a:ext cx="1067100" cy="5945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73494" y="2307752"/>
            <a:ext cx="102067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200" b="1" u="none" dirty="0" err="1" smtClean="0">
                <a:latin typeface="Arial" pitchFamily="34" charset="0"/>
                <a:cs typeface="Arial" pitchFamily="34" charset="0"/>
              </a:rPr>
              <a:t>HTTP_Svc</a:t>
            </a:r>
            <a:r>
              <a:rPr lang="en-US" sz="1200" b="1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200" b="1" u="none" dirty="0" smtClean="0">
                <a:latin typeface="Arial" pitchFamily="34" charset="0"/>
                <a:cs typeface="Arial" pitchFamily="34" charset="0"/>
              </a:rPr>
            </a:br>
            <a:r>
              <a:rPr lang="en-US" sz="1200" b="1" u="none" dirty="0" smtClean="0">
                <a:latin typeface="Arial" pitchFamily="34" charset="0"/>
                <a:cs typeface="Arial" pitchFamily="34" charset="0"/>
              </a:rPr>
              <a:t>_Handler</a:t>
            </a:r>
            <a:endParaRPr lang="en-US" sz="12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2993471" y="2257516"/>
            <a:ext cx="1067100" cy="594564"/>
          </a:xfrm>
          <a:prstGeom prst="round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6337" y="2307752"/>
            <a:ext cx="1020678" cy="461665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200" b="1" u="none" dirty="0" err="1" smtClean="0">
                <a:latin typeface="Arial" pitchFamily="34" charset="0"/>
                <a:cs typeface="Arial" pitchFamily="34" charset="0"/>
              </a:rPr>
              <a:t>HTTP_Svc</a:t>
            </a:r>
            <a:r>
              <a:rPr lang="en-US" sz="1200" b="1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200" b="1" u="none" dirty="0" smtClean="0">
                <a:latin typeface="Arial" pitchFamily="34" charset="0"/>
                <a:cs typeface="Arial" pitchFamily="34" charset="0"/>
              </a:rPr>
            </a:br>
            <a:r>
              <a:rPr lang="en-US" sz="1200" b="1" u="none" dirty="0" smtClean="0">
                <a:latin typeface="Arial" pitchFamily="34" charset="0"/>
                <a:cs typeface="Arial" pitchFamily="34" charset="0"/>
              </a:rPr>
              <a:t>_Handler</a:t>
            </a:r>
            <a:endParaRPr lang="en-US" sz="12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5250" y="6407150"/>
            <a:ext cx="8953500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spcBef>
                <a:spcPct val="30000"/>
              </a:spcBef>
            </a:pPr>
            <a:r>
              <a:rPr lang="en-US" sz="2000" u="none" dirty="0" smtClean="0"/>
              <a:t>Components in this web server are linked dynamically at installation &amp; runtime</a:t>
            </a:r>
            <a:endParaRPr lang="en-US" sz="2000" u="none" dirty="0"/>
          </a:p>
        </p:txBody>
      </p:sp>
      <p:grpSp>
        <p:nvGrpSpPr>
          <p:cNvPr id="33" name="Group 32"/>
          <p:cNvGrpSpPr/>
          <p:nvPr/>
        </p:nvGrpSpPr>
        <p:grpSpPr>
          <a:xfrm>
            <a:off x="3387376" y="3894368"/>
            <a:ext cx="279289" cy="290911"/>
            <a:chOff x="8327572" y="4328206"/>
            <a:chExt cx="300243" cy="312737"/>
          </a:xfrm>
        </p:grpSpPr>
        <p:grpSp>
          <p:nvGrpSpPr>
            <p:cNvPr id="34" name="Group 33"/>
            <p:cNvGrpSpPr/>
            <p:nvPr/>
          </p:nvGrpSpPr>
          <p:grpSpPr>
            <a:xfrm>
              <a:off x="8472240" y="4328206"/>
              <a:ext cx="155575" cy="312737"/>
              <a:chOff x="7723835" y="1770063"/>
              <a:chExt cx="155575" cy="312737"/>
            </a:xfrm>
          </p:grpSpPr>
          <p:sp>
            <p:nvSpPr>
              <p:cNvPr id="36" name="Freeform 99"/>
              <p:cNvSpPr>
                <a:spLocks/>
              </p:cNvSpPr>
              <p:nvPr/>
            </p:nvSpPr>
            <p:spPr bwMode="auto">
              <a:xfrm>
                <a:off x="7723835" y="1770063"/>
                <a:ext cx="155575" cy="290512"/>
              </a:xfrm>
              <a:custGeom>
                <a:avLst/>
                <a:gdLst>
                  <a:gd name="T0" fmla="*/ 2147483647 w 98"/>
                  <a:gd name="T1" fmla="*/ 0 h 183"/>
                  <a:gd name="T2" fmla="*/ 2147483647 w 98"/>
                  <a:gd name="T3" fmla="*/ 2147483647 h 183"/>
                  <a:gd name="T4" fmla="*/ 0 w 98"/>
                  <a:gd name="T5" fmla="*/ 2147483647 h 183"/>
                  <a:gd name="T6" fmla="*/ 0 w 98"/>
                  <a:gd name="T7" fmla="*/ 2147483647 h 183"/>
                  <a:gd name="T8" fmla="*/ 2147483647 w 98"/>
                  <a:gd name="T9" fmla="*/ 2147483647 h 183"/>
                  <a:gd name="T10" fmla="*/ 2147483647 w 98"/>
                  <a:gd name="T11" fmla="*/ 2147483647 h 183"/>
                  <a:gd name="T12" fmla="*/ 2147483647 w 98"/>
                  <a:gd name="T13" fmla="*/ 2147483647 h 183"/>
                  <a:gd name="T14" fmla="*/ 2147483647 w 98"/>
                  <a:gd name="T15" fmla="*/ 2147483647 h 183"/>
                  <a:gd name="T16" fmla="*/ 2147483647 w 98"/>
                  <a:gd name="T17" fmla="*/ 2147483647 h 183"/>
                  <a:gd name="T18" fmla="*/ 2147483647 w 98"/>
                  <a:gd name="T19" fmla="*/ 2147483647 h 183"/>
                  <a:gd name="T20" fmla="*/ 2147483647 w 98"/>
                  <a:gd name="T21" fmla="*/ 2147483647 h 183"/>
                  <a:gd name="T22" fmla="*/ 2147483647 w 98"/>
                  <a:gd name="T23" fmla="*/ 2147483647 h 183"/>
                  <a:gd name="T24" fmla="*/ 2147483647 w 98"/>
                  <a:gd name="T25" fmla="*/ 2147483647 h 183"/>
                  <a:gd name="T26" fmla="*/ 2147483647 w 98"/>
                  <a:gd name="T27" fmla="*/ 2147483647 h 183"/>
                  <a:gd name="T28" fmla="*/ 2147483647 w 98"/>
                  <a:gd name="T29" fmla="*/ 2147483647 h 183"/>
                  <a:gd name="T30" fmla="*/ 2147483647 w 98"/>
                  <a:gd name="T31" fmla="*/ 2147483647 h 183"/>
                  <a:gd name="T32" fmla="*/ 2147483647 w 98"/>
                  <a:gd name="T33" fmla="*/ 2147483647 h 183"/>
                  <a:gd name="T34" fmla="*/ 2147483647 w 98"/>
                  <a:gd name="T35" fmla="*/ 0 h 18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8"/>
                  <a:gd name="T55" fmla="*/ 0 h 183"/>
                  <a:gd name="T56" fmla="*/ 98 w 98"/>
                  <a:gd name="T57" fmla="*/ 183 h 18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8" h="183">
                    <a:moveTo>
                      <a:pt x="98" y="0"/>
                    </a:moveTo>
                    <a:lnTo>
                      <a:pt x="14" y="42"/>
                    </a:lnTo>
                    <a:lnTo>
                      <a:pt x="0" y="56"/>
                    </a:lnTo>
                    <a:lnTo>
                      <a:pt x="42" y="70"/>
                    </a:lnTo>
                    <a:lnTo>
                      <a:pt x="84" y="84"/>
                    </a:lnTo>
                    <a:lnTo>
                      <a:pt x="84" y="99"/>
                    </a:lnTo>
                    <a:lnTo>
                      <a:pt x="42" y="113"/>
                    </a:lnTo>
                    <a:lnTo>
                      <a:pt x="14" y="127"/>
                    </a:lnTo>
                    <a:lnTo>
                      <a:pt x="14" y="141"/>
                    </a:lnTo>
                    <a:lnTo>
                      <a:pt x="42" y="155"/>
                    </a:lnTo>
                    <a:lnTo>
                      <a:pt x="70" y="155"/>
                    </a:lnTo>
                    <a:lnTo>
                      <a:pt x="70" y="169"/>
                    </a:lnTo>
                    <a:lnTo>
                      <a:pt x="28" y="183"/>
                    </a:lnTo>
                    <a:lnTo>
                      <a:pt x="98" y="0"/>
                    </a:lnTo>
                    <a:close/>
                  </a:path>
                </a:pathLst>
              </a:custGeom>
              <a:blipFill dpi="0" rotWithShape="0">
                <a:blip r:embed="rId8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100"/>
              <p:cNvSpPr>
                <a:spLocks/>
              </p:cNvSpPr>
              <p:nvPr/>
            </p:nvSpPr>
            <p:spPr bwMode="auto">
              <a:xfrm>
                <a:off x="7723835" y="1770063"/>
                <a:ext cx="155575" cy="268287"/>
              </a:xfrm>
              <a:custGeom>
                <a:avLst/>
                <a:gdLst>
                  <a:gd name="T0" fmla="*/ 2147483647 w 98"/>
                  <a:gd name="T1" fmla="*/ 2147483647 h 169"/>
                  <a:gd name="T2" fmla="*/ 2147483647 w 98"/>
                  <a:gd name="T3" fmla="*/ 2147483647 h 169"/>
                  <a:gd name="T4" fmla="*/ 2147483647 w 98"/>
                  <a:gd name="T5" fmla="*/ 2147483647 h 169"/>
                  <a:gd name="T6" fmla="*/ 2147483647 w 98"/>
                  <a:gd name="T7" fmla="*/ 2147483647 h 169"/>
                  <a:gd name="T8" fmla="*/ 0 w 98"/>
                  <a:gd name="T9" fmla="*/ 2147483647 h 169"/>
                  <a:gd name="T10" fmla="*/ 2147483647 w 98"/>
                  <a:gd name="T11" fmla="*/ 2147483647 h 169"/>
                  <a:gd name="T12" fmla="*/ 2147483647 w 98"/>
                  <a:gd name="T13" fmla="*/ 2147483647 h 169"/>
                  <a:gd name="T14" fmla="*/ 2147483647 w 98"/>
                  <a:gd name="T15" fmla="*/ 2147483647 h 169"/>
                  <a:gd name="T16" fmla="*/ 2147483647 w 98"/>
                  <a:gd name="T17" fmla="*/ 2147483647 h 169"/>
                  <a:gd name="T18" fmla="*/ 2147483647 w 98"/>
                  <a:gd name="T19" fmla="*/ 2147483647 h 169"/>
                  <a:gd name="T20" fmla="*/ 2147483647 w 98"/>
                  <a:gd name="T21" fmla="*/ 2147483647 h 169"/>
                  <a:gd name="T22" fmla="*/ 2147483647 w 98"/>
                  <a:gd name="T23" fmla="*/ 2147483647 h 169"/>
                  <a:gd name="T24" fmla="*/ 2147483647 w 98"/>
                  <a:gd name="T25" fmla="*/ 2147483647 h 169"/>
                  <a:gd name="T26" fmla="*/ 2147483647 w 98"/>
                  <a:gd name="T27" fmla="*/ 2147483647 h 169"/>
                  <a:gd name="T28" fmla="*/ 2147483647 w 98"/>
                  <a:gd name="T29" fmla="*/ 2147483647 h 169"/>
                  <a:gd name="T30" fmla="*/ 2147483647 w 98"/>
                  <a:gd name="T31" fmla="*/ 2147483647 h 169"/>
                  <a:gd name="T32" fmla="*/ 2147483647 w 98"/>
                  <a:gd name="T33" fmla="*/ 2147483647 h 169"/>
                  <a:gd name="T34" fmla="*/ 2147483647 w 98"/>
                  <a:gd name="T35" fmla="*/ 2147483647 h 169"/>
                  <a:gd name="T36" fmla="*/ 2147483647 w 98"/>
                  <a:gd name="T37" fmla="*/ 2147483647 h 169"/>
                  <a:gd name="T38" fmla="*/ 2147483647 w 98"/>
                  <a:gd name="T39" fmla="*/ 2147483647 h 169"/>
                  <a:gd name="T40" fmla="*/ 2147483647 w 98"/>
                  <a:gd name="T41" fmla="*/ 2147483647 h 169"/>
                  <a:gd name="T42" fmla="*/ 2147483647 w 98"/>
                  <a:gd name="T43" fmla="*/ 2147483647 h 169"/>
                  <a:gd name="T44" fmla="*/ 2147483647 w 98"/>
                  <a:gd name="T45" fmla="*/ 2147483647 h 169"/>
                  <a:gd name="T46" fmla="*/ 2147483647 w 98"/>
                  <a:gd name="T47" fmla="*/ 2147483647 h 169"/>
                  <a:gd name="T48" fmla="*/ 2147483647 w 98"/>
                  <a:gd name="T49" fmla="*/ 2147483647 h 169"/>
                  <a:gd name="T50" fmla="*/ 2147483647 w 98"/>
                  <a:gd name="T51" fmla="*/ 2147483647 h 169"/>
                  <a:gd name="T52" fmla="*/ 2147483647 w 98"/>
                  <a:gd name="T53" fmla="*/ 2147483647 h 169"/>
                  <a:gd name="T54" fmla="*/ 2147483647 w 98"/>
                  <a:gd name="T55" fmla="*/ 2147483647 h 169"/>
                  <a:gd name="T56" fmla="*/ 2147483647 w 98"/>
                  <a:gd name="T57" fmla="*/ 2147483647 h 169"/>
                  <a:gd name="T58" fmla="*/ 2147483647 w 98"/>
                  <a:gd name="T59" fmla="*/ 2147483647 h 169"/>
                  <a:gd name="T60" fmla="*/ 2147483647 w 98"/>
                  <a:gd name="T61" fmla="*/ 2147483647 h 169"/>
                  <a:gd name="T62" fmla="*/ 2147483647 w 98"/>
                  <a:gd name="T63" fmla="*/ 2147483647 h 169"/>
                  <a:gd name="T64" fmla="*/ 2147483647 w 98"/>
                  <a:gd name="T65" fmla="*/ 2147483647 h 169"/>
                  <a:gd name="T66" fmla="*/ 2147483647 w 98"/>
                  <a:gd name="T67" fmla="*/ 2147483647 h 169"/>
                  <a:gd name="T68" fmla="*/ 2147483647 w 98"/>
                  <a:gd name="T69" fmla="*/ 2147483647 h 169"/>
                  <a:gd name="T70" fmla="*/ 2147483647 w 98"/>
                  <a:gd name="T71" fmla="*/ 2147483647 h 169"/>
                  <a:gd name="T72" fmla="*/ 2147483647 w 98"/>
                  <a:gd name="T73" fmla="*/ 2147483647 h 169"/>
                  <a:gd name="T74" fmla="*/ 0 w 98"/>
                  <a:gd name="T75" fmla="*/ 2147483647 h 169"/>
                  <a:gd name="T76" fmla="*/ 0 w 98"/>
                  <a:gd name="T77" fmla="*/ 2147483647 h 169"/>
                  <a:gd name="T78" fmla="*/ 0 w 98"/>
                  <a:gd name="T79" fmla="*/ 2147483647 h 169"/>
                  <a:gd name="T80" fmla="*/ 2147483647 w 98"/>
                  <a:gd name="T81" fmla="*/ 2147483647 h 169"/>
                  <a:gd name="T82" fmla="*/ 2147483647 w 98"/>
                  <a:gd name="T83" fmla="*/ 0 h 16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8"/>
                  <a:gd name="T127" fmla="*/ 0 h 169"/>
                  <a:gd name="T128" fmla="*/ 98 w 98"/>
                  <a:gd name="T129" fmla="*/ 169 h 16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8" h="169">
                    <a:moveTo>
                      <a:pt x="98" y="14"/>
                    </a:moveTo>
                    <a:lnTo>
                      <a:pt x="14" y="56"/>
                    </a:lnTo>
                    <a:lnTo>
                      <a:pt x="28" y="56"/>
                    </a:lnTo>
                    <a:lnTo>
                      <a:pt x="14" y="70"/>
                    </a:lnTo>
                    <a:lnTo>
                      <a:pt x="0" y="56"/>
                    </a:lnTo>
                    <a:lnTo>
                      <a:pt x="42" y="70"/>
                    </a:lnTo>
                    <a:lnTo>
                      <a:pt x="84" y="84"/>
                    </a:lnTo>
                    <a:lnTo>
                      <a:pt x="98" y="84"/>
                    </a:lnTo>
                    <a:lnTo>
                      <a:pt x="98" y="99"/>
                    </a:lnTo>
                    <a:lnTo>
                      <a:pt x="84" y="113"/>
                    </a:lnTo>
                    <a:lnTo>
                      <a:pt x="42" y="127"/>
                    </a:lnTo>
                    <a:lnTo>
                      <a:pt x="14" y="141"/>
                    </a:lnTo>
                    <a:lnTo>
                      <a:pt x="28" y="127"/>
                    </a:lnTo>
                    <a:lnTo>
                      <a:pt x="28" y="141"/>
                    </a:lnTo>
                    <a:lnTo>
                      <a:pt x="14" y="141"/>
                    </a:lnTo>
                    <a:lnTo>
                      <a:pt x="42" y="155"/>
                    </a:lnTo>
                    <a:lnTo>
                      <a:pt x="70" y="155"/>
                    </a:lnTo>
                    <a:lnTo>
                      <a:pt x="84" y="155"/>
                    </a:lnTo>
                    <a:lnTo>
                      <a:pt x="84" y="169"/>
                    </a:lnTo>
                    <a:lnTo>
                      <a:pt x="70" y="169"/>
                    </a:lnTo>
                    <a:lnTo>
                      <a:pt x="70" y="155"/>
                    </a:lnTo>
                    <a:lnTo>
                      <a:pt x="70" y="169"/>
                    </a:lnTo>
                    <a:lnTo>
                      <a:pt x="42" y="169"/>
                    </a:lnTo>
                    <a:lnTo>
                      <a:pt x="14" y="155"/>
                    </a:lnTo>
                    <a:lnTo>
                      <a:pt x="14" y="141"/>
                    </a:lnTo>
                    <a:lnTo>
                      <a:pt x="14" y="127"/>
                    </a:lnTo>
                    <a:lnTo>
                      <a:pt x="42" y="113"/>
                    </a:lnTo>
                    <a:lnTo>
                      <a:pt x="84" y="99"/>
                    </a:lnTo>
                    <a:lnTo>
                      <a:pt x="84" y="84"/>
                    </a:lnTo>
                    <a:lnTo>
                      <a:pt x="84" y="99"/>
                    </a:lnTo>
                    <a:lnTo>
                      <a:pt x="42" y="84"/>
                    </a:lnTo>
                    <a:lnTo>
                      <a:pt x="0" y="70"/>
                    </a:lnTo>
                    <a:lnTo>
                      <a:pt x="0" y="56"/>
                    </a:lnTo>
                    <a:lnTo>
                      <a:pt x="14" y="42"/>
                    </a:lnTo>
                    <a:lnTo>
                      <a:pt x="98" y="0"/>
                    </a:lnTo>
                    <a:lnTo>
                      <a:pt x="98" y="14"/>
                    </a:lnTo>
                    <a:close/>
                  </a:path>
                </a:pathLst>
              </a:custGeom>
              <a:blipFill dpi="0" rotWithShape="0">
                <a:blip r:embed="rId9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101"/>
              <p:cNvSpPr>
                <a:spLocks/>
              </p:cNvSpPr>
              <p:nvPr/>
            </p:nvSpPr>
            <p:spPr bwMode="auto">
              <a:xfrm>
                <a:off x="7834960" y="2038350"/>
                <a:ext cx="22225" cy="22225"/>
              </a:xfrm>
              <a:custGeom>
                <a:avLst/>
                <a:gdLst>
                  <a:gd name="T0" fmla="*/ 2147483647 w 14"/>
                  <a:gd name="T1" fmla="*/ 0 h 14"/>
                  <a:gd name="T2" fmla="*/ 2147483647 w 14"/>
                  <a:gd name="T3" fmla="*/ 0 h 14"/>
                  <a:gd name="T4" fmla="*/ 0 w 14"/>
                  <a:gd name="T5" fmla="*/ 2147483647 h 14"/>
                  <a:gd name="T6" fmla="*/ 0 w 14"/>
                  <a:gd name="T7" fmla="*/ 0 h 14"/>
                  <a:gd name="T8" fmla="*/ 0 w 14"/>
                  <a:gd name="T9" fmla="*/ 0 h 14"/>
                  <a:gd name="T10" fmla="*/ 0 w 14"/>
                  <a:gd name="T11" fmla="*/ 0 h 14"/>
                  <a:gd name="T12" fmla="*/ 2147483647 w 14"/>
                  <a:gd name="T13" fmla="*/ 0 h 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14"/>
                  <a:gd name="T23" fmla="*/ 14 w 14"/>
                  <a:gd name="T24" fmla="*/ 14 h 1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14">
                    <a:moveTo>
                      <a:pt x="14" y="0"/>
                    </a:moveTo>
                    <a:lnTo>
                      <a:pt x="14" y="0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9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102"/>
              <p:cNvSpPr>
                <a:spLocks/>
              </p:cNvSpPr>
              <p:nvPr/>
            </p:nvSpPr>
            <p:spPr bwMode="auto">
              <a:xfrm>
                <a:off x="7768285" y="2038350"/>
                <a:ext cx="66675" cy="44450"/>
              </a:xfrm>
              <a:custGeom>
                <a:avLst/>
                <a:gdLst>
                  <a:gd name="T0" fmla="*/ 2147483647 w 42"/>
                  <a:gd name="T1" fmla="*/ 2147483647 h 28"/>
                  <a:gd name="T2" fmla="*/ 2147483647 w 42"/>
                  <a:gd name="T3" fmla="*/ 0 h 28"/>
                  <a:gd name="T4" fmla="*/ 0 w 42"/>
                  <a:gd name="T5" fmla="*/ 2147483647 h 28"/>
                  <a:gd name="T6" fmla="*/ 0 w 42"/>
                  <a:gd name="T7" fmla="*/ 2147483647 h 28"/>
                  <a:gd name="T8" fmla="*/ 2147483647 w 42"/>
                  <a:gd name="T9" fmla="*/ 214748364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28"/>
                  <a:gd name="T17" fmla="*/ 42 w 42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28">
                    <a:moveTo>
                      <a:pt x="42" y="14"/>
                    </a:moveTo>
                    <a:lnTo>
                      <a:pt x="42" y="0"/>
                    </a:lnTo>
                    <a:lnTo>
                      <a:pt x="0" y="14"/>
                    </a:lnTo>
                    <a:lnTo>
                      <a:pt x="0" y="28"/>
                    </a:lnTo>
                    <a:lnTo>
                      <a:pt x="42" y="14"/>
                    </a:lnTo>
                    <a:close/>
                  </a:path>
                </a:pathLst>
              </a:custGeom>
              <a:blipFill dpi="0" rotWithShape="0">
                <a:blip r:embed="rId9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 bwMode="auto">
            <a:xfrm>
              <a:off x="8327572" y="4484348"/>
              <a:ext cx="167346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566064" y="1009781"/>
            <a:ext cx="79873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u="none" dirty="0" smtClean="0">
                <a:latin typeface="+mj-lt"/>
                <a:cs typeface="Arial" pitchFamily="34" charset="0"/>
              </a:rPr>
              <a:t>To showcase </a:t>
            </a:r>
            <a:r>
              <a:rPr lang="en-US" sz="2000" b="1" u="none" dirty="0" err="1" smtClean="0">
                <a:latin typeface="Courier New" pitchFamily="49" charset="0"/>
                <a:cs typeface="Arial" pitchFamily="34" charset="0"/>
              </a:rPr>
              <a:t>ACE_Service_Object</a:t>
            </a:r>
            <a:r>
              <a:rPr lang="en-US" sz="2000" u="none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u="none" dirty="0" smtClean="0">
                <a:latin typeface="+mj-lt"/>
                <a:cs typeface="Arial" pitchFamily="34" charset="0"/>
              </a:rPr>
              <a:t>we’ll </a:t>
            </a:r>
            <a:r>
              <a:rPr lang="en-US" sz="2000" u="none" dirty="0" err="1" smtClean="0">
                <a:latin typeface="+mj-lt"/>
                <a:cs typeface="Arial" pitchFamily="34" charset="0"/>
              </a:rPr>
              <a:t>reimplement</a:t>
            </a:r>
            <a:r>
              <a:rPr lang="en-US" sz="2000" u="none" dirty="0" smtClean="0">
                <a:latin typeface="+mj-lt"/>
                <a:cs typeface="Arial" pitchFamily="34" charset="0"/>
              </a:rPr>
              <a:t> the reactive JAWS web server from the </a:t>
            </a:r>
            <a:r>
              <a:rPr lang="en-US" sz="2000" i="1" u="none" dirty="0" smtClean="0">
                <a:latin typeface="+mj-lt"/>
                <a:cs typeface="Arial" pitchFamily="34" charset="0"/>
              </a:rPr>
              <a:t>Acceptor-Connector </a:t>
            </a:r>
            <a:r>
              <a:rPr lang="en-US" sz="2000" u="none" dirty="0" smtClean="0">
                <a:latin typeface="+mj-lt"/>
                <a:cs typeface="Arial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7623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2"/>
          <p:cNvSpPr txBox="1">
            <a:spLocks noChangeArrowheads="1"/>
          </p:cNvSpPr>
          <p:nvPr/>
        </p:nvSpPr>
        <p:spPr bwMode="auto">
          <a:xfrm>
            <a:off x="-2720" y="1765294"/>
            <a:ext cx="873187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template &lt;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typename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ACCEPTOR&gt;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US" sz="1800" u="none" dirty="0" err="1" smtClean="0">
                <a:solidFill>
                  <a:srgbClr val="FF0000"/>
                </a:solidFill>
                <a:latin typeface="Courier New" pitchFamily="49" charset="0"/>
              </a:rPr>
              <a:t>Reactor_HTTP_Server_Adapter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: public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ACE_Service_Object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b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 virtual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init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    (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argc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, char *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argv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[]);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 virtual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fini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();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 virtual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info (char **,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size_t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 virtual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suspend ();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 virtual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resume ();</a:t>
            </a:r>
          </a:p>
          <a:p>
            <a:endParaRPr lang="en-US" sz="1800" u="none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private: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Reactor_HTTP_Server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&lt;ACCEPTOR&gt; *server_;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162824" name="Rectangle 8"/>
          <p:cNvSpPr>
            <a:spLocks noChangeArrowheads="1"/>
          </p:cNvSpPr>
          <p:nvPr/>
        </p:nvSpPr>
        <p:spPr bwMode="auto">
          <a:xfrm>
            <a:off x="2457904" y="5735612"/>
            <a:ext cx="63431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Reuse </a:t>
            </a:r>
            <a:r>
              <a:rPr lang="en-US" sz="2000" b="1" u="none" dirty="0" err="1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Reactor_HTTP_Server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 from earlier examples</a:t>
            </a:r>
            <a:endParaRPr lang="en-US" u="none" dirty="0" smtClean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62825" name="AutoShape 9"/>
          <p:cNvSpPr>
            <a:spLocks noChangeArrowheads="1"/>
          </p:cNvSpPr>
          <p:nvPr/>
        </p:nvSpPr>
        <p:spPr bwMode="auto">
          <a:xfrm rot="5400000" flipH="1" flipV="1">
            <a:off x="1850925" y="5510980"/>
            <a:ext cx="484188" cy="449263"/>
          </a:xfrm>
          <a:custGeom>
            <a:avLst/>
            <a:gdLst>
              <a:gd name="T0" fmla="*/ 7600541 w 21600"/>
              <a:gd name="T1" fmla="*/ 0 h 21600"/>
              <a:gd name="T2" fmla="*/ 7600541 w 21600"/>
              <a:gd name="T3" fmla="*/ 5259643 h 21600"/>
              <a:gd name="T4" fmla="*/ 1626535 w 21600"/>
              <a:gd name="T5" fmla="*/ 9344317 h 21600"/>
              <a:gd name="T6" fmla="*/ 10853612 w 21600"/>
              <a:gd name="T7" fmla="*/ 262981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1200" b="1" u="none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4076362" y="2440005"/>
            <a:ext cx="31797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Hook methods inherited from </a:t>
            </a:r>
            <a:r>
              <a:rPr lang="en-US" sz="2000" b="1" u="none" dirty="0" err="1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ACE_Service_Object</a:t>
            </a:r>
            <a:endParaRPr lang="en-US" u="none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2827" name="AutoShape 11"/>
          <p:cNvSpPr>
            <a:spLocks noChangeArrowheads="1"/>
          </p:cNvSpPr>
          <p:nvPr/>
        </p:nvSpPr>
        <p:spPr bwMode="auto">
          <a:xfrm rot="16200000" flipH="1">
            <a:off x="3609636" y="2597767"/>
            <a:ext cx="484188" cy="449262"/>
          </a:xfrm>
          <a:custGeom>
            <a:avLst/>
            <a:gdLst>
              <a:gd name="T0" fmla="*/ 7600541 w 21600"/>
              <a:gd name="T1" fmla="*/ 0 h 21600"/>
              <a:gd name="T2" fmla="*/ 7600541 w 21600"/>
              <a:gd name="T3" fmla="*/ 5259610 h 21600"/>
              <a:gd name="T4" fmla="*/ 1626535 w 21600"/>
              <a:gd name="T5" fmla="*/ 9344275 h 21600"/>
              <a:gd name="T6" fmla="*/ 10853612 w 21600"/>
              <a:gd name="T7" fmla="*/ 2629805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1200" b="1" u="none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title"/>
          </p:nvPr>
        </p:nvSpPr>
        <p:spPr>
          <a:xfrm>
            <a:off x="9525" y="276225"/>
            <a:ext cx="9134475" cy="9144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ACE_Service_Object</a:t>
            </a:r>
            <a:r>
              <a:rPr lang="en-US" dirty="0" smtClean="0"/>
              <a:t> with JAWS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 rot="16200000" flipV="1">
            <a:off x="7093521" y="2428893"/>
            <a:ext cx="484188" cy="449262"/>
          </a:xfrm>
          <a:custGeom>
            <a:avLst/>
            <a:gdLst>
              <a:gd name="T0" fmla="*/ 7600541 w 21600"/>
              <a:gd name="T1" fmla="*/ 0 h 21600"/>
              <a:gd name="T2" fmla="*/ 7600541 w 21600"/>
              <a:gd name="T3" fmla="*/ 5259610 h 21600"/>
              <a:gd name="T4" fmla="*/ 1626535 w 21600"/>
              <a:gd name="T5" fmla="*/ 9344275 h 21600"/>
              <a:gd name="T6" fmla="*/ 10853612 w 21600"/>
              <a:gd name="T7" fmla="*/ 2629805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1200" b="1" u="none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066923" y="6414200"/>
            <a:ext cx="4895851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Note the use of the </a:t>
            </a:r>
            <a:r>
              <a:rPr lang="en-US" sz="200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GoF</a:t>
            </a:r>
            <a:r>
              <a:rPr lang="en-US" sz="20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Adapter</a:t>
            </a:r>
            <a:r>
              <a:rPr lang="en-US" sz="20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pattern!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66064" y="1009781"/>
            <a:ext cx="79873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u="none" dirty="0" smtClean="0">
                <a:latin typeface="+mj-lt"/>
                <a:cs typeface="Arial" pitchFamily="34" charset="0"/>
              </a:rPr>
              <a:t>To showcase </a:t>
            </a:r>
            <a:r>
              <a:rPr lang="en-US" sz="2000" b="1" u="none" dirty="0" err="1" smtClean="0">
                <a:latin typeface="Courier New" pitchFamily="49" charset="0"/>
                <a:cs typeface="Arial" pitchFamily="34" charset="0"/>
              </a:rPr>
              <a:t>ACE_Service_Object</a:t>
            </a:r>
            <a:r>
              <a:rPr lang="en-US" sz="2000" u="none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u="none" dirty="0" smtClean="0">
                <a:latin typeface="+mj-lt"/>
                <a:cs typeface="Arial" pitchFamily="34" charset="0"/>
              </a:rPr>
              <a:t>we’ll </a:t>
            </a:r>
            <a:r>
              <a:rPr lang="en-US" sz="2000" u="none" dirty="0" err="1" smtClean="0">
                <a:latin typeface="+mj-lt"/>
                <a:cs typeface="Arial" pitchFamily="34" charset="0"/>
              </a:rPr>
              <a:t>reimplement</a:t>
            </a:r>
            <a:r>
              <a:rPr lang="en-US" sz="2000" u="none" dirty="0" smtClean="0">
                <a:latin typeface="+mj-lt"/>
                <a:cs typeface="Arial" pitchFamily="34" charset="0"/>
              </a:rPr>
              <a:t> the reactive JAWS web server from the </a:t>
            </a:r>
            <a:r>
              <a:rPr lang="en-US" sz="2000" i="1" u="none" dirty="0" smtClean="0">
                <a:latin typeface="+mj-lt"/>
                <a:cs typeface="Arial" pitchFamily="34" charset="0"/>
              </a:rPr>
              <a:t>Acceptor-Connector </a:t>
            </a:r>
            <a:r>
              <a:rPr lang="en-US" sz="2000" u="none" dirty="0" smtClean="0">
                <a:latin typeface="+mj-lt"/>
                <a:cs typeface="Arial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4024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4" grpId="0"/>
      <p:bldP spid="162825" grpId="0" animBg="1"/>
      <p:bldP spid="162826" grpId="0"/>
      <p:bldP spid="162827" grpId="0" animBg="1"/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501" y="1923849"/>
            <a:ext cx="666908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019032" y="2017139"/>
            <a:ext cx="191270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Reactor HTTP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Server Adapter</a:t>
            </a:r>
            <a:endParaRPr lang="en-US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7117712" y="2864018"/>
            <a:ext cx="184337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Reactor HTTP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Server</a:t>
            </a:r>
            <a:endParaRPr lang="en-US" sz="1600" b="1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title"/>
          </p:nvPr>
        </p:nvSpPr>
        <p:spPr>
          <a:xfrm>
            <a:off x="9525" y="276225"/>
            <a:ext cx="9134475" cy="9144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ACE_Service_Object</a:t>
            </a:r>
            <a:r>
              <a:rPr lang="en-US" dirty="0" smtClean="0"/>
              <a:t> with JAWS</a:t>
            </a:r>
          </a:p>
        </p:txBody>
      </p:sp>
      <p:sp>
        <p:nvSpPr>
          <p:cNvPr id="17" name="Line Callout 1 16"/>
          <p:cNvSpPr/>
          <p:nvPr/>
        </p:nvSpPr>
        <p:spPr bwMode="auto">
          <a:xfrm>
            <a:off x="348343" y="4058910"/>
            <a:ext cx="2601686" cy="1754326"/>
          </a:xfrm>
          <a:prstGeom prst="borderCallout1">
            <a:avLst>
              <a:gd name="adj1" fmla="val -308"/>
              <a:gd name="adj2" fmla="val 73592"/>
              <a:gd name="adj3" fmla="val -43361"/>
              <a:gd name="adj4" fmla="val 112845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u="none" dirty="0">
                <a:latin typeface="+mj-lt"/>
                <a:cs typeface="Arial" pitchFamily="34" charset="0"/>
              </a:rPr>
              <a:t>Rather than being configured </a:t>
            </a:r>
            <a:r>
              <a:rPr lang="en-US" i="1" u="none" dirty="0" smtClean="0">
                <a:latin typeface="+mj-lt"/>
                <a:cs typeface="Arial" pitchFamily="34" charset="0"/>
              </a:rPr>
              <a:t>statically, </a:t>
            </a:r>
            <a:r>
              <a:rPr lang="en-US" i="1" u="none" dirty="0">
                <a:latin typeface="+mj-lt"/>
                <a:cs typeface="Arial" pitchFamily="34" charset="0"/>
              </a:rPr>
              <a:t>this revision </a:t>
            </a:r>
            <a:r>
              <a:rPr lang="en-US" i="1" u="none" dirty="0" smtClean="0">
                <a:latin typeface="+mj-lt"/>
                <a:cs typeface="Arial" pitchFamily="34" charset="0"/>
              </a:rPr>
              <a:t>is configured dynamically by the ACE </a:t>
            </a:r>
            <a:r>
              <a:rPr lang="en-US" i="1" u="none" dirty="0">
                <a:latin typeface="+mj-lt"/>
                <a:cs typeface="Arial" pitchFamily="34" charset="0"/>
              </a:rPr>
              <a:t>Service Configurator framework</a:t>
            </a:r>
            <a:endParaRPr lang="en-US" b="1" i="1" u="none" dirty="0">
              <a:latin typeface="+mj-lt"/>
              <a:cs typeface="Courier New" pitchFamily="49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66064" y="1009781"/>
            <a:ext cx="79873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u="none" dirty="0" smtClean="0">
                <a:latin typeface="+mj-lt"/>
                <a:cs typeface="Arial" pitchFamily="34" charset="0"/>
              </a:rPr>
              <a:t>To showcase </a:t>
            </a:r>
            <a:r>
              <a:rPr lang="en-US" sz="2000" b="1" u="none" dirty="0" err="1" smtClean="0">
                <a:latin typeface="Courier New" pitchFamily="49" charset="0"/>
                <a:cs typeface="Arial" pitchFamily="34" charset="0"/>
              </a:rPr>
              <a:t>ACE_Service_Object</a:t>
            </a:r>
            <a:r>
              <a:rPr lang="en-US" sz="2000" u="none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u="none" dirty="0" smtClean="0">
                <a:latin typeface="+mj-lt"/>
                <a:cs typeface="Arial" pitchFamily="34" charset="0"/>
              </a:rPr>
              <a:t>we’ll </a:t>
            </a:r>
            <a:r>
              <a:rPr lang="en-US" sz="2000" u="none" dirty="0" err="1" smtClean="0">
                <a:latin typeface="+mj-lt"/>
                <a:cs typeface="Arial" pitchFamily="34" charset="0"/>
              </a:rPr>
              <a:t>reimplement</a:t>
            </a:r>
            <a:r>
              <a:rPr lang="en-US" sz="2000" u="none" dirty="0" smtClean="0">
                <a:latin typeface="+mj-lt"/>
                <a:cs typeface="Arial" pitchFamily="34" charset="0"/>
              </a:rPr>
              <a:t> the reactive JAWS web server from the </a:t>
            </a:r>
            <a:r>
              <a:rPr lang="en-US" sz="2000" i="1" u="none" dirty="0" smtClean="0">
                <a:latin typeface="+mj-lt"/>
                <a:cs typeface="Arial" pitchFamily="34" charset="0"/>
              </a:rPr>
              <a:t>Acceptor-Connector </a:t>
            </a:r>
            <a:r>
              <a:rPr lang="en-US" sz="2000" u="none" dirty="0" smtClean="0">
                <a:latin typeface="+mj-lt"/>
                <a:cs typeface="Arial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003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501" y="1923849"/>
            <a:ext cx="666908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019032" y="2017139"/>
            <a:ext cx="191270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Reactor HTTP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Server Adapter</a:t>
            </a:r>
            <a:endParaRPr lang="en-US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7117712" y="2864018"/>
            <a:ext cx="184337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Reactor HTTP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Server</a:t>
            </a:r>
            <a:endParaRPr lang="en-US" sz="1600" b="1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title"/>
          </p:nvPr>
        </p:nvSpPr>
        <p:spPr>
          <a:xfrm>
            <a:off x="9525" y="276225"/>
            <a:ext cx="9134475" cy="9144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ACE_Service_Object</a:t>
            </a:r>
            <a:r>
              <a:rPr lang="en-US" dirty="0" smtClean="0"/>
              <a:t> with JAWS</a:t>
            </a:r>
          </a:p>
        </p:txBody>
      </p:sp>
      <p:sp>
        <p:nvSpPr>
          <p:cNvPr id="17" name="Line Callout 1 16"/>
          <p:cNvSpPr/>
          <p:nvPr/>
        </p:nvSpPr>
        <p:spPr bwMode="auto">
          <a:xfrm>
            <a:off x="434069" y="3734283"/>
            <a:ext cx="2119158" cy="646331"/>
          </a:xfrm>
          <a:prstGeom prst="borderCallout1">
            <a:avLst>
              <a:gd name="adj1" fmla="val -308"/>
              <a:gd name="adj2" fmla="val 73592"/>
              <a:gd name="adj3" fmla="val -171418"/>
              <a:gd name="adj4" fmla="val 215862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u="none" dirty="0" smtClean="0">
                <a:latin typeface="+mj-lt"/>
                <a:cs typeface="Arial" pitchFamily="34" charset="0"/>
              </a:rPr>
              <a:t>This object is linked dynamically</a:t>
            </a:r>
            <a:endParaRPr lang="en-US" b="1" i="1" u="none" dirty="0">
              <a:latin typeface="+mj-lt"/>
              <a:cs typeface="Courier New" pitchFamily="49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66064" y="1009781"/>
            <a:ext cx="79873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u="none" dirty="0" smtClean="0">
                <a:latin typeface="+mj-lt"/>
                <a:cs typeface="Arial" pitchFamily="34" charset="0"/>
              </a:rPr>
              <a:t>To showcase </a:t>
            </a:r>
            <a:r>
              <a:rPr lang="en-US" sz="2000" b="1" u="none" dirty="0" err="1" smtClean="0">
                <a:latin typeface="Courier New" pitchFamily="49" charset="0"/>
                <a:cs typeface="Arial" pitchFamily="34" charset="0"/>
              </a:rPr>
              <a:t>ACE_Service_Object</a:t>
            </a:r>
            <a:r>
              <a:rPr lang="en-US" sz="2000" u="none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u="none" dirty="0" smtClean="0">
                <a:latin typeface="+mj-lt"/>
                <a:cs typeface="Arial" pitchFamily="34" charset="0"/>
              </a:rPr>
              <a:t>we’ll </a:t>
            </a:r>
            <a:r>
              <a:rPr lang="en-US" sz="2000" u="none" dirty="0" err="1" smtClean="0">
                <a:latin typeface="+mj-lt"/>
                <a:cs typeface="Arial" pitchFamily="34" charset="0"/>
              </a:rPr>
              <a:t>reimplement</a:t>
            </a:r>
            <a:r>
              <a:rPr lang="en-US" sz="2000" u="none" dirty="0" smtClean="0">
                <a:latin typeface="+mj-lt"/>
                <a:cs typeface="Arial" pitchFamily="34" charset="0"/>
              </a:rPr>
              <a:t> the reactive JAWS web server from the </a:t>
            </a:r>
            <a:r>
              <a:rPr lang="en-US" sz="2000" i="1" u="none" dirty="0" smtClean="0">
                <a:latin typeface="+mj-lt"/>
                <a:cs typeface="Arial" pitchFamily="34" charset="0"/>
              </a:rPr>
              <a:t>Acceptor-Connector </a:t>
            </a:r>
            <a:r>
              <a:rPr lang="en-US" sz="2000" u="none" dirty="0" smtClean="0">
                <a:latin typeface="+mj-lt"/>
                <a:cs typeface="Arial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3045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501" y="1923849"/>
            <a:ext cx="666908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019032" y="2017139"/>
            <a:ext cx="191270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Reactor HTTP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Server Adapter</a:t>
            </a:r>
            <a:endParaRPr lang="en-US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7117712" y="2864018"/>
            <a:ext cx="184337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Reactor HTTP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Server</a:t>
            </a:r>
            <a:endParaRPr lang="en-US" sz="1600" b="1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title"/>
          </p:nvPr>
        </p:nvSpPr>
        <p:spPr>
          <a:xfrm>
            <a:off x="9525" y="276225"/>
            <a:ext cx="9134475" cy="9144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ACE_Service_Object</a:t>
            </a:r>
            <a:r>
              <a:rPr lang="en-US" dirty="0" smtClean="0"/>
              <a:t> with JAWS</a:t>
            </a:r>
          </a:p>
        </p:txBody>
      </p:sp>
      <p:sp>
        <p:nvSpPr>
          <p:cNvPr id="17" name="Line Callout 1 16"/>
          <p:cNvSpPr/>
          <p:nvPr/>
        </p:nvSpPr>
        <p:spPr bwMode="auto">
          <a:xfrm>
            <a:off x="666750" y="3633884"/>
            <a:ext cx="2143125" cy="923330"/>
          </a:xfrm>
          <a:prstGeom prst="borderCallout1">
            <a:avLst>
              <a:gd name="adj1" fmla="val 52285"/>
              <a:gd name="adj2" fmla="val 100560"/>
              <a:gd name="adj3" fmla="val 131323"/>
              <a:gd name="adj4" fmla="val 169000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u="none" dirty="0" smtClean="0">
                <a:latin typeface="+mj-lt"/>
                <a:cs typeface="Arial" pitchFamily="34" charset="0"/>
              </a:rPr>
              <a:t>It can also be unlinked when it’s no longer needed </a:t>
            </a:r>
            <a:endParaRPr lang="en-US" b="1" i="1" u="none" dirty="0">
              <a:latin typeface="+mj-lt"/>
              <a:cs typeface="Courier New" pitchFamily="49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66064" y="1009781"/>
            <a:ext cx="79873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u="none" dirty="0" smtClean="0">
                <a:latin typeface="+mj-lt"/>
                <a:cs typeface="Arial" pitchFamily="34" charset="0"/>
              </a:rPr>
              <a:t>To showcase </a:t>
            </a:r>
            <a:r>
              <a:rPr lang="en-US" sz="2000" b="1" u="none" dirty="0" err="1" smtClean="0">
                <a:latin typeface="Courier New" pitchFamily="49" charset="0"/>
                <a:cs typeface="Arial" pitchFamily="34" charset="0"/>
              </a:rPr>
              <a:t>ACE_Service_Object</a:t>
            </a:r>
            <a:r>
              <a:rPr lang="en-US" sz="2000" u="none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u="none" dirty="0" smtClean="0">
                <a:latin typeface="+mj-lt"/>
                <a:cs typeface="Arial" pitchFamily="34" charset="0"/>
              </a:rPr>
              <a:t>we’ll </a:t>
            </a:r>
            <a:r>
              <a:rPr lang="en-US" sz="2000" u="none" dirty="0" err="1" smtClean="0">
                <a:latin typeface="+mj-lt"/>
                <a:cs typeface="Arial" pitchFamily="34" charset="0"/>
              </a:rPr>
              <a:t>reimplement</a:t>
            </a:r>
            <a:r>
              <a:rPr lang="en-US" sz="2000" u="none" dirty="0" smtClean="0">
                <a:latin typeface="+mj-lt"/>
                <a:cs typeface="Arial" pitchFamily="34" charset="0"/>
              </a:rPr>
              <a:t> the reactive JAWS web server from the </a:t>
            </a:r>
            <a:r>
              <a:rPr lang="en-US" sz="2000" i="1" u="none" dirty="0" smtClean="0">
                <a:latin typeface="+mj-lt"/>
                <a:cs typeface="Arial" pitchFamily="34" charset="0"/>
              </a:rPr>
              <a:t>Acceptor-Connector </a:t>
            </a:r>
            <a:r>
              <a:rPr lang="en-US" sz="2000" u="none" dirty="0" smtClean="0">
                <a:latin typeface="+mj-lt"/>
                <a:cs typeface="Arial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09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Text Box 2"/>
          <p:cNvSpPr txBox="1">
            <a:spLocks noChangeArrowheads="1"/>
          </p:cNvSpPr>
          <p:nvPr/>
        </p:nvSpPr>
        <p:spPr bwMode="auto">
          <a:xfrm>
            <a:off x="-1" y="2202071"/>
            <a:ext cx="6526146" cy="383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1 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template &lt;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typename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ACCEPTOR&gt;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endParaRPr lang="en-US" sz="1800" u="none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2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Reactor_HTTP_Server_Adapter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&lt;ACCEPTOR&gt;::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init</a:t>
            </a:r>
            <a:endParaRPr lang="en-US" sz="1800" u="none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3   (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argc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, char *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argv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[])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4 {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5   server_ = new (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nothrow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u="none" dirty="0">
                <a:solidFill>
                  <a:srgbClr val="000000"/>
                </a:solidFill>
                <a:latin typeface="Courier New" pitchFamily="49" charset="0"/>
              </a:rPr>
              <a:t> 6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             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Reactor_HTTP_Server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&lt;ACCEPTOR&gt;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u="none" dirty="0">
                <a:solidFill>
                  <a:srgbClr val="000000"/>
                </a:solidFill>
                <a:latin typeface="Courier New" pitchFamily="49" charset="0"/>
              </a:rPr>
              <a:t> 7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              (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argc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argv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u="none" dirty="0">
                <a:solidFill>
                  <a:srgbClr val="000000"/>
                </a:solidFill>
                <a:latin typeface="Courier New" pitchFamily="49" charset="0"/>
              </a:rPr>
              <a:t> 8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ACE_Reactor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::instance ()));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sz="1800" u="none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u="none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9   return server_ == 0 ? -1 : 0;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10 }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sz="1800" u="none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3868500" y="1555740"/>
            <a:ext cx="53304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Hook method called back by ACE </a:t>
            </a:r>
            <a:r>
              <a:rPr lang="en-US" b="1" i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Service Configurator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 framework to initialize the service</a:t>
            </a:r>
            <a:endParaRPr lang="en-US" u="none" dirty="0" smtClean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63846" name="AutoShape 6"/>
          <p:cNvSpPr>
            <a:spLocks noChangeArrowheads="1"/>
          </p:cNvSpPr>
          <p:nvPr/>
        </p:nvSpPr>
        <p:spPr bwMode="auto">
          <a:xfrm rot="10800000">
            <a:off x="6661318" y="2262386"/>
            <a:ext cx="484187" cy="449263"/>
          </a:xfrm>
          <a:custGeom>
            <a:avLst/>
            <a:gdLst>
              <a:gd name="T0" fmla="*/ 7600503 w 21600"/>
              <a:gd name="T1" fmla="*/ 0 h 21600"/>
              <a:gd name="T2" fmla="*/ 7600503 w 21600"/>
              <a:gd name="T3" fmla="*/ 5259643 h 21600"/>
              <a:gd name="T4" fmla="*/ 1626532 w 21600"/>
              <a:gd name="T5" fmla="*/ 9344317 h 21600"/>
              <a:gd name="T6" fmla="*/ 10853567 w 21600"/>
              <a:gd name="T7" fmla="*/ 262981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1200" b="1" u="none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4312724" y="5380831"/>
            <a:ext cx="3657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" indent="-1143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000000"/>
              </a:buClr>
            </a:pPr>
            <a:r>
              <a:rPr lang="en-US" sz="1800" u="none" dirty="0" smtClean="0">
                <a:solidFill>
                  <a:srgbClr val="006699"/>
                </a:solidFill>
                <a:latin typeface="Arial" pitchFamily="34" charset="0"/>
              </a:rPr>
              <a:t>Returning -1 causes this service object to be destroyed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 rot="5400000" flipH="1" flipV="1">
            <a:off x="3789922" y="5369718"/>
            <a:ext cx="484187" cy="449263"/>
          </a:xfrm>
          <a:custGeom>
            <a:avLst/>
            <a:gdLst>
              <a:gd name="T0" fmla="*/ 7600503 w 21600"/>
              <a:gd name="T1" fmla="*/ 0 h 21600"/>
              <a:gd name="T2" fmla="*/ 7600503 w 21600"/>
              <a:gd name="T3" fmla="*/ 5259643 h 21600"/>
              <a:gd name="T4" fmla="*/ 1626532 w 21600"/>
              <a:gd name="T5" fmla="*/ 9344317 h 21600"/>
              <a:gd name="T6" fmla="*/ 10853567 w 21600"/>
              <a:gd name="T7" fmla="*/ 262981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1200" b="1" u="none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9525" y="276225"/>
            <a:ext cx="9134475" cy="9144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ACE_Service_Object</a:t>
            </a:r>
            <a:r>
              <a:rPr lang="en-US" dirty="0" smtClean="0"/>
              <a:t> with JAWS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>
            <a:off x="6510438" y="3803263"/>
            <a:ext cx="484187" cy="449263"/>
          </a:xfrm>
          <a:custGeom>
            <a:avLst/>
            <a:gdLst>
              <a:gd name="T0" fmla="*/ 7600503 w 21600"/>
              <a:gd name="T1" fmla="*/ 0 h 21600"/>
              <a:gd name="T2" fmla="*/ 7600503 w 21600"/>
              <a:gd name="T3" fmla="*/ 5259643 h 21600"/>
              <a:gd name="T4" fmla="*/ 1626532 w 21600"/>
              <a:gd name="T5" fmla="*/ 9344317 h 21600"/>
              <a:gd name="T6" fmla="*/ 10853567 w 21600"/>
              <a:gd name="T7" fmla="*/ 262981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1200" b="1" u="none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609905" y="3146415"/>
            <a:ext cx="29435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Allocate &amp; initialize the </a:t>
            </a:r>
            <a:b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</a:br>
            <a:r>
              <a:rPr lang="en-US" b="1" u="none" dirty="0" err="1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Reactor_HTTP_Server</a:t>
            </a:r>
            <a:endParaRPr lang="en-US" b="1" u="none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/>
      <p:bldP spid="163846" grpId="0" animBg="1"/>
      <p:bldP spid="163847" grpId="0"/>
      <p:bldP spid="11" grpId="0" animBg="1"/>
      <p:bldP spid="8" grpId="0" animBg="1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-1" y="6343449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9525" y="276225"/>
            <a:ext cx="9134475" cy="9144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ACE_Service_Object</a:t>
            </a:r>
            <a:r>
              <a:rPr lang="en-US" dirty="0" smtClean="0"/>
              <a:t> with JAWS</a:t>
            </a:r>
          </a:p>
        </p:txBody>
      </p:sp>
      <p:sp>
        <p:nvSpPr>
          <p:cNvPr id="166915" name="Text Box 2"/>
          <p:cNvSpPr txBox="1">
            <a:spLocks noChangeArrowheads="1"/>
          </p:cNvSpPr>
          <p:nvPr/>
        </p:nvSpPr>
        <p:spPr bwMode="auto">
          <a:xfrm>
            <a:off x="12700" y="3181350"/>
            <a:ext cx="81026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template &lt;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typename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ACCEPTOR&gt;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endParaRPr lang="en-US" sz="1800" u="none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Reactor_HTTP_Server_Adapter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&lt;ACCEPTOR&gt;::suspend () 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{ 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  return server_-&gt;reactor ()-&gt;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suspend_handler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(server_); 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endParaRPr lang="en-US" sz="1800" u="none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sz="1800" u="none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sz="1800" u="none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template &lt;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typename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ACCEPTOR&gt;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endParaRPr lang="en-US" sz="1800" u="none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Reactor_HTTP_Server_Adapter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&lt;ACCEPTOR&gt;::resume () 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{ 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 return server_-&gt;reactor ()-&gt;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resume_handler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(server_); 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2012950" y="4484688"/>
            <a:ext cx="4708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These hook methods are called by framework to suspend/resume a service</a:t>
            </a:r>
            <a:endParaRPr lang="en-US" u="none" dirty="0" smtClean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66918" name="AutoShape 6"/>
          <p:cNvSpPr>
            <a:spLocks noChangeArrowheads="1"/>
          </p:cNvSpPr>
          <p:nvPr/>
        </p:nvSpPr>
        <p:spPr bwMode="auto">
          <a:xfrm rot="5400000" flipH="1">
            <a:off x="6565153" y="4554538"/>
            <a:ext cx="484188" cy="449262"/>
          </a:xfrm>
          <a:custGeom>
            <a:avLst/>
            <a:gdLst>
              <a:gd name="T0" fmla="*/ 7600541 w 21600"/>
              <a:gd name="T1" fmla="*/ 0 h 21600"/>
              <a:gd name="T2" fmla="*/ 7600541 w 21600"/>
              <a:gd name="T3" fmla="*/ 5259610 h 21600"/>
              <a:gd name="T4" fmla="*/ 1626535 w 21600"/>
              <a:gd name="T5" fmla="*/ 9344275 h 21600"/>
              <a:gd name="T6" fmla="*/ 10853612 w 21600"/>
              <a:gd name="T7" fmla="*/ 2629805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1200" b="1" u="none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66919" name="AutoShape 7"/>
          <p:cNvSpPr>
            <a:spLocks noChangeArrowheads="1"/>
          </p:cNvSpPr>
          <p:nvPr/>
        </p:nvSpPr>
        <p:spPr bwMode="auto">
          <a:xfrm rot="16177606" flipH="1">
            <a:off x="1516077" y="4657855"/>
            <a:ext cx="484188" cy="449263"/>
          </a:xfrm>
          <a:custGeom>
            <a:avLst/>
            <a:gdLst>
              <a:gd name="T0" fmla="*/ 7600541 w 21600"/>
              <a:gd name="T1" fmla="*/ 0 h 21600"/>
              <a:gd name="T2" fmla="*/ 7600541 w 21600"/>
              <a:gd name="T3" fmla="*/ 5259643 h 21600"/>
              <a:gd name="T4" fmla="*/ 1626535 w 21600"/>
              <a:gd name="T5" fmla="*/ 9344317 h 21600"/>
              <a:gd name="T6" fmla="*/ 10853612 w 21600"/>
              <a:gd name="T7" fmla="*/ 262981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1200" b="1" u="none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2700" y="1150799"/>
            <a:ext cx="721543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template &lt;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typename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ACCEPTOR&gt;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endParaRPr lang="en-US" sz="1800" u="none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Reactor_HTTP_Server_Adapter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&lt;ACCEPTOR&gt;::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fini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() </a:t>
            </a:r>
            <a:b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{ 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 server_-&gt;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handle_close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(); server_ = 0; return 0; 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endParaRPr lang="en-US" sz="1800" u="none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-5400000">
            <a:off x="1174750" y="2425562"/>
            <a:ext cx="484188" cy="449262"/>
          </a:xfrm>
          <a:custGeom>
            <a:avLst/>
            <a:gdLst>
              <a:gd name="T0" fmla="*/ 7600541 w 21600"/>
              <a:gd name="T1" fmla="*/ 0 h 21600"/>
              <a:gd name="T2" fmla="*/ 7600541 w 21600"/>
              <a:gd name="T3" fmla="*/ 5259610 h 21600"/>
              <a:gd name="T4" fmla="*/ 1626535 w 21600"/>
              <a:gd name="T5" fmla="*/ 9344275 h 21600"/>
              <a:gd name="T6" fmla="*/ 10853612 w 21600"/>
              <a:gd name="T7" fmla="*/ 2629805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1200" b="1" u="none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63700" y="2627174"/>
            <a:ext cx="748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This hook method is called by framework to terminate the service</a:t>
            </a:r>
            <a:endParaRPr lang="en-US" u="none" dirty="0" smtClean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61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/>
      <p:bldP spid="166918" grpId="0" animBg="1"/>
      <p:bldP spid="166919" grpId="0" animBg="1"/>
      <p:bldP spid="8" grpId="0" animBg="1"/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36" y="1838124"/>
            <a:ext cx="70358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-1" y="6381549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991352" y="3573056"/>
            <a:ext cx="1590682" cy="13606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7604" y="4152211"/>
            <a:ext cx="94731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</a:rPr>
              <a:t>Reactor HTTP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</a:rPr>
              <a:t>Server Adapter</a:t>
            </a:r>
            <a:endParaRPr lang="en-US" sz="1200" b="1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5425"/>
            <a:ext cx="9144000" cy="914400"/>
          </a:xfrm>
        </p:spPr>
        <p:txBody>
          <a:bodyPr/>
          <a:lstStyle/>
          <a:p>
            <a:r>
              <a:rPr lang="en-US" sz="3200" dirty="0" smtClean="0"/>
              <a:t>Using </a:t>
            </a:r>
            <a:r>
              <a:rPr lang="en-US" sz="3200" dirty="0" err="1" smtClean="0"/>
              <a:t>ACE_Service_Config</a:t>
            </a:r>
            <a:r>
              <a:rPr lang="en-US" sz="3200" dirty="0" smtClean="0"/>
              <a:t> with JAWS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49" y="6414611"/>
            <a:ext cx="9101491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lvl="1" algn="ctr">
              <a:spcBef>
                <a:spcPct val="40000"/>
              </a:spcBef>
              <a:buSzPct val="85000"/>
            </a:pPr>
            <a:r>
              <a:rPr lang="en-US" sz="2000" u="none" dirty="0" smtClean="0">
                <a:solidFill>
                  <a:srgbClr val="000000"/>
                </a:solidFill>
                <a:cs typeface="Arial" pitchFamily="34" charset="0"/>
              </a:rPr>
              <a:t>Shortly we’ll </a:t>
            </a:r>
            <a:r>
              <a:rPr lang="en-US" sz="2000" u="none" dirty="0">
                <a:solidFill>
                  <a:srgbClr val="000000"/>
                </a:solidFill>
                <a:cs typeface="Arial" pitchFamily="34" charset="0"/>
              </a:rPr>
              <a:t>show how to d</a:t>
            </a:r>
            <a:r>
              <a:rPr lang="en-US" sz="2000" u="none" dirty="0" smtClean="0">
                <a:solidFill>
                  <a:srgbClr val="000000"/>
                </a:solidFill>
                <a:cs typeface="Arial" pitchFamily="34" charset="0"/>
              </a:rPr>
              <a:t>ynamically </a:t>
            </a:r>
            <a:r>
              <a:rPr lang="en-US" sz="2000" u="none" dirty="0">
                <a:solidFill>
                  <a:srgbClr val="000000"/>
                </a:solidFill>
                <a:cs typeface="Arial" pitchFamily="34" charset="0"/>
              </a:rPr>
              <a:t>reconfigure </a:t>
            </a:r>
            <a:r>
              <a:rPr lang="en-US" sz="2000" u="none" dirty="0" smtClean="0">
                <a:solidFill>
                  <a:srgbClr val="000000"/>
                </a:solidFill>
                <a:cs typeface="Arial" pitchFamily="34" charset="0"/>
              </a:rPr>
              <a:t>another reactive </a:t>
            </a:r>
            <a:r>
              <a:rPr lang="en-US" sz="2000" u="none" dirty="0">
                <a:solidFill>
                  <a:srgbClr val="000000"/>
                </a:solidFill>
                <a:cs typeface="Arial" pitchFamily="34" charset="0"/>
              </a:rPr>
              <a:t>web service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266826" y="1019175"/>
            <a:ext cx="6800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40000"/>
              </a:spcBef>
              <a:buSzPct val="85000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Apply the ACE </a:t>
            </a:r>
            <a:r>
              <a:rPr lang="en-US" sz="2000" i="1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Service Configurator 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framework to create a server whose initial configuration behaves as follows:</a:t>
            </a:r>
          </a:p>
        </p:txBody>
      </p:sp>
      <p:sp>
        <p:nvSpPr>
          <p:cNvPr id="11" name="Line Callout 1 10"/>
          <p:cNvSpPr/>
          <p:nvPr/>
        </p:nvSpPr>
        <p:spPr bwMode="auto">
          <a:xfrm>
            <a:off x="271836" y="3695924"/>
            <a:ext cx="2633289" cy="1477328"/>
          </a:xfrm>
          <a:prstGeom prst="borderCallout1">
            <a:avLst>
              <a:gd name="adj1" fmla="val 5550"/>
              <a:gd name="adj2" fmla="val 100732"/>
              <a:gd name="adj3" fmla="val -42505"/>
              <a:gd name="adj4" fmla="val 212793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762" lvl="1" algn="ctr">
              <a:spcBef>
                <a:spcPct val="40000"/>
              </a:spcBef>
              <a:buSzPct val="85000"/>
            </a:pPr>
            <a:r>
              <a:rPr lang="en-US" i="1" u="none" dirty="0">
                <a:solidFill>
                  <a:srgbClr val="000000"/>
                </a:solidFill>
                <a:cs typeface="Arial" pitchFamily="34" charset="0"/>
              </a:rPr>
              <a:t>Statically configures a</a:t>
            </a:r>
            <a:br>
              <a:rPr lang="en-US" i="1" u="none" dirty="0">
                <a:solidFill>
                  <a:srgbClr val="000000"/>
                </a:solidFill>
                <a:cs typeface="Arial" pitchFamily="34" charset="0"/>
              </a:rPr>
            </a:br>
            <a:r>
              <a:rPr lang="en-US" b="1" i="1" u="non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Service_Reporter</a:t>
            </a:r>
            <a:r>
              <a:rPr lang="en-US" i="1" u="none" dirty="0">
                <a:solidFill>
                  <a:srgbClr val="000000"/>
                </a:solidFill>
                <a:cs typeface="Arial" pitchFamily="34" charset="0"/>
              </a:rPr>
              <a:t> </a:t>
            </a:r>
            <a:br>
              <a:rPr lang="en-US" i="1" u="none" dirty="0">
                <a:solidFill>
                  <a:srgbClr val="000000"/>
                </a:solidFill>
                <a:cs typeface="Arial" pitchFamily="34" charset="0"/>
              </a:rPr>
            </a:br>
            <a:r>
              <a:rPr lang="en-US" i="1" u="none" dirty="0">
                <a:solidFill>
                  <a:srgbClr val="000000"/>
                </a:solidFill>
                <a:cs typeface="Arial" pitchFamily="34" charset="0"/>
              </a:rPr>
              <a:t>that returns info about </a:t>
            </a:r>
            <a:br>
              <a:rPr lang="en-US" i="1" u="none" dirty="0">
                <a:solidFill>
                  <a:srgbClr val="000000"/>
                </a:solidFill>
                <a:cs typeface="Arial" pitchFamily="34" charset="0"/>
              </a:rPr>
            </a:br>
            <a:r>
              <a:rPr lang="en-US" i="1" u="none" dirty="0">
                <a:solidFill>
                  <a:srgbClr val="000000"/>
                </a:solidFill>
                <a:cs typeface="Arial" pitchFamily="34" charset="0"/>
              </a:rPr>
              <a:t>statically/dynamically </a:t>
            </a:r>
            <a:br>
              <a:rPr lang="en-US" i="1" u="none" dirty="0">
                <a:solidFill>
                  <a:srgbClr val="000000"/>
                </a:solidFill>
                <a:cs typeface="Arial" pitchFamily="34" charset="0"/>
              </a:rPr>
            </a:br>
            <a:r>
              <a:rPr lang="en-US" i="1" u="none" dirty="0">
                <a:solidFill>
                  <a:srgbClr val="000000"/>
                </a:solidFill>
                <a:cs typeface="Arial" pitchFamily="34" charset="0"/>
              </a:rPr>
              <a:t>configured services</a:t>
            </a:r>
          </a:p>
        </p:txBody>
      </p:sp>
      <p:sp>
        <p:nvSpPr>
          <p:cNvPr id="12" name="Line Callout 1 11"/>
          <p:cNvSpPr/>
          <p:nvPr/>
        </p:nvSpPr>
        <p:spPr bwMode="auto">
          <a:xfrm>
            <a:off x="6962756" y="1913184"/>
            <a:ext cx="2138735" cy="1754326"/>
          </a:xfrm>
          <a:prstGeom prst="borderCallout1">
            <a:avLst>
              <a:gd name="adj1" fmla="val 99624"/>
              <a:gd name="adj2" fmla="val 7414"/>
              <a:gd name="adj3" fmla="val 126961"/>
              <a:gd name="adj4" fmla="val 39444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40000"/>
              </a:spcBef>
              <a:buSzPct val="85000"/>
            </a:pPr>
            <a:r>
              <a:rPr lang="en-US" i="1" u="none" dirty="0">
                <a:solidFill>
                  <a:srgbClr val="000000"/>
                </a:solidFill>
                <a:cs typeface="Arial" pitchFamily="34" charset="0"/>
              </a:rPr>
              <a:t>It dynamically links &amp; </a:t>
            </a:r>
            <a:r>
              <a:rPr lang="en-US" i="1" u="none" dirty="0" smtClean="0">
                <a:solidFill>
                  <a:srgbClr val="000000"/>
                </a:solidFill>
                <a:cs typeface="Arial" pitchFamily="34" charset="0"/>
              </a:rPr>
              <a:t>configures </a:t>
            </a:r>
            <a:r>
              <a:rPr lang="en-US" i="1" u="none" dirty="0">
                <a:solidFill>
                  <a:srgbClr val="000000"/>
                </a:solidFill>
                <a:cs typeface="Arial" pitchFamily="34" charset="0"/>
              </a:rPr>
              <a:t>the </a:t>
            </a:r>
            <a:r>
              <a:rPr lang="en-US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Reactor_HTTP</a:t>
            </a:r>
            <a:r>
              <a:rPr lang="en-US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</a:t>
            </a:r>
            <a:br>
              <a:rPr lang="en-US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Server_Adapter</a:t>
            </a:r>
            <a:r>
              <a:rPr lang="en-US" i="1" u="none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i="1" u="none" dirty="0">
                <a:solidFill>
                  <a:srgbClr val="000000"/>
                </a:solidFill>
                <a:cs typeface="Arial" pitchFamily="34" charset="0"/>
              </a:rPr>
              <a:t/>
            </a:r>
            <a:br>
              <a:rPr lang="en-US" i="1" u="none" dirty="0">
                <a:solidFill>
                  <a:srgbClr val="000000"/>
                </a:solidFill>
                <a:cs typeface="Arial" pitchFamily="34" charset="0"/>
              </a:rPr>
            </a:br>
            <a:r>
              <a:rPr lang="en-US" i="1" u="none" dirty="0" smtClean="0">
                <a:solidFill>
                  <a:srgbClr val="000000"/>
                </a:solidFill>
                <a:cs typeface="Arial" pitchFamily="34" charset="0"/>
              </a:rPr>
              <a:t>into </a:t>
            </a:r>
            <a:r>
              <a:rPr lang="en-US" i="1" u="none" dirty="0">
                <a:solidFill>
                  <a:srgbClr val="000000"/>
                </a:solidFill>
                <a:cs typeface="Arial" pitchFamily="34" charset="0"/>
              </a:rPr>
              <a:t>the server's </a:t>
            </a:r>
            <a:r>
              <a:rPr lang="en-US" i="1" u="none" dirty="0" smtClean="0">
                <a:solidFill>
                  <a:srgbClr val="000000"/>
                </a:solidFill>
                <a:cs typeface="Arial" pitchFamily="34" charset="0"/>
              </a:rPr>
              <a:t>address </a:t>
            </a:r>
            <a:r>
              <a:rPr lang="en-US" i="1" u="none" dirty="0">
                <a:solidFill>
                  <a:srgbClr val="000000"/>
                </a:solidFill>
                <a:cs typeface="Arial" pitchFamily="34" charset="0"/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6761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11" grpId="0" animBg="1"/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36955" y="1901282"/>
            <a:ext cx="7966075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1 #include "ace/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OS.h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2 #include "ace/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Service_Config.h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3 #include "ace/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Reactor.h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u="none" dirty="0">
                <a:solidFill>
                  <a:srgbClr val="000000"/>
                </a:solidFill>
                <a:latin typeface="Courier New" pitchFamily="49" charset="0"/>
              </a:rPr>
              <a:t>4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main (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argc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, char *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argv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[]) {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5   ACE_STATIC_SVC_REGISTER (Reporter);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6  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ACE_Service_Config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::open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7     (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argc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argv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, ACE_DEFAULT_LOGGER_KEY, 0);</a:t>
            </a:r>
          </a:p>
          <a:p>
            <a:r>
              <a:rPr lang="en-US" sz="1800" u="none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8      </a:t>
            </a:r>
          </a:p>
          <a:p>
            <a:r>
              <a:rPr lang="en-US" sz="1800" u="none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9  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ACE_Reactor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::instance ()-&gt;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run_reactor_event_loop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();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10   return 0;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11 }</a:t>
            </a:r>
          </a:p>
        </p:txBody>
      </p:sp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0" y="1117786"/>
            <a:ext cx="88571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buSzPct val="85000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Here’s a </a:t>
            </a:r>
            <a:r>
              <a:rPr lang="en-US" sz="2000" u="none" dirty="0">
                <a:solidFill>
                  <a:srgbClr val="000000"/>
                </a:solidFill>
                <a:latin typeface="+mj-lt"/>
                <a:cs typeface="Arial" pitchFamily="34" charset="0"/>
              </a:rPr>
              <a:t>generic </a:t>
            </a:r>
            <a:r>
              <a:rPr lang="en-US" sz="2000" b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  <a:r>
              <a:rPr lang="en-US" sz="2000" u="none" dirty="0">
                <a:solidFill>
                  <a:srgbClr val="000000"/>
                </a:solidFill>
                <a:latin typeface="+mj-lt"/>
                <a:cs typeface="Arial" pitchFamily="34" charset="0"/>
              </a:rPr>
              <a:t>program that is useful for many apps &amp; services</a:t>
            </a:r>
          </a:p>
        </p:txBody>
      </p:sp>
      <p:sp>
        <p:nvSpPr>
          <p:cNvPr id="193543" name="AutoShape 7"/>
          <p:cNvSpPr>
            <a:spLocks noChangeArrowheads="1"/>
          </p:cNvSpPr>
          <p:nvPr/>
        </p:nvSpPr>
        <p:spPr bwMode="auto">
          <a:xfrm rot="5400000" flipH="1">
            <a:off x="5506686" y="5113564"/>
            <a:ext cx="420688" cy="457200"/>
          </a:xfrm>
          <a:custGeom>
            <a:avLst/>
            <a:gdLst>
              <a:gd name="T0" fmla="*/ 5737678 w 21600"/>
              <a:gd name="T1" fmla="*/ 0 h 21600"/>
              <a:gd name="T2" fmla="*/ 5737678 w 21600"/>
              <a:gd name="T3" fmla="*/ 5447115 h 21600"/>
              <a:gd name="T4" fmla="*/ 1227883 w 21600"/>
              <a:gd name="T5" fmla="*/ 9677400 h 21600"/>
              <a:gd name="T6" fmla="*/ 8193444 w 21600"/>
              <a:gd name="T7" fmla="*/ 272355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1200" b="1" u="none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5425"/>
            <a:ext cx="9144000" cy="914400"/>
          </a:xfrm>
        </p:spPr>
        <p:txBody>
          <a:bodyPr/>
          <a:lstStyle/>
          <a:p>
            <a:r>
              <a:rPr lang="en-US" sz="3200" dirty="0" smtClean="0"/>
              <a:t>Using </a:t>
            </a:r>
            <a:r>
              <a:rPr lang="en-US" sz="3200" dirty="0" err="1" smtClean="0"/>
              <a:t>ACE_Service_Config</a:t>
            </a:r>
            <a:r>
              <a:rPr lang="en-US" sz="3200" dirty="0" smtClean="0"/>
              <a:t> with JAWS</a:t>
            </a:r>
          </a:p>
        </p:txBody>
      </p:sp>
      <p:sp>
        <p:nvSpPr>
          <p:cNvPr id="2" name="Rectangle 1"/>
          <p:cNvSpPr/>
          <p:nvPr/>
        </p:nvSpPr>
        <p:spPr>
          <a:xfrm>
            <a:off x="6057513" y="2075463"/>
            <a:ext cx="32912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ses </a:t>
            </a:r>
            <a:r>
              <a:rPr lang="en-US" sz="2000" b="1" u="none" dirty="0" err="1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svc.conf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u="none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file to configure the </a:t>
            </a:r>
            <a:r>
              <a:rPr lang="en-US" sz="2000" b="1" u="none" dirty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Service</a:t>
            </a:r>
            <a:r>
              <a:rPr lang="en-US" sz="2000" b="1" u="none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_ Reporter</a:t>
            </a:r>
            <a:r>
              <a:rPr lang="en-US" sz="2000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u="none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&amp; </a:t>
            </a:r>
            <a:r>
              <a:rPr lang="en-US" sz="2000" b="1" u="none" dirty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Reactor</a:t>
            </a:r>
            <a:r>
              <a:rPr lang="en-US" sz="2000" b="1" u="none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_ </a:t>
            </a:r>
            <a:r>
              <a:rPr lang="en-US" sz="2000" b="1" u="none" dirty="0" err="1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HTTP_Server_Adapter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 into app </a:t>
            </a:r>
            <a:r>
              <a:rPr lang="en-US" b="1" u="none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process </a:t>
            </a:r>
          </a:p>
        </p:txBody>
      </p:sp>
      <p:sp>
        <p:nvSpPr>
          <p:cNvPr id="3" name="Rectangle 2"/>
          <p:cNvSpPr/>
          <p:nvPr/>
        </p:nvSpPr>
        <p:spPr>
          <a:xfrm>
            <a:off x="2152852" y="5248492"/>
            <a:ext cx="3291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buSzPct val="85000"/>
            </a:pPr>
            <a:r>
              <a:rPr lang="en-US" b="1" u="none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n-US" b="1" u="none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the reactor's event loop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>
            <a:off x="6536974" y="3706679"/>
            <a:ext cx="420688" cy="457200"/>
          </a:xfrm>
          <a:custGeom>
            <a:avLst/>
            <a:gdLst>
              <a:gd name="T0" fmla="*/ 5737678 w 21600"/>
              <a:gd name="T1" fmla="*/ 0 h 21600"/>
              <a:gd name="T2" fmla="*/ 5737678 w 21600"/>
              <a:gd name="T3" fmla="*/ 5447115 h 21600"/>
              <a:gd name="T4" fmla="*/ 1227883 w 21600"/>
              <a:gd name="T5" fmla="*/ 9677400 h 21600"/>
              <a:gd name="T6" fmla="*/ 8193444 w 21600"/>
              <a:gd name="T7" fmla="*/ 272355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1200" b="1" u="none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9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3" grpId="0" animBg="1"/>
      <p:bldP spid="2" grpId="0"/>
      <p:bldP spid="3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686176"/>
            <a:ext cx="6572250" cy="260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8" y="228600"/>
            <a:ext cx="9191625" cy="914400"/>
          </a:xfrm>
        </p:spPr>
        <p:txBody>
          <a:bodyPr/>
          <a:lstStyle/>
          <a:p>
            <a:r>
              <a:rPr lang="en-US" dirty="0" smtClean="0"/>
              <a:t>Enhancing Server (Re)Configurability</a:t>
            </a:r>
          </a:p>
        </p:txBody>
      </p:sp>
      <p:graphicFrame>
        <p:nvGraphicFramePr>
          <p:cNvPr id="4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752360"/>
              </p:ext>
            </p:extLst>
          </p:nvPr>
        </p:nvGraphicFramePr>
        <p:xfrm>
          <a:off x="12700" y="981075"/>
          <a:ext cx="9118600" cy="2453640"/>
        </p:xfrm>
        <a:graphic>
          <a:graphicData uri="http://schemas.openxmlformats.org/drawingml/2006/table">
            <a:tbl>
              <a:tblPr/>
              <a:tblGrid>
                <a:gridCol w="3006725"/>
                <a:gridCol w="3286125"/>
                <a:gridCol w="2825750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585913"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Some implementations of web server components depend on static or dynamic factors</a:t>
                      </a:r>
                    </a:p>
                    <a:p>
                      <a:pPr marL="457200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e.g., # of cores, version of the OS, system workload, etc.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Prematurely committing to a web server configuration is inflexible/inefficient since some decisions can’t be made at design-time &amp; apps incur overhead for unused or unneeded components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Apply the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Component Configurator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pattern to assemble desired web server components dynamically </a:t>
                      </a:r>
                    </a:p>
                    <a:p>
                      <a:pPr marL="4572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e.g., at installation-time or at runtime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Flowchart: Process 12"/>
          <p:cNvSpPr/>
          <p:nvPr/>
        </p:nvSpPr>
        <p:spPr bwMode="auto">
          <a:xfrm>
            <a:off x="7296" y="4582505"/>
            <a:ext cx="840429" cy="369332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89655" y="4713734"/>
            <a:ext cx="12682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&lt;&lt;contains&gt;&gt;</a:t>
            </a:r>
            <a:endParaRPr lang="en-US" sz="1400" u="none" dirty="0"/>
          </a:p>
        </p:txBody>
      </p:sp>
      <p:sp>
        <p:nvSpPr>
          <p:cNvPr id="10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095" y="5848350"/>
            <a:ext cx="325798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b="1" u="none" dirty="0" smtClean="0">
                <a:latin typeface="+mj-lt"/>
              </a:rPr>
              <a:t>Structure</a:t>
            </a:r>
            <a:endParaRPr lang="en-US" sz="2400" b="1" u="none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5667375"/>
            <a:ext cx="3676651" cy="652762"/>
          </a:xfrm>
          <a:prstGeom prst="rect">
            <a:avLst/>
          </a:prstGeom>
          <a:solidFill>
            <a:srgbClr val="D9F6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86450" y="3571875"/>
            <a:ext cx="3034485" cy="20313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4763" lvl="1" algn="ctr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i="1" u="none" dirty="0">
                <a:latin typeface="+mj-lt"/>
              </a:rPr>
              <a:t>Component Configurator </a:t>
            </a:r>
            <a:r>
              <a:rPr lang="en-US" u="none" dirty="0">
                <a:latin typeface="+mj-lt"/>
              </a:rPr>
              <a:t>decouples component interfaces </a:t>
            </a:r>
            <a:r>
              <a:rPr lang="en-US" u="none" dirty="0" smtClean="0">
                <a:latin typeface="+mj-lt"/>
              </a:rPr>
              <a:t>from their implementations &amp; can (re)configure components without having to shutdown </a:t>
            </a:r>
            <a:r>
              <a:rPr lang="en-US" u="none" dirty="0">
                <a:latin typeface="+mj-lt"/>
              </a:rPr>
              <a:t>&amp; </a:t>
            </a:r>
            <a:r>
              <a:rPr lang="en-US" u="none" dirty="0" smtClean="0">
                <a:latin typeface="+mj-lt"/>
              </a:rPr>
              <a:t>restart running apps</a:t>
            </a:r>
            <a:endParaRPr lang="en-US" u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40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5425"/>
            <a:ext cx="9144000" cy="914400"/>
          </a:xfrm>
        </p:spPr>
        <p:txBody>
          <a:bodyPr/>
          <a:lstStyle/>
          <a:p>
            <a:r>
              <a:rPr lang="en-US" sz="3200" dirty="0" smtClean="0"/>
              <a:t>Using </a:t>
            </a:r>
            <a:r>
              <a:rPr lang="en-US" sz="3200" dirty="0" err="1" smtClean="0"/>
              <a:t>ACE_Service_Config</a:t>
            </a:r>
            <a:r>
              <a:rPr lang="en-US" sz="3200" dirty="0" smtClean="0"/>
              <a:t> with JAWS</a:t>
            </a:r>
          </a:p>
        </p:txBody>
      </p:sp>
      <p:sp>
        <p:nvSpPr>
          <p:cNvPr id="194570" name="Text Box 16"/>
          <p:cNvSpPr txBox="1">
            <a:spLocks noChangeArrowheads="1"/>
          </p:cNvSpPr>
          <p:nvPr/>
        </p:nvSpPr>
        <p:spPr bwMode="auto">
          <a:xfrm>
            <a:off x="395288" y="1066545"/>
            <a:ext cx="762901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#include "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Reactor_HTTP_Server_Adapter.h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#include "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HTTP_Svc_Acceptor.h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#include "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HTTP_Server_Daemon_export.h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</a:p>
          <a:p>
            <a:endParaRPr lang="en-US" sz="1800" u="none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sz="1800" u="none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sz="1800" u="none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typedef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Reactor_HTTP_Server_Adapter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HTTP_Svc_Acceptor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HTTP_Server_Daemon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endParaRPr lang="en-US" sz="1800" u="none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ACE_FACTORY_DEFINE (HSD,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HTTP_Server_Daemon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194571" name="Rectangle 17"/>
          <p:cNvSpPr>
            <a:spLocks noChangeArrowheads="1"/>
          </p:cNvSpPr>
          <p:nvPr/>
        </p:nvSpPr>
        <p:spPr bwMode="auto">
          <a:xfrm>
            <a:off x="1877439" y="4104333"/>
            <a:ext cx="572351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14300" indent="-114300"/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This macro ensures the </a:t>
            </a:r>
            <a:r>
              <a:rPr lang="en-US" sz="2000" b="1" u="none" dirty="0" err="1" smtClean="0">
                <a:solidFill>
                  <a:srgbClr val="336699"/>
                </a:solidFill>
                <a:latin typeface="Courier New" pitchFamily="49" charset="0"/>
                <a:cs typeface="Arial" pitchFamily="34" charset="0"/>
              </a:rPr>
              <a:t>HTTP_Server_Daemon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 type can be linked dynamically</a:t>
            </a:r>
            <a:r>
              <a:rPr lang="en-US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94572" name="AutoShape 18"/>
          <p:cNvSpPr>
            <a:spLocks noChangeArrowheads="1"/>
          </p:cNvSpPr>
          <p:nvPr/>
        </p:nvSpPr>
        <p:spPr bwMode="auto">
          <a:xfrm rot="10800000" flipV="1">
            <a:off x="6725524" y="3541683"/>
            <a:ext cx="420688" cy="457200"/>
          </a:xfrm>
          <a:custGeom>
            <a:avLst/>
            <a:gdLst>
              <a:gd name="T0" fmla="*/ 5737678 w 21600"/>
              <a:gd name="T1" fmla="*/ 0 h 21600"/>
              <a:gd name="T2" fmla="*/ 5737678 w 21600"/>
              <a:gd name="T3" fmla="*/ 5447115 h 21600"/>
              <a:gd name="T4" fmla="*/ 1227883 w 21600"/>
              <a:gd name="T5" fmla="*/ 9677400 h 21600"/>
              <a:gd name="T6" fmla="*/ 8193444 w 21600"/>
              <a:gd name="T7" fmla="*/ 272355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1200" b="1" u="none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490395" y="2005810"/>
            <a:ext cx="658082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Instantiate the adapter using the </a:t>
            </a:r>
            <a:r>
              <a:rPr lang="en-US" sz="2000" b="1" u="none" dirty="0" err="1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HTTP_Svc_Acceptor</a:t>
            </a:r>
            <a:r>
              <a:rPr lang="en-US" sz="2000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from our previous example</a:t>
            </a:r>
            <a:endParaRPr lang="en-US" u="non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18"/>
          <p:cNvSpPr>
            <a:spLocks noChangeArrowheads="1"/>
          </p:cNvSpPr>
          <p:nvPr/>
        </p:nvSpPr>
        <p:spPr bwMode="auto">
          <a:xfrm rot="16200000" flipH="1" flipV="1">
            <a:off x="6954124" y="2144949"/>
            <a:ext cx="420688" cy="457200"/>
          </a:xfrm>
          <a:custGeom>
            <a:avLst/>
            <a:gdLst>
              <a:gd name="T0" fmla="*/ 5737678 w 21600"/>
              <a:gd name="T1" fmla="*/ 0 h 21600"/>
              <a:gd name="T2" fmla="*/ 5737678 w 21600"/>
              <a:gd name="T3" fmla="*/ 5447115 h 21600"/>
              <a:gd name="T4" fmla="*/ 1227883 w 21600"/>
              <a:gd name="T5" fmla="*/ 9677400 h 21600"/>
              <a:gd name="T6" fmla="*/ 8193444 w 21600"/>
              <a:gd name="T7" fmla="*/ 272355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1200" b="1" u="none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23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1" grpId="0"/>
      <p:bldP spid="194572" grpId="0" animBg="1"/>
      <p:bldP spid="6" grpId="0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95288" y="1066545"/>
            <a:ext cx="762901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r>
              <a:rPr lang="en-US" sz="18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#include "</a:t>
            </a:r>
            <a:r>
              <a:rPr lang="en-US" sz="1800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Reactor_HTTP_Server_Adapter.h</a:t>
            </a:r>
            <a:r>
              <a:rPr lang="en-US" sz="18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"</a:t>
            </a:r>
          </a:p>
          <a:p>
            <a:r>
              <a:rPr lang="en-US" sz="18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#include "</a:t>
            </a:r>
            <a:r>
              <a:rPr lang="en-US" sz="1800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HTTP_Svc_Acceptor.h</a:t>
            </a:r>
            <a:r>
              <a:rPr lang="en-US" sz="18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"</a:t>
            </a:r>
          </a:p>
          <a:p>
            <a:r>
              <a:rPr lang="en-US" sz="18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#include "</a:t>
            </a:r>
            <a:r>
              <a:rPr lang="en-US" sz="1800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HTTP_Server_Daemon_export.h</a:t>
            </a:r>
            <a:r>
              <a:rPr lang="en-US" sz="18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"</a:t>
            </a:r>
          </a:p>
          <a:p>
            <a:endParaRPr lang="en-US" sz="1800" u="none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</a:endParaRPr>
          </a:p>
          <a:p>
            <a:endParaRPr lang="en-US" sz="1800" u="none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</a:endParaRPr>
          </a:p>
          <a:p>
            <a:endParaRPr lang="en-US" sz="1800" u="none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</a:endParaRPr>
          </a:p>
          <a:p>
            <a:r>
              <a:rPr lang="en-US" sz="1800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typedef</a:t>
            </a:r>
            <a:r>
              <a:rPr lang="en-US" sz="18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800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Reactor_HTTP_Server_Adapter</a:t>
            </a:r>
            <a:r>
              <a:rPr lang="en-US" sz="18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&lt;</a:t>
            </a:r>
            <a:r>
              <a:rPr lang="en-US" sz="1800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HTTP_Svc_Acceptor</a:t>
            </a:r>
            <a:r>
              <a:rPr lang="en-US" sz="18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&gt;</a:t>
            </a:r>
          </a:p>
          <a:p>
            <a:r>
              <a:rPr lang="en-US" sz="18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        </a:t>
            </a:r>
            <a:r>
              <a:rPr lang="en-US" sz="1800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HTTP_Server_Daemon</a:t>
            </a:r>
            <a:r>
              <a:rPr lang="en-US" sz="18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;</a:t>
            </a:r>
          </a:p>
          <a:p>
            <a:endParaRPr lang="en-US" sz="1800" u="none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</a:endParaRPr>
          </a:p>
          <a:p>
            <a:r>
              <a:rPr lang="en-US" sz="18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ACE_FACTORY_DEFINE (HSD, </a:t>
            </a:r>
            <a:r>
              <a:rPr lang="en-US" sz="1800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HTTP_Server_Daemon</a:t>
            </a:r>
            <a:r>
              <a:rPr lang="en-US" sz="18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-1" y="6343449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5425"/>
            <a:ext cx="9144000" cy="914400"/>
          </a:xfrm>
        </p:spPr>
        <p:txBody>
          <a:bodyPr/>
          <a:lstStyle/>
          <a:p>
            <a:r>
              <a:rPr lang="en-US" sz="3200" dirty="0" smtClean="0"/>
              <a:t>Using </a:t>
            </a:r>
            <a:r>
              <a:rPr lang="en-US" sz="3200" dirty="0" err="1" smtClean="0"/>
              <a:t>ACE_Service_Config</a:t>
            </a:r>
            <a:r>
              <a:rPr lang="en-US" sz="3200" dirty="0" smtClean="0"/>
              <a:t> with JAWS</a:t>
            </a:r>
          </a:p>
        </p:txBody>
      </p:sp>
      <p:sp>
        <p:nvSpPr>
          <p:cNvPr id="194564" name="Rectangle 6"/>
          <p:cNvSpPr>
            <a:spLocks noChangeArrowheads="1"/>
          </p:cNvSpPr>
          <p:nvPr/>
        </p:nvSpPr>
        <p:spPr bwMode="auto">
          <a:xfrm>
            <a:off x="314326" y="4538663"/>
            <a:ext cx="84201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1 static 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Service_Reporter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"-p $SERVICE_REPORTER_PORT"</a:t>
            </a:r>
          </a:p>
          <a:p>
            <a:endParaRPr lang="en-US" b="1" u="none" dirty="0" smtClean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endParaRPr lang="en-US" b="1" u="none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endParaRPr lang="en-US" b="1" u="none" dirty="0" smtClean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r>
              <a:rPr lang="en-US" b="1" u="none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2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dynamic 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HTTP_Server_Daemon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Service_Object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*</a:t>
            </a:r>
          </a:p>
          <a:p>
            <a:r>
              <a:rPr lang="en-US" b="1" u="none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3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HSD:_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make_HTTP_Server_Daemon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()</a:t>
            </a:r>
          </a:p>
          <a:p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4   "$HTTP_SERVER_DAEMON_PORT"</a:t>
            </a:r>
          </a:p>
        </p:txBody>
      </p:sp>
      <p:sp>
        <p:nvSpPr>
          <p:cNvPr id="194565" name="Rectangle 8"/>
          <p:cNvSpPr>
            <a:spLocks noChangeArrowheads="1"/>
          </p:cNvSpPr>
          <p:nvPr/>
        </p:nvSpPr>
        <p:spPr bwMode="auto">
          <a:xfrm>
            <a:off x="942975" y="3965575"/>
            <a:ext cx="633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114300" indent="-114300"/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b="1" u="none" dirty="0" err="1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svc.conf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 file is used to configure the main program</a:t>
            </a:r>
            <a:r>
              <a:rPr lang="en-US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94566" name="Rectangle 10"/>
          <p:cNvSpPr>
            <a:spLocks noChangeArrowheads="1"/>
          </p:cNvSpPr>
          <p:nvPr/>
        </p:nvSpPr>
        <p:spPr bwMode="auto">
          <a:xfrm>
            <a:off x="1219200" y="5012548"/>
            <a:ext cx="6286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Dynamically configure the web server</a:t>
            </a:r>
            <a:endParaRPr lang="en-US" u="non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567" name="AutoShape 11"/>
          <p:cNvSpPr>
            <a:spLocks noChangeArrowheads="1"/>
          </p:cNvSpPr>
          <p:nvPr/>
        </p:nvSpPr>
        <p:spPr bwMode="auto">
          <a:xfrm rot="5400000" flipV="1">
            <a:off x="732632" y="5118515"/>
            <a:ext cx="420687" cy="457200"/>
          </a:xfrm>
          <a:custGeom>
            <a:avLst/>
            <a:gdLst>
              <a:gd name="T0" fmla="*/ 5737664 w 21600"/>
              <a:gd name="T1" fmla="*/ 0 h 21600"/>
              <a:gd name="T2" fmla="*/ 5737664 w 21600"/>
              <a:gd name="T3" fmla="*/ 5447115 h 21600"/>
              <a:gd name="T4" fmla="*/ 1227880 w 21600"/>
              <a:gd name="T5" fmla="*/ 9677400 h 21600"/>
              <a:gd name="T6" fmla="*/ 8193405 w 21600"/>
              <a:gd name="T7" fmla="*/ 272355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1200" b="1" u="none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4569" name="AutoShape 14"/>
          <p:cNvSpPr>
            <a:spLocks noChangeArrowheads="1"/>
          </p:cNvSpPr>
          <p:nvPr/>
        </p:nvSpPr>
        <p:spPr bwMode="auto">
          <a:xfrm rot="5400000" flipV="1">
            <a:off x="500856" y="4033044"/>
            <a:ext cx="420688" cy="457200"/>
          </a:xfrm>
          <a:custGeom>
            <a:avLst/>
            <a:gdLst>
              <a:gd name="T0" fmla="*/ 5737678 w 21600"/>
              <a:gd name="T1" fmla="*/ 0 h 21600"/>
              <a:gd name="T2" fmla="*/ 5737678 w 21600"/>
              <a:gd name="T3" fmla="*/ 5447115 h 21600"/>
              <a:gd name="T4" fmla="*/ 1227883 w 21600"/>
              <a:gd name="T5" fmla="*/ 9677400 h 21600"/>
              <a:gd name="T6" fmla="*/ 8193444 w 21600"/>
              <a:gd name="T7" fmla="*/ 272355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1200" b="1" u="none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576219" y="5008561"/>
            <a:ext cx="280987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Statically configure </a:t>
            </a:r>
            <a:r>
              <a:rPr lang="en-US" sz="2000" b="1" u="none" dirty="0" err="1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Service_Reporter</a:t>
            </a:r>
            <a:endParaRPr lang="en-US" b="1" u="none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 rot="10800000" flipV="1">
            <a:off x="7790657" y="4548981"/>
            <a:ext cx="420687" cy="457200"/>
          </a:xfrm>
          <a:custGeom>
            <a:avLst/>
            <a:gdLst>
              <a:gd name="T0" fmla="*/ 5737664 w 21600"/>
              <a:gd name="T1" fmla="*/ 0 h 21600"/>
              <a:gd name="T2" fmla="*/ 5737664 w 21600"/>
              <a:gd name="T3" fmla="*/ 5447115 h 21600"/>
              <a:gd name="T4" fmla="*/ 1227880 w 21600"/>
              <a:gd name="T5" fmla="*/ 9677400 h 21600"/>
              <a:gd name="T6" fmla="*/ 8193405 w 21600"/>
              <a:gd name="T7" fmla="*/ 272355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1200" b="1" u="none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94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6" grpId="0"/>
      <p:bldP spid="194567" grpId="0" animBg="1"/>
      <p:bldP spid="13" grpId="0"/>
      <p:bldP spid="1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95288" y="1066545"/>
            <a:ext cx="762901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r>
              <a:rPr lang="en-US" sz="18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#include "</a:t>
            </a:r>
            <a:r>
              <a:rPr lang="en-US" sz="1800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Reactor_HTTP_Server_Adapter.h</a:t>
            </a:r>
            <a:r>
              <a:rPr lang="en-US" sz="18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"</a:t>
            </a:r>
          </a:p>
          <a:p>
            <a:r>
              <a:rPr lang="en-US" sz="18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#include "</a:t>
            </a:r>
            <a:r>
              <a:rPr lang="en-US" sz="1800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HTTP_Svc_Acceptor.h</a:t>
            </a:r>
            <a:r>
              <a:rPr lang="en-US" sz="18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"</a:t>
            </a:r>
          </a:p>
          <a:p>
            <a:r>
              <a:rPr lang="en-US" sz="18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#include "</a:t>
            </a:r>
            <a:r>
              <a:rPr lang="en-US" sz="1800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HTTP_Server_Daemon_export.h</a:t>
            </a:r>
            <a:r>
              <a:rPr lang="en-US" sz="18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"</a:t>
            </a:r>
          </a:p>
          <a:p>
            <a:endParaRPr lang="en-US" sz="1800" u="none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</a:endParaRPr>
          </a:p>
          <a:p>
            <a:endParaRPr lang="en-US" sz="1800" u="none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</a:endParaRPr>
          </a:p>
          <a:p>
            <a:endParaRPr lang="en-US" sz="1800" u="none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</a:endParaRPr>
          </a:p>
          <a:p>
            <a:r>
              <a:rPr lang="en-US" sz="1800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typedef</a:t>
            </a:r>
            <a:r>
              <a:rPr lang="en-US" sz="18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800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Reactor_HTTP_Server_Adapter</a:t>
            </a:r>
            <a:r>
              <a:rPr lang="en-US" sz="18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&lt;</a:t>
            </a:r>
            <a:r>
              <a:rPr lang="en-US" sz="1800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HTTP_Svc_Acceptor</a:t>
            </a:r>
            <a:r>
              <a:rPr lang="en-US" sz="18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&gt;</a:t>
            </a:r>
          </a:p>
          <a:p>
            <a:r>
              <a:rPr lang="en-US" sz="18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        </a:t>
            </a:r>
            <a:r>
              <a:rPr lang="en-US" sz="1800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HTTP_Server_Daemon</a:t>
            </a:r>
            <a:r>
              <a:rPr lang="en-US" sz="18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;</a:t>
            </a:r>
          </a:p>
          <a:p>
            <a:endParaRPr lang="en-US" sz="1800" u="none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</a:endParaRPr>
          </a:p>
          <a:p>
            <a:r>
              <a:rPr lang="en-US" sz="18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ACE_FACTORY_DEFINE (HSD, </a:t>
            </a:r>
            <a:r>
              <a:rPr lang="en-US" sz="1800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HTTP_Server_Daemon</a:t>
            </a:r>
            <a:r>
              <a:rPr lang="en-US" sz="18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-1" y="6343449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5425"/>
            <a:ext cx="9144000" cy="914400"/>
          </a:xfrm>
        </p:spPr>
        <p:txBody>
          <a:bodyPr/>
          <a:lstStyle/>
          <a:p>
            <a:r>
              <a:rPr lang="en-US" sz="3200" dirty="0" smtClean="0"/>
              <a:t>Using </a:t>
            </a:r>
            <a:r>
              <a:rPr lang="en-US" sz="3200" dirty="0" err="1" smtClean="0"/>
              <a:t>ACE_Service_Config</a:t>
            </a:r>
            <a:r>
              <a:rPr lang="en-US" sz="3200" dirty="0" smtClean="0"/>
              <a:t> with JAWS</a:t>
            </a:r>
          </a:p>
        </p:txBody>
      </p:sp>
      <p:sp>
        <p:nvSpPr>
          <p:cNvPr id="194564" name="Rectangle 6"/>
          <p:cNvSpPr>
            <a:spLocks noChangeArrowheads="1"/>
          </p:cNvSpPr>
          <p:nvPr/>
        </p:nvSpPr>
        <p:spPr bwMode="auto">
          <a:xfrm>
            <a:off x="314326" y="4538663"/>
            <a:ext cx="84201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1 static 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Service_Reporter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"-p $SERVICE_REPORTER_PORT"</a:t>
            </a:r>
          </a:p>
          <a:p>
            <a:endParaRPr lang="en-US" b="1" u="none" dirty="0" smtClean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endParaRPr lang="en-US" b="1" u="none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endParaRPr lang="en-US" b="1" u="none" dirty="0" smtClean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r>
              <a:rPr lang="en-US" b="1" u="none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2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dynamic 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HTTP_Server_Daemon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Service_Object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*</a:t>
            </a:r>
          </a:p>
          <a:p>
            <a:r>
              <a:rPr lang="en-US" b="1" u="none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3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HSD:_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make_HTTP_Server_Daemon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()</a:t>
            </a:r>
          </a:p>
          <a:p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4   "$HTTP_SERVER_DAEMON_PORT"</a:t>
            </a:r>
          </a:p>
        </p:txBody>
      </p:sp>
      <p:sp>
        <p:nvSpPr>
          <p:cNvPr id="194566" name="Rectangle 10"/>
          <p:cNvSpPr>
            <a:spLocks noChangeArrowheads="1"/>
          </p:cNvSpPr>
          <p:nvPr/>
        </p:nvSpPr>
        <p:spPr bwMode="auto">
          <a:xfrm>
            <a:off x="1343026" y="4911725"/>
            <a:ext cx="533399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u="none" dirty="0" err="1" smtClean="0">
                <a:solidFill>
                  <a:srgbClr val="336699"/>
                </a:solidFill>
                <a:latin typeface="Courier New" pitchFamily="49" charset="0"/>
                <a:cs typeface="Arial" pitchFamily="34" charset="0"/>
              </a:rPr>
              <a:t>ACE_Service_Config</a:t>
            </a:r>
            <a:r>
              <a:rPr lang="en-US" sz="2000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interpreter expands these environment variables</a:t>
            </a:r>
            <a:r>
              <a:rPr lang="en-US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94567" name="AutoShape 11"/>
          <p:cNvSpPr>
            <a:spLocks noChangeArrowheads="1"/>
          </p:cNvSpPr>
          <p:nvPr/>
        </p:nvSpPr>
        <p:spPr bwMode="auto">
          <a:xfrm flipH="1" flipV="1">
            <a:off x="4869657" y="6028274"/>
            <a:ext cx="420687" cy="457200"/>
          </a:xfrm>
          <a:custGeom>
            <a:avLst/>
            <a:gdLst>
              <a:gd name="T0" fmla="*/ 5737664 w 21600"/>
              <a:gd name="T1" fmla="*/ 0 h 21600"/>
              <a:gd name="T2" fmla="*/ 5737664 w 21600"/>
              <a:gd name="T3" fmla="*/ 5447115 h 21600"/>
              <a:gd name="T4" fmla="*/ 1227880 w 21600"/>
              <a:gd name="T5" fmla="*/ 9677400 h 21600"/>
              <a:gd name="T6" fmla="*/ 8193405 w 21600"/>
              <a:gd name="T7" fmla="*/ 272355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1200" b="1" u="none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 rot="16200000" flipV="1">
            <a:off x="6015825" y="4893468"/>
            <a:ext cx="420687" cy="457200"/>
          </a:xfrm>
          <a:custGeom>
            <a:avLst/>
            <a:gdLst>
              <a:gd name="T0" fmla="*/ 5737664 w 21600"/>
              <a:gd name="T1" fmla="*/ 0 h 21600"/>
              <a:gd name="T2" fmla="*/ 5737664 w 21600"/>
              <a:gd name="T3" fmla="*/ 5447115 h 21600"/>
              <a:gd name="T4" fmla="*/ 1227880 w 21600"/>
              <a:gd name="T5" fmla="*/ 9677400 h 21600"/>
              <a:gd name="T6" fmla="*/ 8193405 w 21600"/>
              <a:gd name="T7" fmla="*/ 272355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1200" b="1" u="none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1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3" name="Rectangle 6"/>
          <p:cNvSpPr>
            <a:spLocks noChangeArrowheads="1"/>
          </p:cNvSpPr>
          <p:nvPr/>
        </p:nvSpPr>
        <p:spPr bwMode="auto">
          <a:xfrm>
            <a:off x="9525" y="1054100"/>
            <a:ext cx="899104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8600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The previous JAWS web server configuration has the limitation</a:t>
            </a:r>
            <a:r>
              <a:rPr lang="en-US" sz="2000" u="none" dirty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that the</a:t>
            </a:r>
            <a:r>
              <a:rPr lang="en-US" sz="2000" u="none" dirty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  <a:r>
              <a:rPr lang="en-US" sz="2000" b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ACE_Reactor</a:t>
            </a:r>
            <a:r>
              <a:rPr lang="en-US" sz="2000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run_reactor_event_loop</a:t>
            </a:r>
            <a:r>
              <a:rPr lang="en-US" sz="2000" b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can’t be shut down on the reactor singleton</a:t>
            </a:r>
          </a:p>
          <a:p>
            <a:pPr marL="346075" lvl="1" indent="-112713">
              <a:spcBef>
                <a:spcPts val="600"/>
              </a:spcBef>
              <a:buSzPct val="85000"/>
              <a:buFontTx/>
              <a:buChar char="•"/>
            </a:pPr>
            <a:endParaRPr lang="en-US" sz="2000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6225"/>
            <a:ext cx="9144000" cy="914400"/>
          </a:xfrm>
        </p:spPr>
        <p:txBody>
          <a:bodyPr/>
          <a:lstStyle/>
          <a:p>
            <a:r>
              <a:rPr lang="en-US" dirty="0" smtClean="0"/>
              <a:t>Using ACE Service Configurator Reconfiguration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22007" y="2198053"/>
            <a:ext cx="7966075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1 #include "ace/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OS.h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2 #include "ace/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Service_Config.h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3 #include "ace/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Reactor.h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4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main (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argc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, char *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argv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[]) {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5   ACE_STATIC_SVC_REGISTER (Reporter);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6  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ACE_Service_Config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::open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7     (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argc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argv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, ACE_DEFAULT_LOGGER_KEY, 0);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</a:p>
          <a:p>
            <a:r>
              <a:rPr lang="en-US" sz="1800" u="none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8  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ACE_Reactor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::instance ()-&gt;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run_reactor_event_loop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();</a:t>
            </a:r>
          </a:p>
          <a:p>
            <a:r>
              <a:rPr lang="en-US" sz="1800" u="none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9   return 0;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10 }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362200" y="5519659"/>
            <a:ext cx="3486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Doesn’t terminate gracefully!</a:t>
            </a:r>
            <a:endParaRPr lang="en-US" u="non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5400000" flipH="1">
            <a:off x="5730082" y="5337174"/>
            <a:ext cx="420687" cy="457200"/>
          </a:xfrm>
          <a:custGeom>
            <a:avLst/>
            <a:gdLst>
              <a:gd name="T0" fmla="*/ 5737664 w 21600"/>
              <a:gd name="T1" fmla="*/ 0 h 21600"/>
              <a:gd name="T2" fmla="*/ 5737664 w 21600"/>
              <a:gd name="T3" fmla="*/ 5447115 h 21600"/>
              <a:gd name="T4" fmla="*/ 1227880 w 21600"/>
              <a:gd name="T5" fmla="*/ 9677400 h 21600"/>
              <a:gd name="T6" fmla="*/ 8193405 w 21600"/>
              <a:gd name="T7" fmla="*/ 272355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1200" b="1" u="none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506878" y="3833723"/>
            <a:ext cx="6526146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1 remove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HTTP_Server_Daemon</a:t>
            </a:r>
            <a:endParaRPr lang="en-US" sz="1800" u="none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2 dynamic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HTTP_Server_Daemon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Service_Object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3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HSDex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:_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make_HTTP_Server_Daemon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4   "$SERVER_SERVER_DAEMON_PORT"</a:t>
            </a:r>
          </a:p>
          <a:p>
            <a:pPr>
              <a:lnSpc>
                <a:spcPct val="90000"/>
              </a:lnSpc>
            </a:pP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5 dynamic </a:t>
            </a:r>
            <a:r>
              <a:rPr lang="en-US" sz="1800" u="none" dirty="0" err="1" smtClean="0">
                <a:solidFill>
                  <a:srgbClr val="FF0000"/>
                </a:solidFill>
                <a:latin typeface="Courier New" pitchFamily="49" charset="0"/>
              </a:rPr>
              <a:t>Server_Shutdown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Service_Object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6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HSDex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:_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make_Server_Shutdown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01733" name="Rectangle 6"/>
          <p:cNvSpPr>
            <a:spLocks noChangeArrowheads="1"/>
          </p:cNvSpPr>
          <p:nvPr/>
        </p:nvSpPr>
        <p:spPr bwMode="auto">
          <a:xfrm>
            <a:off x="9525" y="1054100"/>
            <a:ext cx="8991040" cy="247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8600" indent="-228600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The previous JAWS web server configuration has the following limitation:</a:t>
            </a:r>
          </a:p>
          <a:p>
            <a:pPr lvl="1" indent="-223838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The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sz="2000" b="1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ACE_Reactor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run_reactor_event_loop</a:t>
            </a:r>
            <a:r>
              <a:rPr lang="en-US" sz="2000" b="1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can’t be shut down on the reactor singleton</a:t>
            </a:r>
          </a:p>
          <a:p>
            <a:pPr marL="233363" indent="-223838">
              <a:spcBef>
                <a:spcPts val="600"/>
              </a:spcBef>
              <a:buSzPct val="85000"/>
              <a:buFontTx/>
              <a:buChar char="•"/>
            </a:pPr>
            <a:r>
              <a:rPr lang="en-US" sz="2000" u="none" dirty="0">
                <a:solidFill>
                  <a:srgbClr val="000000"/>
                </a:solidFill>
                <a:latin typeface="+mj-lt"/>
                <a:cs typeface="Arial" pitchFamily="34" charset="0"/>
              </a:rPr>
              <a:t>We can add these capabilities without affecting existing code or the </a:t>
            </a:r>
            <a:r>
              <a:rPr lang="en-US" sz="2000" b="1" u="non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Service_Reporter</a:t>
            </a:r>
            <a:r>
              <a:rPr lang="en-US" sz="2000" u="none" dirty="0">
                <a:solidFill>
                  <a:srgbClr val="000000"/>
                </a:solidFill>
                <a:latin typeface="+mj-lt"/>
                <a:cs typeface="Arial" pitchFamily="34" charset="0"/>
              </a:rPr>
              <a:t> service by defining a new </a:t>
            </a:r>
            <a:r>
              <a:rPr lang="en-US" sz="2000" b="1" u="non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svc.conf</a:t>
            </a:r>
            <a:r>
              <a:rPr lang="en-US" sz="2000" u="none" dirty="0">
                <a:solidFill>
                  <a:srgbClr val="000000"/>
                </a:solidFill>
                <a:latin typeface="+mj-lt"/>
                <a:cs typeface="Arial" pitchFamily="34" charset="0"/>
              </a:rPr>
              <a:t> file &amp; instructing the server to reconfigure itself </a:t>
            </a:r>
          </a:p>
          <a:p>
            <a:pPr marL="346075" lvl="1" indent="-112713">
              <a:spcBef>
                <a:spcPts val="600"/>
              </a:spcBef>
              <a:buSzPct val="85000"/>
              <a:buFontTx/>
              <a:buChar char="•"/>
            </a:pPr>
            <a:endParaRPr lang="en-US" sz="2000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1736" name="Rectangle 9"/>
          <p:cNvSpPr>
            <a:spLocks noChangeArrowheads="1"/>
          </p:cNvSpPr>
          <p:nvPr/>
        </p:nvSpPr>
        <p:spPr bwMode="auto">
          <a:xfrm>
            <a:off x="3215058" y="3138073"/>
            <a:ext cx="26142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Shutdown the existing web server</a:t>
            </a:r>
            <a:endParaRPr lang="en-US" u="non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1737" name="AutoShape 10"/>
          <p:cNvSpPr>
            <a:spLocks noChangeArrowheads="1"/>
          </p:cNvSpPr>
          <p:nvPr/>
        </p:nvSpPr>
        <p:spPr bwMode="auto">
          <a:xfrm rot="5400000" flipV="1">
            <a:off x="2683854" y="3340480"/>
            <a:ext cx="420687" cy="457200"/>
          </a:xfrm>
          <a:custGeom>
            <a:avLst/>
            <a:gdLst>
              <a:gd name="T0" fmla="*/ 5737664 w 21600"/>
              <a:gd name="T1" fmla="*/ 0 h 21600"/>
              <a:gd name="T2" fmla="*/ 5737664 w 21600"/>
              <a:gd name="T3" fmla="*/ 5447115 h 21600"/>
              <a:gd name="T4" fmla="*/ 1227880 w 21600"/>
              <a:gd name="T5" fmla="*/ 9677400 h 21600"/>
              <a:gd name="T6" fmla="*/ 8193405 w 21600"/>
              <a:gd name="T7" fmla="*/ 272355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1200" b="1" u="none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6225"/>
            <a:ext cx="9144000" cy="914400"/>
          </a:xfrm>
        </p:spPr>
        <p:txBody>
          <a:bodyPr/>
          <a:lstStyle/>
          <a:p>
            <a:r>
              <a:rPr lang="en-US" dirty="0" smtClean="0"/>
              <a:t>Using ACE Service Configurator Reconfiguration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177333" y="3767105"/>
            <a:ext cx="29351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Restart the web server</a:t>
            </a:r>
            <a:endParaRPr lang="en-US" u="non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 rot="5400000" flipV="1">
            <a:off x="5684230" y="3883787"/>
            <a:ext cx="420687" cy="457200"/>
          </a:xfrm>
          <a:custGeom>
            <a:avLst/>
            <a:gdLst>
              <a:gd name="T0" fmla="*/ 5737664 w 21600"/>
              <a:gd name="T1" fmla="*/ 0 h 21600"/>
              <a:gd name="T2" fmla="*/ 5737664 w 21600"/>
              <a:gd name="T3" fmla="*/ 5447115 h 21600"/>
              <a:gd name="T4" fmla="*/ 1227880 w 21600"/>
              <a:gd name="T5" fmla="*/ 9677400 h 21600"/>
              <a:gd name="T6" fmla="*/ 8193405 w 21600"/>
              <a:gd name="T7" fmla="*/ 272355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1200" b="1" u="none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932674" y="5740157"/>
            <a:ext cx="26142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Dynamically link new shutdown service</a:t>
            </a:r>
            <a:endParaRPr lang="en-US" u="non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rot="16200000">
            <a:off x="5455630" y="5693325"/>
            <a:ext cx="420687" cy="457200"/>
          </a:xfrm>
          <a:custGeom>
            <a:avLst/>
            <a:gdLst>
              <a:gd name="T0" fmla="*/ 5737664 w 21600"/>
              <a:gd name="T1" fmla="*/ 0 h 21600"/>
              <a:gd name="T2" fmla="*/ 5737664 w 21600"/>
              <a:gd name="T3" fmla="*/ 5447115 h 21600"/>
              <a:gd name="T4" fmla="*/ 1227880 w 21600"/>
              <a:gd name="T5" fmla="*/ 9677400 h 21600"/>
              <a:gd name="T6" fmla="*/ 8193405 w 21600"/>
              <a:gd name="T7" fmla="*/ 272355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1200" b="1" u="none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9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6" grpId="0"/>
      <p:bldP spid="201737" grpId="0" animBg="1"/>
      <p:bldP spid="7" grpId="0"/>
      <p:bldP spid="9" grpId="0" animBg="1"/>
      <p:bldP spid="10" grpId="0"/>
      <p:bldP spid="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-1" y="6352974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0" y="1143000"/>
            <a:ext cx="898207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US" sz="1800" u="none" dirty="0" err="1" smtClean="0">
                <a:solidFill>
                  <a:srgbClr val="FF0000"/>
                </a:solidFill>
                <a:latin typeface="Courier New" pitchFamily="49" charset="0"/>
              </a:rPr>
              <a:t>Server_Shutdown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: public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ACE_Service_Object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virtual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init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, char *[]) {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   reactor_ =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ACE_Reactor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::instance ();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   return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ACE_Thread_Manager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::instance ()-&gt;spawn (controller,  </a:t>
            </a:r>
            <a:b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                                                  reactor_);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endParaRPr lang="en-US" sz="1800" u="none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virtual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fini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() {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Quit_Handler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quit_handler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= new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Quit_Handler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(reactor_);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   return reactor_-&gt;notify (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quit_handler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endParaRPr lang="en-US" sz="1800" u="none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 // ... Other method omitted ...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private: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ACE_Reactor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 *reactor_;</a:t>
            </a: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endParaRPr lang="en-US" sz="1800" u="none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sz="1800" u="none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ACE_FACTORY_DEFINE (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HSDex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u="none" dirty="0" err="1" smtClean="0">
                <a:solidFill>
                  <a:srgbClr val="000000"/>
                </a:solidFill>
                <a:latin typeface="Courier New" pitchFamily="49" charset="0"/>
              </a:rPr>
              <a:t>Server_Shutdown</a:t>
            </a:r>
            <a:r>
              <a:rPr lang="en-US" sz="1800" u="none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5429250" y="4384675"/>
            <a:ext cx="33496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Notify the reactor to shut itself down</a:t>
            </a:r>
            <a:endParaRPr lang="en-US" u="non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2758" name="AutoShape 6"/>
          <p:cNvSpPr>
            <a:spLocks noChangeArrowheads="1"/>
          </p:cNvSpPr>
          <p:nvPr/>
        </p:nvSpPr>
        <p:spPr bwMode="auto">
          <a:xfrm rot="-5400000">
            <a:off x="4882356" y="4260056"/>
            <a:ext cx="420688" cy="457200"/>
          </a:xfrm>
          <a:custGeom>
            <a:avLst/>
            <a:gdLst>
              <a:gd name="T0" fmla="*/ 5737678 w 21600"/>
              <a:gd name="T1" fmla="*/ 0 h 21600"/>
              <a:gd name="T2" fmla="*/ 5737678 w 21600"/>
              <a:gd name="T3" fmla="*/ 5447115 h 21600"/>
              <a:gd name="T4" fmla="*/ 1227883 w 21600"/>
              <a:gd name="T5" fmla="*/ 9677400 h 21600"/>
              <a:gd name="T6" fmla="*/ 8193444 w 21600"/>
              <a:gd name="T7" fmla="*/ 272355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1200" b="1" u="none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765924" y="1569928"/>
            <a:ext cx="23653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Spawn a thread to run the reactor</a:t>
            </a:r>
            <a:endParaRPr lang="en-US" u="non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5400000" flipV="1">
            <a:off x="6320630" y="1736833"/>
            <a:ext cx="420688" cy="457200"/>
          </a:xfrm>
          <a:custGeom>
            <a:avLst/>
            <a:gdLst>
              <a:gd name="T0" fmla="*/ 5737678 w 21600"/>
              <a:gd name="T1" fmla="*/ 0 h 21600"/>
              <a:gd name="T2" fmla="*/ 5737678 w 21600"/>
              <a:gd name="T3" fmla="*/ 5447115 h 21600"/>
              <a:gd name="T4" fmla="*/ 1227883 w 21600"/>
              <a:gd name="T5" fmla="*/ 9677400 h 21600"/>
              <a:gd name="T6" fmla="*/ 8193444 w 21600"/>
              <a:gd name="T7" fmla="*/ 272355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1200" b="1" u="none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6225"/>
            <a:ext cx="9144000" cy="914400"/>
          </a:xfrm>
        </p:spPr>
        <p:txBody>
          <a:bodyPr/>
          <a:lstStyle/>
          <a:p>
            <a:r>
              <a:rPr lang="en-US" dirty="0" smtClean="0"/>
              <a:t>Using ACE Service Configurator Reconfiguration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3688777" y="5507662"/>
            <a:ext cx="509962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14300" indent="-114300"/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This macro ensures the </a:t>
            </a:r>
            <a:r>
              <a:rPr lang="en-US" sz="2000" b="1" u="none" dirty="0" err="1" smtClean="0">
                <a:solidFill>
                  <a:srgbClr val="336699"/>
                </a:solidFill>
                <a:latin typeface="Courier New" pitchFamily="49" charset="0"/>
                <a:cs typeface="Arial" pitchFamily="34" charset="0"/>
              </a:rPr>
              <a:t>Server_Shutdown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 type can be linked dynamically</a:t>
            </a:r>
            <a:r>
              <a:rPr lang="en-US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 rot="10800000">
            <a:off x="6061071" y="6203610"/>
            <a:ext cx="420688" cy="457200"/>
          </a:xfrm>
          <a:custGeom>
            <a:avLst/>
            <a:gdLst>
              <a:gd name="T0" fmla="*/ 5737678 w 21600"/>
              <a:gd name="T1" fmla="*/ 0 h 21600"/>
              <a:gd name="T2" fmla="*/ 5737678 w 21600"/>
              <a:gd name="T3" fmla="*/ 5447115 h 21600"/>
              <a:gd name="T4" fmla="*/ 1227883 w 21600"/>
              <a:gd name="T5" fmla="*/ 9677400 h 21600"/>
              <a:gd name="T6" fmla="*/ 8193444 w 21600"/>
              <a:gd name="T7" fmla="*/ 272355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1200" b="1" u="none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48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7" grpId="0"/>
      <p:bldP spid="202758" grpId="0" animBg="1"/>
      <p:bldP spid="7" grpId="0"/>
      <p:bldP spid="8" grpId="0" animBg="1"/>
      <p:bldP spid="11" grpId="0"/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604" name="Text Box 4"/>
          <p:cNvSpPr txBox="1">
            <a:spLocks noChangeArrowheads="1"/>
          </p:cNvSpPr>
          <p:nvPr/>
        </p:nvSpPr>
        <p:spPr bwMode="auto">
          <a:xfrm>
            <a:off x="-31750" y="1530350"/>
            <a:ext cx="8731878" cy="4690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1 static void *</a:t>
            </a:r>
            <a:r>
              <a:rPr lang="en-US" b="1" u="none" dirty="0" smtClean="0">
                <a:solidFill>
                  <a:srgbClr val="FF0000"/>
                </a:solidFill>
                <a:latin typeface="Courier New" pitchFamily="49" charset="0"/>
              </a:rPr>
              <a:t>controller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(void *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</a:rPr>
              <a:t>arg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ct val="20000"/>
              </a:spcBef>
            </a:pP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2   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</a:rPr>
              <a:t>ACE_Reactor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*reactor = 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</a:rPr>
              <a:t>static_cast</a:t>
            </a:r>
            <a:r>
              <a:rPr lang="en-US" b="1" u="none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</a:rPr>
              <a:t>ACE_Reactor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*&gt; (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</a:rPr>
              <a:t>arg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20000"/>
              </a:spcBef>
            </a:pP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3   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</a:rPr>
              <a:t>Quit_Handler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</a:rPr>
              <a:t>quit_handler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= new 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</a:rPr>
              <a:t>Quit_Handler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(reactor);</a:t>
            </a:r>
          </a:p>
          <a:p>
            <a:pPr>
              <a:spcBef>
                <a:spcPct val="20000"/>
              </a:spcBef>
            </a:pP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4   for (;;) {</a:t>
            </a:r>
          </a:p>
          <a:p>
            <a:pPr>
              <a:spcBef>
                <a:spcPct val="20000"/>
              </a:spcBef>
            </a:pP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5     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::string 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</a:rPr>
              <a:t>user_input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u="none" dirty="0">
                <a:solidFill>
                  <a:srgbClr val="000000"/>
                </a:solidFill>
                <a:latin typeface="Courier New" pitchFamily="49" charset="0"/>
              </a:rPr>
              <a:t>6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::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</a:rPr>
              <a:t>getline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</a:rPr>
              <a:t>cin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</a:rPr>
              <a:t>user_input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, '\n');</a:t>
            </a:r>
          </a:p>
          <a:p>
            <a:pPr>
              <a:spcBef>
                <a:spcPct val="20000"/>
              </a:spcBef>
            </a:pP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7     if (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</a:rPr>
              <a:t>user_input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== "quit") {</a:t>
            </a:r>
          </a:p>
          <a:p>
            <a:pPr>
              <a:spcBef>
                <a:spcPct val="20000"/>
              </a:spcBef>
            </a:pPr>
            <a:r>
              <a:rPr lang="en-US" b="1" u="none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8       reactor-&gt;notify (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</a:rPr>
              <a:t>quit_handler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20000"/>
              </a:spcBef>
            </a:pPr>
            <a:r>
              <a:rPr lang="en-US" b="1" u="none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9       break;</a:t>
            </a:r>
          </a:p>
          <a:p>
            <a:pPr>
              <a:spcBef>
                <a:spcPct val="20000"/>
              </a:spcBef>
            </a:pP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10     }</a:t>
            </a:r>
          </a:p>
          <a:p>
            <a:pPr>
              <a:spcBef>
                <a:spcPct val="20000"/>
              </a:spcBef>
            </a:pP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11   }</a:t>
            </a:r>
          </a:p>
          <a:p>
            <a:pPr>
              <a:spcBef>
                <a:spcPct val="20000"/>
              </a:spcBef>
            </a:pP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12   return 0;</a:t>
            </a:r>
          </a:p>
          <a:p>
            <a:pPr>
              <a:spcBef>
                <a:spcPct val="20000"/>
              </a:spcBef>
            </a:pP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13 }</a:t>
            </a:r>
          </a:p>
        </p:txBody>
      </p:sp>
      <p:sp>
        <p:nvSpPr>
          <p:cNvPr id="2585605" name="Rectangle 5"/>
          <p:cNvSpPr>
            <a:spLocks noChangeArrowheads="1"/>
          </p:cNvSpPr>
          <p:nvPr/>
        </p:nvSpPr>
        <p:spPr bwMode="auto">
          <a:xfrm>
            <a:off x="3845718" y="4975227"/>
            <a:ext cx="453072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</a:rPr>
              <a:t>Use the Reactor’s notify pipe to wakeup the reactor &amp; inform it to shut down by calling </a:t>
            </a:r>
            <a:r>
              <a:rPr lang="en-US" b="1" u="none" dirty="0" err="1" smtClean="0">
                <a:solidFill>
                  <a:srgbClr val="336699"/>
                </a:solidFill>
                <a:latin typeface="Courier New" pitchFamily="49" charset="0"/>
              </a:rPr>
              <a:t>handle_exception</a:t>
            </a:r>
            <a:r>
              <a:rPr lang="en-US" b="1" u="none" dirty="0" smtClean="0">
                <a:solidFill>
                  <a:srgbClr val="336699"/>
                </a:solidFill>
                <a:latin typeface="Courier New" pitchFamily="49" charset="0"/>
              </a:rPr>
              <a:t>()</a:t>
            </a:r>
            <a:endParaRPr lang="en-US" u="none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85606" name="AutoShape 6"/>
          <p:cNvSpPr>
            <a:spLocks noChangeArrowheads="1"/>
          </p:cNvSpPr>
          <p:nvPr/>
        </p:nvSpPr>
        <p:spPr bwMode="auto">
          <a:xfrm rot="5400000" flipV="1">
            <a:off x="4149725" y="1058863"/>
            <a:ext cx="484188" cy="449262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b="1" u="none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585607" name="AutoShape 7"/>
          <p:cNvSpPr>
            <a:spLocks noChangeArrowheads="1"/>
          </p:cNvSpPr>
          <p:nvPr/>
        </p:nvSpPr>
        <p:spPr bwMode="auto">
          <a:xfrm rot="10800000" flipV="1">
            <a:off x="5868988" y="4298951"/>
            <a:ext cx="484187" cy="449262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b="1" u="none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585608" name="Rectangle 8"/>
          <p:cNvSpPr>
            <a:spLocks noChangeArrowheads="1"/>
          </p:cNvSpPr>
          <p:nvPr/>
        </p:nvSpPr>
        <p:spPr bwMode="auto">
          <a:xfrm>
            <a:off x="4700588" y="952500"/>
            <a:ext cx="409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 smtClean="0">
                <a:solidFill>
                  <a:srgbClr val="336699"/>
                </a:solidFill>
              </a:rPr>
              <a:t>Runs in a separate thread of control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6225"/>
            <a:ext cx="9144000" cy="914400"/>
          </a:xfrm>
        </p:spPr>
        <p:txBody>
          <a:bodyPr/>
          <a:lstStyle/>
          <a:p>
            <a:r>
              <a:rPr lang="en-US" dirty="0" smtClean="0"/>
              <a:t>Using ACE Service Configurator Reconfiguration</a:t>
            </a:r>
          </a:p>
        </p:txBody>
      </p:sp>
    </p:spTree>
    <p:extLst>
      <p:ext uri="{BB962C8B-B14F-4D97-AF65-F5344CB8AC3E}">
        <p14:creationId xmlns:p14="http://schemas.microsoft.com/office/powerpoint/2010/main" val="106310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5605" grpId="0"/>
      <p:bldP spid="258560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628" name="Text Box 4"/>
          <p:cNvSpPr txBox="1">
            <a:spLocks noChangeArrowheads="1"/>
          </p:cNvSpPr>
          <p:nvPr/>
        </p:nvSpPr>
        <p:spPr bwMode="auto">
          <a:xfrm>
            <a:off x="431800" y="1073150"/>
            <a:ext cx="8456161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US" b="1" u="none" dirty="0" err="1" smtClean="0">
                <a:solidFill>
                  <a:srgbClr val="FF0000"/>
                </a:solidFill>
                <a:latin typeface="Courier New" pitchFamily="49" charset="0"/>
              </a:rPr>
              <a:t>Quit_Handler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: public 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</a:rPr>
              <a:t>ACE_Event_Handler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</a:rPr>
              <a:t>Quit_Handler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</a:rPr>
              <a:t>ACE_Reactor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*r): 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</a:rPr>
              <a:t>ACE_Event_Handler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(r) {}</a:t>
            </a:r>
          </a:p>
          <a:p>
            <a:endParaRPr lang="en-US" b="1" u="none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 virtual 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</a:rPr>
              <a:t>handle_exception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(ACE_HANDLE) {</a:t>
            </a:r>
          </a:p>
          <a:p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   reactor ()-&gt;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</a:rPr>
              <a:t>end_reactor_event_loop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();</a:t>
            </a:r>
          </a:p>
          <a:p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   return -1; </a:t>
            </a:r>
          </a:p>
          <a:p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endParaRPr lang="en-US" b="1" u="none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b="1" u="none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 virtual 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</a:rPr>
              <a:t>handle_close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(ACE_HANDLE, 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</a:rPr>
              <a:t>ACE_Reactor_Mask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) { </a:t>
            </a:r>
          </a:p>
          <a:p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   delete this; </a:t>
            </a:r>
          </a:p>
          <a:p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   return 0; </a:t>
            </a:r>
          </a:p>
          <a:p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endParaRPr lang="en-US" b="1" u="none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private:</a:t>
            </a:r>
          </a:p>
          <a:p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 virtual ~</a:t>
            </a:r>
            <a:r>
              <a:rPr lang="en-US" b="1" u="none" dirty="0" err="1" smtClean="0">
                <a:solidFill>
                  <a:srgbClr val="000000"/>
                </a:solidFill>
                <a:latin typeface="Courier New" pitchFamily="49" charset="0"/>
              </a:rPr>
              <a:t>Quit_Handler</a:t>
            </a:r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 () {}</a:t>
            </a:r>
          </a:p>
          <a:p>
            <a:r>
              <a:rPr lang="en-US" b="1" u="none" dirty="0" smtClean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endParaRPr lang="en-US" b="1" u="none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86630" name="Rectangle 6"/>
          <p:cNvSpPr>
            <a:spLocks noChangeArrowheads="1"/>
          </p:cNvSpPr>
          <p:nvPr/>
        </p:nvSpPr>
        <p:spPr bwMode="auto">
          <a:xfrm>
            <a:off x="3100387" y="2913123"/>
            <a:ext cx="522128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</a:rPr>
              <a:t>Shutdown the reactor event loop &amp; trigger call to </a:t>
            </a:r>
            <a:r>
              <a:rPr lang="en-US" sz="2000" b="1" u="none" dirty="0" err="1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handle_close</a:t>
            </a:r>
            <a:r>
              <a:rPr lang="en-US" sz="2000" b="1" u="none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u="none" dirty="0">
                <a:solidFill>
                  <a:srgbClr val="336699"/>
                </a:solidFill>
              </a:rPr>
              <a:t> </a:t>
            </a:r>
            <a:r>
              <a:rPr lang="en-US" b="1" u="none" dirty="0" smtClean="0">
                <a:solidFill>
                  <a:srgbClr val="336699"/>
                </a:solidFill>
              </a:rPr>
              <a:t>method</a:t>
            </a:r>
          </a:p>
        </p:txBody>
      </p:sp>
      <p:sp>
        <p:nvSpPr>
          <p:cNvPr id="2586631" name="AutoShape 7"/>
          <p:cNvSpPr>
            <a:spLocks noChangeArrowheads="1"/>
          </p:cNvSpPr>
          <p:nvPr/>
        </p:nvSpPr>
        <p:spPr bwMode="auto">
          <a:xfrm rot="16200000">
            <a:off x="2566988" y="2938522"/>
            <a:ext cx="484188" cy="4492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b="1" u="none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586632" name="Rectangle 8"/>
          <p:cNvSpPr>
            <a:spLocks noChangeArrowheads="1"/>
          </p:cNvSpPr>
          <p:nvPr/>
        </p:nvSpPr>
        <p:spPr bwMode="auto">
          <a:xfrm>
            <a:off x="3033713" y="4684713"/>
            <a:ext cx="461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u="none" smtClean="0">
                <a:solidFill>
                  <a:srgbClr val="336699"/>
                </a:solidFill>
              </a:rPr>
              <a:t>It’s ok to “delete this” in this context</a:t>
            </a:r>
          </a:p>
        </p:txBody>
      </p:sp>
      <p:sp>
        <p:nvSpPr>
          <p:cNvPr id="2586633" name="AutoShape 9"/>
          <p:cNvSpPr>
            <a:spLocks noChangeArrowheads="1"/>
          </p:cNvSpPr>
          <p:nvPr/>
        </p:nvSpPr>
        <p:spPr bwMode="auto">
          <a:xfrm rot="16200000">
            <a:off x="2443163" y="4500562"/>
            <a:ext cx="484188" cy="4492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b="1" u="none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6225"/>
            <a:ext cx="9144000" cy="914400"/>
          </a:xfrm>
        </p:spPr>
        <p:txBody>
          <a:bodyPr/>
          <a:lstStyle/>
          <a:p>
            <a:r>
              <a:rPr lang="en-US" dirty="0" smtClean="0"/>
              <a:t>Using ACE Service Configurator Reconfiguration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534568" y="5970588"/>
            <a:ext cx="52093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</a:rPr>
              <a:t>Private destructor ensures dynamic allocation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 rot="16200000">
            <a:off x="2944019" y="5786437"/>
            <a:ext cx="484188" cy="4492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b="1" u="none" smtClean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55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6630" grpId="0"/>
      <p:bldP spid="2586631" grpId="0" animBg="1"/>
      <p:bldP spid="2586632" grpId="0"/>
      <p:bldP spid="2586633" grpId="0" animBg="1"/>
      <p:bldP spid="11" grpId="0"/>
      <p:bldP spid="1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-1" y="6352974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46" y="1296987"/>
            <a:ext cx="7688263" cy="486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3" name="Rectangle 282"/>
          <p:cNvSpPr/>
          <p:nvPr/>
        </p:nvSpPr>
        <p:spPr>
          <a:xfrm>
            <a:off x="5415371" y="2738846"/>
            <a:ext cx="1261654" cy="9845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Reactor HTTP</a:t>
            </a:r>
          </a:p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Server Adapter</a:t>
            </a:r>
            <a:endParaRPr lang="en-US" sz="1400" b="1" dirty="0"/>
          </a:p>
        </p:txBody>
      </p:sp>
      <p:sp>
        <p:nvSpPr>
          <p:cNvPr id="284" name="Rectangle 283"/>
          <p:cNvSpPr/>
          <p:nvPr/>
        </p:nvSpPr>
        <p:spPr>
          <a:xfrm>
            <a:off x="1019175" y="1393826"/>
            <a:ext cx="1210645" cy="9845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Reactor HTTP</a:t>
            </a:r>
          </a:p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</a:rPr>
              <a:t>Server Adapter</a:t>
            </a:r>
            <a:endParaRPr lang="en-US" sz="1400" b="1" dirty="0"/>
          </a:p>
        </p:txBody>
      </p:sp>
      <p:sp>
        <p:nvSpPr>
          <p:cNvPr id="9" name="Line Callout 1 8"/>
          <p:cNvSpPr/>
          <p:nvPr/>
        </p:nvSpPr>
        <p:spPr bwMode="auto">
          <a:xfrm>
            <a:off x="6134101" y="1370607"/>
            <a:ext cx="1847850" cy="369332"/>
          </a:xfrm>
          <a:prstGeom prst="borderCallout1">
            <a:avLst>
              <a:gd name="adj1" fmla="val 20503"/>
              <a:gd name="adj2" fmla="val 139"/>
              <a:gd name="adj3" fmla="val 89363"/>
              <a:gd name="adj4" fmla="val -210338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40000"/>
              </a:spcBef>
              <a:buSzPct val="85000"/>
            </a:pPr>
            <a:r>
              <a:rPr lang="en-US" i="1" u="none" dirty="0" smtClean="0">
                <a:solidFill>
                  <a:srgbClr val="000000"/>
                </a:solidFill>
                <a:cs typeface="Arial" pitchFamily="34" charset="0"/>
              </a:rPr>
              <a:t>Out with the old</a:t>
            </a:r>
            <a:endParaRPr lang="en-US" i="1" u="none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6225"/>
            <a:ext cx="9144000" cy="914400"/>
          </a:xfrm>
        </p:spPr>
        <p:txBody>
          <a:bodyPr/>
          <a:lstStyle/>
          <a:p>
            <a:r>
              <a:rPr lang="en-US" dirty="0" smtClean="0"/>
              <a:t>Using ACE Service Configurator Reconfiguration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78918" y="6291231"/>
            <a:ext cx="7503081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square">
            <a:spAutoFit/>
          </a:bodyPr>
          <a:lstStyle/>
          <a:p>
            <a:pPr algn="ctr"/>
            <a:r>
              <a:rPr lang="en-US" sz="2000" u="none" dirty="0" smtClean="0">
                <a:solidFill>
                  <a:srgbClr val="000000"/>
                </a:solidFill>
              </a:rPr>
              <a:t>Sequence diagram for ACE </a:t>
            </a:r>
            <a:r>
              <a:rPr lang="en-US" sz="2000" i="1" u="none" dirty="0" smtClean="0">
                <a:solidFill>
                  <a:srgbClr val="000000"/>
                </a:solidFill>
              </a:rPr>
              <a:t>Service Configurator</a:t>
            </a:r>
            <a:r>
              <a:rPr lang="en-US" sz="2000" u="none" dirty="0" smtClean="0">
                <a:solidFill>
                  <a:srgbClr val="000000"/>
                </a:solidFill>
              </a:rPr>
              <a:t> reconfiguration</a:t>
            </a:r>
          </a:p>
        </p:txBody>
      </p:sp>
      <p:sp>
        <p:nvSpPr>
          <p:cNvPr id="13" name="Line Callout 1 12"/>
          <p:cNvSpPr/>
          <p:nvPr/>
        </p:nvSpPr>
        <p:spPr bwMode="auto">
          <a:xfrm>
            <a:off x="7496175" y="2431069"/>
            <a:ext cx="1304924" cy="246221"/>
          </a:xfrm>
          <a:prstGeom prst="borderCallout1">
            <a:avLst>
              <a:gd name="adj1" fmla="val 100451"/>
              <a:gd name="adj2" fmla="val 67634"/>
              <a:gd name="adj3" fmla="val 590976"/>
              <a:gd name="adj4" fmla="val 43928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40000"/>
              </a:spcBef>
              <a:buSzPct val="85000"/>
            </a:pPr>
            <a:endParaRPr lang="en-US" sz="1000" i="1" u="none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" name="Line Callout 1 9"/>
          <p:cNvSpPr/>
          <p:nvPr/>
        </p:nvSpPr>
        <p:spPr bwMode="auto">
          <a:xfrm>
            <a:off x="7096126" y="2369514"/>
            <a:ext cx="1743074" cy="369332"/>
          </a:xfrm>
          <a:prstGeom prst="borderCallout1">
            <a:avLst>
              <a:gd name="adj1" fmla="val 105609"/>
              <a:gd name="adj2" fmla="val 44137"/>
              <a:gd name="adj3" fmla="val 262155"/>
              <a:gd name="adj4" fmla="val -23225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40000"/>
              </a:spcBef>
              <a:buSzPct val="85000"/>
            </a:pPr>
            <a:r>
              <a:rPr lang="en-US" i="1" u="none" dirty="0" smtClean="0">
                <a:solidFill>
                  <a:srgbClr val="000000"/>
                </a:solidFill>
                <a:cs typeface="Arial" pitchFamily="34" charset="0"/>
              </a:rPr>
              <a:t>In with the new</a:t>
            </a:r>
            <a:endParaRPr lang="en-US" i="1" u="none" dirty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59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2" y="1644021"/>
            <a:ext cx="8212884" cy="4436766"/>
          </a:xfrm>
          <a:prstGeom prst="rect">
            <a:avLst/>
          </a:prstGeom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5401" y="2500921"/>
            <a:ext cx="1097143" cy="118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9344">
            <a:off x="7435537" y="3337106"/>
            <a:ext cx="1586619" cy="111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6" y="4472793"/>
            <a:ext cx="1827947" cy="94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 bwMode="auto">
          <a:xfrm>
            <a:off x="3579968" y="5036285"/>
            <a:ext cx="626886" cy="3891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8" name="Picture 5" descr="http://farm5.staticflickr.com/4072/4297002549_c6f254874a_b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436" y="5193572"/>
            <a:ext cx="875418" cy="11030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/>
        </p:nvCxnSpPr>
        <p:spPr bwMode="auto">
          <a:xfrm>
            <a:off x="7085168" y="3320025"/>
            <a:ext cx="714375" cy="39933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Freeform 19"/>
          <p:cNvSpPr/>
          <p:nvPr/>
        </p:nvSpPr>
        <p:spPr bwMode="auto">
          <a:xfrm rot="20867773">
            <a:off x="1402131" y="2585000"/>
            <a:ext cx="336176" cy="116541"/>
          </a:xfrm>
          <a:custGeom>
            <a:avLst/>
            <a:gdLst>
              <a:gd name="connsiteX0" fmla="*/ 336176 w 336176"/>
              <a:gd name="connsiteY0" fmla="*/ 0 h 116541"/>
              <a:gd name="connsiteX1" fmla="*/ 0 w 336176"/>
              <a:gd name="connsiteY1" fmla="*/ 116541 h 116541"/>
              <a:gd name="connsiteX0" fmla="*/ 336176 w 336176"/>
              <a:gd name="connsiteY0" fmla="*/ 0 h 116541"/>
              <a:gd name="connsiteX1" fmla="*/ 0 w 336176"/>
              <a:gd name="connsiteY1" fmla="*/ 116541 h 11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176" h="116541">
                <a:moveTo>
                  <a:pt x="336176" y="0"/>
                </a:moveTo>
                <a:cubicBezTo>
                  <a:pt x="31376" y="52294"/>
                  <a:pt x="112059" y="77694"/>
                  <a:pt x="0" y="11654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33176" y="5849240"/>
            <a:ext cx="712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Server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21"/>
          <p:cNvSpPr/>
          <p:nvPr/>
        </p:nvSpPr>
        <p:spPr bwMode="auto">
          <a:xfrm rot="9050215">
            <a:off x="7581934" y="4424565"/>
            <a:ext cx="336176" cy="116541"/>
          </a:xfrm>
          <a:custGeom>
            <a:avLst/>
            <a:gdLst>
              <a:gd name="connsiteX0" fmla="*/ 336176 w 336176"/>
              <a:gd name="connsiteY0" fmla="*/ 0 h 116541"/>
              <a:gd name="connsiteX1" fmla="*/ 0 w 336176"/>
              <a:gd name="connsiteY1" fmla="*/ 116541 h 116541"/>
              <a:gd name="connsiteX0" fmla="*/ 336176 w 336176"/>
              <a:gd name="connsiteY0" fmla="*/ 0 h 116541"/>
              <a:gd name="connsiteX1" fmla="*/ 0 w 336176"/>
              <a:gd name="connsiteY1" fmla="*/ 116541 h 11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176" h="116541">
                <a:moveTo>
                  <a:pt x="336176" y="0"/>
                </a:moveTo>
                <a:cubicBezTo>
                  <a:pt x="31376" y="52294"/>
                  <a:pt x="112059" y="77694"/>
                  <a:pt x="0" y="11654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893410" y="2979405"/>
            <a:ext cx="1383441" cy="531389"/>
            <a:chOff x="3974243" y="4488776"/>
            <a:chExt cx="1279541" cy="531389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4062080" y="4488776"/>
              <a:ext cx="1069420" cy="531389"/>
            </a:xfrm>
            <a:prstGeom prst="roundRect">
              <a:avLst/>
            </a:prstGeom>
            <a:solidFill>
              <a:srgbClr val="D9F6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74243" y="4522179"/>
              <a:ext cx="12795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u="none" dirty="0" err="1" smtClean="0">
                  <a:latin typeface="Arial" pitchFamily="34" charset="0"/>
                  <a:cs typeface="Arial" pitchFamily="34" charset="0"/>
                </a:rPr>
                <a:t>Reactor_HTTP_Server_Adapter</a:t>
              </a:r>
              <a:endParaRPr lang="en-US" sz="12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AutoShape 17"/>
          <p:cNvSpPr>
            <a:spLocks noChangeArrowheads="1"/>
          </p:cNvSpPr>
          <p:nvPr/>
        </p:nvSpPr>
        <p:spPr bwMode="auto">
          <a:xfrm>
            <a:off x="5112664" y="2317819"/>
            <a:ext cx="960669" cy="5191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anchor="ctr" anchorCtr="0"/>
          <a:lstStyle/>
          <a:p>
            <a:pPr algn="ctr">
              <a:lnSpc>
                <a:spcPct val="90000"/>
              </a:lnSpc>
            </a:pPr>
            <a:r>
              <a:rPr lang="en-US" sz="105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Logging </a:t>
            </a:r>
          </a:p>
          <a:p>
            <a:pPr algn="ctr">
              <a:lnSpc>
                <a:spcPct val="90000"/>
              </a:lnSpc>
            </a:pPr>
            <a:r>
              <a:rPr lang="en-US" sz="105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Event </a:t>
            </a:r>
          </a:p>
          <a:p>
            <a:pPr algn="ctr">
              <a:lnSpc>
                <a:spcPct val="90000"/>
              </a:lnSpc>
            </a:pPr>
            <a:r>
              <a:rPr lang="en-US" sz="105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21643" y="2396310"/>
            <a:ext cx="951691" cy="341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900" b="1" u="none" dirty="0" err="1" smtClean="0">
                <a:latin typeface="Arial" pitchFamily="34" charset="0"/>
                <a:cs typeface="Arial" pitchFamily="34" charset="0"/>
              </a:rPr>
              <a:t>HTTP_Event</a:t>
            </a:r>
            <a:r>
              <a:rPr lang="en-US" sz="900" b="1" u="none" dirty="0" smtClean="0">
                <a:latin typeface="Arial" pitchFamily="34" charset="0"/>
                <a:cs typeface="Arial" pitchFamily="34" charset="0"/>
              </a:rPr>
              <a:t>_</a:t>
            </a:r>
            <a:br>
              <a:rPr lang="en-US" sz="900" b="1" u="none" dirty="0" smtClean="0">
                <a:latin typeface="Arial" pitchFamily="34" charset="0"/>
                <a:cs typeface="Arial" pitchFamily="34" charset="0"/>
              </a:rPr>
            </a:br>
            <a:r>
              <a:rPr lang="en-US" sz="900" b="1" u="none" dirty="0" smtClean="0">
                <a:latin typeface="Arial" pitchFamily="34" charset="0"/>
                <a:cs typeface="Arial" pitchFamily="34" charset="0"/>
              </a:rPr>
              <a:t>Handler</a:t>
            </a:r>
            <a:endParaRPr lang="en-US" sz="9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5127071" y="2248415"/>
            <a:ext cx="1067100" cy="5945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73494" y="2307752"/>
            <a:ext cx="102067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200" b="1" u="none" dirty="0" err="1" smtClean="0">
                <a:latin typeface="Arial" pitchFamily="34" charset="0"/>
                <a:cs typeface="Arial" pitchFamily="34" charset="0"/>
              </a:rPr>
              <a:t>HTTP_Svc</a:t>
            </a:r>
            <a:r>
              <a:rPr lang="en-US" sz="1200" b="1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200" b="1" u="none" dirty="0" smtClean="0">
                <a:latin typeface="Arial" pitchFamily="34" charset="0"/>
                <a:cs typeface="Arial" pitchFamily="34" charset="0"/>
              </a:rPr>
            </a:br>
            <a:r>
              <a:rPr lang="en-US" sz="1200" b="1" u="none" dirty="0" smtClean="0">
                <a:latin typeface="Arial" pitchFamily="34" charset="0"/>
                <a:cs typeface="Arial" pitchFamily="34" charset="0"/>
              </a:rPr>
              <a:t>_Handler</a:t>
            </a:r>
            <a:endParaRPr lang="en-US" sz="12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2993471" y="2257516"/>
            <a:ext cx="1067100" cy="594564"/>
          </a:xfrm>
          <a:prstGeom prst="round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6337" y="2307752"/>
            <a:ext cx="1020678" cy="461665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200" b="1" u="none" dirty="0" err="1" smtClean="0">
                <a:latin typeface="Arial" pitchFamily="34" charset="0"/>
                <a:cs typeface="Arial" pitchFamily="34" charset="0"/>
              </a:rPr>
              <a:t>HTTP_Svc</a:t>
            </a:r>
            <a:r>
              <a:rPr lang="en-US" sz="1200" b="1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200" b="1" u="none" dirty="0" smtClean="0">
                <a:latin typeface="Arial" pitchFamily="34" charset="0"/>
                <a:cs typeface="Arial" pitchFamily="34" charset="0"/>
              </a:rPr>
            </a:br>
            <a:r>
              <a:rPr lang="en-US" sz="1200" b="1" u="none" dirty="0" smtClean="0">
                <a:latin typeface="Arial" pitchFamily="34" charset="0"/>
                <a:cs typeface="Arial" pitchFamily="34" charset="0"/>
              </a:rPr>
              <a:t>_Handler</a:t>
            </a:r>
            <a:endParaRPr lang="en-US" sz="1200" b="1" u="none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476676" y="3924108"/>
            <a:ext cx="279289" cy="290911"/>
            <a:chOff x="8327572" y="4328206"/>
            <a:chExt cx="300243" cy="312737"/>
          </a:xfrm>
        </p:grpSpPr>
        <p:grpSp>
          <p:nvGrpSpPr>
            <p:cNvPr id="34" name="Group 33"/>
            <p:cNvGrpSpPr/>
            <p:nvPr/>
          </p:nvGrpSpPr>
          <p:grpSpPr>
            <a:xfrm>
              <a:off x="8472240" y="4328206"/>
              <a:ext cx="155575" cy="312737"/>
              <a:chOff x="7723835" y="1770063"/>
              <a:chExt cx="155575" cy="312737"/>
            </a:xfrm>
          </p:grpSpPr>
          <p:sp>
            <p:nvSpPr>
              <p:cNvPr id="36" name="Freeform 99"/>
              <p:cNvSpPr>
                <a:spLocks/>
              </p:cNvSpPr>
              <p:nvPr/>
            </p:nvSpPr>
            <p:spPr bwMode="auto">
              <a:xfrm>
                <a:off x="7723835" y="1770063"/>
                <a:ext cx="155575" cy="290512"/>
              </a:xfrm>
              <a:custGeom>
                <a:avLst/>
                <a:gdLst>
                  <a:gd name="T0" fmla="*/ 2147483647 w 98"/>
                  <a:gd name="T1" fmla="*/ 0 h 183"/>
                  <a:gd name="T2" fmla="*/ 2147483647 w 98"/>
                  <a:gd name="T3" fmla="*/ 2147483647 h 183"/>
                  <a:gd name="T4" fmla="*/ 0 w 98"/>
                  <a:gd name="T5" fmla="*/ 2147483647 h 183"/>
                  <a:gd name="T6" fmla="*/ 0 w 98"/>
                  <a:gd name="T7" fmla="*/ 2147483647 h 183"/>
                  <a:gd name="T8" fmla="*/ 2147483647 w 98"/>
                  <a:gd name="T9" fmla="*/ 2147483647 h 183"/>
                  <a:gd name="T10" fmla="*/ 2147483647 w 98"/>
                  <a:gd name="T11" fmla="*/ 2147483647 h 183"/>
                  <a:gd name="T12" fmla="*/ 2147483647 w 98"/>
                  <a:gd name="T13" fmla="*/ 2147483647 h 183"/>
                  <a:gd name="T14" fmla="*/ 2147483647 w 98"/>
                  <a:gd name="T15" fmla="*/ 2147483647 h 183"/>
                  <a:gd name="T16" fmla="*/ 2147483647 w 98"/>
                  <a:gd name="T17" fmla="*/ 2147483647 h 183"/>
                  <a:gd name="T18" fmla="*/ 2147483647 w 98"/>
                  <a:gd name="T19" fmla="*/ 2147483647 h 183"/>
                  <a:gd name="T20" fmla="*/ 2147483647 w 98"/>
                  <a:gd name="T21" fmla="*/ 2147483647 h 183"/>
                  <a:gd name="T22" fmla="*/ 2147483647 w 98"/>
                  <a:gd name="T23" fmla="*/ 2147483647 h 183"/>
                  <a:gd name="T24" fmla="*/ 2147483647 w 98"/>
                  <a:gd name="T25" fmla="*/ 2147483647 h 183"/>
                  <a:gd name="T26" fmla="*/ 2147483647 w 98"/>
                  <a:gd name="T27" fmla="*/ 2147483647 h 183"/>
                  <a:gd name="T28" fmla="*/ 2147483647 w 98"/>
                  <a:gd name="T29" fmla="*/ 2147483647 h 183"/>
                  <a:gd name="T30" fmla="*/ 2147483647 w 98"/>
                  <a:gd name="T31" fmla="*/ 2147483647 h 183"/>
                  <a:gd name="T32" fmla="*/ 2147483647 w 98"/>
                  <a:gd name="T33" fmla="*/ 2147483647 h 183"/>
                  <a:gd name="T34" fmla="*/ 2147483647 w 98"/>
                  <a:gd name="T35" fmla="*/ 0 h 18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8"/>
                  <a:gd name="T55" fmla="*/ 0 h 183"/>
                  <a:gd name="T56" fmla="*/ 98 w 98"/>
                  <a:gd name="T57" fmla="*/ 183 h 18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8" h="183">
                    <a:moveTo>
                      <a:pt x="98" y="0"/>
                    </a:moveTo>
                    <a:lnTo>
                      <a:pt x="14" y="42"/>
                    </a:lnTo>
                    <a:lnTo>
                      <a:pt x="0" y="56"/>
                    </a:lnTo>
                    <a:lnTo>
                      <a:pt x="42" y="70"/>
                    </a:lnTo>
                    <a:lnTo>
                      <a:pt x="84" y="84"/>
                    </a:lnTo>
                    <a:lnTo>
                      <a:pt x="84" y="99"/>
                    </a:lnTo>
                    <a:lnTo>
                      <a:pt x="42" y="113"/>
                    </a:lnTo>
                    <a:lnTo>
                      <a:pt x="14" y="127"/>
                    </a:lnTo>
                    <a:lnTo>
                      <a:pt x="14" y="141"/>
                    </a:lnTo>
                    <a:lnTo>
                      <a:pt x="42" y="155"/>
                    </a:lnTo>
                    <a:lnTo>
                      <a:pt x="70" y="155"/>
                    </a:lnTo>
                    <a:lnTo>
                      <a:pt x="70" y="169"/>
                    </a:lnTo>
                    <a:lnTo>
                      <a:pt x="28" y="183"/>
                    </a:lnTo>
                    <a:lnTo>
                      <a:pt x="98" y="0"/>
                    </a:lnTo>
                    <a:close/>
                  </a:path>
                </a:pathLst>
              </a:custGeom>
              <a:blipFill dpi="0" rotWithShape="0">
                <a:blip r:embed="rId8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100"/>
              <p:cNvSpPr>
                <a:spLocks/>
              </p:cNvSpPr>
              <p:nvPr/>
            </p:nvSpPr>
            <p:spPr bwMode="auto">
              <a:xfrm>
                <a:off x="7723835" y="1770063"/>
                <a:ext cx="155575" cy="268287"/>
              </a:xfrm>
              <a:custGeom>
                <a:avLst/>
                <a:gdLst>
                  <a:gd name="T0" fmla="*/ 2147483647 w 98"/>
                  <a:gd name="T1" fmla="*/ 2147483647 h 169"/>
                  <a:gd name="T2" fmla="*/ 2147483647 w 98"/>
                  <a:gd name="T3" fmla="*/ 2147483647 h 169"/>
                  <a:gd name="T4" fmla="*/ 2147483647 w 98"/>
                  <a:gd name="T5" fmla="*/ 2147483647 h 169"/>
                  <a:gd name="T6" fmla="*/ 2147483647 w 98"/>
                  <a:gd name="T7" fmla="*/ 2147483647 h 169"/>
                  <a:gd name="T8" fmla="*/ 0 w 98"/>
                  <a:gd name="T9" fmla="*/ 2147483647 h 169"/>
                  <a:gd name="T10" fmla="*/ 2147483647 w 98"/>
                  <a:gd name="T11" fmla="*/ 2147483647 h 169"/>
                  <a:gd name="T12" fmla="*/ 2147483647 w 98"/>
                  <a:gd name="T13" fmla="*/ 2147483647 h 169"/>
                  <a:gd name="T14" fmla="*/ 2147483647 w 98"/>
                  <a:gd name="T15" fmla="*/ 2147483647 h 169"/>
                  <a:gd name="T16" fmla="*/ 2147483647 w 98"/>
                  <a:gd name="T17" fmla="*/ 2147483647 h 169"/>
                  <a:gd name="T18" fmla="*/ 2147483647 w 98"/>
                  <a:gd name="T19" fmla="*/ 2147483647 h 169"/>
                  <a:gd name="T20" fmla="*/ 2147483647 w 98"/>
                  <a:gd name="T21" fmla="*/ 2147483647 h 169"/>
                  <a:gd name="T22" fmla="*/ 2147483647 w 98"/>
                  <a:gd name="T23" fmla="*/ 2147483647 h 169"/>
                  <a:gd name="T24" fmla="*/ 2147483647 w 98"/>
                  <a:gd name="T25" fmla="*/ 2147483647 h 169"/>
                  <a:gd name="T26" fmla="*/ 2147483647 w 98"/>
                  <a:gd name="T27" fmla="*/ 2147483647 h 169"/>
                  <a:gd name="T28" fmla="*/ 2147483647 w 98"/>
                  <a:gd name="T29" fmla="*/ 2147483647 h 169"/>
                  <a:gd name="T30" fmla="*/ 2147483647 w 98"/>
                  <a:gd name="T31" fmla="*/ 2147483647 h 169"/>
                  <a:gd name="T32" fmla="*/ 2147483647 w 98"/>
                  <a:gd name="T33" fmla="*/ 2147483647 h 169"/>
                  <a:gd name="T34" fmla="*/ 2147483647 w 98"/>
                  <a:gd name="T35" fmla="*/ 2147483647 h 169"/>
                  <a:gd name="T36" fmla="*/ 2147483647 w 98"/>
                  <a:gd name="T37" fmla="*/ 2147483647 h 169"/>
                  <a:gd name="T38" fmla="*/ 2147483647 w 98"/>
                  <a:gd name="T39" fmla="*/ 2147483647 h 169"/>
                  <a:gd name="T40" fmla="*/ 2147483647 w 98"/>
                  <a:gd name="T41" fmla="*/ 2147483647 h 169"/>
                  <a:gd name="T42" fmla="*/ 2147483647 w 98"/>
                  <a:gd name="T43" fmla="*/ 2147483647 h 169"/>
                  <a:gd name="T44" fmla="*/ 2147483647 w 98"/>
                  <a:gd name="T45" fmla="*/ 2147483647 h 169"/>
                  <a:gd name="T46" fmla="*/ 2147483647 w 98"/>
                  <a:gd name="T47" fmla="*/ 2147483647 h 169"/>
                  <a:gd name="T48" fmla="*/ 2147483647 w 98"/>
                  <a:gd name="T49" fmla="*/ 2147483647 h 169"/>
                  <a:gd name="T50" fmla="*/ 2147483647 w 98"/>
                  <a:gd name="T51" fmla="*/ 2147483647 h 169"/>
                  <a:gd name="T52" fmla="*/ 2147483647 w 98"/>
                  <a:gd name="T53" fmla="*/ 2147483647 h 169"/>
                  <a:gd name="T54" fmla="*/ 2147483647 w 98"/>
                  <a:gd name="T55" fmla="*/ 2147483647 h 169"/>
                  <a:gd name="T56" fmla="*/ 2147483647 w 98"/>
                  <a:gd name="T57" fmla="*/ 2147483647 h 169"/>
                  <a:gd name="T58" fmla="*/ 2147483647 w 98"/>
                  <a:gd name="T59" fmla="*/ 2147483647 h 169"/>
                  <a:gd name="T60" fmla="*/ 2147483647 w 98"/>
                  <a:gd name="T61" fmla="*/ 2147483647 h 169"/>
                  <a:gd name="T62" fmla="*/ 2147483647 w 98"/>
                  <a:gd name="T63" fmla="*/ 2147483647 h 169"/>
                  <a:gd name="T64" fmla="*/ 2147483647 w 98"/>
                  <a:gd name="T65" fmla="*/ 2147483647 h 169"/>
                  <a:gd name="T66" fmla="*/ 2147483647 w 98"/>
                  <a:gd name="T67" fmla="*/ 2147483647 h 169"/>
                  <a:gd name="T68" fmla="*/ 2147483647 w 98"/>
                  <a:gd name="T69" fmla="*/ 2147483647 h 169"/>
                  <a:gd name="T70" fmla="*/ 2147483647 w 98"/>
                  <a:gd name="T71" fmla="*/ 2147483647 h 169"/>
                  <a:gd name="T72" fmla="*/ 2147483647 w 98"/>
                  <a:gd name="T73" fmla="*/ 2147483647 h 169"/>
                  <a:gd name="T74" fmla="*/ 0 w 98"/>
                  <a:gd name="T75" fmla="*/ 2147483647 h 169"/>
                  <a:gd name="T76" fmla="*/ 0 w 98"/>
                  <a:gd name="T77" fmla="*/ 2147483647 h 169"/>
                  <a:gd name="T78" fmla="*/ 0 w 98"/>
                  <a:gd name="T79" fmla="*/ 2147483647 h 169"/>
                  <a:gd name="T80" fmla="*/ 2147483647 w 98"/>
                  <a:gd name="T81" fmla="*/ 2147483647 h 169"/>
                  <a:gd name="T82" fmla="*/ 2147483647 w 98"/>
                  <a:gd name="T83" fmla="*/ 0 h 16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8"/>
                  <a:gd name="T127" fmla="*/ 0 h 169"/>
                  <a:gd name="T128" fmla="*/ 98 w 98"/>
                  <a:gd name="T129" fmla="*/ 169 h 16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8" h="169">
                    <a:moveTo>
                      <a:pt x="98" y="14"/>
                    </a:moveTo>
                    <a:lnTo>
                      <a:pt x="14" y="56"/>
                    </a:lnTo>
                    <a:lnTo>
                      <a:pt x="28" y="56"/>
                    </a:lnTo>
                    <a:lnTo>
                      <a:pt x="14" y="70"/>
                    </a:lnTo>
                    <a:lnTo>
                      <a:pt x="0" y="56"/>
                    </a:lnTo>
                    <a:lnTo>
                      <a:pt x="42" y="70"/>
                    </a:lnTo>
                    <a:lnTo>
                      <a:pt x="84" y="84"/>
                    </a:lnTo>
                    <a:lnTo>
                      <a:pt x="98" y="84"/>
                    </a:lnTo>
                    <a:lnTo>
                      <a:pt x="98" y="99"/>
                    </a:lnTo>
                    <a:lnTo>
                      <a:pt x="84" y="113"/>
                    </a:lnTo>
                    <a:lnTo>
                      <a:pt x="42" y="127"/>
                    </a:lnTo>
                    <a:lnTo>
                      <a:pt x="14" y="141"/>
                    </a:lnTo>
                    <a:lnTo>
                      <a:pt x="28" y="127"/>
                    </a:lnTo>
                    <a:lnTo>
                      <a:pt x="28" y="141"/>
                    </a:lnTo>
                    <a:lnTo>
                      <a:pt x="14" y="141"/>
                    </a:lnTo>
                    <a:lnTo>
                      <a:pt x="42" y="155"/>
                    </a:lnTo>
                    <a:lnTo>
                      <a:pt x="70" y="155"/>
                    </a:lnTo>
                    <a:lnTo>
                      <a:pt x="84" y="155"/>
                    </a:lnTo>
                    <a:lnTo>
                      <a:pt x="84" y="169"/>
                    </a:lnTo>
                    <a:lnTo>
                      <a:pt x="70" y="169"/>
                    </a:lnTo>
                    <a:lnTo>
                      <a:pt x="70" y="155"/>
                    </a:lnTo>
                    <a:lnTo>
                      <a:pt x="70" y="169"/>
                    </a:lnTo>
                    <a:lnTo>
                      <a:pt x="42" y="169"/>
                    </a:lnTo>
                    <a:lnTo>
                      <a:pt x="14" y="155"/>
                    </a:lnTo>
                    <a:lnTo>
                      <a:pt x="14" y="141"/>
                    </a:lnTo>
                    <a:lnTo>
                      <a:pt x="14" y="127"/>
                    </a:lnTo>
                    <a:lnTo>
                      <a:pt x="42" y="113"/>
                    </a:lnTo>
                    <a:lnTo>
                      <a:pt x="84" y="99"/>
                    </a:lnTo>
                    <a:lnTo>
                      <a:pt x="84" y="84"/>
                    </a:lnTo>
                    <a:lnTo>
                      <a:pt x="84" y="99"/>
                    </a:lnTo>
                    <a:lnTo>
                      <a:pt x="42" y="84"/>
                    </a:lnTo>
                    <a:lnTo>
                      <a:pt x="0" y="70"/>
                    </a:lnTo>
                    <a:lnTo>
                      <a:pt x="0" y="56"/>
                    </a:lnTo>
                    <a:lnTo>
                      <a:pt x="14" y="42"/>
                    </a:lnTo>
                    <a:lnTo>
                      <a:pt x="98" y="0"/>
                    </a:lnTo>
                    <a:lnTo>
                      <a:pt x="98" y="14"/>
                    </a:lnTo>
                    <a:close/>
                  </a:path>
                </a:pathLst>
              </a:custGeom>
              <a:blipFill dpi="0" rotWithShape="0">
                <a:blip r:embed="rId9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101"/>
              <p:cNvSpPr>
                <a:spLocks/>
              </p:cNvSpPr>
              <p:nvPr/>
            </p:nvSpPr>
            <p:spPr bwMode="auto">
              <a:xfrm>
                <a:off x="7834960" y="2038350"/>
                <a:ext cx="22225" cy="22225"/>
              </a:xfrm>
              <a:custGeom>
                <a:avLst/>
                <a:gdLst>
                  <a:gd name="T0" fmla="*/ 2147483647 w 14"/>
                  <a:gd name="T1" fmla="*/ 0 h 14"/>
                  <a:gd name="T2" fmla="*/ 2147483647 w 14"/>
                  <a:gd name="T3" fmla="*/ 0 h 14"/>
                  <a:gd name="T4" fmla="*/ 0 w 14"/>
                  <a:gd name="T5" fmla="*/ 2147483647 h 14"/>
                  <a:gd name="T6" fmla="*/ 0 w 14"/>
                  <a:gd name="T7" fmla="*/ 0 h 14"/>
                  <a:gd name="T8" fmla="*/ 0 w 14"/>
                  <a:gd name="T9" fmla="*/ 0 h 14"/>
                  <a:gd name="T10" fmla="*/ 0 w 14"/>
                  <a:gd name="T11" fmla="*/ 0 h 14"/>
                  <a:gd name="T12" fmla="*/ 2147483647 w 14"/>
                  <a:gd name="T13" fmla="*/ 0 h 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14"/>
                  <a:gd name="T23" fmla="*/ 14 w 14"/>
                  <a:gd name="T24" fmla="*/ 14 h 1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14">
                    <a:moveTo>
                      <a:pt x="14" y="0"/>
                    </a:moveTo>
                    <a:lnTo>
                      <a:pt x="14" y="0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9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102"/>
              <p:cNvSpPr>
                <a:spLocks/>
              </p:cNvSpPr>
              <p:nvPr/>
            </p:nvSpPr>
            <p:spPr bwMode="auto">
              <a:xfrm>
                <a:off x="7768285" y="2038350"/>
                <a:ext cx="66675" cy="44450"/>
              </a:xfrm>
              <a:custGeom>
                <a:avLst/>
                <a:gdLst>
                  <a:gd name="T0" fmla="*/ 2147483647 w 42"/>
                  <a:gd name="T1" fmla="*/ 2147483647 h 28"/>
                  <a:gd name="T2" fmla="*/ 2147483647 w 42"/>
                  <a:gd name="T3" fmla="*/ 0 h 28"/>
                  <a:gd name="T4" fmla="*/ 0 w 42"/>
                  <a:gd name="T5" fmla="*/ 2147483647 h 28"/>
                  <a:gd name="T6" fmla="*/ 0 w 42"/>
                  <a:gd name="T7" fmla="*/ 2147483647 h 28"/>
                  <a:gd name="T8" fmla="*/ 2147483647 w 42"/>
                  <a:gd name="T9" fmla="*/ 214748364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28"/>
                  <a:gd name="T17" fmla="*/ 42 w 42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28">
                    <a:moveTo>
                      <a:pt x="42" y="14"/>
                    </a:moveTo>
                    <a:lnTo>
                      <a:pt x="42" y="0"/>
                    </a:lnTo>
                    <a:lnTo>
                      <a:pt x="0" y="14"/>
                    </a:lnTo>
                    <a:lnTo>
                      <a:pt x="0" y="28"/>
                    </a:lnTo>
                    <a:lnTo>
                      <a:pt x="42" y="14"/>
                    </a:lnTo>
                    <a:close/>
                  </a:path>
                </a:pathLst>
              </a:custGeom>
              <a:blipFill dpi="0" rotWithShape="0">
                <a:blip r:embed="rId9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 bwMode="auto">
            <a:xfrm>
              <a:off x="8327572" y="4484348"/>
              <a:ext cx="167346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38099" y="1114556"/>
            <a:ext cx="90487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u="none" dirty="0" smtClean="0">
                <a:latin typeface="+mj-lt"/>
                <a:cs typeface="Arial" pitchFamily="34" charset="0"/>
              </a:rPr>
              <a:t>The reconfigured server has a separate thread to control shutdowns gracefully</a:t>
            </a:r>
          </a:p>
        </p:txBody>
      </p:sp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6225"/>
            <a:ext cx="9144000" cy="914400"/>
          </a:xfrm>
        </p:spPr>
        <p:txBody>
          <a:bodyPr/>
          <a:lstStyle/>
          <a:p>
            <a:r>
              <a:rPr lang="en-US" dirty="0" smtClean="0"/>
              <a:t>Using ACE Service Configurator Reconfiguration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895833" y="3179010"/>
            <a:ext cx="279289" cy="290911"/>
            <a:chOff x="8327572" y="4328206"/>
            <a:chExt cx="300243" cy="312737"/>
          </a:xfrm>
        </p:grpSpPr>
        <p:grpSp>
          <p:nvGrpSpPr>
            <p:cNvPr id="42" name="Group 41"/>
            <p:cNvGrpSpPr/>
            <p:nvPr/>
          </p:nvGrpSpPr>
          <p:grpSpPr>
            <a:xfrm>
              <a:off x="8472240" y="4328206"/>
              <a:ext cx="155575" cy="312737"/>
              <a:chOff x="7723835" y="1770063"/>
              <a:chExt cx="155575" cy="312737"/>
            </a:xfrm>
          </p:grpSpPr>
          <p:sp>
            <p:nvSpPr>
              <p:cNvPr id="44" name="Freeform 99"/>
              <p:cNvSpPr>
                <a:spLocks/>
              </p:cNvSpPr>
              <p:nvPr/>
            </p:nvSpPr>
            <p:spPr bwMode="auto">
              <a:xfrm>
                <a:off x="7723835" y="1770063"/>
                <a:ext cx="155575" cy="290512"/>
              </a:xfrm>
              <a:custGeom>
                <a:avLst/>
                <a:gdLst>
                  <a:gd name="T0" fmla="*/ 2147483647 w 98"/>
                  <a:gd name="T1" fmla="*/ 0 h 183"/>
                  <a:gd name="T2" fmla="*/ 2147483647 w 98"/>
                  <a:gd name="T3" fmla="*/ 2147483647 h 183"/>
                  <a:gd name="T4" fmla="*/ 0 w 98"/>
                  <a:gd name="T5" fmla="*/ 2147483647 h 183"/>
                  <a:gd name="T6" fmla="*/ 0 w 98"/>
                  <a:gd name="T7" fmla="*/ 2147483647 h 183"/>
                  <a:gd name="T8" fmla="*/ 2147483647 w 98"/>
                  <a:gd name="T9" fmla="*/ 2147483647 h 183"/>
                  <a:gd name="T10" fmla="*/ 2147483647 w 98"/>
                  <a:gd name="T11" fmla="*/ 2147483647 h 183"/>
                  <a:gd name="T12" fmla="*/ 2147483647 w 98"/>
                  <a:gd name="T13" fmla="*/ 2147483647 h 183"/>
                  <a:gd name="T14" fmla="*/ 2147483647 w 98"/>
                  <a:gd name="T15" fmla="*/ 2147483647 h 183"/>
                  <a:gd name="T16" fmla="*/ 2147483647 w 98"/>
                  <a:gd name="T17" fmla="*/ 2147483647 h 183"/>
                  <a:gd name="T18" fmla="*/ 2147483647 w 98"/>
                  <a:gd name="T19" fmla="*/ 2147483647 h 183"/>
                  <a:gd name="T20" fmla="*/ 2147483647 w 98"/>
                  <a:gd name="T21" fmla="*/ 2147483647 h 183"/>
                  <a:gd name="T22" fmla="*/ 2147483647 w 98"/>
                  <a:gd name="T23" fmla="*/ 2147483647 h 183"/>
                  <a:gd name="T24" fmla="*/ 2147483647 w 98"/>
                  <a:gd name="T25" fmla="*/ 2147483647 h 183"/>
                  <a:gd name="T26" fmla="*/ 2147483647 w 98"/>
                  <a:gd name="T27" fmla="*/ 2147483647 h 183"/>
                  <a:gd name="T28" fmla="*/ 2147483647 w 98"/>
                  <a:gd name="T29" fmla="*/ 2147483647 h 183"/>
                  <a:gd name="T30" fmla="*/ 2147483647 w 98"/>
                  <a:gd name="T31" fmla="*/ 2147483647 h 183"/>
                  <a:gd name="T32" fmla="*/ 2147483647 w 98"/>
                  <a:gd name="T33" fmla="*/ 2147483647 h 183"/>
                  <a:gd name="T34" fmla="*/ 2147483647 w 98"/>
                  <a:gd name="T35" fmla="*/ 0 h 18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8"/>
                  <a:gd name="T55" fmla="*/ 0 h 183"/>
                  <a:gd name="T56" fmla="*/ 98 w 98"/>
                  <a:gd name="T57" fmla="*/ 183 h 18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8" h="183">
                    <a:moveTo>
                      <a:pt x="98" y="0"/>
                    </a:moveTo>
                    <a:lnTo>
                      <a:pt x="14" y="42"/>
                    </a:lnTo>
                    <a:lnTo>
                      <a:pt x="0" y="56"/>
                    </a:lnTo>
                    <a:lnTo>
                      <a:pt x="42" y="70"/>
                    </a:lnTo>
                    <a:lnTo>
                      <a:pt x="84" y="84"/>
                    </a:lnTo>
                    <a:lnTo>
                      <a:pt x="84" y="99"/>
                    </a:lnTo>
                    <a:lnTo>
                      <a:pt x="42" y="113"/>
                    </a:lnTo>
                    <a:lnTo>
                      <a:pt x="14" y="127"/>
                    </a:lnTo>
                    <a:lnTo>
                      <a:pt x="14" y="141"/>
                    </a:lnTo>
                    <a:lnTo>
                      <a:pt x="42" y="155"/>
                    </a:lnTo>
                    <a:lnTo>
                      <a:pt x="70" y="155"/>
                    </a:lnTo>
                    <a:lnTo>
                      <a:pt x="70" y="169"/>
                    </a:lnTo>
                    <a:lnTo>
                      <a:pt x="28" y="183"/>
                    </a:lnTo>
                    <a:lnTo>
                      <a:pt x="98" y="0"/>
                    </a:lnTo>
                    <a:close/>
                  </a:path>
                </a:pathLst>
              </a:custGeom>
              <a:blipFill dpi="0" rotWithShape="0">
                <a:blip r:embed="rId8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100"/>
              <p:cNvSpPr>
                <a:spLocks/>
              </p:cNvSpPr>
              <p:nvPr/>
            </p:nvSpPr>
            <p:spPr bwMode="auto">
              <a:xfrm>
                <a:off x="7723835" y="1770063"/>
                <a:ext cx="155575" cy="268287"/>
              </a:xfrm>
              <a:custGeom>
                <a:avLst/>
                <a:gdLst>
                  <a:gd name="T0" fmla="*/ 2147483647 w 98"/>
                  <a:gd name="T1" fmla="*/ 2147483647 h 169"/>
                  <a:gd name="T2" fmla="*/ 2147483647 w 98"/>
                  <a:gd name="T3" fmla="*/ 2147483647 h 169"/>
                  <a:gd name="T4" fmla="*/ 2147483647 w 98"/>
                  <a:gd name="T5" fmla="*/ 2147483647 h 169"/>
                  <a:gd name="T6" fmla="*/ 2147483647 w 98"/>
                  <a:gd name="T7" fmla="*/ 2147483647 h 169"/>
                  <a:gd name="T8" fmla="*/ 0 w 98"/>
                  <a:gd name="T9" fmla="*/ 2147483647 h 169"/>
                  <a:gd name="T10" fmla="*/ 2147483647 w 98"/>
                  <a:gd name="T11" fmla="*/ 2147483647 h 169"/>
                  <a:gd name="T12" fmla="*/ 2147483647 w 98"/>
                  <a:gd name="T13" fmla="*/ 2147483647 h 169"/>
                  <a:gd name="T14" fmla="*/ 2147483647 w 98"/>
                  <a:gd name="T15" fmla="*/ 2147483647 h 169"/>
                  <a:gd name="T16" fmla="*/ 2147483647 w 98"/>
                  <a:gd name="T17" fmla="*/ 2147483647 h 169"/>
                  <a:gd name="T18" fmla="*/ 2147483647 w 98"/>
                  <a:gd name="T19" fmla="*/ 2147483647 h 169"/>
                  <a:gd name="T20" fmla="*/ 2147483647 w 98"/>
                  <a:gd name="T21" fmla="*/ 2147483647 h 169"/>
                  <a:gd name="T22" fmla="*/ 2147483647 w 98"/>
                  <a:gd name="T23" fmla="*/ 2147483647 h 169"/>
                  <a:gd name="T24" fmla="*/ 2147483647 w 98"/>
                  <a:gd name="T25" fmla="*/ 2147483647 h 169"/>
                  <a:gd name="T26" fmla="*/ 2147483647 w 98"/>
                  <a:gd name="T27" fmla="*/ 2147483647 h 169"/>
                  <a:gd name="T28" fmla="*/ 2147483647 w 98"/>
                  <a:gd name="T29" fmla="*/ 2147483647 h 169"/>
                  <a:gd name="T30" fmla="*/ 2147483647 w 98"/>
                  <a:gd name="T31" fmla="*/ 2147483647 h 169"/>
                  <a:gd name="T32" fmla="*/ 2147483647 w 98"/>
                  <a:gd name="T33" fmla="*/ 2147483647 h 169"/>
                  <a:gd name="T34" fmla="*/ 2147483647 w 98"/>
                  <a:gd name="T35" fmla="*/ 2147483647 h 169"/>
                  <a:gd name="T36" fmla="*/ 2147483647 w 98"/>
                  <a:gd name="T37" fmla="*/ 2147483647 h 169"/>
                  <a:gd name="T38" fmla="*/ 2147483647 w 98"/>
                  <a:gd name="T39" fmla="*/ 2147483647 h 169"/>
                  <a:gd name="T40" fmla="*/ 2147483647 w 98"/>
                  <a:gd name="T41" fmla="*/ 2147483647 h 169"/>
                  <a:gd name="T42" fmla="*/ 2147483647 w 98"/>
                  <a:gd name="T43" fmla="*/ 2147483647 h 169"/>
                  <a:gd name="T44" fmla="*/ 2147483647 w 98"/>
                  <a:gd name="T45" fmla="*/ 2147483647 h 169"/>
                  <a:gd name="T46" fmla="*/ 2147483647 w 98"/>
                  <a:gd name="T47" fmla="*/ 2147483647 h 169"/>
                  <a:gd name="T48" fmla="*/ 2147483647 w 98"/>
                  <a:gd name="T49" fmla="*/ 2147483647 h 169"/>
                  <a:gd name="T50" fmla="*/ 2147483647 w 98"/>
                  <a:gd name="T51" fmla="*/ 2147483647 h 169"/>
                  <a:gd name="T52" fmla="*/ 2147483647 w 98"/>
                  <a:gd name="T53" fmla="*/ 2147483647 h 169"/>
                  <a:gd name="T54" fmla="*/ 2147483647 w 98"/>
                  <a:gd name="T55" fmla="*/ 2147483647 h 169"/>
                  <a:gd name="T56" fmla="*/ 2147483647 w 98"/>
                  <a:gd name="T57" fmla="*/ 2147483647 h 169"/>
                  <a:gd name="T58" fmla="*/ 2147483647 w 98"/>
                  <a:gd name="T59" fmla="*/ 2147483647 h 169"/>
                  <a:gd name="T60" fmla="*/ 2147483647 w 98"/>
                  <a:gd name="T61" fmla="*/ 2147483647 h 169"/>
                  <a:gd name="T62" fmla="*/ 2147483647 w 98"/>
                  <a:gd name="T63" fmla="*/ 2147483647 h 169"/>
                  <a:gd name="T64" fmla="*/ 2147483647 w 98"/>
                  <a:gd name="T65" fmla="*/ 2147483647 h 169"/>
                  <a:gd name="T66" fmla="*/ 2147483647 w 98"/>
                  <a:gd name="T67" fmla="*/ 2147483647 h 169"/>
                  <a:gd name="T68" fmla="*/ 2147483647 w 98"/>
                  <a:gd name="T69" fmla="*/ 2147483647 h 169"/>
                  <a:gd name="T70" fmla="*/ 2147483647 w 98"/>
                  <a:gd name="T71" fmla="*/ 2147483647 h 169"/>
                  <a:gd name="T72" fmla="*/ 2147483647 w 98"/>
                  <a:gd name="T73" fmla="*/ 2147483647 h 169"/>
                  <a:gd name="T74" fmla="*/ 0 w 98"/>
                  <a:gd name="T75" fmla="*/ 2147483647 h 169"/>
                  <a:gd name="T76" fmla="*/ 0 w 98"/>
                  <a:gd name="T77" fmla="*/ 2147483647 h 169"/>
                  <a:gd name="T78" fmla="*/ 0 w 98"/>
                  <a:gd name="T79" fmla="*/ 2147483647 h 169"/>
                  <a:gd name="T80" fmla="*/ 2147483647 w 98"/>
                  <a:gd name="T81" fmla="*/ 2147483647 h 169"/>
                  <a:gd name="T82" fmla="*/ 2147483647 w 98"/>
                  <a:gd name="T83" fmla="*/ 0 h 16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8"/>
                  <a:gd name="T127" fmla="*/ 0 h 169"/>
                  <a:gd name="T128" fmla="*/ 98 w 98"/>
                  <a:gd name="T129" fmla="*/ 169 h 16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8" h="169">
                    <a:moveTo>
                      <a:pt x="98" y="14"/>
                    </a:moveTo>
                    <a:lnTo>
                      <a:pt x="14" y="56"/>
                    </a:lnTo>
                    <a:lnTo>
                      <a:pt x="28" y="56"/>
                    </a:lnTo>
                    <a:lnTo>
                      <a:pt x="14" y="70"/>
                    </a:lnTo>
                    <a:lnTo>
                      <a:pt x="0" y="56"/>
                    </a:lnTo>
                    <a:lnTo>
                      <a:pt x="42" y="70"/>
                    </a:lnTo>
                    <a:lnTo>
                      <a:pt x="84" y="84"/>
                    </a:lnTo>
                    <a:lnTo>
                      <a:pt x="98" y="84"/>
                    </a:lnTo>
                    <a:lnTo>
                      <a:pt x="98" y="99"/>
                    </a:lnTo>
                    <a:lnTo>
                      <a:pt x="84" y="113"/>
                    </a:lnTo>
                    <a:lnTo>
                      <a:pt x="42" y="127"/>
                    </a:lnTo>
                    <a:lnTo>
                      <a:pt x="14" y="141"/>
                    </a:lnTo>
                    <a:lnTo>
                      <a:pt x="28" y="127"/>
                    </a:lnTo>
                    <a:lnTo>
                      <a:pt x="28" y="141"/>
                    </a:lnTo>
                    <a:lnTo>
                      <a:pt x="14" y="141"/>
                    </a:lnTo>
                    <a:lnTo>
                      <a:pt x="42" y="155"/>
                    </a:lnTo>
                    <a:lnTo>
                      <a:pt x="70" y="155"/>
                    </a:lnTo>
                    <a:lnTo>
                      <a:pt x="84" y="155"/>
                    </a:lnTo>
                    <a:lnTo>
                      <a:pt x="84" y="169"/>
                    </a:lnTo>
                    <a:lnTo>
                      <a:pt x="70" y="169"/>
                    </a:lnTo>
                    <a:lnTo>
                      <a:pt x="70" y="155"/>
                    </a:lnTo>
                    <a:lnTo>
                      <a:pt x="70" y="169"/>
                    </a:lnTo>
                    <a:lnTo>
                      <a:pt x="42" y="169"/>
                    </a:lnTo>
                    <a:lnTo>
                      <a:pt x="14" y="155"/>
                    </a:lnTo>
                    <a:lnTo>
                      <a:pt x="14" y="141"/>
                    </a:lnTo>
                    <a:lnTo>
                      <a:pt x="14" y="127"/>
                    </a:lnTo>
                    <a:lnTo>
                      <a:pt x="42" y="113"/>
                    </a:lnTo>
                    <a:lnTo>
                      <a:pt x="84" y="99"/>
                    </a:lnTo>
                    <a:lnTo>
                      <a:pt x="84" y="84"/>
                    </a:lnTo>
                    <a:lnTo>
                      <a:pt x="84" y="99"/>
                    </a:lnTo>
                    <a:lnTo>
                      <a:pt x="42" y="84"/>
                    </a:lnTo>
                    <a:lnTo>
                      <a:pt x="0" y="70"/>
                    </a:lnTo>
                    <a:lnTo>
                      <a:pt x="0" y="56"/>
                    </a:lnTo>
                    <a:lnTo>
                      <a:pt x="14" y="42"/>
                    </a:lnTo>
                    <a:lnTo>
                      <a:pt x="98" y="0"/>
                    </a:lnTo>
                    <a:lnTo>
                      <a:pt x="98" y="14"/>
                    </a:lnTo>
                    <a:close/>
                  </a:path>
                </a:pathLst>
              </a:custGeom>
              <a:blipFill dpi="0" rotWithShape="0">
                <a:blip r:embed="rId9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101"/>
              <p:cNvSpPr>
                <a:spLocks/>
              </p:cNvSpPr>
              <p:nvPr/>
            </p:nvSpPr>
            <p:spPr bwMode="auto">
              <a:xfrm>
                <a:off x="7834960" y="2038350"/>
                <a:ext cx="22225" cy="22225"/>
              </a:xfrm>
              <a:custGeom>
                <a:avLst/>
                <a:gdLst>
                  <a:gd name="T0" fmla="*/ 2147483647 w 14"/>
                  <a:gd name="T1" fmla="*/ 0 h 14"/>
                  <a:gd name="T2" fmla="*/ 2147483647 w 14"/>
                  <a:gd name="T3" fmla="*/ 0 h 14"/>
                  <a:gd name="T4" fmla="*/ 0 w 14"/>
                  <a:gd name="T5" fmla="*/ 2147483647 h 14"/>
                  <a:gd name="T6" fmla="*/ 0 w 14"/>
                  <a:gd name="T7" fmla="*/ 0 h 14"/>
                  <a:gd name="T8" fmla="*/ 0 w 14"/>
                  <a:gd name="T9" fmla="*/ 0 h 14"/>
                  <a:gd name="T10" fmla="*/ 0 w 14"/>
                  <a:gd name="T11" fmla="*/ 0 h 14"/>
                  <a:gd name="T12" fmla="*/ 2147483647 w 14"/>
                  <a:gd name="T13" fmla="*/ 0 h 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14"/>
                  <a:gd name="T23" fmla="*/ 14 w 14"/>
                  <a:gd name="T24" fmla="*/ 14 h 1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14">
                    <a:moveTo>
                      <a:pt x="14" y="0"/>
                    </a:moveTo>
                    <a:lnTo>
                      <a:pt x="14" y="0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9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02"/>
              <p:cNvSpPr>
                <a:spLocks/>
              </p:cNvSpPr>
              <p:nvPr/>
            </p:nvSpPr>
            <p:spPr bwMode="auto">
              <a:xfrm>
                <a:off x="7768285" y="2038350"/>
                <a:ext cx="66675" cy="44450"/>
              </a:xfrm>
              <a:custGeom>
                <a:avLst/>
                <a:gdLst>
                  <a:gd name="T0" fmla="*/ 2147483647 w 42"/>
                  <a:gd name="T1" fmla="*/ 2147483647 h 28"/>
                  <a:gd name="T2" fmla="*/ 2147483647 w 42"/>
                  <a:gd name="T3" fmla="*/ 0 h 28"/>
                  <a:gd name="T4" fmla="*/ 0 w 42"/>
                  <a:gd name="T5" fmla="*/ 2147483647 h 28"/>
                  <a:gd name="T6" fmla="*/ 0 w 42"/>
                  <a:gd name="T7" fmla="*/ 2147483647 h 28"/>
                  <a:gd name="T8" fmla="*/ 2147483647 w 42"/>
                  <a:gd name="T9" fmla="*/ 214748364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28"/>
                  <a:gd name="T17" fmla="*/ 42 w 42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28">
                    <a:moveTo>
                      <a:pt x="42" y="14"/>
                    </a:moveTo>
                    <a:lnTo>
                      <a:pt x="42" y="0"/>
                    </a:lnTo>
                    <a:lnTo>
                      <a:pt x="0" y="14"/>
                    </a:lnTo>
                    <a:lnTo>
                      <a:pt x="0" y="28"/>
                    </a:lnTo>
                    <a:lnTo>
                      <a:pt x="42" y="14"/>
                    </a:lnTo>
                    <a:close/>
                  </a:path>
                </a:pathLst>
              </a:custGeom>
              <a:blipFill dpi="0" rotWithShape="0">
                <a:blip r:embed="rId9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43" name="Straight Arrow Connector 42"/>
            <p:cNvCxnSpPr/>
            <p:nvPr/>
          </p:nvCxnSpPr>
          <p:spPr bwMode="auto">
            <a:xfrm>
              <a:off x="8327572" y="4484348"/>
              <a:ext cx="167346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" name="Rectangle 2"/>
          <p:cNvSpPr/>
          <p:nvPr/>
        </p:nvSpPr>
        <p:spPr>
          <a:xfrm>
            <a:off x="5506574" y="3473905"/>
            <a:ext cx="99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none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200" b="1" u="none" dirty="0" smtClean="0">
                <a:latin typeface="Arial" pitchFamily="34" charset="0"/>
                <a:cs typeface="Arial" pitchFamily="34" charset="0"/>
              </a:rPr>
              <a:t>ontroller()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5266421" y="4035171"/>
            <a:ext cx="7072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none" dirty="0" smtClean="0">
                <a:latin typeface="Arial" pitchFamily="34" charset="0"/>
                <a:cs typeface="Arial" pitchFamily="34" charset="0"/>
              </a:rPr>
              <a:t>notify()</a:t>
            </a:r>
            <a:endParaRPr lang="en-US" sz="1200" dirty="0"/>
          </a:p>
        </p:txBody>
      </p:sp>
      <p:sp>
        <p:nvSpPr>
          <p:cNvPr id="4" name="Freeform 3"/>
          <p:cNvSpPr/>
          <p:nvPr/>
        </p:nvSpPr>
        <p:spPr bwMode="auto">
          <a:xfrm>
            <a:off x="5903862" y="3781425"/>
            <a:ext cx="219075" cy="381000"/>
          </a:xfrm>
          <a:custGeom>
            <a:avLst/>
            <a:gdLst>
              <a:gd name="connsiteX0" fmla="*/ 219075 w 219075"/>
              <a:gd name="connsiteY0" fmla="*/ 0 h 381000"/>
              <a:gd name="connsiteX1" fmla="*/ 219075 w 219075"/>
              <a:gd name="connsiteY1" fmla="*/ 381000 h 381000"/>
              <a:gd name="connsiteX2" fmla="*/ 0 w 219075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381000">
                <a:moveTo>
                  <a:pt x="219075" y="0"/>
                </a:moveTo>
                <a:lnTo>
                  <a:pt x="219075" y="381000"/>
                </a:lnTo>
                <a:lnTo>
                  <a:pt x="0" y="38100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Line Callout 1 48"/>
          <p:cNvSpPr/>
          <p:nvPr/>
        </p:nvSpPr>
        <p:spPr bwMode="auto">
          <a:xfrm>
            <a:off x="6707750" y="5230866"/>
            <a:ext cx="2084543" cy="923330"/>
          </a:xfrm>
          <a:prstGeom prst="borderCallout1">
            <a:avLst>
              <a:gd name="adj1" fmla="val -446"/>
              <a:gd name="adj2" fmla="val 45500"/>
              <a:gd name="adj3" fmla="val -129414"/>
              <a:gd name="adj4" fmla="val -23716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40000"/>
              </a:spcBef>
              <a:buSzPct val="85000"/>
            </a:pPr>
            <a:r>
              <a:rPr lang="en-US" i="1" u="none" dirty="0" smtClean="0">
                <a:solidFill>
                  <a:srgbClr val="000000"/>
                </a:solidFill>
                <a:cs typeface="Arial" pitchFamily="34" charset="0"/>
              </a:rPr>
              <a:t>Controller thread notifies reactor to shutdown</a:t>
            </a:r>
            <a:endParaRPr lang="en-US" i="1" u="none" dirty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44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686176"/>
            <a:ext cx="6572250" cy="260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0" y="6391074"/>
            <a:ext cx="9144000" cy="4669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8" y="228600"/>
            <a:ext cx="9191625" cy="914400"/>
          </a:xfrm>
        </p:spPr>
        <p:txBody>
          <a:bodyPr/>
          <a:lstStyle/>
          <a:p>
            <a:r>
              <a:rPr lang="en-US" dirty="0" smtClean="0"/>
              <a:t>Enhancing Server (Re)Configurability</a:t>
            </a:r>
          </a:p>
        </p:txBody>
      </p:sp>
      <p:graphicFrame>
        <p:nvGraphicFramePr>
          <p:cNvPr id="4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92642"/>
              </p:ext>
            </p:extLst>
          </p:nvPr>
        </p:nvGraphicFramePr>
        <p:xfrm>
          <a:off x="12700" y="981075"/>
          <a:ext cx="9118600" cy="2453640"/>
        </p:xfrm>
        <a:graphic>
          <a:graphicData uri="http://schemas.openxmlformats.org/drawingml/2006/table">
            <a:tbl>
              <a:tblPr/>
              <a:tblGrid>
                <a:gridCol w="3006725"/>
                <a:gridCol w="3286125"/>
                <a:gridCol w="2825750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585913"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Some implementations of web server components depend on static or dynamic factors</a:t>
                      </a:r>
                    </a:p>
                    <a:p>
                      <a:pPr marL="457200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e.g., # of cores, version of the OS, system workload, etc.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Prematurely committing to a web server configuration is inflexible/inefficient since some decisions can’t be made at design-time &amp; apps incur overhead for unused or unneeded components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Apply the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Component Configurator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pattern to assemble desired web server components dynamically </a:t>
                      </a:r>
                    </a:p>
                    <a:p>
                      <a:pPr marL="4572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e.g., at installation-time or at runtime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00343" y="6410125"/>
            <a:ext cx="8086164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000" u="none" dirty="0" smtClean="0">
                <a:latin typeface="+mj-lt"/>
              </a:rPr>
              <a:t>See </a:t>
            </a:r>
            <a:r>
              <a:rPr lang="en-US" sz="2000" u="none" dirty="0" smtClean="0">
                <a:latin typeface="+mj-lt"/>
                <a:hlinkClick r:id="rId4"/>
              </a:rPr>
              <a:t>www.dre.vanderbilt.edu</a:t>
            </a:r>
            <a:r>
              <a:rPr lang="en-US" sz="2000" u="none" dirty="0">
                <a:latin typeface="+mj-lt"/>
                <a:hlinkClick r:id="rId4"/>
              </a:rPr>
              <a:t>/~</a:t>
            </a:r>
            <a:r>
              <a:rPr lang="en-US" sz="2000" u="none" dirty="0" smtClean="0">
                <a:latin typeface="+mj-lt"/>
                <a:hlinkClick r:id="rId4"/>
              </a:rPr>
              <a:t>schmidt/PDF/Svc-Conf.pdf</a:t>
            </a:r>
            <a:r>
              <a:rPr lang="en-US" sz="2000" u="none" dirty="0" smtClean="0">
                <a:latin typeface="+mj-lt"/>
              </a:rPr>
              <a:t> for more info</a:t>
            </a:r>
            <a:endParaRPr lang="en-US" sz="2000" u="none" dirty="0">
              <a:latin typeface="+mj-lt"/>
            </a:endParaRPr>
          </a:p>
        </p:txBody>
      </p:sp>
      <p:sp>
        <p:nvSpPr>
          <p:cNvPr id="13" name="Flowchart: Process 12"/>
          <p:cNvSpPr/>
          <p:nvPr/>
        </p:nvSpPr>
        <p:spPr bwMode="auto">
          <a:xfrm>
            <a:off x="7296" y="4582505"/>
            <a:ext cx="840429" cy="369332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89655" y="4713734"/>
            <a:ext cx="12682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&lt;&lt;contains&gt;&gt;</a:t>
            </a:r>
            <a:endParaRPr lang="en-US" sz="1400" u="none" dirty="0"/>
          </a:p>
        </p:txBody>
      </p:sp>
      <p:sp>
        <p:nvSpPr>
          <p:cNvPr id="10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095" y="5848350"/>
            <a:ext cx="325798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b="1" u="none" dirty="0" smtClean="0">
                <a:latin typeface="+mj-lt"/>
              </a:rPr>
              <a:t>Structure</a:t>
            </a:r>
            <a:endParaRPr lang="en-US" sz="2400" b="1" u="none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86450" y="3571875"/>
            <a:ext cx="3034485" cy="20313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4763" lvl="1" algn="ctr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i="1" u="none" dirty="0">
                <a:latin typeface="+mj-lt"/>
              </a:rPr>
              <a:t>Component Configurator </a:t>
            </a:r>
            <a:r>
              <a:rPr lang="en-US" u="none" dirty="0">
                <a:latin typeface="+mj-lt"/>
              </a:rPr>
              <a:t>decouples component interfaces </a:t>
            </a:r>
            <a:r>
              <a:rPr lang="en-US" u="none" dirty="0" smtClean="0">
                <a:latin typeface="+mj-lt"/>
              </a:rPr>
              <a:t>from their implementations &amp; can (re)configure components without having to shutdown </a:t>
            </a:r>
            <a:r>
              <a:rPr lang="en-US" u="none" dirty="0">
                <a:latin typeface="+mj-lt"/>
              </a:rPr>
              <a:t>&amp; </a:t>
            </a:r>
            <a:r>
              <a:rPr lang="en-US" u="none" dirty="0" smtClean="0">
                <a:latin typeface="+mj-lt"/>
              </a:rPr>
              <a:t>restart running apps</a:t>
            </a:r>
            <a:endParaRPr lang="en-US" u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7707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238125"/>
            <a:ext cx="8321675" cy="914400"/>
          </a:xfrm>
        </p:spPr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" y="984438"/>
            <a:ext cx="91584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8600" indent="-2286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The ACE </a:t>
            </a:r>
            <a:r>
              <a:rPr lang="en-US" sz="2000" i="1" u="none" dirty="0" smtClean="0">
                <a:solidFill>
                  <a:srgbClr val="000000"/>
                </a:solidFill>
                <a:latin typeface="+mj-lt"/>
              </a:rPr>
              <a:t>Service Configurator</a:t>
            </a:r>
            <a:r>
              <a:rPr lang="en-US" sz="2000" u="none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can support the (re)configuration new services &amp; new service implementations during installation or even at runtime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7" y="1970314"/>
            <a:ext cx="9064024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925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238125"/>
            <a:ext cx="8321675" cy="914400"/>
          </a:xfrm>
        </p:spPr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" y="984438"/>
            <a:ext cx="9158437" cy="232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8600" indent="-2286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 ACE </a:t>
            </a:r>
            <a:r>
              <a:rPr lang="en-US" sz="2000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Service Configurator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can support the (re)configuration new services &amp; new service implementations during installation or even at runtime</a:t>
            </a:r>
          </a:p>
          <a:p>
            <a:pPr marL="228600" indent="-2286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u="none" dirty="0" smtClean="0"/>
              <a:t>We used </a:t>
            </a:r>
            <a:r>
              <a:rPr lang="en-US" sz="2000" u="none" dirty="0"/>
              <a:t>these capabilities to </a:t>
            </a:r>
            <a:r>
              <a:rPr lang="en-US" sz="2000" u="none" dirty="0" smtClean="0"/>
              <a:t/>
            </a:r>
            <a:br>
              <a:rPr lang="en-US" sz="2000" u="none" dirty="0" smtClean="0"/>
            </a:br>
            <a:r>
              <a:rPr lang="en-US" sz="2000" u="none" dirty="0" smtClean="0"/>
              <a:t>separate parts of previous web </a:t>
            </a:r>
            <a:br>
              <a:rPr lang="en-US" sz="2000" u="none" dirty="0" smtClean="0"/>
            </a:br>
            <a:r>
              <a:rPr lang="en-US" sz="2000" u="none" dirty="0" smtClean="0"/>
              <a:t>servers implementations </a:t>
            </a:r>
            <a:r>
              <a:rPr lang="en-US" sz="2000" u="none" dirty="0"/>
              <a:t>into </a:t>
            </a:r>
            <a:r>
              <a:rPr lang="en-US" sz="2000" u="none" dirty="0" smtClean="0"/>
              <a:t/>
            </a:r>
            <a:br>
              <a:rPr lang="en-US" sz="2000" u="none" dirty="0" smtClean="0"/>
            </a:br>
            <a:r>
              <a:rPr lang="en-US" sz="2000" u="none" dirty="0" smtClean="0"/>
              <a:t>independently </a:t>
            </a:r>
            <a:r>
              <a:rPr lang="en-US" sz="2000" u="none" dirty="0"/>
              <a:t>linkable </a:t>
            </a:r>
            <a:r>
              <a:rPr lang="en-US" sz="2000" u="none" dirty="0" smtClean="0"/>
              <a:t>&amp; </a:t>
            </a:r>
            <a:br>
              <a:rPr lang="en-US" sz="2000" u="none" dirty="0" smtClean="0"/>
            </a:br>
            <a:r>
              <a:rPr lang="en-US" sz="2000" u="none" dirty="0" smtClean="0"/>
              <a:t>configurable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57" y="1741713"/>
            <a:ext cx="3941513" cy="458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33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238125"/>
            <a:ext cx="8321675" cy="914400"/>
          </a:xfrm>
        </p:spPr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" y="984438"/>
            <a:ext cx="9158437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8600" indent="-2286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 ACE </a:t>
            </a:r>
            <a:r>
              <a:rPr lang="en-US" sz="2000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Service Configurator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can support the (re)configuration new services &amp; new service implementations during installation or even at runtime</a:t>
            </a:r>
          </a:p>
          <a:p>
            <a:pPr marL="228600" indent="-2286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We used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these capabilities to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separate parts of previous web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servers implementations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into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independently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linkable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&amp;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configurable services</a:t>
            </a:r>
          </a:p>
          <a:p>
            <a:pPr marL="228600" indent="-2286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u="none" dirty="0" smtClean="0"/>
              <a:t>The </a:t>
            </a:r>
            <a:r>
              <a:rPr lang="en-US" sz="2000" u="none" dirty="0"/>
              <a:t>result was a </a:t>
            </a:r>
            <a:r>
              <a:rPr lang="en-US" sz="2000" u="none" dirty="0" smtClean="0"/>
              <a:t>web server </a:t>
            </a:r>
            <a:br>
              <a:rPr lang="en-US" sz="2000" u="none" dirty="0" smtClean="0"/>
            </a:br>
            <a:r>
              <a:rPr lang="en-US" sz="2000" u="none" dirty="0" smtClean="0"/>
              <a:t>framework that </a:t>
            </a:r>
            <a:r>
              <a:rPr lang="en-US" sz="2000" u="none" dirty="0"/>
              <a:t>can be </a:t>
            </a:r>
            <a:r>
              <a:rPr lang="en-US" sz="2000" u="none" dirty="0" smtClean="0"/>
              <a:t/>
            </a:r>
            <a:br>
              <a:rPr lang="en-US" sz="2000" u="none" dirty="0" smtClean="0"/>
            </a:br>
            <a:r>
              <a:rPr lang="en-US" sz="2000" u="none" dirty="0" smtClean="0"/>
              <a:t>configured &amp; deployed</a:t>
            </a:r>
            <a:r>
              <a:rPr lang="en-US" sz="2000" u="none" dirty="0"/>
              <a:t> </a:t>
            </a:r>
            <a:r>
              <a:rPr lang="en-US" sz="2000" u="none" dirty="0" smtClean="0"/>
              <a:t/>
            </a:r>
            <a:br>
              <a:rPr lang="en-US" sz="2000" u="none" dirty="0" smtClean="0"/>
            </a:br>
            <a:r>
              <a:rPr lang="en-US" sz="2000" u="none" dirty="0" smtClean="0"/>
              <a:t>in </a:t>
            </a:r>
            <a:r>
              <a:rPr lang="en-US" sz="2000" u="none" dirty="0"/>
              <a:t>various </a:t>
            </a:r>
            <a:r>
              <a:rPr lang="en-US" sz="2000" u="none" dirty="0" smtClean="0"/>
              <a:t>ways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57" y="1741713"/>
            <a:ext cx="3941513" cy="458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56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238125"/>
            <a:ext cx="8321675" cy="914400"/>
          </a:xfrm>
        </p:spPr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" y="984438"/>
            <a:ext cx="9158437" cy="524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8600" lvl="0" indent="-2286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u="none" dirty="0">
                <a:solidFill>
                  <a:srgbClr val="FFFFFF">
                    <a:lumMod val="75000"/>
                  </a:srgbClr>
                </a:solidFill>
                <a:latin typeface="Tahoma"/>
              </a:rPr>
              <a:t>The ACE </a:t>
            </a:r>
            <a:r>
              <a:rPr lang="en-US" sz="2000" i="1" u="none" dirty="0">
                <a:solidFill>
                  <a:srgbClr val="FFFFFF">
                    <a:lumMod val="75000"/>
                  </a:srgbClr>
                </a:solidFill>
                <a:latin typeface="Tahoma"/>
              </a:rPr>
              <a:t>Service Configurator</a:t>
            </a:r>
            <a:r>
              <a:rPr lang="en-US" sz="2000" u="none" dirty="0">
                <a:solidFill>
                  <a:srgbClr val="FFFFFF">
                    <a:lumMod val="75000"/>
                  </a:srgbClr>
                </a:solidFill>
                <a:latin typeface="Tahoma"/>
              </a:rPr>
              <a:t> can support the (re)configuration new services &amp; new service implementations during installation or even at runtime</a:t>
            </a:r>
          </a:p>
          <a:p>
            <a:pPr marL="228600" indent="-2286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We used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these capabilities to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separate parts of previous web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servers implementations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into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independently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linkable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&amp;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configurable services</a:t>
            </a:r>
          </a:p>
          <a:p>
            <a:pPr marL="228600" indent="-2286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result was a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web server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framework that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can be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configured &amp; deployed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various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ways</a:t>
            </a:r>
          </a:p>
          <a:p>
            <a:pPr marL="228600" indent="-2286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u="none" dirty="0" smtClean="0"/>
              <a:t>The ACE </a:t>
            </a:r>
            <a:r>
              <a:rPr lang="en-US" sz="2000" i="1" u="none" dirty="0"/>
              <a:t>Service</a:t>
            </a:r>
            <a:r>
              <a:rPr lang="en-US" sz="2000" u="none" dirty="0"/>
              <a:t> </a:t>
            </a:r>
            <a:r>
              <a:rPr lang="en-US" sz="2000" i="1" u="none" dirty="0"/>
              <a:t>Configurator</a:t>
            </a:r>
            <a:r>
              <a:rPr lang="en-US" sz="2000" u="none" dirty="0"/>
              <a:t> </a:t>
            </a:r>
            <a:r>
              <a:rPr lang="en-US" sz="2000" u="none" dirty="0" smtClean="0"/>
              <a:t/>
            </a:r>
            <a:br>
              <a:rPr lang="en-US" sz="2000" u="none" dirty="0" smtClean="0"/>
            </a:br>
            <a:r>
              <a:rPr lang="en-US" sz="2000" u="none" dirty="0" smtClean="0"/>
              <a:t>framework allows administrators </a:t>
            </a:r>
            <a:br>
              <a:rPr lang="en-US" sz="2000" u="none" dirty="0" smtClean="0"/>
            </a:br>
            <a:r>
              <a:rPr lang="en-US" sz="2000" u="none" dirty="0" smtClean="0"/>
              <a:t>to </a:t>
            </a:r>
            <a:r>
              <a:rPr lang="en-US" sz="2000" u="none" dirty="0"/>
              <a:t>select </a:t>
            </a:r>
            <a:r>
              <a:rPr lang="en-US" sz="2000" u="none" dirty="0" smtClean="0"/>
              <a:t>features &amp; alternative </a:t>
            </a:r>
            <a:br>
              <a:rPr lang="en-US" sz="2000" u="none" dirty="0" smtClean="0"/>
            </a:br>
            <a:r>
              <a:rPr lang="en-US" sz="2000" u="none" dirty="0" smtClean="0"/>
              <a:t>strategies that </a:t>
            </a:r>
            <a:r>
              <a:rPr lang="en-US" sz="2000" u="none" dirty="0"/>
              <a:t>make the most </a:t>
            </a:r>
            <a:r>
              <a:rPr lang="en-US" sz="2000" u="none" dirty="0" smtClean="0"/>
              <a:t/>
            </a:r>
            <a:br>
              <a:rPr lang="en-US" sz="2000" u="none" dirty="0" smtClean="0"/>
            </a:br>
            <a:r>
              <a:rPr lang="en-US" sz="2000" u="none" dirty="0" smtClean="0"/>
              <a:t>sense </a:t>
            </a:r>
            <a:r>
              <a:rPr lang="en-US" sz="2000" u="none" dirty="0"/>
              <a:t>in a particular </a:t>
            </a:r>
            <a:r>
              <a:rPr lang="en-US" sz="2000" u="none" dirty="0" smtClean="0"/>
              <a:t>context</a:t>
            </a:r>
            <a:endParaRPr lang="en-US" sz="2000" u="non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57" y="1741713"/>
            <a:ext cx="3941513" cy="458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66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74"/>
          <p:cNvSpPr txBox="1">
            <a:spLocks noChangeArrowheads="1"/>
          </p:cNvSpPr>
          <p:nvPr/>
        </p:nvSpPr>
        <p:spPr bwMode="auto">
          <a:xfrm>
            <a:off x="219075" y="330523"/>
            <a:ext cx="868880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en-US" sz="4000" u="none" kern="0" dirty="0" smtClean="0">
                <a:solidFill>
                  <a:srgbClr val="FF0000"/>
                </a:solidFill>
                <a:latin typeface="Impact" pitchFamily="34" charset="0"/>
                <a:cs typeface="Arial" pitchFamily="34" charset="0"/>
              </a:rPr>
              <a:t>Patterns &amp; Frameworks for Service Configuration &amp; Activation: Part 4</a:t>
            </a:r>
          </a:p>
        </p:txBody>
      </p:sp>
      <p:sp>
        <p:nvSpPr>
          <p:cNvPr id="10244" name="Text Box 3075"/>
          <p:cNvSpPr txBox="1">
            <a:spLocks noChangeArrowheads="1"/>
          </p:cNvSpPr>
          <p:nvPr/>
        </p:nvSpPr>
        <p:spPr bwMode="auto">
          <a:xfrm>
            <a:off x="895155" y="2306338"/>
            <a:ext cx="7372350" cy="12926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800" u="none" dirty="0" smtClean="0">
                <a:solidFill>
                  <a:srgbClr val="336699"/>
                </a:solidFill>
                <a:latin typeface="Impact" pitchFamily="34" charset="0"/>
              </a:rPr>
              <a:t>Douglas </a:t>
            </a:r>
            <a:r>
              <a:rPr lang="en-US" sz="2800" u="none" dirty="0">
                <a:solidFill>
                  <a:srgbClr val="336699"/>
                </a:solidFill>
                <a:latin typeface="Impact" pitchFamily="34" charset="0"/>
              </a:rPr>
              <a:t>C. Schmidt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    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  <a:hlinkClick r:id="rId3"/>
              </a:rPr>
              <a:t>d.schmidt@vanderbilt.edu</a:t>
            </a:r>
            <a:endParaRPr lang="en-US" sz="2400" u="none" dirty="0">
              <a:solidFill>
                <a:srgbClr val="336699"/>
              </a:solidFill>
              <a:latin typeface="Impact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www.dre.vanderbilt.edu/~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schmidt</a:t>
            </a:r>
            <a:r>
              <a:rPr lang="en-US" u="none" dirty="0">
                <a:solidFill>
                  <a:srgbClr val="336699"/>
                </a:solidFill>
                <a:latin typeface="Impact" pitchFamily="34" charset="0"/>
              </a:rPr>
              <a:t>	</a:t>
            </a:r>
          </a:p>
        </p:txBody>
      </p:sp>
      <p:sp>
        <p:nvSpPr>
          <p:cNvPr id="10245" name="Rectangle 3086"/>
          <p:cNvSpPr>
            <a:spLocks noChangeArrowheads="1"/>
          </p:cNvSpPr>
          <p:nvPr/>
        </p:nvSpPr>
        <p:spPr bwMode="auto">
          <a:xfrm>
            <a:off x="2324100" y="4074919"/>
            <a:ext cx="4124326" cy="22713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Professor of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Computer Science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Institute for Software Integrated Systems </a:t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Vanderbilt 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University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Nashville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,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Tennessee, USA</a:t>
            </a:r>
            <a:endParaRPr lang="en-US" sz="2400" u="none" dirty="0">
              <a:solidFill>
                <a:srgbClr val="336699"/>
              </a:solidFill>
              <a:latin typeface="Impact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3750" y="4019550"/>
            <a:ext cx="1228725" cy="2016125"/>
            <a:chOff x="793750" y="4019550"/>
            <a:chExt cx="1228725" cy="2016125"/>
          </a:xfrm>
        </p:grpSpPr>
        <p:pic>
          <p:nvPicPr>
            <p:cNvPr id="10" name="Picture 10" descr="isi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019550"/>
              <a:ext cx="1228725" cy="820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1" descr="vsb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864100"/>
              <a:ext cx="1228725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93" y="4080273"/>
            <a:ext cx="1615212" cy="199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453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 bwMode="auto">
          <a:xfrm>
            <a:off x="-1" y="6200775"/>
            <a:ext cx="9144001" cy="6572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</a:t>
            </a:r>
            <a:r>
              <a:rPr lang="en-US" sz="3200" dirty="0"/>
              <a:t>Part of the Module</a:t>
            </a:r>
            <a:endParaRPr lang="en-US" sz="3200" dirty="0" smtClean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8124" y="980123"/>
            <a:ext cx="5747707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Describe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sz="2000" i="1" u="none" dirty="0">
                <a:solidFill>
                  <a:schemeClr val="bg1">
                    <a:lumMod val="75000"/>
                  </a:schemeClr>
                </a:solidFill>
              </a:rPr>
              <a:t>Component Configurator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pattern</a:t>
            </a:r>
            <a:endParaRPr lang="en-US" sz="2000" u="none" dirty="0">
              <a:solidFill>
                <a:schemeClr val="bg1">
                  <a:lumMod val="75000"/>
                </a:schemeClr>
              </a:solidFill>
            </a:endParaRPr>
          </a:p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Describe the ACE </a:t>
            </a:r>
            <a:r>
              <a:rPr lang="en-US" sz="2000" i="1" u="none" dirty="0">
                <a:solidFill>
                  <a:schemeClr val="bg1">
                    <a:lumMod val="75000"/>
                  </a:schemeClr>
                </a:solidFill>
              </a:rPr>
              <a:t>Service Configurator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framework</a:t>
            </a:r>
          </a:p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Apply ACE Service Configurator to JAWS</a:t>
            </a:r>
          </a:p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 smtClean="0">
                <a:latin typeface="+mn-lt"/>
              </a:rPr>
              <a:t>Apply the </a:t>
            </a:r>
            <a:r>
              <a:rPr lang="en-US" sz="2000" i="1" u="none" dirty="0" smtClean="0">
                <a:latin typeface="+mn-lt"/>
              </a:rPr>
              <a:t>Activator</a:t>
            </a:r>
            <a:r>
              <a:rPr lang="en-US" sz="2000" u="none" dirty="0" smtClean="0">
                <a:latin typeface="+mn-lt"/>
              </a:rPr>
              <a:t> pattern to JAWS via the </a:t>
            </a:r>
            <a:r>
              <a:rPr lang="en-US" sz="2000" u="none" dirty="0" err="1" smtClean="0">
                <a:latin typeface="+mn-lt"/>
              </a:rPr>
              <a:t>Inetd</a:t>
            </a:r>
            <a:r>
              <a:rPr lang="en-US" sz="2000" u="none" dirty="0" smtClean="0">
                <a:latin typeface="+mn-lt"/>
              </a:rPr>
              <a:t> framework</a:t>
            </a:r>
            <a:endParaRPr lang="en-US" sz="2000" u="none" dirty="0">
              <a:latin typeface="+mn-lt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60" y="889544"/>
            <a:ext cx="3536336" cy="2537785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15" y="3119437"/>
            <a:ext cx="7176060" cy="3686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Freeform 34"/>
          <p:cNvSpPr/>
          <p:nvPr/>
        </p:nvSpPr>
        <p:spPr bwMode="auto">
          <a:xfrm>
            <a:off x="241421" y="3219451"/>
            <a:ext cx="6863052" cy="3542215"/>
          </a:xfrm>
          <a:custGeom>
            <a:avLst/>
            <a:gdLst>
              <a:gd name="connsiteX0" fmla="*/ 3609975 w 6877050"/>
              <a:gd name="connsiteY0" fmla="*/ 19050 h 3514725"/>
              <a:gd name="connsiteX1" fmla="*/ 6124575 w 6877050"/>
              <a:gd name="connsiteY1" fmla="*/ 0 h 3514725"/>
              <a:gd name="connsiteX2" fmla="*/ 6800850 w 6877050"/>
              <a:gd name="connsiteY2" fmla="*/ 219075 h 3514725"/>
              <a:gd name="connsiteX3" fmla="*/ 6877050 w 6877050"/>
              <a:gd name="connsiteY3" fmla="*/ 533400 h 3514725"/>
              <a:gd name="connsiteX4" fmla="*/ 6600825 w 6877050"/>
              <a:gd name="connsiteY4" fmla="*/ 676275 h 3514725"/>
              <a:gd name="connsiteX5" fmla="*/ 5867400 w 6877050"/>
              <a:gd name="connsiteY5" fmla="*/ 676275 h 3514725"/>
              <a:gd name="connsiteX6" fmla="*/ 5629275 w 6877050"/>
              <a:gd name="connsiteY6" fmla="*/ 952500 h 3514725"/>
              <a:gd name="connsiteX7" fmla="*/ 5391150 w 6877050"/>
              <a:gd name="connsiteY7" fmla="*/ 1190625 h 3514725"/>
              <a:gd name="connsiteX8" fmla="*/ 4629150 w 6877050"/>
              <a:gd name="connsiteY8" fmla="*/ 1200150 h 3514725"/>
              <a:gd name="connsiteX9" fmla="*/ 4362450 w 6877050"/>
              <a:gd name="connsiteY9" fmla="*/ 952500 h 3514725"/>
              <a:gd name="connsiteX10" fmla="*/ 3914775 w 6877050"/>
              <a:gd name="connsiteY10" fmla="*/ 962025 h 3514725"/>
              <a:gd name="connsiteX11" fmla="*/ 3943350 w 6877050"/>
              <a:gd name="connsiteY11" fmla="*/ 2171700 h 3514725"/>
              <a:gd name="connsiteX12" fmla="*/ 2828925 w 6877050"/>
              <a:gd name="connsiteY12" fmla="*/ 3209925 h 3514725"/>
              <a:gd name="connsiteX13" fmla="*/ 352425 w 6877050"/>
              <a:gd name="connsiteY13" fmla="*/ 3238500 h 3514725"/>
              <a:gd name="connsiteX14" fmla="*/ 0 w 6877050"/>
              <a:gd name="connsiteY14" fmla="*/ 3400425 h 3514725"/>
              <a:gd name="connsiteX15" fmla="*/ 381000 w 6877050"/>
              <a:gd name="connsiteY15" fmla="*/ 3514725 h 3514725"/>
              <a:gd name="connsiteX16" fmla="*/ 3143250 w 6877050"/>
              <a:gd name="connsiteY16" fmla="*/ 3476625 h 3514725"/>
              <a:gd name="connsiteX0" fmla="*/ 3609975 w 6877050"/>
              <a:gd name="connsiteY0" fmla="*/ 31048 h 3526723"/>
              <a:gd name="connsiteX1" fmla="*/ 6124575 w 6877050"/>
              <a:gd name="connsiteY1" fmla="*/ 11998 h 3526723"/>
              <a:gd name="connsiteX2" fmla="*/ 6800850 w 6877050"/>
              <a:gd name="connsiteY2" fmla="*/ 231073 h 3526723"/>
              <a:gd name="connsiteX3" fmla="*/ 6877050 w 6877050"/>
              <a:gd name="connsiteY3" fmla="*/ 545398 h 3526723"/>
              <a:gd name="connsiteX4" fmla="*/ 6600825 w 6877050"/>
              <a:gd name="connsiteY4" fmla="*/ 688273 h 3526723"/>
              <a:gd name="connsiteX5" fmla="*/ 5867400 w 6877050"/>
              <a:gd name="connsiteY5" fmla="*/ 688273 h 3526723"/>
              <a:gd name="connsiteX6" fmla="*/ 5629275 w 6877050"/>
              <a:gd name="connsiteY6" fmla="*/ 964498 h 3526723"/>
              <a:gd name="connsiteX7" fmla="*/ 5391150 w 6877050"/>
              <a:gd name="connsiteY7" fmla="*/ 1202623 h 3526723"/>
              <a:gd name="connsiteX8" fmla="*/ 4629150 w 6877050"/>
              <a:gd name="connsiteY8" fmla="*/ 1212148 h 3526723"/>
              <a:gd name="connsiteX9" fmla="*/ 4362450 w 6877050"/>
              <a:gd name="connsiteY9" fmla="*/ 964498 h 3526723"/>
              <a:gd name="connsiteX10" fmla="*/ 3914775 w 6877050"/>
              <a:gd name="connsiteY10" fmla="*/ 974023 h 3526723"/>
              <a:gd name="connsiteX11" fmla="*/ 3943350 w 6877050"/>
              <a:gd name="connsiteY11" fmla="*/ 2183698 h 3526723"/>
              <a:gd name="connsiteX12" fmla="*/ 2828925 w 6877050"/>
              <a:gd name="connsiteY12" fmla="*/ 3221923 h 3526723"/>
              <a:gd name="connsiteX13" fmla="*/ 352425 w 6877050"/>
              <a:gd name="connsiteY13" fmla="*/ 3250498 h 3526723"/>
              <a:gd name="connsiteX14" fmla="*/ 0 w 6877050"/>
              <a:gd name="connsiteY14" fmla="*/ 3412423 h 3526723"/>
              <a:gd name="connsiteX15" fmla="*/ 381000 w 6877050"/>
              <a:gd name="connsiteY15" fmla="*/ 3526723 h 3526723"/>
              <a:gd name="connsiteX16" fmla="*/ 3143250 w 6877050"/>
              <a:gd name="connsiteY16" fmla="*/ 3488623 h 3526723"/>
              <a:gd name="connsiteX0" fmla="*/ 3609975 w 6877050"/>
              <a:gd name="connsiteY0" fmla="*/ 31048 h 3526723"/>
              <a:gd name="connsiteX1" fmla="*/ 6124575 w 6877050"/>
              <a:gd name="connsiteY1" fmla="*/ 11998 h 3526723"/>
              <a:gd name="connsiteX2" fmla="*/ 6800850 w 6877050"/>
              <a:gd name="connsiteY2" fmla="*/ 231073 h 3526723"/>
              <a:gd name="connsiteX3" fmla="*/ 6877050 w 6877050"/>
              <a:gd name="connsiteY3" fmla="*/ 545398 h 3526723"/>
              <a:gd name="connsiteX4" fmla="*/ 6600825 w 6877050"/>
              <a:gd name="connsiteY4" fmla="*/ 688273 h 3526723"/>
              <a:gd name="connsiteX5" fmla="*/ 5867400 w 6877050"/>
              <a:gd name="connsiteY5" fmla="*/ 688273 h 3526723"/>
              <a:gd name="connsiteX6" fmla="*/ 5629275 w 6877050"/>
              <a:gd name="connsiteY6" fmla="*/ 964498 h 3526723"/>
              <a:gd name="connsiteX7" fmla="*/ 5391150 w 6877050"/>
              <a:gd name="connsiteY7" fmla="*/ 1202623 h 3526723"/>
              <a:gd name="connsiteX8" fmla="*/ 4629150 w 6877050"/>
              <a:gd name="connsiteY8" fmla="*/ 1212148 h 3526723"/>
              <a:gd name="connsiteX9" fmla="*/ 4362450 w 6877050"/>
              <a:gd name="connsiteY9" fmla="*/ 964498 h 3526723"/>
              <a:gd name="connsiteX10" fmla="*/ 3914775 w 6877050"/>
              <a:gd name="connsiteY10" fmla="*/ 974023 h 3526723"/>
              <a:gd name="connsiteX11" fmla="*/ 3943350 w 6877050"/>
              <a:gd name="connsiteY11" fmla="*/ 2183698 h 3526723"/>
              <a:gd name="connsiteX12" fmla="*/ 2828925 w 6877050"/>
              <a:gd name="connsiteY12" fmla="*/ 3221923 h 3526723"/>
              <a:gd name="connsiteX13" fmla="*/ 352425 w 6877050"/>
              <a:gd name="connsiteY13" fmla="*/ 3250498 h 3526723"/>
              <a:gd name="connsiteX14" fmla="*/ 0 w 6877050"/>
              <a:gd name="connsiteY14" fmla="*/ 3412423 h 3526723"/>
              <a:gd name="connsiteX15" fmla="*/ 381000 w 6877050"/>
              <a:gd name="connsiteY15" fmla="*/ 3526723 h 3526723"/>
              <a:gd name="connsiteX16" fmla="*/ 3143250 w 6877050"/>
              <a:gd name="connsiteY16" fmla="*/ 3488623 h 3526723"/>
              <a:gd name="connsiteX0" fmla="*/ 3609975 w 6880164"/>
              <a:gd name="connsiteY0" fmla="*/ 31048 h 3526723"/>
              <a:gd name="connsiteX1" fmla="*/ 6124575 w 6880164"/>
              <a:gd name="connsiteY1" fmla="*/ 11998 h 3526723"/>
              <a:gd name="connsiteX2" fmla="*/ 6800850 w 6880164"/>
              <a:gd name="connsiteY2" fmla="*/ 231073 h 3526723"/>
              <a:gd name="connsiteX3" fmla="*/ 6877050 w 6880164"/>
              <a:gd name="connsiteY3" fmla="*/ 545398 h 3526723"/>
              <a:gd name="connsiteX4" fmla="*/ 6600825 w 6880164"/>
              <a:gd name="connsiteY4" fmla="*/ 688273 h 3526723"/>
              <a:gd name="connsiteX5" fmla="*/ 5867400 w 6880164"/>
              <a:gd name="connsiteY5" fmla="*/ 688273 h 3526723"/>
              <a:gd name="connsiteX6" fmla="*/ 5629275 w 6880164"/>
              <a:gd name="connsiteY6" fmla="*/ 964498 h 3526723"/>
              <a:gd name="connsiteX7" fmla="*/ 5391150 w 6880164"/>
              <a:gd name="connsiteY7" fmla="*/ 1202623 h 3526723"/>
              <a:gd name="connsiteX8" fmla="*/ 4629150 w 6880164"/>
              <a:gd name="connsiteY8" fmla="*/ 1212148 h 3526723"/>
              <a:gd name="connsiteX9" fmla="*/ 4362450 w 6880164"/>
              <a:gd name="connsiteY9" fmla="*/ 964498 h 3526723"/>
              <a:gd name="connsiteX10" fmla="*/ 3914775 w 6880164"/>
              <a:gd name="connsiteY10" fmla="*/ 974023 h 3526723"/>
              <a:gd name="connsiteX11" fmla="*/ 3943350 w 6880164"/>
              <a:gd name="connsiteY11" fmla="*/ 2183698 h 3526723"/>
              <a:gd name="connsiteX12" fmla="*/ 2828925 w 6880164"/>
              <a:gd name="connsiteY12" fmla="*/ 3221923 h 3526723"/>
              <a:gd name="connsiteX13" fmla="*/ 352425 w 6880164"/>
              <a:gd name="connsiteY13" fmla="*/ 3250498 h 3526723"/>
              <a:gd name="connsiteX14" fmla="*/ 0 w 6880164"/>
              <a:gd name="connsiteY14" fmla="*/ 3412423 h 3526723"/>
              <a:gd name="connsiteX15" fmla="*/ 381000 w 6880164"/>
              <a:gd name="connsiteY15" fmla="*/ 3526723 h 3526723"/>
              <a:gd name="connsiteX16" fmla="*/ 3143250 w 6880164"/>
              <a:gd name="connsiteY16" fmla="*/ 3488623 h 3526723"/>
              <a:gd name="connsiteX0" fmla="*/ 3609975 w 6877050"/>
              <a:gd name="connsiteY0" fmla="*/ 31048 h 3526723"/>
              <a:gd name="connsiteX1" fmla="*/ 6124575 w 6877050"/>
              <a:gd name="connsiteY1" fmla="*/ 11998 h 3526723"/>
              <a:gd name="connsiteX2" fmla="*/ 6800850 w 6877050"/>
              <a:gd name="connsiteY2" fmla="*/ 231073 h 3526723"/>
              <a:gd name="connsiteX3" fmla="*/ 6877050 w 6877050"/>
              <a:gd name="connsiteY3" fmla="*/ 545398 h 3526723"/>
              <a:gd name="connsiteX4" fmla="*/ 6600825 w 6877050"/>
              <a:gd name="connsiteY4" fmla="*/ 688273 h 3526723"/>
              <a:gd name="connsiteX5" fmla="*/ 5867400 w 6877050"/>
              <a:gd name="connsiteY5" fmla="*/ 688273 h 3526723"/>
              <a:gd name="connsiteX6" fmla="*/ 5629275 w 6877050"/>
              <a:gd name="connsiteY6" fmla="*/ 964498 h 3526723"/>
              <a:gd name="connsiteX7" fmla="*/ 5391150 w 6877050"/>
              <a:gd name="connsiteY7" fmla="*/ 1202623 h 3526723"/>
              <a:gd name="connsiteX8" fmla="*/ 4629150 w 6877050"/>
              <a:gd name="connsiteY8" fmla="*/ 1212148 h 3526723"/>
              <a:gd name="connsiteX9" fmla="*/ 4362450 w 6877050"/>
              <a:gd name="connsiteY9" fmla="*/ 964498 h 3526723"/>
              <a:gd name="connsiteX10" fmla="*/ 3914775 w 6877050"/>
              <a:gd name="connsiteY10" fmla="*/ 974023 h 3526723"/>
              <a:gd name="connsiteX11" fmla="*/ 3943350 w 6877050"/>
              <a:gd name="connsiteY11" fmla="*/ 2183698 h 3526723"/>
              <a:gd name="connsiteX12" fmla="*/ 2828925 w 6877050"/>
              <a:gd name="connsiteY12" fmla="*/ 3221923 h 3526723"/>
              <a:gd name="connsiteX13" fmla="*/ 352425 w 6877050"/>
              <a:gd name="connsiteY13" fmla="*/ 3250498 h 3526723"/>
              <a:gd name="connsiteX14" fmla="*/ 0 w 6877050"/>
              <a:gd name="connsiteY14" fmla="*/ 3412423 h 3526723"/>
              <a:gd name="connsiteX15" fmla="*/ 381000 w 6877050"/>
              <a:gd name="connsiteY15" fmla="*/ 3526723 h 3526723"/>
              <a:gd name="connsiteX16" fmla="*/ 3143250 w 6877050"/>
              <a:gd name="connsiteY16" fmla="*/ 3488623 h 3526723"/>
              <a:gd name="connsiteX0" fmla="*/ 3609975 w 6877050"/>
              <a:gd name="connsiteY0" fmla="*/ 31048 h 3526723"/>
              <a:gd name="connsiteX1" fmla="*/ 6124575 w 6877050"/>
              <a:gd name="connsiteY1" fmla="*/ 11998 h 3526723"/>
              <a:gd name="connsiteX2" fmla="*/ 6800850 w 6877050"/>
              <a:gd name="connsiteY2" fmla="*/ 231073 h 3526723"/>
              <a:gd name="connsiteX3" fmla="*/ 6877050 w 6877050"/>
              <a:gd name="connsiteY3" fmla="*/ 545398 h 3526723"/>
              <a:gd name="connsiteX4" fmla="*/ 6600825 w 6877050"/>
              <a:gd name="connsiteY4" fmla="*/ 688273 h 3526723"/>
              <a:gd name="connsiteX5" fmla="*/ 5867400 w 6877050"/>
              <a:gd name="connsiteY5" fmla="*/ 688273 h 3526723"/>
              <a:gd name="connsiteX6" fmla="*/ 5629275 w 6877050"/>
              <a:gd name="connsiteY6" fmla="*/ 964498 h 3526723"/>
              <a:gd name="connsiteX7" fmla="*/ 5391150 w 6877050"/>
              <a:gd name="connsiteY7" fmla="*/ 1202623 h 3526723"/>
              <a:gd name="connsiteX8" fmla="*/ 4629150 w 6877050"/>
              <a:gd name="connsiteY8" fmla="*/ 1212148 h 3526723"/>
              <a:gd name="connsiteX9" fmla="*/ 4362450 w 6877050"/>
              <a:gd name="connsiteY9" fmla="*/ 964498 h 3526723"/>
              <a:gd name="connsiteX10" fmla="*/ 3914775 w 6877050"/>
              <a:gd name="connsiteY10" fmla="*/ 974023 h 3526723"/>
              <a:gd name="connsiteX11" fmla="*/ 3943350 w 6877050"/>
              <a:gd name="connsiteY11" fmla="*/ 2183698 h 3526723"/>
              <a:gd name="connsiteX12" fmla="*/ 2828925 w 6877050"/>
              <a:gd name="connsiteY12" fmla="*/ 3221923 h 3526723"/>
              <a:gd name="connsiteX13" fmla="*/ 352425 w 6877050"/>
              <a:gd name="connsiteY13" fmla="*/ 3250498 h 3526723"/>
              <a:gd name="connsiteX14" fmla="*/ 0 w 6877050"/>
              <a:gd name="connsiteY14" fmla="*/ 3412423 h 3526723"/>
              <a:gd name="connsiteX15" fmla="*/ 381000 w 6877050"/>
              <a:gd name="connsiteY15" fmla="*/ 3526723 h 3526723"/>
              <a:gd name="connsiteX16" fmla="*/ 3143250 w 6877050"/>
              <a:gd name="connsiteY16" fmla="*/ 3488623 h 3526723"/>
              <a:gd name="connsiteX0" fmla="*/ 3609975 w 6877050"/>
              <a:gd name="connsiteY0" fmla="*/ 31048 h 3526723"/>
              <a:gd name="connsiteX1" fmla="*/ 6124575 w 6877050"/>
              <a:gd name="connsiteY1" fmla="*/ 11998 h 3526723"/>
              <a:gd name="connsiteX2" fmla="*/ 6800850 w 6877050"/>
              <a:gd name="connsiteY2" fmla="*/ 231073 h 3526723"/>
              <a:gd name="connsiteX3" fmla="*/ 6877050 w 6877050"/>
              <a:gd name="connsiteY3" fmla="*/ 545398 h 3526723"/>
              <a:gd name="connsiteX4" fmla="*/ 6600825 w 6877050"/>
              <a:gd name="connsiteY4" fmla="*/ 688273 h 3526723"/>
              <a:gd name="connsiteX5" fmla="*/ 5867400 w 6877050"/>
              <a:gd name="connsiteY5" fmla="*/ 688273 h 3526723"/>
              <a:gd name="connsiteX6" fmla="*/ 5629275 w 6877050"/>
              <a:gd name="connsiteY6" fmla="*/ 964498 h 3526723"/>
              <a:gd name="connsiteX7" fmla="*/ 5391150 w 6877050"/>
              <a:gd name="connsiteY7" fmla="*/ 1202623 h 3526723"/>
              <a:gd name="connsiteX8" fmla="*/ 4629150 w 6877050"/>
              <a:gd name="connsiteY8" fmla="*/ 1212148 h 3526723"/>
              <a:gd name="connsiteX9" fmla="*/ 4362450 w 6877050"/>
              <a:gd name="connsiteY9" fmla="*/ 964498 h 3526723"/>
              <a:gd name="connsiteX10" fmla="*/ 3914775 w 6877050"/>
              <a:gd name="connsiteY10" fmla="*/ 974023 h 3526723"/>
              <a:gd name="connsiteX11" fmla="*/ 3943350 w 6877050"/>
              <a:gd name="connsiteY11" fmla="*/ 2183698 h 3526723"/>
              <a:gd name="connsiteX12" fmla="*/ 2828925 w 6877050"/>
              <a:gd name="connsiteY12" fmla="*/ 3221923 h 3526723"/>
              <a:gd name="connsiteX13" fmla="*/ 352425 w 6877050"/>
              <a:gd name="connsiteY13" fmla="*/ 3250498 h 3526723"/>
              <a:gd name="connsiteX14" fmla="*/ 0 w 6877050"/>
              <a:gd name="connsiteY14" fmla="*/ 3412423 h 3526723"/>
              <a:gd name="connsiteX15" fmla="*/ 381000 w 6877050"/>
              <a:gd name="connsiteY15" fmla="*/ 3526723 h 3526723"/>
              <a:gd name="connsiteX16" fmla="*/ 3143250 w 6877050"/>
              <a:gd name="connsiteY16" fmla="*/ 3488623 h 3526723"/>
              <a:gd name="connsiteX0" fmla="*/ 3609975 w 6877050"/>
              <a:gd name="connsiteY0" fmla="*/ 31048 h 3526723"/>
              <a:gd name="connsiteX1" fmla="*/ 6124575 w 6877050"/>
              <a:gd name="connsiteY1" fmla="*/ 11998 h 3526723"/>
              <a:gd name="connsiteX2" fmla="*/ 6800850 w 6877050"/>
              <a:gd name="connsiteY2" fmla="*/ 231073 h 3526723"/>
              <a:gd name="connsiteX3" fmla="*/ 6877050 w 6877050"/>
              <a:gd name="connsiteY3" fmla="*/ 545398 h 3526723"/>
              <a:gd name="connsiteX4" fmla="*/ 6600825 w 6877050"/>
              <a:gd name="connsiteY4" fmla="*/ 688273 h 3526723"/>
              <a:gd name="connsiteX5" fmla="*/ 5867400 w 6877050"/>
              <a:gd name="connsiteY5" fmla="*/ 688273 h 3526723"/>
              <a:gd name="connsiteX6" fmla="*/ 5629275 w 6877050"/>
              <a:gd name="connsiteY6" fmla="*/ 964498 h 3526723"/>
              <a:gd name="connsiteX7" fmla="*/ 5391150 w 6877050"/>
              <a:gd name="connsiteY7" fmla="*/ 1202623 h 3526723"/>
              <a:gd name="connsiteX8" fmla="*/ 4629150 w 6877050"/>
              <a:gd name="connsiteY8" fmla="*/ 1212148 h 3526723"/>
              <a:gd name="connsiteX9" fmla="*/ 4362450 w 6877050"/>
              <a:gd name="connsiteY9" fmla="*/ 964498 h 3526723"/>
              <a:gd name="connsiteX10" fmla="*/ 3914775 w 6877050"/>
              <a:gd name="connsiteY10" fmla="*/ 974023 h 3526723"/>
              <a:gd name="connsiteX11" fmla="*/ 3943350 w 6877050"/>
              <a:gd name="connsiteY11" fmla="*/ 2183698 h 3526723"/>
              <a:gd name="connsiteX12" fmla="*/ 2828925 w 6877050"/>
              <a:gd name="connsiteY12" fmla="*/ 3221923 h 3526723"/>
              <a:gd name="connsiteX13" fmla="*/ 352425 w 6877050"/>
              <a:gd name="connsiteY13" fmla="*/ 3250498 h 3526723"/>
              <a:gd name="connsiteX14" fmla="*/ 0 w 6877050"/>
              <a:gd name="connsiteY14" fmla="*/ 3412423 h 3526723"/>
              <a:gd name="connsiteX15" fmla="*/ 381000 w 6877050"/>
              <a:gd name="connsiteY15" fmla="*/ 3526723 h 3526723"/>
              <a:gd name="connsiteX16" fmla="*/ 3143250 w 6877050"/>
              <a:gd name="connsiteY16" fmla="*/ 3488623 h 3526723"/>
              <a:gd name="connsiteX0" fmla="*/ 3609975 w 6877050"/>
              <a:gd name="connsiteY0" fmla="*/ 31048 h 3526723"/>
              <a:gd name="connsiteX1" fmla="*/ 6124575 w 6877050"/>
              <a:gd name="connsiteY1" fmla="*/ 11998 h 3526723"/>
              <a:gd name="connsiteX2" fmla="*/ 6800850 w 6877050"/>
              <a:gd name="connsiteY2" fmla="*/ 231073 h 3526723"/>
              <a:gd name="connsiteX3" fmla="*/ 6877050 w 6877050"/>
              <a:gd name="connsiteY3" fmla="*/ 545398 h 3526723"/>
              <a:gd name="connsiteX4" fmla="*/ 6600825 w 6877050"/>
              <a:gd name="connsiteY4" fmla="*/ 688273 h 3526723"/>
              <a:gd name="connsiteX5" fmla="*/ 5867400 w 6877050"/>
              <a:gd name="connsiteY5" fmla="*/ 688273 h 3526723"/>
              <a:gd name="connsiteX6" fmla="*/ 5629275 w 6877050"/>
              <a:gd name="connsiteY6" fmla="*/ 964498 h 3526723"/>
              <a:gd name="connsiteX7" fmla="*/ 5391150 w 6877050"/>
              <a:gd name="connsiteY7" fmla="*/ 1202623 h 3526723"/>
              <a:gd name="connsiteX8" fmla="*/ 4629150 w 6877050"/>
              <a:gd name="connsiteY8" fmla="*/ 1212148 h 3526723"/>
              <a:gd name="connsiteX9" fmla="*/ 4362450 w 6877050"/>
              <a:gd name="connsiteY9" fmla="*/ 964498 h 3526723"/>
              <a:gd name="connsiteX10" fmla="*/ 3914775 w 6877050"/>
              <a:gd name="connsiteY10" fmla="*/ 974023 h 3526723"/>
              <a:gd name="connsiteX11" fmla="*/ 3943350 w 6877050"/>
              <a:gd name="connsiteY11" fmla="*/ 2183698 h 3526723"/>
              <a:gd name="connsiteX12" fmla="*/ 2828925 w 6877050"/>
              <a:gd name="connsiteY12" fmla="*/ 3221923 h 3526723"/>
              <a:gd name="connsiteX13" fmla="*/ 352425 w 6877050"/>
              <a:gd name="connsiteY13" fmla="*/ 3250498 h 3526723"/>
              <a:gd name="connsiteX14" fmla="*/ 0 w 6877050"/>
              <a:gd name="connsiteY14" fmla="*/ 3412423 h 3526723"/>
              <a:gd name="connsiteX15" fmla="*/ 381000 w 6877050"/>
              <a:gd name="connsiteY15" fmla="*/ 3526723 h 3526723"/>
              <a:gd name="connsiteX16" fmla="*/ 3143250 w 6877050"/>
              <a:gd name="connsiteY16" fmla="*/ 3488623 h 3526723"/>
              <a:gd name="connsiteX0" fmla="*/ 3609975 w 6877050"/>
              <a:gd name="connsiteY0" fmla="*/ 31048 h 3526723"/>
              <a:gd name="connsiteX1" fmla="*/ 6124575 w 6877050"/>
              <a:gd name="connsiteY1" fmla="*/ 11998 h 3526723"/>
              <a:gd name="connsiteX2" fmla="*/ 6800850 w 6877050"/>
              <a:gd name="connsiteY2" fmla="*/ 231073 h 3526723"/>
              <a:gd name="connsiteX3" fmla="*/ 6877050 w 6877050"/>
              <a:gd name="connsiteY3" fmla="*/ 545398 h 3526723"/>
              <a:gd name="connsiteX4" fmla="*/ 6600825 w 6877050"/>
              <a:gd name="connsiteY4" fmla="*/ 688273 h 3526723"/>
              <a:gd name="connsiteX5" fmla="*/ 5867400 w 6877050"/>
              <a:gd name="connsiteY5" fmla="*/ 688273 h 3526723"/>
              <a:gd name="connsiteX6" fmla="*/ 5629275 w 6877050"/>
              <a:gd name="connsiteY6" fmla="*/ 964498 h 3526723"/>
              <a:gd name="connsiteX7" fmla="*/ 5391150 w 6877050"/>
              <a:gd name="connsiteY7" fmla="*/ 1202623 h 3526723"/>
              <a:gd name="connsiteX8" fmla="*/ 4629150 w 6877050"/>
              <a:gd name="connsiteY8" fmla="*/ 1212148 h 3526723"/>
              <a:gd name="connsiteX9" fmla="*/ 4362450 w 6877050"/>
              <a:gd name="connsiteY9" fmla="*/ 964498 h 3526723"/>
              <a:gd name="connsiteX10" fmla="*/ 3914775 w 6877050"/>
              <a:gd name="connsiteY10" fmla="*/ 974023 h 3526723"/>
              <a:gd name="connsiteX11" fmla="*/ 3943350 w 6877050"/>
              <a:gd name="connsiteY11" fmla="*/ 2183698 h 3526723"/>
              <a:gd name="connsiteX12" fmla="*/ 2828925 w 6877050"/>
              <a:gd name="connsiteY12" fmla="*/ 3221923 h 3526723"/>
              <a:gd name="connsiteX13" fmla="*/ 352425 w 6877050"/>
              <a:gd name="connsiteY13" fmla="*/ 3250498 h 3526723"/>
              <a:gd name="connsiteX14" fmla="*/ 0 w 6877050"/>
              <a:gd name="connsiteY14" fmla="*/ 3412423 h 3526723"/>
              <a:gd name="connsiteX15" fmla="*/ 381000 w 6877050"/>
              <a:gd name="connsiteY15" fmla="*/ 3526723 h 3526723"/>
              <a:gd name="connsiteX16" fmla="*/ 3143250 w 6877050"/>
              <a:gd name="connsiteY16" fmla="*/ 3488623 h 3526723"/>
              <a:gd name="connsiteX0" fmla="*/ 3609975 w 6877050"/>
              <a:gd name="connsiteY0" fmla="*/ 31048 h 3526723"/>
              <a:gd name="connsiteX1" fmla="*/ 6124575 w 6877050"/>
              <a:gd name="connsiteY1" fmla="*/ 11998 h 3526723"/>
              <a:gd name="connsiteX2" fmla="*/ 6800850 w 6877050"/>
              <a:gd name="connsiteY2" fmla="*/ 231073 h 3526723"/>
              <a:gd name="connsiteX3" fmla="*/ 6877050 w 6877050"/>
              <a:gd name="connsiteY3" fmla="*/ 545398 h 3526723"/>
              <a:gd name="connsiteX4" fmla="*/ 6600825 w 6877050"/>
              <a:gd name="connsiteY4" fmla="*/ 688273 h 3526723"/>
              <a:gd name="connsiteX5" fmla="*/ 5867400 w 6877050"/>
              <a:gd name="connsiteY5" fmla="*/ 688273 h 3526723"/>
              <a:gd name="connsiteX6" fmla="*/ 5629275 w 6877050"/>
              <a:gd name="connsiteY6" fmla="*/ 964498 h 3526723"/>
              <a:gd name="connsiteX7" fmla="*/ 5391150 w 6877050"/>
              <a:gd name="connsiteY7" fmla="*/ 1202623 h 3526723"/>
              <a:gd name="connsiteX8" fmla="*/ 4629150 w 6877050"/>
              <a:gd name="connsiteY8" fmla="*/ 1212148 h 3526723"/>
              <a:gd name="connsiteX9" fmla="*/ 4362450 w 6877050"/>
              <a:gd name="connsiteY9" fmla="*/ 964498 h 3526723"/>
              <a:gd name="connsiteX10" fmla="*/ 3914775 w 6877050"/>
              <a:gd name="connsiteY10" fmla="*/ 974023 h 3526723"/>
              <a:gd name="connsiteX11" fmla="*/ 3943350 w 6877050"/>
              <a:gd name="connsiteY11" fmla="*/ 2183698 h 3526723"/>
              <a:gd name="connsiteX12" fmla="*/ 2828925 w 6877050"/>
              <a:gd name="connsiteY12" fmla="*/ 3221923 h 3526723"/>
              <a:gd name="connsiteX13" fmla="*/ 352425 w 6877050"/>
              <a:gd name="connsiteY13" fmla="*/ 3250498 h 3526723"/>
              <a:gd name="connsiteX14" fmla="*/ 0 w 6877050"/>
              <a:gd name="connsiteY14" fmla="*/ 3412423 h 3526723"/>
              <a:gd name="connsiteX15" fmla="*/ 381000 w 6877050"/>
              <a:gd name="connsiteY15" fmla="*/ 3526723 h 3526723"/>
              <a:gd name="connsiteX16" fmla="*/ 3143250 w 6877050"/>
              <a:gd name="connsiteY16" fmla="*/ 3488623 h 3526723"/>
              <a:gd name="connsiteX0" fmla="*/ 3609975 w 6877050"/>
              <a:gd name="connsiteY0" fmla="*/ 31048 h 3526723"/>
              <a:gd name="connsiteX1" fmla="*/ 6124575 w 6877050"/>
              <a:gd name="connsiteY1" fmla="*/ 11998 h 3526723"/>
              <a:gd name="connsiteX2" fmla="*/ 6800850 w 6877050"/>
              <a:gd name="connsiteY2" fmla="*/ 231073 h 3526723"/>
              <a:gd name="connsiteX3" fmla="*/ 6877050 w 6877050"/>
              <a:gd name="connsiteY3" fmla="*/ 545398 h 3526723"/>
              <a:gd name="connsiteX4" fmla="*/ 6600825 w 6877050"/>
              <a:gd name="connsiteY4" fmla="*/ 688273 h 3526723"/>
              <a:gd name="connsiteX5" fmla="*/ 5867400 w 6877050"/>
              <a:gd name="connsiteY5" fmla="*/ 688273 h 3526723"/>
              <a:gd name="connsiteX6" fmla="*/ 5629275 w 6877050"/>
              <a:gd name="connsiteY6" fmla="*/ 964498 h 3526723"/>
              <a:gd name="connsiteX7" fmla="*/ 5391150 w 6877050"/>
              <a:gd name="connsiteY7" fmla="*/ 1202623 h 3526723"/>
              <a:gd name="connsiteX8" fmla="*/ 4629150 w 6877050"/>
              <a:gd name="connsiteY8" fmla="*/ 1212148 h 3526723"/>
              <a:gd name="connsiteX9" fmla="*/ 4362450 w 6877050"/>
              <a:gd name="connsiteY9" fmla="*/ 964498 h 3526723"/>
              <a:gd name="connsiteX10" fmla="*/ 3914775 w 6877050"/>
              <a:gd name="connsiteY10" fmla="*/ 974023 h 3526723"/>
              <a:gd name="connsiteX11" fmla="*/ 3943350 w 6877050"/>
              <a:gd name="connsiteY11" fmla="*/ 2183698 h 3526723"/>
              <a:gd name="connsiteX12" fmla="*/ 2828925 w 6877050"/>
              <a:gd name="connsiteY12" fmla="*/ 3221923 h 3526723"/>
              <a:gd name="connsiteX13" fmla="*/ 352425 w 6877050"/>
              <a:gd name="connsiteY13" fmla="*/ 3250498 h 3526723"/>
              <a:gd name="connsiteX14" fmla="*/ 0 w 6877050"/>
              <a:gd name="connsiteY14" fmla="*/ 3412423 h 3526723"/>
              <a:gd name="connsiteX15" fmla="*/ 381000 w 6877050"/>
              <a:gd name="connsiteY15" fmla="*/ 3526723 h 3526723"/>
              <a:gd name="connsiteX16" fmla="*/ 3143250 w 6877050"/>
              <a:gd name="connsiteY16" fmla="*/ 3488623 h 3526723"/>
              <a:gd name="connsiteX0" fmla="*/ 3609975 w 6877050"/>
              <a:gd name="connsiteY0" fmla="*/ 31048 h 3526723"/>
              <a:gd name="connsiteX1" fmla="*/ 6124575 w 6877050"/>
              <a:gd name="connsiteY1" fmla="*/ 11998 h 3526723"/>
              <a:gd name="connsiteX2" fmla="*/ 6800850 w 6877050"/>
              <a:gd name="connsiteY2" fmla="*/ 231073 h 3526723"/>
              <a:gd name="connsiteX3" fmla="*/ 6877050 w 6877050"/>
              <a:gd name="connsiteY3" fmla="*/ 545398 h 3526723"/>
              <a:gd name="connsiteX4" fmla="*/ 6600825 w 6877050"/>
              <a:gd name="connsiteY4" fmla="*/ 688273 h 3526723"/>
              <a:gd name="connsiteX5" fmla="*/ 5867400 w 6877050"/>
              <a:gd name="connsiteY5" fmla="*/ 688273 h 3526723"/>
              <a:gd name="connsiteX6" fmla="*/ 5629275 w 6877050"/>
              <a:gd name="connsiteY6" fmla="*/ 964498 h 3526723"/>
              <a:gd name="connsiteX7" fmla="*/ 5391150 w 6877050"/>
              <a:gd name="connsiteY7" fmla="*/ 1202623 h 3526723"/>
              <a:gd name="connsiteX8" fmla="*/ 4629150 w 6877050"/>
              <a:gd name="connsiteY8" fmla="*/ 1212148 h 3526723"/>
              <a:gd name="connsiteX9" fmla="*/ 4362450 w 6877050"/>
              <a:gd name="connsiteY9" fmla="*/ 964498 h 3526723"/>
              <a:gd name="connsiteX10" fmla="*/ 3914775 w 6877050"/>
              <a:gd name="connsiteY10" fmla="*/ 974023 h 3526723"/>
              <a:gd name="connsiteX11" fmla="*/ 3943350 w 6877050"/>
              <a:gd name="connsiteY11" fmla="*/ 2183698 h 3526723"/>
              <a:gd name="connsiteX12" fmla="*/ 2828925 w 6877050"/>
              <a:gd name="connsiteY12" fmla="*/ 3221923 h 3526723"/>
              <a:gd name="connsiteX13" fmla="*/ 352425 w 6877050"/>
              <a:gd name="connsiteY13" fmla="*/ 3250498 h 3526723"/>
              <a:gd name="connsiteX14" fmla="*/ 0 w 6877050"/>
              <a:gd name="connsiteY14" fmla="*/ 3412423 h 3526723"/>
              <a:gd name="connsiteX15" fmla="*/ 381000 w 6877050"/>
              <a:gd name="connsiteY15" fmla="*/ 3526723 h 3526723"/>
              <a:gd name="connsiteX16" fmla="*/ 3143250 w 6877050"/>
              <a:gd name="connsiteY16" fmla="*/ 3488623 h 3526723"/>
              <a:gd name="connsiteX0" fmla="*/ 3746560 w 7013635"/>
              <a:gd name="connsiteY0" fmla="*/ 31048 h 3526723"/>
              <a:gd name="connsiteX1" fmla="*/ 6261160 w 7013635"/>
              <a:gd name="connsiteY1" fmla="*/ 11998 h 3526723"/>
              <a:gd name="connsiteX2" fmla="*/ 6937435 w 7013635"/>
              <a:gd name="connsiteY2" fmla="*/ 231073 h 3526723"/>
              <a:gd name="connsiteX3" fmla="*/ 7013635 w 7013635"/>
              <a:gd name="connsiteY3" fmla="*/ 545398 h 3526723"/>
              <a:gd name="connsiteX4" fmla="*/ 6737410 w 7013635"/>
              <a:gd name="connsiteY4" fmla="*/ 688273 h 3526723"/>
              <a:gd name="connsiteX5" fmla="*/ 6003985 w 7013635"/>
              <a:gd name="connsiteY5" fmla="*/ 688273 h 3526723"/>
              <a:gd name="connsiteX6" fmla="*/ 5765860 w 7013635"/>
              <a:gd name="connsiteY6" fmla="*/ 964498 h 3526723"/>
              <a:gd name="connsiteX7" fmla="*/ 5527735 w 7013635"/>
              <a:gd name="connsiteY7" fmla="*/ 1202623 h 3526723"/>
              <a:gd name="connsiteX8" fmla="*/ 4765735 w 7013635"/>
              <a:gd name="connsiteY8" fmla="*/ 1212148 h 3526723"/>
              <a:gd name="connsiteX9" fmla="*/ 4499035 w 7013635"/>
              <a:gd name="connsiteY9" fmla="*/ 964498 h 3526723"/>
              <a:gd name="connsiteX10" fmla="*/ 4051360 w 7013635"/>
              <a:gd name="connsiteY10" fmla="*/ 974023 h 3526723"/>
              <a:gd name="connsiteX11" fmla="*/ 4079935 w 7013635"/>
              <a:gd name="connsiteY11" fmla="*/ 2183698 h 3526723"/>
              <a:gd name="connsiteX12" fmla="*/ 2965510 w 7013635"/>
              <a:gd name="connsiteY12" fmla="*/ 3221923 h 3526723"/>
              <a:gd name="connsiteX13" fmla="*/ 489010 w 7013635"/>
              <a:gd name="connsiteY13" fmla="*/ 3250498 h 3526723"/>
              <a:gd name="connsiteX14" fmla="*/ 136585 w 7013635"/>
              <a:gd name="connsiteY14" fmla="*/ 3412423 h 3526723"/>
              <a:gd name="connsiteX15" fmla="*/ 517585 w 7013635"/>
              <a:gd name="connsiteY15" fmla="*/ 3526723 h 3526723"/>
              <a:gd name="connsiteX16" fmla="*/ 3279835 w 7013635"/>
              <a:gd name="connsiteY16" fmla="*/ 3488623 h 3526723"/>
              <a:gd name="connsiteX0" fmla="*/ 3746560 w 7013635"/>
              <a:gd name="connsiteY0" fmla="*/ 31048 h 3538746"/>
              <a:gd name="connsiteX1" fmla="*/ 6261160 w 7013635"/>
              <a:gd name="connsiteY1" fmla="*/ 11998 h 3538746"/>
              <a:gd name="connsiteX2" fmla="*/ 6937435 w 7013635"/>
              <a:gd name="connsiteY2" fmla="*/ 231073 h 3538746"/>
              <a:gd name="connsiteX3" fmla="*/ 7013635 w 7013635"/>
              <a:gd name="connsiteY3" fmla="*/ 545398 h 3538746"/>
              <a:gd name="connsiteX4" fmla="*/ 6737410 w 7013635"/>
              <a:gd name="connsiteY4" fmla="*/ 688273 h 3538746"/>
              <a:gd name="connsiteX5" fmla="*/ 6003985 w 7013635"/>
              <a:gd name="connsiteY5" fmla="*/ 688273 h 3538746"/>
              <a:gd name="connsiteX6" fmla="*/ 5765860 w 7013635"/>
              <a:gd name="connsiteY6" fmla="*/ 964498 h 3538746"/>
              <a:gd name="connsiteX7" fmla="*/ 5527735 w 7013635"/>
              <a:gd name="connsiteY7" fmla="*/ 1202623 h 3538746"/>
              <a:gd name="connsiteX8" fmla="*/ 4765735 w 7013635"/>
              <a:gd name="connsiteY8" fmla="*/ 1212148 h 3538746"/>
              <a:gd name="connsiteX9" fmla="*/ 4499035 w 7013635"/>
              <a:gd name="connsiteY9" fmla="*/ 964498 h 3538746"/>
              <a:gd name="connsiteX10" fmla="*/ 4051360 w 7013635"/>
              <a:gd name="connsiteY10" fmla="*/ 974023 h 3538746"/>
              <a:gd name="connsiteX11" fmla="*/ 4079935 w 7013635"/>
              <a:gd name="connsiteY11" fmla="*/ 2183698 h 3538746"/>
              <a:gd name="connsiteX12" fmla="*/ 2965510 w 7013635"/>
              <a:gd name="connsiteY12" fmla="*/ 3221923 h 3538746"/>
              <a:gd name="connsiteX13" fmla="*/ 489010 w 7013635"/>
              <a:gd name="connsiteY13" fmla="*/ 3250498 h 3538746"/>
              <a:gd name="connsiteX14" fmla="*/ 136585 w 7013635"/>
              <a:gd name="connsiteY14" fmla="*/ 3412423 h 3538746"/>
              <a:gd name="connsiteX15" fmla="*/ 517585 w 7013635"/>
              <a:gd name="connsiteY15" fmla="*/ 3526723 h 3538746"/>
              <a:gd name="connsiteX16" fmla="*/ 3279835 w 7013635"/>
              <a:gd name="connsiteY16" fmla="*/ 3488623 h 3538746"/>
              <a:gd name="connsiteX0" fmla="*/ 3679826 w 6946901"/>
              <a:gd name="connsiteY0" fmla="*/ 31048 h 3538746"/>
              <a:gd name="connsiteX1" fmla="*/ 6194426 w 6946901"/>
              <a:gd name="connsiteY1" fmla="*/ 11998 h 3538746"/>
              <a:gd name="connsiteX2" fmla="*/ 6870701 w 6946901"/>
              <a:gd name="connsiteY2" fmla="*/ 231073 h 3538746"/>
              <a:gd name="connsiteX3" fmla="*/ 6946901 w 6946901"/>
              <a:gd name="connsiteY3" fmla="*/ 545398 h 3538746"/>
              <a:gd name="connsiteX4" fmla="*/ 6670676 w 6946901"/>
              <a:gd name="connsiteY4" fmla="*/ 688273 h 3538746"/>
              <a:gd name="connsiteX5" fmla="*/ 5937251 w 6946901"/>
              <a:gd name="connsiteY5" fmla="*/ 688273 h 3538746"/>
              <a:gd name="connsiteX6" fmla="*/ 5699126 w 6946901"/>
              <a:gd name="connsiteY6" fmla="*/ 964498 h 3538746"/>
              <a:gd name="connsiteX7" fmla="*/ 5461001 w 6946901"/>
              <a:gd name="connsiteY7" fmla="*/ 1202623 h 3538746"/>
              <a:gd name="connsiteX8" fmla="*/ 4699001 w 6946901"/>
              <a:gd name="connsiteY8" fmla="*/ 1212148 h 3538746"/>
              <a:gd name="connsiteX9" fmla="*/ 4432301 w 6946901"/>
              <a:gd name="connsiteY9" fmla="*/ 964498 h 3538746"/>
              <a:gd name="connsiteX10" fmla="*/ 3984626 w 6946901"/>
              <a:gd name="connsiteY10" fmla="*/ 974023 h 3538746"/>
              <a:gd name="connsiteX11" fmla="*/ 4013201 w 6946901"/>
              <a:gd name="connsiteY11" fmla="*/ 2183698 h 3538746"/>
              <a:gd name="connsiteX12" fmla="*/ 2898776 w 6946901"/>
              <a:gd name="connsiteY12" fmla="*/ 3221923 h 3538746"/>
              <a:gd name="connsiteX13" fmla="*/ 422276 w 6946901"/>
              <a:gd name="connsiteY13" fmla="*/ 3250498 h 3538746"/>
              <a:gd name="connsiteX14" fmla="*/ 69851 w 6946901"/>
              <a:gd name="connsiteY14" fmla="*/ 3412423 h 3538746"/>
              <a:gd name="connsiteX15" fmla="*/ 450851 w 6946901"/>
              <a:gd name="connsiteY15" fmla="*/ 3526723 h 3538746"/>
              <a:gd name="connsiteX16" fmla="*/ 3213101 w 6946901"/>
              <a:gd name="connsiteY16" fmla="*/ 3488623 h 3538746"/>
              <a:gd name="connsiteX0" fmla="*/ 3679826 w 6946901"/>
              <a:gd name="connsiteY0" fmla="*/ 31048 h 3526723"/>
              <a:gd name="connsiteX1" fmla="*/ 6194426 w 6946901"/>
              <a:gd name="connsiteY1" fmla="*/ 11998 h 3526723"/>
              <a:gd name="connsiteX2" fmla="*/ 6870701 w 6946901"/>
              <a:gd name="connsiteY2" fmla="*/ 231073 h 3526723"/>
              <a:gd name="connsiteX3" fmla="*/ 6946901 w 6946901"/>
              <a:gd name="connsiteY3" fmla="*/ 545398 h 3526723"/>
              <a:gd name="connsiteX4" fmla="*/ 6670676 w 6946901"/>
              <a:gd name="connsiteY4" fmla="*/ 688273 h 3526723"/>
              <a:gd name="connsiteX5" fmla="*/ 5937251 w 6946901"/>
              <a:gd name="connsiteY5" fmla="*/ 688273 h 3526723"/>
              <a:gd name="connsiteX6" fmla="*/ 5699126 w 6946901"/>
              <a:gd name="connsiteY6" fmla="*/ 964498 h 3526723"/>
              <a:gd name="connsiteX7" fmla="*/ 5461001 w 6946901"/>
              <a:gd name="connsiteY7" fmla="*/ 1202623 h 3526723"/>
              <a:gd name="connsiteX8" fmla="*/ 4699001 w 6946901"/>
              <a:gd name="connsiteY8" fmla="*/ 1212148 h 3526723"/>
              <a:gd name="connsiteX9" fmla="*/ 4432301 w 6946901"/>
              <a:gd name="connsiteY9" fmla="*/ 964498 h 3526723"/>
              <a:gd name="connsiteX10" fmla="*/ 3984626 w 6946901"/>
              <a:gd name="connsiteY10" fmla="*/ 974023 h 3526723"/>
              <a:gd name="connsiteX11" fmla="*/ 4013201 w 6946901"/>
              <a:gd name="connsiteY11" fmla="*/ 2183698 h 3526723"/>
              <a:gd name="connsiteX12" fmla="*/ 2898776 w 6946901"/>
              <a:gd name="connsiteY12" fmla="*/ 3221923 h 3526723"/>
              <a:gd name="connsiteX13" fmla="*/ 422276 w 6946901"/>
              <a:gd name="connsiteY13" fmla="*/ 3250498 h 3526723"/>
              <a:gd name="connsiteX14" fmla="*/ 69851 w 6946901"/>
              <a:gd name="connsiteY14" fmla="*/ 3469573 h 3526723"/>
              <a:gd name="connsiteX15" fmla="*/ 450851 w 6946901"/>
              <a:gd name="connsiteY15" fmla="*/ 3526723 h 3526723"/>
              <a:gd name="connsiteX16" fmla="*/ 3213101 w 6946901"/>
              <a:gd name="connsiteY16" fmla="*/ 3488623 h 3526723"/>
              <a:gd name="connsiteX0" fmla="*/ 3679826 w 6946901"/>
              <a:gd name="connsiteY0" fmla="*/ 31048 h 3526723"/>
              <a:gd name="connsiteX1" fmla="*/ 6194426 w 6946901"/>
              <a:gd name="connsiteY1" fmla="*/ 11998 h 3526723"/>
              <a:gd name="connsiteX2" fmla="*/ 6870701 w 6946901"/>
              <a:gd name="connsiteY2" fmla="*/ 231073 h 3526723"/>
              <a:gd name="connsiteX3" fmla="*/ 6946901 w 6946901"/>
              <a:gd name="connsiteY3" fmla="*/ 545398 h 3526723"/>
              <a:gd name="connsiteX4" fmla="*/ 6670676 w 6946901"/>
              <a:gd name="connsiteY4" fmla="*/ 688273 h 3526723"/>
              <a:gd name="connsiteX5" fmla="*/ 5937251 w 6946901"/>
              <a:gd name="connsiteY5" fmla="*/ 688273 h 3526723"/>
              <a:gd name="connsiteX6" fmla="*/ 5699126 w 6946901"/>
              <a:gd name="connsiteY6" fmla="*/ 964498 h 3526723"/>
              <a:gd name="connsiteX7" fmla="*/ 5461001 w 6946901"/>
              <a:gd name="connsiteY7" fmla="*/ 1202623 h 3526723"/>
              <a:gd name="connsiteX8" fmla="*/ 4699001 w 6946901"/>
              <a:gd name="connsiteY8" fmla="*/ 1212148 h 3526723"/>
              <a:gd name="connsiteX9" fmla="*/ 4432301 w 6946901"/>
              <a:gd name="connsiteY9" fmla="*/ 964498 h 3526723"/>
              <a:gd name="connsiteX10" fmla="*/ 3984626 w 6946901"/>
              <a:gd name="connsiteY10" fmla="*/ 974023 h 3526723"/>
              <a:gd name="connsiteX11" fmla="*/ 3927476 w 6946901"/>
              <a:gd name="connsiteY11" fmla="*/ 2383723 h 3526723"/>
              <a:gd name="connsiteX12" fmla="*/ 2898776 w 6946901"/>
              <a:gd name="connsiteY12" fmla="*/ 3221923 h 3526723"/>
              <a:gd name="connsiteX13" fmla="*/ 422276 w 6946901"/>
              <a:gd name="connsiteY13" fmla="*/ 3250498 h 3526723"/>
              <a:gd name="connsiteX14" fmla="*/ 69851 w 6946901"/>
              <a:gd name="connsiteY14" fmla="*/ 3469573 h 3526723"/>
              <a:gd name="connsiteX15" fmla="*/ 450851 w 6946901"/>
              <a:gd name="connsiteY15" fmla="*/ 3526723 h 3526723"/>
              <a:gd name="connsiteX16" fmla="*/ 3213101 w 6946901"/>
              <a:gd name="connsiteY16" fmla="*/ 3488623 h 3526723"/>
              <a:gd name="connsiteX0" fmla="*/ 3679826 w 6946901"/>
              <a:gd name="connsiteY0" fmla="*/ 31048 h 3526723"/>
              <a:gd name="connsiteX1" fmla="*/ 6194426 w 6946901"/>
              <a:gd name="connsiteY1" fmla="*/ 11998 h 3526723"/>
              <a:gd name="connsiteX2" fmla="*/ 6870701 w 6946901"/>
              <a:gd name="connsiteY2" fmla="*/ 231073 h 3526723"/>
              <a:gd name="connsiteX3" fmla="*/ 6946901 w 6946901"/>
              <a:gd name="connsiteY3" fmla="*/ 545398 h 3526723"/>
              <a:gd name="connsiteX4" fmla="*/ 6670676 w 6946901"/>
              <a:gd name="connsiteY4" fmla="*/ 688273 h 3526723"/>
              <a:gd name="connsiteX5" fmla="*/ 5937251 w 6946901"/>
              <a:gd name="connsiteY5" fmla="*/ 688273 h 3526723"/>
              <a:gd name="connsiteX6" fmla="*/ 5699126 w 6946901"/>
              <a:gd name="connsiteY6" fmla="*/ 964498 h 3526723"/>
              <a:gd name="connsiteX7" fmla="*/ 5461001 w 6946901"/>
              <a:gd name="connsiteY7" fmla="*/ 1202623 h 3526723"/>
              <a:gd name="connsiteX8" fmla="*/ 4699001 w 6946901"/>
              <a:gd name="connsiteY8" fmla="*/ 1212148 h 3526723"/>
              <a:gd name="connsiteX9" fmla="*/ 4432301 w 6946901"/>
              <a:gd name="connsiteY9" fmla="*/ 964498 h 3526723"/>
              <a:gd name="connsiteX10" fmla="*/ 3984626 w 6946901"/>
              <a:gd name="connsiteY10" fmla="*/ 974023 h 3526723"/>
              <a:gd name="connsiteX11" fmla="*/ 3927476 w 6946901"/>
              <a:gd name="connsiteY11" fmla="*/ 2383723 h 3526723"/>
              <a:gd name="connsiteX12" fmla="*/ 2898776 w 6946901"/>
              <a:gd name="connsiteY12" fmla="*/ 3221923 h 3526723"/>
              <a:gd name="connsiteX13" fmla="*/ 422276 w 6946901"/>
              <a:gd name="connsiteY13" fmla="*/ 3250498 h 3526723"/>
              <a:gd name="connsiteX14" fmla="*/ 69851 w 6946901"/>
              <a:gd name="connsiteY14" fmla="*/ 3469573 h 3526723"/>
              <a:gd name="connsiteX15" fmla="*/ 450851 w 6946901"/>
              <a:gd name="connsiteY15" fmla="*/ 3526723 h 3526723"/>
              <a:gd name="connsiteX16" fmla="*/ 3213101 w 6946901"/>
              <a:gd name="connsiteY16" fmla="*/ 3488623 h 3526723"/>
              <a:gd name="connsiteX0" fmla="*/ 3679826 w 6946901"/>
              <a:gd name="connsiteY0" fmla="*/ 31048 h 3526723"/>
              <a:gd name="connsiteX1" fmla="*/ 6194426 w 6946901"/>
              <a:gd name="connsiteY1" fmla="*/ 11998 h 3526723"/>
              <a:gd name="connsiteX2" fmla="*/ 6870701 w 6946901"/>
              <a:gd name="connsiteY2" fmla="*/ 231073 h 3526723"/>
              <a:gd name="connsiteX3" fmla="*/ 6946901 w 6946901"/>
              <a:gd name="connsiteY3" fmla="*/ 545398 h 3526723"/>
              <a:gd name="connsiteX4" fmla="*/ 6670676 w 6946901"/>
              <a:gd name="connsiteY4" fmla="*/ 688273 h 3526723"/>
              <a:gd name="connsiteX5" fmla="*/ 5937251 w 6946901"/>
              <a:gd name="connsiteY5" fmla="*/ 688273 h 3526723"/>
              <a:gd name="connsiteX6" fmla="*/ 5699126 w 6946901"/>
              <a:gd name="connsiteY6" fmla="*/ 964498 h 3526723"/>
              <a:gd name="connsiteX7" fmla="*/ 5318126 w 6946901"/>
              <a:gd name="connsiteY7" fmla="*/ 1231198 h 3526723"/>
              <a:gd name="connsiteX8" fmla="*/ 4699001 w 6946901"/>
              <a:gd name="connsiteY8" fmla="*/ 1212148 h 3526723"/>
              <a:gd name="connsiteX9" fmla="*/ 4432301 w 6946901"/>
              <a:gd name="connsiteY9" fmla="*/ 964498 h 3526723"/>
              <a:gd name="connsiteX10" fmla="*/ 3984626 w 6946901"/>
              <a:gd name="connsiteY10" fmla="*/ 974023 h 3526723"/>
              <a:gd name="connsiteX11" fmla="*/ 3927476 w 6946901"/>
              <a:gd name="connsiteY11" fmla="*/ 2383723 h 3526723"/>
              <a:gd name="connsiteX12" fmla="*/ 2898776 w 6946901"/>
              <a:gd name="connsiteY12" fmla="*/ 3221923 h 3526723"/>
              <a:gd name="connsiteX13" fmla="*/ 422276 w 6946901"/>
              <a:gd name="connsiteY13" fmla="*/ 3250498 h 3526723"/>
              <a:gd name="connsiteX14" fmla="*/ 69851 w 6946901"/>
              <a:gd name="connsiteY14" fmla="*/ 3469573 h 3526723"/>
              <a:gd name="connsiteX15" fmla="*/ 450851 w 6946901"/>
              <a:gd name="connsiteY15" fmla="*/ 3526723 h 3526723"/>
              <a:gd name="connsiteX16" fmla="*/ 3213101 w 6946901"/>
              <a:gd name="connsiteY16" fmla="*/ 3488623 h 3526723"/>
              <a:gd name="connsiteX0" fmla="*/ 3679826 w 6946901"/>
              <a:gd name="connsiteY0" fmla="*/ 0 h 3495675"/>
              <a:gd name="connsiteX1" fmla="*/ 6203951 w 6946901"/>
              <a:gd name="connsiteY1" fmla="*/ 19050 h 3495675"/>
              <a:gd name="connsiteX2" fmla="*/ 6870701 w 6946901"/>
              <a:gd name="connsiteY2" fmla="*/ 200025 h 3495675"/>
              <a:gd name="connsiteX3" fmla="*/ 6946901 w 6946901"/>
              <a:gd name="connsiteY3" fmla="*/ 514350 h 3495675"/>
              <a:gd name="connsiteX4" fmla="*/ 6670676 w 6946901"/>
              <a:gd name="connsiteY4" fmla="*/ 657225 h 3495675"/>
              <a:gd name="connsiteX5" fmla="*/ 5937251 w 6946901"/>
              <a:gd name="connsiteY5" fmla="*/ 657225 h 3495675"/>
              <a:gd name="connsiteX6" fmla="*/ 5699126 w 6946901"/>
              <a:gd name="connsiteY6" fmla="*/ 933450 h 3495675"/>
              <a:gd name="connsiteX7" fmla="*/ 5318126 w 6946901"/>
              <a:gd name="connsiteY7" fmla="*/ 1200150 h 3495675"/>
              <a:gd name="connsiteX8" fmla="*/ 4699001 w 6946901"/>
              <a:gd name="connsiteY8" fmla="*/ 1181100 h 3495675"/>
              <a:gd name="connsiteX9" fmla="*/ 4432301 w 6946901"/>
              <a:gd name="connsiteY9" fmla="*/ 933450 h 3495675"/>
              <a:gd name="connsiteX10" fmla="*/ 3984626 w 6946901"/>
              <a:gd name="connsiteY10" fmla="*/ 942975 h 3495675"/>
              <a:gd name="connsiteX11" fmla="*/ 3927476 w 6946901"/>
              <a:gd name="connsiteY11" fmla="*/ 2352675 h 3495675"/>
              <a:gd name="connsiteX12" fmla="*/ 2898776 w 6946901"/>
              <a:gd name="connsiteY12" fmla="*/ 3190875 h 3495675"/>
              <a:gd name="connsiteX13" fmla="*/ 422276 w 6946901"/>
              <a:gd name="connsiteY13" fmla="*/ 3219450 h 3495675"/>
              <a:gd name="connsiteX14" fmla="*/ 69851 w 6946901"/>
              <a:gd name="connsiteY14" fmla="*/ 3438525 h 3495675"/>
              <a:gd name="connsiteX15" fmla="*/ 450851 w 6946901"/>
              <a:gd name="connsiteY15" fmla="*/ 3495675 h 3495675"/>
              <a:gd name="connsiteX16" fmla="*/ 3213101 w 6946901"/>
              <a:gd name="connsiteY16" fmla="*/ 3457575 h 3495675"/>
              <a:gd name="connsiteX0" fmla="*/ 3679826 w 6974301"/>
              <a:gd name="connsiteY0" fmla="*/ 0 h 3495675"/>
              <a:gd name="connsiteX1" fmla="*/ 6203951 w 6974301"/>
              <a:gd name="connsiteY1" fmla="*/ 19050 h 3495675"/>
              <a:gd name="connsiteX2" fmla="*/ 6870701 w 6974301"/>
              <a:gd name="connsiteY2" fmla="*/ 200025 h 3495675"/>
              <a:gd name="connsiteX3" fmla="*/ 6946901 w 6974301"/>
              <a:gd name="connsiteY3" fmla="*/ 514350 h 3495675"/>
              <a:gd name="connsiteX4" fmla="*/ 6613526 w 6974301"/>
              <a:gd name="connsiteY4" fmla="*/ 571500 h 3495675"/>
              <a:gd name="connsiteX5" fmla="*/ 5937251 w 6974301"/>
              <a:gd name="connsiteY5" fmla="*/ 657225 h 3495675"/>
              <a:gd name="connsiteX6" fmla="*/ 5699126 w 6974301"/>
              <a:gd name="connsiteY6" fmla="*/ 933450 h 3495675"/>
              <a:gd name="connsiteX7" fmla="*/ 5318126 w 6974301"/>
              <a:gd name="connsiteY7" fmla="*/ 1200150 h 3495675"/>
              <a:gd name="connsiteX8" fmla="*/ 4699001 w 6974301"/>
              <a:gd name="connsiteY8" fmla="*/ 1181100 h 3495675"/>
              <a:gd name="connsiteX9" fmla="*/ 4432301 w 6974301"/>
              <a:gd name="connsiteY9" fmla="*/ 933450 h 3495675"/>
              <a:gd name="connsiteX10" fmla="*/ 3984626 w 6974301"/>
              <a:gd name="connsiteY10" fmla="*/ 942975 h 3495675"/>
              <a:gd name="connsiteX11" fmla="*/ 3927476 w 6974301"/>
              <a:gd name="connsiteY11" fmla="*/ 2352675 h 3495675"/>
              <a:gd name="connsiteX12" fmla="*/ 2898776 w 6974301"/>
              <a:gd name="connsiteY12" fmla="*/ 3190875 h 3495675"/>
              <a:gd name="connsiteX13" fmla="*/ 422276 w 6974301"/>
              <a:gd name="connsiteY13" fmla="*/ 3219450 h 3495675"/>
              <a:gd name="connsiteX14" fmla="*/ 69851 w 6974301"/>
              <a:gd name="connsiteY14" fmla="*/ 3438525 h 3495675"/>
              <a:gd name="connsiteX15" fmla="*/ 450851 w 6974301"/>
              <a:gd name="connsiteY15" fmla="*/ 3495675 h 3495675"/>
              <a:gd name="connsiteX16" fmla="*/ 3213101 w 6974301"/>
              <a:gd name="connsiteY16" fmla="*/ 3457575 h 3495675"/>
              <a:gd name="connsiteX0" fmla="*/ 3679826 w 6974301"/>
              <a:gd name="connsiteY0" fmla="*/ 0 h 3495675"/>
              <a:gd name="connsiteX1" fmla="*/ 6203951 w 6974301"/>
              <a:gd name="connsiteY1" fmla="*/ 19050 h 3495675"/>
              <a:gd name="connsiteX2" fmla="*/ 6870701 w 6974301"/>
              <a:gd name="connsiteY2" fmla="*/ 200025 h 3495675"/>
              <a:gd name="connsiteX3" fmla="*/ 6946901 w 6974301"/>
              <a:gd name="connsiteY3" fmla="*/ 514350 h 3495675"/>
              <a:gd name="connsiteX4" fmla="*/ 6613526 w 6974301"/>
              <a:gd name="connsiteY4" fmla="*/ 571500 h 3495675"/>
              <a:gd name="connsiteX5" fmla="*/ 5975352 w 6974301"/>
              <a:gd name="connsiteY5" fmla="*/ 552450 h 3495675"/>
              <a:gd name="connsiteX6" fmla="*/ 5937251 w 6974301"/>
              <a:gd name="connsiteY6" fmla="*/ 657225 h 3495675"/>
              <a:gd name="connsiteX7" fmla="*/ 5699126 w 6974301"/>
              <a:gd name="connsiteY7" fmla="*/ 933450 h 3495675"/>
              <a:gd name="connsiteX8" fmla="*/ 5318126 w 6974301"/>
              <a:gd name="connsiteY8" fmla="*/ 1200150 h 3495675"/>
              <a:gd name="connsiteX9" fmla="*/ 4699001 w 6974301"/>
              <a:gd name="connsiteY9" fmla="*/ 1181100 h 3495675"/>
              <a:gd name="connsiteX10" fmla="*/ 4432301 w 6974301"/>
              <a:gd name="connsiteY10" fmla="*/ 933450 h 3495675"/>
              <a:gd name="connsiteX11" fmla="*/ 3984626 w 6974301"/>
              <a:gd name="connsiteY11" fmla="*/ 942975 h 3495675"/>
              <a:gd name="connsiteX12" fmla="*/ 3927476 w 6974301"/>
              <a:gd name="connsiteY12" fmla="*/ 2352675 h 3495675"/>
              <a:gd name="connsiteX13" fmla="*/ 2898776 w 6974301"/>
              <a:gd name="connsiteY13" fmla="*/ 3190875 h 3495675"/>
              <a:gd name="connsiteX14" fmla="*/ 422276 w 6974301"/>
              <a:gd name="connsiteY14" fmla="*/ 3219450 h 3495675"/>
              <a:gd name="connsiteX15" fmla="*/ 69851 w 6974301"/>
              <a:gd name="connsiteY15" fmla="*/ 3438525 h 3495675"/>
              <a:gd name="connsiteX16" fmla="*/ 450851 w 6974301"/>
              <a:gd name="connsiteY16" fmla="*/ 3495675 h 3495675"/>
              <a:gd name="connsiteX17" fmla="*/ 3213101 w 6974301"/>
              <a:gd name="connsiteY17" fmla="*/ 3457575 h 3495675"/>
              <a:gd name="connsiteX0" fmla="*/ 3679826 w 6974301"/>
              <a:gd name="connsiteY0" fmla="*/ 0 h 3495675"/>
              <a:gd name="connsiteX1" fmla="*/ 6203951 w 6974301"/>
              <a:gd name="connsiteY1" fmla="*/ 19050 h 3495675"/>
              <a:gd name="connsiteX2" fmla="*/ 6870701 w 6974301"/>
              <a:gd name="connsiteY2" fmla="*/ 200025 h 3495675"/>
              <a:gd name="connsiteX3" fmla="*/ 6946901 w 6974301"/>
              <a:gd name="connsiteY3" fmla="*/ 514350 h 3495675"/>
              <a:gd name="connsiteX4" fmla="*/ 6613526 w 6974301"/>
              <a:gd name="connsiteY4" fmla="*/ 571500 h 3495675"/>
              <a:gd name="connsiteX5" fmla="*/ 5975352 w 6974301"/>
              <a:gd name="connsiteY5" fmla="*/ 552450 h 3495675"/>
              <a:gd name="connsiteX6" fmla="*/ 5699126 w 6974301"/>
              <a:gd name="connsiteY6" fmla="*/ 933450 h 3495675"/>
              <a:gd name="connsiteX7" fmla="*/ 5318126 w 6974301"/>
              <a:gd name="connsiteY7" fmla="*/ 1200150 h 3495675"/>
              <a:gd name="connsiteX8" fmla="*/ 4699001 w 6974301"/>
              <a:gd name="connsiteY8" fmla="*/ 1181100 h 3495675"/>
              <a:gd name="connsiteX9" fmla="*/ 4432301 w 6974301"/>
              <a:gd name="connsiteY9" fmla="*/ 933450 h 3495675"/>
              <a:gd name="connsiteX10" fmla="*/ 3984626 w 6974301"/>
              <a:gd name="connsiteY10" fmla="*/ 942975 h 3495675"/>
              <a:gd name="connsiteX11" fmla="*/ 3927476 w 6974301"/>
              <a:gd name="connsiteY11" fmla="*/ 2352675 h 3495675"/>
              <a:gd name="connsiteX12" fmla="*/ 2898776 w 6974301"/>
              <a:gd name="connsiteY12" fmla="*/ 3190875 h 3495675"/>
              <a:gd name="connsiteX13" fmla="*/ 422276 w 6974301"/>
              <a:gd name="connsiteY13" fmla="*/ 3219450 h 3495675"/>
              <a:gd name="connsiteX14" fmla="*/ 69851 w 6974301"/>
              <a:gd name="connsiteY14" fmla="*/ 3438525 h 3495675"/>
              <a:gd name="connsiteX15" fmla="*/ 450851 w 6974301"/>
              <a:gd name="connsiteY15" fmla="*/ 3495675 h 3495675"/>
              <a:gd name="connsiteX16" fmla="*/ 3213101 w 6974301"/>
              <a:gd name="connsiteY16" fmla="*/ 3457575 h 3495675"/>
              <a:gd name="connsiteX0" fmla="*/ 3570684 w 6865159"/>
              <a:gd name="connsiteY0" fmla="*/ 0 h 3495675"/>
              <a:gd name="connsiteX1" fmla="*/ 6094809 w 6865159"/>
              <a:gd name="connsiteY1" fmla="*/ 19050 h 3495675"/>
              <a:gd name="connsiteX2" fmla="*/ 6761559 w 6865159"/>
              <a:gd name="connsiteY2" fmla="*/ 200025 h 3495675"/>
              <a:gd name="connsiteX3" fmla="*/ 6837759 w 6865159"/>
              <a:gd name="connsiteY3" fmla="*/ 514350 h 3495675"/>
              <a:gd name="connsiteX4" fmla="*/ 6504384 w 6865159"/>
              <a:gd name="connsiteY4" fmla="*/ 571500 h 3495675"/>
              <a:gd name="connsiteX5" fmla="*/ 5866210 w 6865159"/>
              <a:gd name="connsiteY5" fmla="*/ 552450 h 3495675"/>
              <a:gd name="connsiteX6" fmla="*/ 5589984 w 6865159"/>
              <a:gd name="connsiteY6" fmla="*/ 933450 h 3495675"/>
              <a:gd name="connsiteX7" fmla="*/ 5208984 w 6865159"/>
              <a:gd name="connsiteY7" fmla="*/ 1200150 h 3495675"/>
              <a:gd name="connsiteX8" fmla="*/ 4589859 w 6865159"/>
              <a:gd name="connsiteY8" fmla="*/ 1181100 h 3495675"/>
              <a:gd name="connsiteX9" fmla="*/ 4323159 w 6865159"/>
              <a:gd name="connsiteY9" fmla="*/ 933450 h 3495675"/>
              <a:gd name="connsiteX10" fmla="*/ 3875484 w 6865159"/>
              <a:gd name="connsiteY10" fmla="*/ 942975 h 3495675"/>
              <a:gd name="connsiteX11" fmla="*/ 3818334 w 6865159"/>
              <a:gd name="connsiteY11" fmla="*/ 2352675 h 3495675"/>
              <a:gd name="connsiteX12" fmla="*/ 2789634 w 6865159"/>
              <a:gd name="connsiteY12" fmla="*/ 3190875 h 3495675"/>
              <a:gd name="connsiteX13" fmla="*/ 313134 w 6865159"/>
              <a:gd name="connsiteY13" fmla="*/ 3219450 h 3495675"/>
              <a:gd name="connsiteX14" fmla="*/ 341709 w 6865159"/>
              <a:gd name="connsiteY14" fmla="*/ 3495675 h 3495675"/>
              <a:gd name="connsiteX15" fmla="*/ 3103959 w 6865159"/>
              <a:gd name="connsiteY15" fmla="*/ 3457575 h 3495675"/>
              <a:gd name="connsiteX0" fmla="*/ 3555896 w 6850371"/>
              <a:gd name="connsiteY0" fmla="*/ 0 h 3495675"/>
              <a:gd name="connsiteX1" fmla="*/ 6080021 w 6850371"/>
              <a:gd name="connsiteY1" fmla="*/ 19050 h 3495675"/>
              <a:gd name="connsiteX2" fmla="*/ 6746771 w 6850371"/>
              <a:gd name="connsiteY2" fmla="*/ 200025 h 3495675"/>
              <a:gd name="connsiteX3" fmla="*/ 6822971 w 6850371"/>
              <a:gd name="connsiteY3" fmla="*/ 514350 h 3495675"/>
              <a:gd name="connsiteX4" fmla="*/ 6489596 w 6850371"/>
              <a:gd name="connsiteY4" fmla="*/ 571500 h 3495675"/>
              <a:gd name="connsiteX5" fmla="*/ 5851422 w 6850371"/>
              <a:gd name="connsiteY5" fmla="*/ 552450 h 3495675"/>
              <a:gd name="connsiteX6" fmla="*/ 5575196 w 6850371"/>
              <a:gd name="connsiteY6" fmla="*/ 933450 h 3495675"/>
              <a:gd name="connsiteX7" fmla="*/ 5194196 w 6850371"/>
              <a:gd name="connsiteY7" fmla="*/ 1200150 h 3495675"/>
              <a:gd name="connsiteX8" fmla="*/ 4575071 w 6850371"/>
              <a:gd name="connsiteY8" fmla="*/ 1181100 h 3495675"/>
              <a:gd name="connsiteX9" fmla="*/ 4308371 w 6850371"/>
              <a:gd name="connsiteY9" fmla="*/ 933450 h 3495675"/>
              <a:gd name="connsiteX10" fmla="*/ 3860696 w 6850371"/>
              <a:gd name="connsiteY10" fmla="*/ 942975 h 3495675"/>
              <a:gd name="connsiteX11" fmla="*/ 3803546 w 6850371"/>
              <a:gd name="connsiteY11" fmla="*/ 2352675 h 3495675"/>
              <a:gd name="connsiteX12" fmla="*/ 2535360 w 6850371"/>
              <a:gd name="connsiteY12" fmla="*/ 2733675 h 3495675"/>
              <a:gd name="connsiteX13" fmla="*/ 298346 w 6850371"/>
              <a:gd name="connsiteY13" fmla="*/ 3219450 h 3495675"/>
              <a:gd name="connsiteX14" fmla="*/ 326921 w 6850371"/>
              <a:gd name="connsiteY14" fmla="*/ 3495675 h 3495675"/>
              <a:gd name="connsiteX15" fmla="*/ 3089171 w 6850371"/>
              <a:gd name="connsiteY15" fmla="*/ 3457575 h 3495675"/>
              <a:gd name="connsiteX0" fmla="*/ 3490832 w 6785307"/>
              <a:gd name="connsiteY0" fmla="*/ 0 h 3495675"/>
              <a:gd name="connsiteX1" fmla="*/ 6014957 w 6785307"/>
              <a:gd name="connsiteY1" fmla="*/ 19050 h 3495675"/>
              <a:gd name="connsiteX2" fmla="*/ 6681707 w 6785307"/>
              <a:gd name="connsiteY2" fmla="*/ 200025 h 3495675"/>
              <a:gd name="connsiteX3" fmla="*/ 6757907 w 6785307"/>
              <a:gd name="connsiteY3" fmla="*/ 514350 h 3495675"/>
              <a:gd name="connsiteX4" fmla="*/ 6424532 w 6785307"/>
              <a:gd name="connsiteY4" fmla="*/ 571500 h 3495675"/>
              <a:gd name="connsiteX5" fmla="*/ 5786358 w 6785307"/>
              <a:gd name="connsiteY5" fmla="*/ 552450 h 3495675"/>
              <a:gd name="connsiteX6" fmla="*/ 5510132 w 6785307"/>
              <a:gd name="connsiteY6" fmla="*/ 933450 h 3495675"/>
              <a:gd name="connsiteX7" fmla="*/ 5129132 w 6785307"/>
              <a:gd name="connsiteY7" fmla="*/ 1200150 h 3495675"/>
              <a:gd name="connsiteX8" fmla="*/ 4510007 w 6785307"/>
              <a:gd name="connsiteY8" fmla="*/ 1181100 h 3495675"/>
              <a:gd name="connsiteX9" fmla="*/ 4243307 w 6785307"/>
              <a:gd name="connsiteY9" fmla="*/ 933450 h 3495675"/>
              <a:gd name="connsiteX10" fmla="*/ 3795632 w 6785307"/>
              <a:gd name="connsiteY10" fmla="*/ 942975 h 3495675"/>
              <a:gd name="connsiteX11" fmla="*/ 3738482 w 6785307"/>
              <a:gd name="connsiteY11" fmla="*/ 2352675 h 3495675"/>
              <a:gd name="connsiteX12" fmla="*/ 2470296 w 6785307"/>
              <a:gd name="connsiteY12" fmla="*/ 2733675 h 3495675"/>
              <a:gd name="connsiteX13" fmla="*/ 1313690 w 6785307"/>
              <a:gd name="connsiteY13" fmla="*/ 2974521 h 3495675"/>
              <a:gd name="connsiteX14" fmla="*/ 233282 w 6785307"/>
              <a:gd name="connsiteY14" fmla="*/ 3219450 h 3495675"/>
              <a:gd name="connsiteX15" fmla="*/ 261857 w 6785307"/>
              <a:gd name="connsiteY15" fmla="*/ 3495675 h 3495675"/>
              <a:gd name="connsiteX16" fmla="*/ 3024107 w 6785307"/>
              <a:gd name="connsiteY16" fmla="*/ 3457575 h 3495675"/>
              <a:gd name="connsiteX0" fmla="*/ 3494171 w 6788646"/>
              <a:gd name="connsiteY0" fmla="*/ 0 h 3495675"/>
              <a:gd name="connsiteX1" fmla="*/ 6018296 w 6788646"/>
              <a:gd name="connsiteY1" fmla="*/ 19050 h 3495675"/>
              <a:gd name="connsiteX2" fmla="*/ 6685046 w 6788646"/>
              <a:gd name="connsiteY2" fmla="*/ 200025 h 3495675"/>
              <a:gd name="connsiteX3" fmla="*/ 6761246 w 6788646"/>
              <a:gd name="connsiteY3" fmla="*/ 514350 h 3495675"/>
              <a:gd name="connsiteX4" fmla="*/ 6427871 w 6788646"/>
              <a:gd name="connsiteY4" fmla="*/ 571500 h 3495675"/>
              <a:gd name="connsiteX5" fmla="*/ 5789697 w 6788646"/>
              <a:gd name="connsiteY5" fmla="*/ 552450 h 3495675"/>
              <a:gd name="connsiteX6" fmla="*/ 5513471 w 6788646"/>
              <a:gd name="connsiteY6" fmla="*/ 933450 h 3495675"/>
              <a:gd name="connsiteX7" fmla="*/ 5132471 w 6788646"/>
              <a:gd name="connsiteY7" fmla="*/ 1200150 h 3495675"/>
              <a:gd name="connsiteX8" fmla="*/ 4513346 w 6788646"/>
              <a:gd name="connsiteY8" fmla="*/ 1181100 h 3495675"/>
              <a:gd name="connsiteX9" fmla="*/ 4246646 w 6788646"/>
              <a:gd name="connsiteY9" fmla="*/ 933450 h 3495675"/>
              <a:gd name="connsiteX10" fmla="*/ 3798971 w 6788646"/>
              <a:gd name="connsiteY10" fmla="*/ 942975 h 3495675"/>
              <a:gd name="connsiteX11" fmla="*/ 3741821 w 6788646"/>
              <a:gd name="connsiteY11" fmla="*/ 2352675 h 3495675"/>
              <a:gd name="connsiteX12" fmla="*/ 2473635 w 6788646"/>
              <a:gd name="connsiteY12" fmla="*/ 2733675 h 3495675"/>
              <a:gd name="connsiteX13" fmla="*/ 1382343 w 6788646"/>
              <a:gd name="connsiteY13" fmla="*/ 2691493 h 3495675"/>
              <a:gd name="connsiteX14" fmla="*/ 236621 w 6788646"/>
              <a:gd name="connsiteY14" fmla="*/ 3219450 h 3495675"/>
              <a:gd name="connsiteX15" fmla="*/ 265196 w 6788646"/>
              <a:gd name="connsiteY15" fmla="*/ 3495675 h 3495675"/>
              <a:gd name="connsiteX16" fmla="*/ 3027446 w 6788646"/>
              <a:gd name="connsiteY16" fmla="*/ 3457575 h 3495675"/>
              <a:gd name="connsiteX0" fmla="*/ 3494171 w 6788646"/>
              <a:gd name="connsiteY0" fmla="*/ 0 h 3495675"/>
              <a:gd name="connsiteX1" fmla="*/ 6018296 w 6788646"/>
              <a:gd name="connsiteY1" fmla="*/ 19050 h 3495675"/>
              <a:gd name="connsiteX2" fmla="*/ 6685046 w 6788646"/>
              <a:gd name="connsiteY2" fmla="*/ 200025 h 3495675"/>
              <a:gd name="connsiteX3" fmla="*/ 6761246 w 6788646"/>
              <a:gd name="connsiteY3" fmla="*/ 514350 h 3495675"/>
              <a:gd name="connsiteX4" fmla="*/ 6427871 w 6788646"/>
              <a:gd name="connsiteY4" fmla="*/ 571500 h 3495675"/>
              <a:gd name="connsiteX5" fmla="*/ 5789697 w 6788646"/>
              <a:gd name="connsiteY5" fmla="*/ 552450 h 3495675"/>
              <a:gd name="connsiteX6" fmla="*/ 5513471 w 6788646"/>
              <a:gd name="connsiteY6" fmla="*/ 933450 h 3495675"/>
              <a:gd name="connsiteX7" fmla="*/ 5132471 w 6788646"/>
              <a:gd name="connsiteY7" fmla="*/ 1200150 h 3495675"/>
              <a:gd name="connsiteX8" fmla="*/ 4513346 w 6788646"/>
              <a:gd name="connsiteY8" fmla="*/ 1181100 h 3495675"/>
              <a:gd name="connsiteX9" fmla="*/ 4246646 w 6788646"/>
              <a:gd name="connsiteY9" fmla="*/ 933450 h 3495675"/>
              <a:gd name="connsiteX10" fmla="*/ 3798971 w 6788646"/>
              <a:gd name="connsiteY10" fmla="*/ 942975 h 3495675"/>
              <a:gd name="connsiteX11" fmla="*/ 3741821 w 6788646"/>
              <a:gd name="connsiteY11" fmla="*/ 2352675 h 3495675"/>
              <a:gd name="connsiteX12" fmla="*/ 2473635 w 6788646"/>
              <a:gd name="connsiteY12" fmla="*/ 2733675 h 3495675"/>
              <a:gd name="connsiteX13" fmla="*/ 1382343 w 6788646"/>
              <a:gd name="connsiteY13" fmla="*/ 2691493 h 3495675"/>
              <a:gd name="connsiteX14" fmla="*/ 236621 w 6788646"/>
              <a:gd name="connsiteY14" fmla="*/ 3219450 h 3495675"/>
              <a:gd name="connsiteX15" fmla="*/ 265196 w 6788646"/>
              <a:gd name="connsiteY15" fmla="*/ 3495675 h 3495675"/>
              <a:gd name="connsiteX16" fmla="*/ 3027446 w 6788646"/>
              <a:gd name="connsiteY16" fmla="*/ 3457575 h 3495675"/>
              <a:gd name="connsiteX0" fmla="*/ 3301295 w 6595770"/>
              <a:gd name="connsiteY0" fmla="*/ 0 h 3509832"/>
              <a:gd name="connsiteX1" fmla="*/ 5825420 w 6595770"/>
              <a:gd name="connsiteY1" fmla="*/ 19050 h 3509832"/>
              <a:gd name="connsiteX2" fmla="*/ 6492170 w 6595770"/>
              <a:gd name="connsiteY2" fmla="*/ 200025 h 3509832"/>
              <a:gd name="connsiteX3" fmla="*/ 6568370 w 6595770"/>
              <a:gd name="connsiteY3" fmla="*/ 514350 h 3509832"/>
              <a:gd name="connsiteX4" fmla="*/ 6234995 w 6595770"/>
              <a:gd name="connsiteY4" fmla="*/ 571500 h 3509832"/>
              <a:gd name="connsiteX5" fmla="*/ 5596821 w 6595770"/>
              <a:gd name="connsiteY5" fmla="*/ 552450 h 3509832"/>
              <a:gd name="connsiteX6" fmla="*/ 5320595 w 6595770"/>
              <a:gd name="connsiteY6" fmla="*/ 933450 h 3509832"/>
              <a:gd name="connsiteX7" fmla="*/ 4939595 w 6595770"/>
              <a:gd name="connsiteY7" fmla="*/ 1200150 h 3509832"/>
              <a:gd name="connsiteX8" fmla="*/ 4320470 w 6595770"/>
              <a:gd name="connsiteY8" fmla="*/ 1181100 h 3509832"/>
              <a:gd name="connsiteX9" fmla="*/ 4053770 w 6595770"/>
              <a:gd name="connsiteY9" fmla="*/ 933450 h 3509832"/>
              <a:gd name="connsiteX10" fmla="*/ 3606095 w 6595770"/>
              <a:gd name="connsiteY10" fmla="*/ 942975 h 3509832"/>
              <a:gd name="connsiteX11" fmla="*/ 3548945 w 6595770"/>
              <a:gd name="connsiteY11" fmla="*/ 2352675 h 3509832"/>
              <a:gd name="connsiteX12" fmla="*/ 2280759 w 6595770"/>
              <a:gd name="connsiteY12" fmla="*/ 2733675 h 3509832"/>
              <a:gd name="connsiteX13" fmla="*/ 1189467 w 6595770"/>
              <a:gd name="connsiteY13" fmla="*/ 2691493 h 3509832"/>
              <a:gd name="connsiteX14" fmla="*/ 838402 w 6595770"/>
              <a:gd name="connsiteY14" fmla="*/ 3197679 h 3509832"/>
              <a:gd name="connsiteX15" fmla="*/ 72320 w 6595770"/>
              <a:gd name="connsiteY15" fmla="*/ 3495675 h 3509832"/>
              <a:gd name="connsiteX16" fmla="*/ 2834570 w 6595770"/>
              <a:gd name="connsiteY16" fmla="*/ 3457575 h 3509832"/>
              <a:gd name="connsiteX0" fmla="*/ 3370552 w 6665027"/>
              <a:gd name="connsiteY0" fmla="*/ 0 h 3509832"/>
              <a:gd name="connsiteX1" fmla="*/ 5894677 w 6665027"/>
              <a:gd name="connsiteY1" fmla="*/ 19050 h 3509832"/>
              <a:gd name="connsiteX2" fmla="*/ 6561427 w 6665027"/>
              <a:gd name="connsiteY2" fmla="*/ 200025 h 3509832"/>
              <a:gd name="connsiteX3" fmla="*/ 6637627 w 6665027"/>
              <a:gd name="connsiteY3" fmla="*/ 514350 h 3509832"/>
              <a:gd name="connsiteX4" fmla="*/ 6304252 w 6665027"/>
              <a:gd name="connsiteY4" fmla="*/ 571500 h 3509832"/>
              <a:gd name="connsiteX5" fmla="*/ 5666078 w 6665027"/>
              <a:gd name="connsiteY5" fmla="*/ 552450 h 3509832"/>
              <a:gd name="connsiteX6" fmla="*/ 5389852 w 6665027"/>
              <a:gd name="connsiteY6" fmla="*/ 933450 h 3509832"/>
              <a:gd name="connsiteX7" fmla="*/ 5008852 w 6665027"/>
              <a:gd name="connsiteY7" fmla="*/ 1200150 h 3509832"/>
              <a:gd name="connsiteX8" fmla="*/ 4389727 w 6665027"/>
              <a:gd name="connsiteY8" fmla="*/ 1181100 h 3509832"/>
              <a:gd name="connsiteX9" fmla="*/ 4123027 w 6665027"/>
              <a:gd name="connsiteY9" fmla="*/ 933450 h 3509832"/>
              <a:gd name="connsiteX10" fmla="*/ 3675352 w 6665027"/>
              <a:gd name="connsiteY10" fmla="*/ 942975 h 3509832"/>
              <a:gd name="connsiteX11" fmla="*/ 3618202 w 6665027"/>
              <a:gd name="connsiteY11" fmla="*/ 2352675 h 3509832"/>
              <a:gd name="connsiteX12" fmla="*/ 2350016 w 6665027"/>
              <a:gd name="connsiteY12" fmla="*/ 2733675 h 3509832"/>
              <a:gd name="connsiteX13" fmla="*/ 1258724 w 6665027"/>
              <a:gd name="connsiteY13" fmla="*/ 2691493 h 3509832"/>
              <a:gd name="connsiteX14" fmla="*/ 907659 w 6665027"/>
              <a:gd name="connsiteY14" fmla="*/ 3197679 h 3509832"/>
              <a:gd name="connsiteX15" fmla="*/ 453182 w 6665027"/>
              <a:gd name="connsiteY15" fmla="*/ 3344635 h 3509832"/>
              <a:gd name="connsiteX16" fmla="*/ 141577 w 6665027"/>
              <a:gd name="connsiteY16" fmla="*/ 3495675 h 3509832"/>
              <a:gd name="connsiteX17" fmla="*/ 2903827 w 6665027"/>
              <a:gd name="connsiteY17" fmla="*/ 3457575 h 3509832"/>
              <a:gd name="connsiteX0" fmla="*/ 3526365 w 6820840"/>
              <a:gd name="connsiteY0" fmla="*/ 0 h 3505062"/>
              <a:gd name="connsiteX1" fmla="*/ 6050490 w 6820840"/>
              <a:gd name="connsiteY1" fmla="*/ 19050 h 3505062"/>
              <a:gd name="connsiteX2" fmla="*/ 6717240 w 6820840"/>
              <a:gd name="connsiteY2" fmla="*/ 200025 h 3505062"/>
              <a:gd name="connsiteX3" fmla="*/ 6793440 w 6820840"/>
              <a:gd name="connsiteY3" fmla="*/ 514350 h 3505062"/>
              <a:gd name="connsiteX4" fmla="*/ 6460065 w 6820840"/>
              <a:gd name="connsiteY4" fmla="*/ 571500 h 3505062"/>
              <a:gd name="connsiteX5" fmla="*/ 5821891 w 6820840"/>
              <a:gd name="connsiteY5" fmla="*/ 552450 h 3505062"/>
              <a:gd name="connsiteX6" fmla="*/ 5545665 w 6820840"/>
              <a:gd name="connsiteY6" fmla="*/ 933450 h 3505062"/>
              <a:gd name="connsiteX7" fmla="*/ 5164665 w 6820840"/>
              <a:gd name="connsiteY7" fmla="*/ 1200150 h 3505062"/>
              <a:gd name="connsiteX8" fmla="*/ 4545540 w 6820840"/>
              <a:gd name="connsiteY8" fmla="*/ 1181100 h 3505062"/>
              <a:gd name="connsiteX9" fmla="*/ 4278840 w 6820840"/>
              <a:gd name="connsiteY9" fmla="*/ 933450 h 3505062"/>
              <a:gd name="connsiteX10" fmla="*/ 3831165 w 6820840"/>
              <a:gd name="connsiteY10" fmla="*/ 942975 h 3505062"/>
              <a:gd name="connsiteX11" fmla="*/ 3774015 w 6820840"/>
              <a:gd name="connsiteY11" fmla="*/ 2352675 h 3505062"/>
              <a:gd name="connsiteX12" fmla="*/ 2505829 w 6820840"/>
              <a:gd name="connsiteY12" fmla="*/ 2733675 h 3505062"/>
              <a:gd name="connsiteX13" fmla="*/ 1414537 w 6820840"/>
              <a:gd name="connsiteY13" fmla="*/ 2691493 h 3505062"/>
              <a:gd name="connsiteX14" fmla="*/ 1063472 w 6820840"/>
              <a:gd name="connsiteY14" fmla="*/ 3197679 h 3505062"/>
              <a:gd name="connsiteX15" fmla="*/ 162681 w 6820840"/>
              <a:gd name="connsiteY15" fmla="*/ 3268435 h 3505062"/>
              <a:gd name="connsiteX16" fmla="*/ 297390 w 6820840"/>
              <a:gd name="connsiteY16" fmla="*/ 3495675 h 3505062"/>
              <a:gd name="connsiteX17" fmla="*/ 3059640 w 6820840"/>
              <a:gd name="connsiteY17" fmla="*/ 3457575 h 3505062"/>
              <a:gd name="connsiteX0" fmla="*/ 3526365 w 6820840"/>
              <a:gd name="connsiteY0" fmla="*/ 0 h 3505062"/>
              <a:gd name="connsiteX1" fmla="*/ 6050490 w 6820840"/>
              <a:gd name="connsiteY1" fmla="*/ 19050 h 3505062"/>
              <a:gd name="connsiteX2" fmla="*/ 6717240 w 6820840"/>
              <a:gd name="connsiteY2" fmla="*/ 200025 h 3505062"/>
              <a:gd name="connsiteX3" fmla="*/ 6793440 w 6820840"/>
              <a:gd name="connsiteY3" fmla="*/ 514350 h 3505062"/>
              <a:gd name="connsiteX4" fmla="*/ 6460065 w 6820840"/>
              <a:gd name="connsiteY4" fmla="*/ 571500 h 3505062"/>
              <a:gd name="connsiteX5" fmla="*/ 5821891 w 6820840"/>
              <a:gd name="connsiteY5" fmla="*/ 552450 h 3505062"/>
              <a:gd name="connsiteX6" fmla="*/ 5545665 w 6820840"/>
              <a:gd name="connsiteY6" fmla="*/ 933450 h 3505062"/>
              <a:gd name="connsiteX7" fmla="*/ 5164665 w 6820840"/>
              <a:gd name="connsiteY7" fmla="*/ 1200150 h 3505062"/>
              <a:gd name="connsiteX8" fmla="*/ 4545540 w 6820840"/>
              <a:gd name="connsiteY8" fmla="*/ 1181100 h 3505062"/>
              <a:gd name="connsiteX9" fmla="*/ 4278840 w 6820840"/>
              <a:gd name="connsiteY9" fmla="*/ 933450 h 3505062"/>
              <a:gd name="connsiteX10" fmla="*/ 3831165 w 6820840"/>
              <a:gd name="connsiteY10" fmla="*/ 942975 h 3505062"/>
              <a:gd name="connsiteX11" fmla="*/ 3774015 w 6820840"/>
              <a:gd name="connsiteY11" fmla="*/ 2352675 h 3505062"/>
              <a:gd name="connsiteX12" fmla="*/ 2505829 w 6820840"/>
              <a:gd name="connsiteY12" fmla="*/ 2646589 h 3505062"/>
              <a:gd name="connsiteX13" fmla="*/ 1414537 w 6820840"/>
              <a:gd name="connsiteY13" fmla="*/ 2691493 h 3505062"/>
              <a:gd name="connsiteX14" fmla="*/ 1063472 w 6820840"/>
              <a:gd name="connsiteY14" fmla="*/ 3197679 h 3505062"/>
              <a:gd name="connsiteX15" fmla="*/ 162681 w 6820840"/>
              <a:gd name="connsiteY15" fmla="*/ 3268435 h 3505062"/>
              <a:gd name="connsiteX16" fmla="*/ 297390 w 6820840"/>
              <a:gd name="connsiteY16" fmla="*/ 3495675 h 3505062"/>
              <a:gd name="connsiteX17" fmla="*/ 3059640 w 6820840"/>
              <a:gd name="connsiteY17" fmla="*/ 3457575 h 3505062"/>
              <a:gd name="connsiteX0" fmla="*/ 3526365 w 6820840"/>
              <a:gd name="connsiteY0" fmla="*/ 0 h 3505062"/>
              <a:gd name="connsiteX1" fmla="*/ 6050490 w 6820840"/>
              <a:gd name="connsiteY1" fmla="*/ 19050 h 3505062"/>
              <a:gd name="connsiteX2" fmla="*/ 6717240 w 6820840"/>
              <a:gd name="connsiteY2" fmla="*/ 200025 h 3505062"/>
              <a:gd name="connsiteX3" fmla="*/ 6793440 w 6820840"/>
              <a:gd name="connsiteY3" fmla="*/ 514350 h 3505062"/>
              <a:gd name="connsiteX4" fmla="*/ 6460065 w 6820840"/>
              <a:gd name="connsiteY4" fmla="*/ 571500 h 3505062"/>
              <a:gd name="connsiteX5" fmla="*/ 5821891 w 6820840"/>
              <a:gd name="connsiteY5" fmla="*/ 552450 h 3505062"/>
              <a:gd name="connsiteX6" fmla="*/ 5545665 w 6820840"/>
              <a:gd name="connsiteY6" fmla="*/ 933450 h 3505062"/>
              <a:gd name="connsiteX7" fmla="*/ 5164665 w 6820840"/>
              <a:gd name="connsiteY7" fmla="*/ 1200150 h 3505062"/>
              <a:gd name="connsiteX8" fmla="*/ 4545540 w 6820840"/>
              <a:gd name="connsiteY8" fmla="*/ 1181100 h 3505062"/>
              <a:gd name="connsiteX9" fmla="*/ 4278840 w 6820840"/>
              <a:gd name="connsiteY9" fmla="*/ 933450 h 3505062"/>
              <a:gd name="connsiteX10" fmla="*/ 3831165 w 6820840"/>
              <a:gd name="connsiteY10" fmla="*/ 942975 h 3505062"/>
              <a:gd name="connsiteX11" fmla="*/ 3774015 w 6820840"/>
              <a:gd name="connsiteY11" fmla="*/ 2352675 h 3505062"/>
              <a:gd name="connsiteX12" fmla="*/ 2505829 w 6820840"/>
              <a:gd name="connsiteY12" fmla="*/ 2646589 h 3505062"/>
              <a:gd name="connsiteX13" fmla="*/ 1414537 w 6820840"/>
              <a:gd name="connsiteY13" fmla="*/ 2691493 h 3505062"/>
              <a:gd name="connsiteX14" fmla="*/ 1063472 w 6820840"/>
              <a:gd name="connsiteY14" fmla="*/ 3197679 h 3505062"/>
              <a:gd name="connsiteX15" fmla="*/ 162681 w 6820840"/>
              <a:gd name="connsiteY15" fmla="*/ 3268435 h 3505062"/>
              <a:gd name="connsiteX16" fmla="*/ 297390 w 6820840"/>
              <a:gd name="connsiteY16" fmla="*/ 3495675 h 3505062"/>
              <a:gd name="connsiteX17" fmla="*/ 3059640 w 6820840"/>
              <a:gd name="connsiteY17" fmla="*/ 3457575 h 3505062"/>
              <a:gd name="connsiteX0" fmla="*/ 3526365 w 6820840"/>
              <a:gd name="connsiteY0" fmla="*/ 0 h 3505062"/>
              <a:gd name="connsiteX1" fmla="*/ 6050490 w 6820840"/>
              <a:gd name="connsiteY1" fmla="*/ 19050 h 3505062"/>
              <a:gd name="connsiteX2" fmla="*/ 6717240 w 6820840"/>
              <a:gd name="connsiteY2" fmla="*/ 200025 h 3505062"/>
              <a:gd name="connsiteX3" fmla="*/ 6793440 w 6820840"/>
              <a:gd name="connsiteY3" fmla="*/ 514350 h 3505062"/>
              <a:gd name="connsiteX4" fmla="*/ 6460065 w 6820840"/>
              <a:gd name="connsiteY4" fmla="*/ 571500 h 3505062"/>
              <a:gd name="connsiteX5" fmla="*/ 5821891 w 6820840"/>
              <a:gd name="connsiteY5" fmla="*/ 552450 h 3505062"/>
              <a:gd name="connsiteX6" fmla="*/ 5545665 w 6820840"/>
              <a:gd name="connsiteY6" fmla="*/ 933450 h 3505062"/>
              <a:gd name="connsiteX7" fmla="*/ 5164665 w 6820840"/>
              <a:gd name="connsiteY7" fmla="*/ 1200150 h 3505062"/>
              <a:gd name="connsiteX8" fmla="*/ 4545540 w 6820840"/>
              <a:gd name="connsiteY8" fmla="*/ 1181100 h 3505062"/>
              <a:gd name="connsiteX9" fmla="*/ 4278840 w 6820840"/>
              <a:gd name="connsiteY9" fmla="*/ 933450 h 3505062"/>
              <a:gd name="connsiteX10" fmla="*/ 3831165 w 6820840"/>
              <a:gd name="connsiteY10" fmla="*/ 942975 h 3505062"/>
              <a:gd name="connsiteX11" fmla="*/ 3774015 w 6820840"/>
              <a:gd name="connsiteY11" fmla="*/ 2352675 h 3505062"/>
              <a:gd name="connsiteX12" fmla="*/ 2505829 w 6820840"/>
              <a:gd name="connsiteY12" fmla="*/ 2646589 h 3505062"/>
              <a:gd name="connsiteX13" fmla="*/ 1425423 w 6820840"/>
              <a:gd name="connsiteY13" fmla="*/ 2745921 h 3505062"/>
              <a:gd name="connsiteX14" fmla="*/ 1063472 w 6820840"/>
              <a:gd name="connsiteY14" fmla="*/ 3197679 h 3505062"/>
              <a:gd name="connsiteX15" fmla="*/ 162681 w 6820840"/>
              <a:gd name="connsiteY15" fmla="*/ 3268435 h 3505062"/>
              <a:gd name="connsiteX16" fmla="*/ 297390 w 6820840"/>
              <a:gd name="connsiteY16" fmla="*/ 3495675 h 3505062"/>
              <a:gd name="connsiteX17" fmla="*/ 3059640 w 6820840"/>
              <a:gd name="connsiteY17" fmla="*/ 3457575 h 3505062"/>
              <a:gd name="connsiteX0" fmla="*/ 3526365 w 6820840"/>
              <a:gd name="connsiteY0" fmla="*/ 0 h 3505062"/>
              <a:gd name="connsiteX1" fmla="*/ 6050490 w 6820840"/>
              <a:gd name="connsiteY1" fmla="*/ 19050 h 3505062"/>
              <a:gd name="connsiteX2" fmla="*/ 6717240 w 6820840"/>
              <a:gd name="connsiteY2" fmla="*/ 200025 h 3505062"/>
              <a:gd name="connsiteX3" fmla="*/ 6793440 w 6820840"/>
              <a:gd name="connsiteY3" fmla="*/ 514350 h 3505062"/>
              <a:gd name="connsiteX4" fmla="*/ 6460065 w 6820840"/>
              <a:gd name="connsiteY4" fmla="*/ 571500 h 3505062"/>
              <a:gd name="connsiteX5" fmla="*/ 5821891 w 6820840"/>
              <a:gd name="connsiteY5" fmla="*/ 552450 h 3505062"/>
              <a:gd name="connsiteX6" fmla="*/ 5545665 w 6820840"/>
              <a:gd name="connsiteY6" fmla="*/ 933450 h 3505062"/>
              <a:gd name="connsiteX7" fmla="*/ 5164665 w 6820840"/>
              <a:gd name="connsiteY7" fmla="*/ 1200150 h 3505062"/>
              <a:gd name="connsiteX8" fmla="*/ 4545540 w 6820840"/>
              <a:gd name="connsiteY8" fmla="*/ 1181100 h 3505062"/>
              <a:gd name="connsiteX9" fmla="*/ 4278840 w 6820840"/>
              <a:gd name="connsiteY9" fmla="*/ 933450 h 3505062"/>
              <a:gd name="connsiteX10" fmla="*/ 3831165 w 6820840"/>
              <a:gd name="connsiteY10" fmla="*/ 942975 h 3505062"/>
              <a:gd name="connsiteX11" fmla="*/ 3774015 w 6820840"/>
              <a:gd name="connsiteY11" fmla="*/ 2352675 h 3505062"/>
              <a:gd name="connsiteX12" fmla="*/ 2505829 w 6820840"/>
              <a:gd name="connsiteY12" fmla="*/ 2646589 h 3505062"/>
              <a:gd name="connsiteX13" fmla="*/ 1425423 w 6820840"/>
              <a:gd name="connsiteY13" fmla="*/ 2745921 h 3505062"/>
              <a:gd name="connsiteX14" fmla="*/ 453872 w 6820840"/>
              <a:gd name="connsiteY14" fmla="*/ 2718708 h 3505062"/>
              <a:gd name="connsiteX15" fmla="*/ 162681 w 6820840"/>
              <a:gd name="connsiteY15" fmla="*/ 3268435 h 3505062"/>
              <a:gd name="connsiteX16" fmla="*/ 297390 w 6820840"/>
              <a:gd name="connsiteY16" fmla="*/ 3495675 h 3505062"/>
              <a:gd name="connsiteX17" fmla="*/ 3059640 w 6820840"/>
              <a:gd name="connsiteY17" fmla="*/ 3457575 h 3505062"/>
              <a:gd name="connsiteX0" fmla="*/ 3568577 w 6863052"/>
              <a:gd name="connsiteY0" fmla="*/ 0 h 3542215"/>
              <a:gd name="connsiteX1" fmla="*/ 6092702 w 6863052"/>
              <a:gd name="connsiteY1" fmla="*/ 19050 h 3542215"/>
              <a:gd name="connsiteX2" fmla="*/ 6759452 w 6863052"/>
              <a:gd name="connsiteY2" fmla="*/ 200025 h 3542215"/>
              <a:gd name="connsiteX3" fmla="*/ 6835652 w 6863052"/>
              <a:gd name="connsiteY3" fmla="*/ 514350 h 3542215"/>
              <a:gd name="connsiteX4" fmla="*/ 6502277 w 6863052"/>
              <a:gd name="connsiteY4" fmla="*/ 571500 h 3542215"/>
              <a:gd name="connsiteX5" fmla="*/ 5864103 w 6863052"/>
              <a:gd name="connsiteY5" fmla="*/ 552450 h 3542215"/>
              <a:gd name="connsiteX6" fmla="*/ 5587877 w 6863052"/>
              <a:gd name="connsiteY6" fmla="*/ 933450 h 3542215"/>
              <a:gd name="connsiteX7" fmla="*/ 5206877 w 6863052"/>
              <a:gd name="connsiteY7" fmla="*/ 1200150 h 3542215"/>
              <a:gd name="connsiteX8" fmla="*/ 4587752 w 6863052"/>
              <a:gd name="connsiteY8" fmla="*/ 1181100 h 3542215"/>
              <a:gd name="connsiteX9" fmla="*/ 4321052 w 6863052"/>
              <a:gd name="connsiteY9" fmla="*/ 933450 h 3542215"/>
              <a:gd name="connsiteX10" fmla="*/ 3873377 w 6863052"/>
              <a:gd name="connsiteY10" fmla="*/ 942975 h 3542215"/>
              <a:gd name="connsiteX11" fmla="*/ 3816227 w 6863052"/>
              <a:gd name="connsiteY11" fmla="*/ 2352675 h 3542215"/>
              <a:gd name="connsiteX12" fmla="*/ 2548041 w 6863052"/>
              <a:gd name="connsiteY12" fmla="*/ 2646589 h 3542215"/>
              <a:gd name="connsiteX13" fmla="*/ 1467635 w 6863052"/>
              <a:gd name="connsiteY13" fmla="*/ 2745921 h 3542215"/>
              <a:gd name="connsiteX14" fmla="*/ 496084 w 6863052"/>
              <a:gd name="connsiteY14" fmla="*/ 2718708 h 3542215"/>
              <a:gd name="connsiteX15" fmla="*/ 128693 w 6863052"/>
              <a:gd name="connsiteY15" fmla="*/ 2745920 h 3542215"/>
              <a:gd name="connsiteX16" fmla="*/ 339602 w 6863052"/>
              <a:gd name="connsiteY16" fmla="*/ 3495675 h 3542215"/>
              <a:gd name="connsiteX17" fmla="*/ 3101852 w 6863052"/>
              <a:gd name="connsiteY17" fmla="*/ 3457575 h 3542215"/>
              <a:gd name="connsiteX0" fmla="*/ 3568577 w 6863052"/>
              <a:gd name="connsiteY0" fmla="*/ 0 h 3542215"/>
              <a:gd name="connsiteX1" fmla="*/ 6092702 w 6863052"/>
              <a:gd name="connsiteY1" fmla="*/ 19050 h 3542215"/>
              <a:gd name="connsiteX2" fmla="*/ 6759452 w 6863052"/>
              <a:gd name="connsiteY2" fmla="*/ 200025 h 3542215"/>
              <a:gd name="connsiteX3" fmla="*/ 6835652 w 6863052"/>
              <a:gd name="connsiteY3" fmla="*/ 514350 h 3542215"/>
              <a:gd name="connsiteX4" fmla="*/ 6502277 w 6863052"/>
              <a:gd name="connsiteY4" fmla="*/ 571500 h 3542215"/>
              <a:gd name="connsiteX5" fmla="*/ 5864103 w 6863052"/>
              <a:gd name="connsiteY5" fmla="*/ 552450 h 3542215"/>
              <a:gd name="connsiteX6" fmla="*/ 5587877 w 6863052"/>
              <a:gd name="connsiteY6" fmla="*/ 933450 h 3542215"/>
              <a:gd name="connsiteX7" fmla="*/ 5206877 w 6863052"/>
              <a:gd name="connsiteY7" fmla="*/ 1200150 h 3542215"/>
              <a:gd name="connsiteX8" fmla="*/ 4587752 w 6863052"/>
              <a:gd name="connsiteY8" fmla="*/ 1181100 h 3542215"/>
              <a:gd name="connsiteX9" fmla="*/ 4321052 w 6863052"/>
              <a:gd name="connsiteY9" fmla="*/ 933450 h 3542215"/>
              <a:gd name="connsiteX10" fmla="*/ 3873377 w 6863052"/>
              <a:gd name="connsiteY10" fmla="*/ 942975 h 3542215"/>
              <a:gd name="connsiteX11" fmla="*/ 3816227 w 6863052"/>
              <a:gd name="connsiteY11" fmla="*/ 2352675 h 3542215"/>
              <a:gd name="connsiteX12" fmla="*/ 2548041 w 6863052"/>
              <a:gd name="connsiteY12" fmla="*/ 2646589 h 3542215"/>
              <a:gd name="connsiteX13" fmla="*/ 1467635 w 6863052"/>
              <a:gd name="connsiteY13" fmla="*/ 2745921 h 3542215"/>
              <a:gd name="connsiteX14" fmla="*/ 550512 w 6863052"/>
              <a:gd name="connsiteY14" fmla="*/ 2664279 h 3542215"/>
              <a:gd name="connsiteX15" fmla="*/ 128693 w 6863052"/>
              <a:gd name="connsiteY15" fmla="*/ 2745920 h 3542215"/>
              <a:gd name="connsiteX16" fmla="*/ 339602 w 6863052"/>
              <a:gd name="connsiteY16" fmla="*/ 3495675 h 3542215"/>
              <a:gd name="connsiteX17" fmla="*/ 3101852 w 6863052"/>
              <a:gd name="connsiteY17" fmla="*/ 3457575 h 3542215"/>
              <a:gd name="connsiteX0" fmla="*/ 3568577 w 6863052"/>
              <a:gd name="connsiteY0" fmla="*/ 0 h 3542215"/>
              <a:gd name="connsiteX1" fmla="*/ 6092702 w 6863052"/>
              <a:gd name="connsiteY1" fmla="*/ 19050 h 3542215"/>
              <a:gd name="connsiteX2" fmla="*/ 6759452 w 6863052"/>
              <a:gd name="connsiteY2" fmla="*/ 200025 h 3542215"/>
              <a:gd name="connsiteX3" fmla="*/ 6835652 w 6863052"/>
              <a:gd name="connsiteY3" fmla="*/ 514350 h 3542215"/>
              <a:gd name="connsiteX4" fmla="*/ 6502277 w 6863052"/>
              <a:gd name="connsiteY4" fmla="*/ 571500 h 3542215"/>
              <a:gd name="connsiteX5" fmla="*/ 5864103 w 6863052"/>
              <a:gd name="connsiteY5" fmla="*/ 552450 h 3542215"/>
              <a:gd name="connsiteX6" fmla="*/ 5587877 w 6863052"/>
              <a:gd name="connsiteY6" fmla="*/ 933450 h 3542215"/>
              <a:gd name="connsiteX7" fmla="*/ 5206877 w 6863052"/>
              <a:gd name="connsiteY7" fmla="*/ 1200150 h 3542215"/>
              <a:gd name="connsiteX8" fmla="*/ 4587752 w 6863052"/>
              <a:gd name="connsiteY8" fmla="*/ 1181100 h 3542215"/>
              <a:gd name="connsiteX9" fmla="*/ 4321052 w 6863052"/>
              <a:gd name="connsiteY9" fmla="*/ 933450 h 3542215"/>
              <a:gd name="connsiteX10" fmla="*/ 3873377 w 6863052"/>
              <a:gd name="connsiteY10" fmla="*/ 942975 h 3542215"/>
              <a:gd name="connsiteX11" fmla="*/ 3816227 w 6863052"/>
              <a:gd name="connsiteY11" fmla="*/ 2352675 h 3542215"/>
              <a:gd name="connsiteX12" fmla="*/ 2548041 w 6863052"/>
              <a:gd name="connsiteY12" fmla="*/ 2646589 h 3542215"/>
              <a:gd name="connsiteX13" fmla="*/ 1206378 w 6863052"/>
              <a:gd name="connsiteY13" fmla="*/ 2724150 h 3542215"/>
              <a:gd name="connsiteX14" fmla="*/ 550512 w 6863052"/>
              <a:gd name="connsiteY14" fmla="*/ 2664279 h 3542215"/>
              <a:gd name="connsiteX15" fmla="*/ 128693 w 6863052"/>
              <a:gd name="connsiteY15" fmla="*/ 2745920 h 3542215"/>
              <a:gd name="connsiteX16" fmla="*/ 339602 w 6863052"/>
              <a:gd name="connsiteY16" fmla="*/ 3495675 h 3542215"/>
              <a:gd name="connsiteX17" fmla="*/ 3101852 w 6863052"/>
              <a:gd name="connsiteY17" fmla="*/ 3457575 h 3542215"/>
              <a:gd name="connsiteX0" fmla="*/ 3568577 w 6863052"/>
              <a:gd name="connsiteY0" fmla="*/ 0 h 3542215"/>
              <a:gd name="connsiteX1" fmla="*/ 6092702 w 6863052"/>
              <a:gd name="connsiteY1" fmla="*/ 19050 h 3542215"/>
              <a:gd name="connsiteX2" fmla="*/ 6759452 w 6863052"/>
              <a:gd name="connsiteY2" fmla="*/ 200025 h 3542215"/>
              <a:gd name="connsiteX3" fmla="*/ 6835652 w 6863052"/>
              <a:gd name="connsiteY3" fmla="*/ 514350 h 3542215"/>
              <a:gd name="connsiteX4" fmla="*/ 6502277 w 6863052"/>
              <a:gd name="connsiteY4" fmla="*/ 571500 h 3542215"/>
              <a:gd name="connsiteX5" fmla="*/ 5864103 w 6863052"/>
              <a:gd name="connsiteY5" fmla="*/ 552450 h 3542215"/>
              <a:gd name="connsiteX6" fmla="*/ 5587877 w 6863052"/>
              <a:gd name="connsiteY6" fmla="*/ 933450 h 3542215"/>
              <a:gd name="connsiteX7" fmla="*/ 5206877 w 6863052"/>
              <a:gd name="connsiteY7" fmla="*/ 1200150 h 3542215"/>
              <a:gd name="connsiteX8" fmla="*/ 4587752 w 6863052"/>
              <a:gd name="connsiteY8" fmla="*/ 1181100 h 3542215"/>
              <a:gd name="connsiteX9" fmla="*/ 4321052 w 6863052"/>
              <a:gd name="connsiteY9" fmla="*/ 933450 h 3542215"/>
              <a:gd name="connsiteX10" fmla="*/ 3873377 w 6863052"/>
              <a:gd name="connsiteY10" fmla="*/ 942975 h 3542215"/>
              <a:gd name="connsiteX11" fmla="*/ 3816227 w 6863052"/>
              <a:gd name="connsiteY11" fmla="*/ 2352675 h 3542215"/>
              <a:gd name="connsiteX12" fmla="*/ 2548041 w 6863052"/>
              <a:gd name="connsiteY12" fmla="*/ 2646589 h 3542215"/>
              <a:gd name="connsiteX13" fmla="*/ 1206378 w 6863052"/>
              <a:gd name="connsiteY13" fmla="*/ 2724150 h 3542215"/>
              <a:gd name="connsiteX14" fmla="*/ 550512 w 6863052"/>
              <a:gd name="connsiteY14" fmla="*/ 2664279 h 3542215"/>
              <a:gd name="connsiteX15" fmla="*/ 128693 w 6863052"/>
              <a:gd name="connsiteY15" fmla="*/ 2745920 h 3542215"/>
              <a:gd name="connsiteX16" fmla="*/ 339602 w 6863052"/>
              <a:gd name="connsiteY16" fmla="*/ 3495675 h 3542215"/>
              <a:gd name="connsiteX17" fmla="*/ 3101852 w 6863052"/>
              <a:gd name="connsiteY17" fmla="*/ 3457575 h 3542215"/>
              <a:gd name="connsiteX0" fmla="*/ 3568577 w 6863052"/>
              <a:gd name="connsiteY0" fmla="*/ 0 h 3542215"/>
              <a:gd name="connsiteX1" fmla="*/ 6092702 w 6863052"/>
              <a:gd name="connsiteY1" fmla="*/ 19050 h 3542215"/>
              <a:gd name="connsiteX2" fmla="*/ 6759452 w 6863052"/>
              <a:gd name="connsiteY2" fmla="*/ 200025 h 3542215"/>
              <a:gd name="connsiteX3" fmla="*/ 6835652 w 6863052"/>
              <a:gd name="connsiteY3" fmla="*/ 514350 h 3542215"/>
              <a:gd name="connsiteX4" fmla="*/ 6502277 w 6863052"/>
              <a:gd name="connsiteY4" fmla="*/ 571500 h 3542215"/>
              <a:gd name="connsiteX5" fmla="*/ 5864103 w 6863052"/>
              <a:gd name="connsiteY5" fmla="*/ 552450 h 3542215"/>
              <a:gd name="connsiteX6" fmla="*/ 5587877 w 6863052"/>
              <a:gd name="connsiteY6" fmla="*/ 933450 h 3542215"/>
              <a:gd name="connsiteX7" fmla="*/ 5206877 w 6863052"/>
              <a:gd name="connsiteY7" fmla="*/ 1200150 h 3542215"/>
              <a:gd name="connsiteX8" fmla="*/ 4587752 w 6863052"/>
              <a:gd name="connsiteY8" fmla="*/ 1181100 h 3542215"/>
              <a:gd name="connsiteX9" fmla="*/ 4321052 w 6863052"/>
              <a:gd name="connsiteY9" fmla="*/ 933450 h 3542215"/>
              <a:gd name="connsiteX10" fmla="*/ 3873377 w 6863052"/>
              <a:gd name="connsiteY10" fmla="*/ 942975 h 3542215"/>
              <a:gd name="connsiteX11" fmla="*/ 3816227 w 6863052"/>
              <a:gd name="connsiteY11" fmla="*/ 2352675 h 3542215"/>
              <a:gd name="connsiteX12" fmla="*/ 2548041 w 6863052"/>
              <a:gd name="connsiteY12" fmla="*/ 2646589 h 3542215"/>
              <a:gd name="connsiteX13" fmla="*/ 1206378 w 6863052"/>
              <a:gd name="connsiteY13" fmla="*/ 2724150 h 3542215"/>
              <a:gd name="connsiteX14" fmla="*/ 1130179 w 6863052"/>
              <a:gd name="connsiteY14" fmla="*/ 2669720 h 3542215"/>
              <a:gd name="connsiteX15" fmla="*/ 550512 w 6863052"/>
              <a:gd name="connsiteY15" fmla="*/ 2664279 h 3542215"/>
              <a:gd name="connsiteX16" fmla="*/ 128693 w 6863052"/>
              <a:gd name="connsiteY16" fmla="*/ 2745920 h 3542215"/>
              <a:gd name="connsiteX17" fmla="*/ 339602 w 6863052"/>
              <a:gd name="connsiteY17" fmla="*/ 3495675 h 3542215"/>
              <a:gd name="connsiteX18" fmla="*/ 3101852 w 6863052"/>
              <a:gd name="connsiteY18" fmla="*/ 3457575 h 3542215"/>
              <a:gd name="connsiteX0" fmla="*/ 3568577 w 6863052"/>
              <a:gd name="connsiteY0" fmla="*/ 0 h 3542215"/>
              <a:gd name="connsiteX1" fmla="*/ 6092702 w 6863052"/>
              <a:gd name="connsiteY1" fmla="*/ 19050 h 3542215"/>
              <a:gd name="connsiteX2" fmla="*/ 6759452 w 6863052"/>
              <a:gd name="connsiteY2" fmla="*/ 200025 h 3542215"/>
              <a:gd name="connsiteX3" fmla="*/ 6835652 w 6863052"/>
              <a:gd name="connsiteY3" fmla="*/ 514350 h 3542215"/>
              <a:gd name="connsiteX4" fmla="*/ 6502277 w 6863052"/>
              <a:gd name="connsiteY4" fmla="*/ 571500 h 3542215"/>
              <a:gd name="connsiteX5" fmla="*/ 5864103 w 6863052"/>
              <a:gd name="connsiteY5" fmla="*/ 552450 h 3542215"/>
              <a:gd name="connsiteX6" fmla="*/ 5587877 w 6863052"/>
              <a:gd name="connsiteY6" fmla="*/ 933450 h 3542215"/>
              <a:gd name="connsiteX7" fmla="*/ 5206877 w 6863052"/>
              <a:gd name="connsiteY7" fmla="*/ 1200150 h 3542215"/>
              <a:gd name="connsiteX8" fmla="*/ 4587752 w 6863052"/>
              <a:gd name="connsiteY8" fmla="*/ 1181100 h 3542215"/>
              <a:gd name="connsiteX9" fmla="*/ 4321052 w 6863052"/>
              <a:gd name="connsiteY9" fmla="*/ 933450 h 3542215"/>
              <a:gd name="connsiteX10" fmla="*/ 3873377 w 6863052"/>
              <a:gd name="connsiteY10" fmla="*/ 942975 h 3542215"/>
              <a:gd name="connsiteX11" fmla="*/ 3816227 w 6863052"/>
              <a:gd name="connsiteY11" fmla="*/ 2352675 h 3542215"/>
              <a:gd name="connsiteX12" fmla="*/ 2548041 w 6863052"/>
              <a:gd name="connsiteY12" fmla="*/ 2646589 h 3542215"/>
              <a:gd name="connsiteX13" fmla="*/ 1130179 w 6863052"/>
              <a:gd name="connsiteY13" fmla="*/ 2669720 h 3542215"/>
              <a:gd name="connsiteX14" fmla="*/ 550512 w 6863052"/>
              <a:gd name="connsiteY14" fmla="*/ 2664279 h 3542215"/>
              <a:gd name="connsiteX15" fmla="*/ 128693 w 6863052"/>
              <a:gd name="connsiteY15" fmla="*/ 2745920 h 3542215"/>
              <a:gd name="connsiteX16" fmla="*/ 339602 w 6863052"/>
              <a:gd name="connsiteY16" fmla="*/ 3495675 h 3542215"/>
              <a:gd name="connsiteX17" fmla="*/ 3101852 w 6863052"/>
              <a:gd name="connsiteY17" fmla="*/ 3457575 h 3542215"/>
              <a:gd name="connsiteX0" fmla="*/ 3568577 w 6863052"/>
              <a:gd name="connsiteY0" fmla="*/ 0 h 3542215"/>
              <a:gd name="connsiteX1" fmla="*/ 6092702 w 6863052"/>
              <a:gd name="connsiteY1" fmla="*/ 19050 h 3542215"/>
              <a:gd name="connsiteX2" fmla="*/ 6759452 w 6863052"/>
              <a:gd name="connsiteY2" fmla="*/ 200025 h 3542215"/>
              <a:gd name="connsiteX3" fmla="*/ 6835652 w 6863052"/>
              <a:gd name="connsiteY3" fmla="*/ 514350 h 3542215"/>
              <a:gd name="connsiteX4" fmla="*/ 6502277 w 6863052"/>
              <a:gd name="connsiteY4" fmla="*/ 571500 h 3542215"/>
              <a:gd name="connsiteX5" fmla="*/ 5864103 w 6863052"/>
              <a:gd name="connsiteY5" fmla="*/ 552450 h 3542215"/>
              <a:gd name="connsiteX6" fmla="*/ 5587877 w 6863052"/>
              <a:gd name="connsiteY6" fmla="*/ 933450 h 3542215"/>
              <a:gd name="connsiteX7" fmla="*/ 4587752 w 6863052"/>
              <a:gd name="connsiteY7" fmla="*/ 1181100 h 3542215"/>
              <a:gd name="connsiteX8" fmla="*/ 4321052 w 6863052"/>
              <a:gd name="connsiteY8" fmla="*/ 933450 h 3542215"/>
              <a:gd name="connsiteX9" fmla="*/ 3873377 w 6863052"/>
              <a:gd name="connsiteY9" fmla="*/ 942975 h 3542215"/>
              <a:gd name="connsiteX10" fmla="*/ 3816227 w 6863052"/>
              <a:gd name="connsiteY10" fmla="*/ 2352675 h 3542215"/>
              <a:gd name="connsiteX11" fmla="*/ 2548041 w 6863052"/>
              <a:gd name="connsiteY11" fmla="*/ 2646589 h 3542215"/>
              <a:gd name="connsiteX12" fmla="*/ 1130179 w 6863052"/>
              <a:gd name="connsiteY12" fmla="*/ 2669720 h 3542215"/>
              <a:gd name="connsiteX13" fmla="*/ 550512 w 6863052"/>
              <a:gd name="connsiteY13" fmla="*/ 2664279 h 3542215"/>
              <a:gd name="connsiteX14" fmla="*/ 128693 w 6863052"/>
              <a:gd name="connsiteY14" fmla="*/ 2745920 h 3542215"/>
              <a:gd name="connsiteX15" fmla="*/ 339602 w 6863052"/>
              <a:gd name="connsiteY15" fmla="*/ 3495675 h 3542215"/>
              <a:gd name="connsiteX16" fmla="*/ 3101852 w 6863052"/>
              <a:gd name="connsiteY16" fmla="*/ 3457575 h 3542215"/>
              <a:gd name="connsiteX0" fmla="*/ 3568577 w 6863052"/>
              <a:gd name="connsiteY0" fmla="*/ 0 h 3542215"/>
              <a:gd name="connsiteX1" fmla="*/ 6092702 w 6863052"/>
              <a:gd name="connsiteY1" fmla="*/ 19050 h 3542215"/>
              <a:gd name="connsiteX2" fmla="*/ 6759452 w 6863052"/>
              <a:gd name="connsiteY2" fmla="*/ 200025 h 3542215"/>
              <a:gd name="connsiteX3" fmla="*/ 6835652 w 6863052"/>
              <a:gd name="connsiteY3" fmla="*/ 514350 h 3542215"/>
              <a:gd name="connsiteX4" fmla="*/ 6502277 w 6863052"/>
              <a:gd name="connsiteY4" fmla="*/ 571500 h 3542215"/>
              <a:gd name="connsiteX5" fmla="*/ 5864103 w 6863052"/>
              <a:gd name="connsiteY5" fmla="*/ 552450 h 3542215"/>
              <a:gd name="connsiteX6" fmla="*/ 5587877 w 6863052"/>
              <a:gd name="connsiteY6" fmla="*/ 933450 h 3542215"/>
              <a:gd name="connsiteX7" fmla="*/ 4321052 w 6863052"/>
              <a:gd name="connsiteY7" fmla="*/ 933450 h 3542215"/>
              <a:gd name="connsiteX8" fmla="*/ 3873377 w 6863052"/>
              <a:gd name="connsiteY8" fmla="*/ 942975 h 3542215"/>
              <a:gd name="connsiteX9" fmla="*/ 3816227 w 6863052"/>
              <a:gd name="connsiteY9" fmla="*/ 2352675 h 3542215"/>
              <a:gd name="connsiteX10" fmla="*/ 2548041 w 6863052"/>
              <a:gd name="connsiteY10" fmla="*/ 2646589 h 3542215"/>
              <a:gd name="connsiteX11" fmla="*/ 1130179 w 6863052"/>
              <a:gd name="connsiteY11" fmla="*/ 2669720 h 3542215"/>
              <a:gd name="connsiteX12" fmla="*/ 550512 w 6863052"/>
              <a:gd name="connsiteY12" fmla="*/ 2664279 h 3542215"/>
              <a:gd name="connsiteX13" fmla="*/ 128693 w 6863052"/>
              <a:gd name="connsiteY13" fmla="*/ 2745920 h 3542215"/>
              <a:gd name="connsiteX14" fmla="*/ 339602 w 6863052"/>
              <a:gd name="connsiteY14" fmla="*/ 3495675 h 3542215"/>
              <a:gd name="connsiteX15" fmla="*/ 3101852 w 6863052"/>
              <a:gd name="connsiteY15" fmla="*/ 3457575 h 3542215"/>
              <a:gd name="connsiteX0" fmla="*/ 3568577 w 6863052"/>
              <a:gd name="connsiteY0" fmla="*/ 0 h 3542215"/>
              <a:gd name="connsiteX1" fmla="*/ 6092702 w 6863052"/>
              <a:gd name="connsiteY1" fmla="*/ 19050 h 3542215"/>
              <a:gd name="connsiteX2" fmla="*/ 6759452 w 6863052"/>
              <a:gd name="connsiteY2" fmla="*/ 200025 h 3542215"/>
              <a:gd name="connsiteX3" fmla="*/ 6835652 w 6863052"/>
              <a:gd name="connsiteY3" fmla="*/ 514350 h 3542215"/>
              <a:gd name="connsiteX4" fmla="*/ 6502277 w 6863052"/>
              <a:gd name="connsiteY4" fmla="*/ 571500 h 3542215"/>
              <a:gd name="connsiteX5" fmla="*/ 5864103 w 6863052"/>
              <a:gd name="connsiteY5" fmla="*/ 552450 h 3542215"/>
              <a:gd name="connsiteX6" fmla="*/ 5587877 w 6863052"/>
              <a:gd name="connsiteY6" fmla="*/ 933450 h 3542215"/>
              <a:gd name="connsiteX7" fmla="*/ 4416302 w 6863052"/>
              <a:gd name="connsiteY7" fmla="*/ 552450 h 3542215"/>
              <a:gd name="connsiteX8" fmla="*/ 3873377 w 6863052"/>
              <a:gd name="connsiteY8" fmla="*/ 942975 h 3542215"/>
              <a:gd name="connsiteX9" fmla="*/ 3816227 w 6863052"/>
              <a:gd name="connsiteY9" fmla="*/ 2352675 h 3542215"/>
              <a:gd name="connsiteX10" fmla="*/ 2548041 w 6863052"/>
              <a:gd name="connsiteY10" fmla="*/ 2646589 h 3542215"/>
              <a:gd name="connsiteX11" fmla="*/ 1130179 w 6863052"/>
              <a:gd name="connsiteY11" fmla="*/ 2669720 h 3542215"/>
              <a:gd name="connsiteX12" fmla="*/ 550512 w 6863052"/>
              <a:gd name="connsiteY12" fmla="*/ 2664279 h 3542215"/>
              <a:gd name="connsiteX13" fmla="*/ 128693 w 6863052"/>
              <a:gd name="connsiteY13" fmla="*/ 2745920 h 3542215"/>
              <a:gd name="connsiteX14" fmla="*/ 339602 w 6863052"/>
              <a:gd name="connsiteY14" fmla="*/ 3495675 h 3542215"/>
              <a:gd name="connsiteX15" fmla="*/ 3101852 w 6863052"/>
              <a:gd name="connsiteY15" fmla="*/ 3457575 h 3542215"/>
              <a:gd name="connsiteX0" fmla="*/ 3568577 w 6863052"/>
              <a:gd name="connsiteY0" fmla="*/ 0 h 3542215"/>
              <a:gd name="connsiteX1" fmla="*/ 6092702 w 6863052"/>
              <a:gd name="connsiteY1" fmla="*/ 19050 h 3542215"/>
              <a:gd name="connsiteX2" fmla="*/ 6759452 w 6863052"/>
              <a:gd name="connsiteY2" fmla="*/ 200025 h 3542215"/>
              <a:gd name="connsiteX3" fmla="*/ 6835652 w 6863052"/>
              <a:gd name="connsiteY3" fmla="*/ 514350 h 3542215"/>
              <a:gd name="connsiteX4" fmla="*/ 6502277 w 6863052"/>
              <a:gd name="connsiteY4" fmla="*/ 571500 h 3542215"/>
              <a:gd name="connsiteX5" fmla="*/ 5864103 w 6863052"/>
              <a:gd name="connsiteY5" fmla="*/ 552450 h 3542215"/>
              <a:gd name="connsiteX6" fmla="*/ 5549777 w 6863052"/>
              <a:gd name="connsiteY6" fmla="*/ 523875 h 3542215"/>
              <a:gd name="connsiteX7" fmla="*/ 4416302 w 6863052"/>
              <a:gd name="connsiteY7" fmla="*/ 552450 h 3542215"/>
              <a:gd name="connsiteX8" fmla="*/ 3873377 w 6863052"/>
              <a:gd name="connsiteY8" fmla="*/ 942975 h 3542215"/>
              <a:gd name="connsiteX9" fmla="*/ 3816227 w 6863052"/>
              <a:gd name="connsiteY9" fmla="*/ 2352675 h 3542215"/>
              <a:gd name="connsiteX10" fmla="*/ 2548041 w 6863052"/>
              <a:gd name="connsiteY10" fmla="*/ 2646589 h 3542215"/>
              <a:gd name="connsiteX11" fmla="*/ 1130179 w 6863052"/>
              <a:gd name="connsiteY11" fmla="*/ 2669720 h 3542215"/>
              <a:gd name="connsiteX12" fmla="*/ 550512 w 6863052"/>
              <a:gd name="connsiteY12" fmla="*/ 2664279 h 3542215"/>
              <a:gd name="connsiteX13" fmla="*/ 128693 w 6863052"/>
              <a:gd name="connsiteY13" fmla="*/ 2745920 h 3542215"/>
              <a:gd name="connsiteX14" fmla="*/ 339602 w 6863052"/>
              <a:gd name="connsiteY14" fmla="*/ 3495675 h 3542215"/>
              <a:gd name="connsiteX15" fmla="*/ 3101852 w 6863052"/>
              <a:gd name="connsiteY15" fmla="*/ 3457575 h 3542215"/>
              <a:gd name="connsiteX0" fmla="*/ 3568577 w 6863052"/>
              <a:gd name="connsiteY0" fmla="*/ 0 h 3542215"/>
              <a:gd name="connsiteX1" fmla="*/ 6092702 w 6863052"/>
              <a:gd name="connsiteY1" fmla="*/ 19050 h 3542215"/>
              <a:gd name="connsiteX2" fmla="*/ 6759452 w 6863052"/>
              <a:gd name="connsiteY2" fmla="*/ 200025 h 3542215"/>
              <a:gd name="connsiteX3" fmla="*/ 6835652 w 6863052"/>
              <a:gd name="connsiteY3" fmla="*/ 514350 h 3542215"/>
              <a:gd name="connsiteX4" fmla="*/ 6502277 w 6863052"/>
              <a:gd name="connsiteY4" fmla="*/ 571500 h 3542215"/>
              <a:gd name="connsiteX5" fmla="*/ 5864103 w 6863052"/>
              <a:gd name="connsiteY5" fmla="*/ 552450 h 3542215"/>
              <a:gd name="connsiteX6" fmla="*/ 5549777 w 6863052"/>
              <a:gd name="connsiteY6" fmla="*/ 523875 h 3542215"/>
              <a:gd name="connsiteX7" fmla="*/ 4416302 w 6863052"/>
              <a:gd name="connsiteY7" fmla="*/ 552450 h 3542215"/>
              <a:gd name="connsiteX8" fmla="*/ 3873377 w 6863052"/>
              <a:gd name="connsiteY8" fmla="*/ 942975 h 3542215"/>
              <a:gd name="connsiteX9" fmla="*/ 3816227 w 6863052"/>
              <a:gd name="connsiteY9" fmla="*/ 2352675 h 3542215"/>
              <a:gd name="connsiteX10" fmla="*/ 2548041 w 6863052"/>
              <a:gd name="connsiteY10" fmla="*/ 2646589 h 3542215"/>
              <a:gd name="connsiteX11" fmla="*/ 1130179 w 6863052"/>
              <a:gd name="connsiteY11" fmla="*/ 2669720 h 3542215"/>
              <a:gd name="connsiteX12" fmla="*/ 550512 w 6863052"/>
              <a:gd name="connsiteY12" fmla="*/ 2664279 h 3542215"/>
              <a:gd name="connsiteX13" fmla="*/ 128693 w 6863052"/>
              <a:gd name="connsiteY13" fmla="*/ 2745920 h 3542215"/>
              <a:gd name="connsiteX14" fmla="*/ 339602 w 6863052"/>
              <a:gd name="connsiteY14" fmla="*/ 3495675 h 3542215"/>
              <a:gd name="connsiteX15" fmla="*/ 3101852 w 6863052"/>
              <a:gd name="connsiteY15" fmla="*/ 3457575 h 3542215"/>
              <a:gd name="connsiteX0" fmla="*/ 3568577 w 6863052"/>
              <a:gd name="connsiteY0" fmla="*/ 0 h 3542215"/>
              <a:gd name="connsiteX1" fmla="*/ 6092702 w 6863052"/>
              <a:gd name="connsiteY1" fmla="*/ 19050 h 3542215"/>
              <a:gd name="connsiteX2" fmla="*/ 6759452 w 6863052"/>
              <a:gd name="connsiteY2" fmla="*/ 200025 h 3542215"/>
              <a:gd name="connsiteX3" fmla="*/ 6835652 w 6863052"/>
              <a:gd name="connsiteY3" fmla="*/ 514350 h 3542215"/>
              <a:gd name="connsiteX4" fmla="*/ 6502277 w 6863052"/>
              <a:gd name="connsiteY4" fmla="*/ 571500 h 3542215"/>
              <a:gd name="connsiteX5" fmla="*/ 5864103 w 6863052"/>
              <a:gd name="connsiteY5" fmla="*/ 552450 h 3542215"/>
              <a:gd name="connsiteX6" fmla="*/ 5549777 w 6863052"/>
              <a:gd name="connsiteY6" fmla="*/ 523875 h 3542215"/>
              <a:gd name="connsiteX7" fmla="*/ 4435352 w 6863052"/>
              <a:gd name="connsiteY7" fmla="*/ 514350 h 3542215"/>
              <a:gd name="connsiteX8" fmla="*/ 3873377 w 6863052"/>
              <a:gd name="connsiteY8" fmla="*/ 942975 h 3542215"/>
              <a:gd name="connsiteX9" fmla="*/ 3816227 w 6863052"/>
              <a:gd name="connsiteY9" fmla="*/ 2352675 h 3542215"/>
              <a:gd name="connsiteX10" fmla="*/ 2548041 w 6863052"/>
              <a:gd name="connsiteY10" fmla="*/ 2646589 h 3542215"/>
              <a:gd name="connsiteX11" fmla="*/ 1130179 w 6863052"/>
              <a:gd name="connsiteY11" fmla="*/ 2669720 h 3542215"/>
              <a:gd name="connsiteX12" fmla="*/ 550512 w 6863052"/>
              <a:gd name="connsiteY12" fmla="*/ 2664279 h 3542215"/>
              <a:gd name="connsiteX13" fmla="*/ 128693 w 6863052"/>
              <a:gd name="connsiteY13" fmla="*/ 2745920 h 3542215"/>
              <a:gd name="connsiteX14" fmla="*/ 339602 w 6863052"/>
              <a:gd name="connsiteY14" fmla="*/ 3495675 h 3542215"/>
              <a:gd name="connsiteX15" fmla="*/ 3101852 w 6863052"/>
              <a:gd name="connsiteY15" fmla="*/ 3457575 h 35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63052" h="3542215">
                <a:moveTo>
                  <a:pt x="3568577" y="0"/>
                </a:moveTo>
                <a:lnTo>
                  <a:pt x="6092702" y="19050"/>
                </a:lnTo>
                <a:cubicBezTo>
                  <a:pt x="6624514" y="52387"/>
                  <a:pt x="6635627" y="117475"/>
                  <a:pt x="6759452" y="200025"/>
                </a:cubicBezTo>
                <a:cubicBezTo>
                  <a:pt x="6883277" y="282575"/>
                  <a:pt x="6878515" y="452438"/>
                  <a:pt x="6835652" y="514350"/>
                </a:cubicBezTo>
                <a:cubicBezTo>
                  <a:pt x="6792790" y="576263"/>
                  <a:pt x="6664202" y="565150"/>
                  <a:pt x="6502277" y="571500"/>
                </a:cubicBezTo>
                <a:lnTo>
                  <a:pt x="5864103" y="552450"/>
                </a:lnTo>
                <a:cubicBezTo>
                  <a:pt x="5705353" y="544513"/>
                  <a:pt x="5783140" y="511175"/>
                  <a:pt x="5549777" y="523875"/>
                </a:cubicBezTo>
                <a:cubicBezTo>
                  <a:pt x="5292602" y="587375"/>
                  <a:pt x="4721102" y="512763"/>
                  <a:pt x="4435352" y="514350"/>
                </a:cubicBezTo>
                <a:cubicBezTo>
                  <a:pt x="4149602" y="515938"/>
                  <a:pt x="3976564" y="636588"/>
                  <a:pt x="3873377" y="942975"/>
                </a:cubicBezTo>
                <a:cubicBezTo>
                  <a:pt x="3770190" y="1249362"/>
                  <a:pt x="4037116" y="2068739"/>
                  <a:pt x="3816227" y="2352675"/>
                </a:cubicBezTo>
                <a:cubicBezTo>
                  <a:pt x="3595338" y="2636611"/>
                  <a:pt x="2995716" y="2593748"/>
                  <a:pt x="2548041" y="2646589"/>
                </a:cubicBezTo>
                <a:cubicBezTo>
                  <a:pt x="2100366" y="2699430"/>
                  <a:pt x="1463100" y="2666772"/>
                  <a:pt x="1130179" y="2669720"/>
                </a:cubicBezTo>
                <a:cubicBezTo>
                  <a:pt x="797258" y="2672668"/>
                  <a:pt x="717426" y="2651579"/>
                  <a:pt x="550512" y="2664279"/>
                </a:cubicBezTo>
                <a:cubicBezTo>
                  <a:pt x="383598" y="2676979"/>
                  <a:pt x="256373" y="2696254"/>
                  <a:pt x="128693" y="2745920"/>
                </a:cubicBezTo>
                <a:cubicBezTo>
                  <a:pt x="1013" y="2795586"/>
                  <a:pt x="-155924" y="3377066"/>
                  <a:pt x="339602" y="3495675"/>
                </a:cubicBezTo>
                <a:cubicBezTo>
                  <a:pt x="835128" y="3614284"/>
                  <a:pt x="2181102" y="3470275"/>
                  <a:pt x="3101852" y="3457575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Line Callout 1 38"/>
          <p:cNvSpPr/>
          <p:nvPr/>
        </p:nvSpPr>
        <p:spPr bwMode="auto">
          <a:xfrm>
            <a:off x="4430486" y="6107488"/>
            <a:ext cx="4551590" cy="646331"/>
          </a:xfrm>
          <a:prstGeom prst="borderCallout1">
            <a:avLst>
              <a:gd name="adj1" fmla="val 75323"/>
              <a:gd name="adj2" fmla="val -869"/>
              <a:gd name="adj3" fmla="val 11161"/>
              <a:gd name="adj4" fmla="val -69526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i="1" u="none" dirty="0" smtClean="0"/>
              <a:t>Add activator to the dynamic configuration path thru the JAWS pattern language</a:t>
            </a:r>
            <a:endParaRPr lang="en-US" i="1" u="none" dirty="0"/>
          </a:p>
        </p:txBody>
      </p:sp>
    </p:spTree>
    <p:extLst>
      <p:ext uri="{BB962C8B-B14F-4D97-AF65-F5344CB8AC3E}">
        <p14:creationId xmlns:p14="http://schemas.microsoft.com/office/powerpoint/2010/main" val="2500733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-1" y="6200775"/>
            <a:ext cx="9144001" cy="6572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200025"/>
            <a:ext cx="8666163" cy="914400"/>
          </a:xfrm>
        </p:spPr>
        <p:txBody>
          <a:bodyPr/>
          <a:lstStyle/>
          <a:p>
            <a:r>
              <a:rPr lang="en-US" sz="3200" dirty="0" smtClean="0"/>
              <a:t>Minimizing Resource Utilization</a:t>
            </a:r>
            <a:endParaRPr lang="de-DE" sz="3200" dirty="0" smtClean="0"/>
          </a:p>
        </p:txBody>
      </p:sp>
      <p:sp>
        <p:nvSpPr>
          <p:cNvPr id="115718" name="Rectangle 30"/>
          <p:cNvSpPr>
            <a:spLocks noChangeArrowheads="1"/>
          </p:cNvSpPr>
          <p:nvPr/>
        </p:nvSpPr>
        <p:spPr bwMode="auto">
          <a:xfrm>
            <a:off x="7067550" y="3357563"/>
            <a:ext cx="1403350" cy="5397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0" name="Rectangle 34"/>
          <p:cNvSpPr>
            <a:spLocks noChangeArrowheads="1"/>
          </p:cNvSpPr>
          <p:nvPr/>
        </p:nvSpPr>
        <p:spPr bwMode="auto">
          <a:xfrm>
            <a:off x="7005638" y="3232150"/>
            <a:ext cx="1438275" cy="5667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466535"/>
              </p:ext>
            </p:extLst>
          </p:nvPr>
        </p:nvGraphicFramePr>
        <p:xfrm>
          <a:off x="68096" y="919511"/>
          <a:ext cx="6208879" cy="1554480"/>
        </p:xfrm>
        <a:graphic>
          <a:graphicData uri="http://schemas.openxmlformats.org/drawingml/2006/table">
            <a:tbl>
              <a:tblPr/>
              <a:tblGrid>
                <a:gridCol w="1979779"/>
                <a:gridCol w="4229100"/>
              </a:tblGrid>
              <a:tr h="2687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165376"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Resource constrained &amp; highly dynamic environments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spcBef>
                          <a:spcPct val="30000"/>
                        </a:spcBef>
                        <a:buClr>
                          <a:schemeClr val="tx1"/>
                        </a:buClr>
                        <a:buSzPct val="80000"/>
                        <a:buFontTx/>
                        <a:buChar char="•"/>
                      </a:pPr>
                      <a:r>
                        <a:rPr lang="de-DE" sz="1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It may not feasible to have all application server implementations running all the time since this ties up end-system resources unnecessarily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73204"/>
            <a:ext cx="5048250" cy="4208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72090" y="2634734"/>
            <a:ext cx="25571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u="none" dirty="0" smtClean="0"/>
              <a:t>Small Memory Device</a:t>
            </a:r>
            <a:endParaRPr lang="en-US" b="1" u="none" dirty="0"/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7396" y="2725819"/>
            <a:ext cx="1097143" cy="118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9344">
            <a:off x="1012659" y="5534781"/>
            <a:ext cx="1586619" cy="111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1" y="4205936"/>
            <a:ext cx="1827947" cy="94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>
            <a:stCxn id="11" idx="1"/>
          </p:cNvCxnSpPr>
          <p:nvPr/>
        </p:nvCxnSpPr>
        <p:spPr bwMode="auto">
          <a:xfrm>
            <a:off x="2354539" y="3318710"/>
            <a:ext cx="1731686" cy="30872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2097364" y="4362450"/>
            <a:ext cx="1988861" cy="31505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2476500" y="5149067"/>
            <a:ext cx="1609725" cy="7945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37" y="2407835"/>
            <a:ext cx="5407025" cy="393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200025"/>
            <a:ext cx="8666163" cy="914400"/>
          </a:xfrm>
        </p:spPr>
        <p:txBody>
          <a:bodyPr/>
          <a:lstStyle/>
          <a:p>
            <a:r>
              <a:rPr lang="en-US" sz="3200" dirty="0" smtClean="0"/>
              <a:t>Minimizing Resource Utilization</a:t>
            </a:r>
            <a:endParaRPr lang="de-DE" sz="3200" dirty="0" smtClean="0"/>
          </a:p>
        </p:txBody>
      </p:sp>
      <p:sp>
        <p:nvSpPr>
          <p:cNvPr id="115718" name="Rectangle 30"/>
          <p:cNvSpPr>
            <a:spLocks noChangeArrowheads="1"/>
          </p:cNvSpPr>
          <p:nvPr/>
        </p:nvSpPr>
        <p:spPr bwMode="auto">
          <a:xfrm>
            <a:off x="7067550" y="3357563"/>
            <a:ext cx="1403350" cy="5397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0" name="Rectangle 34"/>
          <p:cNvSpPr>
            <a:spLocks noChangeArrowheads="1"/>
          </p:cNvSpPr>
          <p:nvPr/>
        </p:nvSpPr>
        <p:spPr bwMode="auto">
          <a:xfrm>
            <a:off x="7005638" y="3232150"/>
            <a:ext cx="1438275" cy="5667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45642"/>
              </p:ext>
            </p:extLst>
          </p:nvPr>
        </p:nvGraphicFramePr>
        <p:xfrm>
          <a:off x="68096" y="919511"/>
          <a:ext cx="9009063" cy="1554480"/>
        </p:xfrm>
        <a:graphic>
          <a:graphicData uri="http://schemas.openxmlformats.org/drawingml/2006/table">
            <a:tbl>
              <a:tblPr/>
              <a:tblGrid>
                <a:gridCol w="1979779"/>
                <a:gridCol w="4229100"/>
                <a:gridCol w="2800184"/>
              </a:tblGrid>
              <a:tr h="2687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165376"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Resource constrained &amp; highly dynamic environments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spcBef>
                          <a:spcPct val="30000"/>
                        </a:spcBef>
                        <a:buClr>
                          <a:schemeClr val="bg1">
                            <a:lumMod val="75000"/>
                          </a:schemeClr>
                        </a:buClr>
                        <a:buSzPct val="80000"/>
                        <a:buFontTx/>
                        <a:buChar char="•"/>
                      </a:pPr>
                      <a:r>
                        <a:rPr lang="de-DE" sz="1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It may not feasible to have all application server implementations running all the time since this ties up end-system resources unnecessarily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Apply the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Activator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pattern </a:t>
                      </a:r>
                      <a:r>
                        <a:rPr lang="de-DE" sz="1800" u="none" dirty="0" smtClean="0">
                          <a:latin typeface="+mj-lt"/>
                        </a:rPr>
                        <a:t>to activate</a:t>
                      </a:r>
                      <a:r>
                        <a:rPr lang="de-DE" sz="1800" u="none" baseline="0" dirty="0" smtClean="0">
                          <a:latin typeface="+mj-lt"/>
                        </a:rPr>
                        <a:t> &amp; deactivate</a:t>
                      </a:r>
                      <a:r>
                        <a:rPr lang="de-DE" sz="1800" u="none" dirty="0" smtClean="0">
                          <a:latin typeface="+mj-lt"/>
                        </a:rPr>
                        <a:t> JAWS web server</a:t>
                      </a:r>
                      <a:r>
                        <a:rPr lang="de-DE" sz="1800" u="none" baseline="0" dirty="0" smtClean="0">
                          <a:latin typeface="+mj-lt"/>
                        </a:rPr>
                        <a:t> </a:t>
                      </a:r>
                      <a:r>
                        <a:rPr lang="de-DE" sz="1800" u="none" dirty="0" smtClean="0">
                          <a:latin typeface="+mj-lt"/>
                        </a:rPr>
                        <a:t>automatically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566345" y="2673509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none" dirty="0" smtClean="0"/>
              <a:t>Structure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410325" y="2829600"/>
            <a:ext cx="2638425" cy="2677656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182880" tIns="91440" rIns="182880" bIns="91440">
            <a:spAutoFit/>
          </a:bodyPr>
          <a:lstStyle/>
          <a:p>
            <a:pPr algn="ctr">
              <a:spcBef>
                <a:spcPts val="600"/>
              </a:spcBef>
              <a:buClr>
                <a:schemeClr val="tx1"/>
              </a:buClr>
              <a:buSzPct val="85000"/>
              <a:defRPr/>
            </a:pPr>
            <a:r>
              <a:rPr lang="de-DE" i="1" u="none" dirty="0" smtClean="0">
                <a:latin typeface="+mj-lt"/>
              </a:rPr>
              <a:t>Activator</a:t>
            </a:r>
            <a:r>
              <a:rPr lang="de-DE" u="none" dirty="0" smtClean="0">
                <a:latin typeface="+mj-lt"/>
              </a:rPr>
              <a:t> automates </a:t>
            </a:r>
            <a:r>
              <a:rPr lang="de-DE" u="none" dirty="0">
                <a:latin typeface="+mj-lt"/>
              </a:rPr>
              <a:t>scalable on-demand activation &amp; deactivation of service execution contexts to run services accessed by many clients without consuming </a:t>
            </a:r>
            <a:r>
              <a:rPr lang="de-DE" u="none" dirty="0" smtClean="0">
                <a:latin typeface="+mj-lt"/>
              </a:rPr>
              <a:t>excessive resources</a:t>
            </a:r>
            <a:endParaRPr lang="de-DE" u="none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108364" y="5050971"/>
            <a:ext cx="1242950" cy="38078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55028" y="4256313"/>
            <a:ext cx="1088571" cy="37658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69768" y="2500930"/>
            <a:ext cx="1295400" cy="1228911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-1" y="6381549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118478" y="6413305"/>
            <a:ext cx="8911222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de-DE" sz="2000" u="none" dirty="0" smtClean="0">
                <a:latin typeface="+mj-lt"/>
              </a:rPr>
              <a:t>See </a:t>
            </a:r>
            <a:r>
              <a:rPr lang="de-DE" sz="2000" u="none" dirty="0" smtClean="0">
                <a:latin typeface="+mj-lt"/>
                <a:hlinkClick r:id="rId4"/>
              </a:rPr>
              <a:t>www.dre.vanderbilt.edu</a:t>
            </a:r>
            <a:r>
              <a:rPr lang="de-DE" sz="2000" u="none" dirty="0">
                <a:latin typeface="+mj-lt"/>
                <a:hlinkClick r:id="rId4"/>
              </a:rPr>
              <a:t>/~</a:t>
            </a:r>
            <a:r>
              <a:rPr lang="de-DE" sz="2000" u="none" dirty="0" smtClean="0">
                <a:latin typeface="+mj-lt"/>
                <a:hlinkClick r:id="rId4"/>
              </a:rPr>
              <a:t>schmidt/PDF/Activator.pdf</a:t>
            </a:r>
            <a:r>
              <a:rPr lang="de-DE" sz="2000" u="none" dirty="0" smtClean="0">
                <a:latin typeface="+mj-lt"/>
              </a:rPr>
              <a:t> for info on Activator</a:t>
            </a:r>
            <a:endParaRPr lang="en-US" sz="2000" u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57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7068"/>
            <a:ext cx="6462713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200025"/>
            <a:ext cx="8666163" cy="914400"/>
          </a:xfrm>
        </p:spPr>
        <p:txBody>
          <a:bodyPr/>
          <a:lstStyle/>
          <a:p>
            <a:r>
              <a:rPr lang="en-US" sz="3200" dirty="0" smtClean="0"/>
              <a:t>Minimizing Resource Utilization</a:t>
            </a:r>
            <a:endParaRPr lang="de-DE" sz="3200" dirty="0" smtClean="0"/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3540"/>
              </p:ext>
            </p:extLst>
          </p:nvPr>
        </p:nvGraphicFramePr>
        <p:xfrm>
          <a:off x="68096" y="919511"/>
          <a:ext cx="9009063" cy="1554480"/>
        </p:xfrm>
        <a:graphic>
          <a:graphicData uri="http://schemas.openxmlformats.org/drawingml/2006/table">
            <a:tbl>
              <a:tblPr/>
              <a:tblGrid>
                <a:gridCol w="1979779"/>
                <a:gridCol w="4229100"/>
                <a:gridCol w="2800184"/>
              </a:tblGrid>
              <a:tr h="2687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165376"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75000"/>
                          </a:schemeClr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Resource constrained &amp; highly dynamic environments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spcBef>
                          <a:spcPct val="30000"/>
                        </a:spcBef>
                        <a:buClr>
                          <a:schemeClr val="bg1">
                            <a:lumMod val="75000"/>
                          </a:schemeClr>
                        </a:buClr>
                        <a:buSzPct val="80000"/>
                        <a:buFontTx/>
                        <a:buChar char="•"/>
                      </a:pPr>
                      <a:r>
                        <a:rPr lang="de-DE" sz="1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It may not feasible to have all application server implementations running all the time since this ties up end-system resources unnecessarily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Apply the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Activator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pattern </a:t>
                      </a:r>
                      <a:r>
                        <a:rPr lang="de-DE" sz="1800" u="none" dirty="0" smtClean="0">
                          <a:latin typeface="+mj-lt"/>
                        </a:rPr>
                        <a:t>to activate</a:t>
                      </a:r>
                      <a:r>
                        <a:rPr lang="de-DE" sz="1800" u="none" baseline="0" dirty="0" smtClean="0">
                          <a:latin typeface="+mj-lt"/>
                        </a:rPr>
                        <a:t> &amp; deactivate</a:t>
                      </a:r>
                      <a:r>
                        <a:rPr lang="de-DE" sz="1800" u="none" dirty="0" smtClean="0">
                          <a:latin typeface="+mj-lt"/>
                        </a:rPr>
                        <a:t> JAWS web server</a:t>
                      </a:r>
                      <a:r>
                        <a:rPr lang="de-DE" sz="1800" u="none" baseline="0" dirty="0" smtClean="0">
                          <a:latin typeface="+mj-lt"/>
                        </a:rPr>
                        <a:t> </a:t>
                      </a:r>
                      <a:r>
                        <a:rPr lang="de-DE" sz="1800" u="none" dirty="0" smtClean="0">
                          <a:latin typeface="+mj-lt"/>
                        </a:rPr>
                        <a:t>automatically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899970" y="263104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none" dirty="0" smtClean="0"/>
              <a:t>Dynamics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 bwMode="auto">
          <a:xfrm>
            <a:off x="6350697" y="2854344"/>
            <a:ext cx="2717104" cy="1477328"/>
          </a:xfrm>
          <a:prstGeom prst="borderCallout1">
            <a:avLst>
              <a:gd name="adj1" fmla="val 25330"/>
              <a:gd name="adj2" fmla="val -1237"/>
              <a:gd name="adj3" fmla="val -7586"/>
              <a:gd name="adj4" fmla="val -125921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i="1" u="none" dirty="0"/>
              <a:t>An Activator can activate &amp; passivate a </a:t>
            </a:r>
            <a:r>
              <a:rPr lang="de-DE" i="1" u="none" dirty="0" smtClean="0"/>
              <a:t>service running in a server after </a:t>
            </a:r>
            <a:r>
              <a:rPr lang="de-DE" i="1" u="none" dirty="0"/>
              <a:t>each method call, each transaction, etc</a:t>
            </a:r>
            <a:endParaRPr lang="en-US" i="1" u="none" dirty="0"/>
          </a:p>
        </p:txBody>
      </p:sp>
    </p:spTree>
    <p:extLst>
      <p:ext uri="{BB962C8B-B14F-4D97-AF65-F5344CB8AC3E}">
        <p14:creationId xmlns:p14="http://schemas.microsoft.com/office/powerpoint/2010/main" val="29114975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48631" y="276225"/>
            <a:ext cx="8881353" cy="91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Applying Activator to JAWS</a:t>
            </a:r>
          </a:p>
        </p:txBody>
      </p:sp>
      <p:sp>
        <p:nvSpPr>
          <p:cNvPr id="118811" name="Rectangle 62"/>
          <p:cNvSpPr>
            <a:spLocks noChangeArrowheads="1"/>
          </p:cNvSpPr>
          <p:nvPr/>
        </p:nvSpPr>
        <p:spPr bwMode="auto">
          <a:xfrm>
            <a:off x="6349" y="1072001"/>
            <a:ext cx="898525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indent="-233363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i="1" u="none" dirty="0"/>
              <a:t>Activator</a:t>
            </a:r>
            <a:r>
              <a:rPr lang="en-US" sz="2000" u="none" dirty="0"/>
              <a:t> is supported the UNIX </a:t>
            </a:r>
            <a:br>
              <a:rPr lang="en-US" sz="2000" u="none" dirty="0"/>
            </a:br>
            <a:r>
              <a:rPr lang="en-US" sz="2000" u="none" dirty="0" err="1"/>
              <a:t>Inetd</a:t>
            </a:r>
            <a:r>
              <a:rPr lang="en-US" sz="2000" u="none" dirty="0"/>
              <a:t> “</a:t>
            </a:r>
            <a:r>
              <a:rPr lang="en-US" sz="2000" u="none" dirty="0" err="1"/>
              <a:t>superserver</a:t>
            </a:r>
            <a:r>
              <a:rPr lang="en-US" sz="2000" u="none" dirty="0" smtClean="0"/>
              <a:t>”</a:t>
            </a:r>
            <a:endParaRPr lang="en-US" sz="2000" u="non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419" y="1008039"/>
            <a:ext cx="4060825" cy="318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5067278" y="1124841"/>
            <a:ext cx="3152155" cy="73156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34104" y="1305955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none" dirty="0" err="1" smtClean="0"/>
              <a:t>Inetd</a:t>
            </a:r>
            <a:r>
              <a:rPr lang="en-US" u="none" dirty="0" smtClean="0"/>
              <a:t> </a:t>
            </a:r>
            <a:r>
              <a:rPr lang="en-US" u="none" dirty="0" err="1" smtClean="0"/>
              <a:t>Superserver</a:t>
            </a:r>
            <a:endParaRPr lang="en-US" u="none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498974" y="1867287"/>
            <a:ext cx="4274912" cy="23393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37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6446838" y="1914525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9210" name="Rectangle 10"/>
          <p:cNvSpPr>
            <a:spLocks noChangeArrowheads="1"/>
          </p:cNvSpPr>
          <p:nvPr/>
        </p:nvSpPr>
        <p:spPr bwMode="auto">
          <a:xfrm>
            <a:off x="8421688" y="1914525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9213" name="Rectangle 13"/>
          <p:cNvSpPr>
            <a:spLocks noChangeArrowheads="1"/>
          </p:cNvSpPr>
          <p:nvPr/>
        </p:nvSpPr>
        <p:spPr bwMode="auto">
          <a:xfrm>
            <a:off x="5753100" y="2538413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9214" name="Rectangle 14"/>
          <p:cNvSpPr>
            <a:spLocks noChangeArrowheads="1"/>
          </p:cNvSpPr>
          <p:nvPr/>
        </p:nvSpPr>
        <p:spPr bwMode="auto">
          <a:xfrm>
            <a:off x="5753100" y="2468563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8" y="228600"/>
            <a:ext cx="9191625" cy="914400"/>
          </a:xfrm>
        </p:spPr>
        <p:txBody>
          <a:bodyPr/>
          <a:lstStyle/>
          <a:p>
            <a:r>
              <a:rPr lang="en-US" dirty="0" smtClean="0"/>
              <a:t>Enhancing Server (Re)Configurability</a:t>
            </a:r>
          </a:p>
        </p:txBody>
      </p:sp>
      <p:graphicFrame>
        <p:nvGraphicFramePr>
          <p:cNvPr id="4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71399"/>
              </p:ext>
            </p:extLst>
          </p:nvPr>
        </p:nvGraphicFramePr>
        <p:xfrm>
          <a:off x="12700" y="981075"/>
          <a:ext cx="9118600" cy="2453640"/>
        </p:xfrm>
        <a:graphic>
          <a:graphicData uri="http://schemas.openxmlformats.org/drawingml/2006/table">
            <a:tbl>
              <a:tblPr/>
              <a:tblGrid>
                <a:gridCol w="3006725"/>
                <a:gridCol w="3286125"/>
                <a:gridCol w="2825750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585913"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Some implementations of web server components depend on static or dynamic factors</a:t>
                      </a:r>
                    </a:p>
                    <a:p>
                      <a:pPr marL="457200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e.g., # of cores, version of the OS, system workload, etc.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Prematurely committing to a web server configuration is inflexible/inefficient since some decisions can’t be made at design-time &amp; apps incur overhead for unused or unneeded components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Apply the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Component Configurator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pattern to assemble desired web server components dynamically </a:t>
                      </a:r>
                    </a:p>
                    <a:p>
                      <a:pPr marL="4572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e.g., at installation-time or at runtime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350" y="3455574"/>
            <a:ext cx="930910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095" y="5895975"/>
            <a:ext cx="325798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b="1" u="none" dirty="0" smtClean="0">
                <a:latin typeface="+mj-lt"/>
              </a:rPr>
              <a:t>Dynamics</a:t>
            </a:r>
            <a:endParaRPr lang="en-US" sz="2400" b="1" u="none" dirty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1599985" y="3590925"/>
            <a:ext cx="314540" cy="323850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882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48631" y="276225"/>
            <a:ext cx="8881353" cy="91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Applying Activator to JAWS</a:t>
            </a:r>
          </a:p>
        </p:txBody>
      </p:sp>
      <p:sp>
        <p:nvSpPr>
          <p:cNvPr id="118811" name="Rectangle 62"/>
          <p:cNvSpPr>
            <a:spLocks noChangeArrowheads="1"/>
          </p:cNvSpPr>
          <p:nvPr/>
        </p:nvSpPr>
        <p:spPr bwMode="auto">
          <a:xfrm>
            <a:off x="6349" y="1072001"/>
            <a:ext cx="8985251" cy="1938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indent="-233363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i="1" u="none" dirty="0"/>
              <a:t>Activator</a:t>
            </a:r>
            <a:r>
              <a:rPr lang="en-US" sz="2000" u="none" dirty="0"/>
              <a:t> is supported the UNIX </a:t>
            </a:r>
            <a:br>
              <a:rPr lang="en-US" sz="2000" u="none" dirty="0"/>
            </a:br>
            <a:r>
              <a:rPr lang="en-US" sz="2000" u="none" dirty="0" err="1"/>
              <a:t>Inetd</a:t>
            </a:r>
            <a:r>
              <a:rPr lang="en-US" sz="2000" u="none" dirty="0"/>
              <a:t> “</a:t>
            </a:r>
            <a:r>
              <a:rPr lang="en-US" sz="2000" u="none" dirty="0" err="1"/>
              <a:t>superserver</a:t>
            </a:r>
            <a:r>
              <a:rPr lang="en-US" sz="2000" u="none" dirty="0"/>
              <a:t>”</a:t>
            </a:r>
          </a:p>
          <a:p>
            <a:pPr marL="452438" lvl="1" indent="-233363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u="none" dirty="0"/>
              <a:t>Internal services are fixed at </a:t>
            </a:r>
            <a:br>
              <a:rPr lang="en-US" sz="2000" u="none" dirty="0"/>
            </a:br>
            <a:r>
              <a:rPr lang="en-US" sz="2000" u="none" dirty="0"/>
              <a:t>static link time</a:t>
            </a:r>
          </a:p>
          <a:p>
            <a:pPr marL="681038" lvl="2" indent="-233363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u="none" dirty="0"/>
              <a:t>e.g., </a:t>
            </a:r>
            <a:r>
              <a:rPr lang="en-US" sz="2000" b="1" u="none" dirty="0">
                <a:latin typeface="Courier New" pitchFamily="49" charset="0"/>
                <a:cs typeface="Courier New" pitchFamily="49" charset="0"/>
              </a:rPr>
              <a:t>ECHO</a:t>
            </a:r>
            <a:r>
              <a:rPr lang="en-US" sz="2000" u="none" dirty="0"/>
              <a:t> &amp; </a:t>
            </a:r>
            <a:r>
              <a:rPr lang="en-US" sz="2000" b="1" u="none" dirty="0" smtClean="0">
                <a:latin typeface="Courier New" pitchFamily="49" charset="0"/>
                <a:cs typeface="Courier New" pitchFamily="49" charset="0"/>
              </a:rPr>
              <a:t>DAYTIME</a:t>
            </a:r>
            <a:endParaRPr lang="en-US" sz="2000" b="1" u="none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419" y="1008039"/>
            <a:ext cx="4060825" cy="318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5067278" y="1124841"/>
            <a:ext cx="3152155" cy="73156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12069" y="1262699"/>
            <a:ext cx="919851" cy="456069"/>
          </a:xfrm>
          <a:prstGeom prst="rect">
            <a:avLst/>
          </a:prstGeom>
          <a:solidFill>
            <a:srgbClr val="EFFD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3429" y="1257215"/>
            <a:ext cx="869149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n-US" sz="1600" u="none" dirty="0" smtClean="0">
                <a:latin typeface="Arial" pitchFamily="34" charset="0"/>
                <a:cs typeface="Arial" pitchFamily="34" charset="0"/>
              </a:rPr>
              <a:t>Internal</a:t>
            </a:r>
            <a:br>
              <a:rPr lang="en-US" sz="16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600" u="none" dirty="0" smtClean="0">
                <a:latin typeface="Arial" pitchFamily="34" charset="0"/>
                <a:cs typeface="Arial" pitchFamily="34" charset="0"/>
              </a:rPr>
              <a:t>service</a:t>
            </a:r>
            <a:endParaRPr lang="en-US" sz="1600" u="none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92243" y="1262699"/>
            <a:ext cx="919851" cy="456069"/>
          </a:xfrm>
          <a:prstGeom prst="rect">
            <a:avLst/>
          </a:prstGeom>
          <a:solidFill>
            <a:srgbClr val="EFFD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3603" y="1257215"/>
            <a:ext cx="869149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n-US" sz="1600" u="none" dirty="0" smtClean="0">
                <a:latin typeface="Arial" pitchFamily="34" charset="0"/>
                <a:cs typeface="Arial" pitchFamily="34" charset="0"/>
              </a:rPr>
              <a:t>Internal</a:t>
            </a:r>
            <a:br>
              <a:rPr lang="en-US" sz="16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600" u="none" dirty="0" smtClean="0">
                <a:latin typeface="Arial" pitchFamily="34" charset="0"/>
                <a:cs typeface="Arial" pitchFamily="34" charset="0"/>
              </a:rPr>
              <a:t>service</a:t>
            </a:r>
            <a:endParaRPr lang="en-US" sz="1600" u="none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172417" y="1262699"/>
            <a:ext cx="919851" cy="456069"/>
          </a:xfrm>
          <a:prstGeom prst="rect">
            <a:avLst/>
          </a:prstGeom>
          <a:solidFill>
            <a:srgbClr val="EFFD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13777" y="1257215"/>
            <a:ext cx="869149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n-US" sz="1600" u="none" dirty="0" smtClean="0">
                <a:latin typeface="Arial" pitchFamily="34" charset="0"/>
                <a:cs typeface="Arial" pitchFamily="34" charset="0"/>
              </a:rPr>
              <a:t>Internal</a:t>
            </a:r>
            <a:br>
              <a:rPr lang="en-US" sz="16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600" u="none" dirty="0" smtClean="0">
                <a:latin typeface="Arial" pitchFamily="34" charset="0"/>
                <a:cs typeface="Arial" pitchFamily="34" charset="0"/>
              </a:rPr>
              <a:t>service</a:t>
            </a:r>
            <a:endParaRPr lang="en-US" sz="1600" u="none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98974" y="1867287"/>
            <a:ext cx="4274912" cy="23393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778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48631" y="276225"/>
            <a:ext cx="8881353" cy="91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Applying Activator to JAWS</a:t>
            </a:r>
          </a:p>
        </p:txBody>
      </p:sp>
      <p:sp>
        <p:nvSpPr>
          <p:cNvPr id="118811" name="Rectangle 62"/>
          <p:cNvSpPr>
            <a:spLocks noChangeArrowheads="1"/>
          </p:cNvSpPr>
          <p:nvPr/>
        </p:nvSpPr>
        <p:spPr bwMode="auto">
          <a:xfrm>
            <a:off x="6349" y="1072001"/>
            <a:ext cx="8985251" cy="4708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indent="-233363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i="1" u="none" dirty="0"/>
              <a:t>Activator</a:t>
            </a:r>
            <a:r>
              <a:rPr lang="en-US" sz="2000" u="none" dirty="0"/>
              <a:t> is supported the UNIX </a:t>
            </a:r>
            <a:br>
              <a:rPr lang="en-US" sz="2000" u="none" dirty="0"/>
            </a:br>
            <a:r>
              <a:rPr lang="en-US" sz="2000" u="none" dirty="0" err="1"/>
              <a:t>Inetd</a:t>
            </a:r>
            <a:r>
              <a:rPr lang="en-US" sz="2000" u="none" dirty="0"/>
              <a:t> “</a:t>
            </a:r>
            <a:r>
              <a:rPr lang="en-US" sz="2000" u="none" dirty="0" err="1"/>
              <a:t>superserver</a:t>
            </a:r>
            <a:r>
              <a:rPr lang="en-US" sz="2000" u="none" dirty="0"/>
              <a:t>”</a:t>
            </a:r>
          </a:p>
          <a:p>
            <a:pPr marL="452438" lvl="1" indent="-233363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Internal services are fixed at </a:t>
            </a:r>
            <a:b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static link time</a:t>
            </a:r>
          </a:p>
          <a:p>
            <a:pPr marL="681038" lvl="2" indent="-233363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e.g., </a:t>
            </a:r>
            <a:r>
              <a:rPr lang="en-US" sz="2000" b="1" u="none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 &amp; </a:t>
            </a:r>
            <a:r>
              <a:rPr lang="en-US" sz="2000" b="1" u="none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DAYTIME</a:t>
            </a:r>
          </a:p>
          <a:p>
            <a:pPr marL="509588" lvl="1" indent="-233363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u="none" dirty="0"/>
              <a:t>External services can be </a:t>
            </a:r>
            <a:br>
              <a:rPr lang="en-US" sz="2000" u="none" dirty="0"/>
            </a:br>
            <a:r>
              <a:rPr lang="en-US" sz="2000" u="none" dirty="0"/>
              <a:t>dynamically reconfigured via </a:t>
            </a:r>
            <a:br>
              <a:rPr lang="en-US" sz="2000" u="none" dirty="0"/>
            </a:br>
            <a:r>
              <a:rPr lang="en-US" sz="2000" u="none" dirty="0"/>
              <a:t>sending a </a:t>
            </a:r>
            <a:r>
              <a:rPr lang="en-US" sz="2000" b="1" u="none" dirty="0">
                <a:latin typeface="Courier New" pitchFamily="49" charset="0"/>
                <a:cs typeface="Courier New" pitchFamily="49" charset="0"/>
              </a:rPr>
              <a:t>SIGHUP</a:t>
            </a:r>
            <a:r>
              <a:rPr lang="en-US" sz="2000" u="none" dirty="0"/>
              <a:t> signal to </a:t>
            </a:r>
            <a:r>
              <a:rPr lang="en-US" sz="2000" u="none" dirty="0" smtClean="0"/>
              <a:t/>
            </a:r>
            <a:br>
              <a:rPr lang="en-US" sz="2000" u="none" dirty="0" smtClean="0"/>
            </a:br>
            <a:r>
              <a:rPr lang="en-US" sz="2000" u="none" dirty="0" err="1" smtClean="0"/>
              <a:t>Inetd</a:t>
            </a:r>
            <a:r>
              <a:rPr lang="en-US" sz="2000" u="none" dirty="0" smtClean="0"/>
              <a:t>, which then performs </a:t>
            </a:r>
            <a:br>
              <a:rPr lang="en-US" sz="2000" u="none" dirty="0" smtClean="0"/>
            </a:br>
            <a:r>
              <a:rPr lang="en-US" sz="2000" u="none" dirty="0" smtClean="0"/>
              <a:t>the </a:t>
            </a:r>
            <a:r>
              <a:rPr lang="en-US" sz="2000" b="1" u="none" dirty="0">
                <a:latin typeface="Courier New" pitchFamily="49" charset="0"/>
                <a:cs typeface="Courier New" pitchFamily="49" charset="0"/>
              </a:rPr>
              <a:t>socket()</a:t>
            </a:r>
            <a:r>
              <a:rPr lang="en-US" sz="2000" u="none" dirty="0"/>
              <a:t>/</a:t>
            </a:r>
            <a:r>
              <a:rPr lang="en-US" sz="2000" b="1" u="none" dirty="0">
                <a:latin typeface="Courier New" pitchFamily="49" charset="0"/>
                <a:cs typeface="Courier New" pitchFamily="49" charset="0"/>
              </a:rPr>
              <a:t>bind()</a:t>
            </a:r>
            <a:r>
              <a:rPr lang="en-US" sz="2000" u="none" dirty="0"/>
              <a:t>/</a:t>
            </a:r>
            <a:r>
              <a:rPr lang="en-US" sz="2000" b="1" u="none" dirty="0">
                <a:latin typeface="Courier New" pitchFamily="49" charset="0"/>
                <a:cs typeface="Courier New" pitchFamily="49" charset="0"/>
              </a:rPr>
              <a:t>listen() </a:t>
            </a:r>
            <a:br>
              <a:rPr lang="en-US" sz="2000" b="1" u="none" dirty="0">
                <a:latin typeface="Courier New" pitchFamily="49" charset="0"/>
                <a:cs typeface="Courier New" pitchFamily="49" charset="0"/>
              </a:rPr>
            </a:br>
            <a:r>
              <a:rPr lang="en-US" sz="2000" u="none" dirty="0"/>
              <a:t>calls on all services listed in the </a:t>
            </a:r>
            <a:r>
              <a:rPr lang="en-US" sz="2000" u="none" dirty="0" smtClean="0"/>
              <a:t/>
            </a:r>
            <a:br>
              <a:rPr lang="en-US" sz="2000" u="none" dirty="0" smtClean="0"/>
            </a:br>
            <a:r>
              <a:rPr lang="en-US" sz="2000" b="1" u="none" dirty="0" err="1">
                <a:latin typeface="Courier New" pitchFamily="49" charset="0"/>
                <a:cs typeface="Courier New" pitchFamily="49" charset="0"/>
              </a:rPr>
              <a:t>inetd.conf</a:t>
            </a:r>
            <a:r>
              <a:rPr lang="en-US" sz="2000" u="none" dirty="0" smtClean="0"/>
              <a:t> </a:t>
            </a:r>
            <a:r>
              <a:rPr lang="en-US" sz="2000" u="none" dirty="0"/>
              <a:t>file</a:t>
            </a:r>
          </a:p>
          <a:p>
            <a:pPr marL="681038" lvl="2" indent="-233363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u="none" dirty="0"/>
              <a:t>e.g., </a:t>
            </a:r>
            <a:r>
              <a:rPr lang="en-US" sz="2000" b="1" u="none" dirty="0" smtClean="0">
                <a:latin typeface="Courier New" pitchFamily="49" charset="0"/>
                <a:cs typeface="Courier New" pitchFamily="49" charset="0"/>
              </a:rPr>
              <a:t>FTP</a:t>
            </a:r>
            <a:r>
              <a:rPr lang="en-US" sz="2000" u="none" dirty="0"/>
              <a:t>, </a:t>
            </a:r>
            <a:r>
              <a:rPr lang="en-US" sz="2000" b="1" u="none" dirty="0" smtClean="0">
                <a:latin typeface="Courier New" pitchFamily="49" charset="0"/>
                <a:cs typeface="Courier New" pitchFamily="49" charset="0"/>
              </a:rPr>
              <a:t>TELNET</a:t>
            </a:r>
            <a:r>
              <a:rPr lang="en-US" sz="2000" u="none" dirty="0" smtClean="0"/>
              <a:t>, </a:t>
            </a:r>
            <a:r>
              <a:rPr lang="en-US" sz="2000" u="none" dirty="0"/>
              <a:t>&amp; </a:t>
            </a:r>
            <a:r>
              <a:rPr lang="en-US" sz="2000" b="1" u="none" dirty="0" smtClean="0">
                <a:latin typeface="Courier New" pitchFamily="49" charset="0"/>
                <a:cs typeface="Courier New" pitchFamily="49" charset="0"/>
              </a:rPr>
              <a:t>HTTP</a:t>
            </a:r>
            <a:endParaRPr lang="en-US" sz="2000" b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2529" y="6412468"/>
            <a:ext cx="5724644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sz="2000" u="none" dirty="0" smtClean="0"/>
              <a:t>See </a:t>
            </a:r>
            <a:r>
              <a:rPr lang="en-US" sz="2000" dirty="0" smtClean="0">
                <a:hlinkClick r:id="rId3"/>
              </a:rPr>
              <a:t>en.wikipedia.org/wiki/</a:t>
            </a:r>
            <a:r>
              <a:rPr lang="en-US" sz="2000" dirty="0" err="1" smtClean="0">
                <a:hlinkClick r:id="rId3"/>
              </a:rPr>
              <a:t>Inetd</a:t>
            </a:r>
            <a:r>
              <a:rPr lang="en-US" sz="2000" dirty="0" smtClean="0"/>
              <a:t> </a:t>
            </a:r>
            <a:r>
              <a:rPr lang="en-US" sz="2000" u="none" dirty="0" smtClean="0"/>
              <a:t>for more on </a:t>
            </a:r>
            <a:r>
              <a:rPr lang="en-US" sz="2000" u="none" dirty="0" err="1" smtClean="0"/>
              <a:t>Inetd</a:t>
            </a: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419" y="1008039"/>
            <a:ext cx="4060825" cy="318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5067278" y="1124841"/>
            <a:ext cx="3152155" cy="73156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12069" y="1262699"/>
            <a:ext cx="919851" cy="456069"/>
          </a:xfrm>
          <a:prstGeom prst="rect">
            <a:avLst/>
          </a:prstGeom>
          <a:solidFill>
            <a:srgbClr val="EFFD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3429" y="1257215"/>
            <a:ext cx="869149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n-US" sz="1600" u="none" dirty="0" smtClean="0">
                <a:latin typeface="Arial" pitchFamily="34" charset="0"/>
                <a:cs typeface="Arial" pitchFamily="34" charset="0"/>
              </a:rPr>
              <a:t>Internal</a:t>
            </a:r>
            <a:br>
              <a:rPr lang="en-US" sz="16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600" u="none" dirty="0" smtClean="0">
                <a:latin typeface="Arial" pitchFamily="34" charset="0"/>
                <a:cs typeface="Arial" pitchFamily="34" charset="0"/>
              </a:rPr>
              <a:t>service</a:t>
            </a:r>
            <a:endParaRPr lang="en-US" sz="1600" u="none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92243" y="1262699"/>
            <a:ext cx="919851" cy="456069"/>
          </a:xfrm>
          <a:prstGeom prst="rect">
            <a:avLst/>
          </a:prstGeom>
          <a:solidFill>
            <a:srgbClr val="EFFD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3603" y="1257215"/>
            <a:ext cx="869149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n-US" sz="1600" u="none" dirty="0" smtClean="0">
                <a:latin typeface="Arial" pitchFamily="34" charset="0"/>
                <a:cs typeface="Arial" pitchFamily="34" charset="0"/>
              </a:rPr>
              <a:t>Internal</a:t>
            </a:r>
            <a:br>
              <a:rPr lang="en-US" sz="16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600" u="none" dirty="0" smtClean="0">
                <a:latin typeface="Arial" pitchFamily="34" charset="0"/>
                <a:cs typeface="Arial" pitchFamily="34" charset="0"/>
              </a:rPr>
              <a:t>service</a:t>
            </a:r>
            <a:endParaRPr lang="en-US" sz="1600" u="none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172417" y="1262699"/>
            <a:ext cx="919851" cy="456069"/>
          </a:xfrm>
          <a:prstGeom prst="rect">
            <a:avLst/>
          </a:prstGeom>
          <a:solidFill>
            <a:srgbClr val="EFFD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13777" y="1257215"/>
            <a:ext cx="869149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n-US" sz="1600" u="none" dirty="0" smtClean="0">
                <a:latin typeface="Arial" pitchFamily="34" charset="0"/>
                <a:cs typeface="Arial" pitchFamily="34" charset="0"/>
              </a:rPr>
              <a:t>Internal</a:t>
            </a:r>
            <a:br>
              <a:rPr lang="en-US" sz="16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600" u="none" dirty="0" smtClean="0">
                <a:latin typeface="Arial" pitchFamily="34" charset="0"/>
                <a:cs typeface="Arial" pitchFamily="34" charset="0"/>
              </a:rPr>
              <a:t>service</a:t>
            </a:r>
            <a:endParaRPr lang="en-US" sz="1600" u="none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514712" y="3861931"/>
            <a:ext cx="4274912" cy="23393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1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48631" y="276225"/>
            <a:ext cx="8881353" cy="91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Applying Activator to JAWS</a:t>
            </a:r>
          </a:p>
        </p:txBody>
      </p:sp>
      <p:sp>
        <p:nvSpPr>
          <p:cNvPr id="51" name="Rectangle 44"/>
          <p:cNvSpPr>
            <a:spLocks noChangeArrowheads="1"/>
          </p:cNvSpPr>
          <p:nvPr/>
        </p:nvSpPr>
        <p:spPr bwMode="auto">
          <a:xfrm>
            <a:off x="6036729" y="1207921"/>
            <a:ext cx="2890835" cy="1257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2000" u="none" dirty="0" err="1" smtClean="0"/>
              <a:t>Inetd</a:t>
            </a:r>
            <a:r>
              <a:rPr lang="en-US" sz="2000" u="none" dirty="0" smtClean="0"/>
              <a:t> </a:t>
            </a:r>
            <a:br>
              <a:rPr lang="en-US" sz="2000" u="none" dirty="0" smtClean="0"/>
            </a:br>
            <a:r>
              <a:rPr lang="en-US" sz="1600" u="none" dirty="0" smtClean="0"/>
              <a:t>(www.dre.vanderbilt.edu)</a:t>
            </a:r>
            <a:endParaRPr lang="en-US" sz="1600" u="none" dirty="0"/>
          </a:p>
        </p:txBody>
      </p:sp>
      <p:sp>
        <p:nvSpPr>
          <p:cNvPr id="76" name="Rectangle 45"/>
          <p:cNvSpPr>
            <a:spLocks noChangeArrowheads="1"/>
          </p:cNvSpPr>
          <p:nvPr/>
        </p:nvSpPr>
        <p:spPr bwMode="auto">
          <a:xfrm>
            <a:off x="4000498" y="1399036"/>
            <a:ext cx="988481" cy="93574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/>
          <a:p>
            <a:pPr algn="ctr" eaLnBrk="1" hangingPunct="1"/>
            <a:r>
              <a:rPr lang="en-US" sz="2000" u="none"/>
              <a:t>Client</a:t>
            </a:r>
          </a:p>
        </p:txBody>
      </p:sp>
      <p:sp>
        <p:nvSpPr>
          <p:cNvPr id="81" name="Rectangle 62"/>
          <p:cNvSpPr>
            <a:spLocks noChangeArrowheads="1"/>
          </p:cNvSpPr>
          <p:nvPr/>
        </p:nvSpPr>
        <p:spPr bwMode="auto">
          <a:xfrm>
            <a:off x="-3175" y="1037971"/>
            <a:ext cx="3671661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 smtClean="0">
                <a:latin typeface="+mj-lt"/>
              </a:rPr>
              <a:t>Clients can use the </a:t>
            </a:r>
            <a:r>
              <a:rPr lang="en-US" sz="2000" u="none" dirty="0" err="1" smtClean="0">
                <a:latin typeface="+mj-lt"/>
              </a:rPr>
              <a:t>Inetd</a:t>
            </a:r>
            <a:r>
              <a:rPr lang="en-US" sz="2000" u="none" dirty="0" smtClean="0">
                <a:latin typeface="+mj-lt"/>
              </a:rPr>
              <a:t>-based </a:t>
            </a:r>
            <a:r>
              <a:rPr lang="en-US" sz="2000" i="1" u="none" dirty="0" smtClean="0">
                <a:latin typeface="+mj-lt"/>
              </a:rPr>
              <a:t>Activator</a:t>
            </a:r>
            <a:r>
              <a:rPr lang="en-US" sz="2000" u="none" dirty="0" smtClean="0">
                <a:latin typeface="+mj-lt"/>
              </a:rPr>
              <a:t> </a:t>
            </a:r>
            <a:r>
              <a:rPr lang="en-US" sz="2000" u="none" dirty="0">
                <a:latin typeface="+mj-lt"/>
              </a:rPr>
              <a:t>pattern </a:t>
            </a:r>
            <a:r>
              <a:rPr lang="en-US" sz="2000" u="none" dirty="0" smtClean="0">
                <a:latin typeface="+mj-lt"/>
              </a:rPr>
              <a:t>to launch a JAWS-based web server on-demand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250439" y="1898683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250439" y="2141427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957557" y="1898683"/>
            <a:ext cx="1073597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957557" y="2141427"/>
            <a:ext cx="1073597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8030287" y="1898683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8030287" y="2141427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Text Box 60"/>
          <p:cNvSpPr txBox="1">
            <a:spLocks noChangeArrowheads="1"/>
          </p:cNvSpPr>
          <p:nvPr/>
        </p:nvSpPr>
        <p:spPr bwMode="auto">
          <a:xfrm>
            <a:off x="6268777" y="2099459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44" name="Text Box 60"/>
          <p:cNvSpPr txBox="1">
            <a:spLocks noChangeArrowheads="1"/>
          </p:cNvSpPr>
          <p:nvPr/>
        </p:nvSpPr>
        <p:spPr bwMode="auto">
          <a:xfrm>
            <a:off x="6964484" y="2099459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45" name="Text Box 60"/>
          <p:cNvSpPr txBox="1">
            <a:spLocks noChangeArrowheads="1"/>
          </p:cNvSpPr>
          <p:nvPr/>
        </p:nvSpPr>
        <p:spPr bwMode="auto">
          <a:xfrm>
            <a:off x="8031154" y="2099459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32" name="Text Box 60"/>
          <p:cNvSpPr txBox="1">
            <a:spLocks noChangeArrowheads="1"/>
          </p:cNvSpPr>
          <p:nvPr/>
        </p:nvSpPr>
        <p:spPr bwMode="auto">
          <a:xfrm>
            <a:off x="6268777" y="1881739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33" name="Text Box 60"/>
          <p:cNvSpPr txBox="1">
            <a:spLocks noChangeArrowheads="1"/>
          </p:cNvSpPr>
          <p:nvPr/>
        </p:nvSpPr>
        <p:spPr bwMode="auto">
          <a:xfrm>
            <a:off x="6964484" y="1881739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46" name="Text Box 60"/>
          <p:cNvSpPr txBox="1">
            <a:spLocks noChangeArrowheads="1"/>
          </p:cNvSpPr>
          <p:nvPr/>
        </p:nvSpPr>
        <p:spPr bwMode="auto">
          <a:xfrm>
            <a:off x="8031154" y="1881739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4"/>
          <p:cNvSpPr>
            <a:spLocks noChangeArrowheads="1"/>
          </p:cNvSpPr>
          <p:nvPr/>
        </p:nvSpPr>
        <p:spPr bwMode="auto">
          <a:xfrm>
            <a:off x="6036729" y="1207921"/>
            <a:ext cx="2890835" cy="1257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2000" u="none" dirty="0" err="1" smtClean="0"/>
              <a:t>Inetd</a:t>
            </a:r>
            <a:r>
              <a:rPr lang="en-US" sz="2000" u="none" dirty="0" smtClean="0"/>
              <a:t> </a:t>
            </a:r>
            <a:br>
              <a:rPr lang="en-US" sz="2000" u="none" dirty="0" smtClean="0"/>
            </a:br>
            <a:r>
              <a:rPr lang="en-US" sz="1600" u="none" dirty="0" smtClean="0"/>
              <a:t>(www.dre.vanderbilt.edu)</a:t>
            </a:r>
            <a:endParaRPr lang="en-US" sz="1600" u="none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6250439" y="2141427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48631" y="276225"/>
            <a:ext cx="8881353" cy="91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Applying Activator to JAWS</a:t>
            </a:r>
          </a:p>
        </p:txBody>
      </p:sp>
      <p:sp>
        <p:nvSpPr>
          <p:cNvPr id="76" name="Rectangle 45"/>
          <p:cNvSpPr>
            <a:spLocks noChangeArrowheads="1"/>
          </p:cNvSpPr>
          <p:nvPr/>
        </p:nvSpPr>
        <p:spPr bwMode="auto">
          <a:xfrm>
            <a:off x="4000498" y="1399036"/>
            <a:ext cx="988481" cy="93574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/>
          <a:p>
            <a:pPr algn="ctr" eaLnBrk="1" hangingPunct="1"/>
            <a:r>
              <a:rPr lang="en-US" sz="2000" u="none"/>
              <a:t>Client</a:t>
            </a:r>
          </a:p>
        </p:txBody>
      </p:sp>
      <p:sp>
        <p:nvSpPr>
          <p:cNvPr id="81" name="Rectangle 62"/>
          <p:cNvSpPr>
            <a:spLocks noChangeArrowheads="1"/>
          </p:cNvSpPr>
          <p:nvPr/>
        </p:nvSpPr>
        <p:spPr bwMode="auto">
          <a:xfrm>
            <a:off x="-3175" y="1037971"/>
            <a:ext cx="3628118" cy="35548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0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Clients can use the </a:t>
            </a:r>
            <a:r>
              <a:rPr lang="en-US" sz="2000" u="none" dirty="0" err="1">
                <a:solidFill>
                  <a:schemeClr val="bg1">
                    <a:lumMod val="75000"/>
                  </a:schemeClr>
                </a:solidFill>
                <a:latin typeface="Tahoma"/>
              </a:rPr>
              <a:t>Inetd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-based </a:t>
            </a:r>
            <a:r>
              <a:rPr lang="en-US" sz="2000" i="1" u="none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Activator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 pattern to launch a JAWS-based web server on-demand</a:t>
            </a:r>
          </a:p>
          <a:p>
            <a:pPr marL="228600" lvl="1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 smtClean="0">
                <a:latin typeface="+mj-lt"/>
              </a:rPr>
              <a:t>Put </a:t>
            </a:r>
            <a:r>
              <a:rPr lang="en-US" sz="2000" u="none" dirty="0">
                <a:latin typeface="+mj-lt"/>
              </a:rPr>
              <a:t>following line </a:t>
            </a:r>
            <a:r>
              <a:rPr lang="en-US" sz="2000" u="none" dirty="0"/>
              <a:t>in the </a:t>
            </a:r>
            <a:r>
              <a:rPr lang="en-US" sz="2000" b="1" u="non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u="none" dirty="0" err="1">
                <a:latin typeface="Courier New" pitchFamily="49" charset="0"/>
                <a:cs typeface="Courier New" pitchFamily="49" charset="0"/>
              </a:rPr>
              <a:t>etc</a:t>
            </a:r>
            <a:r>
              <a:rPr lang="en-US" sz="2000" b="1" u="non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u="none" dirty="0" err="1">
                <a:latin typeface="Courier New" pitchFamily="49" charset="0"/>
                <a:cs typeface="Courier New" pitchFamily="49" charset="0"/>
              </a:rPr>
              <a:t>inetd.conf</a:t>
            </a:r>
            <a:r>
              <a:rPr lang="en-US" sz="2000" u="none" dirty="0"/>
              <a:t> file</a:t>
            </a:r>
            <a:r>
              <a:rPr lang="en-US" sz="2000" u="none" dirty="0" smtClean="0"/>
              <a:t>:</a:t>
            </a:r>
          </a:p>
          <a:p>
            <a:pPr marL="228600" lvl="1" indent="-228600">
              <a:spcBef>
                <a:spcPts val="600"/>
              </a:spcBef>
              <a:buSzPct val="80000"/>
              <a:buFontTx/>
              <a:buChar char="•"/>
            </a:pPr>
            <a:endParaRPr lang="en-US" sz="2000" u="none" dirty="0"/>
          </a:p>
          <a:p>
            <a:pPr marL="228600" indent="-228600">
              <a:spcBef>
                <a:spcPts val="600"/>
              </a:spcBef>
              <a:buSzPct val="80000"/>
              <a:buFontTx/>
              <a:buChar char="•"/>
            </a:pPr>
            <a:endParaRPr lang="en-US" sz="2000" u="none" dirty="0" smtClean="0">
              <a:latin typeface="+mj-lt"/>
            </a:endParaRPr>
          </a:p>
          <a:p>
            <a:pPr marL="228600" indent="-228600">
              <a:spcBef>
                <a:spcPts val="600"/>
              </a:spcBef>
              <a:buSzPct val="80000"/>
              <a:buFontTx/>
              <a:buChar char="•"/>
            </a:pPr>
            <a:endParaRPr lang="en-US" sz="2000" u="none" dirty="0" smtClean="0">
              <a:latin typeface="+mj-lt"/>
            </a:endParaRPr>
          </a:p>
          <a:p>
            <a:pPr marL="228600" indent="-228600">
              <a:spcBef>
                <a:spcPts val="600"/>
              </a:spcBef>
              <a:buSzPct val="80000"/>
              <a:buFontTx/>
              <a:buChar char="•"/>
            </a:pPr>
            <a:endParaRPr lang="en-US" sz="2000" u="none" dirty="0" smtClean="0">
              <a:latin typeface="+mj-lt"/>
            </a:endParaRPr>
          </a:p>
        </p:txBody>
      </p:sp>
      <p:sp>
        <p:nvSpPr>
          <p:cNvPr id="82" name="Rectangle 5"/>
          <p:cNvSpPr>
            <a:spLocks noChangeArrowheads="1"/>
          </p:cNvSpPr>
          <p:nvPr/>
        </p:nvSpPr>
        <p:spPr bwMode="auto">
          <a:xfrm>
            <a:off x="211528" y="3172669"/>
            <a:ext cx="468219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http stream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tcp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u="non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u="none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u="none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nowait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root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  /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usr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etc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httpd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httpd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250439" y="1898683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957557" y="1898683"/>
            <a:ext cx="1073597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957557" y="2141427"/>
            <a:ext cx="1073597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8030287" y="1898683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8030287" y="2141427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52"/>
          <p:cNvSpPr>
            <a:spLocks noChangeArrowheads="1"/>
          </p:cNvSpPr>
          <p:nvPr/>
        </p:nvSpPr>
        <p:spPr bwMode="auto">
          <a:xfrm>
            <a:off x="6268777" y="1898683"/>
            <a:ext cx="10350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>
              <a:spcBef>
                <a:spcPct val="75000"/>
              </a:spcBef>
              <a:buClr>
                <a:srgbClr val="006699"/>
              </a:buClr>
              <a:buSzPct val="85000"/>
              <a:buFont typeface="Wingdings" pitchFamily="2" charset="2"/>
              <a:buNone/>
            </a:pPr>
            <a:r>
              <a:rPr lang="en-US" sz="1200" b="1" u="none" dirty="0" smtClean="0">
                <a:solidFill>
                  <a:srgbClr val="336699"/>
                </a:solidFill>
              </a:rPr>
              <a:t>http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41" name="Rectangle 51"/>
          <p:cNvSpPr>
            <a:spLocks noChangeArrowheads="1"/>
          </p:cNvSpPr>
          <p:nvPr/>
        </p:nvSpPr>
        <p:spPr bwMode="auto">
          <a:xfrm>
            <a:off x="6964484" y="1898683"/>
            <a:ext cx="113506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>
              <a:spcBef>
                <a:spcPct val="75000"/>
              </a:spcBef>
              <a:buClr>
                <a:srgbClr val="006699"/>
              </a:buClr>
              <a:buSzPct val="85000"/>
              <a:buFont typeface="Wingdings" pitchFamily="2" charset="2"/>
              <a:buNone/>
            </a:pP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usr</a:t>
            </a: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etc</a:t>
            </a: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httpd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42" name="Text Box 60"/>
          <p:cNvSpPr txBox="1">
            <a:spLocks noChangeArrowheads="1"/>
          </p:cNvSpPr>
          <p:nvPr/>
        </p:nvSpPr>
        <p:spPr bwMode="auto">
          <a:xfrm>
            <a:off x="8030287" y="1898683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port:80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43" name="Text Box 60"/>
          <p:cNvSpPr txBox="1">
            <a:spLocks noChangeArrowheads="1"/>
          </p:cNvSpPr>
          <p:nvPr/>
        </p:nvSpPr>
        <p:spPr bwMode="auto">
          <a:xfrm>
            <a:off x="6268777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44" name="Text Box 60"/>
          <p:cNvSpPr txBox="1">
            <a:spLocks noChangeArrowheads="1"/>
          </p:cNvSpPr>
          <p:nvPr/>
        </p:nvSpPr>
        <p:spPr bwMode="auto">
          <a:xfrm>
            <a:off x="6964484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45" name="Text Box 60"/>
          <p:cNvSpPr txBox="1">
            <a:spLocks noChangeArrowheads="1"/>
          </p:cNvSpPr>
          <p:nvPr/>
        </p:nvSpPr>
        <p:spPr bwMode="auto">
          <a:xfrm>
            <a:off x="8031154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15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48631" y="276225"/>
            <a:ext cx="8881353" cy="91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Applying Activator to JAWS</a:t>
            </a:r>
          </a:p>
        </p:txBody>
      </p:sp>
      <p:sp>
        <p:nvSpPr>
          <p:cNvPr id="118811" name="Rectangle 62"/>
          <p:cNvSpPr>
            <a:spLocks noChangeArrowheads="1"/>
          </p:cNvSpPr>
          <p:nvPr/>
        </p:nvSpPr>
        <p:spPr bwMode="auto">
          <a:xfrm>
            <a:off x="-3175" y="1037971"/>
            <a:ext cx="3813175" cy="48628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0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rgbClr val="FFFFFF">
                    <a:lumMod val="75000"/>
                  </a:srgbClr>
                </a:solidFill>
                <a:latin typeface="Tahoma"/>
              </a:rPr>
              <a:t>Clients can use the </a:t>
            </a:r>
            <a:r>
              <a:rPr lang="en-US" sz="2000" u="none" dirty="0" err="1">
                <a:solidFill>
                  <a:srgbClr val="FFFFFF">
                    <a:lumMod val="75000"/>
                  </a:srgbClr>
                </a:solidFill>
                <a:latin typeface="Tahoma"/>
              </a:rPr>
              <a:t>Inetd</a:t>
            </a:r>
            <a:r>
              <a:rPr lang="en-US" sz="2000" u="none" dirty="0">
                <a:solidFill>
                  <a:srgbClr val="FFFFFF">
                    <a:lumMod val="75000"/>
                  </a:srgbClr>
                </a:solidFill>
                <a:latin typeface="Tahoma"/>
              </a:rPr>
              <a:t>-based </a:t>
            </a:r>
            <a:r>
              <a:rPr lang="en-US" sz="2000" i="1" u="none" dirty="0">
                <a:solidFill>
                  <a:srgbClr val="FFFFFF">
                    <a:lumMod val="75000"/>
                  </a:srgbClr>
                </a:solidFill>
                <a:latin typeface="Tahoma"/>
              </a:rPr>
              <a:t>Activator</a:t>
            </a:r>
            <a:r>
              <a:rPr lang="en-US" sz="2000" u="none" dirty="0">
                <a:solidFill>
                  <a:srgbClr val="FFFFFF">
                    <a:lumMod val="75000"/>
                  </a:srgbClr>
                </a:solidFill>
                <a:latin typeface="Tahoma"/>
              </a:rPr>
              <a:t> pattern to launch a JAWS-based web server on-demand</a:t>
            </a:r>
          </a:p>
          <a:p>
            <a:pPr marL="228600" lvl="1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Put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following line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in the </a:t>
            </a:r>
            <a:r>
              <a:rPr lang="en-US" sz="2000" b="1" u="none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u="none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etc</a:t>
            </a:r>
            <a:r>
              <a:rPr lang="en-US" sz="2000" b="1" u="none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u="none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inetd.conf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 file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228600" lvl="1" indent="-228600">
              <a:spcBef>
                <a:spcPts val="600"/>
              </a:spcBef>
              <a:buSzPct val="80000"/>
              <a:buFontTx/>
              <a:buChar char="•"/>
            </a:pPr>
            <a:endParaRPr lang="en-US" sz="2000" u="none" dirty="0">
              <a:solidFill>
                <a:schemeClr val="bg1">
                  <a:lumMod val="75000"/>
                </a:schemeClr>
              </a:solidFill>
            </a:endParaRPr>
          </a:p>
          <a:p>
            <a:pPr marL="228600" indent="-228600">
              <a:spcBef>
                <a:spcPts val="600"/>
              </a:spcBef>
              <a:buSzPct val="80000"/>
              <a:buFontTx/>
              <a:buChar char="•"/>
            </a:pPr>
            <a:endParaRPr lang="en-US" sz="2000" u="none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indent="-228600">
              <a:spcBef>
                <a:spcPts val="600"/>
              </a:spcBef>
              <a:buSzPct val="80000"/>
              <a:buFontTx/>
              <a:buChar char="•"/>
            </a:pPr>
            <a:endParaRPr lang="en-US" sz="2000" u="none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indent="-228600">
              <a:spcBef>
                <a:spcPts val="600"/>
              </a:spcBef>
              <a:buSzPct val="80000"/>
              <a:buFontTx/>
              <a:buChar char="•"/>
            </a:pPr>
            <a:endParaRPr lang="en-US" sz="2000" u="none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 smtClean="0">
                <a:latin typeface="+mj-lt"/>
              </a:rPr>
              <a:t>When </a:t>
            </a:r>
            <a:r>
              <a:rPr lang="en-US" sz="2000" u="none" dirty="0">
                <a:latin typeface="+mj-lt"/>
              </a:rPr>
              <a:t>a TCP </a:t>
            </a:r>
            <a:r>
              <a:rPr lang="en-US" sz="2000" u="none" dirty="0" smtClean="0">
                <a:latin typeface="+mj-lt"/>
              </a:rPr>
              <a:t>connection arrives on port 80, </a:t>
            </a:r>
            <a:r>
              <a:rPr lang="en-US" sz="2000" u="none" dirty="0" err="1">
                <a:latin typeface="+mj-lt"/>
              </a:rPr>
              <a:t>I</a:t>
            </a:r>
            <a:r>
              <a:rPr lang="en-US" sz="2000" u="none" dirty="0" err="1" smtClean="0">
                <a:latin typeface="+mj-lt"/>
              </a:rPr>
              <a:t>netd</a:t>
            </a:r>
            <a:r>
              <a:rPr lang="en-US" sz="2000" u="none" dirty="0" smtClean="0">
                <a:latin typeface="+mj-lt"/>
              </a:rPr>
              <a:t> </a:t>
            </a:r>
            <a:r>
              <a:rPr lang="en-US" sz="2000" u="none" dirty="0">
                <a:latin typeface="+mj-lt"/>
              </a:rPr>
              <a:t>launches the </a:t>
            </a:r>
            <a:r>
              <a:rPr lang="en-US" sz="2000" u="none" dirty="0" smtClean="0">
                <a:latin typeface="+mj-lt"/>
              </a:rPr>
              <a:t>JAWS-based server </a:t>
            </a:r>
            <a:r>
              <a:rPr lang="en-US" sz="2000" u="none" dirty="0">
                <a:latin typeface="+mj-lt"/>
              </a:rPr>
              <a:t>program </a:t>
            </a:r>
            <a:endParaRPr lang="en-US" sz="2000" u="none" dirty="0" smtClean="0">
              <a:latin typeface="+mj-lt"/>
            </a:endParaRPr>
          </a:p>
        </p:txBody>
      </p:sp>
      <p:sp>
        <p:nvSpPr>
          <p:cNvPr id="78" name="Rectangle 5"/>
          <p:cNvSpPr>
            <a:spLocks noChangeArrowheads="1"/>
          </p:cNvSpPr>
          <p:nvPr/>
        </p:nvSpPr>
        <p:spPr bwMode="auto">
          <a:xfrm>
            <a:off x="211528" y="3172669"/>
            <a:ext cx="468219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http stream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tcp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u="none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u="none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nowait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root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  /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usr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etc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httpd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httpd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ectangle 44"/>
          <p:cNvSpPr>
            <a:spLocks noChangeArrowheads="1"/>
          </p:cNvSpPr>
          <p:nvPr/>
        </p:nvSpPr>
        <p:spPr bwMode="auto">
          <a:xfrm>
            <a:off x="6036729" y="1207921"/>
            <a:ext cx="2890835" cy="1257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2000" u="none" dirty="0" err="1" smtClean="0"/>
              <a:t>Inetd</a:t>
            </a:r>
            <a:r>
              <a:rPr lang="en-US" sz="2000" u="none" dirty="0" smtClean="0"/>
              <a:t> </a:t>
            </a:r>
            <a:br>
              <a:rPr lang="en-US" sz="2000" u="none" dirty="0" smtClean="0"/>
            </a:br>
            <a:r>
              <a:rPr lang="en-US" sz="1600" u="none" dirty="0" smtClean="0"/>
              <a:t>(www.dre.vanderbilt.edu)</a:t>
            </a:r>
            <a:endParaRPr lang="en-US" sz="1600" u="none" dirty="0"/>
          </a:p>
        </p:txBody>
      </p:sp>
      <p:sp>
        <p:nvSpPr>
          <p:cNvPr id="47" name="Rectangle 22"/>
          <p:cNvSpPr>
            <a:spLocks noChangeArrowheads="1"/>
          </p:cNvSpPr>
          <p:nvPr/>
        </p:nvSpPr>
        <p:spPr bwMode="auto">
          <a:xfrm>
            <a:off x="6474878" y="3456436"/>
            <a:ext cx="2430463" cy="842963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/>
          <a:p>
            <a:pPr algn="ctr" eaLnBrk="1" hangingPunct="1"/>
            <a:r>
              <a:rPr lang="en-US" sz="2000" u="none" dirty="0" smtClean="0"/>
              <a:t>JAWS server </a:t>
            </a:r>
            <a:br>
              <a:rPr lang="en-US" sz="2000" u="none" dirty="0" smtClean="0"/>
            </a:br>
            <a:r>
              <a:rPr lang="en-US" sz="1400" u="none" dirty="0" smtClean="0"/>
              <a:t>(</a:t>
            </a:r>
            <a:r>
              <a:rPr lang="en-US" sz="1400" u="none" dirty="0"/>
              <a:t>www.dre.vanderbilt.edu:80)</a:t>
            </a:r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4988979" y="1818767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4967808" y="1522208"/>
            <a:ext cx="1295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200" b="1" u="none" dirty="0"/>
              <a:t>1</a:t>
            </a:r>
            <a:r>
              <a:rPr lang="en-US" sz="1200" b="1" u="none" dirty="0" smtClean="0"/>
              <a:t>. connect()</a:t>
            </a:r>
            <a:endParaRPr lang="en-US" sz="1200" b="1" u="none" dirty="0"/>
          </a:p>
        </p:txBody>
      </p:sp>
      <p:sp>
        <p:nvSpPr>
          <p:cNvPr id="79" name="Line 30"/>
          <p:cNvSpPr>
            <a:spLocks noChangeShapeType="1"/>
          </p:cNvSpPr>
          <p:nvPr/>
        </p:nvSpPr>
        <p:spPr bwMode="auto">
          <a:xfrm>
            <a:off x="7636931" y="2465836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7713131" y="2694436"/>
            <a:ext cx="1106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200" b="1" u="none" dirty="0"/>
              <a:t>2. </a:t>
            </a:r>
            <a:r>
              <a:rPr lang="en-US" sz="1200" b="1" u="none" dirty="0" smtClean="0"/>
              <a:t>fork/exec</a:t>
            </a:r>
            <a:endParaRPr lang="en-US" sz="1200" b="1" u="none" dirty="0"/>
          </a:p>
        </p:txBody>
      </p:sp>
      <p:sp>
        <p:nvSpPr>
          <p:cNvPr id="84" name="Rectangle 45"/>
          <p:cNvSpPr>
            <a:spLocks noChangeArrowheads="1"/>
          </p:cNvSpPr>
          <p:nvPr/>
        </p:nvSpPr>
        <p:spPr bwMode="auto">
          <a:xfrm>
            <a:off x="4000498" y="1399036"/>
            <a:ext cx="988481" cy="93574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/>
          <a:p>
            <a:pPr algn="ctr" eaLnBrk="1" hangingPunct="1"/>
            <a:r>
              <a:rPr lang="en-US" sz="2000" u="none"/>
              <a:t>Client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6250439" y="1898683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250439" y="2141427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957557" y="1898683"/>
            <a:ext cx="1073597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957557" y="2141427"/>
            <a:ext cx="1073597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8030287" y="1898683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8030287" y="2141427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2"/>
          <p:cNvSpPr>
            <a:spLocks noChangeArrowheads="1"/>
          </p:cNvSpPr>
          <p:nvPr/>
        </p:nvSpPr>
        <p:spPr bwMode="auto">
          <a:xfrm>
            <a:off x="6268777" y="1898683"/>
            <a:ext cx="10350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>
              <a:spcBef>
                <a:spcPct val="75000"/>
              </a:spcBef>
              <a:buClr>
                <a:srgbClr val="006699"/>
              </a:buClr>
              <a:buSzPct val="85000"/>
              <a:buFont typeface="Wingdings" pitchFamily="2" charset="2"/>
              <a:buNone/>
            </a:pPr>
            <a:r>
              <a:rPr lang="en-US" sz="1200" b="1" u="none" dirty="0" smtClean="0">
                <a:solidFill>
                  <a:srgbClr val="336699"/>
                </a:solidFill>
              </a:rPr>
              <a:t>http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58" name="Rectangle 51"/>
          <p:cNvSpPr>
            <a:spLocks noChangeArrowheads="1"/>
          </p:cNvSpPr>
          <p:nvPr/>
        </p:nvSpPr>
        <p:spPr bwMode="auto">
          <a:xfrm>
            <a:off x="6964484" y="1898683"/>
            <a:ext cx="113506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>
              <a:spcBef>
                <a:spcPct val="75000"/>
              </a:spcBef>
              <a:buClr>
                <a:srgbClr val="006699"/>
              </a:buClr>
              <a:buSzPct val="85000"/>
              <a:buFont typeface="Wingdings" pitchFamily="2" charset="2"/>
              <a:buNone/>
            </a:pP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usr</a:t>
            </a: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etc</a:t>
            </a: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httpd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59" name="Text Box 60"/>
          <p:cNvSpPr txBox="1">
            <a:spLocks noChangeArrowheads="1"/>
          </p:cNvSpPr>
          <p:nvPr/>
        </p:nvSpPr>
        <p:spPr bwMode="auto">
          <a:xfrm>
            <a:off x="8030287" y="1898683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port:80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60" name="Text Box 60"/>
          <p:cNvSpPr txBox="1">
            <a:spLocks noChangeArrowheads="1"/>
          </p:cNvSpPr>
          <p:nvPr/>
        </p:nvSpPr>
        <p:spPr bwMode="auto">
          <a:xfrm>
            <a:off x="6268777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6964484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62" name="Text Box 60"/>
          <p:cNvSpPr txBox="1">
            <a:spLocks noChangeArrowheads="1"/>
          </p:cNvSpPr>
          <p:nvPr/>
        </p:nvSpPr>
        <p:spPr bwMode="auto">
          <a:xfrm>
            <a:off x="8031154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920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-1" y="6348891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48631" y="276225"/>
            <a:ext cx="8881353" cy="91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Applying Activator to JAWS</a:t>
            </a:r>
          </a:p>
        </p:txBody>
      </p:sp>
      <p:sp>
        <p:nvSpPr>
          <p:cNvPr id="118811" name="Rectangle 62"/>
          <p:cNvSpPr>
            <a:spLocks noChangeArrowheads="1"/>
          </p:cNvSpPr>
          <p:nvPr/>
        </p:nvSpPr>
        <p:spPr bwMode="auto">
          <a:xfrm>
            <a:off x="-3175" y="1037971"/>
            <a:ext cx="3813175" cy="55553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0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rgbClr val="FFFFFF">
                    <a:lumMod val="75000"/>
                  </a:srgbClr>
                </a:solidFill>
                <a:latin typeface="Tahoma"/>
              </a:rPr>
              <a:t>Clients can use the </a:t>
            </a:r>
            <a:r>
              <a:rPr lang="en-US" sz="2000" u="none" dirty="0" err="1">
                <a:solidFill>
                  <a:srgbClr val="FFFFFF">
                    <a:lumMod val="75000"/>
                  </a:srgbClr>
                </a:solidFill>
                <a:latin typeface="Tahoma"/>
              </a:rPr>
              <a:t>Inetd</a:t>
            </a:r>
            <a:r>
              <a:rPr lang="en-US" sz="2000" u="none" dirty="0">
                <a:solidFill>
                  <a:srgbClr val="FFFFFF">
                    <a:lumMod val="75000"/>
                  </a:srgbClr>
                </a:solidFill>
                <a:latin typeface="Tahoma"/>
              </a:rPr>
              <a:t>-based </a:t>
            </a:r>
            <a:r>
              <a:rPr lang="en-US" sz="2000" i="1" u="none" dirty="0">
                <a:solidFill>
                  <a:srgbClr val="FFFFFF">
                    <a:lumMod val="75000"/>
                  </a:srgbClr>
                </a:solidFill>
                <a:latin typeface="Tahoma"/>
              </a:rPr>
              <a:t>Activator</a:t>
            </a:r>
            <a:r>
              <a:rPr lang="en-US" sz="2000" u="none" dirty="0">
                <a:solidFill>
                  <a:srgbClr val="FFFFFF">
                    <a:lumMod val="75000"/>
                  </a:srgbClr>
                </a:solidFill>
                <a:latin typeface="Tahoma"/>
              </a:rPr>
              <a:t> pattern to launch a JAWS-based web server on-demand</a:t>
            </a:r>
          </a:p>
          <a:p>
            <a:pPr marL="228600" lvl="1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Put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following line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in the </a:t>
            </a:r>
            <a:r>
              <a:rPr lang="en-US" sz="2000" b="1" u="none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u="none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etc</a:t>
            </a:r>
            <a:r>
              <a:rPr lang="en-US" sz="2000" b="1" u="none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u="none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inetd.conf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 file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228600" lvl="1" indent="-228600">
              <a:spcBef>
                <a:spcPts val="600"/>
              </a:spcBef>
              <a:buSzPct val="80000"/>
              <a:buFontTx/>
              <a:buChar char="•"/>
            </a:pPr>
            <a:endParaRPr lang="en-US" sz="2000" u="none" dirty="0">
              <a:solidFill>
                <a:schemeClr val="bg1">
                  <a:lumMod val="75000"/>
                </a:schemeClr>
              </a:solidFill>
            </a:endParaRPr>
          </a:p>
          <a:p>
            <a:pPr marL="228600" indent="-228600">
              <a:spcBef>
                <a:spcPts val="600"/>
              </a:spcBef>
              <a:buSzPct val="80000"/>
              <a:buFontTx/>
              <a:buChar char="•"/>
            </a:pPr>
            <a:endParaRPr lang="en-US" sz="2000" u="none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indent="-228600">
              <a:spcBef>
                <a:spcPts val="600"/>
              </a:spcBef>
              <a:buSzPct val="80000"/>
              <a:buFontTx/>
              <a:buChar char="•"/>
            </a:pPr>
            <a:endParaRPr lang="en-US" sz="2000" u="none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indent="-228600">
              <a:spcBef>
                <a:spcPts val="600"/>
              </a:spcBef>
              <a:buSzPct val="80000"/>
              <a:buFontTx/>
              <a:buChar char="•"/>
            </a:pPr>
            <a:endParaRPr lang="en-US" sz="2000" u="none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When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 TCP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connection arrives on port 80, </a:t>
            </a:r>
            <a:r>
              <a:rPr lang="en-US" sz="2000" u="none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I</a:t>
            </a:r>
            <a:r>
              <a:rPr lang="en-US" sz="2000" u="none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netd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launches the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JAWS-based server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program </a:t>
            </a:r>
            <a:endParaRPr lang="en-US" sz="2000" u="none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 smtClean="0">
                <a:latin typeface="+mj-lt"/>
              </a:rPr>
              <a:t>This server then handles </a:t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the client request(s)</a:t>
            </a:r>
          </a:p>
        </p:txBody>
      </p:sp>
      <p:sp>
        <p:nvSpPr>
          <p:cNvPr id="78" name="Rectangle 5"/>
          <p:cNvSpPr>
            <a:spLocks noChangeArrowheads="1"/>
          </p:cNvSpPr>
          <p:nvPr/>
        </p:nvSpPr>
        <p:spPr bwMode="auto">
          <a:xfrm>
            <a:off x="211528" y="3172669"/>
            <a:ext cx="468219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http stream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tcp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u="none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u="none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nowait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root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  /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usr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etc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httpd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httpd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ectangle 44"/>
          <p:cNvSpPr>
            <a:spLocks noChangeArrowheads="1"/>
          </p:cNvSpPr>
          <p:nvPr/>
        </p:nvSpPr>
        <p:spPr bwMode="auto">
          <a:xfrm>
            <a:off x="6036729" y="1207921"/>
            <a:ext cx="2890835" cy="1257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2000" u="none" dirty="0" err="1" smtClean="0"/>
              <a:t>Inetd</a:t>
            </a:r>
            <a:r>
              <a:rPr lang="en-US" sz="2000" u="none" dirty="0" smtClean="0"/>
              <a:t> </a:t>
            </a:r>
            <a:br>
              <a:rPr lang="en-US" sz="2000" u="none" dirty="0" smtClean="0"/>
            </a:br>
            <a:r>
              <a:rPr lang="en-US" sz="1600" u="none" dirty="0" smtClean="0"/>
              <a:t>(www.dre.vanderbilt.edu)</a:t>
            </a:r>
            <a:endParaRPr lang="en-US" sz="1600" u="none" dirty="0"/>
          </a:p>
        </p:txBody>
      </p:sp>
      <p:sp>
        <p:nvSpPr>
          <p:cNvPr id="47" name="Rectangle 22"/>
          <p:cNvSpPr>
            <a:spLocks noChangeArrowheads="1"/>
          </p:cNvSpPr>
          <p:nvPr/>
        </p:nvSpPr>
        <p:spPr bwMode="auto">
          <a:xfrm>
            <a:off x="6474878" y="3456436"/>
            <a:ext cx="2430463" cy="842963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/>
          <a:p>
            <a:pPr algn="ctr" eaLnBrk="1" hangingPunct="1"/>
            <a:r>
              <a:rPr lang="en-US" sz="2000" u="none" dirty="0" smtClean="0"/>
              <a:t>JAWS server </a:t>
            </a:r>
            <a:br>
              <a:rPr lang="en-US" sz="2000" u="none" dirty="0" smtClean="0"/>
            </a:br>
            <a:r>
              <a:rPr lang="en-US" sz="1400" u="none" dirty="0" smtClean="0"/>
              <a:t>(</a:t>
            </a:r>
            <a:r>
              <a:rPr lang="en-US" sz="1400" u="none" dirty="0"/>
              <a:t>www.dre.vanderbilt.edu:80)</a:t>
            </a:r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4988979" y="1818767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4967808" y="1522208"/>
            <a:ext cx="1295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200" b="1" u="none" dirty="0"/>
              <a:t>1</a:t>
            </a:r>
            <a:r>
              <a:rPr lang="en-US" sz="1200" b="1" u="none" dirty="0" smtClean="0"/>
              <a:t>. connect()</a:t>
            </a:r>
            <a:endParaRPr lang="en-US" sz="1200" b="1" u="none" dirty="0"/>
          </a:p>
        </p:txBody>
      </p:sp>
      <p:sp>
        <p:nvSpPr>
          <p:cNvPr id="79" name="Line 30"/>
          <p:cNvSpPr>
            <a:spLocks noChangeShapeType="1"/>
          </p:cNvSpPr>
          <p:nvPr/>
        </p:nvSpPr>
        <p:spPr bwMode="auto">
          <a:xfrm>
            <a:off x="7636931" y="2465836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7713131" y="2694436"/>
            <a:ext cx="1106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200" b="1" u="none" dirty="0"/>
              <a:t>2. </a:t>
            </a:r>
            <a:r>
              <a:rPr lang="en-US" sz="1200" b="1" u="none" dirty="0" smtClean="0"/>
              <a:t>fork/exec</a:t>
            </a:r>
            <a:endParaRPr lang="en-US" sz="1200" b="1" u="none" dirty="0"/>
          </a:p>
        </p:txBody>
      </p:sp>
      <p:sp>
        <p:nvSpPr>
          <p:cNvPr id="82" name="Text Box 36"/>
          <p:cNvSpPr txBox="1">
            <a:spLocks noChangeArrowheads="1"/>
          </p:cNvSpPr>
          <p:nvPr/>
        </p:nvSpPr>
        <p:spPr bwMode="auto">
          <a:xfrm>
            <a:off x="4604962" y="3897686"/>
            <a:ext cx="1987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200" b="1" u="none" dirty="0"/>
              <a:t>4</a:t>
            </a:r>
            <a:r>
              <a:rPr lang="en-US" sz="1200" b="1" u="none" dirty="0" smtClean="0"/>
              <a:t>. &lt;H1&gt;DOC Group    </a:t>
            </a:r>
            <a:br>
              <a:rPr lang="en-US" sz="1200" b="1" u="none" dirty="0" smtClean="0"/>
            </a:br>
            <a:r>
              <a:rPr lang="en-US" sz="1200" b="1" u="none" dirty="0" smtClean="0"/>
              <a:t>             …&lt;/H1&gt;</a:t>
            </a:r>
            <a:endParaRPr lang="en-US" sz="1200" b="1" u="none" dirty="0"/>
          </a:p>
        </p:txBody>
      </p:sp>
      <p:cxnSp>
        <p:nvCxnSpPr>
          <p:cNvPr id="83" name="AutoShape 37"/>
          <p:cNvCxnSpPr>
            <a:cxnSpLocks noChangeShapeType="1"/>
            <a:stCxn id="47" idx="1"/>
            <a:endCxn id="84" idx="2"/>
          </p:cNvCxnSpPr>
          <p:nvPr/>
        </p:nvCxnSpPr>
        <p:spPr bwMode="auto">
          <a:xfrm rot="10800000">
            <a:off x="4494301" y="2333998"/>
            <a:ext cx="1980417" cy="1543051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84" name="Rectangle 45"/>
          <p:cNvSpPr>
            <a:spLocks noChangeArrowheads="1"/>
          </p:cNvSpPr>
          <p:nvPr/>
        </p:nvSpPr>
        <p:spPr bwMode="auto">
          <a:xfrm>
            <a:off x="4000498" y="1399036"/>
            <a:ext cx="988481" cy="93574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/>
          <a:p>
            <a:pPr algn="ctr" eaLnBrk="1" hangingPunct="1"/>
            <a:r>
              <a:rPr lang="en-US" sz="2000" u="none"/>
              <a:t>Client</a:t>
            </a:r>
          </a:p>
        </p:txBody>
      </p:sp>
      <p:sp>
        <p:nvSpPr>
          <p:cNvPr id="86" name="Text Box 25"/>
          <p:cNvSpPr txBox="1">
            <a:spLocks noChangeArrowheads="1"/>
          </p:cNvSpPr>
          <p:nvPr/>
        </p:nvSpPr>
        <p:spPr bwMode="auto">
          <a:xfrm>
            <a:off x="4893729" y="3151303"/>
            <a:ext cx="1295400" cy="46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200" b="1" u="none" dirty="0"/>
              <a:t>3</a:t>
            </a:r>
            <a:r>
              <a:rPr lang="en-US" sz="1200" b="1" u="none" dirty="0" smtClean="0"/>
              <a:t>. GET </a:t>
            </a:r>
            <a:br>
              <a:rPr lang="en-US" sz="1200" b="1" u="none" dirty="0" smtClean="0"/>
            </a:br>
            <a:r>
              <a:rPr lang="en-US" sz="1200" b="1" u="none" dirty="0" smtClean="0"/>
              <a:t>    /~index</a:t>
            </a:r>
            <a:endParaRPr lang="en-US" sz="1200" b="1" u="none" dirty="0"/>
          </a:p>
        </p:txBody>
      </p:sp>
      <p:cxnSp>
        <p:nvCxnSpPr>
          <p:cNvPr id="87" name="AutoShape 37"/>
          <p:cNvCxnSpPr>
            <a:cxnSpLocks noChangeShapeType="1"/>
          </p:cNvCxnSpPr>
          <p:nvPr/>
        </p:nvCxnSpPr>
        <p:spPr bwMode="auto">
          <a:xfrm rot="10800000">
            <a:off x="4764763" y="2343523"/>
            <a:ext cx="1684797" cy="129408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none" w="med" len="med"/>
          </a:ln>
        </p:spPr>
      </p:cxnSp>
      <p:sp>
        <p:nvSpPr>
          <p:cNvPr id="51" name="Rectangle 50"/>
          <p:cNvSpPr/>
          <p:nvPr/>
        </p:nvSpPr>
        <p:spPr bwMode="auto">
          <a:xfrm>
            <a:off x="6250439" y="1898683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250439" y="2141427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957557" y="1898683"/>
            <a:ext cx="1073597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957557" y="2141427"/>
            <a:ext cx="1073597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8030287" y="1898683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8030287" y="2141427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2"/>
          <p:cNvSpPr>
            <a:spLocks noChangeArrowheads="1"/>
          </p:cNvSpPr>
          <p:nvPr/>
        </p:nvSpPr>
        <p:spPr bwMode="auto">
          <a:xfrm>
            <a:off x="6268777" y="1898683"/>
            <a:ext cx="10350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>
              <a:spcBef>
                <a:spcPct val="75000"/>
              </a:spcBef>
              <a:buClr>
                <a:srgbClr val="006699"/>
              </a:buClr>
              <a:buSzPct val="85000"/>
              <a:buFont typeface="Wingdings" pitchFamily="2" charset="2"/>
              <a:buNone/>
            </a:pPr>
            <a:r>
              <a:rPr lang="en-US" sz="1200" b="1" u="none" dirty="0" smtClean="0">
                <a:solidFill>
                  <a:srgbClr val="336699"/>
                </a:solidFill>
              </a:rPr>
              <a:t>http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58" name="Rectangle 51"/>
          <p:cNvSpPr>
            <a:spLocks noChangeArrowheads="1"/>
          </p:cNvSpPr>
          <p:nvPr/>
        </p:nvSpPr>
        <p:spPr bwMode="auto">
          <a:xfrm>
            <a:off x="6964484" y="1898683"/>
            <a:ext cx="113506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>
              <a:spcBef>
                <a:spcPct val="75000"/>
              </a:spcBef>
              <a:buClr>
                <a:srgbClr val="006699"/>
              </a:buClr>
              <a:buSzPct val="85000"/>
              <a:buFont typeface="Wingdings" pitchFamily="2" charset="2"/>
              <a:buNone/>
            </a:pP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usr</a:t>
            </a: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etc</a:t>
            </a: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httpd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59" name="Text Box 60"/>
          <p:cNvSpPr txBox="1">
            <a:spLocks noChangeArrowheads="1"/>
          </p:cNvSpPr>
          <p:nvPr/>
        </p:nvSpPr>
        <p:spPr bwMode="auto">
          <a:xfrm>
            <a:off x="8030287" y="1898683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port:80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60" name="Text Box 60"/>
          <p:cNvSpPr txBox="1">
            <a:spLocks noChangeArrowheads="1"/>
          </p:cNvSpPr>
          <p:nvPr/>
        </p:nvSpPr>
        <p:spPr bwMode="auto">
          <a:xfrm>
            <a:off x="6268777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6964484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62" name="Text Box 60"/>
          <p:cNvSpPr txBox="1">
            <a:spLocks noChangeArrowheads="1"/>
          </p:cNvSpPr>
          <p:nvPr/>
        </p:nvSpPr>
        <p:spPr bwMode="auto">
          <a:xfrm>
            <a:off x="8031154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77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-1" y="6348891"/>
            <a:ext cx="9144001" cy="5050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48631" y="276225"/>
            <a:ext cx="8881353" cy="91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Applying Activator to JAWS</a:t>
            </a:r>
          </a:p>
        </p:txBody>
      </p:sp>
      <p:sp>
        <p:nvSpPr>
          <p:cNvPr id="118811" name="Rectangle 62"/>
          <p:cNvSpPr>
            <a:spLocks noChangeArrowheads="1"/>
          </p:cNvSpPr>
          <p:nvPr/>
        </p:nvSpPr>
        <p:spPr bwMode="auto">
          <a:xfrm>
            <a:off x="-3175" y="1037971"/>
            <a:ext cx="3432175" cy="55553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0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rgbClr val="FFFFFF">
                    <a:lumMod val="75000"/>
                  </a:srgbClr>
                </a:solidFill>
                <a:latin typeface="Tahoma"/>
              </a:rPr>
              <a:t>Clients can use the </a:t>
            </a:r>
            <a:r>
              <a:rPr lang="en-US" sz="2000" u="none" dirty="0" err="1">
                <a:solidFill>
                  <a:srgbClr val="FFFFFF">
                    <a:lumMod val="75000"/>
                  </a:srgbClr>
                </a:solidFill>
                <a:latin typeface="Tahoma"/>
              </a:rPr>
              <a:t>Inetd</a:t>
            </a:r>
            <a:r>
              <a:rPr lang="en-US" sz="2000" u="none" dirty="0">
                <a:solidFill>
                  <a:srgbClr val="FFFFFF">
                    <a:lumMod val="75000"/>
                  </a:srgbClr>
                </a:solidFill>
                <a:latin typeface="Tahoma"/>
              </a:rPr>
              <a:t>-based </a:t>
            </a:r>
            <a:r>
              <a:rPr lang="en-US" sz="2000" i="1" u="none" dirty="0">
                <a:solidFill>
                  <a:srgbClr val="FFFFFF">
                    <a:lumMod val="75000"/>
                  </a:srgbClr>
                </a:solidFill>
                <a:latin typeface="Tahoma"/>
              </a:rPr>
              <a:t>Activator</a:t>
            </a:r>
            <a:r>
              <a:rPr lang="en-US" sz="2000" u="none" dirty="0">
                <a:solidFill>
                  <a:srgbClr val="FFFFFF">
                    <a:lumMod val="75000"/>
                  </a:srgbClr>
                </a:solidFill>
                <a:latin typeface="Tahoma"/>
              </a:rPr>
              <a:t> pattern to launch a JAWS-based web server on-demand</a:t>
            </a:r>
          </a:p>
          <a:p>
            <a:pPr marL="228600" lvl="1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Put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following line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in the </a:t>
            </a:r>
            <a:r>
              <a:rPr lang="en-US" sz="2000" b="1" u="none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u="none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etc</a:t>
            </a:r>
            <a:r>
              <a:rPr lang="en-US" sz="2000" b="1" u="none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u="none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inetd.conf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</a:rPr>
              <a:t> file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228600" lvl="1" indent="-228600">
              <a:spcBef>
                <a:spcPts val="600"/>
              </a:spcBef>
              <a:buSzPct val="80000"/>
              <a:buFontTx/>
              <a:buChar char="•"/>
            </a:pPr>
            <a:endParaRPr lang="en-US" sz="2000" u="none" dirty="0">
              <a:solidFill>
                <a:schemeClr val="bg1">
                  <a:lumMod val="75000"/>
                </a:schemeClr>
              </a:solidFill>
            </a:endParaRPr>
          </a:p>
          <a:p>
            <a:pPr marL="228600" indent="-228600">
              <a:spcBef>
                <a:spcPts val="600"/>
              </a:spcBef>
              <a:buSzPct val="80000"/>
              <a:buFontTx/>
              <a:buChar char="•"/>
            </a:pPr>
            <a:endParaRPr lang="en-US" sz="2000" u="none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indent="-228600">
              <a:spcBef>
                <a:spcPts val="600"/>
              </a:spcBef>
              <a:buSzPct val="80000"/>
              <a:buFontTx/>
              <a:buChar char="•"/>
            </a:pPr>
            <a:endParaRPr lang="en-US" sz="2000" u="none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indent="-228600">
              <a:spcBef>
                <a:spcPts val="600"/>
              </a:spcBef>
              <a:buSzPct val="80000"/>
              <a:buFontTx/>
              <a:buChar char="•"/>
            </a:pPr>
            <a:endParaRPr lang="en-US" sz="2000" u="none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When a TCP connection arrives on port 80, </a:t>
            </a:r>
            <a:r>
              <a:rPr lang="en-US" sz="2000" u="none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Inetd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launches the JAWS-based server program </a:t>
            </a:r>
          </a:p>
          <a:p>
            <a:pPr marL="228600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This server then handles the client request(s)</a:t>
            </a:r>
          </a:p>
        </p:txBody>
      </p:sp>
      <p:sp>
        <p:nvSpPr>
          <p:cNvPr id="78" name="Rectangle 5"/>
          <p:cNvSpPr>
            <a:spLocks noChangeArrowheads="1"/>
          </p:cNvSpPr>
          <p:nvPr/>
        </p:nvSpPr>
        <p:spPr bwMode="auto">
          <a:xfrm>
            <a:off x="211528" y="3172669"/>
            <a:ext cx="468219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http stream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tcp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u="none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u="none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u="none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nowait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root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  /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usr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etc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httpd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httpd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9525" y="4808234"/>
            <a:ext cx="51816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This design uses memory more efficiently since </a:t>
            </a:r>
            <a:r>
              <a:rPr lang="en-US" sz="2000" u="none" dirty="0" smtClean="0">
                <a:latin typeface="+mj-lt"/>
              </a:rPr>
              <a:t>the server runs </a:t>
            </a:r>
            <a:r>
              <a:rPr lang="en-US" sz="2000" u="none" dirty="0">
                <a:latin typeface="+mj-lt"/>
              </a:rPr>
              <a:t>only when needed </a:t>
            </a:r>
          </a:p>
          <a:p>
            <a:pPr marL="457200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Appropriate for a web server that isn’t expected to run with high loads </a:t>
            </a:r>
          </a:p>
        </p:txBody>
      </p:sp>
      <p:sp>
        <p:nvSpPr>
          <p:cNvPr id="32" name="Rectangle 44"/>
          <p:cNvSpPr>
            <a:spLocks noChangeArrowheads="1"/>
          </p:cNvSpPr>
          <p:nvPr/>
        </p:nvSpPr>
        <p:spPr bwMode="auto">
          <a:xfrm>
            <a:off x="6036729" y="1207921"/>
            <a:ext cx="2890835" cy="1257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2000" u="none" dirty="0" err="1" smtClean="0"/>
              <a:t>Inetd</a:t>
            </a:r>
            <a:r>
              <a:rPr lang="en-US" sz="2000" u="none" dirty="0" smtClean="0"/>
              <a:t> </a:t>
            </a:r>
            <a:br>
              <a:rPr lang="en-US" sz="2000" u="none" dirty="0" smtClean="0"/>
            </a:br>
            <a:r>
              <a:rPr lang="en-US" sz="1600" u="none" dirty="0" smtClean="0"/>
              <a:t>(www.dre.vanderbilt.edu)</a:t>
            </a:r>
            <a:endParaRPr lang="en-US" sz="1600" u="none" dirty="0"/>
          </a:p>
        </p:txBody>
      </p:sp>
      <p:sp>
        <p:nvSpPr>
          <p:cNvPr id="47" name="Rectangle 22"/>
          <p:cNvSpPr>
            <a:spLocks noChangeArrowheads="1"/>
          </p:cNvSpPr>
          <p:nvPr/>
        </p:nvSpPr>
        <p:spPr bwMode="auto">
          <a:xfrm>
            <a:off x="6474878" y="3456436"/>
            <a:ext cx="2430463" cy="842963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/>
          <a:p>
            <a:pPr algn="ctr" eaLnBrk="1" hangingPunct="1"/>
            <a:r>
              <a:rPr lang="en-US" sz="2000" u="none" dirty="0" smtClean="0"/>
              <a:t>JAWS server </a:t>
            </a:r>
            <a:br>
              <a:rPr lang="en-US" sz="2000" u="none" dirty="0" smtClean="0"/>
            </a:br>
            <a:r>
              <a:rPr lang="en-US" sz="1400" u="none" dirty="0" smtClean="0"/>
              <a:t>(</a:t>
            </a:r>
            <a:r>
              <a:rPr lang="en-US" sz="1400" u="none" dirty="0"/>
              <a:t>www.dre.vanderbilt.edu:80)</a:t>
            </a:r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4988979" y="1818767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4967808" y="1522208"/>
            <a:ext cx="1295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200" b="1" u="none" dirty="0"/>
              <a:t>1</a:t>
            </a:r>
            <a:r>
              <a:rPr lang="en-US" sz="1200" b="1" u="none" dirty="0" smtClean="0"/>
              <a:t>. connect()</a:t>
            </a:r>
            <a:endParaRPr lang="en-US" sz="1200" b="1" u="none" dirty="0"/>
          </a:p>
        </p:txBody>
      </p:sp>
      <p:sp>
        <p:nvSpPr>
          <p:cNvPr id="79" name="Line 30"/>
          <p:cNvSpPr>
            <a:spLocks noChangeShapeType="1"/>
          </p:cNvSpPr>
          <p:nvPr/>
        </p:nvSpPr>
        <p:spPr bwMode="auto">
          <a:xfrm>
            <a:off x="7636931" y="2465836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7713131" y="2694436"/>
            <a:ext cx="1106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200" b="1" u="none" dirty="0"/>
              <a:t>2. </a:t>
            </a:r>
            <a:r>
              <a:rPr lang="en-US" sz="1200" b="1" u="none" dirty="0" smtClean="0"/>
              <a:t>fork/exec</a:t>
            </a:r>
            <a:endParaRPr lang="en-US" sz="1200" b="1" u="none" dirty="0"/>
          </a:p>
        </p:txBody>
      </p:sp>
      <p:sp>
        <p:nvSpPr>
          <p:cNvPr id="82" name="Text Box 36"/>
          <p:cNvSpPr txBox="1">
            <a:spLocks noChangeArrowheads="1"/>
          </p:cNvSpPr>
          <p:nvPr/>
        </p:nvSpPr>
        <p:spPr bwMode="auto">
          <a:xfrm>
            <a:off x="4604962" y="3897686"/>
            <a:ext cx="1987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200" b="1" u="none" dirty="0"/>
              <a:t>4</a:t>
            </a:r>
            <a:r>
              <a:rPr lang="en-US" sz="1200" b="1" u="none" dirty="0" smtClean="0"/>
              <a:t>. &lt;H1&gt;DOC Group </a:t>
            </a:r>
            <a:br>
              <a:rPr lang="en-US" sz="1200" b="1" u="none" dirty="0" smtClean="0"/>
            </a:br>
            <a:r>
              <a:rPr lang="en-US" sz="1200" b="1" u="none" dirty="0" smtClean="0"/>
              <a:t>             …&lt;/H1&gt;</a:t>
            </a:r>
            <a:endParaRPr lang="en-US" sz="1200" b="1" u="none" dirty="0"/>
          </a:p>
        </p:txBody>
      </p:sp>
      <p:cxnSp>
        <p:nvCxnSpPr>
          <p:cNvPr id="83" name="AutoShape 37"/>
          <p:cNvCxnSpPr>
            <a:cxnSpLocks noChangeShapeType="1"/>
            <a:stCxn id="47" idx="1"/>
            <a:endCxn id="84" idx="2"/>
          </p:cNvCxnSpPr>
          <p:nvPr/>
        </p:nvCxnSpPr>
        <p:spPr bwMode="auto">
          <a:xfrm rot="10800000">
            <a:off x="4494301" y="2333998"/>
            <a:ext cx="1980417" cy="1543051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84" name="Rectangle 45"/>
          <p:cNvSpPr>
            <a:spLocks noChangeArrowheads="1"/>
          </p:cNvSpPr>
          <p:nvPr/>
        </p:nvSpPr>
        <p:spPr bwMode="auto">
          <a:xfrm>
            <a:off x="4000498" y="1399036"/>
            <a:ext cx="988481" cy="93574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/>
          <a:p>
            <a:pPr algn="ctr" eaLnBrk="1" hangingPunct="1"/>
            <a:r>
              <a:rPr lang="en-US" sz="2000" u="none"/>
              <a:t>Client</a:t>
            </a:r>
          </a:p>
        </p:txBody>
      </p:sp>
      <p:sp>
        <p:nvSpPr>
          <p:cNvPr id="86" name="Text Box 25"/>
          <p:cNvSpPr txBox="1">
            <a:spLocks noChangeArrowheads="1"/>
          </p:cNvSpPr>
          <p:nvPr/>
        </p:nvSpPr>
        <p:spPr bwMode="auto">
          <a:xfrm>
            <a:off x="4893729" y="3151303"/>
            <a:ext cx="1295400" cy="46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200" b="1" u="none" dirty="0"/>
              <a:t>3</a:t>
            </a:r>
            <a:r>
              <a:rPr lang="en-US" sz="1200" b="1" u="none" dirty="0" smtClean="0"/>
              <a:t>. GET </a:t>
            </a:r>
            <a:br>
              <a:rPr lang="en-US" sz="1200" b="1" u="none" dirty="0" smtClean="0"/>
            </a:br>
            <a:r>
              <a:rPr lang="en-US" sz="1200" b="1" u="none" dirty="0" smtClean="0"/>
              <a:t>    /~index</a:t>
            </a:r>
            <a:endParaRPr lang="en-US" sz="1200" b="1" u="none" dirty="0"/>
          </a:p>
        </p:txBody>
      </p:sp>
      <p:cxnSp>
        <p:nvCxnSpPr>
          <p:cNvPr id="87" name="AutoShape 37"/>
          <p:cNvCxnSpPr>
            <a:cxnSpLocks noChangeShapeType="1"/>
          </p:cNvCxnSpPr>
          <p:nvPr/>
        </p:nvCxnSpPr>
        <p:spPr bwMode="auto">
          <a:xfrm rot="10800000">
            <a:off x="4764763" y="2343523"/>
            <a:ext cx="1684797" cy="129408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none" w="med" len="med"/>
          </a:ln>
        </p:spPr>
      </p:cxnSp>
      <p:sp>
        <p:nvSpPr>
          <p:cNvPr id="51" name="Rectangle 50"/>
          <p:cNvSpPr/>
          <p:nvPr/>
        </p:nvSpPr>
        <p:spPr bwMode="auto">
          <a:xfrm>
            <a:off x="6250439" y="1898683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250439" y="2141427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957557" y="1898683"/>
            <a:ext cx="1073597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957557" y="2141427"/>
            <a:ext cx="1073597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8030287" y="1898683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8030287" y="2141427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2"/>
          <p:cNvSpPr>
            <a:spLocks noChangeArrowheads="1"/>
          </p:cNvSpPr>
          <p:nvPr/>
        </p:nvSpPr>
        <p:spPr bwMode="auto">
          <a:xfrm>
            <a:off x="6268777" y="1898683"/>
            <a:ext cx="10350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>
              <a:spcBef>
                <a:spcPct val="75000"/>
              </a:spcBef>
              <a:buClr>
                <a:srgbClr val="006699"/>
              </a:buClr>
              <a:buSzPct val="85000"/>
              <a:buFont typeface="Wingdings" pitchFamily="2" charset="2"/>
              <a:buNone/>
            </a:pPr>
            <a:r>
              <a:rPr lang="en-US" sz="1200" b="1" u="none" dirty="0" smtClean="0">
                <a:solidFill>
                  <a:srgbClr val="336699"/>
                </a:solidFill>
              </a:rPr>
              <a:t>http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58" name="Rectangle 51"/>
          <p:cNvSpPr>
            <a:spLocks noChangeArrowheads="1"/>
          </p:cNvSpPr>
          <p:nvPr/>
        </p:nvSpPr>
        <p:spPr bwMode="auto">
          <a:xfrm>
            <a:off x="6964484" y="1898683"/>
            <a:ext cx="113506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>
              <a:spcBef>
                <a:spcPct val="75000"/>
              </a:spcBef>
              <a:buClr>
                <a:srgbClr val="006699"/>
              </a:buClr>
              <a:buSzPct val="85000"/>
              <a:buFont typeface="Wingdings" pitchFamily="2" charset="2"/>
              <a:buNone/>
            </a:pP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usr</a:t>
            </a: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etc</a:t>
            </a: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httpd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59" name="Text Box 60"/>
          <p:cNvSpPr txBox="1">
            <a:spLocks noChangeArrowheads="1"/>
          </p:cNvSpPr>
          <p:nvPr/>
        </p:nvSpPr>
        <p:spPr bwMode="auto">
          <a:xfrm>
            <a:off x="8030287" y="1898683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port:80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60" name="Text Box 60"/>
          <p:cNvSpPr txBox="1">
            <a:spLocks noChangeArrowheads="1"/>
          </p:cNvSpPr>
          <p:nvPr/>
        </p:nvSpPr>
        <p:spPr bwMode="auto">
          <a:xfrm>
            <a:off x="6268777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6964484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62" name="Text Box 60"/>
          <p:cNvSpPr txBox="1">
            <a:spLocks noChangeArrowheads="1"/>
          </p:cNvSpPr>
          <p:nvPr/>
        </p:nvSpPr>
        <p:spPr bwMode="auto">
          <a:xfrm>
            <a:off x="8031154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554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238125"/>
            <a:ext cx="8321675" cy="914400"/>
          </a:xfrm>
        </p:spPr>
        <p:txBody>
          <a:bodyPr/>
          <a:lstStyle/>
          <a:p>
            <a:r>
              <a:rPr lang="en-US" dirty="0" smtClean="0"/>
              <a:t>Benefits of the Activator Pattern</a:t>
            </a:r>
          </a:p>
        </p:txBody>
      </p:sp>
      <p:sp>
        <p:nvSpPr>
          <p:cNvPr id="119812" name="Rectangle 3"/>
          <p:cNvSpPr>
            <a:spLocks noChangeArrowheads="1"/>
          </p:cNvSpPr>
          <p:nvPr/>
        </p:nvSpPr>
        <p:spPr bwMode="auto">
          <a:xfrm>
            <a:off x="0" y="962024"/>
            <a:ext cx="4429125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1" i="1" u="none" dirty="0">
                <a:latin typeface="+mj-lt"/>
              </a:rPr>
              <a:t>More effective resource utilization</a:t>
            </a:r>
          </a:p>
          <a:p>
            <a:pPr marL="228600" lvl="1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Servers can be spawned “on-demand,” thereby minimizing resource utilization until clients actually require </a:t>
            </a:r>
            <a:r>
              <a:rPr lang="en-US" sz="2000" u="none" dirty="0" smtClean="0">
                <a:latin typeface="+mj-lt"/>
              </a:rPr>
              <a:t>them</a:t>
            </a:r>
            <a:endParaRPr lang="en-US" sz="2000" u="none" dirty="0">
              <a:latin typeface="+mj-lt"/>
            </a:endParaRPr>
          </a:p>
        </p:txBody>
      </p:sp>
      <p:sp>
        <p:nvSpPr>
          <p:cNvPr id="33" name="Rectangle 44"/>
          <p:cNvSpPr>
            <a:spLocks noChangeArrowheads="1"/>
          </p:cNvSpPr>
          <p:nvPr/>
        </p:nvSpPr>
        <p:spPr bwMode="auto">
          <a:xfrm>
            <a:off x="6036729" y="1207921"/>
            <a:ext cx="2890835" cy="1257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2000" u="none" dirty="0" err="1" smtClean="0"/>
              <a:t>Inetd</a:t>
            </a:r>
            <a:r>
              <a:rPr lang="en-US" sz="2000" u="none" dirty="0" smtClean="0"/>
              <a:t> </a:t>
            </a:r>
            <a:br>
              <a:rPr lang="en-US" sz="2000" u="none" dirty="0" smtClean="0"/>
            </a:br>
            <a:r>
              <a:rPr lang="en-US" sz="1600" u="none" dirty="0" smtClean="0"/>
              <a:t>(www.dre.vanderbilt.edu)</a:t>
            </a:r>
            <a:endParaRPr lang="en-US" sz="1600" u="none" dirty="0"/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6474878" y="3456436"/>
            <a:ext cx="2430463" cy="842963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/>
          <a:p>
            <a:pPr algn="ctr" eaLnBrk="1" hangingPunct="1"/>
            <a:r>
              <a:rPr lang="en-US" sz="2000" u="none" dirty="0" smtClean="0"/>
              <a:t>JAWS server </a:t>
            </a:r>
            <a:br>
              <a:rPr lang="en-US" sz="2000" u="none" dirty="0" smtClean="0"/>
            </a:br>
            <a:r>
              <a:rPr lang="en-US" sz="1400" u="none" dirty="0" smtClean="0"/>
              <a:t>(</a:t>
            </a:r>
            <a:r>
              <a:rPr lang="en-US" sz="1400" u="none" dirty="0"/>
              <a:t>www.dre.vanderbilt.edu:80)</a:t>
            </a:r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4988979" y="1818767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4967808" y="1522208"/>
            <a:ext cx="1295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200" b="1" u="none" dirty="0"/>
              <a:t>1</a:t>
            </a:r>
            <a:r>
              <a:rPr lang="en-US" sz="1200" b="1" u="none" dirty="0" smtClean="0"/>
              <a:t>. connect()</a:t>
            </a:r>
            <a:endParaRPr lang="en-US" sz="1200" b="1" u="none" dirty="0"/>
          </a:p>
        </p:txBody>
      </p:sp>
      <p:sp>
        <p:nvSpPr>
          <p:cNvPr id="51" name="Line 30"/>
          <p:cNvSpPr>
            <a:spLocks noChangeShapeType="1"/>
          </p:cNvSpPr>
          <p:nvPr/>
        </p:nvSpPr>
        <p:spPr bwMode="auto">
          <a:xfrm>
            <a:off x="7636931" y="2465836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7713131" y="2694436"/>
            <a:ext cx="1106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200" b="1" u="none" dirty="0"/>
              <a:t>2. </a:t>
            </a:r>
            <a:r>
              <a:rPr lang="en-US" sz="1200" b="1" u="none" dirty="0" smtClean="0"/>
              <a:t>fork/exec</a:t>
            </a:r>
            <a:endParaRPr lang="en-US" sz="1200" b="1" u="none" dirty="0"/>
          </a:p>
        </p:txBody>
      </p:sp>
      <p:sp>
        <p:nvSpPr>
          <p:cNvPr id="53" name="Text Box 36"/>
          <p:cNvSpPr txBox="1">
            <a:spLocks noChangeArrowheads="1"/>
          </p:cNvSpPr>
          <p:nvPr/>
        </p:nvSpPr>
        <p:spPr bwMode="auto">
          <a:xfrm>
            <a:off x="4604962" y="3897686"/>
            <a:ext cx="1987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200" b="1" u="none" dirty="0"/>
              <a:t>4</a:t>
            </a:r>
            <a:r>
              <a:rPr lang="en-US" sz="1200" b="1" u="none" dirty="0" smtClean="0"/>
              <a:t>. &lt;H1&gt;DOC Group </a:t>
            </a:r>
            <a:br>
              <a:rPr lang="en-US" sz="1200" b="1" u="none" dirty="0" smtClean="0"/>
            </a:br>
            <a:r>
              <a:rPr lang="en-US" sz="1200" b="1" u="none" dirty="0" smtClean="0"/>
              <a:t>             …&lt;/H1&gt;</a:t>
            </a:r>
            <a:endParaRPr lang="en-US" sz="1200" b="1" u="none" dirty="0"/>
          </a:p>
        </p:txBody>
      </p:sp>
      <p:cxnSp>
        <p:nvCxnSpPr>
          <p:cNvPr id="54" name="AutoShape 37"/>
          <p:cNvCxnSpPr>
            <a:cxnSpLocks noChangeShapeType="1"/>
            <a:stCxn id="48" idx="1"/>
            <a:endCxn id="55" idx="2"/>
          </p:cNvCxnSpPr>
          <p:nvPr/>
        </p:nvCxnSpPr>
        <p:spPr bwMode="auto">
          <a:xfrm rot="10800000">
            <a:off x="4494301" y="2333998"/>
            <a:ext cx="1980417" cy="1543051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5" name="Rectangle 45"/>
          <p:cNvSpPr>
            <a:spLocks noChangeArrowheads="1"/>
          </p:cNvSpPr>
          <p:nvPr/>
        </p:nvSpPr>
        <p:spPr bwMode="auto">
          <a:xfrm>
            <a:off x="4000498" y="1399036"/>
            <a:ext cx="988481" cy="93574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/>
          <a:p>
            <a:pPr algn="ctr" eaLnBrk="1" hangingPunct="1"/>
            <a:r>
              <a:rPr lang="en-US" sz="2000" u="none"/>
              <a:t>Client</a:t>
            </a: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4893729" y="3151303"/>
            <a:ext cx="1295400" cy="46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200" b="1" u="none" dirty="0"/>
              <a:t>3</a:t>
            </a:r>
            <a:r>
              <a:rPr lang="en-US" sz="1200" b="1" u="none" dirty="0" smtClean="0"/>
              <a:t>. GET </a:t>
            </a:r>
            <a:br>
              <a:rPr lang="en-US" sz="1200" b="1" u="none" dirty="0" smtClean="0"/>
            </a:br>
            <a:r>
              <a:rPr lang="en-US" sz="1200" b="1" u="none" dirty="0" smtClean="0"/>
              <a:t>    /~index</a:t>
            </a:r>
            <a:endParaRPr lang="en-US" sz="1200" b="1" u="none" dirty="0"/>
          </a:p>
        </p:txBody>
      </p:sp>
      <p:cxnSp>
        <p:nvCxnSpPr>
          <p:cNvPr id="57" name="AutoShape 37"/>
          <p:cNvCxnSpPr>
            <a:cxnSpLocks noChangeShapeType="1"/>
          </p:cNvCxnSpPr>
          <p:nvPr/>
        </p:nvCxnSpPr>
        <p:spPr bwMode="auto">
          <a:xfrm rot="10800000">
            <a:off x="4764763" y="2343523"/>
            <a:ext cx="1684797" cy="129408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none" w="med" len="med"/>
          </a:ln>
        </p:spPr>
      </p:cxnSp>
      <p:sp>
        <p:nvSpPr>
          <p:cNvPr id="58" name="Rectangle 57"/>
          <p:cNvSpPr/>
          <p:nvPr/>
        </p:nvSpPr>
        <p:spPr bwMode="auto">
          <a:xfrm>
            <a:off x="6250439" y="1898683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250439" y="2141427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957557" y="1898683"/>
            <a:ext cx="1073597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957557" y="2141427"/>
            <a:ext cx="1073597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8030287" y="1898683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8030287" y="2141427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Rectangle 52"/>
          <p:cNvSpPr>
            <a:spLocks noChangeArrowheads="1"/>
          </p:cNvSpPr>
          <p:nvPr/>
        </p:nvSpPr>
        <p:spPr bwMode="auto">
          <a:xfrm>
            <a:off x="6268777" y="1898683"/>
            <a:ext cx="10350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>
              <a:spcBef>
                <a:spcPct val="75000"/>
              </a:spcBef>
              <a:buClr>
                <a:srgbClr val="006699"/>
              </a:buClr>
              <a:buSzPct val="85000"/>
              <a:buFont typeface="Wingdings" pitchFamily="2" charset="2"/>
              <a:buNone/>
            </a:pPr>
            <a:r>
              <a:rPr lang="en-US" sz="1200" b="1" u="none" dirty="0" smtClean="0">
                <a:solidFill>
                  <a:srgbClr val="336699"/>
                </a:solidFill>
              </a:rPr>
              <a:t>http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65" name="Rectangle 51"/>
          <p:cNvSpPr>
            <a:spLocks noChangeArrowheads="1"/>
          </p:cNvSpPr>
          <p:nvPr/>
        </p:nvSpPr>
        <p:spPr bwMode="auto">
          <a:xfrm>
            <a:off x="6964484" y="1898683"/>
            <a:ext cx="113506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>
              <a:spcBef>
                <a:spcPct val="75000"/>
              </a:spcBef>
              <a:buClr>
                <a:srgbClr val="006699"/>
              </a:buClr>
              <a:buSzPct val="85000"/>
              <a:buFont typeface="Wingdings" pitchFamily="2" charset="2"/>
              <a:buNone/>
            </a:pP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usr</a:t>
            </a: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etc</a:t>
            </a: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httpd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8030287" y="1898683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port:80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6268777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68" name="Text Box 60"/>
          <p:cNvSpPr txBox="1">
            <a:spLocks noChangeArrowheads="1"/>
          </p:cNvSpPr>
          <p:nvPr/>
        </p:nvSpPr>
        <p:spPr bwMode="auto">
          <a:xfrm>
            <a:off x="6964484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69" name="Text Box 60"/>
          <p:cNvSpPr txBox="1">
            <a:spLocks noChangeArrowheads="1"/>
          </p:cNvSpPr>
          <p:nvPr/>
        </p:nvSpPr>
        <p:spPr bwMode="auto">
          <a:xfrm>
            <a:off x="8031154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238125"/>
            <a:ext cx="8321675" cy="914400"/>
          </a:xfrm>
        </p:spPr>
        <p:txBody>
          <a:bodyPr/>
          <a:lstStyle/>
          <a:p>
            <a:r>
              <a:rPr lang="en-US" dirty="0" smtClean="0"/>
              <a:t>Benefits of the Activator Pattern</a:t>
            </a:r>
          </a:p>
        </p:txBody>
      </p:sp>
      <p:sp>
        <p:nvSpPr>
          <p:cNvPr id="119812" name="Rectangle 3"/>
          <p:cNvSpPr>
            <a:spLocks noChangeArrowheads="1"/>
          </p:cNvSpPr>
          <p:nvPr/>
        </p:nvSpPr>
        <p:spPr bwMode="auto">
          <a:xfrm>
            <a:off x="0" y="962024"/>
            <a:ext cx="4429125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More effective resource utilization</a:t>
            </a:r>
          </a:p>
          <a:p>
            <a:pPr marL="228600" lvl="1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Servers can be spawned “on-demand,” thereby minimizing resource utilization until clients actually require them</a:t>
            </a:r>
          </a:p>
          <a:p>
            <a:pPr>
              <a:spcAft>
                <a:spcPts val="600"/>
              </a:spcAft>
            </a:pPr>
            <a:r>
              <a:rPr lang="en-US" sz="2000" b="1" i="1" u="none" dirty="0" smtClean="0">
                <a:latin typeface="+mj-lt"/>
              </a:rPr>
              <a:t>Coarse-grained concurrency</a:t>
            </a:r>
            <a:endParaRPr lang="en-US" sz="2000" b="1" i="1" u="none" dirty="0">
              <a:latin typeface="+mj-lt"/>
            </a:endParaRPr>
          </a:p>
          <a:p>
            <a:pPr marL="228600" lvl="1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By </a:t>
            </a:r>
            <a:r>
              <a:rPr lang="en-US" sz="2000" u="none" dirty="0" smtClean="0">
                <a:latin typeface="+mj-lt"/>
              </a:rPr>
              <a:t>spawning server processes to run on multi-core/CPU computers </a:t>
            </a:r>
            <a:endParaRPr lang="en-US" sz="2000" u="none" dirty="0">
              <a:latin typeface="+mj-lt"/>
            </a:endParaRPr>
          </a:p>
        </p:txBody>
      </p:sp>
      <p:sp>
        <p:nvSpPr>
          <p:cNvPr id="33" name="Rectangle 44"/>
          <p:cNvSpPr>
            <a:spLocks noChangeArrowheads="1"/>
          </p:cNvSpPr>
          <p:nvPr/>
        </p:nvSpPr>
        <p:spPr bwMode="auto">
          <a:xfrm>
            <a:off x="6036729" y="1207921"/>
            <a:ext cx="2890835" cy="1257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2000" u="none" dirty="0" err="1" smtClean="0"/>
              <a:t>Inetd</a:t>
            </a:r>
            <a:r>
              <a:rPr lang="en-US" sz="2000" u="none" dirty="0" smtClean="0"/>
              <a:t> </a:t>
            </a:r>
            <a:br>
              <a:rPr lang="en-US" sz="2000" u="none" dirty="0" smtClean="0"/>
            </a:br>
            <a:r>
              <a:rPr lang="en-US" sz="1600" u="none" dirty="0" smtClean="0"/>
              <a:t>(www.dre.vanderbilt.edu)</a:t>
            </a:r>
            <a:endParaRPr lang="en-US" sz="1600" u="none" dirty="0"/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6474878" y="3456436"/>
            <a:ext cx="2430463" cy="842963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/>
          <a:p>
            <a:pPr algn="ctr" eaLnBrk="1" hangingPunct="1"/>
            <a:r>
              <a:rPr lang="en-US" sz="2000" u="none" dirty="0" smtClean="0"/>
              <a:t>JAWS server </a:t>
            </a:r>
            <a:br>
              <a:rPr lang="en-US" sz="2000" u="none" dirty="0" smtClean="0"/>
            </a:br>
            <a:r>
              <a:rPr lang="en-US" sz="1400" u="none" dirty="0" smtClean="0"/>
              <a:t>(</a:t>
            </a:r>
            <a:r>
              <a:rPr lang="en-US" sz="1400" u="none" dirty="0"/>
              <a:t>www.dre.vanderbilt.edu:80)</a:t>
            </a:r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4988979" y="1818767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4967808" y="1522208"/>
            <a:ext cx="1295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200" b="1" u="none" dirty="0"/>
              <a:t>1</a:t>
            </a:r>
            <a:r>
              <a:rPr lang="en-US" sz="1200" b="1" u="none" dirty="0" smtClean="0"/>
              <a:t>. connect()</a:t>
            </a:r>
            <a:endParaRPr lang="en-US" sz="1200" b="1" u="none" dirty="0"/>
          </a:p>
        </p:txBody>
      </p:sp>
      <p:sp>
        <p:nvSpPr>
          <p:cNvPr id="51" name="Line 30"/>
          <p:cNvSpPr>
            <a:spLocks noChangeShapeType="1"/>
          </p:cNvSpPr>
          <p:nvPr/>
        </p:nvSpPr>
        <p:spPr bwMode="auto">
          <a:xfrm>
            <a:off x="7636931" y="2465836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7713131" y="2694436"/>
            <a:ext cx="1106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200" b="1" u="none" dirty="0"/>
              <a:t>2. </a:t>
            </a:r>
            <a:r>
              <a:rPr lang="en-US" sz="1200" b="1" u="none" dirty="0" smtClean="0"/>
              <a:t>fork/exec</a:t>
            </a:r>
            <a:endParaRPr lang="en-US" sz="1200" b="1" u="none" dirty="0"/>
          </a:p>
        </p:txBody>
      </p:sp>
      <p:sp>
        <p:nvSpPr>
          <p:cNvPr id="53" name="Text Box 36"/>
          <p:cNvSpPr txBox="1">
            <a:spLocks noChangeArrowheads="1"/>
          </p:cNvSpPr>
          <p:nvPr/>
        </p:nvSpPr>
        <p:spPr bwMode="auto">
          <a:xfrm>
            <a:off x="4604962" y="3897686"/>
            <a:ext cx="1987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200" b="1" u="none" dirty="0"/>
              <a:t>4</a:t>
            </a:r>
            <a:r>
              <a:rPr lang="en-US" sz="1200" b="1" u="none" dirty="0" smtClean="0"/>
              <a:t>. &lt;H1&gt;DOC Group </a:t>
            </a:r>
            <a:br>
              <a:rPr lang="en-US" sz="1200" b="1" u="none" dirty="0" smtClean="0"/>
            </a:br>
            <a:r>
              <a:rPr lang="en-US" sz="1200" b="1" u="none" dirty="0" smtClean="0"/>
              <a:t>             …&lt;/H1&gt;</a:t>
            </a:r>
            <a:endParaRPr lang="en-US" sz="1200" b="1" u="none" dirty="0"/>
          </a:p>
        </p:txBody>
      </p:sp>
      <p:cxnSp>
        <p:nvCxnSpPr>
          <p:cNvPr id="54" name="AutoShape 37"/>
          <p:cNvCxnSpPr>
            <a:cxnSpLocks noChangeShapeType="1"/>
            <a:stCxn id="48" idx="1"/>
            <a:endCxn id="55" idx="2"/>
          </p:cNvCxnSpPr>
          <p:nvPr/>
        </p:nvCxnSpPr>
        <p:spPr bwMode="auto">
          <a:xfrm rot="10800000">
            <a:off x="4494301" y="2333998"/>
            <a:ext cx="1980417" cy="1543051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5" name="Rectangle 45"/>
          <p:cNvSpPr>
            <a:spLocks noChangeArrowheads="1"/>
          </p:cNvSpPr>
          <p:nvPr/>
        </p:nvSpPr>
        <p:spPr bwMode="auto">
          <a:xfrm>
            <a:off x="4000498" y="1399036"/>
            <a:ext cx="988481" cy="93574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/>
          <a:p>
            <a:pPr algn="ctr" eaLnBrk="1" hangingPunct="1"/>
            <a:r>
              <a:rPr lang="en-US" sz="2000" u="none"/>
              <a:t>Client</a:t>
            </a: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4893729" y="3151303"/>
            <a:ext cx="1295400" cy="46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200" b="1" u="none" dirty="0"/>
              <a:t>3</a:t>
            </a:r>
            <a:r>
              <a:rPr lang="en-US" sz="1200" b="1" u="none" dirty="0" smtClean="0"/>
              <a:t>. GET </a:t>
            </a:r>
            <a:br>
              <a:rPr lang="en-US" sz="1200" b="1" u="none" dirty="0" smtClean="0"/>
            </a:br>
            <a:r>
              <a:rPr lang="en-US" sz="1200" b="1" u="none" dirty="0" smtClean="0"/>
              <a:t>    /~index</a:t>
            </a:r>
            <a:endParaRPr lang="en-US" sz="1200" b="1" u="none" dirty="0"/>
          </a:p>
        </p:txBody>
      </p:sp>
      <p:cxnSp>
        <p:nvCxnSpPr>
          <p:cNvPr id="57" name="AutoShape 37"/>
          <p:cNvCxnSpPr>
            <a:cxnSpLocks noChangeShapeType="1"/>
          </p:cNvCxnSpPr>
          <p:nvPr/>
        </p:nvCxnSpPr>
        <p:spPr bwMode="auto">
          <a:xfrm rot="10800000">
            <a:off x="4764763" y="2343523"/>
            <a:ext cx="1684797" cy="129408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none" w="med" len="med"/>
          </a:ln>
        </p:spPr>
      </p:cxnSp>
      <p:sp>
        <p:nvSpPr>
          <p:cNvPr id="58" name="Rectangle 57"/>
          <p:cNvSpPr/>
          <p:nvPr/>
        </p:nvSpPr>
        <p:spPr bwMode="auto">
          <a:xfrm>
            <a:off x="6250439" y="1898683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250439" y="2141427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957557" y="1898683"/>
            <a:ext cx="1073597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957557" y="2141427"/>
            <a:ext cx="1073597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8030287" y="1898683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8030287" y="2141427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Rectangle 52"/>
          <p:cNvSpPr>
            <a:spLocks noChangeArrowheads="1"/>
          </p:cNvSpPr>
          <p:nvPr/>
        </p:nvSpPr>
        <p:spPr bwMode="auto">
          <a:xfrm>
            <a:off x="6268777" y="1898683"/>
            <a:ext cx="10350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>
              <a:spcBef>
                <a:spcPct val="75000"/>
              </a:spcBef>
              <a:buClr>
                <a:srgbClr val="006699"/>
              </a:buClr>
              <a:buSzPct val="85000"/>
              <a:buFont typeface="Wingdings" pitchFamily="2" charset="2"/>
              <a:buNone/>
            </a:pPr>
            <a:r>
              <a:rPr lang="en-US" sz="1200" b="1" u="none" dirty="0" smtClean="0">
                <a:solidFill>
                  <a:srgbClr val="336699"/>
                </a:solidFill>
              </a:rPr>
              <a:t>http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65" name="Rectangle 51"/>
          <p:cNvSpPr>
            <a:spLocks noChangeArrowheads="1"/>
          </p:cNvSpPr>
          <p:nvPr/>
        </p:nvSpPr>
        <p:spPr bwMode="auto">
          <a:xfrm>
            <a:off x="6964484" y="1898683"/>
            <a:ext cx="113506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>
              <a:spcBef>
                <a:spcPct val="75000"/>
              </a:spcBef>
              <a:buClr>
                <a:srgbClr val="006699"/>
              </a:buClr>
              <a:buSzPct val="85000"/>
              <a:buFont typeface="Wingdings" pitchFamily="2" charset="2"/>
              <a:buNone/>
            </a:pP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usr</a:t>
            </a: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etc</a:t>
            </a: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httpd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8030287" y="1898683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port:80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6268777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68" name="Text Box 60"/>
          <p:cNvSpPr txBox="1">
            <a:spLocks noChangeArrowheads="1"/>
          </p:cNvSpPr>
          <p:nvPr/>
        </p:nvSpPr>
        <p:spPr bwMode="auto">
          <a:xfrm>
            <a:off x="6964484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69" name="Text Box 60"/>
          <p:cNvSpPr txBox="1">
            <a:spLocks noChangeArrowheads="1"/>
          </p:cNvSpPr>
          <p:nvPr/>
        </p:nvSpPr>
        <p:spPr bwMode="auto">
          <a:xfrm>
            <a:off x="8031154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50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238125"/>
            <a:ext cx="8321675" cy="914400"/>
          </a:xfrm>
        </p:spPr>
        <p:txBody>
          <a:bodyPr/>
          <a:lstStyle/>
          <a:p>
            <a:r>
              <a:rPr lang="en-US" dirty="0" smtClean="0"/>
              <a:t>Benefits of the Activator Pattern</a:t>
            </a:r>
          </a:p>
        </p:txBody>
      </p:sp>
      <p:sp>
        <p:nvSpPr>
          <p:cNvPr id="119812" name="Rectangle 3"/>
          <p:cNvSpPr>
            <a:spLocks noChangeArrowheads="1"/>
          </p:cNvSpPr>
          <p:nvPr/>
        </p:nvSpPr>
        <p:spPr bwMode="auto">
          <a:xfrm>
            <a:off x="1" y="962024"/>
            <a:ext cx="4332514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More effective resource utilization</a:t>
            </a:r>
          </a:p>
          <a:p>
            <a:pPr marL="228600" lvl="1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Servers can be spawned “on-demand,” thereby minimizing resource utilization until clients actually require them</a:t>
            </a:r>
          </a:p>
          <a:p>
            <a:pPr>
              <a:spcAft>
                <a:spcPts val="600"/>
              </a:spcAft>
            </a:pP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Coarse-grained concurrency</a:t>
            </a:r>
          </a:p>
          <a:p>
            <a:pPr marL="228600" lvl="1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By spawning server processes to run on multi-core/CPU computers </a:t>
            </a:r>
          </a:p>
          <a:p>
            <a:pPr>
              <a:spcAft>
                <a:spcPts val="600"/>
              </a:spcAft>
            </a:pPr>
            <a:r>
              <a:rPr lang="en-US" sz="2000" b="1" i="1" u="none" dirty="0" smtClean="0">
                <a:latin typeface="+mj-lt"/>
              </a:rPr>
              <a:t>Modularity</a:t>
            </a:r>
            <a:r>
              <a:rPr lang="en-US" sz="2000" b="1" i="1" u="none" dirty="0">
                <a:latin typeface="+mj-lt"/>
              </a:rPr>
              <a:t>, testability, &amp; reusability</a:t>
            </a:r>
          </a:p>
          <a:p>
            <a:pPr marL="228600" lvl="1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Application modularity &amp; reusability is improved by decoupling server implementations from the manner in which the servers are activated</a:t>
            </a:r>
            <a:endParaRPr lang="de-DE" sz="2000" u="none" dirty="0">
              <a:latin typeface="+mj-lt"/>
            </a:endParaRPr>
          </a:p>
        </p:txBody>
      </p:sp>
      <p:sp>
        <p:nvSpPr>
          <p:cNvPr id="33" name="Rectangle 44"/>
          <p:cNvSpPr>
            <a:spLocks noChangeArrowheads="1"/>
          </p:cNvSpPr>
          <p:nvPr/>
        </p:nvSpPr>
        <p:spPr bwMode="auto">
          <a:xfrm>
            <a:off x="6036729" y="1207921"/>
            <a:ext cx="2890835" cy="1257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2000" u="none" dirty="0" err="1" smtClean="0"/>
              <a:t>Inetd</a:t>
            </a:r>
            <a:r>
              <a:rPr lang="en-US" sz="2000" u="none" dirty="0" smtClean="0"/>
              <a:t> </a:t>
            </a:r>
            <a:br>
              <a:rPr lang="en-US" sz="2000" u="none" dirty="0" smtClean="0"/>
            </a:br>
            <a:r>
              <a:rPr lang="en-US" sz="1600" u="none" dirty="0" smtClean="0"/>
              <a:t>(www.dre.vanderbilt.edu)</a:t>
            </a:r>
            <a:endParaRPr lang="en-US" sz="1600" u="none" dirty="0"/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6474878" y="3456436"/>
            <a:ext cx="2430463" cy="842963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/>
          <a:p>
            <a:pPr algn="ctr" eaLnBrk="1" hangingPunct="1"/>
            <a:r>
              <a:rPr lang="en-US" sz="2000" u="none" dirty="0" smtClean="0"/>
              <a:t>JAWS server </a:t>
            </a:r>
            <a:br>
              <a:rPr lang="en-US" sz="2000" u="none" dirty="0" smtClean="0"/>
            </a:br>
            <a:r>
              <a:rPr lang="en-US" sz="1400" u="none" dirty="0" smtClean="0"/>
              <a:t>(</a:t>
            </a:r>
            <a:r>
              <a:rPr lang="en-US" sz="1400" u="none" dirty="0"/>
              <a:t>www.dre.vanderbilt.edu:80)</a:t>
            </a:r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4988979" y="1818767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4967808" y="1522208"/>
            <a:ext cx="1295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200" b="1" u="none" dirty="0"/>
              <a:t>1</a:t>
            </a:r>
            <a:r>
              <a:rPr lang="en-US" sz="1200" b="1" u="none" dirty="0" smtClean="0"/>
              <a:t>. connect()</a:t>
            </a:r>
            <a:endParaRPr lang="en-US" sz="1200" b="1" u="none" dirty="0"/>
          </a:p>
        </p:txBody>
      </p:sp>
      <p:sp>
        <p:nvSpPr>
          <p:cNvPr id="51" name="Line 30"/>
          <p:cNvSpPr>
            <a:spLocks noChangeShapeType="1"/>
          </p:cNvSpPr>
          <p:nvPr/>
        </p:nvSpPr>
        <p:spPr bwMode="auto">
          <a:xfrm>
            <a:off x="7636931" y="2465836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7713131" y="2694436"/>
            <a:ext cx="1106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200" b="1" u="none" dirty="0"/>
              <a:t>2. </a:t>
            </a:r>
            <a:r>
              <a:rPr lang="en-US" sz="1200" b="1" u="none" dirty="0" smtClean="0"/>
              <a:t>fork/exec</a:t>
            </a:r>
            <a:endParaRPr lang="en-US" sz="1200" b="1" u="none" dirty="0"/>
          </a:p>
        </p:txBody>
      </p:sp>
      <p:sp>
        <p:nvSpPr>
          <p:cNvPr id="53" name="Text Box 36"/>
          <p:cNvSpPr txBox="1">
            <a:spLocks noChangeArrowheads="1"/>
          </p:cNvSpPr>
          <p:nvPr/>
        </p:nvSpPr>
        <p:spPr bwMode="auto">
          <a:xfrm>
            <a:off x="4604962" y="3897686"/>
            <a:ext cx="1987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200" b="1" u="none" dirty="0"/>
              <a:t>4</a:t>
            </a:r>
            <a:r>
              <a:rPr lang="en-US" sz="1200" b="1" u="none" dirty="0" smtClean="0"/>
              <a:t>. &lt;H1&gt;DOC Group </a:t>
            </a:r>
            <a:br>
              <a:rPr lang="en-US" sz="1200" b="1" u="none" dirty="0" smtClean="0"/>
            </a:br>
            <a:r>
              <a:rPr lang="en-US" sz="1200" b="1" u="none" dirty="0" smtClean="0"/>
              <a:t>             …&lt;/H1&gt;</a:t>
            </a:r>
            <a:endParaRPr lang="en-US" sz="1200" b="1" u="none" dirty="0"/>
          </a:p>
        </p:txBody>
      </p:sp>
      <p:cxnSp>
        <p:nvCxnSpPr>
          <p:cNvPr id="54" name="AutoShape 37"/>
          <p:cNvCxnSpPr>
            <a:cxnSpLocks noChangeShapeType="1"/>
            <a:stCxn id="48" idx="1"/>
            <a:endCxn id="55" idx="2"/>
          </p:cNvCxnSpPr>
          <p:nvPr/>
        </p:nvCxnSpPr>
        <p:spPr bwMode="auto">
          <a:xfrm rot="10800000">
            <a:off x="4494301" y="2333998"/>
            <a:ext cx="1980417" cy="1543051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5" name="Rectangle 45"/>
          <p:cNvSpPr>
            <a:spLocks noChangeArrowheads="1"/>
          </p:cNvSpPr>
          <p:nvPr/>
        </p:nvSpPr>
        <p:spPr bwMode="auto">
          <a:xfrm>
            <a:off x="4000498" y="1399036"/>
            <a:ext cx="988481" cy="93574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/>
          <a:p>
            <a:pPr algn="ctr" eaLnBrk="1" hangingPunct="1"/>
            <a:r>
              <a:rPr lang="en-US" sz="2000" u="none"/>
              <a:t>Client</a:t>
            </a: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4893729" y="3151303"/>
            <a:ext cx="1295400" cy="46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200" b="1" u="none" dirty="0"/>
              <a:t>3</a:t>
            </a:r>
            <a:r>
              <a:rPr lang="en-US" sz="1200" b="1" u="none" dirty="0" smtClean="0"/>
              <a:t>. GET </a:t>
            </a:r>
            <a:br>
              <a:rPr lang="en-US" sz="1200" b="1" u="none" dirty="0" smtClean="0"/>
            </a:br>
            <a:r>
              <a:rPr lang="en-US" sz="1200" b="1" u="none" dirty="0" smtClean="0"/>
              <a:t>    /~index</a:t>
            </a:r>
            <a:endParaRPr lang="en-US" sz="1200" b="1" u="none" dirty="0"/>
          </a:p>
        </p:txBody>
      </p:sp>
      <p:cxnSp>
        <p:nvCxnSpPr>
          <p:cNvPr id="57" name="AutoShape 37"/>
          <p:cNvCxnSpPr>
            <a:cxnSpLocks noChangeShapeType="1"/>
          </p:cNvCxnSpPr>
          <p:nvPr/>
        </p:nvCxnSpPr>
        <p:spPr bwMode="auto">
          <a:xfrm rot="10800000">
            <a:off x="4764763" y="2343523"/>
            <a:ext cx="1684797" cy="129408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none" w="med" len="med"/>
          </a:ln>
        </p:spPr>
      </p:cxnSp>
      <p:sp>
        <p:nvSpPr>
          <p:cNvPr id="58" name="Rectangle 57"/>
          <p:cNvSpPr/>
          <p:nvPr/>
        </p:nvSpPr>
        <p:spPr bwMode="auto">
          <a:xfrm>
            <a:off x="6250439" y="1898683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250439" y="2141427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957557" y="1898683"/>
            <a:ext cx="1073597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957557" y="2141427"/>
            <a:ext cx="1073597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8030287" y="1898683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8030287" y="2141427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Rectangle 52"/>
          <p:cNvSpPr>
            <a:spLocks noChangeArrowheads="1"/>
          </p:cNvSpPr>
          <p:nvPr/>
        </p:nvSpPr>
        <p:spPr bwMode="auto">
          <a:xfrm>
            <a:off x="6268777" y="1898683"/>
            <a:ext cx="10350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>
              <a:spcBef>
                <a:spcPct val="75000"/>
              </a:spcBef>
              <a:buClr>
                <a:srgbClr val="006699"/>
              </a:buClr>
              <a:buSzPct val="85000"/>
              <a:buFont typeface="Wingdings" pitchFamily="2" charset="2"/>
              <a:buNone/>
            </a:pPr>
            <a:r>
              <a:rPr lang="en-US" sz="1200" b="1" u="none" dirty="0" smtClean="0">
                <a:solidFill>
                  <a:srgbClr val="336699"/>
                </a:solidFill>
              </a:rPr>
              <a:t>http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65" name="Rectangle 51"/>
          <p:cNvSpPr>
            <a:spLocks noChangeArrowheads="1"/>
          </p:cNvSpPr>
          <p:nvPr/>
        </p:nvSpPr>
        <p:spPr bwMode="auto">
          <a:xfrm>
            <a:off x="6964484" y="1898683"/>
            <a:ext cx="113506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>
              <a:spcBef>
                <a:spcPct val="75000"/>
              </a:spcBef>
              <a:buClr>
                <a:srgbClr val="006699"/>
              </a:buClr>
              <a:buSzPct val="85000"/>
              <a:buFont typeface="Wingdings" pitchFamily="2" charset="2"/>
              <a:buNone/>
            </a:pP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usr</a:t>
            </a: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etc</a:t>
            </a: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httpd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8030287" y="1898683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port:80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6268777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68" name="Text Box 60"/>
          <p:cNvSpPr txBox="1">
            <a:spLocks noChangeArrowheads="1"/>
          </p:cNvSpPr>
          <p:nvPr/>
        </p:nvSpPr>
        <p:spPr bwMode="auto">
          <a:xfrm>
            <a:off x="6964484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69" name="Text Box 60"/>
          <p:cNvSpPr txBox="1">
            <a:spLocks noChangeArrowheads="1"/>
          </p:cNvSpPr>
          <p:nvPr/>
        </p:nvSpPr>
        <p:spPr bwMode="auto">
          <a:xfrm>
            <a:off x="8031154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7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6446838" y="1914525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9210" name="Rectangle 10"/>
          <p:cNvSpPr>
            <a:spLocks noChangeArrowheads="1"/>
          </p:cNvSpPr>
          <p:nvPr/>
        </p:nvSpPr>
        <p:spPr bwMode="auto">
          <a:xfrm>
            <a:off x="8421688" y="1914525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9213" name="Rectangle 13"/>
          <p:cNvSpPr>
            <a:spLocks noChangeArrowheads="1"/>
          </p:cNvSpPr>
          <p:nvPr/>
        </p:nvSpPr>
        <p:spPr bwMode="auto">
          <a:xfrm>
            <a:off x="5753100" y="2538413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9214" name="Rectangle 14"/>
          <p:cNvSpPr>
            <a:spLocks noChangeArrowheads="1"/>
          </p:cNvSpPr>
          <p:nvPr/>
        </p:nvSpPr>
        <p:spPr bwMode="auto">
          <a:xfrm>
            <a:off x="5753100" y="2468563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8" y="228600"/>
            <a:ext cx="9191625" cy="914400"/>
          </a:xfrm>
        </p:spPr>
        <p:txBody>
          <a:bodyPr/>
          <a:lstStyle/>
          <a:p>
            <a:r>
              <a:rPr lang="en-US" dirty="0" smtClean="0"/>
              <a:t>Enhancing Server (Re)Configurability</a:t>
            </a:r>
          </a:p>
        </p:txBody>
      </p:sp>
      <p:graphicFrame>
        <p:nvGraphicFramePr>
          <p:cNvPr id="4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147975"/>
              </p:ext>
            </p:extLst>
          </p:nvPr>
        </p:nvGraphicFramePr>
        <p:xfrm>
          <a:off x="12700" y="981075"/>
          <a:ext cx="9118600" cy="2453640"/>
        </p:xfrm>
        <a:graphic>
          <a:graphicData uri="http://schemas.openxmlformats.org/drawingml/2006/table">
            <a:tbl>
              <a:tblPr/>
              <a:tblGrid>
                <a:gridCol w="3006725"/>
                <a:gridCol w="3286125"/>
                <a:gridCol w="2825750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585913"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Some implementations of web server components depend on static or dynamic factors</a:t>
                      </a:r>
                    </a:p>
                    <a:p>
                      <a:pPr marL="457200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e.g., # of cores, version of the OS, system workload, etc.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Prematurely committing to a web server configuration is inflexible/inefficient since some decisions can’t be made at design-time &amp; apps incur overhead for unused or unneeded components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Apply the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Component Configurator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pattern to assemble desired web server components dynamically </a:t>
                      </a:r>
                    </a:p>
                    <a:p>
                      <a:pPr marL="4572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e.g., at installation-time or at runtime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350" y="3455574"/>
            <a:ext cx="930910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095" y="5895975"/>
            <a:ext cx="325798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b="1" u="none" dirty="0" smtClean="0">
                <a:latin typeface="+mj-lt"/>
              </a:rPr>
              <a:t>Dynamics</a:t>
            </a:r>
            <a:endParaRPr lang="en-US" sz="2400" b="1" u="none" dirty="0">
              <a:latin typeface="+mj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923835" y="4362450"/>
            <a:ext cx="314540" cy="323850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48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238125"/>
            <a:ext cx="8321675" cy="914400"/>
          </a:xfrm>
        </p:spPr>
        <p:txBody>
          <a:bodyPr/>
          <a:lstStyle/>
          <a:p>
            <a:r>
              <a:rPr lang="en-US" dirty="0" smtClean="0"/>
              <a:t>Limitations of the Activator Pattern</a:t>
            </a:r>
          </a:p>
        </p:txBody>
      </p:sp>
      <p:sp>
        <p:nvSpPr>
          <p:cNvPr id="119813" name="Rectangle 4"/>
          <p:cNvSpPr>
            <a:spLocks noChangeArrowheads="1"/>
          </p:cNvSpPr>
          <p:nvPr/>
        </p:nvSpPr>
        <p:spPr bwMode="auto">
          <a:xfrm>
            <a:off x="1" y="952499"/>
            <a:ext cx="41148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0" lvl="1">
              <a:spcAft>
                <a:spcPts val="600"/>
              </a:spcAft>
            </a:pPr>
            <a:r>
              <a:rPr lang="en-US" sz="2000" b="1" i="1" u="none" dirty="0" smtClean="0">
                <a:latin typeface="+mj-lt"/>
              </a:rPr>
              <a:t>Lack </a:t>
            </a:r>
            <a:r>
              <a:rPr lang="en-US" sz="2000" b="1" i="1" u="none" dirty="0">
                <a:latin typeface="+mj-lt"/>
              </a:rPr>
              <a:t>of determinism &amp; </a:t>
            </a:r>
            <a:r>
              <a:rPr lang="en-US" sz="2000" b="1" i="1" u="none" dirty="0" smtClean="0">
                <a:latin typeface="+mj-lt"/>
              </a:rPr>
              <a:t/>
            </a:r>
            <a:br>
              <a:rPr lang="en-US" sz="2000" b="1" i="1" u="none" dirty="0" smtClean="0">
                <a:latin typeface="+mj-lt"/>
              </a:rPr>
            </a:br>
            <a:r>
              <a:rPr lang="en-US" sz="2000" b="1" i="1" u="none" dirty="0" smtClean="0">
                <a:latin typeface="+mj-lt"/>
              </a:rPr>
              <a:t>ordering </a:t>
            </a:r>
            <a:r>
              <a:rPr lang="en-US" sz="2000" b="1" i="1" u="none" dirty="0">
                <a:latin typeface="+mj-lt"/>
              </a:rPr>
              <a:t>dependencies</a:t>
            </a:r>
            <a:endParaRPr lang="en-US" sz="2000" u="none" dirty="0">
              <a:latin typeface="+mj-lt"/>
            </a:endParaRPr>
          </a:p>
          <a:p>
            <a:pPr marL="228600" lvl="2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 smtClean="0">
                <a:latin typeface="+mj-lt"/>
              </a:rPr>
              <a:t>Hard </a:t>
            </a:r>
            <a:r>
              <a:rPr lang="en-US" sz="2000" u="none" dirty="0">
                <a:latin typeface="+mj-lt"/>
              </a:rPr>
              <a:t>to determine or analyze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the </a:t>
            </a:r>
            <a:r>
              <a:rPr lang="en-US" sz="2000" u="none" dirty="0">
                <a:latin typeface="+mj-lt"/>
              </a:rPr>
              <a:t>behavior </a:t>
            </a:r>
            <a:r>
              <a:rPr lang="en-US" sz="2000" u="none" dirty="0" smtClean="0">
                <a:latin typeface="+mj-lt"/>
              </a:rPr>
              <a:t>of </a:t>
            </a:r>
            <a:r>
              <a:rPr lang="en-US" sz="2000" u="none" dirty="0">
                <a:latin typeface="+mj-lt"/>
              </a:rPr>
              <a:t>an </a:t>
            </a:r>
            <a:r>
              <a:rPr lang="en-US" sz="2000" u="none" dirty="0" smtClean="0">
                <a:latin typeface="+mj-lt"/>
              </a:rPr>
              <a:t>app until </a:t>
            </a:r>
            <a:r>
              <a:rPr lang="en-US" sz="2000" u="none" dirty="0">
                <a:latin typeface="+mj-lt"/>
              </a:rPr>
              <a:t>its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components </a:t>
            </a:r>
            <a:r>
              <a:rPr lang="en-US" sz="2000" u="none" dirty="0">
                <a:latin typeface="+mj-lt"/>
              </a:rPr>
              <a:t>are activated </a:t>
            </a:r>
            <a:r>
              <a:rPr lang="en-US" sz="2000" u="none" dirty="0" smtClean="0">
                <a:latin typeface="+mj-lt"/>
              </a:rPr>
              <a:t>at </a:t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runtime</a:t>
            </a:r>
            <a:endParaRPr lang="en-US" sz="2000" u="none" dirty="0">
              <a:latin typeface="+mj-lt"/>
            </a:endParaRPr>
          </a:p>
          <a:p>
            <a:pPr>
              <a:spcAft>
                <a:spcPts val="600"/>
              </a:spcAft>
            </a:pPr>
            <a:endParaRPr lang="de-DE" sz="2000" u="none" dirty="0">
              <a:latin typeface="+mj-lt"/>
            </a:endParaRPr>
          </a:p>
        </p:txBody>
      </p:sp>
      <p:sp>
        <p:nvSpPr>
          <p:cNvPr id="60" name="Rectangle 44"/>
          <p:cNvSpPr>
            <a:spLocks noChangeArrowheads="1"/>
          </p:cNvSpPr>
          <p:nvPr/>
        </p:nvSpPr>
        <p:spPr bwMode="auto">
          <a:xfrm>
            <a:off x="6036729" y="1207921"/>
            <a:ext cx="2890835" cy="1257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2000" u="none" dirty="0" err="1" smtClean="0"/>
              <a:t>Inetd</a:t>
            </a:r>
            <a:r>
              <a:rPr lang="en-US" sz="2000" u="none" dirty="0" smtClean="0"/>
              <a:t> </a:t>
            </a:r>
            <a:br>
              <a:rPr lang="en-US" sz="2000" u="none" dirty="0" smtClean="0"/>
            </a:br>
            <a:r>
              <a:rPr lang="en-US" sz="1600" u="none" dirty="0" smtClean="0"/>
              <a:t>(www.dre.vanderbilt.edu)</a:t>
            </a:r>
            <a:endParaRPr lang="en-US" sz="1600" u="none" dirty="0"/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6474878" y="3456436"/>
            <a:ext cx="2430463" cy="842963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/>
          <a:p>
            <a:pPr algn="ctr" eaLnBrk="1" hangingPunct="1"/>
            <a:r>
              <a:rPr lang="en-US" sz="2000" u="none" dirty="0" smtClean="0"/>
              <a:t>JAWS server </a:t>
            </a:r>
            <a:br>
              <a:rPr lang="en-US" sz="2000" u="none" dirty="0" smtClean="0"/>
            </a:br>
            <a:r>
              <a:rPr lang="en-US" sz="1400" u="none" dirty="0" smtClean="0"/>
              <a:t>(</a:t>
            </a:r>
            <a:r>
              <a:rPr lang="en-US" sz="1400" u="none" dirty="0"/>
              <a:t>www.dre.vanderbilt.edu:80)</a:t>
            </a:r>
          </a:p>
        </p:txBody>
      </p:sp>
      <p:sp>
        <p:nvSpPr>
          <p:cNvPr id="76" name="Line 24"/>
          <p:cNvSpPr>
            <a:spLocks noChangeShapeType="1"/>
          </p:cNvSpPr>
          <p:nvPr/>
        </p:nvSpPr>
        <p:spPr bwMode="auto">
          <a:xfrm>
            <a:off x="4988979" y="1818767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4967808" y="1522208"/>
            <a:ext cx="1295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200" b="1" u="none" dirty="0"/>
              <a:t>1</a:t>
            </a:r>
            <a:r>
              <a:rPr lang="en-US" sz="1200" b="1" u="none" dirty="0" smtClean="0"/>
              <a:t>. connect()</a:t>
            </a:r>
            <a:endParaRPr lang="en-US" sz="1200" b="1" u="none" dirty="0"/>
          </a:p>
        </p:txBody>
      </p:sp>
      <p:sp>
        <p:nvSpPr>
          <p:cNvPr id="78" name="Line 30"/>
          <p:cNvSpPr>
            <a:spLocks noChangeShapeType="1"/>
          </p:cNvSpPr>
          <p:nvPr/>
        </p:nvSpPr>
        <p:spPr bwMode="auto">
          <a:xfrm>
            <a:off x="7636931" y="2465836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" name="Text Box 31"/>
          <p:cNvSpPr txBox="1">
            <a:spLocks noChangeArrowheads="1"/>
          </p:cNvSpPr>
          <p:nvPr/>
        </p:nvSpPr>
        <p:spPr bwMode="auto">
          <a:xfrm>
            <a:off x="7713131" y="2694436"/>
            <a:ext cx="1106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200" b="1" u="none" dirty="0"/>
              <a:t>2. </a:t>
            </a:r>
            <a:r>
              <a:rPr lang="en-US" sz="1200" b="1" u="none" dirty="0" smtClean="0"/>
              <a:t>fork/exec</a:t>
            </a:r>
            <a:endParaRPr lang="en-US" sz="1200" b="1" u="none" dirty="0"/>
          </a:p>
        </p:txBody>
      </p:sp>
      <p:sp>
        <p:nvSpPr>
          <p:cNvPr id="80" name="Text Box 36"/>
          <p:cNvSpPr txBox="1">
            <a:spLocks noChangeArrowheads="1"/>
          </p:cNvSpPr>
          <p:nvPr/>
        </p:nvSpPr>
        <p:spPr bwMode="auto">
          <a:xfrm>
            <a:off x="4604962" y="3897686"/>
            <a:ext cx="1987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200" b="1" u="none" dirty="0"/>
              <a:t>4</a:t>
            </a:r>
            <a:r>
              <a:rPr lang="en-US" sz="1200" b="1" u="none" dirty="0" smtClean="0"/>
              <a:t>. &lt;H1&gt;DOC Group </a:t>
            </a:r>
            <a:br>
              <a:rPr lang="en-US" sz="1200" b="1" u="none" dirty="0" smtClean="0"/>
            </a:br>
            <a:r>
              <a:rPr lang="en-US" sz="1200" b="1" u="none" dirty="0" smtClean="0"/>
              <a:t>             …&lt;/H1&gt;</a:t>
            </a:r>
            <a:endParaRPr lang="en-US" sz="1200" b="1" u="none" dirty="0"/>
          </a:p>
        </p:txBody>
      </p:sp>
      <p:cxnSp>
        <p:nvCxnSpPr>
          <p:cNvPr id="81" name="AutoShape 37"/>
          <p:cNvCxnSpPr>
            <a:cxnSpLocks noChangeShapeType="1"/>
            <a:stCxn id="75" idx="1"/>
            <a:endCxn id="82" idx="2"/>
          </p:cNvCxnSpPr>
          <p:nvPr/>
        </p:nvCxnSpPr>
        <p:spPr bwMode="auto">
          <a:xfrm rot="10800000">
            <a:off x="4494301" y="2333998"/>
            <a:ext cx="1980417" cy="1543051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4000498" y="1399036"/>
            <a:ext cx="988481" cy="93574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/>
          <a:p>
            <a:pPr algn="ctr" eaLnBrk="1" hangingPunct="1"/>
            <a:r>
              <a:rPr lang="en-US" sz="2000" u="none"/>
              <a:t>Client</a:t>
            </a:r>
          </a:p>
        </p:txBody>
      </p:sp>
      <p:sp>
        <p:nvSpPr>
          <p:cNvPr id="83" name="Text Box 25"/>
          <p:cNvSpPr txBox="1">
            <a:spLocks noChangeArrowheads="1"/>
          </p:cNvSpPr>
          <p:nvPr/>
        </p:nvSpPr>
        <p:spPr bwMode="auto">
          <a:xfrm>
            <a:off x="4893729" y="3151303"/>
            <a:ext cx="1295400" cy="46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200" b="1" u="none" dirty="0"/>
              <a:t>3</a:t>
            </a:r>
            <a:r>
              <a:rPr lang="en-US" sz="1200" b="1" u="none" dirty="0" smtClean="0"/>
              <a:t>. GET </a:t>
            </a:r>
            <a:br>
              <a:rPr lang="en-US" sz="1200" b="1" u="none" dirty="0" smtClean="0"/>
            </a:br>
            <a:r>
              <a:rPr lang="en-US" sz="1200" b="1" u="none" dirty="0" smtClean="0"/>
              <a:t>    /~index</a:t>
            </a:r>
            <a:endParaRPr lang="en-US" sz="1200" b="1" u="none" dirty="0"/>
          </a:p>
        </p:txBody>
      </p:sp>
      <p:cxnSp>
        <p:nvCxnSpPr>
          <p:cNvPr id="84" name="AutoShape 37"/>
          <p:cNvCxnSpPr>
            <a:cxnSpLocks noChangeShapeType="1"/>
          </p:cNvCxnSpPr>
          <p:nvPr/>
        </p:nvCxnSpPr>
        <p:spPr bwMode="auto">
          <a:xfrm rot="10800000">
            <a:off x="4764763" y="2343523"/>
            <a:ext cx="1684797" cy="129408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none" w="med" len="med"/>
          </a:ln>
        </p:spPr>
      </p:cxnSp>
      <p:sp>
        <p:nvSpPr>
          <p:cNvPr id="97" name="Rectangle 96"/>
          <p:cNvSpPr/>
          <p:nvPr/>
        </p:nvSpPr>
        <p:spPr bwMode="auto">
          <a:xfrm>
            <a:off x="6250439" y="1898683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6250439" y="2141427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6957557" y="1898683"/>
            <a:ext cx="1073597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6957557" y="2141427"/>
            <a:ext cx="1073597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8030287" y="1898683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8030287" y="2141427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tangle 52"/>
          <p:cNvSpPr>
            <a:spLocks noChangeArrowheads="1"/>
          </p:cNvSpPr>
          <p:nvPr/>
        </p:nvSpPr>
        <p:spPr bwMode="auto">
          <a:xfrm>
            <a:off x="6268777" y="1898683"/>
            <a:ext cx="10350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>
              <a:spcBef>
                <a:spcPct val="75000"/>
              </a:spcBef>
              <a:buClr>
                <a:srgbClr val="006699"/>
              </a:buClr>
              <a:buSzPct val="85000"/>
              <a:buFont typeface="Wingdings" pitchFamily="2" charset="2"/>
              <a:buNone/>
            </a:pPr>
            <a:r>
              <a:rPr lang="en-US" sz="1200" b="1" u="none" dirty="0" smtClean="0">
                <a:solidFill>
                  <a:srgbClr val="336699"/>
                </a:solidFill>
              </a:rPr>
              <a:t>http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104" name="Rectangle 51"/>
          <p:cNvSpPr>
            <a:spLocks noChangeArrowheads="1"/>
          </p:cNvSpPr>
          <p:nvPr/>
        </p:nvSpPr>
        <p:spPr bwMode="auto">
          <a:xfrm>
            <a:off x="6964484" y="1898683"/>
            <a:ext cx="113506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>
              <a:spcBef>
                <a:spcPct val="75000"/>
              </a:spcBef>
              <a:buClr>
                <a:srgbClr val="006699"/>
              </a:buClr>
              <a:buSzPct val="85000"/>
              <a:buFont typeface="Wingdings" pitchFamily="2" charset="2"/>
              <a:buNone/>
            </a:pP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usr</a:t>
            </a: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etc</a:t>
            </a: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httpd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105" name="Text Box 60"/>
          <p:cNvSpPr txBox="1">
            <a:spLocks noChangeArrowheads="1"/>
          </p:cNvSpPr>
          <p:nvPr/>
        </p:nvSpPr>
        <p:spPr bwMode="auto">
          <a:xfrm>
            <a:off x="8030287" y="1898683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port:80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106" name="Text Box 60"/>
          <p:cNvSpPr txBox="1">
            <a:spLocks noChangeArrowheads="1"/>
          </p:cNvSpPr>
          <p:nvPr/>
        </p:nvSpPr>
        <p:spPr bwMode="auto">
          <a:xfrm>
            <a:off x="6268777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107" name="Text Box 60"/>
          <p:cNvSpPr txBox="1">
            <a:spLocks noChangeArrowheads="1"/>
          </p:cNvSpPr>
          <p:nvPr/>
        </p:nvSpPr>
        <p:spPr bwMode="auto">
          <a:xfrm>
            <a:off x="6964484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108" name="Text Box 60"/>
          <p:cNvSpPr txBox="1">
            <a:spLocks noChangeArrowheads="1"/>
          </p:cNvSpPr>
          <p:nvPr/>
        </p:nvSpPr>
        <p:spPr bwMode="auto">
          <a:xfrm>
            <a:off x="8031154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95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238125"/>
            <a:ext cx="8321675" cy="914400"/>
          </a:xfrm>
        </p:spPr>
        <p:txBody>
          <a:bodyPr/>
          <a:lstStyle/>
          <a:p>
            <a:r>
              <a:rPr lang="en-US" dirty="0" smtClean="0"/>
              <a:t>Limitations of the Activator Pattern</a:t>
            </a:r>
          </a:p>
        </p:txBody>
      </p:sp>
      <p:sp>
        <p:nvSpPr>
          <p:cNvPr id="119813" name="Rectangle 4"/>
          <p:cNvSpPr>
            <a:spLocks noChangeArrowheads="1"/>
          </p:cNvSpPr>
          <p:nvPr/>
        </p:nvSpPr>
        <p:spPr bwMode="auto">
          <a:xfrm>
            <a:off x="1" y="952499"/>
            <a:ext cx="41148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0" lvl="1">
              <a:spcAft>
                <a:spcPts val="600"/>
              </a:spcAft>
            </a:pPr>
            <a:r>
              <a:rPr lang="en-US" sz="2000" b="1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Lack </a:t>
            </a: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of determinism &amp; </a:t>
            </a:r>
            <a:r>
              <a:rPr lang="en-US" sz="2000" b="1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b="1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b="1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ordering </a:t>
            </a: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dependencies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lvl="2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Hard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to determine or analyze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the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behavior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of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app until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its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components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are activated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at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runtime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0" lvl="1">
              <a:spcAft>
                <a:spcPts val="600"/>
              </a:spcAft>
            </a:pPr>
            <a:r>
              <a:rPr lang="en-US" sz="2000" b="1" i="1" u="none" dirty="0">
                <a:latin typeface="+mj-lt"/>
              </a:rPr>
              <a:t>Reduced security or reliability</a:t>
            </a:r>
            <a:endParaRPr lang="en-US" sz="2000" u="none" dirty="0">
              <a:latin typeface="+mj-lt"/>
            </a:endParaRPr>
          </a:p>
          <a:p>
            <a:pPr marL="228600" lvl="2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An application that uses </a:t>
            </a:r>
            <a:r>
              <a:rPr lang="en-US" sz="2000" i="1" u="none" dirty="0" smtClean="0">
                <a:latin typeface="+mj-lt"/>
              </a:rPr>
              <a:t>Activator</a:t>
            </a:r>
            <a:r>
              <a:rPr lang="en-US" sz="2000" u="none" dirty="0" smtClean="0">
                <a:latin typeface="+mj-lt"/>
              </a:rPr>
              <a:t> may </a:t>
            </a:r>
            <a:r>
              <a:rPr lang="en-US" sz="2000" u="none" dirty="0">
                <a:latin typeface="+mj-lt"/>
              </a:rPr>
              <a:t>be less secure or reliable than an equivalent statically-configured application </a:t>
            </a:r>
          </a:p>
        </p:txBody>
      </p:sp>
      <p:sp>
        <p:nvSpPr>
          <p:cNvPr id="60" name="Rectangle 44"/>
          <p:cNvSpPr>
            <a:spLocks noChangeArrowheads="1"/>
          </p:cNvSpPr>
          <p:nvPr/>
        </p:nvSpPr>
        <p:spPr bwMode="auto">
          <a:xfrm>
            <a:off x="6036729" y="1207921"/>
            <a:ext cx="2890835" cy="1257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2000" u="none" dirty="0" err="1" smtClean="0"/>
              <a:t>Inetd</a:t>
            </a:r>
            <a:r>
              <a:rPr lang="en-US" sz="2000" u="none" dirty="0" smtClean="0"/>
              <a:t> </a:t>
            </a:r>
            <a:br>
              <a:rPr lang="en-US" sz="2000" u="none" dirty="0" smtClean="0"/>
            </a:br>
            <a:r>
              <a:rPr lang="en-US" sz="1600" u="none" dirty="0" smtClean="0"/>
              <a:t>(www.dre.vanderbilt.edu)</a:t>
            </a:r>
            <a:endParaRPr lang="en-US" sz="1600" u="none" dirty="0"/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6474878" y="3456436"/>
            <a:ext cx="2430463" cy="842963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/>
          <a:p>
            <a:pPr algn="ctr" eaLnBrk="1" hangingPunct="1"/>
            <a:r>
              <a:rPr lang="en-US" sz="2000" u="none" dirty="0" smtClean="0"/>
              <a:t>JAWS server </a:t>
            </a:r>
            <a:br>
              <a:rPr lang="en-US" sz="2000" u="none" dirty="0" smtClean="0"/>
            </a:br>
            <a:r>
              <a:rPr lang="en-US" sz="1400" u="none" dirty="0" smtClean="0"/>
              <a:t>(</a:t>
            </a:r>
            <a:r>
              <a:rPr lang="en-US" sz="1400" u="none" dirty="0"/>
              <a:t>www.dre.vanderbilt.edu:80)</a:t>
            </a:r>
          </a:p>
        </p:txBody>
      </p:sp>
      <p:sp>
        <p:nvSpPr>
          <p:cNvPr id="76" name="Line 24"/>
          <p:cNvSpPr>
            <a:spLocks noChangeShapeType="1"/>
          </p:cNvSpPr>
          <p:nvPr/>
        </p:nvSpPr>
        <p:spPr bwMode="auto">
          <a:xfrm>
            <a:off x="4988979" y="1818767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4967808" y="1522208"/>
            <a:ext cx="1295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200" b="1" u="none" dirty="0"/>
              <a:t>1</a:t>
            </a:r>
            <a:r>
              <a:rPr lang="en-US" sz="1200" b="1" u="none" dirty="0" smtClean="0"/>
              <a:t>. connect()</a:t>
            </a:r>
            <a:endParaRPr lang="en-US" sz="1200" b="1" u="none" dirty="0"/>
          </a:p>
        </p:txBody>
      </p:sp>
      <p:sp>
        <p:nvSpPr>
          <p:cNvPr id="78" name="Line 30"/>
          <p:cNvSpPr>
            <a:spLocks noChangeShapeType="1"/>
          </p:cNvSpPr>
          <p:nvPr/>
        </p:nvSpPr>
        <p:spPr bwMode="auto">
          <a:xfrm>
            <a:off x="7636931" y="2465836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" name="Text Box 31"/>
          <p:cNvSpPr txBox="1">
            <a:spLocks noChangeArrowheads="1"/>
          </p:cNvSpPr>
          <p:nvPr/>
        </p:nvSpPr>
        <p:spPr bwMode="auto">
          <a:xfrm>
            <a:off x="7713131" y="2694436"/>
            <a:ext cx="1106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200" b="1" u="none" dirty="0"/>
              <a:t>2. </a:t>
            </a:r>
            <a:r>
              <a:rPr lang="en-US" sz="1200" b="1" u="none" dirty="0" smtClean="0"/>
              <a:t>fork/exec</a:t>
            </a:r>
            <a:endParaRPr lang="en-US" sz="1200" b="1" u="none" dirty="0"/>
          </a:p>
        </p:txBody>
      </p:sp>
      <p:sp>
        <p:nvSpPr>
          <p:cNvPr id="80" name="Text Box 36"/>
          <p:cNvSpPr txBox="1">
            <a:spLocks noChangeArrowheads="1"/>
          </p:cNvSpPr>
          <p:nvPr/>
        </p:nvSpPr>
        <p:spPr bwMode="auto">
          <a:xfrm>
            <a:off x="4604962" y="3897686"/>
            <a:ext cx="1987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200" b="1" u="none" dirty="0"/>
              <a:t>4</a:t>
            </a:r>
            <a:r>
              <a:rPr lang="en-US" sz="1200" b="1" u="none" dirty="0" smtClean="0"/>
              <a:t>. &lt;H1&gt;DOC Group </a:t>
            </a:r>
            <a:br>
              <a:rPr lang="en-US" sz="1200" b="1" u="none" dirty="0" smtClean="0"/>
            </a:br>
            <a:r>
              <a:rPr lang="en-US" sz="1200" b="1" u="none" dirty="0" smtClean="0"/>
              <a:t>             …&lt;/H1&gt;</a:t>
            </a:r>
            <a:endParaRPr lang="en-US" sz="1200" b="1" u="none" dirty="0"/>
          </a:p>
        </p:txBody>
      </p:sp>
      <p:cxnSp>
        <p:nvCxnSpPr>
          <p:cNvPr id="81" name="AutoShape 37"/>
          <p:cNvCxnSpPr>
            <a:cxnSpLocks noChangeShapeType="1"/>
            <a:stCxn id="75" idx="1"/>
            <a:endCxn id="82" idx="2"/>
          </p:cNvCxnSpPr>
          <p:nvPr/>
        </p:nvCxnSpPr>
        <p:spPr bwMode="auto">
          <a:xfrm rot="10800000">
            <a:off x="4494301" y="2333998"/>
            <a:ext cx="1980417" cy="1543051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4000498" y="1399036"/>
            <a:ext cx="988481" cy="93574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/>
          <a:p>
            <a:pPr algn="ctr" eaLnBrk="1" hangingPunct="1"/>
            <a:r>
              <a:rPr lang="en-US" sz="2000" u="none"/>
              <a:t>Client</a:t>
            </a:r>
          </a:p>
        </p:txBody>
      </p:sp>
      <p:sp>
        <p:nvSpPr>
          <p:cNvPr id="83" name="Text Box 25"/>
          <p:cNvSpPr txBox="1">
            <a:spLocks noChangeArrowheads="1"/>
          </p:cNvSpPr>
          <p:nvPr/>
        </p:nvSpPr>
        <p:spPr bwMode="auto">
          <a:xfrm>
            <a:off x="4893729" y="3151303"/>
            <a:ext cx="1295400" cy="46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200" b="1" u="none" dirty="0"/>
              <a:t>3</a:t>
            </a:r>
            <a:r>
              <a:rPr lang="en-US" sz="1200" b="1" u="none" dirty="0" smtClean="0"/>
              <a:t>. GET </a:t>
            </a:r>
            <a:br>
              <a:rPr lang="en-US" sz="1200" b="1" u="none" dirty="0" smtClean="0"/>
            </a:br>
            <a:r>
              <a:rPr lang="en-US" sz="1200" b="1" u="none" dirty="0" smtClean="0"/>
              <a:t>    /~index</a:t>
            </a:r>
            <a:endParaRPr lang="en-US" sz="1200" b="1" u="none" dirty="0"/>
          </a:p>
        </p:txBody>
      </p:sp>
      <p:cxnSp>
        <p:nvCxnSpPr>
          <p:cNvPr id="84" name="AutoShape 37"/>
          <p:cNvCxnSpPr>
            <a:cxnSpLocks noChangeShapeType="1"/>
          </p:cNvCxnSpPr>
          <p:nvPr/>
        </p:nvCxnSpPr>
        <p:spPr bwMode="auto">
          <a:xfrm rot="10800000">
            <a:off x="4764763" y="2343523"/>
            <a:ext cx="1684797" cy="129408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none" w="med" len="med"/>
          </a:ln>
        </p:spPr>
      </p:cxnSp>
      <p:sp>
        <p:nvSpPr>
          <p:cNvPr id="97" name="Rectangle 96"/>
          <p:cNvSpPr/>
          <p:nvPr/>
        </p:nvSpPr>
        <p:spPr bwMode="auto">
          <a:xfrm>
            <a:off x="6250439" y="1898683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6250439" y="2141427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6957557" y="1898683"/>
            <a:ext cx="1073597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6957557" y="2141427"/>
            <a:ext cx="1073597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8030287" y="1898683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8030287" y="2141427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tangle 52"/>
          <p:cNvSpPr>
            <a:spLocks noChangeArrowheads="1"/>
          </p:cNvSpPr>
          <p:nvPr/>
        </p:nvSpPr>
        <p:spPr bwMode="auto">
          <a:xfrm>
            <a:off x="6268777" y="1898683"/>
            <a:ext cx="10350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>
              <a:spcBef>
                <a:spcPct val="75000"/>
              </a:spcBef>
              <a:buClr>
                <a:srgbClr val="006699"/>
              </a:buClr>
              <a:buSzPct val="85000"/>
              <a:buFont typeface="Wingdings" pitchFamily="2" charset="2"/>
              <a:buNone/>
            </a:pPr>
            <a:r>
              <a:rPr lang="en-US" sz="1200" b="1" u="none" dirty="0" smtClean="0">
                <a:solidFill>
                  <a:srgbClr val="336699"/>
                </a:solidFill>
              </a:rPr>
              <a:t>http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104" name="Rectangle 51"/>
          <p:cNvSpPr>
            <a:spLocks noChangeArrowheads="1"/>
          </p:cNvSpPr>
          <p:nvPr/>
        </p:nvSpPr>
        <p:spPr bwMode="auto">
          <a:xfrm>
            <a:off x="6964484" y="1898683"/>
            <a:ext cx="113506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>
              <a:spcBef>
                <a:spcPct val="75000"/>
              </a:spcBef>
              <a:buClr>
                <a:srgbClr val="006699"/>
              </a:buClr>
              <a:buSzPct val="85000"/>
              <a:buFont typeface="Wingdings" pitchFamily="2" charset="2"/>
              <a:buNone/>
            </a:pP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usr</a:t>
            </a: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etc</a:t>
            </a: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httpd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105" name="Text Box 60"/>
          <p:cNvSpPr txBox="1">
            <a:spLocks noChangeArrowheads="1"/>
          </p:cNvSpPr>
          <p:nvPr/>
        </p:nvSpPr>
        <p:spPr bwMode="auto">
          <a:xfrm>
            <a:off x="8030287" y="1898683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port:80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106" name="Text Box 60"/>
          <p:cNvSpPr txBox="1">
            <a:spLocks noChangeArrowheads="1"/>
          </p:cNvSpPr>
          <p:nvPr/>
        </p:nvSpPr>
        <p:spPr bwMode="auto">
          <a:xfrm>
            <a:off x="6268777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107" name="Text Box 60"/>
          <p:cNvSpPr txBox="1">
            <a:spLocks noChangeArrowheads="1"/>
          </p:cNvSpPr>
          <p:nvPr/>
        </p:nvSpPr>
        <p:spPr bwMode="auto">
          <a:xfrm>
            <a:off x="6964484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108" name="Text Box 60"/>
          <p:cNvSpPr txBox="1">
            <a:spLocks noChangeArrowheads="1"/>
          </p:cNvSpPr>
          <p:nvPr/>
        </p:nvSpPr>
        <p:spPr bwMode="auto">
          <a:xfrm>
            <a:off x="8031154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165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238125"/>
            <a:ext cx="8321675" cy="914400"/>
          </a:xfrm>
        </p:spPr>
        <p:txBody>
          <a:bodyPr/>
          <a:lstStyle/>
          <a:p>
            <a:r>
              <a:rPr lang="en-US" dirty="0" smtClean="0"/>
              <a:t>Limitations of the Activator Pattern</a:t>
            </a:r>
          </a:p>
        </p:txBody>
      </p:sp>
      <p:sp>
        <p:nvSpPr>
          <p:cNvPr id="119813" name="Rectangle 4"/>
          <p:cNvSpPr>
            <a:spLocks noChangeArrowheads="1"/>
          </p:cNvSpPr>
          <p:nvPr/>
        </p:nvSpPr>
        <p:spPr bwMode="auto">
          <a:xfrm>
            <a:off x="1" y="952499"/>
            <a:ext cx="41148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0" lvl="1">
              <a:spcAft>
                <a:spcPts val="600"/>
              </a:spcAft>
            </a:pPr>
            <a:r>
              <a:rPr lang="en-US" sz="2000" b="1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Lack </a:t>
            </a: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of determinism &amp; </a:t>
            </a:r>
            <a:r>
              <a:rPr lang="en-US" sz="2000" b="1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b="1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b="1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ordering </a:t>
            </a: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dependencies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lvl="2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Hard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to determine or analyze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the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behavior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of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app until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its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components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are activated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at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runtime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0" lvl="1">
              <a:spcAft>
                <a:spcPts val="600"/>
              </a:spcAft>
            </a:pP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Reduced security or reliability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lvl="2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An application that uses </a:t>
            </a:r>
            <a:r>
              <a:rPr lang="en-US" sz="2000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Activator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may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be less secure or reliable than an equivalent statically-configured application </a:t>
            </a:r>
          </a:p>
          <a:p>
            <a:pPr marL="0" lvl="1">
              <a:spcAft>
                <a:spcPts val="600"/>
              </a:spcAft>
            </a:pPr>
            <a:r>
              <a:rPr lang="en-US" sz="2000" b="1" i="1" u="none" dirty="0">
                <a:latin typeface="+mj-lt"/>
              </a:rPr>
              <a:t>Increased run-time overhead &amp; infrastructure complexity</a:t>
            </a:r>
            <a:endParaRPr lang="en-US" sz="2000" u="none" dirty="0">
              <a:latin typeface="+mj-lt"/>
            </a:endParaRPr>
          </a:p>
          <a:p>
            <a:pPr marL="228600" lvl="2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By adding levels of abstraction &amp; indirection when activating &amp; executing components </a:t>
            </a:r>
          </a:p>
          <a:p>
            <a:pPr>
              <a:spcAft>
                <a:spcPts val="600"/>
              </a:spcAft>
            </a:pPr>
            <a:endParaRPr lang="de-DE" sz="2000" u="none" dirty="0">
              <a:latin typeface="+mj-lt"/>
            </a:endParaRPr>
          </a:p>
        </p:txBody>
      </p:sp>
      <p:sp>
        <p:nvSpPr>
          <p:cNvPr id="60" name="Rectangle 44"/>
          <p:cNvSpPr>
            <a:spLocks noChangeArrowheads="1"/>
          </p:cNvSpPr>
          <p:nvPr/>
        </p:nvSpPr>
        <p:spPr bwMode="auto">
          <a:xfrm>
            <a:off x="6036729" y="1207921"/>
            <a:ext cx="2890835" cy="1257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sz="2000" u="none" dirty="0" err="1" smtClean="0"/>
              <a:t>Inetd</a:t>
            </a:r>
            <a:r>
              <a:rPr lang="en-US" sz="2000" u="none" dirty="0" smtClean="0"/>
              <a:t> </a:t>
            </a:r>
            <a:br>
              <a:rPr lang="en-US" sz="2000" u="none" dirty="0" smtClean="0"/>
            </a:br>
            <a:r>
              <a:rPr lang="en-US" sz="1600" u="none" dirty="0" smtClean="0"/>
              <a:t>(www.dre.vanderbilt.edu)</a:t>
            </a:r>
            <a:endParaRPr lang="en-US" sz="1600" u="none" dirty="0"/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6474878" y="3456436"/>
            <a:ext cx="2430463" cy="842963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/>
          <a:p>
            <a:pPr algn="ctr" eaLnBrk="1" hangingPunct="1"/>
            <a:r>
              <a:rPr lang="en-US" sz="2000" u="none" dirty="0" smtClean="0"/>
              <a:t>JAWS server </a:t>
            </a:r>
            <a:br>
              <a:rPr lang="en-US" sz="2000" u="none" dirty="0" smtClean="0"/>
            </a:br>
            <a:r>
              <a:rPr lang="en-US" sz="1400" u="none" dirty="0" smtClean="0"/>
              <a:t>(</a:t>
            </a:r>
            <a:r>
              <a:rPr lang="en-US" sz="1400" u="none" dirty="0"/>
              <a:t>www.dre.vanderbilt.edu:80)</a:t>
            </a:r>
          </a:p>
        </p:txBody>
      </p:sp>
      <p:sp>
        <p:nvSpPr>
          <p:cNvPr id="76" name="Line 24"/>
          <p:cNvSpPr>
            <a:spLocks noChangeShapeType="1"/>
          </p:cNvSpPr>
          <p:nvPr/>
        </p:nvSpPr>
        <p:spPr bwMode="auto">
          <a:xfrm>
            <a:off x="4988979" y="1818767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4967808" y="1522208"/>
            <a:ext cx="1295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200" b="1" u="none" dirty="0"/>
              <a:t>1</a:t>
            </a:r>
            <a:r>
              <a:rPr lang="en-US" sz="1200" b="1" u="none" dirty="0" smtClean="0"/>
              <a:t>. connect()</a:t>
            </a:r>
            <a:endParaRPr lang="en-US" sz="1200" b="1" u="none" dirty="0"/>
          </a:p>
        </p:txBody>
      </p:sp>
      <p:sp>
        <p:nvSpPr>
          <p:cNvPr id="78" name="Line 30"/>
          <p:cNvSpPr>
            <a:spLocks noChangeShapeType="1"/>
          </p:cNvSpPr>
          <p:nvPr/>
        </p:nvSpPr>
        <p:spPr bwMode="auto">
          <a:xfrm>
            <a:off x="7636931" y="2465836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" name="Text Box 31"/>
          <p:cNvSpPr txBox="1">
            <a:spLocks noChangeArrowheads="1"/>
          </p:cNvSpPr>
          <p:nvPr/>
        </p:nvSpPr>
        <p:spPr bwMode="auto">
          <a:xfrm>
            <a:off x="7713131" y="2694436"/>
            <a:ext cx="11064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200" b="1" u="none" dirty="0"/>
              <a:t>2. </a:t>
            </a:r>
            <a:r>
              <a:rPr lang="en-US" sz="1200" b="1" u="none" dirty="0" smtClean="0"/>
              <a:t>fork/exec</a:t>
            </a:r>
            <a:endParaRPr lang="en-US" sz="1200" b="1" u="none" dirty="0"/>
          </a:p>
        </p:txBody>
      </p:sp>
      <p:sp>
        <p:nvSpPr>
          <p:cNvPr id="80" name="Text Box 36"/>
          <p:cNvSpPr txBox="1">
            <a:spLocks noChangeArrowheads="1"/>
          </p:cNvSpPr>
          <p:nvPr/>
        </p:nvSpPr>
        <p:spPr bwMode="auto">
          <a:xfrm>
            <a:off x="4604962" y="3897686"/>
            <a:ext cx="1987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1200" b="1" u="none" dirty="0"/>
              <a:t>4</a:t>
            </a:r>
            <a:r>
              <a:rPr lang="en-US" sz="1200" b="1" u="none" dirty="0" smtClean="0"/>
              <a:t>. &lt;H1&gt;DOC Group </a:t>
            </a:r>
            <a:br>
              <a:rPr lang="en-US" sz="1200" b="1" u="none" dirty="0" smtClean="0"/>
            </a:br>
            <a:r>
              <a:rPr lang="en-US" sz="1200" b="1" u="none" dirty="0" smtClean="0"/>
              <a:t>             …&lt;/H1&gt;</a:t>
            </a:r>
            <a:endParaRPr lang="en-US" sz="1200" b="1" u="none" dirty="0"/>
          </a:p>
        </p:txBody>
      </p:sp>
      <p:cxnSp>
        <p:nvCxnSpPr>
          <p:cNvPr id="81" name="AutoShape 37"/>
          <p:cNvCxnSpPr>
            <a:cxnSpLocks noChangeShapeType="1"/>
            <a:stCxn id="75" idx="1"/>
            <a:endCxn id="82" idx="2"/>
          </p:cNvCxnSpPr>
          <p:nvPr/>
        </p:nvCxnSpPr>
        <p:spPr bwMode="auto">
          <a:xfrm rot="10800000">
            <a:off x="4494301" y="2333998"/>
            <a:ext cx="1980417" cy="1543051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4000498" y="1399036"/>
            <a:ext cx="988481" cy="935749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/>
          <a:p>
            <a:pPr algn="ctr" eaLnBrk="1" hangingPunct="1"/>
            <a:r>
              <a:rPr lang="en-US" sz="2000" u="none"/>
              <a:t>Client</a:t>
            </a:r>
          </a:p>
        </p:txBody>
      </p:sp>
      <p:sp>
        <p:nvSpPr>
          <p:cNvPr id="83" name="Text Box 25"/>
          <p:cNvSpPr txBox="1">
            <a:spLocks noChangeArrowheads="1"/>
          </p:cNvSpPr>
          <p:nvPr/>
        </p:nvSpPr>
        <p:spPr bwMode="auto">
          <a:xfrm>
            <a:off x="4893729" y="3151303"/>
            <a:ext cx="1295400" cy="46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200" b="1" u="none" dirty="0"/>
              <a:t>3</a:t>
            </a:r>
            <a:r>
              <a:rPr lang="en-US" sz="1200" b="1" u="none" dirty="0" smtClean="0"/>
              <a:t>. GET </a:t>
            </a:r>
            <a:br>
              <a:rPr lang="en-US" sz="1200" b="1" u="none" dirty="0" smtClean="0"/>
            </a:br>
            <a:r>
              <a:rPr lang="en-US" sz="1200" b="1" u="none" dirty="0" smtClean="0"/>
              <a:t>    /~index</a:t>
            </a:r>
            <a:endParaRPr lang="en-US" sz="1200" b="1" u="none" dirty="0"/>
          </a:p>
        </p:txBody>
      </p:sp>
      <p:cxnSp>
        <p:nvCxnSpPr>
          <p:cNvPr id="84" name="AutoShape 37"/>
          <p:cNvCxnSpPr>
            <a:cxnSpLocks noChangeShapeType="1"/>
          </p:cNvCxnSpPr>
          <p:nvPr/>
        </p:nvCxnSpPr>
        <p:spPr bwMode="auto">
          <a:xfrm rot="10800000">
            <a:off x="4764763" y="2343523"/>
            <a:ext cx="1684797" cy="129408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none" w="med" len="med"/>
          </a:ln>
        </p:spPr>
      </p:cxnSp>
      <p:sp>
        <p:nvSpPr>
          <p:cNvPr id="97" name="Rectangle 96"/>
          <p:cNvSpPr/>
          <p:nvPr/>
        </p:nvSpPr>
        <p:spPr bwMode="auto">
          <a:xfrm>
            <a:off x="6250439" y="1898683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6250439" y="2141427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6957557" y="1898683"/>
            <a:ext cx="1073597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6957557" y="2141427"/>
            <a:ext cx="1073597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8030287" y="1898683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8030287" y="2141427"/>
            <a:ext cx="704850" cy="24525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tangle 52"/>
          <p:cNvSpPr>
            <a:spLocks noChangeArrowheads="1"/>
          </p:cNvSpPr>
          <p:nvPr/>
        </p:nvSpPr>
        <p:spPr bwMode="auto">
          <a:xfrm>
            <a:off x="6268777" y="1898683"/>
            <a:ext cx="10350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>
              <a:spcBef>
                <a:spcPct val="75000"/>
              </a:spcBef>
              <a:buClr>
                <a:srgbClr val="006699"/>
              </a:buClr>
              <a:buSzPct val="85000"/>
              <a:buFont typeface="Wingdings" pitchFamily="2" charset="2"/>
              <a:buNone/>
            </a:pPr>
            <a:r>
              <a:rPr lang="en-US" sz="1200" b="1" u="none" dirty="0" smtClean="0">
                <a:solidFill>
                  <a:srgbClr val="336699"/>
                </a:solidFill>
              </a:rPr>
              <a:t>http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104" name="Rectangle 51"/>
          <p:cNvSpPr>
            <a:spLocks noChangeArrowheads="1"/>
          </p:cNvSpPr>
          <p:nvPr/>
        </p:nvSpPr>
        <p:spPr bwMode="auto">
          <a:xfrm>
            <a:off x="6964484" y="1898683"/>
            <a:ext cx="113506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>
              <a:spcBef>
                <a:spcPct val="75000"/>
              </a:spcBef>
              <a:buClr>
                <a:srgbClr val="006699"/>
              </a:buClr>
              <a:buSzPct val="85000"/>
              <a:buFont typeface="Wingdings" pitchFamily="2" charset="2"/>
              <a:buNone/>
            </a:pP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usr</a:t>
            </a: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etc</a:t>
            </a:r>
            <a:r>
              <a:rPr lang="en-US" sz="1200" b="1" u="none" dirty="0" smtClean="0">
                <a:solidFill>
                  <a:srgbClr val="336699"/>
                </a:solidFill>
              </a:rPr>
              <a:t>/</a:t>
            </a:r>
            <a:r>
              <a:rPr lang="en-US" sz="1200" b="1" u="none" dirty="0" err="1" smtClean="0">
                <a:solidFill>
                  <a:srgbClr val="336699"/>
                </a:solidFill>
              </a:rPr>
              <a:t>httpd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105" name="Text Box 60"/>
          <p:cNvSpPr txBox="1">
            <a:spLocks noChangeArrowheads="1"/>
          </p:cNvSpPr>
          <p:nvPr/>
        </p:nvSpPr>
        <p:spPr bwMode="auto">
          <a:xfrm>
            <a:off x="8030287" y="1898683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port:80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106" name="Text Box 60"/>
          <p:cNvSpPr txBox="1">
            <a:spLocks noChangeArrowheads="1"/>
          </p:cNvSpPr>
          <p:nvPr/>
        </p:nvSpPr>
        <p:spPr bwMode="auto">
          <a:xfrm>
            <a:off x="6268777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107" name="Text Box 60"/>
          <p:cNvSpPr txBox="1">
            <a:spLocks noChangeArrowheads="1"/>
          </p:cNvSpPr>
          <p:nvPr/>
        </p:nvSpPr>
        <p:spPr bwMode="auto">
          <a:xfrm>
            <a:off x="6964484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  <p:sp>
        <p:nvSpPr>
          <p:cNvPr id="108" name="Text Box 60"/>
          <p:cNvSpPr txBox="1">
            <a:spLocks noChangeArrowheads="1"/>
          </p:cNvSpPr>
          <p:nvPr/>
        </p:nvSpPr>
        <p:spPr bwMode="auto">
          <a:xfrm>
            <a:off x="8031154" y="2110345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eaLnBrk="1" hangingPunct="1"/>
            <a:r>
              <a:rPr lang="en-US" sz="1200" b="1" u="none" dirty="0" smtClean="0">
                <a:solidFill>
                  <a:srgbClr val="336699"/>
                </a:solidFill>
              </a:rPr>
              <a:t>…</a:t>
            </a:r>
            <a:endParaRPr lang="en-US" sz="1200" b="1" u="none" dirty="0">
              <a:solidFill>
                <a:srgbClr val="33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031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Tahoma">
      <a:majorFont>
        <a:latin typeface="Tahoma"/>
        <a:ea typeface="Arial Unicode MS"/>
        <a:cs typeface="Arial Unicode MS"/>
      </a:majorFont>
      <a:minorFont>
        <a:latin typeface="Tahom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Tahoma">
      <a:majorFont>
        <a:latin typeface="Tahoma"/>
        <a:ea typeface="Arial Unicode MS"/>
        <a:cs typeface="Arial Unicode MS"/>
      </a:majorFont>
      <a:minorFont>
        <a:latin typeface="Tahom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Tahoma">
      <a:majorFont>
        <a:latin typeface="Tahoma"/>
        <a:ea typeface="Arial Unicode MS"/>
        <a:cs typeface="Arial Unicode MS"/>
      </a:majorFont>
      <a:minorFont>
        <a:latin typeface="Tahom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Tahoma">
      <a:majorFont>
        <a:latin typeface="Tahoma"/>
        <a:ea typeface="Arial Unicode MS"/>
        <a:cs typeface="Arial Unicode MS"/>
      </a:majorFont>
      <a:minorFont>
        <a:latin typeface="Tahom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149752</TotalTime>
  <Words>5895</Words>
  <Application>Microsoft Office PowerPoint</Application>
  <PresentationFormat>On-screen Show (4:3)</PresentationFormat>
  <Paragraphs>1391</Paragraphs>
  <Slides>92</Slides>
  <Notes>92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92</vt:i4>
      </vt:variant>
    </vt:vector>
  </HeadingPairs>
  <TitlesOfParts>
    <vt:vector size="101" baseType="lpstr">
      <vt:lpstr>DOC-Traditional</vt:lpstr>
      <vt:lpstr>Capsules</vt:lpstr>
      <vt:lpstr>1_Capsules</vt:lpstr>
      <vt:lpstr>2_Capsules</vt:lpstr>
      <vt:lpstr>3_Capsules</vt:lpstr>
      <vt:lpstr>4_Capsules</vt:lpstr>
      <vt:lpstr>1_DOC-Traditional</vt:lpstr>
      <vt:lpstr>2_DOC-Traditional</vt:lpstr>
      <vt:lpstr>3_DOC-Traditional</vt:lpstr>
      <vt:lpstr>PowerPoint Presentation</vt:lpstr>
      <vt:lpstr>Topics Covered in this Part of the Module</vt:lpstr>
      <vt:lpstr>Enhancing Server (Re)Configurability</vt:lpstr>
      <vt:lpstr>Enhancing Server (Re)Configurability</vt:lpstr>
      <vt:lpstr>Enhancing Server (Re)Configurability</vt:lpstr>
      <vt:lpstr>Enhancing Server (Re)Configurability</vt:lpstr>
      <vt:lpstr>Enhancing Server (Re)Configurability</vt:lpstr>
      <vt:lpstr>Enhancing Server (Re)Configurability</vt:lpstr>
      <vt:lpstr>Enhancing Server (Re)Configurability</vt:lpstr>
      <vt:lpstr>Enhancing Server (Re)Configurability</vt:lpstr>
      <vt:lpstr>Enhancing Server (Re)Configurability</vt:lpstr>
      <vt:lpstr>Applying Component Configurator to JAWS</vt:lpstr>
      <vt:lpstr>Applying Component Configurator to JAWS</vt:lpstr>
      <vt:lpstr>Applying Component Configurator to JAWS</vt:lpstr>
      <vt:lpstr>Benefits of Component Configurator</vt:lpstr>
      <vt:lpstr>Benefits of Component Configurator</vt:lpstr>
      <vt:lpstr>Benefits of Component Configurator</vt:lpstr>
      <vt:lpstr>Benefits of Component Configurator</vt:lpstr>
      <vt:lpstr>Limitations of Component Configurator</vt:lpstr>
      <vt:lpstr>Limitations of Component Configurator</vt:lpstr>
      <vt:lpstr>Limitations of Component Configurator</vt:lpstr>
      <vt:lpstr>Limitations of Component Configurator</vt:lpstr>
      <vt:lpstr>PowerPoint Presentation</vt:lpstr>
      <vt:lpstr>Topics Covered in this Part of the Module</vt:lpstr>
      <vt:lpstr>Motivation for the ACE Service  Configurator Framework</vt:lpstr>
      <vt:lpstr>Motivation for the ACE Service  Configurator Framework</vt:lpstr>
      <vt:lpstr>Motivation for the ACE Service  Configurator Framework</vt:lpstr>
      <vt:lpstr>Motivation for the ACE Service  Configurator Framework</vt:lpstr>
      <vt:lpstr>Overview of ACE Service Configurator Framework</vt:lpstr>
      <vt:lpstr>Overview of ACE Service Configurator Framework</vt:lpstr>
      <vt:lpstr>Overview of ACE Service Configurator Framework</vt:lpstr>
      <vt:lpstr>Overview of ACE Service Configurator Framework</vt:lpstr>
      <vt:lpstr>Overview of ACE Service Configurator Framework</vt:lpstr>
      <vt:lpstr>The ACE_Service_Object Class</vt:lpstr>
      <vt:lpstr>The ACE_Service_Object Class</vt:lpstr>
      <vt:lpstr>The ACE_Service_Object Class</vt:lpstr>
      <vt:lpstr>The ACE_Service_Object Class</vt:lpstr>
      <vt:lpstr>The ACE_Service_Config Class</vt:lpstr>
      <vt:lpstr>The ACE_Service_Config Class</vt:lpstr>
      <vt:lpstr>The ACE_Service_Config Class</vt:lpstr>
      <vt:lpstr>The ACE_Service_Config Class</vt:lpstr>
      <vt:lpstr>Service Configuration Directives</vt:lpstr>
      <vt:lpstr>Service Configuration Directives</vt:lpstr>
      <vt:lpstr>Service Configuration Directives</vt:lpstr>
      <vt:lpstr>Summary</vt:lpstr>
      <vt:lpstr>Summary</vt:lpstr>
      <vt:lpstr>Summary</vt:lpstr>
      <vt:lpstr>Summary</vt:lpstr>
      <vt:lpstr>PowerPoint Presentation</vt:lpstr>
      <vt:lpstr>Topics Covered in this Part of the Module</vt:lpstr>
      <vt:lpstr>Using ACE_Service_Object with JAWS</vt:lpstr>
      <vt:lpstr>Using ACE_Service_Object with JAWS</vt:lpstr>
      <vt:lpstr>Using ACE_Service_Object with JAWS</vt:lpstr>
      <vt:lpstr>Using ACE_Service_Object with JAWS</vt:lpstr>
      <vt:lpstr>Using ACE_Service_Object with JAWS</vt:lpstr>
      <vt:lpstr>Using ACE_Service_Object with JAWS</vt:lpstr>
      <vt:lpstr>Using ACE_Service_Object with JAWS</vt:lpstr>
      <vt:lpstr>Using ACE_Service_Config with JAWS</vt:lpstr>
      <vt:lpstr>Using ACE_Service_Config with JAWS</vt:lpstr>
      <vt:lpstr>Using ACE_Service_Config with JAWS</vt:lpstr>
      <vt:lpstr>Using ACE_Service_Config with JAWS</vt:lpstr>
      <vt:lpstr>Using ACE_Service_Config with JAWS</vt:lpstr>
      <vt:lpstr>Using ACE Service Configurator Reconfiguration</vt:lpstr>
      <vt:lpstr>Using ACE Service Configurator Reconfiguration</vt:lpstr>
      <vt:lpstr>Using ACE Service Configurator Reconfiguration</vt:lpstr>
      <vt:lpstr>Using ACE Service Configurator Reconfiguration</vt:lpstr>
      <vt:lpstr>Using ACE Service Configurator Reconfiguration</vt:lpstr>
      <vt:lpstr>Using ACE Service Configurator Reconfiguration</vt:lpstr>
      <vt:lpstr>Using ACE Service Configurator Reconfiguration</vt:lpstr>
      <vt:lpstr>Summary</vt:lpstr>
      <vt:lpstr>Summary</vt:lpstr>
      <vt:lpstr>Summary</vt:lpstr>
      <vt:lpstr>Summary</vt:lpstr>
      <vt:lpstr>PowerPoint Presentation</vt:lpstr>
      <vt:lpstr>Topics Covered in this Part of the Module</vt:lpstr>
      <vt:lpstr>Minimizing Resource Utilization</vt:lpstr>
      <vt:lpstr>Minimizing Resource Utilization</vt:lpstr>
      <vt:lpstr>Minimizing Resource Utilization</vt:lpstr>
      <vt:lpstr>Applying Activator to JAWS</vt:lpstr>
      <vt:lpstr>Applying Activator to JAWS</vt:lpstr>
      <vt:lpstr>Applying Activator to JAWS</vt:lpstr>
      <vt:lpstr>Applying Activator to JAWS</vt:lpstr>
      <vt:lpstr>Applying Activator to JAWS</vt:lpstr>
      <vt:lpstr>Applying Activator to JAWS</vt:lpstr>
      <vt:lpstr>Applying Activator to JAWS</vt:lpstr>
      <vt:lpstr>Applying Activator to JAWS</vt:lpstr>
      <vt:lpstr>Benefits of the Activator Pattern</vt:lpstr>
      <vt:lpstr>Benefits of the Activator Pattern</vt:lpstr>
      <vt:lpstr>Benefits of the Activator Pattern</vt:lpstr>
      <vt:lpstr>Limitations of the Activator Pattern</vt:lpstr>
      <vt:lpstr>Limitations of the Activator Pattern</vt:lpstr>
      <vt:lpstr>Limitations of the Activator Pattern</vt:lpstr>
    </vt:vector>
  </TitlesOfParts>
  <Company>DARPA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Douglas C. Schmidt</dc:creator>
  <cp:lastModifiedBy>Douglas Schmidt</cp:lastModifiedBy>
  <cp:revision>3934</cp:revision>
  <cp:lastPrinted>2000-03-28T19:18:25Z</cp:lastPrinted>
  <dcterms:created xsi:type="dcterms:W3CDTF">1998-10-13T15:01:11Z</dcterms:created>
  <dcterms:modified xsi:type="dcterms:W3CDTF">2013-02-10T18:06:27Z</dcterms:modified>
</cp:coreProperties>
</file>