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70" r:id="rId1"/>
    <p:sldMasterId id="2147483992" r:id="rId2"/>
    <p:sldMasterId id="2147484004" r:id="rId3"/>
    <p:sldMasterId id="2147484016" r:id="rId4"/>
    <p:sldMasterId id="2147484028" r:id="rId5"/>
    <p:sldMasterId id="2147484040" r:id="rId6"/>
    <p:sldMasterId id="2147484052" r:id="rId7"/>
    <p:sldMasterId id="2147484073" r:id="rId8"/>
  </p:sldMasterIdLst>
  <p:notesMasterIdLst>
    <p:notesMasterId r:id="rId97"/>
  </p:notesMasterIdLst>
  <p:handoutMasterIdLst>
    <p:handoutMasterId r:id="rId98"/>
  </p:handoutMasterIdLst>
  <p:sldIdLst>
    <p:sldId id="1538" r:id="rId9"/>
    <p:sldId id="1540" r:id="rId10"/>
    <p:sldId id="1530" r:id="rId11"/>
    <p:sldId id="1544" r:id="rId12"/>
    <p:sldId id="1577" r:id="rId13"/>
    <p:sldId id="1578" r:id="rId14"/>
    <p:sldId id="1576" r:id="rId15"/>
    <p:sldId id="1595" r:id="rId16"/>
    <p:sldId id="1545" r:id="rId17"/>
    <p:sldId id="1591" r:id="rId18"/>
    <p:sldId id="1592" r:id="rId19"/>
    <p:sldId id="1593" r:id="rId20"/>
    <p:sldId id="1594" r:id="rId21"/>
    <p:sldId id="1534" r:id="rId22"/>
    <p:sldId id="1536" r:id="rId23"/>
    <p:sldId id="1551" r:id="rId24"/>
    <p:sldId id="1552" r:id="rId25"/>
    <p:sldId id="1553" r:id="rId26"/>
    <p:sldId id="1546" r:id="rId27"/>
    <p:sldId id="1554" r:id="rId28"/>
    <p:sldId id="1555" r:id="rId29"/>
    <p:sldId id="1541" r:id="rId30"/>
    <p:sldId id="1542" r:id="rId31"/>
    <p:sldId id="1568" r:id="rId32"/>
    <p:sldId id="1574" r:id="rId33"/>
    <p:sldId id="1575" r:id="rId34"/>
    <p:sldId id="1569" r:id="rId35"/>
    <p:sldId id="1567" r:id="rId36"/>
    <p:sldId id="1570" r:id="rId37"/>
    <p:sldId id="1571" r:id="rId38"/>
    <p:sldId id="1572" r:id="rId39"/>
    <p:sldId id="1573" r:id="rId40"/>
    <p:sldId id="1579" r:id="rId41"/>
    <p:sldId id="1581" r:id="rId42"/>
    <p:sldId id="1625" r:id="rId43"/>
    <p:sldId id="1626" r:id="rId44"/>
    <p:sldId id="1627" r:id="rId45"/>
    <p:sldId id="1622" r:id="rId46"/>
    <p:sldId id="1597" r:id="rId47"/>
    <p:sldId id="1598" r:id="rId48"/>
    <p:sldId id="1596" r:id="rId49"/>
    <p:sldId id="1583" r:id="rId50"/>
    <p:sldId id="1584" r:id="rId51"/>
    <p:sldId id="1582" r:id="rId52"/>
    <p:sldId id="1587" r:id="rId53"/>
    <p:sldId id="1588" r:id="rId54"/>
    <p:sldId id="1586" r:id="rId55"/>
    <p:sldId id="1589" r:id="rId56"/>
    <p:sldId id="1621" r:id="rId57"/>
    <p:sldId id="1628" r:id="rId58"/>
    <p:sldId id="1629" r:id="rId59"/>
    <p:sldId id="1630" r:id="rId60"/>
    <p:sldId id="1566" r:id="rId61"/>
    <p:sldId id="1606" r:id="rId62"/>
    <p:sldId id="1607" r:id="rId63"/>
    <p:sldId id="1600" r:id="rId64"/>
    <p:sldId id="1601" r:id="rId65"/>
    <p:sldId id="1599" r:id="rId66"/>
    <p:sldId id="1560" r:id="rId67"/>
    <p:sldId id="1563" r:id="rId68"/>
    <p:sldId id="1564" r:id="rId69"/>
    <p:sldId id="1565" r:id="rId70"/>
    <p:sldId id="1580" r:id="rId71"/>
    <p:sldId id="1561" r:id="rId72"/>
    <p:sldId id="1558" r:id="rId73"/>
    <p:sldId id="1602" r:id="rId74"/>
    <p:sldId id="1604" r:id="rId75"/>
    <p:sldId id="1605" r:id="rId76"/>
    <p:sldId id="1556" r:id="rId77"/>
    <p:sldId id="1557" r:id="rId78"/>
    <p:sldId id="1547" r:id="rId79"/>
    <p:sldId id="1608" r:id="rId80"/>
    <p:sldId id="1624" r:id="rId81"/>
    <p:sldId id="1611" r:id="rId82"/>
    <p:sldId id="1610" r:id="rId83"/>
    <p:sldId id="1612" r:id="rId84"/>
    <p:sldId id="1613" r:id="rId85"/>
    <p:sldId id="1609" r:id="rId86"/>
    <p:sldId id="1614" r:id="rId87"/>
    <p:sldId id="1549" r:id="rId88"/>
    <p:sldId id="1623" r:id="rId89"/>
    <p:sldId id="1550" r:id="rId90"/>
    <p:sldId id="1616" r:id="rId91"/>
    <p:sldId id="1617" r:id="rId92"/>
    <p:sldId id="1618" r:id="rId93"/>
    <p:sldId id="1615" r:id="rId94"/>
    <p:sldId id="1619" r:id="rId95"/>
    <p:sldId id="1620" r:id="rId96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9F6FF"/>
    <a:srgbClr val="CCFFFF"/>
    <a:srgbClr val="FFFF66"/>
    <a:srgbClr val="666699"/>
    <a:srgbClr val="FF7C80"/>
    <a:srgbClr val="FF33CC"/>
    <a:srgbClr val="FF0000"/>
    <a:srgbClr val="3366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0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-72" y="-427"/>
      </p:cViewPr>
      <p:guideLst>
        <p:guide orient="horz" pos="4277"/>
        <p:guide pos="2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2918"/>
    </p:cViewPr>
  </p:sorterViewPr>
  <p:notesViewPr>
    <p:cSldViewPr snapToGrid="0">
      <p:cViewPr>
        <p:scale>
          <a:sx n="75" d="100"/>
          <a:sy n="75" d="100"/>
        </p:scale>
        <p:origin x="-2818" y="422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97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slide" Target="slides/slide79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100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93" Type="http://schemas.openxmlformats.org/officeDocument/2006/relationships/slide" Target="slides/slide85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8A73C51E-FA64-434C-A324-1E3FF175C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5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387850"/>
            <a:ext cx="5148263" cy="4233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51900"/>
            <a:ext cx="3027363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pPr>
              <a:defRPr/>
            </a:pPr>
            <a:fld id="{8AF9DF1B-A40D-4F53-A08C-24E7E7066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9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4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22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28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06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56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57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413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59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61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62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63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64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91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F9DF1B-A40D-4F53-A08C-24E7E706648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68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0000FF"/>
              </a:buClr>
            </a:pPr>
            <a:fld id="{CBCBBE42-7098-478C-AB27-BFE8BD4916CD}" type="slidenum">
              <a:rPr lang="en-US" smtClean="0">
                <a:solidFill>
                  <a:prstClr val="black"/>
                </a:solidFill>
              </a:rPr>
              <a:pPr>
                <a:buClr>
                  <a:srgbClr val="0000FF"/>
                </a:buClr>
              </a:pPr>
              <a:t>69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1361-538B-4699-98AA-A77046EBCF20}" type="slidenum">
              <a:rPr lang="en-US" smtClean="0">
                <a:ea typeface="Arial Unicode MS" pitchFamily="34" charset="-128"/>
                <a:cs typeface="Arial Unicode MS" pitchFamily="34" charset="-128"/>
              </a:rPr>
              <a:pPr/>
              <a:t>70</a:t>
            </a:fld>
            <a:endParaRPr lang="en-US" smtClea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7454A-9B60-4022-8412-52DA220B8EB8}" type="slidenum">
              <a:rPr lang="en-US" smtClean="0">
                <a:latin typeface="Arial" pitchFamily="34" charset="0"/>
              </a:rPr>
              <a:pPr/>
              <a:t>79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0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38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3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740366-27A8-4194-B92D-9E3507BEDE5B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F123A-5E89-4062-90C7-03ABF1E42EF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08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>
              <a:latin typeface="Times New Roman" pitchFamily="18" charset="0"/>
              <a:ea typeface="宋体" pitchFamily="1" charset="-122"/>
              <a:cs typeface="+mn-cs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9988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858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5049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256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0238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783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885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2757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06669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46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78500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3142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4380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76542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4246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04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kumimoji="1" lang="zh-CN" altLang="en-US" sz="2400">
                <a:latin typeface="Times New Roman" pitchFamily="18" charset="0"/>
                <a:ea typeface="宋体" pitchFamily="1" charset="-122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CC0F98-AEBD-4F95-A7B2-159FA160810A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pPr>
              <a:defRPr/>
            </a:pPr>
            <a:fld id="{2B3CD275-63F2-4571-ABE6-2CE26FD694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CB097-ED09-420F-AADD-EBB2F42ED938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2E753-8563-4A94-A4CE-051A689E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4F2-76E2-4EDE-BF91-CB21F3F2327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E059-201B-425A-9B3C-53D4635137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B7BA-76B7-4A76-B631-E57EFE346C20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1D88C-5047-4BD3-92BE-D50FA8565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23024-4230-4F8A-AC37-3DEFC19B043B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B402-1170-4458-B780-D7B3F8329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E7EF-47F9-431F-AF32-1E3EE10C9081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FB30B-2B51-4AFC-AFEA-F85481A37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7079-8E44-4381-9957-D6C36704D41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5BBD-9230-4160-99B6-EB339C342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D5E56-A852-4355-99AC-877D1DE0D0B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FA340-54C2-4643-B975-A1ED9CD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F065B-00C9-4162-85CE-39EA7A6FC49D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93B5-7DAE-47F7-ADA2-14E785507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498AB-F2C0-43ED-A0D2-04302413DFE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825D-80CA-4DFC-B5D5-0BDB39216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713D7-8319-41F5-9EAC-DE79CE35FEC3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A8329-8A87-4D45-8707-2444464EF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u="none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8445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4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2098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37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28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3195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2833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7583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646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14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3634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82022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87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135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5481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9070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65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8186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62468"/>
      </p:ext>
    </p:extLst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zh-CN" altLang="en-US" sz="2400" u="none">
              <a:solidFill>
                <a:srgbClr val="000000"/>
              </a:solidFill>
              <a:latin typeface="Times New Roman" pitchFamily="18" charset="0"/>
              <a:ea typeface="宋体" pitchFamily="1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altLang="zh-CN"/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9879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69863" indent="-169863">
              <a:defRPr/>
            </a:lvl1pPr>
            <a:lvl2pPr marL="457200" indent="-287338">
              <a:defRPr/>
            </a:lvl2pPr>
            <a:lvl3pPr marL="341313" indent="-171450">
              <a:defRPr/>
            </a:lvl3pPr>
            <a:lvl4pPr marL="627063" indent="-223838">
              <a:defRPr/>
            </a:lvl4pPr>
            <a:lvl5pPr marL="86042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82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0960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2400" y="825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 dirty="0" smtClean="0">
                <a:solidFill>
                  <a:srgbClr val="3333CC"/>
                </a:solidFill>
                <a:latin typeface="Tahoma" pitchFamily="34" charset="0"/>
              </a:rPr>
              <a:t>Asynchronous Event Handling</a:t>
            </a:r>
            <a:endParaRPr lang="en-US" altLang="zh-CN" u="none" dirty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u="none" dirty="0">
                <a:solidFill>
                  <a:schemeClr val="accent2"/>
                </a:solidFill>
                <a:latin typeface="+mj-lt"/>
                <a:ea typeface="宋体" pitchFamily="1" charset="-122"/>
                <a:cs typeface="+mn-cs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B94337BD-2C91-44FC-B100-2A7003AD1CD6}" type="slidenum">
              <a:rPr lang="en-US" altLang="zh-CN" b="1" u="none">
                <a:ea typeface="宋体" pitchFamily="1" charset="-122"/>
                <a:cs typeface="+mn-cs"/>
              </a:rPr>
              <a:pPr>
                <a:defRPr/>
              </a:pPr>
              <a:t>‹#›</a:t>
            </a:fld>
            <a:endParaRPr lang="en-US" altLang="zh-CN" b="1" u="none" dirty="0">
              <a:ea typeface="宋体" pitchFamily="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  <p:sldLayoutId id="2147483988" r:id="rId18"/>
    <p:sldLayoutId id="2147483989" r:id="rId19"/>
    <p:sldLayoutId id="214748399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grpSp>
        <p:nvGrpSpPr>
          <p:cNvPr id="6147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6148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37626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D4C9308B-A6B4-4DF4-A2B3-87721F6E7B1E}" type="datetime1">
              <a:rPr lang="en-US" altLang="zh-CN"/>
              <a:pPr>
                <a:defRPr/>
              </a:pPr>
              <a:t>2/22/2013</a:t>
            </a:fld>
            <a:endParaRPr lang="en-US" altLang="zh-CN"/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1" charset="-122"/>
                <a:cs typeface="+mn-cs"/>
              </a:defRPr>
            </a:lvl1pPr>
          </a:lstStyle>
          <a:p>
            <a:pPr>
              <a:defRPr/>
            </a:pPr>
            <a:fld id="{307F5EE2-70F4-479A-B2B9-F843977694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152" name="Picture 13" descr="do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latin typeface="Tahoma" pitchFamily="34" charset="0"/>
                <a:ea typeface="宋体" pitchFamily="1" charset="-122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latin typeface="Tahoma" pitchFamily="34" charset="0"/>
              <a:ea typeface="宋体" pitchFamily="1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52400" y="825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 dirty="0" smtClean="0">
                <a:solidFill>
                  <a:srgbClr val="3333CC"/>
                </a:solidFill>
                <a:latin typeface="Tahoma" pitchFamily="34" charset="0"/>
              </a:rPr>
              <a:t>Asynchronous Event Handling</a:t>
            </a:r>
            <a:endParaRPr lang="en-US" altLang="zh-CN" u="none" dirty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u="none" dirty="0">
                <a:solidFill>
                  <a:schemeClr val="accent2"/>
                </a:solidFill>
                <a:latin typeface="+mj-lt"/>
                <a:ea typeface="宋体" pitchFamily="1" charset="-122"/>
                <a:cs typeface="+mn-cs"/>
              </a:rPr>
              <a:t>Douglas C. Schmidt</a:t>
            </a:r>
          </a:p>
        </p:txBody>
      </p:sp>
    </p:spTree>
    <p:extLst>
      <p:ext uri="{BB962C8B-B14F-4D97-AF65-F5344CB8AC3E}">
        <p14:creationId xmlns:p14="http://schemas.microsoft.com/office/powerpoint/2010/main" val="7248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  <p:sldLayoutId id="2147484071" r:id="rId19"/>
    <p:sldLayoutId id="2147484072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3"/>
            <a:r>
              <a:rPr lang="en-US" altLang="zh-CN" dirty="0" smtClean="0"/>
              <a:t>Third level</a:t>
            </a:r>
          </a:p>
        </p:txBody>
      </p:sp>
      <p:sp>
        <p:nvSpPr>
          <p:cNvPr id="1373190" name="Text Box 6"/>
          <p:cNvSpPr txBox="1">
            <a:spLocks noChangeArrowheads="1"/>
          </p:cNvSpPr>
          <p:nvPr/>
        </p:nvSpPr>
        <p:spPr bwMode="auto">
          <a:xfrm>
            <a:off x="152400" y="57150"/>
            <a:ext cx="54102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 dirty="0" smtClean="0">
                <a:solidFill>
                  <a:srgbClr val="3333CC"/>
                </a:solidFill>
                <a:latin typeface="Tahoma" pitchFamily="34" charset="0"/>
              </a:rPr>
              <a:t>Course Overview</a:t>
            </a:r>
            <a:endParaRPr lang="en-US" altLang="zh-CN" u="none" dirty="0">
              <a:solidFill>
                <a:srgbClr val="3333CC"/>
              </a:solidFill>
              <a:latin typeface="Tahoma" pitchFamily="34" charset="0"/>
            </a:endParaRP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36522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endParaRPr lang="en-US" u="none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8" name="Picture 10" descr="isi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418195" y="6392770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vsb5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20320" y="639118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196" name="Rectangle 12"/>
          <p:cNvSpPr>
            <a:spLocks noChangeArrowheads="1"/>
          </p:cNvSpPr>
          <p:nvPr/>
        </p:nvSpPr>
        <p:spPr bwMode="auto">
          <a:xfrm>
            <a:off x="6705600" y="57150"/>
            <a:ext cx="22971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r>
              <a:rPr lang="en-US" altLang="zh-CN" u="none">
                <a:solidFill>
                  <a:srgbClr val="3333CC"/>
                </a:solidFill>
                <a:latin typeface="Tahoma" pitchFamily="34" charset="0"/>
                <a:ea typeface="宋体" pitchFamily="1" charset="-122"/>
              </a:rPr>
              <a:t>Douglas C. Schmidt</a:t>
            </a:r>
          </a:p>
        </p:txBody>
      </p:sp>
      <p:sp>
        <p:nvSpPr>
          <p:cNvPr id="1373201" name="Rectangle 17"/>
          <p:cNvSpPr>
            <a:spLocks noChangeArrowheads="1"/>
          </p:cNvSpPr>
          <p:nvPr/>
        </p:nvSpPr>
        <p:spPr bwMode="auto">
          <a:xfrm>
            <a:off x="4349750" y="6430963"/>
            <a:ext cx="463550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  <a:defRPr/>
            </a:pPr>
            <a:fld id="{B94337BD-2C91-44FC-B100-2A7003AD1CD6}" type="slidenum">
              <a:rPr lang="en-US" altLang="zh-CN" b="1" u="none">
                <a:solidFill>
                  <a:srgbClr val="000000"/>
                </a:solidFill>
                <a:latin typeface="Tahoma" pitchFamily="34" charset="0"/>
                <a:ea typeface="宋体" pitchFamily="1" charset="-122"/>
              </a:rPr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t>‹#›</a:t>
            </a:fld>
            <a:endParaRPr lang="en-US" altLang="zh-CN" b="1" u="none" dirty="0">
              <a:solidFill>
                <a:srgbClr val="000000"/>
              </a:solidFill>
              <a:latin typeface="Tahoma" pitchFamily="34" charset="0"/>
              <a:ea typeface="宋体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7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  <p:sldLayoutId id="2147484091" r:id="rId18"/>
    <p:sldLayoutId id="2147484092" r:id="rId19"/>
    <p:sldLayoutId id="21474840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30188" indent="-230188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lang="en-US" altLang="zh-CN" sz="20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1963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put/output_completion_p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.vanderbilt.edu/~schmidt/PDF/proactor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d.schmidt@vanderbilt.edu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re.vanderbilt.edu/~schmidt/PDF/ACT.pd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dre.vanderbilt.edu/~schmidt/PDF/Active-Objects.pdf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Asynchronous Event Handling: Part 1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842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" y="3360633"/>
            <a:ext cx="9027365" cy="270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2133600" y="4371975"/>
            <a:ext cx="219075" cy="219075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46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" y="3360633"/>
            <a:ext cx="9027365" cy="270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04825" y="4572000"/>
            <a:ext cx="219075" cy="219075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818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" y="3360633"/>
            <a:ext cx="9027365" cy="270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276600" y="3876675"/>
            <a:ext cx="219075" cy="219075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7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" y="3360633"/>
            <a:ext cx="9027365" cy="270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362"/>
          <p:cNvSpPr txBox="1">
            <a:spLocks noChangeArrowheads="1"/>
          </p:cNvSpPr>
          <p:nvPr/>
        </p:nvSpPr>
        <p:spPr bwMode="auto">
          <a:xfrm>
            <a:off x="1241798" y="6419730"/>
            <a:ext cx="6397252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u="none" dirty="0"/>
              <a:t>Note </a:t>
            </a:r>
            <a:r>
              <a:rPr lang="en-US" sz="2000" i="1" u="none" dirty="0"/>
              <a:t>similarities</a:t>
            </a:r>
            <a:r>
              <a:rPr lang="en-US" sz="2000" u="none" dirty="0"/>
              <a:t> &amp; </a:t>
            </a:r>
            <a:r>
              <a:rPr lang="en-US" sz="2000" i="1" u="none" dirty="0"/>
              <a:t>differences</a:t>
            </a:r>
            <a:r>
              <a:rPr lang="en-US" sz="2000" u="none" dirty="0"/>
              <a:t> with the </a:t>
            </a:r>
            <a:r>
              <a:rPr lang="en-US" sz="2000" i="1" u="none" dirty="0"/>
              <a:t>Reactor</a:t>
            </a:r>
            <a:r>
              <a:rPr lang="en-US" sz="2000" u="none" dirty="0"/>
              <a:t> </a:t>
            </a:r>
            <a:r>
              <a:rPr lang="en-US" sz="2000" u="none" dirty="0" smtClean="0"/>
              <a:t>pattern</a:t>
            </a:r>
            <a:endParaRPr lang="en-US" sz="2000" u="non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033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-1" y="3647749"/>
            <a:ext cx="9144001" cy="3459489"/>
            <a:chOff x="-1" y="3647749"/>
            <a:chExt cx="9144001" cy="3459489"/>
          </a:xfrm>
        </p:grpSpPr>
        <p:sp>
          <p:nvSpPr>
            <p:cNvPr id="74" name="Rectangle 73"/>
            <p:cNvSpPr/>
            <p:nvPr/>
          </p:nvSpPr>
          <p:spPr bwMode="auto">
            <a:xfrm>
              <a:off x="-1" y="6343649"/>
              <a:ext cx="9144001" cy="523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061" name="Rectangle 4"/>
            <p:cNvSpPr>
              <a:spLocks noChangeArrowheads="1"/>
            </p:cNvSpPr>
            <p:nvPr/>
          </p:nvSpPr>
          <p:spPr bwMode="auto">
            <a:xfrm>
              <a:off x="5783263" y="3702050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64" name="Rectangle 7"/>
            <p:cNvSpPr>
              <a:spLocks noChangeArrowheads="1"/>
            </p:cNvSpPr>
            <p:nvPr/>
          </p:nvSpPr>
          <p:spPr bwMode="auto">
            <a:xfrm>
              <a:off x="5802313" y="4533900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65" name="Rectangle 8"/>
            <p:cNvSpPr>
              <a:spLocks noChangeArrowheads="1"/>
            </p:cNvSpPr>
            <p:nvPr/>
          </p:nvSpPr>
          <p:spPr bwMode="auto">
            <a:xfrm>
              <a:off x="3328988" y="4465638"/>
              <a:ext cx="1587" cy="1587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69" name="Rectangle 17"/>
            <p:cNvSpPr>
              <a:spLocks noChangeArrowheads="1"/>
            </p:cNvSpPr>
            <p:nvPr/>
          </p:nvSpPr>
          <p:spPr bwMode="auto">
            <a:xfrm>
              <a:off x="6534150" y="5478463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0" name="Rectangle 19"/>
            <p:cNvSpPr>
              <a:spLocks noChangeArrowheads="1"/>
            </p:cNvSpPr>
            <p:nvPr/>
          </p:nvSpPr>
          <p:spPr bwMode="auto">
            <a:xfrm>
              <a:off x="6802438" y="6407150"/>
              <a:ext cx="1587" cy="1905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1" name="Rectangle 20"/>
            <p:cNvSpPr>
              <a:spLocks noChangeArrowheads="1"/>
            </p:cNvSpPr>
            <p:nvPr/>
          </p:nvSpPr>
          <p:spPr bwMode="auto">
            <a:xfrm>
              <a:off x="6748463" y="6407150"/>
              <a:ext cx="1587" cy="1905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2" name="Rectangle 22"/>
            <p:cNvSpPr>
              <a:spLocks noChangeArrowheads="1"/>
            </p:cNvSpPr>
            <p:nvPr/>
          </p:nvSpPr>
          <p:spPr bwMode="auto">
            <a:xfrm>
              <a:off x="2679700" y="5942013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3" name="Rectangle 23"/>
            <p:cNvSpPr>
              <a:spLocks noChangeArrowheads="1"/>
            </p:cNvSpPr>
            <p:nvPr/>
          </p:nvSpPr>
          <p:spPr bwMode="auto">
            <a:xfrm>
              <a:off x="3000375" y="6478588"/>
              <a:ext cx="1746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4" name="Rectangle 24"/>
            <p:cNvSpPr>
              <a:spLocks noChangeArrowheads="1"/>
            </p:cNvSpPr>
            <p:nvPr/>
          </p:nvSpPr>
          <p:spPr bwMode="auto">
            <a:xfrm>
              <a:off x="3000375" y="6478588"/>
              <a:ext cx="1746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5" name="Rectangle 25"/>
            <p:cNvSpPr>
              <a:spLocks noChangeArrowheads="1"/>
            </p:cNvSpPr>
            <p:nvPr/>
          </p:nvSpPr>
          <p:spPr bwMode="auto">
            <a:xfrm>
              <a:off x="3160713" y="5942013"/>
              <a:ext cx="1587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6" name="Rectangle 26"/>
            <p:cNvSpPr>
              <a:spLocks noChangeArrowheads="1"/>
            </p:cNvSpPr>
            <p:nvPr/>
          </p:nvSpPr>
          <p:spPr bwMode="auto">
            <a:xfrm>
              <a:off x="3589338" y="5640388"/>
              <a:ext cx="1587" cy="1905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7" name="Rectangle 27"/>
            <p:cNvSpPr>
              <a:spLocks noChangeArrowheads="1"/>
            </p:cNvSpPr>
            <p:nvPr/>
          </p:nvSpPr>
          <p:spPr bwMode="auto">
            <a:xfrm>
              <a:off x="4821238" y="5424488"/>
              <a:ext cx="1587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8" name="Rectangle 28"/>
            <p:cNvSpPr>
              <a:spLocks noChangeArrowheads="1"/>
            </p:cNvSpPr>
            <p:nvPr/>
          </p:nvSpPr>
          <p:spPr bwMode="auto">
            <a:xfrm>
              <a:off x="4035425" y="6497638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79" name="Rectangle 29"/>
            <p:cNvSpPr>
              <a:spLocks noChangeArrowheads="1"/>
            </p:cNvSpPr>
            <p:nvPr/>
          </p:nvSpPr>
          <p:spPr bwMode="auto">
            <a:xfrm>
              <a:off x="4035425" y="6497638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0" name="Rectangle 30"/>
            <p:cNvSpPr>
              <a:spLocks noChangeArrowheads="1"/>
            </p:cNvSpPr>
            <p:nvPr/>
          </p:nvSpPr>
          <p:spPr bwMode="auto">
            <a:xfrm>
              <a:off x="3643313" y="6407150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1" name="Rectangle 31"/>
            <p:cNvSpPr>
              <a:spLocks noChangeArrowheads="1"/>
            </p:cNvSpPr>
            <p:nvPr/>
          </p:nvSpPr>
          <p:spPr bwMode="auto">
            <a:xfrm>
              <a:off x="3643313" y="6692900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2" name="Rectangle 32"/>
            <p:cNvSpPr>
              <a:spLocks noChangeArrowheads="1"/>
            </p:cNvSpPr>
            <p:nvPr/>
          </p:nvSpPr>
          <p:spPr bwMode="auto">
            <a:xfrm>
              <a:off x="4446588" y="6407150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3" name="Rectangle 33"/>
            <p:cNvSpPr>
              <a:spLocks noChangeArrowheads="1"/>
            </p:cNvSpPr>
            <p:nvPr/>
          </p:nvSpPr>
          <p:spPr bwMode="auto">
            <a:xfrm>
              <a:off x="4446588" y="6692900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4" name="Rectangle 34"/>
            <p:cNvSpPr>
              <a:spLocks noChangeArrowheads="1"/>
            </p:cNvSpPr>
            <p:nvPr/>
          </p:nvSpPr>
          <p:spPr bwMode="auto">
            <a:xfrm>
              <a:off x="4035425" y="6781800"/>
              <a:ext cx="1588" cy="174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5" name="Rectangle 35"/>
            <p:cNvSpPr>
              <a:spLocks noChangeArrowheads="1"/>
            </p:cNvSpPr>
            <p:nvPr/>
          </p:nvSpPr>
          <p:spPr bwMode="auto">
            <a:xfrm>
              <a:off x="4035425" y="6781800"/>
              <a:ext cx="1588" cy="174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6" name="Rectangle 36"/>
            <p:cNvSpPr>
              <a:spLocks noChangeArrowheads="1"/>
            </p:cNvSpPr>
            <p:nvPr/>
          </p:nvSpPr>
          <p:spPr bwMode="auto">
            <a:xfrm>
              <a:off x="4035425" y="6567488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7" name="Rectangle 37"/>
            <p:cNvSpPr>
              <a:spLocks noChangeArrowheads="1"/>
            </p:cNvSpPr>
            <p:nvPr/>
          </p:nvSpPr>
          <p:spPr bwMode="auto">
            <a:xfrm>
              <a:off x="4035425" y="6567488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8" name="Rectangle 40"/>
            <p:cNvSpPr>
              <a:spLocks noChangeArrowheads="1"/>
            </p:cNvSpPr>
            <p:nvPr/>
          </p:nvSpPr>
          <p:spPr bwMode="auto">
            <a:xfrm>
              <a:off x="8408988" y="6745288"/>
              <a:ext cx="17462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89" name="Rectangle 41"/>
            <p:cNvSpPr>
              <a:spLocks noChangeArrowheads="1"/>
            </p:cNvSpPr>
            <p:nvPr/>
          </p:nvSpPr>
          <p:spPr bwMode="auto">
            <a:xfrm>
              <a:off x="8372475" y="7088188"/>
              <a:ext cx="1588" cy="1905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0" name="Rectangle 42"/>
            <p:cNvSpPr>
              <a:spLocks noChangeArrowheads="1"/>
            </p:cNvSpPr>
            <p:nvPr/>
          </p:nvSpPr>
          <p:spPr bwMode="auto">
            <a:xfrm>
              <a:off x="8675688" y="6745288"/>
              <a:ext cx="1905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1" name="Rectangle 43"/>
            <p:cNvSpPr>
              <a:spLocks noChangeArrowheads="1"/>
            </p:cNvSpPr>
            <p:nvPr/>
          </p:nvSpPr>
          <p:spPr bwMode="auto">
            <a:xfrm>
              <a:off x="7588250" y="6799263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2" name="Rectangle 44"/>
            <p:cNvSpPr>
              <a:spLocks noChangeArrowheads="1"/>
            </p:cNvSpPr>
            <p:nvPr/>
          </p:nvSpPr>
          <p:spPr bwMode="auto">
            <a:xfrm>
              <a:off x="7659688" y="6799263"/>
              <a:ext cx="1587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3" name="Rectangle 45"/>
            <p:cNvSpPr>
              <a:spLocks noChangeArrowheads="1"/>
            </p:cNvSpPr>
            <p:nvPr/>
          </p:nvSpPr>
          <p:spPr bwMode="auto">
            <a:xfrm>
              <a:off x="8283575" y="6821488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5" name="Rectangle 81"/>
            <p:cNvSpPr>
              <a:spLocks noChangeArrowheads="1"/>
            </p:cNvSpPr>
            <p:nvPr/>
          </p:nvSpPr>
          <p:spPr bwMode="auto">
            <a:xfrm>
              <a:off x="5813425" y="4462463"/>
              <a:ext cx="17463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6" name="Rectangle 88"/>
            <p:cNvSpPr>
              <a:spLocks noChangeArrowheads="1"/>
            </p:cNvSpPr>
            <p:nvPr/>
          </p:nvSpPr>
          <p:spPr bwMode="auto">
            <a:xfrm>
              <a:off x="6775450" y="4159250"/>
              <a:ext cx="1588" cy="174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73097" name="Rectangle 610"/>
            <p:cNvSpPr>
              <a:spLocks noChangeArrowheads="1"/>
            </p:cNvSpPr>
            <p:nvPr/>
          </p:nvSpPr>
          <p:spPr bwMode="auto">
            <a:xfrm>
              <a:off x="8420100" y="6550025"/>
              <a:ext cx="1588" cy="174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3519029" y="4034842"/>
              <a:ext cx="5576846" cy="27811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895157" y="5617763"/>
              <a:ext cx="1338086" cy="3693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6187737" y="6068847"/>
              <a:ext cx="1674033" cy="60803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Completion Event Queue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09540" y="3856601"/>
              <a:ext cx="1388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/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1: GET </a:t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/~index.html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26951" y="5969655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/>
              <a:r>
                <a:rPr lang="en-US" sz="1400" u="none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1400" u="none" dirty="0" err="1" smtClean="0">
                  <a:latin typeface="Arial" pitchFamily="34" charset="0"/>
                  <a:cs typeface="Arial" pitchFamily="34" charset="0"/>
                </a:rPr>
                <a:t>memory_map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 </a:t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(File)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79146" y="4079936"/>
              <a:ext cx="1133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/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4: parse_</a:t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request()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15608" y="4966447"/>
              <a:ext cx="1736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/>
              <a:r>
                <a:rPr lang="en-US" sz="1400" u="none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1400" u="none" dirty="0" err="1" smtClean="0">
                  <a:latin typeface="Arial" pitchFamily="34" charset="0"/>
                  <a:cs typeface="Arial" pitchFamily="34" charset="0"/>
                </a:rPr>
                <a:t>handle_event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(READ_EVENT)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58639" y="4700222"/>
              <a:ext cx="2399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/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6: </a:t>
              </a:r>
              <a:r>
                <a:rPr lang="en-US" sz="1400" u="none" dirty="0" err="1" smtClean="0">
                  <a:latin typeface="Arial" pitchFamily="34" charset="0"/>
                  <a:cs typeface="Arial" pitchFamily="34" charset="0"/>
                </a:rPr>
                <a:t>WriteFile</a:t>
              </a:r>
              <a:r>
                <a:rPr lang="en-US" sz="1400" u="none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400" u="none" dirty="0" err="1" smtClean="0">
                  <a:latin typeface="Arial" pitchFamily="34" charset="0"/>
                  <a:cs typeface="Arial" pitchFamily="34" charset="0"/>
                </a:rPr>
                <a:t>SockHandle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, data, ACT)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42446" y="5503468"/>
              <a:ext cx="1814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/>
              <a:r>
                <a:rPr lang="en-US" sz="1400" u="none" dirty="0">
                  <a:latin typeface="Arial" pitchFamily="34" charset="0"/>
                  <a:cs typeface="Arial" pitchFamily="34" charset="0"/>
                </a:rPr>
                <a:t>8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sz="1400" u="none" dirty="0" err="1" smtClean="0">
                  <a:latin typeface="Arial" pitchFamily="34" charset="0"/>
                  <a:cs typeface="Arial" pitchFamily="34" charset="0"/>
                </a:rPr>
                <a:t>handle_event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(WRITE_EVENT)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27610" y="5528460"/>
              <a:ext cx="1144865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>
                <a:lnSpc>
                  <a:spcPct val="90000"/>
                </a:lnSpc>
              </a:pPr>
              <a:r>
                <a:rPr lang="en-US" sz="1400" u="none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: read</a:t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complete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14511" y="6294284"/>
              <a:ext cx="1144865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31775" indent="-231775">
                <a:lnSpc>
                  <a:spcPct val="90000"/>
                </a:lnSpc>
              </a:pP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7: write</a:t>
              </a:r>
              <a:br>
                <a:rPr lang="en-US" sz="1400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400" u="none" dirty="0" smtClean="0">
                  <a:latin typeface="Arial" pitchFamily="34" charset="0"/>
                  <a:cs typeface="Arial" pitchFamily="34" charset="0"/>
                </a:rPr>
                <a:t>complete</a:t>
              </a:r>
              <a:endParaRPr lang="en-US" sz="1400" u="none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2233243" y="4460913"/>
              <a:ext cx="128578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67" idx="1"/>
            </p:cNvCxnSpPr>
            <p:nvPr/>
          </p:nvCxnSpPr>
          <p:spPr bwMode="auto">
            <a:xfrm flipH="1">
              <a:off x="3901556" y="4430393"/>
              <a:ext cx="464933" cy="83669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5040776" y="4840139"/>
              <a:ext cx="0" cy="17258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V="1">
              <a:off x="5281721" y="4840139"/>
              <a:ext cx="0" cy="16566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>
              <a:stCxn id="51" idx="1"/>
              <a:endCxn id="69" idx="3"/>
            </p:cNvCxnSpPr>
            <p:nvPr/>
          </p:nvCxnSpPr>
          <p:spPr bwMode="auto">
            <a:xfrm flipH="1">
              <a:off x="5857178" y="6372862"/>
              <a:ext cx="330559" cy="11944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Elbow Connector 64"/>
            <p:cNvCxnSpPr/>
            <p:nvPr/>
          </p:nvCxnSpPr>
          <p:spPr bwMode="auto">
            <a:xfrm rot="5400000">
              <a:off x="7751406" y="5489122"/>
              <a:ext cx="784327" cy="536241"/>
            </a:xfrm>
            <a:prstGeom prst="bentConnector3">
              <a:avLst>
                <a:gd name="adj1" fmla="val 9979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Elbow Connector 65"/>
            <p:cNvCxnSpPr/>
            <p:nvPr/>
          </p:nvCxnSpPr>
          <p:spPr bwMode="auto">
            <a:xfrm rot="5400000">
              <a:off x="7736896" y="5477848"/>
              <a:ext cx="933896" cy="656796"/>
            </a:xfrm>
            <a:prstGeom prst="bentConnector3">
              <a:avLst>
                <a:gd name="adj1" fmla="val 10032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Flowchart: Magnetic Disk 66"/>
            <p:cNvSpPr/>
            <p:nvPr/>
          </p:nvSpPr>
          <p:spPr bwMode="auto">
            <a:xfrm>
              <a:off x="3569484" y="5267088"/>
              <a:ext cx="664143" cy="733663"/>
            </a:xfrm>
            <a:prstGeom prst="flowChartMagneticDisk">
              <a:avLst/>
            </a:prstGeom>
            <a:solidFill>
              <a:srgbClr val="BF6F4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5390153" y="4195202"/>
              <a:ext cx="688993" cy="369332"/>
            </a:xfrm>
            <a:custGeom>
              <a:avLst/>
              <a:gdLst>
                <a:gd name="connsiteX0" fmla="*/ 0 w 673769"/>
                <a:gd name="connsiteY0" fmla="*/ 298383 h 798897"/>
                <a:gd name="connsiteX1" fmla="*/ 259883 w 673769"/>
                <a:gd name="connsiteY1" fmla="*/ 0 h 798897"/>
                <a:gd name="connsiteX2" fmla="*/ 664144 w 673769"/>
                <a:gd name="connsiteY2" fmla="*/ 259882 h 798897"/>
                <a:gd name="connsiteX3" fmla="*/ 673769 w 673769"/>
                <a:gd name="connsiteY3" fmla="*/ 587141 h 798897"/>
                <a:gd name="connsiteX4" fmla="*/ 452388 w 673769"/>
                <a:gd name="connsiteY4" fmla="*/ 798897 h 798897"/>
                <a:gd name="connsiteX5" fmla="*/ 67377 w 673769"/>
                <a:gd name="connsiteY5" fmla="*/ 644892 h 798897"/>
                <a:gd name="connsiteX0" fmla="*/ 0 w 673769"/>
                <a:gd name="connsiteY0" fmla="*/ 298383 h 799478"/>
                <a:gd name="connsiteX1" fmla="*/ 259883 w 673769"/>
                <a:gd name="connsiteY1" fmla="*/ 0 h 799478"/>
                <a:gd name="connsiteX2" fmla="*/ 664144 w 673769"/>
                <a:gd name="connsiteY2" fmla="*/ 259882 h 799478"/>
                <a:gd name="connsiteX3" fmla="*/ 673769 w 673769"/>
                <a:gd name="connsiteY3" fmla="*/ 587141 h 799478"/>
                <a:gd name="connsiteX4" fmla="*/ 452388 w 673769"/>
                <a:gd name="connsiteY4" fmla="*/ 798897 h 799478"/>
                <a:gd name="connsiteX5" fmla="*/ 67377 w 673769"/>
                <a:gd name="connsiteY5" fmla="*/ 644892 h 799478"/>
                <a:gd name="connsiteX0" fmla="*/ 0 w 708243"/>
                <a:gd name="connsiteY0" fmla="*/ 298561 h 799656"/>
                <a:gd name="connsiteX1" fmla="*/ 259883 w 708243"/>
                <a:gd name="connsiteY1" fmla="*/ 178 h 799656"/>
                <a:gd name="connsiteX2" fmla="*/ 664144 w 708243"/>
                <a:gd name="connsiteY2" fmla="*/ 260060 h 799656"/>
                <a:gd name="connsiteX3" fmla="*/ 673769 w 708243"/>
                <a:gd name="connsiteY3" fmla="*/ 587319 h 799656"/>
                <a:gd name="connsiteX4" fmla="*/ 452388 w 708243"/>
                <a:gd name="connsiteY4" fmla="*/ 799075 h 799656"/>
                <a:gd name="connsiteX5" fmla="*/ 67377 w 708243"/>
                <a:gd name="connsiteY5" fmla="*/ 645070 h 799656"/>
                <a:gd name="connsiteX0" fmla="*/ 0 w 708243"/>
                <a:gd name="connsiteY0" fmla="*/ 298561 h 799656"/>
                <a:gd name="connsiteX1" fmla="*/ 259883 w 708243"/>
                <a:gd name="connsiteY1" fmla="*/ 178 h 799656"/>
                <a:gd name="connsiteX2" fmla="*/ 664144 w 708243"/>
                <a:gd name="connsiteY2" fmla="*/ 260060 h 799656"/>
                <a:gd name="connsiteX3" fmla="*/ 673769 w 708243"/>
                <a:gd name="connsiteY3" fmla="*/ 587319 h 799656"/>
                <a:gd name="connsiteX4" fmla="*/ 452388 w 708243"/>
                <a:gd name="connsiteY4" fmla="*/ 799075 h 799656"/>
                <a:gd name="connsiteX5" fmla="*/ 67377 w 708243"/>
                <a:gd name="connsiteY5" fmla="*/ 645070 h 799656"/>
                <a:gd name="connsiteX0" fmla="*/ 0 w 708243"/>
                <a:gd name="connsiteY0" fmla="*/ 298561 h 799656"/>
                <a:gd name="connsiteX1" fmla="*/ 259883 w 708243"/>
                <a:gd name="connsiteY1" fmla="*/ 178 h 799656"/>
                <a:gd name="connsiteX2" fmla="*/ 664144 w 708243"/>
                <a:gd name="connsiteY2" fmla="*/ 260060 h 799656"/>
                <a:gd name="connsiteX3" fmla="*/ 673769 w 708243"/>
                <a:gd name="connsiteY3" fmla="*/ 587319 h 799656"/>
                <a:gd name="connsiteX4" fmla="*/ 452388 w 708243"/>
                <a:gd name="connsiteY4" fmla="*/ 799075 h 799656"/>
                <a:gd name="connsiteX5" fmla="*/ 67377 w 708243"/>
                <a:gd name="connsiteY5" fmla="*/ 645070 h 79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8243" h="799656">
                  <a:moveTo>
                    <a:pt x="0" y="298561"/>
                  </a:moveTo>
                  <a:cubicBezTo>
                    <a:pt x="86628" y="199100"/>
                    <a:pt x="149192" y="6595"/>
                    <a:pt x="259883" y="178"/>
                  </a:cubicBezTo>
                  <a:cubicBezTo>
                    <a:pt x="370574" y="-6239"/>
                    <a:pt x="595163" y="162203"/>
                    <a:pt x="664144" y="260060"/>
                  </a:cubicBezTo>
                  <a:cubicBezTo>
                    <a:pt x="733125" y="357917"/>
                    <a:pt x="709062" y="497483"/>
                    <a:pt x="673769" y="587319"/>
                  </a:cubicBezTo>
                  <a:cubicBezTo>
                    <a:pt x="638476" y="677155"/>
                    <a:pt x="553453" y="789450"/>
                    <a:pt x="452388" y="799075"/>
                  </a:cubicBezTo>
                  <a:cubicBezTo>
                    <a:pt x="351323" y="808700"/>
                    <a:pt x="195714" y="696405"/>
                    <a:pt x="67377" y="64507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4482692" y="6287992"/>
              <a:ext cx="1374486" cy="408623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Proactor</a:t>
              </a:r>
              <a:endPara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ounded Rectangle 69"/>
            <p:cNvSpPr/>
            <p:nvPr/>
          </p:nvSpPr>
          <p:spPr bwMode="auto">
            <a:xfrm>
              <a:off x="7707628" y="4741100"/>
              <a:ext cx="1333251" cy="608030"/>
            </a:xfrm>
            <a:prstGeom prst="roundRect">
              <a:avLst/>
            </a:prstGeom>
            <a:solidFill>
              <a:srgbClr val="E1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Operating</a:t>
              </a:r>
              <a:b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5366880" y="4621419"/>
              <a:ext cx="2340748" cy="20389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Rectangle 71"/>
            <p:cNvSpPr/>
            <p:nvPr/>
          </p:nvSpPr>
          <p:spPr>
            <a:xfrm>
              <a:off x="7393080" y="4061061"/>
              <a:ext cx="1450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1" u="none" dirty="0" smtClean="0">
                  <a:latin typeface="Arial" pitchFamily="34" charset="0"/>
                  <a:cs typeface="Arial" pitchFamily="34" charset="0"/>
                </a:rPr>
                <a:t>Web Server</a:t>
              </a:r>
              <a:endParaRPr lang="en-US" b="1" i="1" u="none" dirty="0"/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4196623" y="4217280"/>
              <a:ext cx="1157727" cy="608030"/>
            </a:xfrm>
            <a:prstGeom prst="roundRect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HTTP</a:t>
              </a:r>
              <a:r>
                <a:rPr lang="en-US" b="1" u="none" dirty="0">
                  <a:latin typeface="Arial" charset="0"/>
                </a:rPr>
                <a:t/>
              </a:r>
              <a:br>
                <a:rPr lang="en-US" b="1" u="none" dirty="0">
                  <a:latin typeface="Arial" charset="0"/>
                </a:rPr>
              </a:br>
              <a:r>
                <a:rPr lang="en-US" b="1" u="none" dirty="0" smtClean="0">
                  <a:latin typeface="Arial" charset="0"/>
                </a:rPr>
                <a:t>Handler</a:t>
              </a:r>
              <a:endPara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tangle 31"/>
            <p:cNvSpPr>
              <a:spLocks noChangeArrowheads="1"/>
            </p:cNvSpPr>
            <p:nvPr/>
          </p:nvSpPr>
          <p:spPr bwMode="auto">
            <a:xfrm>
              <a:off x="3646014" y="3647749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0" name="Rectangle 33"/>
            <p:cNvSpPr>
              <a:spLocks noChangeArrowheads="1"/>
            </p:cNvSpPr>
            <p:nvPr/>
          </p:nvSpPr>
          <p:spPr bwMode="auto">
            <a:xfrm>
              <a:off x="4449289" y="3647749"/>
              <a:ext cx="17462" cy="15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1" name="Rectangle 34"/>
            <p:cNvSpPr>
              <a:spLocks noChangeArrowheads="1"/>
            </p:cNvSpPr>
            <p:nvPr/>
          </p:nvSpPr>
          <p:spPr bwMode="auto">
            <a:xfrm>
              <a:off x="4038126" y="3736649"/>
              <a:ext cx="1588" cy="174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2" name="Rectangle 35"/>
            <p:cNvSpPr>
              <a:spLocks noChangeArrowheads="1"/>
            </p:cNvSpPr>
            <p:nvPr/>
          </p:nvSpPr>
          <p:spPr bwMode="auto">
            <a:xfrm>
              <a:off x="4038126" y="3736649"/>
              <a:ext cx="1588" cy="17463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5" name="Rectangle 40"/>
            <p:cNvSpPr>
              <a:spLocks noChangeArrowheads="1"/>
            </p:cNvSpPr>
            <p:nvPr/>
          </p:nvSpPr>
          <p:spPr bwMode="auto">
            <a:xfrm>
              <a:off x="8411689" y="3700137"/>
              <a:ext cx="17462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8678389" y="3700137"/>
              <a:ext cx="19050" cy="158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7" name="Rectangle 43"/>
            <p:cNvSpPr>
              <a:spLocks noChangeArrowheads="1"/>
            </p:cNvSpPr>
            <p:nvPr/>
          </p:nvSpPr>
          <p:spPr bwMode="auto">
            <a:xfrm>
              <a:off x="7590951" y="3754112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8" name="Rectangle 44"/>
            <p:cNvSpPr>
              <a:spLocks noChangeArrowheads="1"/>
            </p:cNvSpPr>
            <p:nvPr/>
          </p:nvSpPr>
          <p:spPr bwMode="auto">
            <a:xfrm>
              <a:off x="7662389" y="3754112"/>
              <a:ext cx="1587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sp>
          <p:nvSpPr>
            <p:cNvPr id="189" name="Rectangle 45"/>
            <p:cNvSpPr>
              <a:spLocks noChangeArrowheads="1"/>
            </p:cNvSpPr>
            <p:nvPr/>
          </p:nvSpPr>
          <p:spPr bwMode="auto">
            <a:xfrm>
              <a:off x="8286276" y="3776337"/>
              <a:ext cx="1588" cy="17462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u="none"/>
            </a:p>
          </p:txBody>
        </p:sp>
        <p:pic>
          <p:nvPicPr>
            <p:cNvPr id="24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33617" y="4068775"/>
              <a:ext cx="1097143" cy="1185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1" name="Line Callout 1 250"/>
            <p:cNvSpPr/>
            <p:nvPr/>
          </p:nvSpPr>
          <p:spPr bwMode="auto">
            <a:xfrm>
              <a:off x="294231" y="5734913"/>
              <a:ext cx="1572670" cy="646331"/>
            </a:xfrm>
            <a:prstGeom prst="borderCallout1">
              <a:avLst>
                <a:gd name="adj1" fmla="val -547"/>
                <a:gd name="adj2" fmla="val 41554"/>
                <a:gd name="adj3" fmla="val -76364"/>
                <a:gd name="adj4" fmla="val 84040"/>
              </a:avLst>
            </a:prstGeom>
            <a:solidFill>
              <a:srgbClr val="EFFD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i="1" u="none" dirty="0" smtClean="0"/>
                <a:t>Data transfer phase</a:t>
              </a:r>
              <a:endParaRPr lang="en-US" i="1" u="none" dirty="0"/>
            </a:p>
          </p:txBody>
        </p:sp>
      </p:grpSp>
      <p:sp>
        <p:nvSpPr>
          <p:cNvPr id="173060" name="Rectangle 3"/>
          <p:cNvSpPr>
            <a:spLocks noChangeArrowheads="1"/>
          </p:cNvSpPr>
          <p:nvPr/>
        </p:nvSpPr>
        <p:spPr bwMode="auto">
          <a:xfrm>
            <a:off x="4929188" y="147796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062" name="Rectangle 5"/>
          <p:cNvSpPr>
            <a:spLocks noChangeArrowheads="1"/>
          </p:cNvSpPr>
          <p:nvPr/>
        </p:nvSpPr>
        <p:spPr bwMode="auto">
          <a:xfrm>
            <a:off x="5783263" y="3097213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066" name="Rectangle 9"/>
          <p:cNvSpPr>
            <a:spLocks noChangeArrowheads="1"/>
          </p:cNvSpPr>
          <p:nvPr/>
        </p:nvSpPr>
        <p:spPr bwMode="auto">
          <a:xfrm>
            <a:off x="2695575" y="3078163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067" name="Rectangle 10"/>
          <p:cNvSpPr>
            <a:spLocks noChangeArrowheads="1"/>
          </p:cNvSpPr>
          <p:nvPr/>
        </p:nvSpPr>
        <p:spPr bwMode="auto">
          <a:xfrm>
            <a:off x="3167063" y="307816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068" name="Rectangle 13"/>
          <p:cNvSpPr>
            <a:spLocks noChangeArrowheads="1"/>
          </p:cNvSpPr>
          <p:nvPr/>
        </p:nvSpPr>
        <p:spPr bwMode="auto">
          <a:xfrm>
            <a:off x="6637338" y="1406525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094" name="Rectangle 68"/>
          <p:cNvSpPr>
            <a:spLocks noChangeArrowheads="1"/>
          </p:cNvSpPr>
          <p:nvPr/>
        </p:nvSpPr>
        <p:spPr bwMode="auto">
          <a:xfrm>
            <a:off x="8570913" y="1423988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4" y="242887"/>
            <a:ext cx="9140825" cy="91440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Applying the </a:t>
            </a:r>
            <a:r>
              <a:rPr lang="en-US" dirty="0" err="1" smtClean="0"/>
              <a:t>Proactor</a:t>
            </a:r>
            <a:r>
              <a:rPr lang="en-US" dirty="0" smtClean="0"/>
              <a:t> Pattern to JAWS</a:t>
            </a:r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5814539" y="685474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5805014" y="1488749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0" name="Rectangle 17"/>
          <p:cNvSpPr>
            <a:spLocks noChangeArrowheads="1"/>
          </p:cNvSpPr>
          <p:nvPr/>
        </p:nvSpPr>
        <p:spPr bwMode="auto">
          <a:xfrm>
            <a:off x="6536851" y="2433312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1" name="Rectangle 19"/>
          <p:cNvSpPr>
            <a:spLocks noChangeArrowheads="1"/>
          </p:cNvSpPr>
          <p:nvPr/>
        </p:nvSpPr>
        <p:spPr bwMode="auto">
          <a:xfrm>
            <a:off x="6805139" y="336199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2" name="Rectangle 20"/>
          <p:cNvSpPr>
            <a:spLocks noChangeArrowheads="1"/>
          </p:cNvSpPr>
          <p:nvPr/>
        </p:nvSpPr>
        <p:spPr bwMode="auto">
          <a:xfrm>
            <a:off x="6751164" y="336199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" name="Rectangle 26"/>
          <p:cNvSpPr>
            <a:spLocks noChangeArrowheads="1"/>
          </p:cNvSpPr>
          <p:nvPr/>
        </p:nvSpPr>
        <p:spPr bwMode="auto">
          <a:xfrm>
            <a:off x="3592039" y="2595237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4" name="Rectangle 27"/>
          <p:cNvSpPr>
            <a:spLocks noChangeArrowheads="1"/>
          </p:cNvSpPr>
          <p:nvPr/>
        </p:nvSpPr>
        <p:spPr bwMode="auto">
          <a:xfrm>
            <a:off x="4823939" y="2379337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4038126" y="3452487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6" name="Rectangle 29"/>
          <p:cNvSpPr>
            <a:spLocks noChangeArrowheads="1"/>
          </p:cNvSpPr>
          <p:nvPr/>
        </p:nvSpPr>
        <p:spPr bwMode="auto">
          <a:xfrm>
            <a:off x="4038126" y="3452487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7" name="Rectangle 30"/>
          <p:cNvSpPr>
            <a:spLocks noChangeArrowheads="1"/>
          </p:cNvSpPr>
          <p:nvPr/>
        </p:nvSpPr>
        <p:spPr bwMode="auto">
          <a:xfrm>
            <a:off x="3646014" y="3361999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9" name="Rectangle 32"/>
          <p:cNvSpPr>
            <a:spLocks noChangeArrowheads="1"/>
          </p:cNvSpPr>
          <p:nvPr/>
        </p:nvSpPr>
        <p:spPr bwMode="auto">
          <a:xfrm>
            <a:off x="4449289" y="3361999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0" name="Rectangle 81"/>
          <p:cNvSpPr>
            <a:spLocks noChangeArrowheads="1"/>
          </p:cNvSpPr>
          <p:nvPr/>
        </p:nvSpPr>
        <p:spPr bwMode="auto">
          <a:xfrm>
            <a:off x="5816126" y="1417312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1" name="Rectangle 88"/>
          <p:cNvSpPr>
            <a:spLocks noChangeArrowheads="1"/>
          </p:cNvSpPr>
          <p:nvPr/>
        </p:nvSpPr>
        <p:spPr bwMode="auto">
          <a:xfrm>
            <a:off x="6778151" y="1114099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3063" name="Rectangle 6"/>
          <p:cNvSpPr>
            <a:spLocks noChangeArrowheads="1"/>
          </p:cNvSpPr>
          <p:nvPr/>
        </p:nvSpPr>
        <p:spPr bwMode="auto">
          <a:xfrm>
            <a:off x="8559800" y="350678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3" name="Rectangle 36"/>
          <p:cNvSpPr>
            <a:spLocks noChangeArrowheads="1"/>
          </p:cNvSpPr>
          <p:nvPr/>
        </p:nvSpPr>
        <p:spPr bwMode="auto">
          <a:xfrm>
            <a:off x="4038126" y="3522337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4" name="Rectangle 37"/>
          <p:cNvSpPr>
            <a:spLocks noChangeArrowheads="1"/>
          </p:cNvSpPr>
          <p:nvPr/>
        </p:nvSpPr>
        <p:spPr bwMode="auto">
          <a:xfrm>
            <a:off x="4038126" y="3522337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2" name="Rectangle 610"/>
          <p:cNvSpPr>
            <a:spLocks noChangeArrowheads="1"/>
          </p:cNvSpPr>
          <p:nvPr/>
        </p:nvSpPr>
        <p:spPr bwMode="auto">
          <a:xfrm>
            <a:off x="8422801" y="3504874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Rounded Rectangle 192"/>
          <p:cNvSpPr/>
          <p:nvPr/>
        </p:nvSpPr>
        <p:spPr bwMode="auto">
          <a:xfrm>
            <a:off x="3521730" y="989691"/>
            <a:ext cx="5576846" cy="27811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" name="Rounded Rectangle 193"/>
          <p:cNvSpPr/>
          <p:nvPr/>
        </p:nvSpPr>
        <p:spPr bwMode="auto">
          <a:xfrm>
            <a:off x="5799913" y="3023696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910204" y="3370508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477280" y="228815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049182" y="1840507"/>
            <a:ext cx="210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476491" y="1539338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769587" y="3249133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1" name="Straight Arrow Connector 200"/>
          <p:cNvCxnSpPr>
            <a:endCxn id="211" idx="2"/>
          </p:cNvCxnSpPr>
          <p:nvPr/>
        </p:nvCxnSpPr>
        <p:spPr bwMode="auto">
          <a:xfrm flipV="1">
            <a:off x="4366489" y="2227834"/>
            <a:ext cx="1" cy="8668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>
            <a:off x="4120423" y="1217613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3" name="Straight Arrow Connector 202"/>
          <p:cNvCxnSpPr>
            <a:stCxn id="194" idx="1"/>
          </p:cNvCxnSpPr>
          <p:nvPr/>
        </p:nvCxnSpPr>
        <p:spPr bwMode="auto">
          <a:xfrm flipH="1" flipV="1">
            <a:off x="5145505" y="3111715"/>
            <a:ext cx="654408" cy="2159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5" name="Elbow Connector 204"/>
          <p:cNvCxnSpPr/>
          <p:nvPr/>
        </p:nvCxnSpPr>
        <p:spPr bwMode="auto">
          <a:xfrm rot="10800000" flipV="1">
            <a:off x="7488555" y="2733607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7" name="Rounded Rectangle 206"/>
          <p:cNvSpPr/>
          <p:nvPr/>
        </p:nvSpPr>
        <p:spPr bwMode="auto">
          <a:xfrm>
            <a:off x="3771018" y="2890416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8" name="Rounded Rectangle 207"/>
          <p:cNvSpPr/>
          <p:nvPr/>
        </p:nvSpPr>
        <p:spPr bwMode="auto">
          <a:xfrm>
            <a:off x="7642552" y="2401092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209" name="Straight Arrow Connector 208"/>
          <p:cNvCxnSpPr/>
          <p:nvPr/>
        </p:nvCxnSpPr>
        <p:spPr bwMode="auto">
          <a:xfrm>
            <a:off x="4929188" y="2227834"/>
            <a:ext cx="2713364" cy="66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0" name="Rectangle 209"/>
          <p:cNvSpPr/>
          <p:nvPr/>
        </p:nvSpPr>
        <p:spPr>
          <a:xfrm>
            <a:off x="7395781" y="101591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211" name="Rounded Rectangle 210"/>
          <p:cNvSpPr/>
          <p:nvPr/>
        </p:nvSpPr>
        <p:spPr bwMode="auto">
          <a:xfrm>
            <a:off x="3713868" y="1619804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3" name="Rounded Rectangle 212"/>
          <p:cNvSpPr/>
          <p:nvPr/>
        </p:nvSpPr>
        <p:spPr bwMode="auto">
          <a:xfrm>
            <a:off x="6263702" y="1084270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156000" y="108967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039714" y="1114099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454816" y="107866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connect()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3" name="Straight Arrow Connector 222"/>
          <p:cNvCxnSpPr/>
          <p:nvPr/>
        </p:nvCxnSpPr>
        <p:spPr bwMode="auto">
          <a:xfrm>
            <a:off x="2261351" y="1447304"/>
            <a:ext cx="12857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3" name="TextBox 232"/>
          <p:cNvSpPr txBox="1"/>
          <p:nvPr/>
        </p:nvSpPr>
        <p:spPr>
          <a:xfrm>
            <a:off x="5019111" y="139670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4" name="Straight Arrow Connector 233"/>
          <p:cNvCxnSpPr/>
          <p:nvPr/>
        </p:nvCxnSpPr>
        <p:spPr bwMode="auto">
          <a:xfrm flipV="1">
            <a:off x="5019111" y="1598445"/>
            <a:ext cx="1244591" cy="1878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3" name="Straight Arrow Connector 242"/>
          <p:cNvCxnSpPr/>
          <p:nvPr/>
        </p:nvCxnSpPr>
        <p:spPr bwMode="auto">
          <a:xfrm>
            <a:off x="7323940" y="1683311"/>
            <a:ext cx="442580" cy="71778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26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33617" y="1089678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Line Callout 1 249"/>
          <p:cNvSpPr/>
          <p:nvPr/>
        </p:nvSpPr>
        <p:spPr bwMode="auto">
          <a:xfrm>
            <a:off x="92624" y="2678090"/>
            <a:ext cx="2606126" cy="923330"/>
          </a:xfrm>
          <a:prstGeom prst="borderCallout1">
            <a:avLst>
              <a:gd name="adj1" fmla="val -301"/>
              <a:gd name="adj2" fmla="val 35725"/>
              <a:gd name="adj3" fmla="val -47158"/>
              <a:gd name="adj4" fmla="val 5781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Connection establishment &amp; service initialization phase</a:t>
            </a:r>
            <a:endParaRPr lang="en-US" i="1" u="none" dirty="0"/>
          </a:p>
        </p:txBody>
      </p:sp>
      <p:cxnSp>
        <p:nvCxnSpPr>
          <p:cNvPr id="265" name="Straight Arrow Connector 264"/>
          <p:cNvCxnSpPr>
            <a:endCxn id="266" idx="4"/>
          </p:cNvCxnSpPr>
          <p:nvPr/>
        </p:nvCxnSpPr>
        <p:spPr bwMode="auto">
          <a:xfrm>
            <a:off x="3910204" y="3318903"/>
            <a:ext cx="1488" cy="3712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66" name="Oval 265"/>
          <p:cNvSpPr/>
          <p:nvPr/>
        </p:nvSpPr>
        <p:spPr bwMode="auto">
          <a:xfrm>
            <a:off x="3838226" y="3560673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6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4" name="Rectangle 3"/>
          <p:cNvSpPr>
            <a:spLocks noChangeArrowheads="1"/>
          </p:cNvSpPr>
          <p:nvPr/>
        </p:nvSpPr>
        <p:spPr bwMode="auto">
          <a:xfrm>
            <a:off x="9524" y="877888"/>
            <a:ext cx="4953001" cy="10926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 smtClean="0">
                <a:latin typeface="+mj-lt"/>
              </a:rPr>
              <a:t>Separation </a:t>
            </a:r>
            <a:r>
              <a:rPr lang="en-US" sz="2000" b="1" i="1" u="none" dirty="0">
                <a:latin typeface="+mj-lt"/>
              </a:rPr>
              <a:t>of </a:t>
            </a:r>
            <a:r>
              <a:rPr lang="en-US" sz="2000" b="1" i="1" u="none" dirty="0" smtClean="0">
                <a:latin typeface="+mj-lt"/>
              </a:rPr>
              <a:t>concerns &amp; portability</a:t>
            </a:r>
            <a:endParaRPr lang="en-US" sz="2000" u="none" dirty="0"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Decouples </a:t>
            </a:r>
            <a:r>
              <a:rPr lang="en-US" sz="2000" u="none" dirty="0" smtClean="0">
                <a:latin typeface="+mj-lt"/>
              </a:rPr>
              <a:t>app-independent &amp; app-specific </a:t>
            </a:r>
            <a:r>
              <a:rPr lang="en-US" sz="2000" u="none" dirty="0" err="1" smtClean="0">
                <a:latin typeface="+mj-lt"/>
              </a:rPr>
              <a:t>async</a:t>
            </a:r>
            <a:r>
              <a:rPr lang="en-US" sz="2000" u="none" dirty="0" smtClean="0">
                <a:latin typeface="+mj-lt"/>
              </a:rPr>
              <a:t> operations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95575" y="3535363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8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40" idx="0"/>
            <a:endCxn id="44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>
            <a:stCxn id="30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5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4" name="Rectangle 3"/>
          <p:cNvSpPr>
            <a:spLocks noChangeArrowheads="1"/>
          </p:cNvSpPr>
          <p:nvPr/>
        </p:nvSpPr>
        <p:spPr bwMode="auto">
          <a:xfrm>
            <a:off x="9524" y="877888"/>
            <a:ext cx="4953001" cy="2785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Separation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concerns &amp; portability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Decouples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app-independent &amp; app-specific </a:t>
            </a: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operations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 smtClean="0">
                <a:latin typeface="+mj-lt"/>
              </a:rPr>
              <a:t>Decoupling of threading from concurrency</a:t>
            </a:r>
            <a:endParaRPr lang="en-US" sz="2000" u="none" dirty="0" smtClean="0"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err="1" smtClean="0">
                <a:latin typeface="+mj-lt"/>
              </a:rPr>
              <a:t>Async</a:t>
            </a:r>
            <a:r>
              <a:rPr lang="en-US" sz="2000" u="none" dirty="0" smtClean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operation processor </a:t>
            </a:r>
            <a:r>
              <a:rPr lang="en-US" sz="2000" u="none" dirty="0" smtClean="0">
                <a:latin typeface="+mj-lt"/>
              </a:rPr>
              <a:t>executes </a:t>
            </a:r>
            <a:r>
              <a:rPr lang="en-US" sz="2000" u="none" dirty="0">
                <a:latin typeface="+mj-lt"/>
              </a:rPr>
              <a:t>long-duration operations </a:t>
            </a:r>
            <a:r>
              <a:rPr lang="en-US" sz="2000" u="none" dirty="0" smtClean="0">
                <a:latin typeface="+mj-lt"/>
              </a:rPr>
              <a:t>so apps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can </a:t>
            </a:r>
            <a:r>
              <a:rPr lang="en-US" sz="2000" u="none" dirty="0">
                <a:latin typeface="+mj-lt"/>
              </a:rPr>
              <a:t>spawn fewer </a:t>
            </a:r>
            <a:r>
              <a:rPr lang="en-US" sz="2000" u="none" dirty="0" smtClean="0">
                <a:latin typeface="+mj-lt"/>
              </a:rPr>
              <a:t>threads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95575" y="3535363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8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40" idx="0"/>
            <a:endCxn id="44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>
            <a:stCxn id="30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4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4" name="Rectangle 3"/>
          <p:cNvSpPr>
            <a:spLocks noChangeArrowheads="1"/>
          </p:cNvSpPr>
          <p:nvPr/>
        </p:nvSpPr>
        <p:spPr bwMode="auto">
          <a:xfrm>
            <a:off x="9524" y="877888"/>
            <a:ext cx="4953001" cy="4170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Separation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concerns &amp; portability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Decouples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app-independent &amp; app-specific </a:t>
            </a: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operations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Decoupling of threading from concurrency</a:t>
            </a: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 processor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executes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long-duration operations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so apps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spawn fewer threads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Performance</a:t>
            </a:r>
            <a:endParaRPr lang="en-US" sz="2000" u="none" dirty="0"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Avoids context switching costs by activating only those </a:t>
            </a:r>
            <a:r>
              <a:rPr lang="en-US" sz="2000" u="none" dirty="0" smtClean="0">
                <a:latin typeface="+mj-lt"/>
              </a:rPr>
              <a:t>threads that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have </a:t>
            </a:r>
            <a:r>
              <a:rPr lang="en-US" sz="2000" u="none" dirty="0">
                <a:latin typeface="+mj-lt"/>
              </a:rPr>
              <a:t>events to process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95575" y="3535363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8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40" idx="0"/>
            <a:endCxn id="44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>
            <a:stCxn id="30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20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4" name="Rectangle 3"/>
          <p:cNvSpPr>
            <a:spLocks noChangeArrowheads="1"/>
          </p:cNvSpPr>
          <p:nvPr/>
        </p:nvSpPr>
        <p:spPr bwMode="auto">
          <a:xfrm>
            <a:off x="9524" y="877888"/>
            <a:ext cx="4953001" cy="58631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Separation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concerns &amp; portability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Decouples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app-independent &amp; app-specific </a:t>
            </a: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operations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Decoupling of threading from concurrency</a:t>
            </a:r>
            <a:endParaRPr lang="en-US" sz="2000" u="none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 processor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executes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long-duration operations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so apps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spawn fewer threads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Performance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Avoids context switching costs by activating only those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threads that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have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events to process 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Simplification of </a:t>
            </a:r>
            <a:r>
              <a:rPr lang="en-US" sz="2000" b="1" i="1" u="none" dirty="0" smtClean="0">
                <a:latin typeface="+mj-lt"/>
              </a:rPr>
              <a:t>app </a:t>
            </a:r>
            <a:br>
              <a:rPr lang="en-US" sz="2000" b="1" i="1" u="none" dirty="0" smtClean="0">
                <a:latin typeface="+mj-lt"/>
              </a:rPr>
            </a:br>
            <a:r>
              <a:rPr lang="en-US" sz="2000" b="1" i="1" u="none" dirty="0" smtClean="0">
                <a:latin typeface="+mj-lt"/>
              </a:rPr>
              <a:t>synchronization</a:t>
            </a:r>
            <a:endParaRPr lang="en-US" sz="2000" u="none" dirty="0">
              <a:latin typeface="+mj-lt"/>
            </a:endParaRP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If </a:t>
            </a:r>
            <a:r>
              <a:rPr lang="en-US" sz="2000" u="none" dirty="0" smtClean="0">
                <a:latin typeface="+mj-lt"/>
              </a:rPr>
              <a:t>completion </a:t>
            </a:r>
            <a:r>
              <a:rPr lang="en-US" sz="2000" u="none" dirty="0">
                <a:latin typeface="+mj-lt"/>
              </a:rPr>
              <a:t>handlers spawn no threads, </a:t>
            </a:r>
            <a:r>
              <a:rPr lang="en-US" sz="2000" u="none" dirty="0" smtClean="0">
                <a:latin typeface="+mj-lt"/>
              </a:rPr>
              <a:t>apps can </a:t>
            </a:r>
            <a:r>
              <a:rPr lang="en-US" sz="2000" u="none" dirty="0">
                <a:latin typeface="+mj-lt"/>
              </a:rPr>
              <a:t>be written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without synchronization concerns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95575" y="3535363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8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ounded Rectangle 28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40" idx="0"/>
            <a:endCxn id="44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Arrow Connector 37"/>
          <p:cNvCxnSpPr>
            <a:stCxn id="30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ounded Rectangle 39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4" name="Rounded Rectangle 43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0" name="Oval 69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2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1" y="1001713"/>
            <a:ext cx="4419600" cy="10926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Restricted applicability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Requires native OS support for </a:t>
            </a:r>
            <a:r>
              <a:rPr lang="en-US" sz="2000" u="none" dirty="0">
                <a:latin typeface="+mj-lt"/>
              </a:rPr>
              <a:t>asynchronous </a:t>
            </a:r>
            <a:r>
              <a:rPr lang="en-US" sz="2000" u="none" dirty="0" smtClean="0">
                <a:latin typeface="+mj-lt"/>
              </a:rPr>
              <a:t>operations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39" idx="0"/>
            <a:endCxn id="43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7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3" y="980123"/>
            <a:ext cx="58116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/>
              <a:t>Describe the </a:t>
            </a:r>
            <a:r>
              <a:rPr lang="en-US" sz="2000" i="1" u="none" dirty="0" err="1" smtClean="0"/>
              <a:t>Proactor</a:t>
            </a:r>
            <a:r>
              <a:rPr lang="en-US" sz="2000" i="1" u="none" dirty="0" smtClean="0"/>
              <a:t> </a:t>
            </a:r>
            <a:r>
              <a:rPr lang="en-US" sz="2000" u="none" dirty="0" smtClean="0"/>
              <a:t>pattern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2" y="1844905"/>
            <a:ext cx="8152918" cy="387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733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0" y="1001713"/>
            <a:ext cx="4514849" cy="3093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Restricted applicability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Requires native OS support for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asynchronous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Complexity of programming, debugging, &amp; testing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It is hard to program </a:t>
            </a:r>
            <a:r>
              <a:rPr lang="en-US" sz="2000" u="none" dirty="0" smtClean="0">
                <a:latin typeface="+mj-lt"/>
              </a:rPr>
              <a:t>apps &amp; services </a:t>
            </a:r>
            <a:r>
              <a:rPr lang="en-US" sz="2000" u="none" dirty="0">
                <a:latin typeface="+mj-lt"/>
              </a:rPr>
              <a:t>using </a:t>
            </a:r>
            <a:r>
              <a:rPr lang="en-US" sz="2000" u="none" dirty="0" smtClean="0">
                <a:latin typeface="+mj-lt"/>
              </a:rPr>
              <a:t>asynchrony </a:t>
            </a:r>
            <a:r>
              <a:rPr lang="en-US" sz="2000" u="none" dirty="0">
                <a:latin typeface="+mj-lt"/>
              </a:rPr>
              <a:t>due to </a:t>
            </a:r>
            <a:r>
              <a:rPr lang="en-US" sz="2000" u="none" dirty="0" smtClean="0">
                <a:latin typeface="+mj-lt"/>
              </a:rPr>
              <a:t>separation </a:t>
            </a:r>
            <a:r>
              <a:rPr lang="en-US" sz="2000" u="none" dirty="0">
                <a:latin typeface="+mj-lt"/>
              </a:rPr>
              <a:t>in time &amp; space between operation invocation &amp; </a:t>
            </a:r>
            <a:r>
              <a:rPr lang="en-US" sz="2000" u="none" dirty="0" smtClean="0">
                <a:latin typeface="+mj-lt"/>
              </a:rPr>
              <a:t>completion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39" idx="0"/>
            <a:endCxn id="43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5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Proactor</a:t>
            </a:r>
            <a:r>
              <a:rPr lang="en-US" dirty="0" smtClean="0"/>
              <a:t> Pattern</a:t>
            </a:r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0" y="1001713"/>
            <a:ext cx="5196315" cy="57861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Restricted applicability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Requires native OS support for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asynchronous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Complexity of programming, debugging, &amp; testing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is hard to program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apps 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due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separation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 time &amp; space between operation invocation &amp; completion</a:t>
            </a:r>
          </a:p>
          <a:p>
            <a:pPr>
              <a:spcAft>
                <a:spcPts val="600"/>
              </a:spcAft>
            </a:pPr>
            <a:r>
              <a:rPr lang="en-US" sz="2000" b="1" i="1" u="none" dirty="0">
                <a:latin typeface="+mj-lt"/>
              </a:rPr>
              <a:t>Scheduling, controlling, &amp; </a:t>
            </a:r>
            <a:r>
              <a:rPr lang="en-US" sz="2000" b="1" i="1" u="none" dirty="0" smtClean="0">
                <a:latin typeface="+mj-lt"/>
              </a:rPr>
              <a:t/>
            </a:r>
            <a:br>
              <a:rPr lang="en-US" sz="2000" b="1" i="1" u="none" dirty="0" smtClean="0">
                <a:latin typeface="+mj-lt"/>
              </a:rPr>
            </a:br>
            <a:r>
              <a:rPr lang="en-US" sz="2000" b="1" i="1" u="none" dirty="0" smtClean="0">
                <a:latin typeface="+mj-lt"/>
              </a:rPr>
              <a:t>canceling </a:t>
            </a:r>
            <a:r>
              <a:rPr lang="en-US" sz="2000" b="1" i="1" u="none" dirty="0">
                <a:latin typeface="+mj-lt"/>
              </a:rPr>
              <a:t>asynchronously </a:t>
            </a:r>
            <a:r>
              <a:rPr lang="en-US" sz="2000" b="1" i="1" u="none" dirty="0" smtClean="0">
                <a:latin typeface="+mj-lt"/>
              </a:rPr>
              <a:t/>
            </a:r>
            <a:br>
              <a:rPr lang="en-US" sz="2000" b="1" i="1" u="none" dirty="0" smtClean="0">
                <a:latin typeface="+mj-lt"/>
              </a:rPr>
            </a:br>
            <a:r>
              <a:rPr lang="en-US" sz="2000" b="1" i="1" u="none" dirty="0" smtClean="0">
                <a:latin typeface="+mj-lt"/>
              </a:rPr>
              <a:t>running </a:t>
            </a:r>
            <a:r>
              <a:rPr lang="en-US" sz="2000" b="1" i="1" u="none" dirty="0">
                <a:latin typeface="+mj-lt"/>
              </a:rPr>
              <a:t>operations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Initiators may </a:t>
            </a:r>
            <a:r>
              <a:rPr lang="en-US" sz="2000" u="none" dirty="0" smtClean="0">
                <a:latin typeface="+mj-lt"/>
              </a:rPr>
              <a:t>not be able to </a:t>
            </a:r>
            <a:r>
              <a:rPr lang="en-US" sz="2000" u="none" dirty="0">
                <a:latin typeface="+mj-lt"/>
              </a:rPr>
              <a:t>control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order </a:t>
            </a:r>
            <a:r>
              <a:rPr lang="en-US" sz="2000" u="none" dirty="0">
                <a:latin typeface="+mj-lt"/>
              </a:rPr>
              <a:t>in which asynchronous operations are executed by </a:t>
            </a:r>
            <a:r>
              <a:rPr lang="en-US" sz="2000" u="none" dirty="0" smtClean="0">
                <a:latin typeface="+mj-lt"/>
              </a:rPr>
              <a:t>asynchronous </a:t>
            </a:r>
            <a:r>
              <a:rPr lang="en-US" sz="2000" u="none" dirty="0">
                <a:latin typeface="+mj-lt"/>
              </a:rPr>
              <a:t>operation </a:t>
            </a:r>
            <a:r>
              <a:rPr lang="en-US" sz="2000" u="none" dirty="0" smtClean="0">
                <a:latin typeface="+mj-lt"/>
              </a:rPr>
              <a:t>processor</a:t>
            </a:r>
          </a:p>
          <a:p>
            <a:pPr marL="228600" lvl="1" indent="-228600">
              <a:spcAft>
                <a:spcPts val="600"/>
              </a:spcAft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May also not be able to cancel operations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014479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3633729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25253" y="4071879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795528" y="1943041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06464" y="2982890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2729" y="10219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63204" y="202526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695041" y="2969828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3329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09354" y="3898515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50229" y="3588953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982129" y="3373053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196316" y="444620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04204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07479" y="4355715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6974316" y="1953828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36341" y="1650615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495351" y="5065690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196316" y="4516053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58352" y="5063776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2624" y="1037317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47859" y="4685732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4232" y="4010409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5945" y="28532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372" y="2407490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1782" y="3086282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5138" y="4808035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39" idx="0"/>
            <a:endCxn id="43" idx="2"/>
          </p:cNvCxnSpPr>
          <p:nvPr/>
        </p:nvCxnSpPr>
        <p:spPr bwMode="auto">
          <a:xfrm flipV="1">
            <a:off x="5521201" y="2764350"/>
            <a:ext cx="3479" cy="691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278613" y="1754129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24425" y="3857085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24106" y="4292509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833958" y="3455507"/>
            <a:ext cx="1374486" cy="408623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Proactor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78103" y="3959994"/>
            <a:ext cx="1333251" cy="66503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Operating</a:t>
            </a:r>
            <a:b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00205" y="2667000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21512" y="1066213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872058" y="2156320"/>
            <a:ext cx="1305243" cy="60803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Acceptor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65864" y="1679139"/>
            <a:ext cx="1157727" cy="608030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</a:t>
            </a:r>
            <a:r>
              <a:rPr lang="en-US" b="1" u="none" dirty="0">
                <a:latin typeface="Arial" charset="0"/>
              </a:rPr>
              <a:t/>
            </a:r>
            <a:br>
              <a:rPr lang="en-US" b="1" u="none" dirty="0">
                <a:latin typeface="Arial" charset="0"/>
              </a:rPr>
            </a:br>
            <a:r>
              <a:rPr lang="en-US" b="1" u="none" dirty="0" smtClean="0">
                <a:latin typeface="Arial" charset="0"/>
              </a:rPr>
              <a:t>Handler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190" y="168968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97904" y="165061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5304" y="184078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177301" y="2156320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16601" y="2269509"/>
            <a:ext cx="0" cy="16904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597160" y="3879465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25182" y="4254585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3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Asynchronous Event Handling: </a:t>
            </a:r>
            <a:r>
              <a:rPr lang="en-US" sz="4000" u="none" kern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Part 2</a:t>
            </a:r>
            <a:endParaRPr lang="en-US" sz="4000" u="none" kern="0" dirty="0" smtClean="0">
              <a:solidFill>
                <a:srgbClr val="FF0000"/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29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3" y="980123"/>
            <a:ext cx="581165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Describe the </a:t>
            </a:r>
            <a:r>
              <a:rPr lang="en-US" sz="2000" i="1" u="none" dirty="0" err="1" smtClean="0">
                <a:solidFill>
                  <a:schemeClr val="bg1">
                    <a:lumMod val="75000"/>
                  </a:schemeClr>
                </a:solidFill>
              </a:rPr>
              <a:t>Proactor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pattern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/>
              <a:t>Describe the ACE </a:t>
            </a:r>
            <a:r>
              <a:rPr lang="en-US" sz="2000" i="1" u="none" dirty="0" err="1" smtClean="0"/>
              <a:t>Proactor</a:t>
            </a:r>
            <a:r>
              <a:rPr lang="en-US" sz="2000" u="none" dirty="0" smtClean="0"/>
              <a:t> framework </a:t>
            </a:r>
            <a:br>
              <a:rPr lang="en-US" sz="2000" u="none" dirty="0" smtClean="0"/>
            </a:br>
            <a:endParaRPr lang="en-US" sz="2000" u="non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80" y="2072730"/>
            <a:ext cx="6572107" cy="3912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2075" y="6414496"/>
            <a:ext cx="632460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2000" i="1" u="none" dirty="0" err="1" smtClean="0">
                <a:solidFill>
                  <a:srgbClr val="000000"/>
                </a:solidFill>
                <a:latin typeface="+mj-lt"/>
              </a:rPr>
              <a:t>Proactor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is the most complicated ACE framework</a:t>
            </a:r>
          </a:p>
        </p:txBody>
      </p:sp>
    </p:spTree>
    <p:extLst>
      <p:ext uri="{BB962C8B-B14F-4D97-AF65-F5344CB8AC3E}">
        <p14:creationId xmlns:p14="http://schemas.microsoft.com/office/powerpoint/2010/main" val="324378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50" name="Rectangle 6"/>
          <p:cNvSpPr>
            <a:spLocks noChangeArrowheads="1"/>
          </p:cNvSpPr>
          <p:nvPr/>
        </p:nvSpPr>
        <p:spPr bwMode="auto">
          <a:xfrm>
            <a:off x="3" y="1063260"/>
            <a:ext cx="45719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33363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OS support for asynchronous operations has several limitations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Tedious &amp; error-prone to program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Non-portable and/or inefficient 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dirty="0" smtClean="0"/>
              <a:t>Motivation for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6" name="Rectangle 14"/>
          <p:cNvSpPr>
            <a:spLocks noChangeAspect="1" noChangeArrowheads="1"/>
          </p:cNvSpPr>
          <p:nvPr/>
        </p:nvSpPr>
        <p:spPr bwMode="auto">
          <a:xfrm>
            <a:off x="5000258" y="4966198"/>
            <a:ext cx="16092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u="none" dirty="0"/>
              <a:t>P</a:t>
            </a:r>
            <a:r>
              <a:rPr lang="en-US" sz="1600" i="1" u="none" dirty="0" smtClean="0"/>
              <a:t>assive-mode </a:t>
            </a:r>
            <a:r>
              <a:rPr lang="en-US" sz="1600" i="1" u="none" dirty="0"/>
              <a:t>S</a:t>
            </a:r>
            <a:r>
              <a:rPr lang="en-US" sz="1600" i="1" u="none" dirty="0" smtClean="0"/>
              <a:t>ocket </a:t>
            </a:r>
            <a:r>
              <a:rPr lang="en-US" sz="1600" i="1" u="none" dirty="0"/>
              <a:t>handle</a:t>
            </a:r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7723887" y="266018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grpSp>
        <p:nvGrpSpPr>
          <p:cNvPr id="46" name="Group 40"/>
          <p:cNvGrpSpPr>
            <a:grpSpLocks noChangeAspect="1"/>
          </p:cNvGrpSpPr>
          <p:nvPr/>
        </p:nvGrpSpPr>
        <p:grpSpPr bwMode="auto">
          <a:xfrm>
            <a:off x="8136701" y="5057366"/>
            <a:ext cx="815975" cy="628650"/>
            <a:chOff x="4029" y="2028"/>
            <a:chExt cx="247" cy="241"/>
          </a:xfrm>
        </p:grpSpPr>
        <p:sp>
          <p:nvSpPr>
            <p:cNvPr id="47" name="Freeform 41"/>
            <p:cNvSpPr>
              <a:spLocks noChangeAspect="1"/>
            </p:cNvSpPr>
            <p:nvPr/>
          </p:nvSpPr>
          <p:spPr bwMode="auto">
            <a:xfrm>
              <a:off x="4150" y="2028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48" name="Line 42"/>
            <p:cNvSpPr>
              <a:spLocks noChangeAspect="1" noChangeShapeType="1"/>
            </p:cNvSpPr>
            <p:nvPr/>
          </p:nvSpPr>
          <p:spPr bwMode="auto">
            <a:xfrm>
              <a:off x="4029" y="2152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49" name="Rectangle 43"/>
          <p:cNvSpPr>
            <a:spLocks noChangeAspect="1" noChangeArrowheads="1"/>
          </p:cNvSpPr>
          <p:nvPr/>
        </p:nvSpPr>
        <p:spPr bwMode="auto">
          <a:xfrm>
            <a:off x="7100064" y="5393916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>
                <a:latin typeface="Courier New" pitchFamily="49" charset="0"/>
              </a:rPr>
              <a:t>AcceptEx()</a:t>
            </a:r>
          </a:p>
        </p:txBody>
      </p:sp>
      <p:sp>
        <p:nvSpPr>
          <p:cNvPr id="50" name="Rectangle 52"/>
          <p:cNvSpPr>
            <a:spLocks noChangeAspect="1" noChangeArrowheads="1"/>
          </p:cNvSpPr>
          <p:nvPr/>
        </p:nvSpPr>
        <p:spPr bwMode="auto">
          <a:xfrm>
            <a:off x="6976239" y="5646329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1" name="Rectangle 53"/>
          <p:cNvSpPr>
            <a:spLocks noChangeAspect="1" noChangeArrowheads="1"/>
          </p:cNvSpPr>
          <p:nvPr/>
        </p:nvSpPr>
        <p:spPr bwMode="auto">
          <a:xfrm>
            <a:off x="6823839" y="5898741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2" name="Rectangle 57"/>
          <p:cNvSpPr>
            <a:spLocks noChangeAspect="1" noChangeArrowheads="1"/>
          </p:cNvSpPr>
          <p:nvPr/>
        </p:nvSpPr>
        <p:spPr bwMode="auto">
          <a:xfrm>
            <a:off x="4932267" y="3781467"/>
            <a:ext cx="21129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u="none" dirty="0"/>
              <a:t>I/O Completion</a:t>
            </a:r>
          </a:p>
          <a:p>
            <a:pPr algn="ctr"/>
            <a:r>
              <a:rPr lang="en-US" sz="1600" i="1" u="none" dirty="0"/>
              <a:t>Port</a:t>
            </a:r>
          </a:p>
        </p:txBody>
      </p:sp>
      <p:grpSp>
        <p:nvGrpSpPr>
          <p:cNvPr id="53" name="Group 65"/>
          <p:cNvGrpSpPr>
            <a:grpSpLocks noChangeAspect="1"/>
          </p:cNvGrpSpPr>
          <p:nvPr/>
        </p:nvGrpSpPr>
        <p:grpSpPr bwMode="auto">
          <a:xfrm>
            <a:off x="5142611" y="2684000"/>
            <a:ext cx="744538" cy="630238"/>
            <a:chOff x="4430" y="2412"/>
            <a:chExt cx="224" cy="241"/>
          </a:xfrm>
        </p:grpSpPr>
        <p:sp>
          <p:nvSpPr>
            <p:cNvPr id="54" name="Freeform 66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55" name="Line 67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56" name="Rectangle 68"/>
          <p:cNvSpPr>
            <a:spLocks noChangeAspect="1" noChangeArrowheads="1"/>
          </p:cNvSpPr>
          <p:nvPr/>
        </p:nvSpPr>
        <p:spPr bwMode="auto">
          <a:xfrm>
            <a:off x="4383704" y="2095037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6309874" y="3080874"/>
            <a:ext cx="698197" cy="7326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58" name="Group 31"/>
          <p:cNvGrpSpPr>
            <a:grpSpLocks noChangeAspect="1"/>
          </p:cNvGrpSpPr>
          <p:nvPr/>
        </p:nvGrpSpPr>
        <p:grpSpPr bwMode="auto">
          <a:xfrm>
            <a:off x="6472936" y="1573669"/>
            <a:ext cx="744538" cy="630238"/>
            <a:chOff x="4430" y="2412"/>
            <a:chExt cx="224" cy="241"/>
          </a:xfrm>
        </p:grpSpPr>
        <p:sp>
          <p:nvSpPr>
            <p:cNvPr id="59" name="Freeform 32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0" name="Line 33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1" name="Rectangle 34"/>
          <p:cNvSpPr>
            <a:spLocks noChangeAspect="1" noChangeArrowheads="1"/>
          </p:cNvSpPr>
          <p:nvPr/>
        </p:nvSpPr>
        <p:spPr bwMode="auto">
          <a:xfrm>
            <a:off x="5558455" y="974661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 flipH="1" flipV="1">
            <a:off x="6303072" y="1942636"/>
            <a:ext cx="868241" cy="18518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63" name="Group 60"/>
          <p:cNvGrpSpPr>
            <a:grpSpLocks noChangeAspect="1"/>
          </p:cNvGrpSpPr>
          <p:nvPr/>
        </p:nvGrpSpPr>
        <p:grpSpPr bwMode="auto">
          <a:xfrm>
            <a:off x="7875127" y="2607472"/>
            <a:ext cx="744538" cy="630238"/>
            <a:chOff x="4430" y="2412"/>
            <a:chExt cx="224" cy="241"/>
          </a:xfrm>
        </p:grpSpPr>
        <p:sp>
          <p:nvSpPr>
            <p:cNvPr id="64" name="Freeform 61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5" name="Line 62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6" name="Rectangle 63"/>
          <p:cNvSpPr>
            <a:spLocks noChangeAspect="1" noChangeArrowheads="1"/>
          </p:cNvSpPr>
          <p:nvPr/>
        </p:nvSpPr>
        <p:spPr bwMode="auto">
          <a:xfrm>
            <a:off x="7064212" y="2041061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7217474" y="2964987"/>
            <a:ext cx="500063" cy="829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sp>
        <p:nvSpPr>
          <p:cNvPr id="68" name="Rectangle 77"/>
          <p:cNvSpPr>
            <a:spLocks noChangeArrowheads="1"/>
          </p:cNvSpPr>
          <p:nvPr/>
        </p:nvSpPr>
        <p:spPr bwMode="auto">
          <a:xfrm>
            <a:off x="6158611" y="163783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69" name="Rectangle 78"/>
          <p:cNvSpPr>
            <a:spLocks noChangeArrowheads="1"/>
          </p:cNvSpPr>
          <p:nvPr/>
        </p:nvSpPr>
        <p:spPr bwMode="auto">
          <a:xfrm>
            <a:off x="5988749" y="281258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0" name="Rectangle 56"/>
          <p:cNvSpPr>
            <a:spLocks noChangeAspect="1" noChangeArrowheads="1"/>
          </p:cNvSpPr>
          <p:nvPr/>
        </p:nvSpPr>
        <p:spPr bwMode="auto">
          <a:xfrm>
            <a:off x="6981729" y="3744447"/>
            <a:ext cx="407988" cy="3952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u="none"/>
          </a:p>
        </p:txBody>
      </p:sp>
      <p:cxnSp>
        <p:nvCxnSpPr>
          <p:cNvPr id="71" name="Elbow Connector 70"/>
          <p:cNvCxnSpPr>
            <a:endCxn id="70" idx="2"/>
          </p:cNvCxnSpPr>
          <p:nvPr/>
        </p:nvCxnSpPr>
        <p:spPr bwMode="auto">
          <a:xfrm rot="5400000" flipH="1" flipV="1">
            <a:off x="6438071" y="4500336"/>
            <a:ext cx="1108253" cy="38705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7733181" y="4139735"/>
            <a:ext cx="1164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u="none" dirty="0" smtClean="0"/>
              <a:t>COMPLETION </a:t>
            </a:r>
            <a:br>
              <a:rPr lang="en-US" sz="1100" b="1" u="none" dirty="0" smtClean="0"/>
            </a:br>
            <a:r>
              <a:rPr lang="en-US" sz="1100" b="1" u="none" dirty="0" smtClean="0"/>
              <a:t>EVENTS</a:t>
            </a:r>
            <a:endParaRPr lang="en-US" sz="1100" b="1" dirty="0"/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748624" y="427294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333443" y="427294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5" name="Rectangle 13"/>
          <p:cNvSpPr>
            <a:spLocks noChangeAspect="1" noChangeArrowheads="1"/>
          </p:cNvSpPr>
          <p:nvPr/>
        </p:nvSpPr>
        <p:spPr bwMode="auto">
          <a:xfrm>
            <a:off x="6599987" y="5060943"/>
            <a:ext cx="407988" cy="395287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50" name="Rectangle 6"/>
          <p:cNvSpPr>
            <a:spLocks noChangeArrowheads="1"/>
          </p:cNvSpPr>
          <p:nvPr/>
        </p:nvSpPr>
        <p:spPr bwMode="auto">
          <a:xfrm>
            <a:off x="3" y="1063260"/>
            <a:ext cx="457199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33363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OS support for asynchronous operations has several limitations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Tedious &amp; error-prone to program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Non-portable and/or inefficient </a:t>
            </a:r>
          </a:p>
          <a:p>
            <a:pPr marL="233363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Modern Windows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platforms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support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both overlapped I/O &amp; I/O completion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ports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These mechanisms are </a:t>
            </a:r>
            <a:r>
              <a:rPr lang="en-US" sz="2000" u="none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effcient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, but tricky to program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dirty="0" smtClean="0"/>
              <a:t>Motivation for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36" name="Rectangle 14"/>
          <p:cNvSpPr>
            <a:spLocks noChangeAspect="1" noChangeArrowheads="1"/>
          </p:cNvSpPr>
          <p:nvPr/>
        </p:nvSpPr>
        <p:spPr bwMode="auto">
          <a:xfrm>
            <a:off x="5000258" y="4966198"/>
            <a:ext cx="16092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u="none" dirty="0"/>
              <a:t>P</a:t>
            </a:r>
            <a:r>
              <a:rPr lang="en-US" sz="1600" i="1" u="none" dirty="0" smtClean="0"/>
              <a:t>assive-mode </a:t>
            </a:r>
            <a:r>
              <a:rPr lang="en-US" sz="1600" i="1" u="none" dirty="0"/>
              <a:t>S</a:t>
            </a:r>
            <a:r>
              <a:rPr lang="en-US" sz="1600" i="1" u="none" dirty="0" smtClean="0"/>
              <a:t>ocket </a:t>
            </a:r>
            <a:r>
              <a:rPr lang="en-US" sz="1600" i="1" u="none" dirty="0"/>
              <a:t>handle</a:t>
            </a:r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7723887" y="266018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grpSp>
        <p:nvGrpSpPr>
          <p:cNvPr id="46" name="Group 40"/>
          <p:cNvGrpSpPr>
            <a:grpSpLocks noChangeAspect="1"/>
          </p:cNvGrpSpPr>
          <p:nvPr/>
        </p:nvGrpSpPr>
        <p:grpSpPr bwMode="auto">
          <a:xfrm>
            <a:off x="8136701" y="5057366"/>
            <a:ext cx="815975" cy="628650"/>
            <a:chOff x="4029" y="2028"/>
            <a:chExt cx="247" cy="241"/>
          </a:xfrm>
        </p:grpSpPr>
        <p:sp>
          <p:nvSpPr>
            <p:cNvPr id="47" name="Freeform 41"/>
            <p:cNvSpPr>
              <a:spLocks noChangeAspect="1"/>
            </p:cNvSpPr>
            <p:nvPr/>
          </p:nvSpPr>
          <p:spPr bwMode="auto">
            <a:xfrm>
              <a:off x="4150" y="2028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48" name="Line 42"/>
            <p:cNvSpPr>
              <a:spLocks noChangeAspect="1" noChangeShapeType="1"/>
            </p:cNvSpPr>
            <p:nvPr/>
          </p:nvSpPr>
          <p:spPr bwMode="auto">
            <a:xfrm>
              <a:off x="4029" y="2152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49" name="Rectangle 43"/>
          <p:cNvSpPr>
            <a:spLocks noChangeAspect="1" noChangeArrowheads="1"/>
          </p:cNvSpPr>
          <p:nvPr/>
        </p:nvSpPr>
        <p:spPr bwMode="auto">
          <a:xfrm>
            <a:off x="7100064" y="5393916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>
                <a:latin typeface="Courier New" pitchFamily="49" charset="0"/>
              </a:rPr>
              <a:t>AcceptEx()</a:t>
            </a:r>
          </a:p>
        </p:txBody>
      </p:sp>
      <p:sp>
        <p:nvSpPr>
          <p:cNvPr id="50" name="Rectangle 52"/>
          <p:cNvSpPr>
            <a:spLocks noChangeAspect="1" noChangeArrowheads="1"/>
          </p:cNvSpPr>
          <p:nvPr/>
        </p:nvSpPr>
        <p:spPr bwMode="auto">
          <a:xfrm>
            <a:off x="6976239" y="5646329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1" name="Rectangle 53"/>
          <p:cNvSpPr>
            <a:spLocks noChangeAspect="1" noChangeArrowheads="1"/>
          </p:cNvSpPr>
          <p:nvPr/>
        </p:nvSpPr>
        <p:spPr bwMode="auto">
          <a:xfrm>
            <a:off x="6823839" y="5898741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2" name="Rectangle 57"/>
          <p:cNvSpPr>
            <a:spLocks noChangeAspect="1" noChangeArrowheads="1"/>
          </p:cNvSpPr>
          <p:nvPr/>
        </p:nvSpPr>
        <p:spPr bwMode="auto">
          <a:xfrm>
            <a:off x="4932267" y="3781467"/>
            <a:ext cx="21129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u="none" dirty="0"/>
              <a:t>I/O Completion</a:t>
            </a:r>
          </a:p>
          <a:p>
            <a:pPr algn="ctr"/>
            <a:r>
              <a:rPr lang="en-US" sz="1600" i="1" u="none" dirty="0"/>
              <a:t>Port</a:t>
            </a:r>
          </a:p>
        </p:txBody>
      </p:sp>
      <p:grpSp>
        <p:nvGrpSpPr>
          <p:cNvPr id="53" name="Group 65"/>
          <p:cNvGrpSpPr>
            <a:grpSpLocks noChangeAspect="1"/>
          </p:cNvGrpSpPr>
          <p:nvPr/>
        </p:nvGrpSpPr>
        <p:grpSpPr bwMode="auto">
          <a:xfrm>
            <a:off x="5142611" y="2684000"/>
            <a:ext cx="744538" cy="630238"/>
            <a:chOff x="4430" y="2412"/>
            <a:chExt cx="224" cy="241"/>
          </a:xfrm>
        </p:grpSpPr>
        <p:sp>
          <p:nvSpPr>
            <p:cNvPr id="54" name="Freeform 66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55" name="Line 67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56" name="Rectangle 68"/>
          <p:cNvSpPr>
            <a:spLocks noChangeAspect="1" noChangeArrowheads="1"/>
          </p:cNvSpPr>
          <p:nvPr/>
        </p:nvSpPr>
        <p:spPr bwMode="auto">
          <a:xfrm>
            <a:off x="4383704" y="2095037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7" name="Line 69"/>
          <p:cNvSpPr>
            <a:spLocks noChangeShapeType="1"/>
          </p:cNvSpPr>
          <p:nvPr/>
        </p:nvSpPr>
        <p:spPr bwMode="auto">
          <a:xfrm flipH="1" flipV="1">
            <a:off x="6309874" y="3080874"/>
            <a:ext cx="698197" cy="7326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58" name="Group 31"/>
          <p:cNvGrpSpPr>
            <a:grpSpLocks noChangeAspect="1"/>
          </p:cNvGrpSpPr>
          <p:nvPr/>
        </p:nvGrpSpPr>
        <p:grpSpPr bwMode="auto">
          <a:xfrm>
            <a:off x="6472936" y="1573669"/>
            <a:ext cx="744538" cy="630238"/>
            <a:chOff x="4430" y="2412"/>
            <a:chExt cx="224" cy="241"/>
          </a:xfrm>
        </p:grpSpPr>
        <p:sp>
          <p:nvSpPr>
            <p:cNvPr id="59" name="Freeform 32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0" name="Line 33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1" name="Rectangle 34"/>
          <p:cNvSpPr>
            <a:spLocks noChangeAspect="1" noChangeArrowheads="1"/>
          </p:cNvSpPr>
          <p:nvPr/>
        </p:nvSpPr>
        <p:spPr bwMode="auto">
          <a:xfrm>
            <a:off x="5558455" y="974661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2" name="Line 70"/>
          <p:cNvSpPr>
            <a:spLocks noChangeShapeType="1"/>
          </p:cNvSpPr>
          <p:nvPr/>
        </p:nvSpPr>
        <p:spPr bwMode="auto">
          <a:xfrm flipH="1" flipV="1">
            <a:off x="6303072" y="1942636"/>
            <a:ext cx="868241" cy="18518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63" name="Group 60"/>
          <p:cNvGrpSpPr>
            <a:grpSpLocks noChangeAspect="1"/>
          </p:cNvGrpSpPr>
          <p:nvPr/>
        </p:nvGrpSpPr>
        <p:grpSpPr bwMode="auto">
          <a:xfrm>
            <a:off x="7875127" y="2607472"/>
            <a:ext cx="744538" cy="630238"/>
            <a:chOff x="4430" y="2412"/>
            <a:chExt cx="224" cy="241"/>
          </a:xfrm>
        </p:grpSpPr>
        <p:sp>
          <p:nvSpPr>
            <p:cNvPr id="64" name="Freeform 61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5" name="Line 62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6" name="Rectangle 63"/>
          <p:cNvSpPr>
            <a:spLocks noChangeAspect="1" noChangeArrowheads="1"/>
          </p:cNvSpPr>
          <p:nvPr/>
        </p:nvSpPr>
        <p:spPr bwMode="auto">
          <a:xfrm>
            <a:off x="7064212" y="2041061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7217474" y="2964987"/>
            <a:ext cx="500063" cy="829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sp>
        <p:nvSpPr>
          <p:cNvPr id="68" name="Rectangle 77"/>
          <p:cNvSpPr>
            <a:spLocks noChangeArrowheads="1"/>
          </p:cNvSpPr>
          <p:nvPr/>
        </p:nvSpPr>
        <p:spPr bwMode="auto">
          <a:xfrm>
            <a:off x="6158611" y="163783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69" name="Rectangle 78"/>
          <p:cNvSpPr>
            <a:spLocks noChangeArrowheads="1"/>
          </p:cNvSpPr>
          <p:nvPr/>
        </p:nvSpPr>
        <p:spPr bwMode="auto">
          <a:xfrm>
            <a:off x="5988749" y="281258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0" name="Rectangle 56"/>
          <p:cNvSpPr>
            <a:spLocks noChangeAspect="1" noChangeArrowheads="1"/>
          </p:cNvSpPr>
          <p:nvPr/>
        </p:nvSpPr>
        <p:spPr bwMode="auto">
          <a:xfrm>
            <a:off x="6981729" y="3744447"/>
            <a:ext cx="407988" cy="3952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u="none"/>
          </a:p>
        </p:txBody>
      </p:sp>
      <p:cxnSp>
        <p:nvCxnSpPr>
          <p:cNvPr id="71" name="Elbow Connector 70"/>
          <p:cNvCxnSpPr>
            <a:endCxn id="70" idx="2"/>
          </p:cNvCxnSpPr>
          <p:nvPr/>
        </p:nvCxnSpPr>
        <p:spPr bwMode="auto">
          <a:xfrm rot="5400000" flipH="1" flipV="1">
            <a:off x="6438071" y="4500336"/>
            <a:ext cx="1108253" cy="38705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7733181" y="4139735"/>
            <a:ext cx="1164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u="none" dirty="0" smtClean="0"/>
              <a:t>COMPLETION </a:t>
            </a:r>
            <a:br>
              <a:rPr lang="en-US" sz="1100" b="1" u="none" dirty="0" smtClean="0"/>
            </a:br>
            <a:r>
              <a:rPr lang="en-US" sz="1100" b="1" u="none" dirty="0" smtClean="0"/>
              <a:t>EVENTS</a:t>
            </a:r>
            <a:endParaRPr lang="en-US" sz="1100" b="1" dirty="0"/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748624" y="427294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7333443" y="427294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5" name="Rectangle 13"/>
          <p:cNvSpPr>
            <a:spLocks noChangeAspect="1" noChangeArrowheads="1"/>
          </p:cNvSpPr>
          <p:nvPr/>
        </p:nvSpPr>
        <p:spPr bwMode="auto">
          <a:xfrm>
            <a:off x="6599987" y="5060943"/>
            <a:ext cx="407988" cy="395287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50" name="Rectangle 6"/>
          <p:cNvSpPr>
            <a:spLocks noChangeArrowheads="1"/>
          </p:cNvSpPr>
          <p:nvPr/>
        </p:nvSpPr>
        <p:spPr bwMode="auto">
          <a:xfrm>
            <a:off x="3" y="1063260"/>
            <a:ext cx="457199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33363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OS support for asynchronous operations has several limitations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Tedious &amp; error-prone to program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Non-portable and/or inefficient </a:t>
            </a:r>
          </a:p>
          <a:p>
            <a:pPr marL="233363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Modern Windows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platforms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support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both overlapped I/O &amp; I/O completion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ports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These mechanisms are efficient, but tricky to program</a:t>
            </a:r>
          </a:p>
          <a:p>
            <a:pPr marL="233363"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Some operating systems implement </a:t>
            </a:r>
            <a:r>
              <a:rPr lang="en-US" sz="2000" u="none" dirty="0">
                <a:solidFill>
                  <a:srgbClr val="000000"/>
                </a:solidFill>
                <a:latin typeface="+mj-lt"/>
                <a:cs typeface="Arial" pitchFamily="34" charset="0"/>
              </a:rPr>
              <a:t>the POSIX.4 AIO specification</a:t>
            </a:r>
          </a:p>
          <a:p>
            <a:pPr lvl="1" indent="-233363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The spec focuses on disk I/O &amp; implementations are often buggy &amp; inefficient</a:t>
            </a:r>
            <a:endParaRPr lang="en-US" sz="2000" u="none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dirty="0" smtClean="0"/>
              <a:t>Motivation for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45" name="Rectangle 14"/>
          <p:cNvSpPr>
            <a:spLocks noChangeAspect="1" noChangeArrowheads="1"/>
          </p:cNvSpPr>
          <p:nvPr/>
        </p:nvSpPr>
        <p:spPr bwMode="auto">
          <a:xfrm>
            <a:off x="5000258" y="4966198"/>
            <a:ext cx="16092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u="none" dirty="0"/>
              <a:t>P</a:t>
            </a:r>
            <a:r>
              <a:rPr lang="en-US" sz="1600" i="1" u="none" dirty="0" smtClean="0"/>
              <a:t>assive-mode </a:t>
            </a:r>
            <a:r>
              <a:rPr lang="en-US" sz="1600" i="1" u="none" dirty="0"/>
              <a:t>S</a:t>
            </a:r>
            <a:r>
              <a:rPr lang="en-US" sz="1600" i="1" u="none" dirty="0" smtClean="0"/>
              <a:t>ocket </a:t>
            </a:r>
            <a:r>
              <a:rPr lang="en-US" sz="1600" i="1" u="none" dirty="0"/>
              <a:t>handle</a:t>
            </a: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7723887" y="266018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grpSp>
        <p:nvGrpSpPr>
          <p:cNvPr id="47" name="Group 40"/>
          <p:cNvGrpSpPr>
            <a:grpSpLocks noChangeAspect="1"/>
          </p:cNvGrpSpPr>
          <p:nvPr/>
        </p:nvGrpSpPr>
        <p:grpSpPr bwMode="auto">
          <a:xfrm>
            <a:off x="8136701" y="5057366"/>
            <a:ext cx="815975" cy="628650"/>
            <a:chOff x="4029" y="2028"/>
            <a:chExt cx="247" cy="241"/>
          </a:xfrm>
        </p:grpSpPr>
        <p:sp>
          <p:nvSpPr>
            <p:cNvPr id="48" name="Freeform 41"/>
            <p:cNvSpPr>
              <a:spLocks noChangeAspect="1"/>
            </p:cNvSpPr>
            <p:nvPr/>
          </p:nvSpPr>
          <p:spPr bwMode="auto">
            <a:xfrm>
              <a:off x="4150" y="2028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Aspect="1" noChangeShapeType="1"/>
            </p:cNvSpPr>
            <p:nvPr/>
          </p:nvSpPr>
          <p:spPr bwMode="auto">
            <a:xfrm>
              <a:off x="4029" y="2152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50" name="Rectangle 43"/>
          <p:cNvSpPr>
            <a:spLocks noChangeAspect="1" noChangeArrowheads="1"/>
          </p:cNvSpPr>
          <p:nvPr/>
        </p:nvSpPr>
        <p:spPr bwMode="auto">
          <a:xfrm>
            <a:off x="7100064" y="5393916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>
                <a:latin typeface="Courier New" pitchFamily="49" charset="0"/>
              </a:rPr>
              <a:t>AcceptEx()</a:t>
            </a:r>
          </a:p>
        </p:txBody>
      </p:sp>
      <p:sp>
        <p:nvSpPr>
          <p:cNvPr id="51" name="Rectangle 52"/>
          <p:cNvSpPr>
            <a:spLocks noChangeAspect="1" noChangeArrowheads="1"/>
          </p:cNvSpPr>
          <p:nvPr/>
        </p:nvSpPr>
        <p:spPr bwMode="auto">
          <a:xfrm>
            <a:off x="6976239" y="5646329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2" name="Rectangle 53"/>
          <p:cNvSpPr>
            <a:spLocks noChangeAspect="1" noChangeArrowheads="1"/>
          </p:cNvSpPr>
          <p:nvPr/>
        </p:nvSpPr>
        <p:spPr bwMode="auto">
          <a:xfrm>
            <a:off x="6823839" y="5898741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3" name="Rectangle 57"/>
          <p:cNvSpPr>
            <a:spLocks noChangeAspect="1" noChangeArrowheads="1"/>
          </p:cNvSpPr>
          <p:nvPr/>
        </p:nvSpPr>
        <p:spPr bwMode="auto">
          <a:xfrm>
            <a:off x="4932267" y="3781467"/>
            <a:ext cx="21129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u="none" dirty="0"/>
              <a:t>I/O Completion</a:t>
            </a:r>
          </a:p>
          <a:p>
            <a:pPr algn="ctr"/>
            <a:r>
              <a:rPr lang="en-US" sz="1600" i="1" u="none" dirty="0"/>
              <a:t>Port</a:t>
            </a:r>
          </a:p>
        </p:txBody>
      </p:sp>
      <p:grpSp>
        <p:nvGrpSpPr>
          <p:cNvPr id="54" name="Group 65"/>
          <p:cNvGrpSpPr>
            <a:grpSpLocks noChangeAspect="1"/>
          </p:cNvGrpSpPr>
          <p:nvPr/>
        </p:nvGrpSpPr>
        <p:grpSpPr bwMode="auto">
          <a:xfrm>
            <a:off x="5142611" y="2684000"/>
            <a:ext cx="744538" cy="630238"/>
            <a:chOff x="4430" y="2412"/>
            <a:chExt cx="224" cy="241"/>
          </a:xfrm>
        </p:grpSpPr>
        <p:sp>
          <p:nvSpPr>
            <p:cNvPr id="55" name="Freeform 66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56" name="Line 67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57" name="Rectangle 68"/>
          <p:cNvSpPr>
            <a:spLocks noChangeAspect="1" noChangeArrowheads="1"/>
          </p:cNvSpPr>
          <p:nvPr/>
        </p:nvSpPr>
        <p:spPr bwMode="auto">
          <a:xfrm>
            <a:off x="4383704" y="2095037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8" name="Line 69"/>
          <p:cNvSpPr>
            <a:spLocks noChangeShapeType="1"/>
          </p:cNvSpPr>
          <p:nvPr/>
        </p:nvSpPr>
        <p:spPr bwMode="auto">
          <a:xfrm flipH="1" flipV="1">
            <a:off x="6309874" y="3080874"/>
            <a:ext cx="698197" cy="7326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59" name="Group 31"/>
          <p:cNvGrpSpPr>
            <a:grpSpLocks noChangeAspect="1"/>
          </p:cNvGrpSpPr>
          <p:nvPr/>
        </p:nvGrpSpPr>
        <p:grpSpPr bwMode="auto">
          <a:xfrm>
            <a:off x="6472936" y="1573669"/>
            <a:ext cx="744538" cy="630238"/>
            <a:chOff x="4430" y="2412"/>
            <a:chExt cx="224" cy="241"/>
          </a:xfrm>
        </p:grpSpPr>
        <p:sp>
          <p:nvSpPr>
            <p:cNvPr id="60" name="Freeform 32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1" name="Line 33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2" name="Rectangle 34"/>
          <p:cNvSpPr>
            <a:spLocks noChangeAspect="1" noChangeArrowheads="1"/>
          </p:cNvSpPr>
          <p:nvPr/>
        </p:nvSpPr>
        <p:spPr bwMode="auto">
          <a:xfrm>
            <a:off x="5558455" y="974661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3" name="Line 70"/>
          <p:cNvSpPr>
            <a:spLocks noChangeShapeType="1"/>
          </p:cNvSpPr>
          <p:nvPr/>
        </p:nvSpPr>
        <p:spPr bwMode="auto">
          <a:xfrm flipH="1" flipV="1">
            <a:off x="6303072" y="1942636"/>
            <a:ext cx="868241" cy="18518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64" name="Group 60"/>
          <p:cNvGrpSpPr>
            <a:grpSpLocks noChangeAspect="1"/>
          </p:cNvGrpSpPr>
          <p:nvPr/>
        </p:nvGrpSpPr>
        <p:grpSpPr bwMode="auto">
          <a:xfrm>
            <a:off x="7875127" y="2607472"/>
            <a:ext cx="744538" cy="630238"/>
            <a:chOff x="4430" y="2412"/>
            <a:chExt cx="224" cy="241"/>
          </a:xfrm>
        </p:grpSpPr>
        <p:sp>
          <p:nvSpPr>
            <p:cNvPr id="65" name="Freeform 61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6" name="Line 62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7" name="Rectangle 63"/>
          <p:cNvSpPr>
            <a:spLocks noChangeAspect="1" noChangeArrowheads="1"/>
          </p:cNvSpPr>
          <p:nvPr/>
        </p:nvSpPr>
        <p:spPr bwMode="auto">
          <a:xfrm>
            <a:off x="7064212" y="2041061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8" name="Line 71"/>
          <p:cNvSpPr>
            <a:spLocks noChangeShapeType="1"/>
          </p:cNvSpPr>
          <p:nvPr/>
        </p:nvSpPr>
        <p:spPr bwMode="auto">
          <a:xfrm flipV="1">
            <a:off x="7217474" y="2964987"/>
            <a:ext cx="500063" cy="829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6158611" y="163783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>
            <a:off x="5988749" y="2812587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1" name="Rectangle 56"/>
          <p:cNvSpPr>
            <a:spLocks noChangeAspect="1" noChangeArrowheads="1"/>
          </p:cNvSpPr>
          <p:nvPr/>
        </p:nvSpPr>
        <p:spPr bwMode="auto">
          <a:xfrm>
            <a:off x="6981729" y="3744447"/>
            <a:ext cx="407988" cy="3952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u="none"/>
          </a:p>
        </p:txBody>
      </p:sp>
      <p:cxnSp>
        <p:nvCxnSpPr>
          <p:cNvPr id="72" name="Elbow Connector 71"/>
          <p:cNvCxnSpPr>
            <a:endCxn id="71" idx="2"/>
          </p:cNvCxnSpPr>
          <p:nvPr/>
        </p:nvCxnSpPr>
        <p:spPr bwMode="auto">
          <a:xfrm rot="5400000" flipH="1" flipV="1">
            <a:off x="6438071" y="4500336"/>
            <a:ext cx="1108253" cy="38705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7733181" y="4139735"/>
            <a:ext cx="1164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u="none" dirty="0" smtClean="0"/>
              <a:t>COMPLETION </a:t>
            </a:r>
            <a:br>
              <a:rPr lang="en-US" sz="1100" b="1" u="none" dirty="0" smtClean="0"/>
            </a:br>
            <a:r>
              <a:rPr lang="en-US" sz="1100" b="1" u="none" dirty="0" smtClean="0"/>
              <a:t>EVENTS</a:t>
            </a:r>
            <a:endParaRPr lang="en-US" sz="1100" b="1" dirty="0"/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6748624" y="427294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7333443" y="427294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36" name="Rectangle 13"/>
          <p:cNvSpPr>
            <a:spLocks noChangeAspect="1" noChangeArrowheads="1"/>
          </p:cNvSpPr>
          <p:nvPr/>
        </p:nvSpPr>
        <p:spPr bwMode="auto">
          <a:xfrm>
            <a:off x="6599987" y="5060943"/>
            <a:ext cx="407988" cy="395287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28" y="1757204"/>
            <a:ext cx="9323103" cy="2863477"/>
          </a:xfrm>
          <a:prstGeom prst="rect">
            <a:avLst/>
          </a:prstGeom>
        </p:spPr>
      </p:pic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2" y="906443"/>
            <a:ext cx="9144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Classes in this framework allow </a:t>
            </a:r>
            <a:r>
              <a:rPr lang="en-US" sz="2000" u="none" dirty="0">
                <a:latin typeface="+mj-lt"/>
              </a:rPr>
              <a:t>event-driven </a:t>
            </a:r>
            <a:r>
              <a:rPr lang="en-US" sz="2000" u="none" dirty="0" smtClean="0">
                <a:latin typeface="+mj-lt"/>
              </a:rPr>
              <a:t>apps to process completion events for operations invoked asynchronously</a:t>
            </a:r>
          </a:p>
        </p:txBody>
      </p:sp>
      <p:grpSp>
        <p:nvGrpSpPr>
          <p:cNvPr id="13" name="Group 108"/>
          <p:cNvGrpSpPr>
            <a:grpSpLocks noChangeAspect="1"/>
          </p:cNvGrpSpPr>
          <p:nvPr/>
        </p:nvGrpSpPr>
        <p:grpSpPr bwMode="auto">
          <a:xfrm>
            <a:off x="6173895" y="5183024"/>
            <a:ext cx="2128774" cy="1038170"/>
            <a:chOff x="1220" y="2991"/>
            <a:chExt cx="1298" cy="630"/>
          </a:xfrm>
        </p:grpSpPr>
        <p:sp>
          <p:nvSpPr>
            <p:cNvPr id="14" name="Rectangle 109"/>
            <p:cNvSpPr>
              <a:spLocks noChangeAspect="1" noChangeArrowheads="1"/>
            </p:cNvSpPr>
            <p:nvPr/>
          </p:nvSpPr>
          <p:spPr bwMode="auto">
            <a:xfrm>
              <a:off x="1220" y="2991"/>
              <a:ext cx="1298" cy="6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pic>
          <p:nvPicPr>
            <p:cNvPr id="15" name="Picture 110" descr="TAO1"/>
            <p:cNvPicPr preferRelativeResize="0"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3" y="3051"/>
              <a:ext cx="1255" cy="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AutoShape 10"/>
          <p:cNvSpPr>
            <a:spLocks noChangeArrowheads="1"/>
          </p:cNvSpPr>
          <p:nvPr/>
        </p:nvSpPr>
        <p:spPr bwMode="auto">
          <a:xfrm rot="16410783" flipH="1">
            <a:off x="5729711" y="4841937"/>
            <a:ext cx="658355" cy="1079428"/>
          </a:xfrm>
          <a:prstGeom prst="flowChartMerg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5" y="4901306"/>
            <a:ext cx="4717049" cy="1324497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 bwMode="auto">
          <a:xfrm flipV="1">
            <a:off x="5588429" y="4495800"/>
            <a:ext cx="941226" cy="6141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095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05" y="2333625"/>
            <a:ext cx="6572107" cy="3912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z="3200" dirty="0" smtClean="0"/>
              <a:t>Overview of the ACE </a:t>
            </a:r>
            <a:r>
              <a:rPr lang="en-US" sz="3200" dirty="0" err="1" smtClean="0"/>
              <a:t>Proactor</a:t>
            </a:r>
            <a:r>
              <a:rPr lang="en-US" sz="3200" dirty="0" smtClean="0"/>
              <a:t> Framework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-2" y="906443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event-driven apps to process completion events for operations invoked asynchronously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Apps </a:t>
            </a:r>
            <a:r>
              <a:rPr lang="en-US" sz="2000" u="none" dirty="0">
                <a:latin typeface="+mj-lt"/>
              </a:rPr>
              <a:t>inherit from </a:t>
            </a: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>
                <a:latin typeface="+mj-lt"/>
              </a:rPr>
              <a:t> &amp; override its hook methods, which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framework then dispatches to process completion events</a:t>
            </a:r>
          </a:p>
          <a:p>
            <a:pPr marL="452438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endParaRPr lang="en-US" sz="2000" u="none" dirty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3181" y="6414496"/>
            <a:ext cx="7763996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These classes are designed in accordance with the </a:t>
            </a:r>
            <a:r>
              <a:rPr lang="en-US" sz="2000" i="1" u="none" dirty="0" err="1" smtClean="0">
                <a:solidFill>
                  <a:srgbClr val="000000"/>
                </a:solidFill>
                <a:latin typeface="+mj-lt"/>
              </a:rPr>
              <a:t>Proactor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266115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60917"/>
              </p:ext>
            </p:extLst>
          </p:nvPr>
        </p:nvGraphicFramePr>
        <p:xfrm>
          <a:off x="10318" y="2755085"/>
          <a:ext cx="9144000" cy="3594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235"/>
                <a:gridCol w="5738765"/>
              </a:tblGrid>
              <a:tr h="342697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87652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ACE_Asynch_Read_Stream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ACE_Asynch_Write_Stream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asynchronous read &amp; write operations on an I/O stream &amp; associate each with an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will receive the results of those operations</a:t>
                      </a:r>
                      <a:endParaRPr lang="en-US" sz="1600" dirty="0"/>
                    </a:p>
                  </a:txBody>
                  <a:tcPr/>
                </a:tc>
              </a:tr>
              <a:tr h="61356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Acceptor-Connector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pattern that establishes new TCP/IP connections asynchronously</a:t>
                      </a:r>
                      <a:endParaRPr lang="en-US" sz="1600" dirty="0"/>
                    </a:p>
                  </a:txBody>
                  <a:tcPr/>
                </a:tc>
              </a:tr>
              <a:tr h="78887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ACE_Service_Handler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target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connection factories &amp; provides the hook methods to initialize a TCP/IP connected service</a:t>
                      </a:r>
                      <a:endParaRPr lang="en-US" sz="1600" dirty="0"/>
                    </a:p>
                  </a:txBody>
                  <a:tcPr/>
                </a:tc>
              </a:tr>
              <a:tr h="6105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ACE_Proactor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timers &amp; asynchronous I/O completion event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demultiplexing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" y="906443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event-driven apps to process completion events for operations invoked asynchronously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Apps inherit from 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override its hook methods, which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then dispatches to process completion events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Key </a:t>
            </a:r>
            <a:r>
              <a:rPr lang="en-US" sz="2000" u="none" dirty="0">
                <a:latin typeface="+mj-lt"/>
              </a:rPr>
              <a:t>classes in 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framework </a:t>
            </a:r>
            <a:r>
              <a:rPr lang="en-US" sz="2000" u="none" dirty="0" smtClean="0">
                <a:latin typeface="+mj-lt"/>
              </a:rPr>
              <a:t>include</a:t>
            </a:r>
            <a:endParaRPr lang="en-US" sz="2000" u="none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-2" y="3117046"/>
            <a:ext cx="9144000" cy="892979"/>
          </a:xfrm>
          <a:prstGeom prst="round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-1" y="6390620"/>
            <a:ext cx="9144001" cy="4578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4" name="Rectangle 13"/>
          <p:cNvSpPr>
            <a:spLocks noChangeAspect="1" noChangeArrowheads="1"/>
          </p:cNvSpPr>
          <p:nvPr/>
        </p:nvSpPr>
        <p:spPr bwMode="auto">
          <a:xfrm>
            <a:off x="6713214" y="5347891"/>
            <a:ext cx="407988" cy="395287"/>
          </a:xfrm>
          <a:prstGeom prst="rect">
            <a:avLst/>
          </a:prstGeom>
          <a:solidFill>
            <a:srgbClr val="FFFF9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45" name="Rectangle 14"/>
          <p:cNvSpPr>
            <a:spLocks noChangeAspect="1" noChangeArrowheads="1"/>
          </p:cNvSpPr>
          <p:nvPr/>
        </p:nvSpPr>
        <p:spPr bwMode="auto">
          <a:xfrm>
            <a:off x="7239471" y="5437658"/>
            <a:ext cx="160925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u="none" dirty="0"/>
              <a:t>P</a:t>
            </a:r>
            <a:r>
              <a:rPr lang="en-US" sz="1600" i="1" u="none" dirty="0" smtClean="0"/>
              <a:t>assive-mode </a:t>
            </a:r>
            <a:r>
              <a:rPr lang="en-US" sz="1600" i="1" u="none" dirty="0"/>
              <a:t>S</a:t>
            </a:r>
            <a:r>
              <a:rPr lang="en-US" sz="1600" i="1" u="none" dirty="0" smtClean="0"/>
              <a:t>ocket </a:t>
            </a:r>
            <a:r>
              <a:rPr lang="en-US" sz="1600" i="1" u="none" dirty="0"/>
              <a:t>handle</a:t>
            </a: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3981573" y="4628358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grpSp>
        <p:nvGrpSpPr>
          <p:cNvPr id="47" name="Group 40"/>
          <p:cNvGrpSpPr>
            <a:grpSpLocks noChangeAspect="1"/>
          </p:cNvGrpSpPr>
          <p:nvPr/>
        </p:nvGrpSpPr>
        <p:grpSpPr bwMode="auto">
          <a:xfrm>
            <a:off x="6945782" y="3871120"/>
            <a:ext cx="815975" cy="628650"/>
            <a:chOff x="4029" y="2028"/>
            <a:chExt cx="247" cy="241"/>
          </a:xfrm>
        </p:grpSpPr>
        <p:sp>
          <p:nvSpPr>
            <p:cNvPr id="48" name="Freeform 41"/>
            <p:cNvSpPr>
              <a:spLocks noChangeAspect="1"/>
            </p:cNvSpPr>
            <p:nvPr/>
          </p:nvSpPr>
          <p:spPr bwMode="auto">
            <a:xfrm>
              <a:off x="4150" y="2028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Aspect="1" noChangeShapeType="1"/>
            </p:cNvSpPr>
            <p:nvPr/>
          </p:nvSpPr>
          <p:spPr bwMode="auto">
            <a:xfrm>
              <a:off x="4029" y="2152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50" name="Rectangle 43"/>
          <p:cNvSpPr>
            <a:spLocks noChangeAspect="1" noChangeArrowheads="1"/>
          </p:cNvSpPr>
          <p:nvPr/>
        </p:nvSpPr>
        <p:spPr bwMode="auto">
          <a:xfrm>
            <a:off x="5909145" y="4207670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>
                <a:latin typeface="Courier New" pitchFamily="49" charset="0"/>
              </a:rPr>
              <a:t>AcceptEx()</a:t>
            </a:r>
          </a:p>
        </p:txBody>
      </p:sp>
      <p:sp>
        <p:nvSpPr>
          <p:cNvPr id="51" name="Rectangle 52"/>
          <p:cNvSpPr>
            <a:spLocks noChangeAspect="1" noChangeArrowheads="1"/>
          </p:cNvSpPr>
          <p:nvPr/>
        </p:nvSpPr>
        <p:spPr bwMode="auto">
          <a:xfrm>
            <a:off x="6061545" y="4460083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 dirty="0" err="1">
                <a:latin typeface="Courier New" pitchFamily="49" charset="0"/>
              </a:rPr>
              <a:t>AcceptEx</a:t>
            </a:r>
            <a:r>
              <a:rPr lang="en-US" sz="16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2" name="Rectangle 53"/>
          <p:cNvSpPr>
            <a:spLocks noChangeAspect="1" noChangeArrowheads="1"/>
          </p:cNvSpPr>
          <p:nvPr/>
        </p:nvSpPr>
        <p:spPr bwMode="auto">
          <a:xfrm>
            <a:off x="6213945" y="4712495"/>
            <a:ext cx="1406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none">
                <a:latin typeface="Courier New" pitchFamily="49" charset="0"/>
              </a:rPr>
              <a:t>AcceptEx()</a:t>
            </a:r>
          </a:p>
        </p:txBody>
      </p:sp>
      <p:sp>
        <p:nvSpPr>
          <p:cNvPr id="55" name="Rectangle 57"/>
          <p:cNvSpPr>
            <a:spLocks noChangeAspect="1" noChangeArrowheads="1"/>
          </p:cNvSpPr>
          <p:nvPr/>
        </p:nvSpPr>
        <p:spPr bwMode="auto">
          <a:xfrm>
            <a:off x="1189953" y="5675957"/>
            <a:ext cx="2112963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i="1" u="none" dirty="0"/>
              <a:t>I/O Completion</a:t>
            </a:r>
          </a:p>
          <a:p>
            <a:pPr algn="ctr"/>
            <a:r>
              <a:rPr lang="en-US" sz="1600" i="1" u="none" dirty="0"/>
              <a:t>Port</a:t>
            </a:r>
          </a:p>
        </p:txBody>
      </p:sp>
      <p:grpSp>
        <p:nvGrpSpPr>
          <p:cNvPr id="59" name="Group 65"/>
          <p:cNvGrpSpPr>
            <a:grpSpLocks noChangeAspect="1"/>
          </p:cNvGrpSpPr>
          <p:nvPr/>
        </p:nvGrpSpPr>
        <p:grpSpPr bwMode="auto">
          <a:xfrm>
            <a:off x="1400297" y="4652171"/>
            <a:ext cx="744538" cy="630238"/>
            <a:chOff x="4430" y="2412"/>
            <a:chExt cx="224" cy="241"/>
          </a:xfrm>
        </p:grpSpPr>
        <p:sp>
          <p:nvSpPr>
            <p:cNvPr id="61" name="Freeform 66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2" name="Line 67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0" name="Rectangle 68"/>
          <p:cNvSpPr>
            <a:spLocks noChangeAspect="1" noChangeArrowheads="1"/>
          </p:cNvSpPr>
          <p:nvPr/>
        </p:nvSpPr>
        <p:spPr bwMode="auto">
          <a:xfrm>
            <a:off x="641390" y="4063208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58" name="Line 69"/>
          <p:cNvSpPr>
            <a:spLocks noChangeShapeType="1"/>
          </p:cNvSpPr>
          <p:nvPr/>
        </p:nvSpPr>
        <p:spPr bwMode="auto">
          <a:xfrm flipH="1" flipV="1">
            <a:off x="2567560" y="5049045"/>
            <a:ext cx="698197" cy="73262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66" name="Group 31"/>
          <p:cNvGrpSpPr>
            <a:grpSpLocks noChangeAspect="1"/>
          </p:cNvGrpSpPr>
          <p:nvPr/>
        </p:nvGrpSpPr>
        <p:grpSpPr bwMode="auto">
          <a:xfrm>
            <a:off x="2730622" y="3541840"/>
            <a:ext cx="744538" cy="630238"/>
            <a:chOff x="4430" y="2412"/>
            <a:chExt cx="224" cy="241"/>
          </a:xfrm>
        </p:grpSpPr>
        <p:sp>
          <p:nvSpPr>
            <p:cNvPr id="68" name="Freeform 32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69" name="Line 33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67" name="Rectangle 34"/>
          <p:cNvSpPr>
            <a:spLocks noChangeAspect="1" noChangeArrowheads="1"/>
          </p:cNvSpPr>
          <p:nvPr/>
        </p:nvSpPr>
        <p:spPr bwMode="auto">
          <a:xfrm>
            <a:off x="1816141" y="2942832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 flipH="1" flipV="1">
            <a:off x="2560758" y="3910807"/>
            <a:ext cx="868241" cy="18518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grpSp>
        <p:nvGrpSpPr>
          <p:cNvPr id="73" name="Group 60"/>
          <p:cNvGrpSpPr>
            <a:grpSpLocks noChangeAspect="1"/>
          </p:cNvGrpSpPr>
          <p:nvPr/>
        </p:nvGrpSpPr>
        <p:grpSpPr bwMode="auto">
          <a:xfrm>
            <a:off x="4132813" y="4575643"/>
            <a:ext cx="744538" cy="630238"/>
            <a:chOff x="4430" y="2412"/>
            <a:chExt cx="224" cy="241"/>
          </a:xfrm>
        </p:grpSpPr>
        <p:sp>
          <p:nvSpPr>
            <p:cNvPr id="75" name="Freeform 61"/>
            <p:cNvSpPr>
              <a:spLocks noChangeAspect="1"/>
            </p:cNvSpPr>
            <p:nvPr/>
          </p:nvSpPr>
          <p:spPr bwMode="auto">
            <a:xfrm>
              <a:off x="4528" y="2412"/>
              <a:ext cx="126" cy="241"/>
            </a:xfrm>
            <a:custGeom>
              <a:avLst/>
              <a:gdLst>
                <a:gd name="T0" fmla="*/ 29 w 241"/>
                <a:gd name="T1" fmla="*/ 0 h 557"/>
                <a:gd name="T2" fmla="*/ 2 w 241"/>
                <a:gd name="T3" fmla="*/ 13 h 557"/>
                <a:gd name="T4" fmla="*/ 33 w 241"/>
                <a:gd name="T5" fmla="*/ 19 h 557"/>
                <a:gd name="T6" fmla="*/ 1 w 241"/>
                <a:gd name="T7" fmla="*/ 29 h 557"/>
                <a:gd name="T8" fmla="*/ 35 w 241"/>
                <a:gd name="T9" fmla="*/ 36 h 557"/>
                <a:gd name="T10" fmla="*/ 1 w 241"/>
                <a:gd name="T11" fmla="*/ 45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557"/>
                <a:gd name="T20" fmla="*/ 241 w 241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557">
                  <a:moveTo>
                    <a:pt x="203" y="0"/>
                  </a:moveTo>
                  <a:cubicBezTo>
                    <a:pt x="104" y="57"/>
                    <a:pt x="6" y="115"/>
                    <a:pt x="11" y="154"/>
                  </a:cubicBezTo>
                  <a:cubicBezTo>
                    <a:pt x="16" y="193"/>
                    <a:pt x="234" y="196"/>
                    <a:pt x="232" y="231"/>
                  </a:cubicBezTo>
                  <a:cubicBezTo>
                    <a:pt x="230" y="266"/>
                    <a:pt x="0" y="328"/>
                    <a:pt x="1" y="365"/>
                  </a:cubicBezTo>
                  <a:cubicBezTo>
                    <a:pt x="2" y="402"/>
                    <a:pt x="241" y="419"/>
                    <a:pt x="241" y="451"/>
                  </a:cubicBezTo>
                  <a:cubicBezTo>
                    <a:pt x="241" y="483"/>
                    <a:pt x="9" y="519"/>
                    <a:pt x="1" y="5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  <p:sp>
          <p:nvSpPr>
            <p:cNvPr id="76" name="Line 62"/>
            <p:cNvSpPr>
              <a:spLocks noChangeAspect="1" noChangeShapeType="1"/>
            </p:cNvSpPr>
            <p:nvPr/>
          </p:nvSpPr>
          <p:spPr bwMode="auto">
            <a:xfrm>
              <a:off x="4430" y="2606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endParaRPr lang="en-US" b="1"/>
            </a:p>
          </p:txBody>
        </p:sp>
      </p:grpSp>
      <p:sp>
        <p:nvSpPr>
          <p:cNvPr id="74" name="Rectangle 63"/>
          <p:cNvSpPr>
            <a:spLocks noChangeAspect="1" noChangeArrowheads="1"/>
          </p:cNvSpPr>
          <p:nvPr/>
        </p:nvSpPr>
        <p:spPr bwMode="auto">
          <a:xfrm>
            <a:off x="3445723" y="4009232"/>
            <a:ext cx="2117888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u="none" dirty="0" err="1">
                <a:latin typeface="Courier New" pitchFamily="49" charset="0"/>
              </a:rPr>
              <a:t>GetQueued</a:t>
            </a:r>
            <a:endParaRPr lang="en-US" sz="1400" b="1" u="none" dirty="0">
              <a:latin typeface="Courier New" pitchFamily="49" charset="0"/>
            </a:endParaRPr>
          </a:p>
          <a:p>
            <a:pPr algn="ctr"/>
            <a:r>
              <a:rPr lang="en-US" sz="1400" b="1" u="none" dirty="0" err="1">
                <a:latin typeface="Courier New" pitchFamily="49" charset="0"/>
              </a:rPr>
              <a:t>CompletionStatus</a:t>
            </a:r>
            <a:r>
              <a:rPr lang="en-US" sz="1400" b="1" u="none" dirty="0">
                <a:latin typeface="Courier New" pitchFamily="49" charset="0"/>
              </a:rPr>
              <a:t>()</a:t>
            </a:r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 flipV="1">
            <a:off x="3475160" y="4933158"/>
            <a:ext cx="500063" cy="82946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 rot="10800000" wrap="none" anchor="ctr"/>
          <a:lstStyle/>
          <a:p>
            <a:endParaRPr lang="en-US" b="1"/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2416297" y="3606008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2246435" y="4780758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54" name="Rectangle 56"/>
          <p:cNvSpPr>
            <a:spLocks noChangeAspect="1" noChangeArrowheads="1"/>
          </p:cNvSpPr>
          <p:nvPr/>
        </p:nvSpPr>
        <p:spPr bwMode="auto">
          <a:xfrm>
            <a:off x="3239415" y="5712618"/>
            <a:ext cx="407988" cy="395288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u="none"/>
          </a:p>
        </p:txBody>
      </p:sp>
      <p:cxnSp>
        <p:nvCxnSpPr>
          <p:cNvPr id="3" name="Elbow Connector 2"/>
          <p:cNvCxnSpPr/>
          <p:nvPr/>
        </p:nvCxnSpPr>
        <p:spPr bwMode="auto">
          <a:xfrm rot="5400000">
            <a:off x="5151652" y="4244322"/>
            <a:ext cx="257175" cy="327393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4398856" y="6043285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u="none" dirty="0" smtClean="0"/>
              <a:t>COMPLETION EVENTS</a:t>
            </a:r>
            <a:endParaRPr lang="en-US" sz="1100" b="1" dirty="0"/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5577520" y="5663545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80" name="Rectangle 36"/>
          <p:cNvSpPr>
            <a:spLocks noChangeArrowheads="1"/>
          </p:cNvSpPr>
          <p:nvPr/>
        </p:nvSpPr>
        <p:spPr bwMode="auto">
          <a:xfrm>
            <a:off x="4398856" y="5649260"/>
            <a:ext cx="314325" cy="304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0076" y="6409670"/>
            <a:ext cx="7915274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2000" u="none" dirty="0" smtClean="0"/>
              <a:t>See </a:t>
            </a:r>
            <a:r>
              <a:rPr lang="en-US" sz="2000" u="none" dirty="0" smtClean="0">
                <a:hlinkClick r:id="rId3"/>
              </a:rPr>
              <a:t>en.wikipedia.org/wiki/Input/</a:t>
            </a:r>
            <a:r>
              <a:rPr lang="en-US" sz="2000" u="none" dirty="0" err="1" smtClean="0">
                <a:hlinkClick r:id="rId3"/>
              </a:rPr>
              <a:t>output_completion_port</a:t>
            </a:r>
            <a:r>
              <a:rPr lang="en-US" sz="2000" u="none" dirty="0" smtClean="0"/>
              <a:t> for more info</a:t>
            </a:r>
            <a:endParaRPr lang="en-US" sz="2000" u="none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39964"/>
              </p:ext>
            </p:extLst>
          </p:nvPr>
        </p:nvGraphicFramePr>
        <p:xfrm>
          <a:off x="9525" y="930275"/>
          <a:ext cx="70485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smtClean="0"/>
                        <a:t>Synchronous event handling &amp; multi-threading may not achieve</a:t>
                      </a:r>
                      <a:r>
                        <a:rPr lang="en-US" sz="1800" u="none" baseline="0" smtClean="0"/>
                        <a:t> </a:t>
                      </a:r>
                      <a:r>
                        <a:rPr lang="en-US" sz="1800" u="none" smtClean="0"/>
                        <a:t>most scalable web server when OS  supports async I/O 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294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59530"/>
              </p:ext>
            </p:extLst>
          </p:nvPr>
        </p:nvGraphicFramePr>
        <p:xfrm>
          <a:off x="10318" y="2755085"/>
          <a:ext cx="9144000" cy="3594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235"/>
                <a:gridCol w="5738765"/>
              </a:tblGrid>
              <a:tr h="342697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87652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ACE_Asynch_Read_Stream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ACE_Asynch_Write_Stream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asynchronous read &amp; write operations on an I/O stream &amp; associate each with an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will receive the results of those operations</a:t>
                      </a:r>
                      <a:endParaRPr lang="en-US" sz="1600" dirty="0"/>
                    </a:p>
                  </a:txBody>
                  <a:tcPr/>
                </a:tc>
              </a:tr>
              <a:tr h="61356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Acceptor-Connector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pattern that establishes new TCP/IP connections asynchronously</a:t>
                      </a:r>
                      <a:endParaRPr lang="en-US" sz="1600" dirty="0"/>
                    </a:p>
                  </a:txBody>
                  <a:tcPr/>
                </a:tc>
              </a:tr>
              <a:tr h="78887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ACE_Service_Handler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target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connection factories &amp; provides the hook methods to initialize a TCP/IP connected service</a:t>
                      </a:r>
                      <a:endParaRPr lang="en-US" sz="1600" dirty="0"/>
                    </a:p>
                  </a:txBody>
                  <a:tcPr/>
                </a:tc>
              </a:tr>
              <a:tr h="6105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ACE_Proactor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timers &amp; asynchronous I/O completion event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demultiplexing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-2" y="3967535"/>
            <a:ext cx="9144000" cy="639604"/>
          </a:xfrm>
          <a:prstGeom prst="round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906443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event-driven apps to process completion events for operations invoked asynchronously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Apps inherit from 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override its hook methods, which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then dispatches to process completion events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Key </a:t>
            </a:r>
            <a:r>
              <a:rPr lang="en-US" sz="2000" u="none" dirty="0">
                <a:latin typeface="+mj-lt"/>
              </a:rPr>
              <a:t>classes in 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framework </a:t>
            </a:r>
            <a:r>
              <a:rPr lang="en-US" sz="2000" u="none" dirty="0" smtClean="0">
                <a:latin typeface="+mj-lt"/>
              </a:rPr>
              <a:t>include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26409"/>
              </p:ext>
            </p:extLst>
          </p:nvPr>
        </p:nvGraphicFramePr>
        <p:xfrm>
          <a:off x="10318" y="2755085"/>
          <a:ext cx="9144000" cy="3594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235"/>
                <a:gridCol w="5738765"/>
              </a:tblGrid>
              <a:tr h="342697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87652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ACE_Asynch_Read_Stream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ACE_Asynch_Write_Stream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asynchronous read &amp; write operations on an I/O stream &amp; associate each with an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will receive the results of those operations</a:t>
                      </a:r>
                      <a:endParaRPr lang="en-US" sz="1600" dirty="0"/>
                    </a:p>
                  </a:txBody>
                  <a:tcPr/>
                </a:tc>
              </a:tr>
              <a:tr h="61356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Acceptor-Connector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pattern that establishes new TCP/IP connections asynchronously</a:t>
                      </a:r>
                      <a:endParaRPr lang="en-US" sz="1600" dirty="0"/>
                    </a:p>
                  </a:txBody>
                  <a:tcPr/>
                </a:tc>
              </a:tr>
              <a:tr h="78887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ACE_Service_Handler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target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connection factories &amp; provides the hook methods to initialize a TCP/IP connected service</a:t>
                      </a:r>
                      <a:endParaRPr lang="en-US" sz="1600" dirty="0"/>
                    </a:p>
                  </a:txBody>
                  <a:tcPr/>
                </a:tc>
              </a:tr>
              <a:tr h="6105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ACE_Proactor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timers &amp; asynchronous I/O completion event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demultiplexing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-2" y="4591051"/>
            <a:ext cx="9144000" cy="1101156"/>
          </a:xfrm>
          <a:prstGeom prst="round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906443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event-driven apps to process completion events for operations invoked asynchronously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Apps inherit from 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override its hook methods, which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then dispatches to process completion events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Key </a:t>
            </a:r>
            <a:r>
              <a:rPr lang="en-US" sz="2000" u="none" dirty="0">
                <a:latin typeface="+mj-lt"/>
              </a:rPr>
              <a:t>classes in 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framework </a:t>
            </a:r>
            <a:r>
              <a:rPr lang="en-US" sz="2000" u="none" dirty="0" smtClean="0">
                <a:latin typeface="+mj-lt"/>
              </a:rPr>
              <a:t>include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77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48241"/>
              </p:ext>
            </p:extLst>
          </p:nvPr>
        </p:nvGraphicFramePr>
        <p:xfrm>
          <a:off x="10318" y="2755085"/>
          <a:ext cx="9144000" cy="3594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235"/>
                <a:gridCol w="5738765"/>
              </a:tblGrid>
              <a:tr h="342697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87652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ACE_Asynch_Read_Stream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ACE_Asynch_Write_Stream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asynchronous read &amp; write operations on an I/O stream &amp; associate each with an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will receive the results of those operations</a:t>
                      </a:r>
                      <a:endParaRPr lang="en-US" sz="1600" dirty="0"/>
                    </a:p>
                  </a:txBody>
                  <a:tcPr/>
                </a:tc>
              </a:tr>
              <a:tr h="61356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Acceptor-Connector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pattern that establishes new TCP/IP connections asynchronously</a:t>
                      </a:r>
                      <a:endParaRPr lang="en-US" sz="1600" dirty="0"/>
                    </a:p>
                  </a:txBody>
                  <a:tcPr/>
                </a:tc>
              </a:tr>
              <a:tr h="78887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ACE_Service_Handler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target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connection factories &amp; provides the hook methods to initialize a TCP/IP connected service</a:t>
                      </a:r>
                      <a:endParaRPr lang="en-US" sz="1600" dirty="0"/>
                    </a:p>
                  </a:txBody>
                  <a:tcPr/>
                </a:tc>
              </a:tr>
              <a:tr h="6105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ACE_Proactor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timers &amp; asynchronous I/O completion event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demultiplexing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-2" y="5710655"/>
            <a:ext cx="9144000" cy="639604"/>
          </a:xfrm>
          <a:prstGeom prst="round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2" y="906443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event-driven apps to process completion events for operations invoked asynchronously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Apps inherit from 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override its hook methods, which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then dispatches to process completion events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Key </a:t>
            </a:r>
            <a:r>
              <a:rPr lang="en-US" sz="2000" u="none" dirty="0">
                <a:latin typeface="+mj-lt"/>
              </a:rPr>
              <a:t>classes in 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framework </a:t>
            </a:r>
            <a:r>
              <a:rPr lang="en-US" sz="2000" u="none" dirty="0" smtClean="0">
                <a:latin typeface="+mj-lt"/>
              </a:rPr>
              <a:t>include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2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42627"/>
              </p:ext>
            </p:extLst>
          </p:nvPr>
        </p:nvGraphicFramePr>
        <p:xfrm>
          <a:off x="10318" y="2755085"/>
          <a:ext cx="9144000" cy="35941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5235"/>
                <a:gridCol w="5738765"/>
              </a:tblGrid>
              <a:tr h="342697"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ACE Class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7000"/>
                        </a:lnSpc>
                      </a:pP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>
                    <a:solidFill>
                      <a:srgbClr val="336699"/>
                    </a:solidFill>
                  </a:tcPr>
                </a:tc>
              </a:tr>
              <a:tr h="87652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/>
                      </a:r>
                      <a:b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ACE_Asynch_Read_Stream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ACE_Asynch_Write_Stream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 asynchronous read &amp; write operations on an I/O stream &amp; associate each with an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ACE_Handler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object that will receive the results of those operations</a:t>
                      </a:r>
                      <a:endParaRPr lang="en-US" sz="1600" dirty="0"/>
                    </a:p>
                  </a:txBody>
                  <a:tcPr/>
                </a:tc>
              </a:tr>
              <a:tr h="61356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endParaRPr lang="en-US" sz="18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Acceptor-Connector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pattern that establishes new TCP/IP connections asynchronously</a:t>
                      </a:r>
                      <a:endParaRPr lang="en-US" sz="1600" dirty="0"/>
                    </a:p>
                  </a:txBody>
                  <a:tcPr/>
                </a:tc>
              </a:tr>
              <a:tr h="78887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ACE_Service_Handler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Defines the target of the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ACE_Asynch_Acceptor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ACE_Asynch_Connector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connection factories &amp; provides the hook methods to initialize a TCP/IP connected service</a:t>
                      </a:r>
                      <a:endParaRPr lang="en-US" sz="1600" dirty="0"/>
                    </a:p>
                  </a:txBody>
                  <a:tcPr/>
                </a:tc>
              </a:tr>
              <a:tr h="6105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ACE_Proactor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Manages timers &amp; asynchronous I/O completion event</a:t>
                      </a:r>
                    </a:p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demultiplexing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ACE </a:t>
            </a:r>
            <a:r>
              <a:rPr lang="en-US" dirty="0" err="1" smtClean="0"/>
              <a:t>Proactor</a:t>
            </a:r>
            <a:r>
              <a:rPr lang="en-US" dirty="0" smtClean="0"/>
              <a:t> Framework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49628" y="6415056"/>
            <a:ext cx="7633761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See 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  <a:hlinkClick r:id="rId3"/>
              </a:rPr>
              <a:t>www.dre.vanderbilt.edu/~schmidt/PDF/proactor.pdf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for more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" y="906443"/>
            <a:ext cx="91440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Classes in this framework allow event-driven apps to process completion events for operations invoked asynchronously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Apps inherit from 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override its hook methods, which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framework then dispatches to process completion events</a:t>
            </a:r>
          </a:p>
          <a:p>
            <a:pPr marL="233363" indent="-233363">
              <a:spcBef>
                <a:spcPts val="6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Key </a:t>
            </a:r>
            <a:r>
              <a:rPr lang="en-US" sz="2000" u="none" dirty="0">
                <a:latin typeface="+mj-lt"/>
              </a:rPr>
              <a:t>classes in 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framework </a:t>
            </a:r>
            <a:r>
              <a:rPr lang="en-US" sz="2000" u="none" dirty="0" smtClean="0">
                <a:latin typeface="+mj-lt"/>
              </a:rPr>
              <a:t>include</a:t>
            </a:r>
            <a:endParaRPr lang="en-US" sz="2000" u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7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SzPct val="80000"/>
            </a:pPr>
            <a:r>
              <a:rPr lang="en-US" sz="2000" u="none" dirty="0">
                <a:latin typeface="+mj-lt"/>
              </a:rPr>
              <a:t>These </a:t>
            </a:r>
            <a:r>
              <a:rPr lang="en-US" sz="2000" u="none" dirty="0" smtClean="0">
                <a:latin typeface="+mj-lt"/>
              </a:rPr>
              <a:t>factory </a:t>
            </a:r>
            <a:r>
              <a:rPr lang="en-US" sz="2000" u="none" dirty="0">
                <a:latin typeface="+mj-lt"/>
              </a:rPr>
              <a:t>classes </a:t>
            </a:r>
            <a:r>
              <a:rPr lang="en-US" sz="2000" u="none" dirty="0" smtClean="0">
                <a:latin typeface="+mj-lt"/>
              </a:rPr>
              <a:t>enable </a:t>
            </a:r>
            <a:r>
              <a:rPr lang="en-US" sz="2000" u="none" dirty="0">
                <a:latin typeface="+mj-lt"/>
              </a:rPr>
              <a:t>applications to initiate portable asynchronous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sz="2000" u="none" dirty="0">
                <a:latin typeface="+mj-lt"/>
              </a:rPr>
              <a:t> &amp;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sz="2000" u="none" dirty="0">
                <a:latin typeface="+mj-lt"/>
              </a:rPr>
              <a:t> operations </a:t>
            </a:r>
            <a:r>
              <a:rPr lang="en-US" sz="2000" u="none" dirty="0" smtClean="0">
                <a:latin typeface="+mj-lt"/>
              </a:rPr>
              <a:t>that provide </a:t>
            </a:r>
            <a:r>
              <a:rPr lang="en-US" sz="2000" u="none" dirty="0">
                <a:latin typeface="+mj-lt"/>
              </a:rPr>
              <a:t>the following capabilities: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They can initiate asynchronous I/O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operations </a:t>
            </a:r>
            <a:r>
              <a:rPr lang="en-US" sz="2000" u="none" dirty="0">
                <a:latin typeface="+mj-lt"/>
              </a:rPr>
              <a:t>on a stream-oriented IPC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mechanism</a:t>
            </a:r>
            <a:r>
              <a:rPr lang="en-US" sz="2000" u="none" dirty="0">
                <a:latin typeface="+mj-lt"/>
              </a:rPr>
              <a:t>, such as a TCP </a:t>
            </a:r>
            <a:r>
              <a:rPr lang="en-US" sz="2000" u="none" dirty="0" smtClean="0">
                <a:latin typeface="+mj-lt"/>
              </a:rPr>
              <a:t>socket</a:t>
            </a:r>
            <a:endParaRPr lang="en-US" sz="2000" u="none" dirty="0">
              <a:latin typeface="+mj-lt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</a:t>
            </a:r>
            <a:r>
              <a:rPr lang="en-US" dirty="0" smtClean="0"/>
              <a:t>_[</a:t>
            </a:r>
            <a:r>
              <a:rPr lang="en-US" dirty="0" err="1" smtClean="0"/>
              <a:t>Read|Write</a:t>
            </a:r>
            <a:r>
              <a:rPr lang="en-US" dirty="0" smtClean="0"/>
              <a:t>]_Stream Classes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06" y="1841012"/>
            <a:ext cx="2749954" cy="913537"/>
            <a:chOff x="6682902" y="1917212"/>
            <a:chExt cx="2749954" cy="913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95"/>
            <p:cNvSpPr>
              <a:spLocks noChangeArrowheads="1"/>
            </p:cNvSpPr>
            <p:nvPr/>
          </p:nvSpPr>
          <p:spPr bwMode="auto">
            <a:xfrm>
              <a:off x="6682902" y="2256817"/>
              <a:ext cx="2749954" cy="5739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open()</a:t>
              </a:r>
            </a:p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ancel()</a:t>
              </a:r>
              <a:endParaRPr lang="en-GB" sz="1600" b="1" u="none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93"/>
            <p:cNvSpPr>
              <a:spLocks noChangeArrowheads="1"/>
            </p:cNvSpPr>
            <p:nvPr/>
          </p:nvSpPr>
          <p:spPr bwMode="auto">
            <a:xfrm>
              <a:off x="6682902" y="1917212"/>
              <a:ext cx="2749954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ACE_Asynch_Operation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  <a:p>
              <a:pPr algn="ctr">
                <a:tabLst>
                  <a:tab pos="611188" algn="l"/>
                </a:tabLst>
              </a:pPr>
              <a:endParaRPr lang="en-US" sz="2000" b="1" i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03652" y="4394626"/>
            <a:ext cx="3060970" cy="714624"/>
            <a:chOff x="8427396" y="3458542"/>
            <a:chExt cx="3060970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95"/>
            <p:cNvSpPr>
              <a:spLocks noChangeArrowheads="1"/>
            </p:cNvSpPr>
            <p:nvPr/>
          </p:nvSpPr>
          <p:spPr bwMode="auto">
            <a:xfrm>
              <a:off x="8427396" y="3798147"/>
              <a:ext cx="3060970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write()</a:t>
              </a:r>
            </a:p>
          </p:txBody>
        </p:sp>
        <p:sp>
          <p:nvSpPr>
            <p:cNvPr id="17" name="Rectangle 93"/>
            <p:cNvSpPr>
              <a:spLocks noChangeArrowheads="1"/>
            </p:cNvSpPr>
            <p:nvPr/>
          </p:nvSpPr>
          <p:spPr bwMode="auto">
            <a:xfrm>
              <a:off x="8427396" y="3458542"/>
              <a:ext cx="3060970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ACE_Asynch_Write_Stream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Isosceles Triangle 20"/>
          <p:cNvSpPr/>
          <p:nvPr/>
        </p:nvSpPr>
        <p:spPr bwMode="auto">
          <a:xfrm>
            <a:off x="6663118" y="2762637"/>
            <a:ext cx="460785" cy="354341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024730" y="3118145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391149" y="3508542"/>
            <a:ext cx="2905462" cy="714624"/>
            <a:chOff x="5152417" y="3458542"/>
            <a:chExt cx="2905462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95"/>
            <p:cNvSpPr>
              <a:spLocks noChangeArrowheads="1"/>
            </p:cNvSpPr>
            <p:nvPr/>
          </p:nvSpPr>
          <p:spPr bwMode="auto">
            <a:xfrm>
              <a:off x="5152417" y="3798147"/>
              <a:ext cx="2905462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u="none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ead()</a:t>
              </a: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5152417" y="3458542"/>
              <a:ext cx="2905462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ACE_Asynch_Read_Stream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8510755" y="3111150"/>
            <a:ext cx="0" cy="12644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6024731" y="3118145"/>
            <a:ext cx="248602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36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SzPct val="80000"/>
            </a:pPr>
            <a:r>
              <a:rPr lang="en-US" sz="2000" u="none" dirty="0">
                <a:latin typeface="+mj-lt"/>
              </a:rPr>
              <a:t>These </a:t>
            </a:r>
            <a:r>
              <a:rPr lang="en-US" sz="2000" u="none" dirty="0" smtClean="0">
                <a:latin typeface="+mj-lt"/>
              </a:rPr>
              <a:t>factory </a:t>
            </a:r>
            <a:r>
              <a:rPr lang="en-US" sz="2000" u="none" dirty="0">
                <a:latin typeface="+mj-lt"/>
              </a:rPr>
              <a:t>classes </a:t>
            </a:r>
            <a:r>
              <a:rPr lang="en-US" sz="2000" u="none" dirty="0" smtClean="0">
                <a:latin typeface="+mj-lt"/>
              </a:rPr>
              <a:t>enable </a:t>
            </a:r>
            <a:r>
              <a:rPr lang="en-US" sz="2000" u="none" dirty="0">
                <a:latin typeface="+mj-lt"/>
              </a:rPr>
              <a:t>applications to initiate portable asynchronous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sz="2000" u="none" dirty="0">
                <a:latin typeface="+mj-lt"/>
              </a:rPr>
              <a:t> &amp;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sz="2000" u="none" dirty="0">
                <a:latin typeface="+mj-lt"/>
              </a:rPr>
              <a:t> operations </a:t>
            </a:r>
            <a:r>
              <a:rPr lang="en-US" sz="2000" u="none" dirty="0" smtClean="0">
                <a:latin typeface="+mj-lt"/>
              </a:rPr>
              <a:t>that provide </a:t>
            </a:r>
            <a:r>
              <a:rPr lang="en-US" sz="2000" u="none" dirty="0">
                <a:latin typeface="+mj-lt"/>
              </a:rPr>
              <a:t>the following capabilities: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They can initiate asynchronous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a stream-oriented IPC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mechanism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, such as a TCP socket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They bind an I/O handle, an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ACE_Handler</a:t>
            </a:r>
            <a:r>
              <a:rPr lang="en-US" sz="2000" u="none" dirty="0" smtClean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object, &amp; </a:t>
            </a:r>
            <a:r>
              <a:rPr lang="en-US" sz="2000" u="none" dirty="0" smtClean="0">
                <a:latin typeface="+mj-lt"/>
              </a:rPr>
              <a:t>a </a:t>
            </a:r>
            <a:br>
              <a:rPr lang="en-US" sz="2000" u="none" dirty="0" smtClean="0">
                <a:latin typeface="+mj-lt"/>
              </a:rPr>
            </a:b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sz="2000" u="none" dirty="0" smtClean="0">
                <a:latin typeface="+mj-lt"/>
              </a:rPr>
              <a:t> </a:t>
            </a:r>
            <a:r>
              <a:rPr lang="en-US" sz="2000" u="none" dirty="0">
                <a:latin typeface="+mj-lt"/>
              </a:rPr>
              <a:t>to process I/O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completion </a:t>
            </a:r>
            <a:r>
              <a:rPr lang="en-US" sz="2000" u="none" dirty="0">
                <a:latin typeface="+mj-lt"/>
              </a:rPr>
              <a:t>events </a:t>
            </a:r>
            <a:r>
              <a:rPr lang="en-US" sz="2000" u="none" dirty="0" smtClean="0">
                <a:latin typeface="+mj-lt"/>
              </a:rPr>
              <a:t>efficiently</a:t>
            </a:r>
            <a:endParaRPr lang="en-US" sz="2000" u="none" dirty="0">
              <a:latin typeface="+mj-lt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</a:t>
            </a:r>
            <a:r>
              <a:rPr lang="en-US" dirty="0" smtClean="0"/>
              <a:t>_[</a:t>
            </a:r>
            <a:r>
              <a:rPr lang="en-US" dirty="0" err="1" smtClean="0"/>
              <a:t>Read|Write</a:t>
            </a:r>
            <a:r>
              <a:rPr lang="en-US" dirty="0" smtClean="0"/>
              <a:t>]_Stream Classes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06" y="1841012"/>
            <a:ext cx="2749954" cy="913537"/>
            <a:chOff x="6682902" y="1917212"/>
            <a:chExt cx="2749954" cy="913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95"/>
            <p:cNvSpPr>
              <a:spLocks noChangeArrowheads="1"/>
            </p:cNvSpPr>
            <p:nvPr/>
          </p:nvSpPr>
          <p:spPr bwMode="auto">
            <a:xfrm>
              <a:off x="6682902" y="2256817"/>
              <a:ext cx="2749954" cy="5739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open()</a:t>
              </a:r>
            </a:p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ancel()</a:t>
              </a:r>
              <a:endParaRPr lang="en-GB" sz="1600" b="1" u="none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93"/>
            <p:cNvSpPr>
              <a:spLocks noChangeArrowheads="1"/>
            </p:cNvSpPr>
            <p:nvPr/>
          </p:nvSpPr>
          <p:spPr bwMode="auto">
            <a:xfrm>
              <a:off x="6682902" y="1917212"/>
              <a:ext cx="2749954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ACE_Asynch_Operation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  <a:p>
              <a:pPr algn="ctr">
                <a:tabLst>
                  <a:tab pos="611188" algn="l"/>
                </a:tabLst>
              </a:pPr>
              <a:endParaRPr lang="en-US" sz="2000" b="1" i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03652" y="4394626"/>
            <a:ext cx="3060970" cy="714624"/>
            <a:chOff x="8427396" y="3458542"/>
            <a:chExt cx="3060970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95"/>
            <p:cNvSpPr>
              <a:spLocks noChangeArrowheads="1"/>
            </p:cNvSpPr>
            <p:nvPr/>
          </p:nvSpPr>
          <p:spPr bwMode="auto">
            <a:xfrm>
              <a:off x="8427396" y="3798147"/>
              <a:ext cx="3060970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write()</a:t>
              </a:r>
            </a:p>
          </p:txBody>
        </p:sp>
        <p:sp>
          <p:nvSpPr>
            <p:cNvPr id="17" name="Rectangle 93"/>
            <p:cNvSpPr>
              <a:spLocks noChangeArrowheads="1"/>
            </p:cNvSpPr>
            <p:nvPr/>
          </p:nvSpPr>
          <p:spPr bwMode="auto">
            <a:xfrm>
              <a:off x="8427396" y="3458542"/>
              <a:ext cx="3060970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ACE_Asynch_Write_Stream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Isosceles Triangle 20"/>
          <p:cNvSpPr/>
          <p:nvPr/>
        </p:nvSpPr>
        <p:spPr bwMode="auto">
          <a:xfrm>
            <a:off x="6663118" y="2762637"/>
            <a:ext cx="460785" cy="354341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024730" y="3118145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391149" y="3508542"/>
            <a:ext cx="2905462" cy="714624"/>
            <a:chOff x="5152417" y="3458542"/>
            <a:chExt cx="2905462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95"/>
            <p:cNvSpPr>
              <a:spLocks noChangeArrowheads="1"/>
            </p:cNvSpPr>
            <p:nvPr/>
          </p:nvSpPr>
          <p:spPr bwMode="auto">
            <a:xfrm>
              <a:off x="5152417" y="3798147"/>
              <a:ext cx="2905462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ead()</a:t>
              </a: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5152417" y="3458542"/>
              <a:ext cx="2905462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ACE_Asynch_Read_Stream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8510755" y="3111150"/>
            <a:ext cx="0" cy="12644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6024731" y="3118145"/>
            <a:ext cx="248602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202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SzPct val="80000"/>
            </a:pPr>
            <a:r>
              <a:rPr lang="en-US" sz="2000" u="none" dirty="0">
                <a:latin typeface="+mj-lt"/>
              </a:rPr>
              <a:t>These </a:t>
            </a:r>
            <a:r>
              <a:rPr lang="en-US" sz="2000" u="none" dirty="0" smtClean="0">
                <a:latin typeface="+mj-lt"/>
              </a:rPr>
              <a:t>factory </a:t>
            </a:r>
            <a:r>
              <a:rPr lang="en-US" sz="2000" u="none" dirty="0">
                <a:latin typeface="+mj-lt"/>
              </a:rPr>
              <a:t>classes </a:t>
            </a:r>
            <a:r>
              <a:rPr lang="en-US" sz="2000" u="none" dirty="0" smtClean="0">
                <a:latin typeface="+mj-lt"/>
              </a:rPr>
              <a:t>enable </a:t>
            </a:r>
            <a:r>
              <a:rPr lang="en-US" sz="2000" u="none" dirty="0">
                <a:latin typeface="+mj-lt"/>
              </a:rPr>
              <a:t>applications to initiate portable asynchronous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sz="2000" u="none" dirty="0">
                <a:latin typeface="+mj-lt"/>
              </a:rPr>
              <a:t> &amp;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sz="2000" u="none" dirty="0">
                <a:latin typeface="+mj-lt"/>
              </a:rPr>
              <a:t> operations </a:t>
            </a:r>
            <a:r>
              <a:rPr lang="en-US" sz="2000" u="none" dirty="0" smtClean="0">
                <a:latin typeface="+mj-lt"/>
              </a:rPr>
              <a:t>that provide </a:t>
            </a:r>
            <a:r>
              <a:rPr lang="en-US" sz="2000" u="none" dirty="0">
                <a:latin typeface="+mj-lt"/>
              </a:rPr>
              <a:t>the following capabilities: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They can initiate asynchronous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a stream-oriented IPC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mechanism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, such as a TCP socket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They bind an I/O handle, an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object, &amp;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process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events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efficiently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They create an object that </a:t>
            </a:r>
            <a:r>
              <a:rPr lang="en-US" sz="2000" u="none" dirty="0" smtClean="0">
                <a:latin typeface="+mj-lt"/>
              </a:rPr>
              <a:t>carries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an </a:t>
            </a:r>
            <a:r>
              <a:rPr lang="en-US" sz="2000" u="none" dirty="0">
                <a:latin typeface="+mj-lt"/>
              </a:rPr>
              <a:t>operation's parameters through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the </a:t>
            </a:r>
            <a:r>
              <a:rPr lang="en-US" sz="2000" u="none" dirty="0">
                <a:latin typeface="+mj-lt"/>
              </a:rPr>
              <a:t>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u="none" dirty="0">
                <a:latin typeface="+mj-lt"/>
              </a:rPr>
              <a:t> framework to its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completion handler</a:t>
            </a:r>
            <a:endParaRPr lang="en-US" sz="2000" u="none" dirty="0">
              <a:latin typeface="+mj-lt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</a:t>
            </a:r>
            <a:r>
              <a:rPr lang="en-US" dirty="0" smtClean="0"/>
              <a:t>_[</a:t>
            </a:r>
            <a:r>
              <a:rPr lang="en-US" dirty="0" err="1" smtClean="0"/>
              <a:t>Read|Write</a:t>
            </a:r>
            <a:r>
              <a:rPr lang="en-US" dirty="0" smtClean="0"/>
              <a:t>]_Stream Classes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06" y="1841012"/>
            <a:ext cx="2749954" cy="913537"/>
            <a:chOff x="6682902" y="1917212"/>
            <a:chExt cx="2749954" cy="913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95"/>
            <p:cNvSpPr>
              <a:spLocks noChangeArrowheads="1"/>
            </p:cNvSpPr>
            <p:nvPr/>
          </p:nvSpPr>
          <p:spPr bwMode="auto">
            <a:xfrm>
              <a:off x="6682902" y="2256817"/>
              <a:ext cx="2749954" cy="5739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open()</a:t>
              </a:r>
            </a:p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ancel()</a:t>
              </a:r>
              <a:endParaRPr lang="en-GB" sz="1600" b="1" u="none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93"/>
            <p:cNvSpPr>
              <a:spLocks noChangeArrowheads="1"/>
            </p:cNvSpPr>
            <p:nvPr/>
          </p:nvSpPr>
          <p:spPr bwMode="auto">
            <a:xfrm>
              <a:off x="6682902" y="1917212"/>
              <a:ext cx="2749954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ACE_Asynch_Operation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  <a:p>
              <a:pPr algn="ctr">
                <a:tabLst>
                  <a:tab pos="611188" algn="l"/>
                </a:tabLst>
              </a:pPr>
              <a:endParaRPr lang="en-US" sz="2000" b="1" i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03652" y="4394626"/>
            <a:ext cx="3060970" cy="714624"/>
            <a:chOff x="8427396" y="3458542"/>
            <a:chExt cx="3060970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95"/>
            <p:cNvSpPr>
              <a:spLocks noChangeArrowheads="1"/>
            </p:cNvSpPr>
            <p:nvPr/>
          </p:nvSpPr>
          <p:spPr bwMode="auto">
            <a:xfrm>
              <a:off x="8427396" y="3798147"/>
              <a:ext cx="3060970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write()</a:t>
              </a:r>
            </a:p>
          </p:txBody>
        </p:sp>
        <p:sp>
          <p:nvSpPr>
            <p:cNvPr id="17" name="Rectangle 93"/>
            <p:cNvSpPr>
              <a:spLocks noChangeArrowheads="1"/>
            </p:cNvSpPr>
            <p:nvPr/>
          </p:nvSpPr>
          <p:spPr bwMode="auto">
            <a:xfrm>
              <a:off x="8427396" y="3458542"/>
              <a:ext cx="3060970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ACE_Asynch_Write_Stream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Isosceles Triangle 20"/>
          <p:cNvSpPr/>
          <p:nvPr/>
        </p:nvSpPr>
        <p:spPr bwMode="auto">
          <a:xfrm>
            <a:off x="6663118" y="2762637"/>
            <a:ext cx="460785" cy="354341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024730" y="3118145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391149" y="3508542"/>
            <a:ext cx="2905462" cy="714624"/>
            <a:chOff x="5152417" y="3458542"/>
            <a:chExt cx="2905462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95"/>
            <p:cNvSpPr>
              <a:spLocks noChangeArrowheads="1"/>
            </p:cNvSpPr>
            <p:nvPr/>
          </p:nvSpPr>
          <p:spPr bwMode="auto">
            <a:xfrm>
              <a:off x="5152417" y="3798147"/>
              <a:ext cx="2905462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ead()</a:t>
              </a: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5152417" y="3458542"/>
              <a:ext cx="2905462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ACE_Asynch_Read_Stream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8510755" y="3111150"/>
            <a:ext cx="0" cy="12644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6024731" y="3118145"/>
            <a:ext cx="248602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4494245" y="5510510"/>
            <a:ext cx="3060970" cy="1118890"/>
            <a:chOff x="8427396" y="3458542"/>
            <a:chExt cx="3060970" cy="1118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95"/>
            <p:cNvSpPr>
              <a:spLocks noChangeArrowheads="1"/>
            </p:cNvSpPr>
            <p:nvPr/>
          </p:nvSpPr>
          <p:spPr bwMode="auto">
            <a:xfrm>
              <a:off x="8427396" y="3798147"/>
              <a:ext cx="3060970" cy="7792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err="1" smtClean="0">
                  <a:latin typeface="Courier New" pitchFamily="49" charset="0"/>
                  <a:cs typeface="Courier New" pitchFamily="49" charset="0"/>
                </a:rPr>
                <a:t>bytes_to_read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tabLst>
                  <a:tab pos="611188" algn="l"/>
                </a:tabLst>
              </a:pPr>
              <a:r>
                <a:rPr lang="en-US" sz="1600" b="1" u="none" dirty="0" err="1" smtClean="0">
                  <a:latin typeface="Courier New" pitchFamily="49" charset="0"/>
                  <a:cs typeface="Courier New" pitchFamily="49" charset="0"/>
                </a:rPr>
                <a:t>message_block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handle()</a:t>
              </a:r>
            </a:p>
          </p:txBody>
        </p:sp>
        <p:sp>
          <p:nvSpPr>
            <p:cNvPr id="20" name="Rectangle 93"/>
            <p:cNvSpPr>
              <a:spLocks noChangeArrowheads="1"/>
            </p:cNvSpPr>
            <p:nvPr/>
          </p:nvSpPr>
          <p:spPr bwMode="auto">
            <a:xfrm>
              <a:off x="8427396" y="3458542"/>
              <a:ext cx="3060970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 bwMode="auto">
          <a:xfrm>
            <a:off x="5418306" y="4223166"/>
            <a:ext cx="0" cy="12873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837406" y="5109250"/>
            <a:ext cx="0" cy="40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745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SzPct val="80000"/>
            </a:pPr>
            <a:r>
              <a:rPr lang="en-US" sz="2000" u="none" dirty="0">
                <a:latin typeface="+mj-lt"/>
              </a:rPr>
              <a:t>These </a:t>
            </a:r>
            <a:r>
              <a:rPr lang="en-US" sz="2000" u="none" dirty="0" smtClean="0">
                <a:latin typeface="+mj-lt"/>
              </a:rPr>
              <a:t>factory </a:t>
            </a:r>
            <a:r>
              <a:rPr lang="en-US" sz="2000" u="none" dirty="0">
                <a:latin typeface="+mj-lt"/>
              </a:rPr>
              <a:t>classes </a:t>
            </a:r>
            <a:r>
              <a:rPr lang="en-US" sz="2000" u="none" dirty="0" smtClean="0">
                <a:latin typeface="+mj-lt"/>
              </a:rPr>
              <a:t>enable </a:t>
            </a:r>
            <a:r>
              <a:rPr lang="en-US" sz="2000" u="none" dirty="0">
                <a:latin typeface="+mj-lt"/>
              </a:rPr>
              <a:t>applications to initiate portable asynchronous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sz="2000" u="none" dirty="0">
                <a:latin typeface="+mj-lt"/>
              </a:rPr>
              <a:t> &amp;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write()</a:t>
            </a:r>
            <a:r>
              <a:rPr lang="en-US" sz="2000" u="none" dirty="0">
                <a:latin typeface="+mj-lt"/>
              </a:rPr>
              <a:t> operations </a:t>
            </a:r>
            <a:r>
              <a:rPr lang="en-US" sz="2000" u="none" dirty="0" smtClean="0">
                <a:latin typeface="+mj-lt"/>
              </a:rPr>
              <a:t>that provide </a:t>
            </a:r>
            <a:r>
              <a:rPr lang="en-US" sz="2000" u="none" dirty="0">
                <a:latin typeface="+mj-lt"/>
              </a:rPr>
              <a:t>the following capabilities: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They can initiate asynchronous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a stream-oriented IPC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mechanism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, such as a TCP socket</a:t>
            </a: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They bind an I/O handle, an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object, &amp;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process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events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efficiently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3838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They create an object that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carries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operation's parameters through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framework to its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handler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</a:t>
            </a:r>
            <a:r>
              <a:rPr lang="en-US" dirty="0" smtClean="0"/>
              <a:t>_[</a:t>
            </a:r>
            <a:r>
              <a:rPr lang="en-US" dirty="0" err="1" smtClean="0"/>
              <a:t>Read|Write</a:t>
            </a:r>
            <a:r>
              <a:rPr lang="en-US" dirty="0" smtClean="0"/>
              <a:t>]_Stream Classes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8306" y="1841012"/>
            <a:ext cx="2749954" cy="913537"/>
            <a:chOff x="6682902" y="1917212"/>
            <a:chExt cx="2749954" cy="9135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95"/>
            <p:cNvSpPr>
              <a:spLocks noChangeArrowheads="1"/>
            </p:cNvSpPr>
            <p:nvPr/>
          </p:nvSpPr>
          <p:spPr bwMode="auto">
            <a:xfrm>
              <a:off x="6682902" y="2256817"/>
              <a:ext cx="2749954" cy="5739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open()</a:t>
              </a:r>
            </a:p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sz="1600" b="1" u="none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ancel()</a:t>
              </a:r>
              <a:endParaRPr lang="en-GB" sz="1600" b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93"/>
            <p:cNvSpPr>
              <a:spLocks noChangeArrowheads="1"/>
            </p:cNvSpPr>
            <p:nvPr/>
          </p:nvSpPr>
          <p:spPr bwMode="auto">
            <a:xfrm>
              <a:off x="6682902" y="1917212"/>
              <a:ext cx="2749954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ACE_Asynch_Operation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  <a:p>
              <a:pPr algn="ctr">
                <a:tabLst>
                  <a:tab pos="611188" algn="l"/>
                </a:tabLst>
              </a:pPr>
              <a:endParaRPr lang="en-US" sz="2000" b="1" i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03652" y="4394626"/>
            <a:ext cx="3060970" cy="714624"/>
            <a:chOff x="8427396" y="3458542"/>
            <a:chExt cx="3060970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 95"/>
            <p:cNvSpPr>
              <a:spLocks noChangeArrowheads="1"/>
            </p:cNvSpPr>
            <p:nvPr/>
          </p:nvSpPr>
          <p:spPr bwMode="auto">
            <a:xfrm>
              <a:off x="8427396" y="3798147"/>
              <a:ext cx="3060970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write()</a:t>
              </a:r>
            </a:p>
          </p:txBody>
        </p:sp>
        <p:sp>
          <p:nvSpPr>
            <p:cNvPr id="17" name="Rectangle 93"/>
            <p:cNvSpPr>
              <a:spLocks noChangeArrowheads="1"/>
            </p:cNvSpPr>
            <p:nvPr/>
          </p:nvSpPr>
          <p:spPr bwMode="auto">
            <a:xfrm>
              <a:off x="8427396" y="3458542"/>
              <a:ext cx="3060970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ACE_Asynch_Write_Stream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Isosceles Triangle 20"/>
          <p:cNvSpPr/>
          <p:nvPr/>
        </p:nvSpPr>
        <p:spPr bwMode="auto">
          <a:xfrm>
            <a:off x="6663118" y="2762637"/>
            <a:ext cx="460785" cy="354341"/>
          </a:xfrm>
          <a:prstGeom prst="triangl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024730" y="3118145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5391149" y="3508542"/>
            <a:ext cx="2905462" cy="714624"/>
            <a:chOff x="5152417" y="3458542"/>
            <a:chExt cx="2905462" cy="7146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95"/>
            <p:cNvSpPr>
              <a:spLocks noChangeArrowheads="1"/>
            </p:cNvSpPr>
            <p:nvPr/>
          </p:nvSpPr>
          <p:spPr bwMode="auto">
            <a:xfrm>
              <a:off x="5152417" y="3798147"/>
              <a:ext cx="2905462" cy="375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tabLst>
                  <a:tab pos="611188" algn="l"/>
                </a:tabLst>
              </a:pPr>
              <a:r>
                <a:rPr lang="en-US" sz="1600" b="1" u="none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="1" u="none" dirty="0" smtClean="0">
                  <a:latin typeface="Courier New" pitchFamily="49" charset="0"/>
                  <a:cs typeface="Courier New" pitchFamily="49" charset="0"/>
                </a:rPr>
                <a:t>ead()</a:t>
              </a: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5152417" y="3458542"/>
              <a:ext cx="2905462" cy="3396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</a:ln>
            <a:extLst/>
          </p:spPr>
          <p:txBody>
            <a:bodyPr/>
            <a:lstStyle/>
            <a:p>
              <a:pPr algn="ctr">
                <a:tabLst>
                  <a:tab pos="611188" algn="l"/>
                </a:tabLst>
              </a:pPr>
              <a:r>
                <a:rPr lang="en-GB" sz="1600" b="1" u="none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ACE_Asynch_Read_Stream</a:t>
              </a:r>
              <a:endParaRPr lang="en-US" sz="1600" b="1" u="none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 bwMode="auto">
          <a:xfrm>
            <a:off x="8510755" y="3111150"/>
            <a:ext cx="0" cy="126442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6024731" y="3118145"/>
            <a:ext cx="2486024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Line Callout 1 27"/>
          <p:cNvSpPr/>
          <p:nvPr/>
        </p:nvSpPr>
        <p:spPr bwMode="auto">
          <a:xfrm>
            <a:off x="1062610" y="5529560"/>
            <a:ext cx="7115175" cy="646331"/>
          </a:xfrm>
          <a:prstGeom prst="borderCallout1">
            <a:avLst>
              <a:gd name="adj1" fmla="val -1775"/>
              <a:gd name="adj2" fmla="val 46033"/>
              <a:gd name="adj3" fmla="val -431942"/>
              <a:gd name="adj4" fmla="val 61357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762" lvl="1">
              <a:spcBef>
                <a:spcPct val="40000"/>
              </a:spcBef>
              <a:buSzPct val="80000"/>
            </a:pPr>
            <a:r>
              <a:rPr lang="en-US" i="1" u="none" dirty="0"/>
              <a:t>They derive from </a:t>
            </a:r>
            <a:r>
              <a:rPr lang="en-US" b="1" i="1" u="none" dirty="0" err="1">
                <a:latin typeface="Courier New" pitchFamily="49" charset="0"/>
                <a:cs typeface="Courier New" pitchFamily="49" charset="0"/>
              </a:rPr>
              <a:t>ACE_Asynch_Operation</a:t>
            </a:r>
            <a:r>
              <a:rPr lang="en-US" i="1" u="none" dirty="0"/>
              <a:t>, which provides the interface to initialize the object &amp; </a:t>
            </a:r>
            <a:r>
              <a:rPr lang="en-US" i="1" u="none" dirty="0" smtClean="0"/>
              <a:t>cancel outstanding </a:t>
            </a:r>
            <a:r>
              <a:rPr lang="en-US" i="1" u="none" dirty="0"/>
              <a:t>I/O operations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-1" y="6376988"/>
            <a:ext cx="9144001" cy="481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81024" y="6415088"/>
            <a:ext cx="8048625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</a:rPr>
              <a:t>Handles </a:t>
            </a:r>
            <a:r>
              <a:rPr lang="en-US" sz="2000" i="1" u="none" dirty="0" smtClean="0">
                <a:solidFill>
                  <a:srgbClr val="000000"/>
                </a:solidFill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</a:rPr>
              <a:t> of asynchronous I/O operations via a </a:t>
            </a:r>
            <a:r>
              <a:rPr lang="en-US" sz="2000" i="1" u="none" dirty="0" smtClean="0">
                <a:solidFill>
                  <a:srgbClr val="000000"/>
                </a:solidFill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1134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none" dirty="0">
                <a:latin typeface="+mj-lt"/>
              </a:rPr>
              <a:t>T</a:t>
            </a:r>
            <a:r>
              <a:rPr lang="en-US" sz="2000" u="none" dirty="0" smtClean="0">
                <a:latin typeface="+mj-lt"/>
              </a:rPr>
              <a:t>he </a:t>
            </a:r>
            <a:r>
              <a:rPr lang="en-US" sz="2000" u="none" dirty="0">
                <a:latin typeface="+mj-lt"/>
              </a:rPr>
              <a:t>base class of all asynchronous completion handlers in the ACE </a:t>
            </a: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framework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It provides hook methods to handle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completion </a:t>
            </a:r>
            <a:r>
              <a:rPr lang="en-US" sz="2000" u="none" dirty="0">
                <a:latin typeface="+mj-lt"/>
              </a:rPr>
              <a:t>of all asynchronous I/O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operations defined </a:t>
            </a:r>
            <a:r>
              <a:rPr lang="en-US" sz="2000" u="none" dirty="0">
                <a:latin typeface="+mj-lt"/>
              </a:rPr>
              <a:t>in </a:t>
            </a:r>
            <a:r>
              <a:rPr lang="en-US" sz="2000" u="none" dirty="0" smtClean="0">
                <a:latin typeface="+mj-lt"/>
              </a:rPr>
              <a:t>ACE</a:t>
            </a:r>
          </a:p>
          <a:p>
            <a:pPr marL="4572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Including </a:t>
            </a:r>
            <a:r>
              <a:rPr lang="en-US" sz="2000" u="none" dirty="0">
                <a:latin typeface="+mj-lt"/>
              </a:rPr>
              <a:t>connection establishment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&amp; I/O operations </a:t>
            </a:r>
            <a:r>
              <a:rPr lang="en-US" sz="2000" u="none" dirty="0">
                <a:latin typeface="+mj-lt"/>
              </a:rPr>
              <a:t>on </a:t>
            </a:r>
            <a:r>
              <a:rPr lang="en-US" sz="2000" u="none" dirty="0" smtClean="0">
                <a:latin typeface="+mj-lt"/>
              </a:rPr>
              <a:t>files &amp; IPC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streams</a:t>
            </a:r>
            <a:endParaRPr lang="en-US" sz="2000" u="none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1811113"/>
            <a:ext cx="3853665" cy="33990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ACE_Handler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2420473"/>
            <a:ext cx="3853666" cy="278970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70183" y="2420474"/>
            <a:ext cx="3737634" cy="13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handle_accept</a:t>
            </a:r>
            <a:r>
              <a:rPr lang="en-US" sz="2000" b="1" i="1" u="non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handle_connect</a:t>
            </a:r>
            <a:r>
              <a:rPr lang="en-US" sz="2000" b="1" i="1" u="non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handle_read_stream</a:t>
            </a:r>
            <a:endParaRPr lang="en-US" sz="2000" b="1" i="1" u="non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andle_write_stream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handle_transmit_file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handle_read_file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handle_write_file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handle_time_out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18111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67326" y="1889375"/>
            <a:ext cx="3148138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none" dirty="0">
                <a:latin typeface="+mj-lt"/>
              </a:rPr>
              <a:t>T</a:t>
            </a:r>
            <a:r>
              <a:rPr lang="en-US" sz="2000" u="none" dirty="0" smtClean="0">
                <a:latin typeface="+mj-lt"/>
              </a:rPr>
              <a:t>he </a:t>
            </a:r>
            <a:r>
              <a:rPr lang="en-US" sz="2000" u="none" dirty="0">
                <a:latin typeface="+mj-lt"/>
              </a:rPr>
              <a:t>base class of all asynchronous completion handlers in the ACE </a:t>
            </a: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framework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provides hook methods to handle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all asynchronous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 defined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ACE</a:t>
            </a:r>
          </a:p>
          <a:p>
            <a:pPr marL="4572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Including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establishment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I/O operations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files &amp; IPC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streams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I</a:t>
            </a:r>
            <a:r>
              <a:rPr lang="en-US" sz="2000" u="none" dirty="0" smtClean="0">
                <a:latin typeface="+mj-lt"/>
              </a:rPr>
              <a:t>t </a:t>
            </a:r>
            <a:r>
              <a:rPr lang="en-US" sz="2000" u="none" dirty="0">
                <a:latin typeface="+mj-lt"/>
              </a:rPr>
              <a:t>provides a hook method to handle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timer </a:t>
            </a:r>
            <a:r>
              <a:rPr lang="en-US" sz="2000" u="none" dirty="0">
                <a:latin typeface="+mj-lt"/>
              </a:rPr>
              <a:t>expiration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1811113"/>
            <a:ext cx="3853665" cy="33990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ACE_Handler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2420473"/>
            <a:ext cx="3853666" cy="278970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70183" y="2420474"/>
            <a:ext cx="3737634" cy="13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handle_accept</a:t>
            </a: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handle_connect</a:t>
            </a: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latin typeface="Courier New" pitchFamily="49" charset="0"/>
                <a:cs typeface="Courier New" pitchFamily="49" charset="0"/>
              </a:rPr>
              <a:t>handle_read_stream</a:t>
            </a:r>
            <a:endParaRPr lang="en-US" sz="2000" b="1" i="1" u="none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andle_write_stream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handle_transmit_file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handle_read_file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handle_write_file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handle_time_out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u="non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18111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67326" y="1889375"/>
            <a:ext cx="3148138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11" y="2822058"/>
            <a:ext cx="7434714" cy="35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graphicFrame>
        <p:nvGraphicFramePr>
          <p:cNvPr id="4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430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5360" y="290778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5360" y="3545324"/>
            <a:ext cx="2105865" cy="20867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 u="none" dirty="0" err="1" smtClean="0"/>
              <a:t>Proactor</a:t>
            </a:r>
            <a:r>
              <a:rPr lang="en-US" u="none" dirty="0" smtClean="0"/>
              <a:t> uses </a:t>
            </a:r>
            <a:r>
              <a:rPr lang="en-US" u="none" dirty="0" err="1" smtClean="0"/>
              <a:t>async</a:t>
            </a:r>
            <a:r>
              <a:rPr lang="en-US" u="none" dirty="0" smtClean="0"/>
              <a:t> I/O to allow </a:t>
            </a:r>
            <a:r>
              <a:rPr lang="en-US" u="none" dirty="0"/>
              <a:t>event-driven </a:t>
            </a:r>
            <a:r>
              <a:rPr lang="en-US" u="none" dirty="0" smtClean="0"/>
              <a:t>apps to gain </a:t>
            </a:r>
            <a:r>
              <a:rPr lang="en-US" u="none" dirty="0"/>
              <a:t>benefits </a:t>
            </a:r>
            <a:r>
              <a:rPr lang="en-US" u="none" dirty="0" smtClean="0"/>
              <a:t>of concurrency performance without </a:t>
            </a:r>
            <a:r>
              <a:rPr lang="en-US" u="none" dirty="0"/>
              <a:t>incurring its </a:t>
            </a:r>
            <a:r>
              <a:rPr lang="en-US" u="none" dirty="0" smtClean="0"/>
              <a:t>liabilities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219113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-1" y="6376988"/>
            <a:ext cx="9144001" cy="481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u="none" dirty="0">
                <a:latin typeface="+mj-lt"/>
              </a:rPr>
              <a:t>T</a:t>
            </a:r>
            <a:r>
              <a:rPr lang="en-US" sz="2000" u="none" dirty="0" smtClean="0">
                <a:latin typeface="+mj-lt"/>
              </a:rPr>
              <a:t>he </a:t>
            </a:r>
            <a:r>
              <a:rPr lang="en-US" sz="2000" u="none" dirty="0">
                <a:latin typeface="+mj-lt"/>
              </a:rPr>
              <a:t>base class of all asynchronous completion handlers in the ACE </a:t>
            </a: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i="1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framework</a:t>
            </a: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provides hook methods to handle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all asynchronous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 defined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ACE</a:t>
            </a:r>
          </a:p>
          <a:p>
            <a:pPr marL="4572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Including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establishment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I/O operations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files &amp; IPC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streams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I</a:t>
            </a:r>
            <a:r>
              <a:rPr lang="en-US" sz="2000" u="none" dirty="0" smtClean="0">
                <a:latin typeface="+mj-lt"/>
              </a:rPr>
              <a:t>t </a:t>
            </a:r>
            <a:r>
              <a:rPr lang="en-US" sz="2000" u="none" dirty="0">
                <a:latin typeface="+mj-lt"/>
              </a:rPr>
              <a:t>provides a hook method to handle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timer </a:t>
            </a:r>
            <a:r>
              <a:rPr lang="en-US" sz="2000" u="none" dirty="0">
                <a:latin typeface="+mj-lt"/>
              </a:rPr>
              <a:t>expiration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1811113"/>
            <a:ext cx="3853665" cy="33990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ACE_Handler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2420473"/>
            <a:ext cx="3853666" cy="2789701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70183" y="2420474"/>
            <a:ext cx="3737634" cy="13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handle_accept</a:t>
            </a: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handle_connect</a:t>
            </a: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latin typeface="Courier New" pitchFamily="49" charset="0"/>
                <a:cs typeface="Courier New" pitchFamily="49" charset="0"/>
              </a:rPr>
              <a:t>handle_read_stream</a:t>
            </a:r>
            <a:endParaRPr lang="en-US" sz="2000" b="1" i="1" u="none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andle_write_stream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handle_transmit_file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handle_read_file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handle_write_file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 smtClean="0">
                <a:latin typeface="Courier New" pitchFamily="49" charset="0"/>
                <a:cs typeface="Courier New" pitchFamily="49" charset="0"/>
              </a:rPr>
              <a:t>handle_time_out</a:t>
            </a:r>
            <a:r>
              <a:rPr lang="en-US" sz="2000" b="1" i="1" u="none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u="none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18111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67326" y="1889375"/>
            <a:ext cx="3148138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09576" y="6415088"/>
            <a:ext cx="8342848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</a:rPr>
              <a:t>Handles </a:t>
            </a:r>
            <a:r>
              <a:rPr lang="en-US" sz="2000" i="1" u="none" dirty="0" smtClean="0">
                <a:solidFill>
                  <a:srgbClr val="000000"/>
                </a:solidFill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</a:rPr>
              <a:t> of asynchronous event completion via a </a:t>
            </a:r>
            <a:r>
              <a:rPr lang="en-US" sz="2000" i="1" u="none" dirty="0" smtClean="0">
                <a:solidFill>
                  <a:srgbClr val="000000"/>
                </a:solidFill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892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SzPct val="80000"/>
            </a:pPr>
            <a:r>
              <a:rPr lang="en-US" sz="2000" u="none" dirty="0">
                <a:solidFill>
                  <a:srgbClr val="000000"/>
                </a:solidFill>
                <a:latin typeface="Tahoma"/>
              </a:rPr>
              <a:t>This class defines the interface for the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 &amp;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ACE_Asynch_Connector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 to activate when a new </a:t>
            </a:r>
            <a:r>
              <a:rPr lang="en-US" sz="2000" u="none" dirty="0" smtClean="0">
                <a:solidFill>
                  <a:srgbClr val="000000"/>
                </a:solidFill>
                <a:latin typeface="Tahoma"/>
              </a:rPr>
              <a:t>TCP connection 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is accepted 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It </a:t>
            </a:r>
            <a:r>
              <a:rPr lang="en-US" sz="2000" u="none" dirty="0">
                <a:latin typeface="+mj-lt"/>
              </a:rPr>
              <a:t>provides the basis for initializing </a:t>
            </a:r>
            <a:r>
              <a:rPr lang="en-US" sz="2000" u="none" dirty="0" smtClean="0">
                <a:latin typeface="+mj-lt"/>
              </a:rPr>
              <a:t>&amp;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implementing </a:t>
            </a:r>
            <a:r>
              <a:rPr lang="en-US" sz="2000" u="none" dirty="0">
                <a:latin typeface="+mj-lt"/>
              </a:rPr>
              <a:t>a networked </a:t>
            </a:r>
            <a:r>
              <a:rPr lang="en-US" sz="2000" u="none" dirty="0" smtClean="0">
                <a:latin typeface="+mj-lt"/>
              </a:rPr>
              <a:t>app service</a:t>
            </a:r>
            <a:endParaRPr lang="en-US" sz="2000" u="none" dirty="0">
              <a:latin typeface="+mj-lt"/>
            </a:endParaRP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Acts </a:t>
            </a:r>
            <a:r>
              <a:rPr lang="en-US" sz="2000" u="none" dirty="0">
                <a:latin typeface="+mj-lt"/>
              </a:rPr>
              <a:t>as </a:t>
            </a:r>
            <a:r>
              <a:rPr lang="en-US" sz="2000" u="none" dirty="0" smtClean="0">
                <a:latin typeface="+mj-lt"/>
              </a:rPr>
              <a:t>the target </a:t>
            </a:r>
            <a:r>
              <a:rPr lang="en-US" sz="2000" u="none" dirty="0">
                <a:latin typeface="+mj-lt"/>
              </a:rPr>
              <a:t>of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ACE_Asynch_Connector</a:t>
            </a:r>
            <a:r>
              <a:rPr lang="en-US" sz="2000" u="none" dirty="0" smtClean="0">
                <a:latin typeface="+mj-lt"/>
              </a:rPr>
              <a:t>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&amp; </a:t>
            </a: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 smtClean="0">
                <a:latin typeface="+mj-lt"/>
              </a:rPr>
              <a:t>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connection factories</a:t>
            </a:r>
            <a:endParaRPr lang="en-US" sz="2000" u="none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474407"/>
            <a:ext cx="3853665" cy="20213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ACE_Service_Handler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4082590"/>
            <a:ext cx="3853666" cy="141319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4099062"/>
            <a:ext cx="3737634" cy="13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addresses()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act()</a:t>
            </a:r>
            <a:endParaRPr lang="en-GB" sz="2000" b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4748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67326" y="3553075"/>
            <a:ext cx="3148138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904147" y="18081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48743" y="1903438"/>
            <a:ext cx="19402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93307" y="27813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Isosceles Triangle 3"/>
          <p:cNvSpPr/>
          <p:nvPr/>
        </p:nvSpPr>
        <p:spPr bwMode="auto">
          <a:xfrm>
            <a:off x="6663118" y="24365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SzPct val="80000"/>
            </a:pPr>
            <a:r>
              <a:rPr lang="en-US" sz="2000" u="none" dirty="0">
                <a:solidFill>
                  <a:srgbClr val="000000"/>
                </a:solidFill>
                <a:latin typeface="Tahoma"/>
              </a:rPr>
              <a:t>This class defines the interface for the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 &amp;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ACE_Asynch_Connector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 to activate when a new </a:t>
            </a:r>
            <a:r>
              <a:rPr lang="en-US" sz="2000" u="none" dirty="0" smtClean="0">
                <a:solidFill>
                  <a:srgbClr val="000000"/>
                </a:solidFill>
                <a:latin typeface="Tahoma"/>
              </a:rPr>
              <a:t>TCP connection 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is accepted 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provides the basis for initializing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implementing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 networked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service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Acts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target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ACE_Asynch_Connector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factories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It </a:t>
            </a:r>
            <a:r>
              <a:rPr lang="en-US" sz="2000" u="none" dirty="0">
                <a:latin typeface="+mj-lt"/>
              </a:rPr>
              <a:t>receives the connected peer’s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address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474407"/>
            <a:ext cx="3853665" cy="20213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ACE_Service_Handler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4082590"/>
            <a:ext cx="3853666" cy="141319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4099062"/>
            <a:ext cx="3737634" cy="13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addresses()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act()</a:t>
            </a:r>
            <a:endParaRPr lang="en-GB" sz="2000" b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4748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67326" y="3553075"/>
            <a:ext cx="3148138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904147" y="18081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48743" y="1903438"/>
            <a:ext cx="19402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93307" y="27813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Isosceles Triangle 3"/>
          <p:cNvSpPr/>
          <p:nvPr/>
        </p:nvSpPr>
        <p:spPr bwMode="auto">
          <a:xfrm>
            <a:off x="6663118" y="24365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-1" y="1047750"/>
            <a:ext cx="9144001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SzPct val="80000"/>
            </a:pPr>
            <a:r>
              <a:rPr lang="en-US" sz="2000" u="none" dirty="0">
                <a:solidFill>
                  <a:srgbClr val="000000"/>
                </a:solidFill>
                <a:latin typeface="Tahoma"/>
              </a:rPr>
              <a:t>This class defines the interface for the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 &amp; </a:t>
            </a:r>
            <a:r>
              <a:rPr lang="en-US" sz="2000" b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ACE_Asynch_Connector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 to activate when a new </a:t>
            </a:r>
            <a:r>
              <a:rPr lang="en-US" sz="2000" u="none" dirty="0" smtClean="0">
                <a:solidFill>
                  <a:srgbClr val="000000"/>
                </a:solidFill>
                <a:latin typeface="Tahoma"/>
              </a:rPr>
              <a:t>TCP connection </a:t>
            </a:r>
            <a:r>
              <a:rPr lang="en-US" sz="2000" u="none" dirty="0">
                <a:solidFill>
                  <a:srgbClr val="000000"/>
                </a:solidFill>
                <a:latin typeface="Tahoma"/>
              </a:rPr>
              <a:t>is accepted 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provides the basis for initializing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implementing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 networked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app service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4572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Acts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target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of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ACE_Asynch_Connector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factories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receives the connected peer’s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address</a:t>
            </a: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ACE_Service_Handler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904147" y="18081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48743" y="1903438"/>
            <a:ext cx="19402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93307" y="27813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le 2"/>
          <p:cNvSpPr/>
          <p:nvPr/>
        </p:nvSpPr>
        <p:spPr bwMode="auto">
          <a:xfrm>
            <a:off x="5904147" y="1808147"/>
            <a:ext cx="1996990" cy="611857"/>
          </a:xfrm>
          <a:prstGeom prst="roundRect">
            <a:avLst>
              <a:gd name="adj" fmla="val 5770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Line Callout 1 13"/>
          <p:cNvSpPr/>
          <p:nvPr/>
        </p:nvSpPr>
        <p:spPr bwMode="auto">
          <a:xfrm>
            <a:off x="514350" y="5139729"/>
            <a:ext cx="3981450" cy="923330"/>
          </a:xfrm>
          <a:prstGeom prst="borderCallout1">
            <a:avLst>
              <a:gd name="adj1" fmla="val 288"/>
              <a:gd name="adj2" fmla="val 50818"/>
              <a:gd name="adj3" fmla="val -117306"/>
              <a:gd name="adj4" fmla="val 108965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i="1" u="none" dirty="0">
                <a:latin typeface="+mj-lt"/>
              </a:rPr>
              <a:t>It inherits the ability to handle </a:t>
            </a:r>
            <a:r>
              <a:rPr lang="en-US" i="1" u="none" dirty="0" smtClean="0">
                <a:latin typeface="+mj-lt"/>
              </a:rPr>
              <a:t>asynchronous </a:t>
            </a:r>
            <a:r>
              <a:rPr lang="en-US" i="1" u="none" dirty="0">
                <a:latin typeface="+mj-lt"/>
              </a:rPr>
              <a:t>I/O completion events </a:t>
            </a:r>
            <a:r>
              <a:rPr lang="en-US" i="1" u="none" dirty="0" smtClean="0">
                <a:latin typeface="+mj-lt"/>
              </a:rPr>
              <a:t>since </a:t>
            </a:r>
            <a:r>
              <a:rPr lang="en-US" i="1" u="none" dirty="0">
                <a:latin typeface="+mj-lt"/>
              </a:rPr>
              <a:t>it derives from </a:t>
            </a:r>
            <a:r>
              <a:rPr lang="en-US" b="1" i="1" u="none" dirty="0" err="1">
                <a:latin typeface="Courier New" pitchFamily="49" charset="0"/>
                <a:cs typeface="Courier New" pitchFamily="49" charset="0"/>
              </a:rPr>
              <a:t>ACE_Handler</a:t>
            </a:r>
            <a:endParaRPr lang="en-US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09600" y="6415088"/>
            <a:ext cx="769620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</a:rPr>
              <a:t>Handles </a:t>
            </a:r>
            <a:r>
              <a:rPr lang="en-US" sz="2000" i="1" u="none" dirty="0" smtClean="0">
                <a:solidFill>
                  <a:srgbClr val="000000"/>
                </a:solidFill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</a:rPr>
              <a:t> of asynchronous network I/O via a </a:t>
            </a:r>
            <a:r>
              <a:rPr lang="en-US" sz="2000" i="1" u="none" dirty="0" smtClean="0">
                <a:solidFill>
                  <a:srgbClr val="000000"/>
                </a:solidFill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474407"/>
            <a:ext cx="3853665" cy="20213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4082590"/>
            <a:ext cx="3853666" cy="1413198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4099062"/>
            <a:ext cx="3737634" cy="137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addresses()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act()</a:t>
            </a:r>
            <a:endParaRPr lang="en-GB" sz="2000" b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4748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67326" y="3553075"/>
            <a:ext cx="3148138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6663118" y="24365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This class provides an implementation of asynchronous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capability in the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Acceptor-Connector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pattern: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It initiates asynchronous passive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connection establishment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372806"/>
            <a:ext cx="3853665" cy="22639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ACE_Asynch_Acceptor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3980989"/>
            <a:ext cx="3853666" cy="164828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3997462"/>
            <a:ext cx="3737634" cy="15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ccept()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ancel()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alidate_connections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3732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48275" y="3470525"/>
            <a:ext cx="3100513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3446" y="3102652"/>
            <a:ext cx="1930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u="none" dirty="0" smtClean="0"/>
              <a:t>SERVICE_HANDLER</a:t>
            </a:r>
            <a:endParaRPr lang="en-US" sz="1400" u="none" dirty="0"/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866047" y="17065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10643" y="1801838"/>
            <a:ext cx="19021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26632" y="26797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Isosceles Triangle 3"/>
          <p:cNvSpPr/>
          <p:nvPr/>
        </p:nvSpPr>
        <p:spPr bwMode="auto">
          <a:xfrm>
            <a:off x="6596443" y="23349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This class provides an implementation of asynchronous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capability in the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Acceptor-Connector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pattern: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initiates asynchronous passive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establishment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It </a:t>
            </a:r>
            <a:r>
              <a:rPr lang="en-US" sz="2000" u="none" dirty="0">
                <a:latin typeface="+mj-lt"/>
              </a:rPr>
              <a:t>acts as a factory, creating a </a:t>
            </a:r>
            <a:r>
              <a:rPr lang="en-US" sz="2000" u="none" dirty="0" smtClean="0">
                <a:latin typeface="+mj-lt"/>
              </a:rPr>
              <a:t>new</a:t>
            </a:r>
            <a:br>
              <a:rPr lang="en-US" sz="2000" u="none" dirty="0" smtClean="0">
                <a:latin typeface="+mj-lt"/>
              </a:rPr>
            </a:b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 smtClean="0">
                <a:latin typeface="+mj-lt"/>
              </a:rPr>
              <a:t> for </a:t>
            </a:r>
            <a:r>
              <a:rPr lang="en-US" sz="2000" u="none" dirty="0">
                <a:latin typeface="+mj-lt"/>
              </a:rPr>
              <a:t>each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accepted connection</a:t>
            </a:r>
            <a:endParaRPr lang="en-US" sz="2000" u="none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372806"/>
            <a:ext cx="3853665" cy="22639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ACE_Asynch_Acceptor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3980989"/>
            <a:ext cx="3853666" cy="164828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3997462"/>
            <a:ext cx="3737634" cy="15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ccept()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ancel()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alidate_connections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3732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48275" y="3470525"/>
            <a:ext cx="3100513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3446" y="3102652"/>
            <a:ext cx="1930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u="none" dirty="0" smtClean="0"/>
              <a:t>SERVICE_HANDLER</a:t>
            </a:r>
            <a:endParaRPr lang="en-US" sz="1400" u="none" dirty="0"/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866047" y="17065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10643" y="1801838"/>
            <a:ext cx="19021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6596443" y="23349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26632" y="26797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ounded Rectangle 16"/>
          <p:cNvSpPr/>
          <p:nvPr/>
        </p:nvSpPr>
        <p:spPr bwMode="auto">
          <a:xfrm>
            <a:off x="7057228" y="3104511"/>
            <a:ext cx="1936490" cy="305929"/>
          </a:xfrm>
          <a:prstGeom prst="roundRect">
            <a:avLst>
              <a:gd name="adj" fmla="val 5770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This class provides an implementation of asynchronous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capability in the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Acceptor-Connector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pattern: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initiates asynchronous passive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establishment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acts as a factory, creating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new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for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each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accepted connection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It </a:t>
            </a:r>
            <a:r>
              <a:rPr lang="en-US" sz="2000" u="none" dirty="0">
                <a:latin typeface="+mj-lt"/>
              </a:rPr>
              <a:t>can cancel a previously initiated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asynchronous </a:t>
            </a:r>
            <a:r>
              <a:rPr lang="en-US" sz="2000" b="1" u="none" dirty="0"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000" u="none" dirty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operation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372806"/>
            <a:ext cx="3853665" cy="22639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ACE_Asynch_Acceptor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3980989"/>
            <a:ext cx="3853666" cy="164828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3997462"/>
            <a:ext cx="3737634" cy="15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ccept()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ancel()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alidate_connections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3732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48275" y="3470525"/>
            <a:ext cx="3100513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3446" y="3102652"/>
            <a:ext cx="1930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u="none" dirty="0" smtClean="0"/>
              <a:t>SERVICE_HANDLER</a:t>
            </a:r>
            <a:endParaRPr lang="en-US" sz="1400" u="none" dirty="0"/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866047" y="17065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10643" y="1801838"/>
            <a:ext cx="19021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6596443" y="23349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26632" y="26797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467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This class provides an implementation of asynchronous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capability in the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Acceptor-Connector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pattern: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initiates asynchronous passive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establishment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acts as a factory, creating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new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for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each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accepted connection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can cancel a previously initiated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asynchronous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It </a:t>
            </a:r>
            <a:r>
              <a:rPr lang="en-US" sz="2000" u="none" dirty="0">
                <a:latin typeface="+mj-lt"/>
              </a:rPr>
              <a:t>provides a hook method to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validate </a:t>
            </a:r>
            <a:r>
              <a:rPr lang="en-US" sz="2000" u="none" dirty="0">
                <a:latin typeface="+mj-lt"/>
              </a:rPr>
              <a:t>the peer before initializing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 new </a:t>
            </a: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ACE_Service_Handler</a:t>
            </a:r>
            <a:endParaRPr lang="en-US" sz="2000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372806"/>
            <a:ext cx="3853665" cy="22639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ACE_Asynch_Acceptor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3980989"/>
            <a:ext cx="3853666" cy="164828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3997462"/>
            <a:ext cx="3737634" cy="15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ccept()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ancel()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alidate_connections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3732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48275" y="3470525"/>
            <a:ext cx="3100513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3446" y="3102652"/>
            <a:ext cx="1930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u="none" dirty="0" smtClean="0"/>
              <a:t>SERVICE_HANDLER</a:t>
            </a:r>
            <a:endParaRPr lang="en-US" sz="1400" u="none" dirty="0"/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866047" y="17065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10643" y="1801838"/>
            <a:ext cx="19021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6596443" y="23349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26632" y="26797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49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SzPct val="80000"/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This class provides an implementation of asynchronous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capability in the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Acceptor-Connector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pattern: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It initiates asynchronous passive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connection establishment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acts as a factory, creating a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new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for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each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accepted connection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can cancel a previously initiated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asynchronous </a:t>
            </a:r>
            <a:r>
              <a:rPr lang="en-US" sz="2000" b="1" u="none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</a:t>
            </a:r>
          </a:p>
          <a:p>
            <a:pPr marL="228600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It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provides a hook method to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validate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peer before initializing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 new </a:t>
            </a:r>
            <a:r>
              <a:rPr lang="en-US" sz="2000" b="1" u="none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ACE_Service_Handler</a:t>
            </a:r>
            <a:endParaRPr lang="en-US" sz="2000" b="1" u="none" dirty="0" smtClean="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</a:pPr>
            <a:endParaRPr lang="en-US" sz="2000" u="none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70183" y="3372806"/>
            <a:ext cx="3853665" cy="22639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ACE_Asynch_Acceptor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4870182" y="3980989"/>
            <a:ext cx="3853666" cy="164828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95"/>
          <p:cNvSpPr>
            <a:spLocks noChangeArrowheads="1"/>
          </p:cNvSpPr>
          <p:nvPr/>
        </p:nvSpPr>
        <p:spPr bwMode="auto">
          <a:xfrm>
            <a:off x="4843128" y="3997462"/>
            <a:ext cx="3737634" cy="15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611188" algn="l"/>
              </a:tabLst>
            </a:pP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open()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ccept()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ancel()</a:t>
            </a:r>
          </a:p>
          <a:p>
            <a:pPr>
              <a:tabLst>
                <a:tab pos="611188" algn="l"/>
              </a:tabLst>
            </a:pPr>
            <a:r>
              <a:rPr lang="en-US" sz="2000" b="1" i="1" u="none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="1" i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alidate_connections</a:t>
            </a:r>
            <a:r>
              <a:rPr lang="en-US" sz="2000" b="1" i="1" u="non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GB" sz="2000" b="1" i="1" u="non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611188" algn="l"/>
              </a:tabLst>
            </a:pPr>
            <a:r>
              <a:rPr lang="en-GB" sz="2000" b="1" i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94"/>
          <p:cNvSpPr>
            <a:spLocks noChangeArrowheads="1"/>
          </p:cNvSpPr>
          <p:nvPr/>
        </p:nvSpPr>
        <p:spPr bwMode="auto">
          <a:xfrm>
            <a:off x="4870183" y="3373213"/>
            <a:ext cx="3853665" cy="609361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32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248275" y="3470525"/>
            <a:ext cx="3100513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ACE_Asynch_Acceptor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3446" y="3102652"/>
            <a:ext cx="193027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u="none" dirty="0" smtClean="0"/>
              <a:t>SERVICE_HANDLER</a:t>
            </a:r>
            <a:endParaRPr lang="en-US" sz="1400" u="none" dirty="0"/>
          </a:p>
        </p:txBody>
      </p:sp>
      <p:sp>
        <p:nvSpPr>
          <p:cNvPr id="15" name="Rectangle 94"/>
          <p:cNvSpPr>
            <a:spLocks noChangeArrowheads="1"/>
          </p:cNvSpPr>
          <p:nvPr/>
        </p:nvSpPr>
        <p:spPr bwMode="auto">
          <a:xfrm>
            <a:off x="5866047" y="1706541"/>
            <a:ext cx="1984848" cy="60936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10800000" wrap="none" anchor="ctr"/>
          <a:lstStyle/>
          <a:p>
            <a:endParaRPr lang="en-US" sz="3200" u="none">
              <a:solidFill>
                <a:srgbClr val="D9F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5910643" y="1801838"/>
            <a:ext cx="1902152" cy="46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2000" b="1" i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ACE_Handler</a:t>
            </a: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  <a:p>
            <a:pPr algn="ctr">
              <a:tabLst>
                <a:tab pos="611188" algn="l"/>
              </a:tabLst>
            </a:pPr>
            <a:endParaRPr lang="en-US" sz="2000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Isosceles Triangle 3"/>
          <p:cNvSpPr/>
          <p:nvPr/>
        </p:nvSpPr>
        <p:spPr bwMode="auto">
          <a:xfrm>
            <a:off x="6596443" y="2334952"/>
            <a:ext cx="460785" cy="354341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26632" y="2679768"/>
            <a:ext cx="0" cy="70297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ounded Rectangle 8"/>
          <p:cNvSpPr/>
          <p:nvPr/>
        </p:nvSpPr>
        <p:spPr bwMode="auto">
          <a:xfrm>
            <a:off x="5856522" y="1706541"/>
            <a:ext cx="1984848" cy="584422"/>
          </a:xfrm>
          <a:prstGeom prst="roundRect">
            <a:avLst>
              <a:gd name="adj" fmla="val 4541"/>
            </a:avLst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ine Callout 1 16"/>
          <p:cNvSpPr/>
          <p:nvPr/>
        </p:nvSpPr>
        <p:spPr bwMode="auto">
          <a:xfrm>
            <a:off x="771526" y="5244774"/>
            <a:ext cx="3324224" cy="923330"/>
          </a:xfrm>
          <a:prstGeom prst="borderCallout1">
            <a:avLst>
              <a:gd name="adj1" fmla="val -1775"/>
              <a:gd name="adj2" fmla="val 91269"/>
              <a:gd name="adj3" fmla="val -45095"/>
              <a:gd name="adj4" fmla="val 121842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i="1" u="none" dirty="0"/>
              <a:t>I</a:t>
            </a:r>
            <a:r>
              <a:rPr lang="en-US" i="1" u="none" dirty="0" smtClean="0"/>
              <a:t>nherits </a:t>
            </a:r>
            <a:r>
              <a:rPr lang="en-US" i="1" u="none" dirty="0"/>
              <a:t>from </a:t>
            </a:r>
            <a:r>
              <a:rPr lang="en-US" b="1" i="1" u="none" dirty="0" err="1" smtClean="0">
                <a:latin typeface="Courier New" pitchFamily="49" charset="0"/>
                <a:cs typeface="Courier New" pitchFamily="49" charset="0"/>
              </a:rPr>
              <a:t>ACE_Handler</a:t>
            </a:r>
            <a:r>
              <a:rPr lang="en-US" i="1" u="none" dirty="0"/>
              <a:t> </a:t>
            </a:r>
            <a:r>
              <a:rPr lang="en-US" i="1" u="none" dirty="0" smtClean="0"/>
              <a:t>to handle asynchronous </a:t>
            </a:r>
            <a:r>
              <a:rPr lang="en-US" i="1" u="none" dirty="0"/>
              <a:t>accept completion </a:t>
            </a:r>
            <a:r>
              <a:rPr lang="en-US" i="1" u="none" dirty="0" smtClean="0"/>
              <a:t>events </a:t>
            </a:r>
            <a:endParaRPr lang="en-US" b="1" i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90550" y="6415088"/>
            <a:ext cx="7748714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Handles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of </a:t>
            </a:r>
            <a:r>
              <a:rPr lang="en-US" sz="2000" u="none" dirty="0" err="1" smtClean="0">
                <a:solidFill>
                  <a:srgbClr val="000000"/>
                </a:solidFill>
                <a:latin typeface="+mj-lt"/>
              </a:rPr>
              <a:t>async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passive connections via a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4580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none" dirty="0" smtClean="0">
                <a:latin typeface="+mj-lt"/>
              </a:rPr>
              <a:t>Defines an interface for ACE</a:t>
            </a:r>
            <a:br>
              <a:rPr lang="en-US" sz="2000" u="none" dirty="0" smtClean="0">
                <a:latin typeface="+mj-lt"/>
              </a:rPr>
            </a:b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u="none" dirty="0" smtClean="0">
                <a:latin typeface="+mj-lt"/>
              </a:rPr>
              <a:t> framework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capabilities</a:t>
            </a:r>
            <a:r>
              <a:rPr lang="en-US" sz="2000" u="none" dirty="0">
                <a:latin typeface="+mj-lt"/>
              </a:rPr>
              <a:t>:</a:t>
            </a: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Centralize event loop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processing</a:t>
            </a:r>
            <a:endParaRPr lang="en-US" sz="2000" u="none" dirty="0">
              <a:latin typeface="+mj-lt"/>
            </a:endParaRPr>
          </a:p>
          <a:p>
            <a:pPr>
              <a:spcBef>
                <a:spcPts val="6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ACE_Proactor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651936" y="1212851"/>
            <a:ext cx="5339662" cy="17378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630450" y="2176325"/>
            <a:ext cx="800762" cy="41365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6466246" y="4178036"/>
            <a:ext cx="1539927" cy="32728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87594" y="2105375"/>
            <a:ext cx="0" cy="6175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6884122" y="3174174"/>
            <a:ext cx="18281" cy="29312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6884122" y="3155124"/>
            <a:ext cx="1553855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237340" y="1666252"/>
            <a:ext cx="2030676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5762920" y="2255960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3"/>
          <p:cNvSpPr>
            <a:spLocks noChangeArrowheads="1"/>
          </p:cNvSpPr>
          <p:nvPr/>
        </p:nvSpPr>
        <p:spPr bwMode="auto">
          <a:xfrm>
            <a:off x="6443863" y="2350217"/>
            <a:ext cx="824152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74"/>
          <p:cNvSpPr>
            <a:spLocks noChangeArrowheads="1"/>
          </p:cNvSpPr>
          <p:nvPr/>
        </p:nvSpPr>
        <p:spPr bwMode="auto">
          <a:xfrm>
            <a:off x="6498705" y="2105944"/>
            <a:ext cx="418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 sz="24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6015238" y="1739535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6760589" y="1419943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77"/>
          <p:cNvSpPr>
            <a:spLocks noChangeArrowheads="1"/>
          </p:cNvSpPr>
          <p:nvPr/>
        </p:nvSpPr>
        <p:spPr bwMode="auto">
          <a:xfrm>
            <a:off x="6243725" y="2620953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5725043" y="3353203"/>
            <a:ext cx="292490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6067799" y="2547672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 85"/>
          <p:cNvSpPr>
            <a:spLocks/>
          </p:cNvSpPr>
          <p:nvPr/>
        </p:nvSpPr>
        <p:spPr bwMode="auto">
          <a:xfrm>
            <a:off x="5484205" y="2398501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86"/>
          <p:cNvSpPr>
            <a:spLocks/>
          </p:cNvSpPr>
          <p:nvPr/>
        </p:nvSpPr>
        <p:spPr bwMode="auto">
          <a:xfrm>
            <a:off x="5539046" y="2743090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97"/>
          <p:cNvSpPr>
            <a:spLocks noChangeArrowheads="1"/>
          </p:cNvSpPr>
          <p:nvPr/>
        </p:nvSpPr>
        <p:spPr bwMode="auto">
          <a:xfrm>
            <a:off x="6466246" y="3447947"/>
            <a:ext cx="153992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99"/>
          <p:cNvSpPr>
            <a:spLocks noChangeArrowheads="1"/>
          </p:cNvSpPr>
          <p:nvPr/>
        </p:nvSpPr>
        <p:spPr bwMode="auto">
          <a:xfrm>
            <a:off x="6431212" y="4168511"/>
            <a:ext cx="1677250" cy="43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08"/>
          <p:cNvSpPr>
            <a:spLocks noChangeArrowheads="1"/>
          </p:cNvSpPr>
          <p:nvPr/>
        </p:nvSpPr>
        <p:spPr bwMode="auto">
          <a:xfrm>
            <a:off x="4308232" y="3339682"/>
            <a:ext cx="1559949" cy="3786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09"/>
          <p:cNvSpPr>
            <a:spLocks noChangeArrowheads="1"/>
          </p:cNvSpPr>
          <p:nvPr/>
        </p:nvSpPr>
        <p:spPr bwMode="auto">
          <a:xfrm>
            <a:off x="4762238" y="2246334"/>
            <a:ext cx="795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07"/>
          <p:cNvSpPr>
            <a:spLocks noChangeArrowheads="1"/>
          </p:cNvSpPr>
          <p:nvPr/>
        </p:nvSpPr>
        <p:spPr bwMode="auto">
          <a:xfrm>
            <a:off x="4275124" y="3315927"/>
            <a:ext cx="1564481" cy="44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GetCompletion</a:t>
            </a:r>
            <a: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Status()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6"/>
          <p:cNvSpPr>
            <a:spLocks noChangeArrowheads="1"/>
          </p:cNvSpPr>
          <p:nvPr/>
        </p:nvSpPr>
        <p:spPr bwMode="auto">
          <a:xfrm>
            <a:off x="4308232" y="2749355"/>
            <a:ext cx="1559949" cy="590327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105"/>
          <p:cNvSpPr>
            <a:spLocks noChangeArrowheads="1"/>
          </p:cNvSpPr>
          <p:nvPr/>
        </p:nvSpPr>
        <p:spPr bwMode="auto">
          <a:xfrm>
            <a:off x="4273219" y="2800334"/>
            <a:ext cx="1658969" cy="35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Event Queue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>
            <a:stCxn id="32" idx="3"/>
          </p:cNvCxnSpPr>
          <p:nvPr/>
        </p:nvCxnSpPr>
        <p:spPr bwMode="auto">
          <a:xfrm>
            <a:off x="8437977" y="3167338"/>
            <a:ext cx="0" cy="17154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724447" y="1441929"/>
            <a:ext cx="1684118" cy="3544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201386" y="1753387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201386" y="2437351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89"/>
          <p:cNvSpPr>
            <a:spLocks noChangeArrowheads="1"/>
          </p:cNvSpPr>
          <p:nvPr/>
        </p:nvSpPr>
        <p:spPr bwMode="auto">
          <a:xfrm>
            <a:off x="3724447" y="1455131"/>
            <a:ext cx="1589669" cy="35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ACE_Proactor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92"/>
          <p:cNvSpPr>
            <a:spLocks noChangeArrowheads="1"/>
          </p:cNvSpPr>
          <p:nvPr/>
        </p:nvSpPr>
        <p:spPr bwMode="auto">
          <a:xfrm>
            <a:off x="3724447" y="1790027"/>
            <a:ext cx="1684118" cy="315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91"/>
          <p:cNvSpPr>
            <a:spLocks noChangeArrowheads="1"/>
          </p:cNvSpPr>
          <p:nvPr/>
        </p:nvSpPr>
        <p:spPr bwMode="auto">
          <a:xfrm>
            <a:off x="3699561" y="1804435"/>
            <a:ext cx="1684118" cy="30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GB" sz="140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un_event_loop</a:t>
            </a:r>
            <a:r>
              <a:rPr lang="en-GB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6991405" y="1791231"/>
            <a:ext cx="1943045" cy="92392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6973123" y="1802362"/>
            <a:ext cx="2066101" cy="86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handle_write_stream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US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US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1400" i="1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01630" y="2710879"/>
            <a:ext cx="0" cy="44693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4"/>
          <p:cNvSpPr>
            <a:spLocks noChangeArrowheads="1"/>
          </p:cNvSpPr>
          <p:nvPr/>
        </p:nvSpPr>
        <p:spPr bwMode="auto">
          <a:xfrm>
            <a:off x="6991405" y="1285874"/>
            <a:ext cx="1943045" cy="50535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7047424" y="1362076"/>
            <a:ext cx="1857070" cy="3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ACE_Handler</a:t>
            </a:r>
            <a:endParaRPr lang="en-US" sz="1400" b="1" i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7569466" y="2755261"/>
            <a:ext cx="263913" cy="239297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97"/>
          <p:cNvSpPr>
            <a:spLocks noChangeArrowheads="1"/>
          </p:cNvSpPr>
          <p:nvPr/>
        </p:nvSpPr>
        <p:spPr bwMode="auto">
          <a:xfrm>
            <a:off x="6729303" y="4701396"/>
            <a:ext cx="200358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99"/>
          <p:cNvSpPr>
            <a:spLocks noChangeArrowheads="1"/>
          </p:cNvSpPr>
          <p:nvPr/>
        </p:nvSpPr>
        <p:spPr bwMode="auto">
          <a:xfrm>
            <a:off x="6729303" y="5441010"/>
            <a:ext cx="2003587" cy="5311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0"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andle_writer_stream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>
            <a:endCxn id="41" idx="3"/>
          </p:cNvCxnSpPr>
          <p:nvPr/>
        </p:nvCxnSpPr>
        <p:spPr bwMode="auto">
          <a:xfrm>
            <a:off x="6015238" y="2609564"/>
            <a:ext cx="2295" cy="7558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63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11" y="2822058"/>
            <a:ext cx="7434714" cy="35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5360" y="3545324"/>
            <a:ext cx="2105865" cy="20867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 u="none" dirty="0" err="1" smtClean="0"/>
              <a:t>Proactor</a:t>
            </a:r>
            <a:r>
              <a:rPr lang="en-US" u="none" dirty="0" smtClean="0"/>
              <a:t> uses </a:t>
            </a:r>
            <a:r>
              <a:rPr lang="en-US" u="none" dirty="0" err="1" smtClean="0"/>
              <a:t>async</a:t>
            </a:r>
            <a:r>
              <a:rPr lang="en-US" u="none" dirty="0" smtClean="0"/>
              <a:t> I/O to allow </a:t>
            </a:r>
            <a:r>
              <a:rPr lang="en-US" u="none" dirty="0"/>
              <a:t>event-driven </a:t>
            </a:r>
            <a:r>
              <a:rPr lang="en-US" u="none" dirty="0" smtClean="0"/>
              <a:t>apps to gain </a:t>
            </a:r>
            <a:r>
              <a:rPr lang="en-US" u="none" dirty="0"/>
              <a:t>benefits </a:t>
            </a:r>
            <a:r>
              <a:rPr lang="en-US" u="none" dirty="0" smtClean="0"/>
              <a:t>of concurrency performance without </a:t>
            </a:r>
            <a:r>
              <a:rPr lang="en-US" u="none" dirty="0"/>
              <a:t>incurring its </a:t>
            </a:r>
            <a:r>
              <a:rPr lang="en-US" u="none" dirty="0" smtClean="0"/>
              <a:t>liabilities</a:t>
            </a:r>
            <a:endParaRPr lang="en-US" u="none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67049" y="2850634"/>
            <a:ext cx="2305051" cy="426482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57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6361985" y="2882459"/>
            <a:ext cx="2513934" cy="33659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none" dirty="0" smtClean="0">
                <a:latin typeface="+mj-lt"/>
              </a:rPr>
              <a:t>Defines an interface for ACE</a:t>
            </a:r>
            <a:br>
              <a:rPr lang="en-US" sz="2000" u="none" dirty="0" smtClean="0">
                <a:latin typeface="+mj-lt"/>
              </a:rPr>
            </a:b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u="none" dirty="0" smtClean="0">
                <a:latin typeface="+mj-lt"/>
              </a:rPr>
              <a:t> framework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capabilities</a:t>
            </a:r>
            <a:r>
              <a:rPr lang="en-US" sz="2000" u="none" dirty="0">
                <a:latin typeface="+mj-lt"/>
              </a:rPr>
              <a:t>:</a:t>
            </a: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 event loop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processing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 err="1">
                <a:latin typeface="+mj-lt"/>
              </a:rPr>
              <a:t>Demuxes</a:t>
            </a:r>
            <a:r>
              <a:rPr lang="en-US" sz="2000" u="none" dirty="0">
                <a:latin typeface="+mj-lt"/>
              </a:rPr>
              <a:t> completion events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to completion handlers &amp;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dispatches hook methods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on completion handlers</a:t>
            </a:r>
          </a:p>
          <a:p>
            <a:pPr>
              <a:spcBef>
                <a:spcPts val="6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ACE_Proactor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651936" y="1212851"/>
            <a:ext cx="5339662" cy="17378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05411" y="2950523"/>
            <a:ext cx="1946437" cy="85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630450" y="2176325"/>
            <a:ext cx="800762" cy="41365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6466246" y="4178036"/>
            <a:ext cx="1539927" cy="32728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87594" y="2105375"/>
            <a:ext cx="0" cy="6175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6884122" y="3174174"/>
            <a:ext cx="18281" cy="29312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6884122" y="3155124"/>
            <a:ext cx="1553855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237340" y="1666252"/>
            <a:ext cx="2030676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5762920" y="2255960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3"/>
          <p:cNvSpPr>
            <a:spLocks noChangeArrowheads="1"/>
          </p:cNvSpPr>
          <p:nvPr/>
        </p:nvSpPr>
        <p:spPr bwMode="auto">
          <a:xfrm>
            <a:off x="6443863" y="2350217"/>
            <a:ext cx="824152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74"/>
          <p:cNvSpPr>
            <a:spLocks noChangeArrowheads="1"/>
          </p:cNvSpPr>
          <p:nvPr/>
        </p:nvSpPr>
        <p:spPr bwMode="auto">
          <a:xfrm>
            <a:off x="6498705" y="2105944"/>
            <a:ext cx="418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 sz="24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6015238" y="1739535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6760589" y="1419943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77"/>
          <p:cNvSpPr>
            <a:spLocks noChangeArrowheads="1"/>
          </p:cNvSpPr>
          <p:nvPr/>
        </p:nvSpPr>
        <p:spPr bwMode="auto">
          <a:xfrm>
            <a:off x="6243725" y="2620953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5725043" y="3353203"/>
            <a:ext cx="292490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6067799" y="2547672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 85"/>
          <p:cNvSpPr>
            <a:spLocks/>
          </p:cNvSpPr>
          <p:nvPr/>
        </p:nvSpPr>
        <p:spPr bwMode="auto">
          <a:xfrm>
            <a:off x="5484205" y="2398501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86"/>
          <p:cNvSpPr>
            <a:spLocks/>
          </p:cNvSpPr>
          <p:nvPr/>
        </p:nvSpPr>
        <p:spPr bwMode="auto">
          <a:xfrm>
            <a:off x="5539046" y="2743090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97"/>
          <p:cNvSpPr>
            <a:spLocks noChangeArrowheads="1"/>
          </p:cNvSpPr>
          <p:nvPr/>
        </p:nvSpPr>
        <p:spPr bwMode="auto">
          <a:xfrm>
            <a:off x="6466246" y="3447947"/>
            <a:ext cx="153992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99"/>
          <p:cNvSpPr>
            <a:spLocks noChangeArrowheads="1"/>
          </p:cNvSpPr>
          <p:nvPr/>
        </p:nvSpPr>
        <p:spPr bwMode="auto">
          <a:xfrm>
            <a:off x="6431212" y="4168511"/>
            <a:ext cx="1677250" cy="43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08"/>
          <p:cNvSpPr>
            <a:spLocks noChangeArrowheads="1"/>
          </p:cNvSpPr>
          <p:nvPr/>
        </p:nvSpPr>
        <p:spPr bwMode="auto">
          <a:xfrm>
            <a:off x="4308232" y="3339682"/>
            <a:ext cx="1559949" cy="3786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09"/>
          <p:cNvSpPr>
            <a:spLocks noChangeArrowheads="1"/>
          </p:cNvSpPr>
          <p:nvPr/>
        </p:nvSpPr>
        <p:spPr bwMode="auto">
          <a:xfrm>
            <a:off x="4762238" y="2246334"/>
            <a:ext cx="795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07"/>
          <p:cNvSpPr>
            <a:spLocks noChangeArrowheads="1"/>
          </p:cNvSpPr>
          <p:nvPr/>
        </p:nvSpPr>
        <p:spPr bwMode="auto">
          <a:xfrm>
            <a:off x="4275124" y="3315927"/>
            <a:ext cx="1564481" cy="44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b="1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GetCompletion</a:t>
            </a:r>
            <a:r>
              <a:rPr lang="en-GB" sz="1200" b="1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200" b="1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200" b="1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Status()</a:t>
            </a:r>
            <a:endParaRPr lang="en-US" sz="1200" b="1" u="non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6"/>
          <p:cNvSpPr>
            <a:spLocks noChangeArrowheads="1"/>
          </p:cNvSpPr>
          <p:nvPr/>
        </p:nvSpPr>
        <p:spPr bwMode="auto">
          <a:xfrm>
            <a:off x="4308232" y="2749355"/>
            <a:ext cx="1559949" cy="590327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105"/>
          <p:cNvSpPr>
            <a:spLocks noChangeArrowheads="1"/>
          </p:cNvSpPr>
          <p:nvPr/>
        </p:nvSpPr>
        <p:spPr bwMode="auto">
          <a:xfrm>
            <a:off x="4273219" y="2800334"/>
            <a:ext cx="1658969" cy="35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Event Queue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>
            <a:stCxn id="32" idx="3"/>
          </p:cNvCxnSpPr>
          <p:nvPr/>
        </p:nvCxnSpPr>
        <p:spPr bwMode="auto">
          <a:xfrm>
            <a:off x="8437977" y="3167338"/>
            <a:ext cx="0" cy="17154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724447" y="1441929"/>
            <a:ext cx="1684118" cy="3544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201386" y="1753387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201386" y="2437351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89"/>
          <p:cNvSpPr>
            <a:spLocks noChangeArrowheads="1"/>
          </p:cNvSpPr>
          <p:nvPr/>
        </p:nvSpPr>
        <p:spPr bwMode="auto">
          <a:xfrm>
            <a:off x="3724447" y="1455131"/>
            <a:ext cx="1589669" cy="35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ACE_Proactor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92"/>
          <p:cNvSpPr>
            <a:spLocks noChangeArrowheads="1"/>
          </p:cNvSpPr>
          <p:nvPr/>
        </p:nvSpPr>
        <p:spPr bwMode="auto">
          <a:xfrm>
            <a:off x="3724447" y="1790027"/>
            <a:ext cx="1684118" cy="315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91"/>
          <p:cNvSpPr>
            <a:spLocks noChangeArrowheads="1"/>
          </p:cNvSpPr>
          <p:nvPr/>
        </p:nvSpPr>
        <p:spPr bwMode="auto">
          <a:xfrm>
            <a:off x="3699561" y="1804435"/>
            <a:ext cx="1684118" cy="30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GB" sz="1400" u="none" dirty="0" err="1" smtClean="0">
                <a:latin typeface="Arial" pitchFamily="34" charset="0"/>
                <a:cs typeface="Arial" pitchFamily="34" charset="0"/>
              </a:rPr>
              <a:t>un_event_loop</a:t>
            </a:r>
            <a:r>
              <a:rPr lang="en-GB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6991405" y="1791231"/>
            <a:ext cx="1943045" cy="92392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6973123" y="1802362"/>
            <a:ext cx="2066101" cy="86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handle_write_stream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US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US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1400" i="1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01630" y="2710879"/>
            <a:ext cx="0" cy="44693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4"/>
          <p:cNvSpPr>
            <a:spLocks noChangeArrowheads="1"/>
          </p:cNvSpPr>
          <p:nvPr/>
        </p:nvSpPr>
        <p:spPr bwMode="auto">
          <a:xfrm>
            <a:off x="6991405" y="1285874"/>
            <a:ext cx="1943045" cy="50535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7047424" y="1362076"/>
            <a:ext cx="1857070" cy="3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ACE_Handler</a:t>
            </a:r>
            <a:endParaRPr lang="en-US" sz="1400" b="1" i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7569466" y="2755261"/>
            <a:ext cx="263913" cy="239297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97"/>
          <p:cNvSpPr>
            <a:spLocks noChangeArrowheads="1"/>
          </p:cNvSpPr>
          <p:nvPr/>
        </p:nvSpPr>
        <p:spPr bwMode="auto">
          <a:xfrm>
            <a:off x="6729303" y="4701396"/>
            <a:ext cx="200358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99"/>
          <p:cNvSpPr>
            <a:spLocks noChangeArrowheads="1"/>
          </p:cNvSpPr>
          <p:nvPr/>
        </p:nvSpPr>
        <p:spPr bwMode="auto">
          <a:xfrm>
            <a:off x="6729303" y="5441010"/>
            <a:ext cx="2003587" cy="7121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rIns="0"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40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andle_writer_stream</a:t>
            </a:r>
            <a:r>
              <a:rPr lang="en-GB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>
            <a:endCxn id="41" idx="3"/>
          </p:cNvCxnSpPr>
          <p:nvPr/>
        </p:nvCxnSpPr>
        <p:spPr bwMode="auto">
          <a:xfrm>
            <a:off x="6015238" y="2609564"/>
            <a:ext cx="2295" cy="7558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05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6361985" y="2882459"/>
            <a:ext cx="2513934" cy="33659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none" dirty="0" smtClean="0">
                <a:latin typeface="+mj-lt"/>
              </a:rPr>
              <a:t>Defines an interface for ACE</a:t>
            </a:r>
            <a:br>
              <a:rPr lang="en-US" sz="2000" u="none" dirty="0" smtClean="0">
                <a:latin typeface="+mj-lt"/>
              </a:rPr>
            </a:b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u="none" dirty="0" smtClean="0">
                <a:latin typeface="+mj-lt"/>
              </a:rPr>
              <a:t> framework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capabilities</a:t>
            </a:r>
            <a:r>
              <a:rPr lang="en-US" sz="2000" u="none" dirty="0">
                <a:latin typeface="+mj-lt"/>
              </a:rPr>
              <a:t>:</a:t>
            </a: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 event loop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processing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Demuxes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completion events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completion handlers &amp;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dispatches hook methods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completion handlers</a:t>
            </a: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Dispatch </a:t>
            </a:r>
            <a:r>
              <a:rPr lang="en-US" sz="2000" u="none" dirty="0">
                <a:latin typeface="+mj-lt"/>
              </a:rPr>
              <a:t>timer expirations to their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associated </a:t>
            </a: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ACE_Handle</a:t>
            </a:r>
            <a:r>
              <a:rPr lang="en-US" sz="2000" u="none" dirty="0">
                <a:latin typeface="+mj-lt"/>
              </a:rPr>
              <a:t> objects</a:t>
            </a:r>
          </a:p>
          <a:p>
            <a:pPr>
              <a:spcBef>
                <a:spcPts val="6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ACE_Proactor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651936" y="1212851"/>
            <a:ext cx="5339662" cy="17378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05411" y="2950523"/>
            <a:ext cx="1946437" cy="85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630450" y="2176325"/>
            <a:ext cx="800762" cy="41365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6466246" y="4178036"/>
            <a:ext cx="1539927" cy="32728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87594" y="2105375"/>
            <a:ext cx="0" cy="6175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6884122" y="3174174"/>
            <a:ext cx="18281" cy="29312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6884122" y="3155124"/>
            <a:ext cx="1553855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237340" y="1666252"/>
            <a:ext cx="2030676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5762920" y="2255960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3"/>
          <p:cNvSpPr>
            <a:spLocks noChangeArrowheads="1"/>
          </p:cNvSpPr>
          <p:nvPr/>
        </p:nvSpPr>
        <p:spPr bwMode="auto">
          <a:xfrm>
            <a:off x="6443863" y="2350217"/>
            <a:ext cx="824152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74"/>
          <p:cNvSpPr>
            <a:spLocks noChangeArrowheads="1"/>
          </p:cNvSpPr>
          <p:nvPr/>
        </p:nvSpPr>
        <p:spPr bwMode="auto">
          <a:xfrm>
            <a:off x="6498705" y="2105944"/>
            <a:ext cx="418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 sz="24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6015238" y="1739535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6760589" y="1419943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77"/>
          <p:cNvSpPr>
            <a:spLocks noChangeArrowheads="1"/>
          </p:cNvSpPr>
          <p:nvPr/>
        </p:nvSpPr>
        <p:spPr bwMode="auto">
          <a:xfrm>
            <a:off x="6243725" y="2620953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5725043" y="3353203"/>
            <a:ext cx="292490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6067799" y="2547672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 85"/>
          <p:cNvSpPr>
            <a:spLocks/>
          </p:cNvSpPr>
          <p:nvPr/>
        </p:nvSpPr>
        <p:spPr bwMode="auto">
          <a:xfrm>
            <a:off x="5484205" y="2398501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86"/>
          <p:cNvSpPr>
            <a:spLocks/>
          </p:cNvSpPr>
          <p:nvPr/>
        </p:nvSpPr>
        <p:spPr bwMode="auto">
          <a:xfrm>
            <a:off x="5539046" y="2743090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97"/>
          <p:cNvSpPr>
            <a:spLocks noChangeArrowheads="1"/>
          </p:cNvSpPr>
          <p:nvPr/>
        </p:nvSpPr>
        <p:spPr bwMode="auto">
          <a:xfrm>
            <a:off x="6466246" y="3447947"/>
            <a:ext cx="153992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99"/>
          <p:cNvSpPr>
            <a:spLocks noChangeArrowheads="1"/>
          </p:cNvSpPr>
          <p:nvPr/>
        </p:nvSpPr>
        <p:spPr bwMode="auto">
          <a:xfrm>
            <a:off x="6431212" y="4168511"/>
            <a:ext cx="1677250" cy="43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08"/>
          <p:cNvSpPr>
            <a:spLocks noChangeArrowheads="1"/>
          </p:cNvSpPr>
          <p:nvPr/>
        </p:nvSpPr>
        <p:spPr bwMode="auto">
          <a:xfrm>
            <a:off x="4308232" y="3339682"/>
            <a:ext cx="1559949" cy="3786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09"/>
          <p:cNvSpPr>
            <a:spLocks noChangeArrowheads="1"/>
          </p:cNvSpPr>
          <p:nvPr/>
        </p:nvSpPr>
        <p:spPr bwMode="auto">
          <a:xfrm>
            <a:off x="4762238" y="2246334"/>
            <a:ext cx="795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07"/>
          <p:cNvSpPr>
            <a:spLocks noChangeArrowheads="1"/>
          </p:cNvSpPr>
          <p:nvPr/>
        </p:nvSpPr>
        <p:spPr bwMode="auto">
          <a:xfrm>
            <a:off x="4275124" y="3315927"/>
            <a:ext cx="1564481" cy="44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GetCompletion</a:t>
            </a:r>
            <a: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Status()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6"/>
          <p:cNvSpPr>
            <a:spLocks noChangeArrowheads="1"/>
          </p:cNvSpPr>
          <p:nvPr/>
        </p:nvSpPr>
        <p:spPr bwMode="auto">
          <a:xfrm>
            <a:off x="4308232" y="2749355"/>
            <a:ext cx="1559949" cy="590327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105"/>
          <p:cNvSpPr>
            <a:spLocks noChangeArrowheads="1"/>
          </p:cNvSpPr>
          <p:nvPr/>
        </p:nvSpPr>
        <p:spPr bwMode="auto">
          <a:xfrm>
            <a:off x="4273219" y="2800334"/>
            <a:ext cx="1658969" cy="35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Event Queue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>
            <a:stCxn id="32" idx="3"/>
          </p:cNvCxnSpPr>
          <p:nvPr/>
        </p:nvCxnSpPr>
        <p:spPr bwMode="auto">
          <a:xfrm>
            <a:off x="8437977" y="3167338"/>
            <a:ext cx="0" cy="17154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724447" y="1441929"/>
            <a:ext cx="1684118" cy="3544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201386" y="1753387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201386" y="2437351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89"/>
          <p:cNvSpPr>
            <a:spLocks noChangeArrowheads="1"/>
          </p:cNvSpPr>
          <p:nvPr/>
        </p:nvSpPr>
        <p:spPr bwMode="auto">
          <a:xfrm>
            <a:off x="3724447" y="1455131"/>
            <a:ext cx="1589669" cy="35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ACE_Proactor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92"/>
          <p:cNvSpPr>
            <a:spLocks noChangeArrowheads="1"/>
          </p:cNvSpPr>
          <p:nvPr/>
        </p:nvSpPr>
        <p:spPr bwMode="auto">
          <a:xfrm>
            <a:off x="3724447" y="1790027"/>
            <a:ext cx="1684118" cy="315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91"/>
          <p:cNvSpPr>
            <a:spLocks noChangeArrowheads="1"/>
          </p:cNvSpPr>
          <p:nvPr/>
        </p:nvSpPr>
        <p:spPr bwMode="auto">
          <a:xfrm>
            <a:off x="3699561" y="1804435"/>
            <a:ext cx="1684118" cy="30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GB" sz="1400" u="none" dirty="0" err="1" smtClean="0">
                <a:latin typeface="Arial" pitchFamily="34" charset="0"/>
                <a:cs typeface="Arial" pitchFamily="34" charset="0"/>
              </a:rPr>
              <a:t>un_event_loop</a:t>
            </a:r>
            <a:r>
              <a:rPr lang="en-GB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6991405" y="1791231"/>
            <a:ext cx="1943045" cy="92392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6973123" y="1802362"/>
            <a:ext cx="2066101" cy="86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handle_write_stream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US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US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1400" i="1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01630" y="2710879"/>
            <a:ext cx="0" cy="44693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4"/>
          <p:cNvSpPr>
            <a:spLocks noChangeArrowheads="1"/>
          </p:cNvSpPr>
          <p:nvPr/>
        </p:nvSpPr>
        <p:spPr bwMode="auto">
          <a:xfrm>
            <a:off x="6991405" y="1285874"/>
            <a:ext cx="1943045" cy="50535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7047424" y="1362076"/>
            <a:ext cx="1857070" cy="3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ACE_Handler</a:t>
            </a:r>
            <a:endParaRPr lang="en-US" sz="1400" b="1" i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7569466" y="2755261"/>
            <a:ext cx="263913" cy="239297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97"/>
          <p:cNvSpPr>
            <a:spLocks noChangeArrowheads="1"/>
          </p:cNvSpPr>
          <p:nvPr/>
        </p:nvSpPr>
        <p:spPr bwMode="auto">
          <a:xfrm>
            <a:off x="6729303" y="4701396"/>
            <a:ext cx="200358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99"/>
          <p:cNvSpPr>
            <a:spLocks noChangeArrowheads="1"/>
          </p:cNvSpPr>
          <p:nvPr/>
        </p:nvSpPr>
        <p:spPr bwMode="auto">
          <a:xfrm>
            <a:off x="6729303" y="5441010"/>
            <a:ext cx="2003587" cy="73119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0"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andle_writer_stream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GB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>
            <a:endCxn id="41" idx="3"/>
          </p:cNvCxnSpPr>
          <p:nvPr/>
        </p:nvCxnSpPr>
        <p:spPr bwMode="auto">
          <a:xfrm>
            <a:off x="6015238" y="2609564"/>
            <a:ext cx="2295" cy="7558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43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-1" y="6376987"/>
            <a:ext cx="9144001" cy="4758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61985" y="2882459"/>
            <a:ext cx="2513934" cy="336594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27237" name="Rectangle 5"/>
          <p:cNvSpPr>
            <a:spLocks noChangeArrowheads="1"/>
          </p:cNvSpPr>
          <p:nvPr/>
        </p:nvSpPr>
        <p:spPr bwMode="auto">
          <a:xfrm>
            <a:off x="0" y="1047750"/>
            <a:ext cx="914400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none" dirty="0" smtClean="0">
                <a:latin typeface="+mj-lt"/>
              </a:rPr>
              <a:t>Defines an interface for ACE</a:t>
            </a:r>
            <a:br>
              <a:rPr lang="en-US" sz="2000" u="none" dirty="0" smtClean="0">
                <a:latin typeface="+mj-lt"/>
              </a:rPr>
            </a:b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u="none" dirty="0" smtClean="0">
                <a:latin typeface="+mj-lt"/>
              </a:rPr>
              <a:t> framework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capabilities</a:t>
            </a:r>
            <a:r>
              <a:rPr lang="en-US" sz="2000" u="none" dirty="0">
                <a:latin typeface="+mj-lt"/>
              </a:rPr>
              <a:t>:</a:t>
            </a: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Centralize event loop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processing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Demuxes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completion events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completion handlers &amp;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dispatches hook methods </a:t>
            </a:r>
            <a:b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completion handlers</a:t>
            </a:r>
          </a:p>
          <a:p>
            <a:pPr marL="2286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Dispatch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timer expirations to their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associated </a:t>
            </a:r>
            <a:r>
              <a:rPr lang="en-US" sz="2000" b="1" u="none" dirty="0" err="1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ACE_Handle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objects</a:t>
            </a:r>
          </a:p>
          <a:p>
            <a:pPr>
              <a:spcBef>
                <a:spcPts val="600"/>
              </a:spcBef>
            </a:pPr>
            <a:endParaRPr lang="en-US" sz="2000" u="none" dirty="0" smtClean="0">
              <a:solidFill>
                <a:srgbClr val="00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52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ACE_Proactor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7200" y="6405563"/>
            <a:ext cx="8024939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Handles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variability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of asynchronous event handling via a </a:t>
            </a:r>
            <a:r>
              <a:rPr lang="en-US" sz="2000" i="1" u="none" dirty="0" smtClean="0">
                <a:solidFill>
                  <a:srgbClr val="000000"/>
                </a:solidFill>
                <a:latin typeface="+mj-lt"/>
              </a:rPr>
              <a:t>common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API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51936" y="1212851"/>
            <a:ext cx="5339662" cy="17378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105411" y="2950523"/>
            <a:ext cx="1946437" cy="8598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630450" y="2176325"/>
            <a:ext cx="800762" cy="41365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00"/>
          <p:cNvSpPr>
            <a:spLocks noChangeArrowheads="1"/>
          </p:cNvSpPr>
          <p:nvPr/>
        </p:nvSpPr>
        <p:spPr bwMode="auto">
          <a:xfrm>
            <a:off x="6466246" y="4178036"/>
            <a:ext cx="1539927" cy="32728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687594" y="2105375"/>
            <a:ext cx="0" cy="61758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6884122" y="3174174"/>
            <a:ext cx="18281" cy="293129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6884122" y="3155124"/>
            <a:ext cx="1553855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5237340" y="1666252"/>
            <a:ext cx="2030676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5762920" y="2255960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</a:t>
            </a:r>
            <a:endParaRPr lang="en-US" sz="20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73"/>
          <p:cNvSpPr>
            <a:spLocks noChangeArrowheads="1"/>
          </p:cNvSpPr>
          <p:nvPr/>
        </p:nvSpPr>
        <p:spPr bwMode="auto">
          <a:xfrm>
            <a:off x="6443863" y="2350217"/>
            <a:ext cx="824152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74"/>
          <p:cNvSpPr>
            <a:spLocks noChangeArrowheads="1"/>
          </p:cNvSpPr>
          <p:nvPr/>
        </p:nvSpPr>
        <p:spPr bwMode="auto">
          <a:xfrm>
            <a:off x="6498705" y="2105944"/>
            <a:ext cx="41838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owns</a:t>
            </a:r>
            <a:endParaRPr lang="en-US" sz="24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5"/>
          <p:cNvSpPr>
            <a:spLocks noChangeArrowheads="1"/>
          </p:cNvSpPr>
          <p:nvPr/>
        </p:nvSpPr>
        <p:spPr bwMode="auto">
          <a:xfrm>
            <a:off x="6015238" y="1739535"/>
            <a:ext cx="856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dispatches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76"/>
          <p:cNvSpPr>
            <a:spLocks noChangeArrowheads="1"/>
          </p:cNvSpPr>
          <p:nvPr/>
        </p:nvSpPr>
        <p:spPr bwMode="auto">
          <a:xfrm>
            <a:off x="6760589" y="1419943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77"/>
          <p:cNvSpPr>
            <a:spLocks noChangeArrowheads="1"/>
          </p:cNvSpPr>
          <p:nvPr/>
        </p:nvSpPr>
        <p:spPr bwMode="auto">
          <a:xfrm>
            <a:off x="6243725" y="2620953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notifies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78"/>
          <p:cNvSpPr>
            <a:spLocks noChangeArrowheads="1"/>
          </p:cNvSpPr>
          <p:nvPr/>
        </p:nvSpPr>
        <p:spPr bwMode="auto">
          <a:xfrm>
            <a:off x="5725043" y="3353203"/>
            <a:ext cx="292490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6067799" y="2547672"/>
            <a:ext cx="1202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0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 85"/>
          <p:cNvSpPr>
            <a:spLocks/>
          </p:cNvSpPr>
          <p:nvPr/>
        </p:nvSpPr>
        <p:spPr bwMode="auto">
          <a:xfrm>
            <a:off x="5484205" y="2398501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Freeform 86"/>
          <p:cNvSpPr>
            <a:spLocks/>
          </p:cNvSpPr>
          <p:nvPr/>
        </p:nvSpPr>
        <p:spPr bwMode="auto">
          <a:xfrm>
            <a:off x="5539046" y="2743090"/>
            <a:ext cx="18281" cy="24427"/>
          </a:xfrm>
          <a:custGeom>
            <a:avLst/>
            <a:gdLst>
              <a:gd name="T0" fmla="*/ 0 w 12"/>
              <a:gd name="T1" fmla="*/ 0 h 12"/>
              <a:gd name="T2" fmla="*/ 0 w 12"/>
              <a:gd name="T3" fmla="*/ 0 h 12"/>
              <a:gd name="T4" fmla="*/ 14421168 w 12"/>
              <a:gd name="T5" fmla="*/ 20687627 h 12"/>
              <a:gd name="T6" fmla="*/ 14421168 w 12"/>
              <a:gd name="T7" fmla="*/ 20687627 h 12"/>
              <a:gd name="T8" fmla="*/ 0 w 12"/>
              <a:gd name="T9" fmla="*/ 0 h 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"/>
              <a:gd name="T16" fmla="*/ 0 h 12"/>
              <a:gd name="T17" fmla="*/ 12 w 12"/>
              <a:gd name="T18" fmla="*/ 12 h 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" h="12">
                <a:moveTo>
                  <a:pt x="0" y="0"/>
                </a:moveTo>
                <a:lnTo>
                  <a:pt x="0" y="0"/>
                </a:lnTo>
                <a:lnTo>
                  <a:pt x="12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36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97"/>
          <p:cNvSpPr>
            <a:spLocks noChangeArrowheads="1"/>
          </p:cNvSpPr>
          <p:nvPr/>
        </p:nvSpPr>
        <p:spPr bwMode="auto">
          <a:xfrm>
            <a:off x="6466246" y="3447947"/>
            <a:ext cx="153992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99"/>
          <p:cNvSpPr>
            <a:spLocks noChangeArrowheads="1"/>
          </p:cNvSpPr>
          <p:nvPr/>
        </p:nvSpPr>
        <p:spPr bwMode="auto">
          <a:xfrm>
            <a:off x="6431212" y="4168511"/>
            <a:ext cx="1677250" cy="43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08"/>
          <p:cNvSpPr>
            <a:spLocks noChangeArrowheads="1"/>
          </p:cNvSpPr>
          <p:nvPr/>
        </p:nvSpPr>
        <p:spPr bwMode="auto">
          <a:xfrm>
            <a:off x="4308232" y="3339682"/>
            <a:ext cx="1559949" cy="37862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09"/>
          <p:cNvSpPr>
            <a:spLocks noChangeArrowheads="1"/>
          </p:cNvSpPr>
          <p:nvPr/>
        </p:nvSpPr>
        <p:spPr bwMode="auto">
          <a:xfrm>
            <a:off x="4762238" y="2246334"/>
            <a:ext cx="795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&lt;&lt;uses&gt;&gt;</a:t>
            </a:r>
            <a:endParaRPr lang="en-US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07"/>
          <p:cNvSpPr>
            <a:spLocks noChangeArrowheads="1"/>
          </p:cNvSpPr>
          <p:nvPr/>
        </p:nvSpPr>
        <p:spPr bwMode="auto">
          <a:xfrm>
            <a:off x="4275124" y="3315927"/>
            <a:ext cx="1564481" cy="44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GetCompletion</a:t>
            </a:r>
            <a: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2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Status()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06"/>
          <p:cNvSpPr>
            <a:spLocks noChangeArrowheads="1"/>
          </p:cNvSpPr>
          <p:nvPr/>
        </p:nvSpPr>
        <p:spPr bwMode="auto">
          <a:xfrm>
            <a:off x="4308232" y="2749355"/>
            <a:ext cx="1559949" cy="590327"/>
          </a:xfrm>
          <a:prstGeom prst="rect">
            <a:avLst/>
          </a:prstGeom>
          <a:solidFill>
            <a:srgbClr val="98C3C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105"/>
          <p:cNvSpPr>
            <a:spLocks noChangeArrowheads="1"/>
          </p:cNvSpPr>
          <p:nvPr/>
        </p:nvSpPr>
        <p:spPr bwMode="auto">
          <a:xfrm>
            <a:off x="4273219" y="2800334"/>
            <a:ext cx="1658969" cy="35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US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Event Queue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>
            <a:stCxn id="32" idx="3"/>
          </p:cNvCxnSpPr>
          <p:nvPr/>
        </p:nvCxnSpPr>
        <p:spPr bwMode="auto">
          <a:xfrm>
            <a:off x="8437977" y="3167338"/>
            <a:ext cx="0" cy="171547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724447" y="1441929"/>
            <a:ext cx="1684118" cy="3544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201386" y="1753387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5201386" y="2437351"/>
            <a:ext cx="1523" cy="2442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89"/>
          <p:cNvSpPr>
            <a:spLocks noChangeArrowheads="1"/>
          </p:cNvSpPr>
          <p:nvPr/>
        </p:nvSpPr>
        <p:spPr bwMode="auto">
          <a:xfrm>
            <a:off x="3724447" y="1455131"/>
            <a:ext cx="1589669" cy="35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ACE_Proactor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92"/>
          <p:cNvSpPr>
            <a:spLocks noChangeArrowheads="1"/>
          </p:cNvSpPr>
          <p:nvPr/>
        </p:nvSpPr>
        <p:spPr bwMode="auto">
          <a:xfrm>
            <a:off x="3724447" y="1790027"/>
            <a:ext cx="1684118" cy="315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91"/>
          <p:cNvSpPr>
            <a:spLocks noChangeArrowheads="1"/>
          </p:cNvSpPr>
          <p:nvPr/>
        </p:nvSpPr>
        <p:spPr bwMode="auto">
          <a:xfrm>
            <a:off x="3699561" y="1804435"/>
            <a:ext cx="1684118" cy="30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GB" sz="1400" u="none" dirty="0" err="1" smtClean="0">
                <a:latin typeface="Arial" pitchFamily="34" charset="0"/>
                <a:cs typeface="Arial" pitchFamily="34" charset="0"/>
              </a:rPr>
              <a:t>un_event_loop</a:t>
            </a:r>
            <a:r>
              <a:rPr lang="en-GB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96"/>
          <p:cNvSpPr>
            <a:spLocks noChangeArrowheads="1"/>
          </p:cNvSpPr>
          <p:nvPr/>
        </p:nvSpPr>
        <p:spPr bwMode="auto">
          <a:xfrm>
            <a:off x="6991405" y="1791231"/>
            <a:ext cx="1943045" cy="923927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6973123" y="1802362"/>
            <a:ext cx="2066101" cy="86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handle_accept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handle_write_stream</a:t>
            </a:r>
            <a:r>
              <a:rPr lang="en-GB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i="1" u="none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US" sz="1400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US" sz="1400" i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GB" sz="1400" i="1" u="non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7701630" y="2710879"/>
            <a:ext cx="0" cy="44693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94"/>
          <p:cNvSpPr>
            <a:spLocks noChangeArrowheads="1"/>
          </p:cNvSpPr>
          <p:nvPr/>
        </p:nvSpPr>
        <p:spPr bwMode="auto">
          <a:xfrm>
            <a:off x="6991405" y="1285874"/>
            <a:ext cx="1943045" cy="50535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sz="2000" u="none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7047424" y="1362076"/>
            <a:ext cx="1857070" cy="318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i="1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ACE_Handler</a:t>
            </a:r>
            <a:endParaRPr lang="en-US" sz="1400" b="1" i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i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Isosceles Triangle 58"/>
          <p:cNvSpPr/>
          <p:nvPr/>
        </p:nvSpPr>
        <p:spPr bwMode="auto">
          <a:xfrm>
            <a:off x="7569466" y="2755261"/>
            <a:ext cx="263913" cy="239297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97"/>
          <p:cNvSpPr>
            <a:spLocks noChangeArrowheads="1"/>
          </p:cNvSpPr>
          <p:nvPr/>
        </p:nvSpPr>
        <p:spPr bwMode="auto">
          <a:xfrm>
            <a:off x="6729303" y="4701396"/>
            <a:ext cx="2003587" cy="737084"/>
          </a:xfrm>
          <a:prstGeom prst="rect">
            <a:avLst/>
          </a:prstGeom>
          <a:solidFill>
            <a:srgbClr val="FFC000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Concrete </a:t>
            </a: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Completion </a:t>
            </a:r>
            <a:b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140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GB" sz="1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1400" b="1" u="none" dirty="0">
              <a:latin typeface="Arial" pitchFamily="34" charset="0"/>
              <a:cs typeface="Arial" pitchFamily="34" charset="0"/>
            </a:endParaRPr>
          </a:p>
          <a:p>
            <a:pPr algn="ctr">
              <a:tabLst>
                <a:tab pos="611188" algn="l"/>
              </a:tabLst>
            </a:pP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99"/>
          <p:cNvSpPr>
            <a:spLocks noChangeArrowheads="1"/>
          </p:cNvSpPr>
          <p:nvPr/>
        </p:nvSpPr>
        <p:spPr bwMode="auto">
          <a:xfrm>
            <a:off x="6729303" y="5441010"/>
            <a:ext cx="2003587" cy="73119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Ins="0"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handle_read_stream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GB" sz="14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andle_writer_stream</a:t>
            </a:r>
            <a:r>
              <a:rPr lang="en-GB" sz="14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400" u="none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handle_time_out</a:t>
            </a:r>
            <a:r>
              <a:rPr lang="en-GB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Connector 68"/>
          <p:cNvCxnSpPr>
            <a:endCxn id="41" idx="3"/>
          </p:cNvCxnSpPr>
          <p:nvPr/>
        </p:nvCxnSpPr>
        <p:spPr bwMode="auto">
          <a:xfrm>
            <a:off x="6015238" y="2609564"/>
            <a:ext cx="2295" cy="75585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89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0" y="935038"/>
            <a:ext cx="9144000" cy="3754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A proactive </a:t>
            </a:r>
            <a:r>
              <a:rPr lang="en-US" sz="2000" u="none" dirty="0">
                <a:latin typeface="+mj-lt"/>
              </a:rPr>
              <a:t>I/O model is </a:t>
            </a:r>
            <a:r>
              <a:rPr lang="en-US" sz="2000" u="none" dirty="0" smtClean="0">
                <a:latin typeface="+mj-lt"/>
              </a:rPr>
              <a:t>harder </a:t>
            </a:r>
            <a:r>
              <a:rPr lang="en-US" sz="2000" u="none" dirty="0">
                <a:latin typeface="+mj-lt"/>
              </a:rPr>
              <a:t>to program than reactive &amp; synchronous I/O </a:t>
            </a:r>
            <a:r>
              <a:rPr lang="en-US" sz="2000" u="none" dirty="0" smtClean="0">
                <a:latin typeface="+mj-lt"/>
              </a:rPr>
              <a:t>models for several reasons</a:t>
            </a:r>
            <a:endParaRPr lang="en-US" sz="2000" u="none" dirty="0">
              <a:latin typeface="+mj-lt"/>
            </a:endParaRPr>
          </a:p>
          <a:p>
            <a:pPr marL="4572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There’s </a:t>
            </a:r>
            <a:r>
              <a:rPr lang="en-US" sz="2000" u="none" dirty="0">
                <a:latin typeface="+mj-lt"/>
              </a:rPr>
              <a:t>a time/space separation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between </a:t>
            </a:r>
            <a:r>
              <a:rPr lang="en-US" sz="2000" u="none" dirty="0">
                <a:latin typeface="+mj-lt"/>
              </a:rPr>
              <a:t>asynchronous invocation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&amp; </a:t>
            </a:r>
            <a:r>
              <a:rPr lang="en-US" sz="2000" u="none" dirty="0">
                <a:latin typeface="+mj-lt"/>
              </a:rPr>
              <a:t>completion handling that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requires </a:t>
            </a:r>
            <a:r>
              <a:rPr lang="en-US" sz="2000" u="none" dirty="0">
                <a:latin typeface="+mj-lt"/>
              </a:rPr>
              <a:t>tricky state management</a:t>
            </a:r>
          </a:p>
          <a:p>
            <a:pPr marL="6858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e.g., </a:t>
            </a:r>
            <a:r>
              <a:rPr lang="en-US" sz="2000" u="none" dirty="0" smtClean="0">
                <a:latin typeface="+mj-lt"/>
              </a:rPr>
              <a:t>bookkeeping </a:t>
            </a:r>
            <a:r>
              <a:rPr lang="en-US" sz="2000" u="none" dirty="0">
                <a:latin typeface="+mj-lt"/>
              </a:rPr>
              <a:t>details &amp;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data </a:t>
            </a:r>
            <a:r>
              <a:rPr lang="en-US" sz="2000" u="none" dirty="0">
                <a:latin typeface="+mj-lt"/>
              </a:rPr>
              <a:t>fragments must be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managed </a:t>
            </a:r>
            <a:r>
              <a:rPr lang="en-US" sz="2000" u="none" dirty="0">
                <a:latin typeface="+mj-lt"/>
              </a:rPr>
              <a:t>explicitly, rather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than handled implicitly </a:t>
            </a:r>
            <a:r>
              <a:rPr lang="en-US" sz="2000" u="none" dirty="0">
                <a:latin typeface="+mj-lt"/>
              </a:rPr>
              <a:t>on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the run-time stack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55851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417776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25253" y="461591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795528" y="248707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06464" y="352692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2729" y="156600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63204" y="256930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695041" y="351386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3329" y="44425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09354" y="44425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50229" y="413299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982129" y="391709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196316" y="499024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196316" y="499024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04204" y="489975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07479" y="489975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6974316" y="249786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36341" y="219465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495351" y="560972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6316" y="506009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196316" y="506009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58352" y="560781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2624" y="158135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47859" y="522976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4232" y="455444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5945" y="339728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372" y="295152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1782" y="363031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5138" y="535207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24679" y="343273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278613" y="229816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24425" y="440112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24106" y="483654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00606" y="401656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78103" y="463223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00205" y="321103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21512" y="161025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872058" y="258553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190" y="223372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97904" y="219465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5304" y="238482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177301" y="270035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16601" y="281354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597160" y="442350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25182" y="479862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65864" y="210835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0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0" y="935038"/>
            <a:ext cx="9144000" cy="54168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A proactive </a:t>
            </a:r>
            <a:r>
              <a:rPr lang="en-US" sz="2000" u="none" dirty="0">
                <a:latin typeface="+mj-lt"/>
              </a:rPr>
              <a:t>I/O model is </a:t>
            </a:r>
            <a:r>
              <a:rPr lang="en-US" sz="2000" u="none" dirty="0" smtClean="0">
                <a:latin typeface="+mj-lt"/>
              </a:rPr>
              <a:t>harder </a:t>
            </a:r>
            <a:r>
              <a:rPr lang="en-US" sz="2000" u="none" dirty="0">
                <a:latin typeface="+mj-lt"/>
              </a:rPr>
              <a:t>to program than reactive &amp; synchronous I/O </a:t>
            </a:r>
            <a:r>
              <a:rPr lang="en-US" sz="2000" u="none" dirty="0" smtClean="0">
                <a:latin typeface="+mj-lt"/>
              </a:rPr>
              <a:t>models for several reasons</a:t>
            </a:r>
            <a:endParaRPr lang="en-US" sz="2000" u="none" dirty="0">
              <a:latin typeface="+mj-lt"/>
            </a:endParaRPr>
          </a:p>
          <a:p>
            <a:pPr marL="4572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There’s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 time/space separation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between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asynchronous invocation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handling that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requires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tricky state management</a:t>
            </a:r>
          </a:p>
          <a:p>
            <a:pPr marL="6858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e.g.,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bookkeeping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details &amp;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data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fragments must be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managed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explicitly, rather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than handled implicitly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run-time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stack</a:t>
            </a:r>
          </a:p>
          <a:p>
            <a:pPr marL="4572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There are also significant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accidental </a:t>
            </a:r>
            <a:r>
              <a:rPr lang="en-US" sz="2000" u="none" dirty="0">
                <a:latin typeface="+mj-lt"/>
              </a:rPr>
              <a:t>complexities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associated </a:t>
            </a:r>
            <a:r>
              <a:rPr lang="en-US" sz="2000" u="none" dirty="0">
                <a:latin typeface="+mj-lt"/>
              </a:rPr>
              <a:t>with </a:t>
            </a:r>
            <a:r>
              <a:rPr lang="en-US" sz="2000" u="none" dirty="0" smtClean="0">
                <a:latin typeface="+mj-lt"/>
              </a:rPr>
              <a:t>the quality </a:t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of asynchronous </a:t>
            </a:r>
            <a:r>
              <a:rPr lang="en-US" sz="2000" u="none" dirty="0">
                <a:latin typeface="+mj-lt"/>
              </a:rPr>
              <a:t>I/O on </a:t>
            </a:r>
            <a:r>
              <a:rPr lang="en-US" sz="2000" u="none" dirty="0" smtClean="0">
                <a:latin typeface="+mj-lt"/>
              </a:rPr>
              <a:t/>
            </a:r>
            <a:br>
              <a:rPr lang="en-US" sz="2000" u="none" dirty="0" smtClean="0">
                <a:latin typeface="+mj-lt"/>
              </a:rPr>
            </a:br>
            <a:r>
              <a:rPr lang="en-US" sz="2000" u="none" dirty="0" smtClean="0">
                <a:latin typeface="+mj-lt"/>
              </a:rPr>
              <a:t>many </a:t>
            </a:r>
            <a:r>
              <a:rPr lang="en-US" sz="2000" u="none" dirty="0">
                <a:latin typeface="+mj-lt"/>
              </a:rPr>
              <a:t>OS </a:t>
            </a:r>
            <a:r>
              <a:rPr lang="en-US" sz="2000" u="none" dirty="0" smtClean="0">
                <a:latin typeface="+mj-lt"/>
              </a:rPr>
              <a:t>platforms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55851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417776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25253" y="461591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795528" y="248707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06464" y="352692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2729" y="156600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63204" y="256930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695041" y="351386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3329" y="44425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09354" y="44425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50229" y="413299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982129" y="391709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196316" y="499024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196316" y="499024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04204" y="489975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07479" y="489975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6974316" y="249786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36341" y="219465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495351" y="560972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6316" y="506009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196316" y="506009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58352" y="560781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2624" y="158135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47859" y="522976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4232" y="455444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5945" y="339728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372" y="295152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1782" y="363031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5138" y="535207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24679" y="343273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278613" y="229816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24425" y="440112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24106" y="483654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00606" y="401656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78103" y="463223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00205" y="321103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21512" y="161025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872058" y="258553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190" y="223372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97904" y="219465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5304" y="238482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177301" y="270035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16601" y="281354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597160" y="442350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25182" y="479862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65864" y="210835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52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0" y="935038"/>
            <a:ext cx="9144000" cy="5847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 proactive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I/O model is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harder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program than reactive &amp; 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models for several reasons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4572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There’s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 time/space separation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between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asynchronous invocation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&amp;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completion handling that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requires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tricky state management</a:t>
            </a:r>
          </a:p>
          <a:p>
            <a:pPr marL="685800" lvl="1" indent="-228600">
              <a:spcBef>
                <a:spcPct val="5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e.g.,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bookkeeping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details &amp;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data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fragments must be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managed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explicitly, rather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than handled implicitly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run-time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stack</a:t>
            </a:r>
          </a:p>
          <a:p>
            <a:pPr marL="4572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There are also significant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accidental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complexities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associated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with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the quality </a:t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of asynchronous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I/O on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/>
            </a:r>
            <a:b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</a:b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many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OS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platforms</a:t>
            </a:r>
          </a:p>
          <a:p>
            <a:pPr marL="228600" indent="-228600">
              <a:spcBef>
                <a:spcPct val="40000"/>
              </a:spcBef>
              <a:buSzPct val="80000"/>
              <a:buFontTx/>
              <a:buChar char="•"/>
            </a:pPr>
            <a:r>
              <a:rPr lang="en-US" sz="2000" u="none" dirty="0" smtClean="0">
                <a:latin typeface="+mj-lt"/>
              </a:rPr>
              <a:t>The ACE </a:t>
            </a: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u="none" dirty="0" smtClean="0">
                <a:latin typeface="+mj-lt"/>
              </a:rPr>
              <a:t> framework helps to alleviate </a:t>
            </a:r>
            <a:r>
              <a:rPr lang="en-US" sz="2000" u="none" smtClean="0">
                <a:latin typeface="+mj-lt"/>
              </a:rPr>
              <a:t>many of these </a:t>
            </a:r>
            <a:r>
              <a:rPr lang="en-US" sz="2000" u="none" dirty="0" smtClean="0">
                <a:latin typeface="+mj-lt"/>
              </a:rPr>
              <a:t>complexities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87378" y="255851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41453" y="417776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25253" y="461591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795528" y="248707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06464" y="352692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972729" y="156600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63204" y="256930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695041" y="351386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3329" y="44425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09354" y="44425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50229" y="413299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982129" y="391709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196316" y="499024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196316" y="499024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04204" y="489975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07479" y="489975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6974316" y="249786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36341" y="219465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495351" y="560972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196316" y="506009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196316" y="506009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58352" y="560781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32624" y="158135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47859" y="522976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4232" y="455444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25945" y="3397284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(ACCEPT_EVENT)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07372" y="295152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1782" y="363031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05138" y="535207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24679" y="343273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278613" y="229816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24425" y="440112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24106" y="483654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00606" y="401656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578103" y="463223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00205" y="321103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21512" y="161025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872058" y="258553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4190" y="223372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197904" y="219465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85304" y="238482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177301" y="270035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16601" y="281354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597160" y="442350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25182" y="479862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65864" y="210835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54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Asynchronous Event Handling: Part 3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850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3" y="980123"/>
            <a:ext cx="58116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Describe the </a:t>
            </a:r>
            <a:r>
              <a:rPr lang="en-US" sz="2000" i="1" u="none" dirty="0" err="1" smtClean="0">
                <a:solidFill>
                  <a:schemeClr val="bg1">
                    <a:lumMod val="75000"/>
                  </a:schemeClr>
                </a:solidFill>
              </a:rPr>
              <a:t>Proactor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pattern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Describe the ACE </a:t>
            </a:r>
            <a:r>
              <a:rPr lang="en-US" sz="2000" i="1" u="none" dirty="0" err="1" smtClean="0">
                <a:solidFill>
                  <a:schemeClr val="bg1">
                    <a:lumMod val="75000"/>
                  </a:schemeClr>
                </a:solidFill>
              </a:rPr>
              <a:t>Proactor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</a:rPr>
              <a:t> framework </a:t>
            </a:r>
            <a:endParaRPr lang="en-US" sz="2000" u="none" dirty="0">
              <a:solidFill>
                <a:schemeClr val="bg1">
                  <a:lumMod val="75000"/>
                </a:schemeClr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/>
              <a:t>Apply the ACE </a:t>
            </a:r>
            <a:r>
              <a:rPr lang="en-US" sz="2000" i="1" u="none" dirty="0" err="1"/>
              <a:t>P</a:t>
            </a:r>
            <a:r>
              <a:rPr lang="en-US" sz="2000" i="1" u="none" dirty="0" err="1" smtClean="0"/>
              <a:t>roactor</a:t>
            </a:r>
            <a:r>
              <a:rPr lang="en-US" sz="2000" u="none" dirty="0" smtClean="0"/>
              <a:t> framework to </a:t>
            </a:r>
            <a:br>
              <a:rPr lang="en-US" sz="2000" u="none" dirty="0" smtClean="0"/>
            </a:br>
            <a:r>
              <a:rPr lang="en-US" sz="2000" u="none" dirty="0" smtClean="0"/>
              <a:t>JAWS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889544"/>
            <a:ext cx="3536336" cy="253778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46" y="3144876"/>
            <a:ext cx="7238914" cy="373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Line Callout 1 9"/>
          <p:cNvSpPr/>
          <p:nvPr/>
        </p:nvSpPr>
        <p:spPr bwMode="auto">
          <a:xfrm>
            <a:off x="7373352" y="3910114"/>
            <a:ext cx="1689406" cy="1200329"/>
          </a:xfrm>
          <a:prstGeom prst="borderCallout1">
            <a:avLst>
              <a:gd name="adj1" fmla="val 100743"/>
              <a:gd name="adj2" fmla="val 49789"/>
              <a:gd name="adj3" fmla="val 150807"/>
              <a:gd name="adj4" fmla="val -3193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Asynchronous path thru the JAWS pattern language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60345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-1" y="63912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2" y="1653546"/>
            <a:ext cx="8212884" cy="4436766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401" y="2510446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344">
            <a:off x="7435537" y="3346631"/>
            <a:ext cx="1586619" cy="11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6" y="4482318"/>
            <a:ext cx="1827947" cy="94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 bwMode="auto">
          <a:xfrm>
            <a:off x="3579968" y="5045810"/>
            <a:ext cx="626886" cy="3891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Picture 5" descr="http://farm5.staticflickr.com/4072/4297002549_c6f254874a_b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436" y="5203097"/>
            <a:ext cx="875418" cy="11030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 bwMode="auto">
          <a:xfrm>
            <a:off x="7085168" y="3329550"/>
            <a:ext cx="714375" cy="39933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32"/>
          <p:cNvSpPr/>
          <p:nvPr/>
        </p:nvSpPr>
        <p:spPr bwMode="auto">
          <a:xfrm rot="20867773">
            <a:off x="1373556" y="2604050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33176" y="5858765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 rot="9050215">
            <a:off x="7581934" y="4434090"/>
            <a:ext cx="336176" cy="116541"/>
          </a:xfrm>
          <a:custGeom>
            <a:avLst/>
            <a:gdLst>
              <a:gd name="connsiteX0" fmla="*/ 336176 w 336176"/>
              <a:gd name="connsiteY0" fmla="*/ 0 h 116541"/>
              <a:gd name="connsiteX1" fmla="*/ 0 w 336176"/>
              <a:gd name="connsiteY1" fmla="*/ 116541 h 116541"/>
              <a:gd name="connsiteX0" fmla="*/ 336176 w 336176"/>
              <a:gd name="connsiteY0" fmla="*/ 0 h 116541"/>
              <a:gd name="connsiteX1" fmla="*/ 0 w 336176"/>
              <a:gd name="connsiteY1" fmla="*/ 116541 h 11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76" h="116541">
                <a:moveTo>
                  <a:pt x="336176" y="0"/>
                </a:moveTo>
                <a:cubicBezTo>
                  <a:pt x="31376" y="52294"/>
                  <a:pt x="112059" y="77694"/>
                  <a:pt x="0" y="11654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950563" y="2988930"/>
            <a:ext cx="1270555" cy="531389"/>
            <a:chOff x="4027102" y="4488776"/>
            <a:chExt cx="1175133" cy="531389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4062080" y="4488776"/>
              <a:ext cx="1069420" cy="531389"/>
            </a:xfrm>
            <a:prstGeom prst="roundRect">
              <a:avLst/>
            </a:prstGeom>
            <a:solidFill>
              <a:srgbClr val="D9F6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27102" y="4550754"/>
              <a:ext cx="11751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none" dirty="0" err="1" smtClean="0">
                  <a:latin typeface="Arial" pitchFamily="34" charset="0"/>
                  <a:cs typeface="Arial" pitchFamily="34" charset="0"/>
                </a:rPr>
                <a:t>HTTP_Asynch</a:t>
              </a:r>
              <a:r>
                <a:rPr lang="en-US" sz="1200" b="1" u="none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b="1" u="none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200" b="1" u="none" dirty="0" smtClean="0">
                  <a:latin typeface="Arial" pitchFamily="34" charset="0"/>
                  <a:cs typeface="Arial" pitchFamily="34" charset="0"/>
                </a:rPr>
                <a:t>_Acceptor</a:t>
              </a:r>
              <a:endParaRPr lang="en-US" sz="1200" b="1" u="none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4" name="AutoShape 17"/>
          <p:cNvSpPr>
            <a:spLocks noChangeArrowheads="1"/>
          </p:cNvSpPr>
          <p:nvPr/>
        </p:nvSpPr>
        <p:spPr bwMode="auto">
          <a:xfrm>
            <a:off x="5112664" y="2327344"/>
            <a:ext cx="960669" cy="519113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anchor="ctr" anchorCtr="0"/>
          <a:lstStyle/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Logging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Event </a:t>
            </a:r>
          </a:p>
          <a:p>
            <a:pPr algn="ctr">
              <a:lnSpc>
                <a:spcPct val="90000"/>
              </a:lnSpc>
            </a:pPr>
            <a:r>
              <a:rPr lang="en-US" sz="1050" b="1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21643" y="2405835"/>
            <a:ext cx="951691" cy="341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900" b="1" u="none" dirty="0" err="1" smtClean="0">
                <a:latin typeface="Arial" pitchFamily="34" charset="0"/>
                <a:cs typeface="Arial" pitchFamily="34" charset="0"/>
              </a:rPr>
              <a:t>HTTP_Event</a:t>
            </a: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_</a:t>
            </a:r>
            <a:br>
              <a:rPr lang="en-US" sz="9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9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9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5127071" y="2257940"/>
            <a:ext cx="1067100" cy="5945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2544" y="2224944"/>
            <a:ext cx="102067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HTTP_</a:t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Asynch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</a:t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2993471" y="2267041"/>
            <a:ext cx="1067100" cy="594564"/>
          </a:xfrm>
          <a:prstGeom prst="roundRect">
            <a:avLst/>
          </a:prstGeom>
          <a:solidFill>
            <a:srgbClr val="FFFF9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85387" y="2224944"/>
            <a:ext cx="1020678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HTTP_</a:t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err="1" smtClean="0">
                <a:latin typeface="Arial" pitchFamily="34" charset="0"/>
                <a:cs typeface="Arial" pitchFamily="34" charset="0"/>
              </a:rPr>
              <a:t>Asynch</a:t>
            </a: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_</a:t>
            </a:r>
            <a:br>
              <a:rPr lang="en-US" sz="1200" b="1" u="none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u="none" dirty="0" smtClean="0">
                <a:latin typeface="Arial" pitchFamily="34" charset="0"/>
                <a:cs typeface="Arial" pitchFamily="34" charset="0"/>
              </a:rPr>
              <a:t>Handler</a:t>
            </a:r>
            <a:endParaRPr lang="en-US" sz="1200" b="1" u="none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409036" y="3871704"/>
            <a:ext cx="279289" cy="290911"/>
            <a:chOff x="8327572" y="4328206"/>
            <a:chExt cx="300243" cy="312737"/>
          </a:xfrm>
        </p:grpSpPr>
        <p:grpSp>
          <p:nvGrpSpPr>
            <p:cNvPr id="52" name="Group 51"/>
            <p:cNvGrpSpPr/>
            <p:nvPr/>
          </p:nvGrpSpPr>
          <p:grpSpPr>
            <a:xfrm>
              <a:off x="8472240" y="4328206"/>
              <a:ext cx="155575" cy="312737"/>
              <a:chOff x="7723835" y="1770063"/>
              <a:chExt cx="155575" cy="312737"/>
            </a:xfrm>
          </p:grpSpPr>
          <p:sp>
            <p:nvSpPr>
              <p:cNvPr id="54" name="Freeform 99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90512"/>
              </a:xfrm>
              <a:custGeom>
                <a:avLst/>
                <a:gdLst>
                  <a:gd name="T0" fmla="*/ 2147483647 w 98"/>
                  <a:gd name="T1" fmla="*/ 0 h 183"/>
                  <a:gd name="T2" fmla="*/ 2147483647 w 98"/>
                  <a:gd name="T3" fmla="*/ 2147483647 h 183"/>
                  <a:gd name="T4" fmla="*/ 0 w 98"/>
                  <a:gd name="T5" fmla="*/ 2147483647 h 183"/>
                  <a:gd name="T6" fmla="*/ 0 w 98"/>
                  <a:gd name="T7" fmla="*/ 2147483647 h 183"/>
                  <a:gd name="T8" fmla="*/ 2147483647 w 98"/>
                  <a:gd name="T9" fmla="*/ 2147483647 h 183"/>
                  <a:gd name="T10" fmla="*/ 2147483647 w 98"/>
                  <a:gd name="T11" fmla="*/ 2147483647 h 183"/>
                  <a:gd name="T12" fmla="*/ 2147483647 w 98"/>
                  <a:gd name="T13" fmla="*/ 2147483647 h 183"/>
                  <a:gd name="T14" fmla="*/ 2147483647 w 98"/>
                  <a:gd name="T15" fmla="*/ 2147483647 h 183"/>
                  <a:gd name="T16" fmla="*/ 2147483647 w 98"/>
                  <a:gd name="T17" fmla="*/ 2147483647 h 183"/>
                  <a:gd name="T18" fmla="*/ 2147483647 w 98"/>
                  <a:gd name="T19" fmla="*/ 2147483647 h 183"/>
                  <a:gd name="T20" fmla="*/ 2147483647 w 98"/>
                  <a:gd name="T21" fmla="*/ 2147483647 h 183"/>
                  <a:gd name="T22" fmla="*/ 2147483647 w 98"/>
                  <a:gd name="T23" fmla="*/ 2147483647 h 183"/>
                  <a:gd name="T24" fmla="*/ 2147483647 w 98"/>
                  <a:gd name="T25" fmla="*/ 2147483647 h 183"/>
                  <a:gd name="T26" fmla="*/ 2147483647 w 98"/>
                  <a:gd name="T27" fmla="*/ 2147483647 h 183"/>
                  <a:gd name="T28" fmla="*/ 2147483647 w 98"/>
                  <a:gd name="T29" fmla="*/ 2147483647 h 183"/>
                  <a:gd name="T30" fmla="*/ 2147483647 w 98"/>
                  <a:gd name="T31" fmla="*/ 2147483647 h 183"/>
                  <a:gd name="T32" fmla="*/ 2147483647 w 98"/>
                  <a:gd name="T33" fmla="*/ 2147483647 h 183"/>
                  <a:gd name="T34" fmla="*/ 2147483647 w 98"/>
                  <a:gd name="T35" fmla="*/ 0 h 18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8"/>
                  <a:gd name="T55" fmla="*/ 0 h 183"/>
                  <a:gd name="T56" fmla="*/ 98 w 98"/>
                  <a:gd name="T57" fmla="*/ 183 h 18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8" h="183">
                    <a:moveTo>
                      <a:pt x="98" y="0"/>
                    </a:moveTo>
                    <a:lnTo>
                      <a:pt x="14" y="42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113"/>
                    </a:lnTo>
                    <a:lnTo>
                      <a:pt x="14" y="127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28" y="183"/>
                    </a:lnTo>
                    <a:lnTo>
                      <a:pt x="98" y="0"/>
                    </a:lnTo>
                    <a:close/>
                  </a:path>
                </a:pathLst>
              </a:custGeom>
              <a:blipFill dpi="0" rotWithShape="0">
                <a:blip r:embed="rId8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100"/>
              <p:cNvSpPr>
                <a:spLocks/>
              </p:cNvSpPr>
              <p:nvPr/>
            </p:nvSpPr>
            <p:spPr bwMode="auto">
              <a:xfrm>
                <a:off x="7723835" y="1770063"/>
                <a:ext cx="155575" cy="268287"/>
              </a:xfrm>
              <a:custGeom>
                <a:avLst/>
                <a:gdLst>
                  <a:gd name="T0" fmla="*/ 2147483647 w 98"/>
                  <a:gd name="T1" fmla="*/ 2147483647 h 169"/>
                  <a:gd name="T2" fmla="*/ 2147483647 w 98"/>
                  <a:gd name="T3" fmla="*/ 2147483647 h 169"/>
                  <a:gd name="T4" fmla="*/ 2147483647 w 98"/>
                  <a:gd name="T5" fmla="*/ 2147483647 h 169"/>
                  <a:gd name="T6" fmla="*/ 2147483647 w 98"/>
                  <a:gd name="T7" fmla="*/ 2147483647 h 169"/>
                  <a:gd name="T8" fmla="*/ 0 w 98"/>
                  <a:gd name="T9" fmla="*/ 2147483647 h 169"/>
                  <a:gd name="T10" fmla="*/ 2147483647 w 98"/>
                  <a:gd name="T11" fmla="*/ 2147483647 h 169"/>
                  <a:gd name="T12" fmla="*/ 2147483647 w 98"/>
                  <a:gd name="T13" fmla="*/ 2147483647 h 169"/>
                  <a:gd name="T14" fmla="*/ 2147483647 w 98"/>
                  <a:gd name="T15" fmla="*/ 2147483647 h 169"/>
                  <a:gd name="T16" fmla="*/ 2147483647 w 98"/>
                  <a:gd name="T17" fmla="*/ 2147483647 h 169"/>
                  <a:gd name="T18" fmla="*/ 2147483647 w 98"/>
                  <a:gd name="T19" fmla="*/ 2147483647 h 169"/>
                  <a:gd name="T20" fmla="*/ 2147483647 w 98"/>
                  <a:gd name="T21" fmla="*/ 2147483647 h 169"/>
                  <a:gd name="T22" fmla="*/ 2147483647 w 98"/>
                  <a:gd name="T23" fmla="*/ 2147483647 h 169"/>
                  <a:gd name="T24" fmla="*/ 2147483647 w 98"/>
                  <a:gd name="T25" fmla="*/ 2147483647 h 169"/>
                  <a:gd name="T26" fmla="*/ 2147483647 w 98"/>
                  <a:gd name="T27" fmla="*/ 2147483647 h 169"/>
                  <a:gd name="T28" fmla="*/ 2147483647 w 98"/>
                  <a:gd name="T29" fmla="*/ 2147483647 h 169"/>
                  <a:gd name="T30" fmla="*/ 2147483647 w 98"/>
                  <a:gd name="T31" fmla="*/ 2147483647 h 169"/>
                  <a:gd name="T32" fmla="*/ 2147483647 w 98"/>
                  <a:gd name="T33" fmla="*/ 2147483647 h 169"/>
                  <a:gd name="T34" fmla="*/ 2147483647 w 98"/>
                  <a:gd name="T35" fmla="*/ 2147483647 h 169"/>
                  <a:gd name="T36" fmla="*/ 2147483647 w 98"/>
                  <a:gd name="T37" fmla="*/ 2147483647 h 169"/>
                  <a:gd name="T38" fmla="*/ 2147483647 w 98"/>
                  <a:gd name="T39" fmla="*/ 2147483647 h 169"/>
                  <a:gd name="T40" fmla="*/ 2147483647 w 98"/>
                  <a:gd name="T41" fmla="*/ 2147483647 h 169"/>
                  <a:gd name="T42" fmla="*/ 2147483647 w 98"/>
                  <a:gd name="T43" fmla="*/ 2147483647 h 169"/>
                  <a:gd name="T44" fmla="*/ 2147483647 w 98"/>
                  <a:gd name="T45" fmla="*/ 2147483647 h 169"/>
                  <a:gd name="T46" fmla="*/ 2147483647 w 98"/>
                  <a:gd name="T47" fmla="*/ 2147483647 h 169"/>
                  <a:gd name="T48" fmla="*/ 2147483647 w 98"/>
                  <a:gd name="T49" fmla="*/ 2147483647 h 169"/>
                  <a:gd name="T50" fmla="*/ 2147483647 w 98"/>
                  <a:gd name="T51" fmla="*/ 2147483647 h 169"/>
                  <a:gd name="T52" fmla="*/ 2147483647 w 98"/>
                  <a:gd name="T53" fmla="*/ 2147483647 h 169"/>
                  <a:gd name="T54" fmla="*/ 2147483647 w 98"/>
                  <a:gd name="T55" fmla="*/ 2147483647 h 169"/>
                  <a:gd name="T56" fmla="*/ 2147483647 w 98"/>
                  <a:gd name="T57" fmla="*/ 2147483647 h 169"/>
                  <a:gd name="T58" fmla="*/ 2147483647 w 98"/>
                  <a:gd name="T59" fmla="*/ 2147483647 h 169"/>
                  <a:gd name="T60" fmla="*/ 2147483647 w 98"/>
                  <a:gd name="T61" fmla="*/ 2147483647 h 169"/>
                  <a:gd name="T62" fmla="*/ 2147483647 w 98"/>
                  <a:gd name="T63" fmla="*/ 2147483647 h 169"/>
                  <a:gd name="T64" fmla="*/ 2147483647 w 98"/>
                  <a:gd name="T65" fmla="*/ 2147483647 h 169"/>
                  <a:gd name="T66" fmla="*/ 2147483647 w 98"/>
                  <a:gd name="T67" fmla="*/ 2147483647 h 169"/>
                  <a:gd name="T68" fmla="*/ 2147483647 w 98"/>
                  <a:gd name="T69" fmla="*/ 2147483647 h 169"/>
                  <a:gd name="T70" fmla="*/ 2147483647 w 98"/>
                  <a:gd name="T71" fmla="*/ 2147483647 h 169"/>
                  <a:gd name="T72" fmla="*/ 2147483647 w 98"/>
                  <a:gd name="T73" fmla="*/ 2147483647 h 169"/>
                  <a:gd name="T74" fmla="*/ 0 w 98"/>
                  <a:gd name="T75" fmla="*/ 2147483647 h 169"/>
                  <a:gd name="T76" fmla="*/ 0 w 98"/>
                  <a:gd name="T77" fmla="*/ 2147483647 h 169"/>
                  <a:gd name="T78" fmla="*/ 0 w 98"/>
                  <a:gd name="T79" fmla="*/ 2147483647 h 169"/>
                  <a:gd name="T80" fmla="*/ 2147483647 w 98"/>
                  <a:gd name="T81" fmla="*/ 2147483647 h 169"/>
                  <a:gd name="T82" fmla="*/ 2147483647 w 98"/>
                  <a:gd name="T83" fmla="*/ 0 h 16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8"/>
                  <a:gd name="T127" fmla="*/ 0 h 169"/>
                  <a:gd name="T128" fmla="*/ 98 w 98"/>
                  <a:gd name="T129" fmla="*/ 169 h 16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8" h="169">
                    <a:moveTo>
                      <a:pt x="98" y="14"/>
                    </a:moveTo>
                    <a:lnTo>
                      <a:pt x="14" y="56"/>
                    </a:lnTo>
                    <a:lnTo>
                      <a:pt x="28" y="56"/>
                    </a:lnTo>
                    <a:lnTo>
                      <a:pt x="14" y="70"/>
                    </a:lnTo>
                    <a:lnTo>
                      <a:pt x="0" y="56"/>
                    </a:lnTo>
                    <a:lnTo>
                      <a:pt x="42" y="70"/>
                    </a:lnTo>
                    <a:lnTo>
                      <a:pt x="84" y="84"/>
                    </a:lnTo>
                    <a:lnTo>
                      <a:pt x="98" y="84"/>
                    </a:lnTo>
                    <a:lnTo>
                      <a:pt x="98" y="99"/>
                    </a:lnTo>
                    <a:lnTo>
                      <a:pt x="84" y="113"/>
                    </a:lnTo>
                    <a:lnTo>
                      <a:pt x="42" y="127"/>
                    </a:lnTo>
                    <a:lnTo>
                      <a:pt x="14" y="141"/>
                    </a:lnTo>
                    <a:lnTo>
                      <a:pt x="28" y="127"/>
                    </a:lnTo>
                    <a:lnTo>
                      <a:pt x="28" y="141"/>
                    </a:lnTo>
                    <a:lnTo>
                      <a:pt x="14" y="141"/>
                    </a:lnTo>
                    <a:lnTo>
                      <a:pt x="42" y="155"/>
                    </a:lnTo>
                    <a:lnTo>
                      <a:pt x="70" y="155"/>
                    </a:lnTo>
                    <a:lnTo>
                      <a:pt x="84" y="155"/>
                    </a:lnTo>
                    <a:lnTo>
                      <a:pt x="84" y="169"/>
                    </a:lnTo>
                    <a:lnTo>
                      <a:pt x="70" y="169"/>
                    </a:lnTo>
                    <a:lnTo>
                      <a:pt x="70" y="155"/>
                    </a:lnTo>
                    <a:lnTo>
                      <a:pt x="70" y="169"/>
                    </a:lnTo>
                    <a:lnTo>
                      <a:pt x="42" y="169"/>
                    </a:lnTo>
                    <a:lnTo>
                      <a:pt x="14" y="155"/>
                    </a:lnTo>
                    <a:lnTo>
                      <a:pt x="14" y="141"/>
                    </a:lnTo>
                    <a:lnTo>
                      <a:pt x="14" y="127"/>
                    </a:lnTo>
                    <a:lnTo>
                      <a:pt x="42" y="113"/>
                    </a:lnTo>
                    <a:lnTo>
                      <a:pt x="84" y="99"/>
                    </a:lnTo>
                    <a:lnTo>
                      <a:pt x="84" y="84"/>
                    </a:lnTo>
                    <a:lnTo>
                      <a:pt x="84" y="99"/>
                    </a:lnTo>
                    <a:lnTo>
                      <a:pt x="42" y="84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14" y="42"/>
                    </a:lnTo>
                    <a:lnTo>
                      <a:pt x="98" y="0"/>
                    </a:lnTo>
                    <a:lnTo>
                      <a:pt x="98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101"/>
              <p:cNvSpPr>
                <a:spLocks/>
              </p:cNvSpPr>
              <p:nvPr/>
            </p:nvSpPr>
            <p:spPr bwMode="auto">
              <a:xfrm>
                <a:off x="7834960" y="2038350"/>
                <a:ext cx="22225" cy="22225"/>
              </a:xfrm>
              <a:custGeom>
                <a:avLst/>
                <a:gdLst>
                  <a:gd name="T0" fmla="*/ 2147483647 w 14"/>
                  <a:gd name="T1" fmla="*/ 0 h 14"/>
                  <a:gd name="T2" fmla="*/ 2147483647 w 14"/>
                  <a:gd name="T3" fmla="*/ 0 h 14"/>
                  <a:gd name="T4" fmla="*/ 0 w 14"/>
                  <a:gd name="T5" fmla="*/ 2147483647 h 14"/>
                  <a:gd name="T6" fmla="*/ 0 w 14"/>
                  <a:gd name="T7" fmla="*/ 0 h 14"/>
                  <a:gd name="T8" fmla="*/ 0 w 14"/>
                  <a:gd name="T9" fmla="*/ 0 h 14"/>
                  <a:gd name="T10" fmla="*/ 0 w 14"/>
                  <a:gd name="T11" fmla="*/ 0 h 14"/>
                  <a:gd name="T12" fmla="*/ 2147483647 w 14"/>
                  <a:gd name="T13" fmla="*/ 0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4"/>
                  <a:gd name="T23" fmla="*/ 14 w 14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4">
                    <a:moveTo>
                      <a:pt x="14" y="0"/>
                    </a:moveTo>
                    <a:lnTo>
                      <a:pt x="14" y="0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102"/>
              <p:cNvSpPr>
                <a:spLocks/>
              </p:cNvSpPr>
              <p:nvPr/>
            </p:nvSpPr>
            <p:spPr bwMode="auto">
              <a:xfrm>
                <a:off x="7768285" y="2038350"/>
                <a:ext cx="66675" cy="44450"/>
              </a:xfrm>
              <a:custGeom>
                <a:avLst/>
                <a:gdLst>
                  <a:gd name="T0" fmla="*/ 2147483647 w 42"/>
                  <a:gd name="T1" fmla="*/ 2147483647 h 28"/>
                  <a:gd name="T2" fmla="*/ 2147483647 w 42"/>
                  <a:gd name="T3" fmla="*/ 0 h 28"/>
                  <a:gd name="T4" fmla="*/ 0 w 42"/>
                  <a:gd name="T5" fmla="*/ 2147483647 h 28"/>
                  <a:gd name="T6" fmla="*/ 0 w 42"/>
                  <a:gd name="T7" fmla="*/ 2147483647 h 28"/>
                  <a:gd name="T8" fmla="*/ 2147483647 w 42"/>
                  <a:gd name="T9" fmla="*/ 214748364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28"/>
                  <a:gd name="T17" fmla="*/ 42 w 4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28">
                    <a:moveTo>
                      <a:pt x="42" y="14"/>
                    </a:moveTo>
                    <a:lnTo>
                      <a:pt x="42" y="0"/>
                    </a:lnTo>
                    <a:lnTo>
                      <a:pt x="0" y="14"/>
                    </a:lnTo>
                    <a:lnTo>
                      <a:pt x="0" y="28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9" cstate="print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 bwMode="auto">
            <a:xfrm>
              <a:off x="8327572" y="4484348"/>
              <a:ext cx="16734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16645" name="Rectangle 5"/>
          <p:cNvSpPr>
            <a:spLocks noChangeArrowheads="1"/>
          </p:cNvSpPr>
          <p:nvPr/>
        </p:nvSpPr>
        <p:spPr bwMode="auto">
          <a:xfrm>
            <a:off x="731643" y="1003300"/>
            <a:ext cx="74265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en-US" sz="2000" u="none" dirty="0" smtClean="0">
                <a:latin typeface="+mj-lt"/>
              </a:rPr>
              <a:t>Use </a:t>
            </a:r>
            <a:r>
              <a:rPr lang="en-US" sz="2000" b="1" u="none" dirty="0" err="1" smtClean="0"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sz="2000" u="none" dirty="0" smtClean="0">
                <a:latin typeface="+mj-lt"/>
              </a:rPr>
              <a:t> &amp; </a:t>
            </a:r>
            <a:r>
              <a:rPr lang="en-US" sz="2000" b="1" u="none" dirty="0" err="1"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sz="2000" u="none" dirty="0" smtClean="0">
                <a:latin typeface="+mj-lt"/>
              </a:rPr>
              <a:t> to implement a JAWS web server based on the </a:t>
            </a:r>
            <a:r>
              <a:rPr lang="en-US" sz="2000" i="1" u="none" dirty="0" err="1" smtClean="0">
                <a:latin typeface="+mj-lt"/>
              </a:rPr>
              <a:t>Proactor</a:t>
            </a:r>
            <a:r>
              <a:rPr lang="en-US" sz="2000" i="1" u="none" dirty="0" smtClean="0">
                <a:latin typeface="+mj-lt"/>
              </a:rPr>
              <a:t> </a:t>
            </a:r>
            <a:r>
              <a:rPr lang="en-US" sz="2000" u="none" dirty="0" smtClean="0">
                <a:latin typeface="+mj-lt"/>
              </a:rPr>
              <a:t>pattern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5760"/>
            <a:ext cx="91440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Proactive Processing w/ACE </a:t>
            </a:r>
            <a:r>
              <a:rPr lang="en-US" sz="3200" dirty="0" err="1" smtClean="0"/>
              <a:t>Proactor</a:t>
            </a:r>
            <a:r>
              <a:rPr lang="en-US" sz="3200" dirty="0" smtClean="0"/>
              <a:t> Framework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960086" y="3990751"/>
            <a:ext cx="1299133" cy="204311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47625" y="6405563"/>
            <a:ext cx="9077325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This implementation only uses a single thread, but is still scalable on Windows</a:t>
            </a:r>
          </a:p>
        </p:txBody>
      </p:sp>
    </p:spTree>
    <p:extLst>
      <p:ext uri="{BB962C8B-B14F-4D97-AF65-F5344CB8AC3E}">
        <p14:creationId xmlns:p14="http://schemas.microsoft.com/office/powerpoint/2010/main" val="30131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5" y="1495336"/>
            <a:ext cx="9115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HTTP_Asynch_Handler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_; // Cached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ACE_Mem_Map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file_; // Memory-mapped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file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ACE_HANDLE handle_;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// Socket endpoint </a:t>
            </a:r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HTTP_Request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_;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ACE_Asynch_Read_Stream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read_stream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ACE_Asynch_Write_Stream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write_stream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HTTP_Asynch_Handler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                      :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 (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// ... Continued below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2575" y="25824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2443" y="978257"/>
            <a:ext cx="59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Implements HTTP using asynchronous operations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5400000" flipV="1">
            <a:off x="2562224" y="1103908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3402" y="3797978"/>
            <a:ext cx="2283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Read/write asynchronous socket I/O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flipH="1" flipV="1">
            <a:off x="5789215" y="4259643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5760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Proactive Processing with </a:t>
            </a:r>
            <a:r>
              <a:rPr lang="en-US" sz="3200" dirty="0" err="1" smtClean="0"/>
              <a:t>ACE_Service_Handler</a:t>
            </a:r>
            <a:endParaRPr lang="en-US" sz="32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570953" y="3033277"/>
            <a:ext cx="3313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Hold HTTP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equest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while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it’s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being processed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 rot="5400000" flipV="1">
            <a:off x="1987549" y="3239185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5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11" y="2822058"/>
            <a:ext cx="7434714" cy="35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5360" y="3545324"/>
            <a:ext cx="2105865" cy="20867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 u="none" dirty="0" err="1" smtClean="0"/>
              <a:t>Proactor</a:t>
            </a:r>
            <a:r>
              <a:rPr lang="en-US" u="none" dirty="0" smtClean="0"/>
              <a:t> uses </a:t>
            </a:r>
            <a:r>
              <a:rPr lang="en-US" u="none" dirty="0" err="1" smtClean="0"/>
              <a:t>async</a:t>
            </a:r>
            <a:r>
              <a:rPr lang="en-US" u="none" dirty="0" smtClean="0"/>
              <a:t> I/O to allow </a:t>
            </a:r>
            <a:r>
              <a:rPr lang="en-US" u="none" dirty="0"/>
              <a:t>event-driven </a:t>
            </a:r>
            <a:r>
              <a:rPr lang="en-US" u="none" dirty="0" smtClean="0"/>
              <a:t>apps to gain </a:t>
            </a:r>
            <a:r>
              <a:rPr lang="en-US" u="none" dirty="0"/>
              <a:t>benefits </a:t>
            </a:r>
            <a:r>
              <a:rPr lang="en-US" u="none" dirty="0" smtClean="0"/>
              <a:t>of concurrency performance without </a:t>
            </a:r>
            <a:r>
              <a:rPr lang="en-US" u="none" dirty="0"/>
              <a:t>incurring its </a:t>
            </a:r>
            <a:r>
              <a:rPr lang="en-US" u="none" dirty="0" smtClean="0"/>
              <a:t>liabilities</a:t>
            </a:r>
            <a:endParaRPr lang="en-US" u="none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62198" y="3856928"/>
            <a:ext cx="6781801" cy="991297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62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98" y="1552999"/>
            <a:ext cx="91630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void open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(ACE_HANDLE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new_handle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ACE_Message_Block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_.state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_ = INCOMPLETE; // Initialize state for request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io_handle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new_handle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; // Store handle to the open socket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read_stream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_.open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(*this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, </a:t>
            </a:r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io_handle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_, 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0,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_);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read_stream_.read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_.message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_.size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3793" y="1016357"/>
            <a:ext cx="59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Hook method invoked by </a:t>
            </a:r>
            <a:r>
              <a:rPr lang="en-US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HTTP_Asynch_Acceptor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 flipV="1">
            <a:off x="1933574" y="1142008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0800000">
            <a:off x="2992596" y="3811185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4689" y="3103299"/>
            <a:ext cx="5566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Initialize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ACE_Async_Read_Stream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, with </a:t>
            </a:r>
            <a:r>
              <a:rPr lang="en-US" sz="2000" b="1" u="none" dirty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*this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completion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handler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6074" y="4697121"/>
            <a:ext cx="5915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Start asynchronous read operation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</a:b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on connected socket</a:t>
            </a:r>
            <a:endParaRPr lang="en-US" b="1" u="none" dirty="0">
              <a:solidFill>
                <a:srgbClr val="3366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rot="5400000" flipV="1">
            <a:off x="2444115" y="4816196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5760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Proactive Processing with </a:t>
            </a:r>
            <a:r>
              <a:rPr lang="en-US" sz="3200" dirty="0" err="1" smtClean="0"/>
              <a:t>ACE_Service_Handler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7867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0" grpId="0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1962061"/>
            <a:ext cx="88010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handle_read_stream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ACE_Asynch_Read_Stream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::Result &amp;result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request_complete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(result))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handle_request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else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read_stream_.read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_.message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(), </a:t>
            </a:r>
            <a:br>
              <a:rPr lang="en-US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request_.size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());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5560" y="5192692"/>
            <a:ext cx="6510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Didn’t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get entire request, so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initiate a new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asynchronous </a:t>
            </a:r>
            <a:r>
              <a:rPr lang="en-US" b="1" u="none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read()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operation to try &amp; get the remainder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28093" y="1180058"/>
            <a:ext cx="4968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Completion event handling method dispatched by ACE </a:t>
            </a:r>
            <a:r>
              <a:rPr lang="en-US" b="1" i="1" u="none" dirty="0" err="1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Proactor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framework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5400000" flipV="1">
            <a:off x="2047874" y="1439059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16200000">
            <a:off x="2061368" y="5087233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8360" y="3681264"/>
            <a:ext cx="6510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Got the entire read request, so handle it</a:t>
            </a:r>
            <a:endParaRPr 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16200000">
            <a:off x="1594642" y="3471029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5760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Proactive Processing with </a:t>
            </a:r>
            <a:r>
              <a:rPr lang="en-US" sz="3200" dirty="0" err="1" smtClean="0"/>
              <a:t>ACE_Service_Handler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76125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1685836"/>
            <a:ext cx="8762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handle_request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switch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request_.command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()) {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HTTP_Request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::GET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: // Request to download a file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_.map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request_.filename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());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write_stream_.write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(file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_.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file_.size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case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HTTP_Request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::PUT: // Request to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upload a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file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2368" y="1172855"/>
            <a:ext cx="496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Handle processing of a completed request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 flipV="1">
            <a:off x="1962149" y="1298506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3395723"/>
            <a:ext cx="625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Memory map the requested content &amp; invoke an asynchronous write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operation to transmit it to the client</a:t>
            </a:r>
            <a:endParaRPr lang="en-US" b="1" u="none" dirty="0">
              <a:solidFill>
                <a:srgbClr val="3366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5400000" flipV="1">
            <a:off x="2114549" y="3696523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62475" y="1882856"/>
            <a:ext cx="409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Switch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on the HTTP command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type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5400000" flipV="1">
            <a:off x="4080667" y="1998981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5760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Proactive Processing with </a:t>
            </a:r>
            <a:r>
              <a:rPr lang="en-US" sz="3200" dirty="0" err="1" smtClean="0"/>
              <a:t>ACE_Service_Handler</a:t>
            </a:r>
            <a:endParaRPr lang="en-US" sz="32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95475" y="6415088"/>
            <a:ext cx="5314950" cy="40011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We could also use </a:t>
            </a:r>
            <a:r>
              <a:rPr lang="en-US" sz="2000" b="1" u="non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transmit_file</a:t>
            </a:r>
            <a:r>
              <a:rPr lang="en-US" sz="2000" b="1" u="non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u="none" dirty="0" smtClean="0">
                <a:solidFill>
                  <a:srgbClr val="000000"/>
                </a:solidFill>
                <a:latin typeface="+mj-lt"/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3186592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733461"/>
            <a:ext cx="91154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u="none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HTTP_Asynch_Acceptor</a:t>
            </a:r>
            <a:endParaRPr lang="en-US" b="1" u="none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: public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ACE_Asynch_Acceptor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HTTP_Asynch_Handler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HTTP_Asynch_Acceptor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ACE_INET_Addr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open 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, 0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ACE_DEFAULT_ASYNCH_BACKLOG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u="none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4500" y="46493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" y="516710"/>
            <a:ext cx="89916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Proactive Processing with </a:t>
            </a:r>
            <a:r>
              <a:rPr lang="en-US" sz="3200" dirty="0" err="1" smtClean="0"/>
              <a:t>ACE_Asynch_Acceptor</a:t>
            </a:r>
            <a:r>
              <a:rPr lang="en-US" sz="3200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4343" y="1216382"/>
            <a:ext cx="5977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Implements HTTP using asynchronous operations</a:t>
            </a:r>
            <a:endParaRPr 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5400000" flipV="1">
            <a:off x="2524124" y="1342033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500" y="4180194"/>
            <a:ext cx="6343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Starts multiple asynchronous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accept requests on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addr</a:t>
            </a:r>
            <a:endParaRPr lang="en-US" b="1" u="none" dirty="0">
              <a:solidFill>
                <a:srgbClr val="3366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16200000">
            <a:off x="1119186" y="3955563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0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5" grpId="0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Applying the ACE </a:t>
            </a:r>
            <a:r>
              <a:rPr lang="en-US" sz="3200" dirty="0" err="1" smtClean="0"/>
              <a:t>Proactor</a:t>
            </a:r>
            <a:r>
              <a:rPr lang="en-US" sz="3200" dirty="0" smtClean="0"/>
              <a:t> framework to JAWS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499" y="1142911"/>
            <a:ext cx="84105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u_short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PORT = 80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main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ACE_INET_Addr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== 1 ? PORT :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[1]));</a:t>
            </a: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HTTP_Asynch_Acceptor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acceptor (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, </a:t>
            </a:r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::instance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(;;)</a:t>
            </a: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::instance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()-&gt;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run_proactor_event_loop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();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...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0" y="278249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593" y="2511424"/>
            <a:ext cx="726201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Associate the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HTTP_Asynch_Acceptor</a:t>
            </a:r>
            <a:r>
              <a:rPr lang="en-US" b="1" u="none" dirty="0" err="1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’s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passive-mode socket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handle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with the </a:t>
            </a:r>
            <a:r>
              <a:rPr lang="en-US" sz="2000" b="1" u="none" dirty="0" err="1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ACE_Proactor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singleton’s completion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port &amp; invoke multiple asynchronous accept operations to initiative proactive web serve processing</a:t>
            </a:r>
            <a:endParaRPr lang="en-US" b="1" u="none" dirty="0">
              <a:solidFill>
                <a:srgbClr val="3366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9261" y="47621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Event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loop processes client connection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requests </a:t>
            </a:r>
            <a:r>
              <a:rPr lang="en-US" b="1" u="none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&amp; HTTP requests 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proactively</a:t>
            </a:r>
            <a:endParaRPr lang="en-US" b="1" u="none" dirty="0">
              <a:solidFill>
                <a:srgbClr val="3366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6200000" flipH="1" flipV="1">
            <a:off x="5487988" y="3561030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rot="16200000" flipH="1" flipV="1">
            <a:off x="6187277" y="5075099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19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797" y="920748"/>
            <a:ext cx="6920753" cy="598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ine Callout 1 10"/>
          <p:cNvSpPr/>
          <p:nvPr/>
        </p:nvSpPr>
        <p:spPr bwMode="auto">
          <a:xfrm>
            <a:off x="733426" y="3140950"/>
            <a:ext cx="1223440" cy="369332"/>
          </a:xfrm>
          <a:prstGeom prst="borderCallout1">
            <a:avLst>
              <a:gd name="adj1" fmla="val 53858"/>
              <a:gd name="adj2" fmla="val 78506"/>
              <a:gd name="adj3" fmla="val 74054"/>
              <a:gd name="adj4" fmla="val 294873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endParaRPr lang="en-US" i="1" u="none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4" y="242887"/>
            <a:ext cx="9140825" cy="91440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Sequence Diagram of ACE </a:t>
            </a:r>
            <a:r>
              <a:rPr lang="en-US" dirty="0" err="1" smtClean="0"/>
              <a:t>Proactor</a:t>
            </a:r>
            <a:r>
              <a:rPr lang="en-US" dirty="0"/>
              <a:t> </a:t>
            </a:r>
            <a:r>
              <a:rPr lang="en-US" dirty="0" smtClean="0"/>
              <a:t>Web Server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476251" y="2586952"/>
            <a:ext cx="1781174" cy="1477328"/>
          </a:xfrm>
          <a:prstGeom prst="borderCallout1">
            <a:avLst>
              <a:gd name="adj1" fmla="val 46121"/>
              <a:gd name="adj2" fmla="val 99896"/>
              <a:gd name="adj3" fmla="val -16210"/>
              <a:gd name="adj4" fmla="val 167971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Connection establishment &amp; service initialization phase</a:t>
            </a:r>
            <a:endParaRPr lang="en-US" i="1" u="none" dirty="0"/>
          </a:p>
        </p:txBody>
      </p:sp>
      <p:sp>
        <p:nvSpPr>
          <p:cNvPr id="12" name="Line Callout 1 11"/>
          <p:cNvSpPr/>
          <p:nvPr/>
        </p:nvSpPr>
        <p:spPr bwMode="auto">
          <a:xfrm>
            <a:off x="1065756" y="5746670"/>
            <a:ext cx="1191669" cy="337066"/>
          </a:xfrm>
          <a:prstGeom prst="borderCallout1">
            <a:avLst>
              <a:gd name="adj1" fmla="val 46612"/>
              <a:gd name="adj2" fmla="val 66991"/>
              <a:gd name="adj3" fmla="val 82750"/>
              <a:gd name="adj4" fmla="val 366041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endParaRPr lang="en-US" i="1" u="none" dirty="0"/>
          </a:p>
        </p:txBody>
      </p:sp>
      <p:sp>
        <p:nvSpPr>
          <p:cNvPr id="10" name="Line Callout 1 9"/>
          <p:cNvSpPr/>
          <p:nvPr/>
        </p:nvSpPr>
        <p:spPr bwMode="auto">
          <a:xfrm>
            <a:off x="913356" y="5592038"/>
            <a:ext cx="1572670" cy="646331"/>
          </a:xfrm>
          <a:prstGeom prst="borderCallout1">
            <a:avLst>
              <a:gd name="adj1" fmla="val 46612"/>
              <a:gd name="adj2" fmla="val 101514"/>
              <a:gd name="adj3" fmla="val -89627"/>
              <a:gd name="adj4" fmla="val 284513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Data transfer phase</a:t>
            </a:r>
            <a:endParaRPr lang="en-US" i="1" u="none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52825" y="1238250"/>
            <a:ext cx="1228725" cy="695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4275" y="1292095"/>
            <a:ext cx="942975" cy="56858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 smtClean="0"/>
              <a:t>: HTTP_</a:t>
            </a:r>
            <a:br>
              <a:rPr lang="en-US" sz="1200" b="1" dirty="0" smtClean="0"/>
            </a:br>
            <a:r>
              <a:rPr lang="en-US" sz="1200" b="1" dirty="0" err="1" smtClean="0"/>
              <a:t>Asynch</a:t>
            </a:r>
            <a:r>
              <a:rPr lang="en-US" sz="1200" b="1" dirty="0" smtClean="0"/>
              <a:t>_</a:t>
            </a:r>
            <a:br>
              <a:rPr lang="en-US" sz="1200" b="1" dirty="0" smtClean="0"/>
            </a:br>
            <a:r>
              <a:rPr lang="en-US" sz="1200" b="1" dirty="0" smtClean="0"/>
              <a:t>Acceptor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076825" y="3131425"/>
            <a:ext cx="1333500" cy="532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263" y="3203751"/>
            <a:ext cx="1190625" cy="3876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 smtClean="0"/>
              <a:t>: </a:t>
            </a:r>
            <a:r>
              <a:rPr lang="en-US" sz="1200" b="1" dirty="0" err="1" smtClean="0"/>
              <a:t>HTTP_Asynch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_Handler</a:t>
            </a:r>
            <a:endParaRPr lang="en-US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5734581" y="2307969"/>
            <a:ext cx="10387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000" b="1" u="none" dirty="0" err="1" smtClean="0"/>
              <a:t>run_event_loop</a:t>
            </a:r>
            <a:r>
              <a:rPr lang="en-US" sz="1000" b="1" u="none" dirty="0" smtClean="0"/>
              <a:t>()</a:t>
            </a:r>
            <a:endParaRPr lang="en-US" sz="1000" u="none" dirty="0"/>
          </a:p>
        </p:txBody>
      </p:sp>
      <p:sp>
        <p:nvSpPr>
          <p:cNvPr id="15" name="Rectangle 14"/>
          <p:cNvSpPr/>
          <p:nvPr/>
        </p:nvSpPr>
        <p:spPr>
          <a:xfrm>
            <a:off x="4311982" y="2744546"/>
            <a:ext cx="97302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000" b="1" u="none" dirty="0" err="1"/>
              <a:t>h</a:t>
            </a:r>
            <a:r>
              <a:rPr lang="en-US" sz="1000" b="1" u="none" dirty="0" err="1" smtClean="0"/>
              <a:t>andle_accept</a:t>
            </a:r>
            <a:r>
              <a:rPr lang="en-US" sz="1000" b="1" u="none" dirty="0" smtClean="0"/>
              <a:t>()</a:t>
            </a:r>
            <a:endParaRPr lang="en-US" sz="1000" u="none" dirty="0"/>
          </a:p>
        </p:txBody>
      </p:sp>
      <p:sp>
        <p:nvSpPr>
          <p:cNvPr id="5" name="Rectangle 4"/>
          <p:cNvSpPr/>
          <p:nvPr/>
        </p:nvSpPr>
        <p:spPr bwMode="auto">
          <a:xfrm rot="791341">
            <a:off x="5813015" y="5033073"/>
            <a:ext cx="154353" cy="1187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6695" y="5014507"/>
            <a:ext cx="773014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u="none" dirty="0" err="1" smtClean="0"/>
              <a:t>handle_read</a:t>
            </a:r>
            <a:r>
              <a:rPr lang="en-US" sz="900" b="1" u="none" dirty="0" smtClean="0"/>
              <a:t/>
            </a:r>
            <a:br>
              <a:rPr lang="en-US" sz="900" b="1" u="none" dirty="0" smtClean="0"/>
            </a:br>
            <a:r>
              <a:rPr lang="en-US" sz="900" b="1" u="none" dirty="0" smtClean="0"/>
              <a:t>_stream ()</a:t>
            </a:r>
            <a:endParaRPr lang="en-US" sz="900" u="none" dirty="0"/>
          </a:p>
        </p:txBody>
      </p:sp>
      <p:sp>
        <p:nvSpPr>
          <p:cNvPr id="18" name="Rectangle 17"/>
          <p:cNvSpPr/>
          <p:nvPr/>
        </p:nvSpPr>
        <p:spPr bwMode="auto">
          <a:xfrm rot="791341">
            <a:off x="5813633" y="6015044"/>
            <a:ext cx="154353" cy="1187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74477" y="5982174"/>
            <a:ext cx="783549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b="1" u="none" dirty="0" err="1" smtClean="0"/>
              <a:t>handle_write</a:t>
            </a:r>
            <a:r>
              <a:rPr lang="en-US" sz="900" b="1" u="none" dirty="0" smtClean="0"/>
              <a:t/>
            </a:r>
            <a:br>
              <a:rPr lang="en-US" sz="900" b="1" u="none" dirty="0" smtClean="0"/>
            </a:br>
            <a:r>
              <a:rPr lang="en-US" sz="900" b="1" u="none" dirty="0" smtClean="0"/>
              <a:t>_stream ()</a:t>
            </a:r>
            <a:endParaRPr lang="en-US" sz="900" u="none" dirty="0"/>
          </a:p>
        </p:txBody>
      </p:sp>
      <p:sp>
        <p:nvSpPr>
          <p:cNvPr id="19" name="TextBox 18"/>
          <p:cNvSpPr txBox="1"/>
          <p:nvPr/>
        </p:nvSpPr>
        <p:spPr>
          <a:xfrm>
            <a:off x="6479563" y="1069682"/>
            <a:ext cx="988037" cy="38767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 smtClean="0"/>
              <a:t>: ACE_</a:t>
            </a:r>
            <a:br>
              <a:rPr lang="en-US" sz="1200" b="1" dirty="0" smtClean="0"/>
            </a:br>
            <a:r>
              <a:rPr lang="en-US" sz="1200" b="1" dirty="0" err="1" smtClean="0"/>
              <a:t>Proactor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05078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0750"/>
            <a:ext cx="9143999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ct val="25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u="none" dirty="0">
                <a:latin typeface="+mj-lt"/>
              </a:rPr>
              <a:t> framework alleviates reactive I/O bottlenecks without introducing the complexity &amp; overhead of synchronous I/O &amp; </a:t>
            </a:r>
            <a:r>
              <a:rPr lang="en-US" sz="2000" u="none" dirty="0" smtClean="0">
                <a:latin typeface="+mj-lt"/>
              </a:rPr>
              <a:t>multi-threading</a:t>
            </a:r>
          </a:p>
          <a:p>
            <a:pPr marL="228600" indent="-228600">
              <a:spcBef>
                <a:spcPct val="25000"/>
              </a:spcBef>
              <a:buSzPct val="80000"/>
              <a:buFontTx/>
              <a:buChar char="•"/>
            </a:pPr>
            <a:endParaRPr lang="en-US" sz="2000" u="none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1" y="1689110"/>
            <a:ext cx="9323103" cy="28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62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0750"/>
            <a:ext cx="9143999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ct val="25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framework alleviates reactive I/O bottlenecks without introducing the complexity &amp; overhead of synchronous I/O &amp;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multi-threading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ct val="25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This framework allows an </a:t>
            </a:r>
            <a:r>
              <a:rPr lang="en-US" sz="2000" u="none" dirty="0" smtClean="0">
                <a:latin typeface="+mj-lt"/>
              </a:rPr>
              <a:t>app to </a:t>
            </a:r>
            <a:r>
              <a:rPr lang="en-US" sz="2000" u="none" dirty="0">
                <a:latin typeface="+mj-lt"/>
              </a:rPr>
              <a:t>execute I/O operations via two phases:</a:t>
            </a: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r>
              <a:rPr lang="en-US" sz="2000" u="none" dirty="0" smtClean="0">
                <a:latin typeface="+mj-lt"/>
              </a:rPr>
              <a:t>An app can </a:t>
            </a:r>
            <a:r>
              <a:rPr lang="en-US" sz="2000" u="none" dirty="0">
                <a:latin typeface="+mj-lt"/>
              </a:rPr>
              <a:t>initiate one </a:t>
            </a:r>
            <a:r>
              <a:rPr lang="en-US" sz="2000" u="none" dirty="0" smtClean="0">
                <a:latin typeface="+mj-lt"/>
              </a:rPr>
              <a:t>or </a:t>
            </a:r>
            <a:r>
              <a:rPr lang="en-US" sz="2000" u="none" dirty="0">
                <a:latin typeface="+mj-lt"/>
              </a:rPr>
              <a:t>more asynchronous I/O </a:t>
            </a:r>
            <a:r>
              <a:rPr lang="en-US" sz="2000" u="none" dirty="0" smtClean="0">
                <a:latin typeface="+mj-lt"/>
              </a:rPr>
              <a:t>operations </a:t>
            </a:r>
            <a:r>
              <a:rPr lang="en-US" sz="2000" u="none" dirty="0">
                <a:latin typeface="+mj-lt"/>
              </a:rPr>
              <a:t>on multiple I/O </a:t>
            </a:r>
            <a:r>
              <a:rPr lang="en-US" sz="2000" u="none" dirty="0" smtClean="0">
                <a:latin typeface="+mj-lt"/>
              </a:rPr>
              <a:t>handles </a:t>
            </a:r>
            <a:r>
              <a:rPr lang="en-US" sz="2000" u="none" dirty="0">
                <a:latin typeface="+mj-lt"/>
              </a:rPr>
              <a:t>in parallel without </a:t>
            </a:r>
            <a:r>
              <a:rPr lang="en-US" sz="2000" u="none" dirty="0" smtClean="0">
                <a:latin typeface="+mj-lt"/>
              </a:rPr>
              <a:t>having </a:t>
            </a:r>
            <a:r>
              <a:rPr lang="en-US" sz="2000" u="none" dirty="0">
                <a:latin typeface="+mj-lt"/>
              </a:rPr>
              <a:t>to wait until they </a:t>
            </a:r>
            <a:r>
              <a:rPr lang="en-US" sz="2000" u="none" dirty="0" smtClean="0">
                <a:latin typeface="+mj-lt"/>
              </a:rPr>
              <a:t>complete</a:t>
            </a:r>
            <a:endParaRPr lang="en-US" sz="2000" u="none" dirty="0">
              <a:latin typeface="+mj-lt"/>
            </a:endParaRPr>
          </a:p>
          <a:p>
            <a:pPr>
              <a:spcBef>
                <a:spcPts val="600"/>
              </a:spcBef>
              <a:buSzPct val="80000"/>
            </a:pP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Rectangle 792"/>
          <p:cNvSpPr>
            <a:spLocks noChangeAspect="1" noChangeArrowheads="1"/>
          </p:cNvSpPr>
          <p:nvPr/>
        </p:nvSpPr>
        <p:spPr bwMode="auto">
          <a:xfrm>
            <a:off x="6452395" y="3657600"/>
            <a:ext cx="2165350" cy="369888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4" name="Rectangle 776"/>
          <p:cNvSpPr>
            <a:spLocks noChangeAspect="1" noChangeArrowheads="1"/>
          </p:cNvSpPr>
          <p:nvPr/>
        </p:nvSpPr>
        <p:spPr bwMode="auto">
          <a:xfrm>
            <a:off x="850108" y="3673475"/>
            <a:ext cx="2000250" cy="565150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5" name="Rectangle 775"/>
          <p:cNvSpPr>
            <a:spLocks noChangeAspect="1" noChangeArrowheads="1"/>
          </p:cNvSpPr>
          <p:nvPr/>
        </p:nvSpPr>
        <p:spPr bwMode="auto">
          <a:xfrm>
            <a:off x="713582" y="3685381"/>
            <a:ext cx="2214563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  <a:t>Windows</a:t>
            </a:r>
            <a:endParaRPr lang="en-GB" sz="1600" b="1" u="none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r>
              <a:rPr lang="en-GB" sz="1600" b="1" u="none" dirty="0">
                <a:solidFill>
                  <a:srgbClr val="000000"/>
                </a:solidFill>
                <a:cs typeface="Times New Roman" pitchFamily="18" charset="0"/>
              </a:rPr>
              <a:t>Operating System</a:t>
            </a:r>
            <a:endParaRPr lang="en-US" sz="1600" b="1" u="none" dirty="0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 dirty="0"/>
          </a:p>
        </p:txBody>
      </p:sp>
      <p:sp>
        <p:nvSpPr>
          <p:cNvPr id="16" name="Rectangle 780"/>
          <p:cNvSpPr>
            <a:spLocks noChangeAspect="1" noChangeArrowheads="1"/>
          </p:cNvSpPr>
          <p:nvPr/>
        </p:nvSpPr>
        <p:spPr bwMode="auto">
          <a:xfrm>
            <a:off x="3231358" y="3635375"/>
            <a:ext cx="1733550" cy="471488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7" name="Rectangle 46"/>
          <p:cNvSpPr>
            <a:spLocks noChangeArrowheads="1"/>
          </p:cNvSpPr>
          <p:nvPr/>
        </p:nvSpPr>
        <p:spPr bwMode="auto">
          <a:xfrm>
            <a:off x="6141245" y="2833687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10"/>
          <p:cNvSpPr>
            <a:spLocks noChangeArrowheads="1"/>
          </p:cNvSpPr>
          <p:nvPr/>
        </p:nvSpPr>
        <p:spPr bwMode="auto">
          <a:xfrm>
            <a:off x="6873082" y="377825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472"/>
          <p:cNvSpPr>
            <a:spLocks noChangeArrowheads="1"/>
          </p:cNvSpPr>
          <p:nvPr/>
        </p:nvSpPr>
        <p:spPr bwMode="auto">
          <a:xfrm>
            <a:off x="3018632" y="424180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480"/>
          <p:cNvSpPr>
            <a:spLocks noChangeArrowheads="1"/>
          </p:cNvSpPr>
          <p:nvPr/>
        </p:nvSpPr>
        <p:spPr bwMode="auto">
          <a:xfrm>
            <a:off x="3499645" y="424180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496"/>
          <p:cNvSpPr>
            <a:spLocks noChangeArrowheads="1"/>
          </p:cNvSpPr>
          <p:nvPr/>
        </p:nvSpPr>
        <p:spPr bwMode="auto">
          <a:xfrm>
            <a:off x="3928270" y="375920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497"/>
          <p:cNvSpPr>
            <a:spLocks noChangeArrowheads="1"/>
          </p:cNvSpPr>
          <p:nvPr/>
        </p:nvSpPr>
        <p:spPr bwMode="auto">
          <a:xfrm>
            <a:off x="5160170" y="3724275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642"/>
          <p:cNvSpPr>
            <a:spLocks noChangeArrowheads="1"/>
          </p:cNvSpPr>
          <p:nvPr/>
        </p:nvSpPr>
        <p:spPr bwMode="auto">
          <a:xfrm>
            <a:off x="2959895" y="260826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66"/>
          <p:cNvSpPr>
            <a:spLocks noChangeArrowheads="1"/>
          </p:cNvSpPr>
          <p:nvPr/>
        </p:nvSpPr>
        <p:spPr bwMode="auto">
          <a:xfrm>
            <a:off x="6766720" y="3849687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304"/>
          <p:cNvSpPr>
            <a:spLocks noChangeArrowheads="1"/>
          </p:cNvSpPr>
          <p:nvPr/>
        </p:nvSpPr>
        <p:spPr bwMode="auto">
          <a:xfrm>
            <a:off x="6017420" y="3925888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656"/>
          <p:cNvSpPr>
            <a:spLocks noChangeAspect="1" noChangeArrowheads="1"/>
          </p:cNvSpPr>
          <p:nvPr/>
        </p:nvSpPr>
        <p:spPr bwMode="auto">
          <a:xfrm>
            <a:off x="4964908" y="3870325"/>
            <a:ext cx="1497013" cy="206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664"/>
          <p:cNvSpPr>
            <a:spLocks noChangeArrowheads="1"/>
          </p:cNvSpPr>
          <p:nvPr/>
        </p:nvSpPr>
        <p:spPr bwMode="auto">
          <a:xfrm>
            <a:off x="5141120" y="3759199"/>
            <a:ext cx="1082675" cy="26838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200" b="1" u="none" dirty="0" smtClean="0">
                <a:solidFill>
                  <a:srgbClr val="000000"/>
                </a:solidFill>
                <a:latin typeface="Arial Narrow" pitchFamily="34" charset="0"/>
              </a:rPr>
              <a:t>ACE_HANDLE</a:t>
            </a:r>
            <a:endParaRPr lang="en-US" sz="1600" b="1" u="none" dirty="0">
              <a:latin typeface="Arial Narrow" pitchFamily="34" charset="0"/>
            </a:endParaRPr>
          </a:p>
        </p:txBody>
      </p:sp>
      <p:sp>
        <p:nvSpPr>
          <p:cNvPr id="36" name="Rectangle 668"/>
          <p:cNvSpPr>
            <a:spLocks noChangeAspect="1" noChangeArrowheads="1"/>
          </p:cNvSpPr>
          <p:nvPr/>
        </p:nvSpPr>
        <p:spPr bwMode="auto">
          <a:xfrm>
            <a:off x="2683670" y="3421063"/>
            <a:ext cx="20638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669"/>
          <p:cNvSpPr>
            <a:spLocks noChangeAspect="1"/>
          </p:cNvSpPr>
          <p:nvPr/>
        </p:nvSpPr>
        <p:spPr bwMode="auto">
          <a:xfrm>
            <a:off x="2683670" y="3421063"/>
            <a:ext cx="80963" cy="301625"/>
          </a:xfrm>
          <a:custGeom>
            <a:avLst/>
            <a:gdLst>
              <a:gd name="T0" fmla="*/ 57 w 48"/>
              <a:gd name="T1" fmla="*/ 0 h 180"/>
              <a:gd name="T2" fmla="*/ 43 w 48"/>
              <a:gd name="T3" fmla="*/ 0 h 180"/>
              <a:gd name="T4" fmla="*/ 0 w 48"/>
              <a:gd name="T5" fmla="*/ 155 h 180"/>
              <a:gd name="T6" fmla="*/ 0 w 48"/>
              <a:gd name="T7" fmla="*/ 155 h 180"/>
              <a:gd name="T8" fmla="*/ 15 w 48"/>
              <a:gd name="T9" fmla="*/ 212 h 180"/>
              <a:gd name="T10" fmla="*/ 15 w 48"/>
              <a:gd name="T11" fmla="*/ 155 h 180"/>
              <a:gd name="T12" fmla="*/ 57 w 48"/>
              <a:gd name="T13" fmla="*/ 0 h 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80"/>
              <a:gd name="T23" fmla="*/ 48 w 48"/>
              <a:gd name="T24" fmla="*/ 180 h 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80">
                <a:moveTo>
                  <a:pt x="48" y="0"/>
                </a:moveTo>
                <a:lnTo>
                  <a:pt x="36" y="0"/>
                </a:lnTo>
                <a:lnTo>
                  <a:pt x="0" y="132"/>
                </a:lnTo>
                <a:lnTo>
                  <a:pt x="12" y="180"/>
                </a:lnTo>
                <a:lnTo>
                  <a:pt x="12" y="13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670"/>
          <p:cNvSpPr>
            <a:spLocks noChangeAspect="1"/>
          </p:cNvSpPr>
          <p:nvPr/>
        </p:nvSpPr>
        <p:spPr bwMode="auto">
          <a:xfrm>
            <a:off x="2623345" y="3421063"/>
            <a:ext cx="80963" cy="220663"/>
          </a:xfrm>
          <a:custGeom>
            <a:avLst/>
            <a:gdLst>
              <a:gd name="T0" fmla="*/ 43 w 48"/>
              <a:gd name="T1" fmla="*/ 154 h 132"/>
              <a:gd name="T2" fmla="*/ 57 w 48"/>
              <a:gd name="T3" fmla="*/ 154 h 132"/>
              <a:gd name="T4" fmla="*/ 15 w 48"/>
              <a:gd name="T5" fmla="*/ 0 h 132"/>
              <a:gd name="T6" fmla="*/ 0 w 48"/>
              <a:gd name="T7" fmla="*/ 0 h 132"/>
              <a:gd name="T8" fmla="*/ 43 w 48"/>
              <a:gd name="T9" fmla="*/ 154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32"/>
              <a:gd name="T17" fmla="*/ 48 w 48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32">
                <a:moveTo>
                  <a:pt x="36" y="132"/>
                </a:moveTo>
                <a:lnTo>
                  <a:pt x="48" y="132"/>
                </a:lnTo>
                <a:lnTo>
                  <a:pt x="12" y="0"/>
                </a:lnTo>
                <a:lnTo>
                  <a:pt x="0" y="0"/>
                </a:lnTo>
                <a:lnTo>
                  <a:pt x="36" y="1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671"/>
          <p:cNvSpPr>
            <a:spLocks noChangeAspect="1" noChangeArrowheads="1"/>
          </p:cNvSpPr>
          <p:nvPr/>
        </p:nvSpPr>
        <p:spPr bwMode="auto">
          <a:xfrm>
            <a:off x="2685258" y="2951163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672"/>
          <p:cNvSpPr>
            <a:spLocks noChangeAspect="1" noChangeShapeType="1"/>
          </p:cNvSpPr>
          <p:nvPr/>
        </p:nvSpPr>
        <p:spPr bwMode="auto">
          <a:xfrm>
            <a:off x="2685258" y="3132138"/>
            <a:ext cx="1588" cy="139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673"/>
          <p:cNvSpPr>
            <a:spLocks noChangeAspect="1" noChangeArrowheads="1"/>
          </p:cNvSpPr>
          <p:nvPr/>
        </p:nvSpPr>
        <p:spPr bwMode="auto">
          <a:xfrm>
            <a:off x="2685258" y="3341688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674"/>
          <p:cNvSpPr>
            <a:spLocks noChangeAspect="1" noChangeArrowheads="1"/>
          </p:cNvSpPr>
          <p:nvPr/>
        </p:nvSpPr>
        <p:spPr bwMode="auto">
          <a:xfrm>
            <a:off x="3567908" y="3421063"/>
            <a:ext cx="20638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675"/>
          <p:cNvSpPr>
            <a:spLocks noChangeAspect="1"/>
          </p:cNvSpPr>
          <p:nvPr/>
        </p:nvSpPr>
        <p:spPr bwMode="auto">
          <a:xfrm>
            <a:off x="3567908" y="3421063"/>
            <a:ext cx="79375" cy="301625"/>
          </a:xfrm>
          <a:custGeom>
            <a:avLst/>
            <a:gdLst>
              <a:gd name="T0" fmla="*/ 54 w 48"/>
              <a:gd name="T1" fmla="*/ 0 h 180"/>
              <a:gd name="T2" fmla="*/ 42 w 48"/>
              <a:gd name="T3" fmla="*/ 0 h 180"/>
              <a:gd name="T4" fmla="*/ 0 w 48"/>
              <a:gd name="T5" fmla="*/ 155 h 180"/>
              <a:gd name="T6" fmla="*/ 0 w 48"/>
              <a:gd name="T7" fmla="*/ 155 h 180"/>
              <a:gd name="T8" fmla="*/ 15 w 48"/>
              <a:gd name="T9" fmla="*/ 212 h 180"/>
              <a:gd name="T10" fmla="*/ 15 w 48"/>
              <a:gd name="T11" fmla="*/ 155 h 180"/>
              <a:gd name="T12" fmla="*/ 54 w 48"/>
              <a:gd name="T13" fmla="*/ 0 h 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80"/>
              <a:gd name="T23" fmla="*/ 48 w 48"/>
              <a:gd name="T24" fmla="*/ 180 h 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80">
                <a:moveTo>
                  <a:pt x="48" y="0"/>
                </a:moveTo>
                <a:lnTo>
                  <a:pt x="36" y="0"/>
                </a:lnTo>
                <a:lnTo>
                  <a:pt x="0" y="132"/>
                </a:lnTo>
                <a:lnTo>
                  <a:pt x="12" y="180"/>
                </a:lnTo>
                <a:lnTo>
                  <a:pt x="12" y="13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676"/>
          <p:cNvSpPr>
            <a:spLocks noChangeAspect="1"/>
          </p:cNvSpPr>
          <p:nvPr/>
        </p:nvSpPr>
        <p:spPr bwMode="auto">
          <a:xfrm>
            <a:off x="3507583" y="3421063"/>
            <a:ext cx="80963" cy="220663"/>
          </a:xfrm>
          <a:custGeom>
            <a:avLst/>
            <a:gdLst>
              <a:gd name="T0" fmla="*/ 43 w 48"/>
              <a:gd name="T1" fmla="*/ 154 h 132"/>
              <a:gd name="T2" fmla="*/ 57 w 48"/>
              <a:gd name="T3" fmla="*/ 154 h 132"/>
              <a:gd name="T4" fmla="*/ 15 w 48"/>
              <a:gd name="T5" fmla="*/ 0 h 132"/>
              <a:gd name="T6" fmla="*/ 0 w 48"/>
              <a:gd name="T7" fmla="*/ 0 h 132"/>
              <a:gd name="T8" fmla="*/ 43 w 48"/>
              <a:gd name="T9" fmla="*/ 154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32"/>
              <a:gd name="T17" fmla="*/ 48 w 48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32">
                <a:moveTo>
                  <a:pt x="36" y="132"/>
                </a:moveTo>
                <a:lnTo>
                  <a:pt x="48" y="132"/>
                </a:lnTo>
                <a:lnTo>
                  <a:pt x="12" y="0"/>
                </a:lnTo>
                <a:lnTo>
                  <a:pt x="0" y="0"/>
                </a:lnTo>
                <a:lnTo>
                  <a:pt x="36" y="1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677"/>
          <p:cNvSpPr>
            <a:spLocks noChangeAspect="1" noChangeArrowheads="1"/>
          </p:cNvSpPr>
          <p:nvPr/>
        </p:nvSpPr>
        <p:spPr bwMode="auto">
          <a:xfrm>
            <a:off x="3569495" y="2951163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678"/>
          <p:cNvSpPr>
            <a:spLocks noChangeAspect="1" noChangeShapeType="1"/>
          </p:cNvSpPr>
          <p:nvPr/>
        </p:nvSpPr>
        <p:spPr bwMode="auto">
          <a:xfrm>
            <a:off x="3569495" y="3132138"/>
            <a:ext cx="1588" cy="139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679"/>
          <p:cNvSpPr>
            <a:spLocks noChangeAspect="1" noChangeArrowheads="1"/>
          </p:cNvSpPr>
          <p:nvPr/>
        </p:nvSpPr>
        <p:spPr bwMode="auto">
          <a:xfrm>
            <a:off x="3569495" y="3341688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ectangle 680"/>
          <p:cNvSpPr>
            <a:spLocks noChangeAspect="1" noChangeArrowheads="1"/>
          </p:cNvSpPr>
          <p:nvPr/>
        </p:nvSpPr>
        <p:spPr bwMode="auto">
          <a:xfrm>
            <a:off x="1551783" y="3232150"/>
            <a:ext cx="787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&lt;&lt;uses&gt;&gt;</a:t>
            </a:r>
            <a:endParaRPr lang="en-US" sz="2000" b="1" u="none"/>
          </a:p>
        </p:txBody>
      </p:sp>
      <p:sp>
        <p:nvSpPr>
          <p:cNvPr id="49" name="Rectangle 681"/>
          <p:cNvSpPr>
            <a:spLocks noChangeAspect="1" noChangeArrowheads="1"/>
          </p:cNvSpPr>
          <p:nvPr/>
        </p:nvSpPr>
        <p:spPr bwMode="auto">
          <a:xfrm>
            <a:off x="5025233" y="3470275"/>
            <a:ext cx="138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is associated with</a:t>
            </a:r>
            <a:endParaRPr lang="en-US" sz="2000" b="1" u="none"/>
          </a:p>
        </p:txBody>
      </p:sp>
      <p:sp>
        <p:nvSpPr>
          <p:cNvPr id="51" name="Rectangle 708"/>
          <p:cNvSpPr>
            <a:spLocks noChangeAspect="1" noChangeArrowheads="1"/>
          </p:cNvSpPr>
          <p:nvPr/>
        </p:nvSpPr>
        <p:spPr bwMode="auto">
          <a:xfrm>
            <a:off x="7220745" y="3384550"/>
            <a:ext cx="20638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709"/>
          <p:cNvSpPr>
            <a:spLocks noChangeAspect="1"/>
          </p:cNvSpPr>
          <p:nvPr/>
        </p:nvSpPr>
        <p:spPr bwMode="auto">
          <a:xfrm>
            <a:off x="7220745" y="3384550"/>
            <a:ext cx="79375" cy="300038"/>
          </a:xfrm>
          <a:custGeom>
            <a:avLst/>
            <a:gdLst>
              <a:gd name="T0" fmla="*/ 56 w 47"/>
              <a:gd name="T1" fmla="*/ 0 h 180"/>
              <a:gd name="T2" fmla="*/ 43 w 47"/>
              <a:gd name="T3" fmla="*/ 0 h 180"/>
              <a:gd name="T4" fmla="*/ 0 w 47"/>
              <a:gd name="T5" fmla="*/ 153 h 180"/>
              <a:gd name="T6" fmla="*/ 0 w 47"/>
              <a:gd name="T7" fmla="*/ 153 h 180"/>
              <a:gd name="T8" fmla="*/ 15 w 47"/>
              <a:gd name="T9" fmla="*/ 208 h 180"/>
              <a:gd name="T10" fmla="*/ 15 w 47"/>
              <a:gd name="T11" fmla="*/ 153 h 180"/>
              <a:gd name="T12" fmla="*/ 56 w 47"/>
              <a:gd name="T13" fmla="*/ 0 h 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180"/>
              <a:gd name="T23" fmla="*/ 47 w 47"/>
              <a:gd name="T24" fmla="*/ 180 h 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180">
                <a:moveTo>
                  <a:pt x="47" y="0"/>
                </a:moveTo>
                <a:lnTo>
                  <a:pt x="36" y="0"/>
                </a:lnTo>
                <a:lnTo>
                  <a:pt x="0" y="132"/>
                </a:lnTo>
                <a:lnTo>
                  <a:pt x="12" y="180"/>
                </a:lnTo>
                <a:lnTo>
                  <a:pt x="12" y="132"/>
                </a:lnTo>
                <a:lnTo>
                  <a:pt x="4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710"/>
          <p:cNvSpPr>
            <a:spLocks noChangeAspect="1"/>
          </p:cNvSpPr>
          <p:nvPr/>
        </p:nvSpPr>
        <p:spPr bwMode="auto">
          <a:xfrm>
            <a:off x="7160420" y="3384550"/>
            <a:ext cx="80963" cy="220663"/>
          </a:xfrm>
          <a:custGeom>
            <a:avLst/>
            <a:gdLst>
              <a:gd name="T0" fmla="*/ 43 w 48"/>
              <a:gd name="T1" fmla="*/ 154 h 132"/>
              <a:gd name="T2" fmla="*/ 57 w 48"/>
              <a:gd name="T3" fmla="*/ 154 h 132"/>
              <a:gd name="T4" fmla="*/ 15 w 48"/>
              <a:gd name="T5" fmla="*/ 0 h 132"/>
              <a:gd name="T6" fmla="*/ 0 w 48"/>
              <a:gd name="T7" fmla="*/ 0 h 132"/>
              <a:gd name="T8" fmla="*/ 43 w 48"/>
              <a:gd name="T9" fmla="*/ 154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32"/>
              <a:gd name="T17" fmla="*/ 48 w 48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32">
                <a:moveTo>
                  <a:pt x="36" y="132"/>
                </a:moveTo>
                <a:lnTo>
                  <a:pt x="48" y="132"/>
                </a:lnTo>
                <a:lnTo>
                  <a:pt x="12" y="0"/>
                </a:lnTo>
                <a:lnTo>
                  <a:pt x="0" y="0"/>
                </a:lnTo>
                <a:lnTo>
                  <a:pt x="36" y="1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712"/>
          <p:cNvSpPr>
            <a:spLocks noChangeAspect="1" noChangeShapeType="1"/>
          </p:cNvSpPr>
          <p:nvPr/>
        </p:nvSpPr>
        <p:spPr bwMode="auto">
          <a:xfrm>
            <a:off x="4264820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713"/>
          <p:cNvSpPr>
            <a:spLocks noChangeAspect="1" noChangeShapeType="1"/>
          </p:cNvSpPr>
          <p:nvPr/>
        </p:nvSpPr>
        <p:spPr bwMode="auto">
          <a:xfrm>
            <a:off x="4566445" y="277177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714"/>
          <p:cNvSpPr>
            <a:spLocks noChangeAspect="1" noChangeShapeType="1"/>
          </p:cNvSpPr>
          <p:nvPr/>
        </p:nvSpPr>
        <p:spPr bwMode="auto">
          <a:xfrm>
            <a:off x="4844258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715"/>
          <p:cNvSpPr>
            <a:spLocks noChangeAspect="1" noChangeShapeType="1"/>
          </p:cNvSpPr>
          <p:nvPr/>
        </p:nvSpPr>
        <p:spPr bwMode="auto">
          <a:xfrm>
            <a:off x="5144295" y="277177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716"/>
          <p:cNvSpPr>
            <a:spLocks noChangeAspect="1" noChangeShapeType="1"/>
          </p:cNvSpPr>
          <p:nvPr/>
        </p:nvSpPr>
        <p:spPr bwMode="auto">
          <a:xfrm>
            <a:off x="5423695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717"/>
          <p:cNvSpPr>
            <a:spLocks noChangeAspect="1" noChangeShapeType="1"/>
          </p:cNvSpPr>
          <p:nvPr/>
        </p:nvSpPr>
        <p:spPr bwMode="auto">
          <a:xfrm>
            <a:off x="5723733" y="277177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718"/>
          <p:cNvSpPr>
            <a:spLocks noChangeAspect="1" noChangeShapeType="1"/>
          </p:cNvSpPr>
          <p:nvPr/>
        </p:nvSpPr>
        <p:spPr bwMode="auto">
          <a:xfrm>
            <a:off x="6003133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719"/>
          <p:cNvSpPr>
            <a:spLocks noChangeAspect="1" noChangeShapeType="1"/>
          </p:cNvSpPr>
          <p:nvPr/>
        </p:nvSpPr>
        <p:spPr bwMode="auto">
          <a:xfrm>
            <a:off x="6301583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720"/>
          <p:cNvSpPr>
            <a:spLocks noChangeAspect="1" noChangeShapeType="1"/>
          </p:cNvSpPr>
          <p:nvPr/>
        </p:nvSpPr>
        <p:spPr bwMode="auto">
          <a:xfrm>
            <a:off x="6582570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721"/>
          <p:cNvSpPr>
            <a:spLocks noChangeAspect="1" noChangeShapeType="1"/>
          </p:cNvSpPr>
          <p:nvPr/>
        </p:nvSpPr>
        <p:spPr bwMode="auto">
          <a:xfrm>
            <a:off x="6881020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722"/>
          <p:cNvSpPr>
            <a:spLocks noChangeAspect="1" noChangeArrowheads="1"/>
          </p:cNvSpPr>
          <p:nvPr/>
        </p:nvSpPr>
        <p:spPr bwMode="auto">
          <a:xfrm>
            <a:off x="7160420" y="2771775"/>
            <a:ext cx="100013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723"/>
          <p:cNvSpPr>
            <a:spLocks noChangeAspect="1" noChangeArrowheads="1"/>
          </p:cNvSpPr>
          <p:nvPr/>
        </p:nvSpPr>
        <p:spPr bwMode="auto">
          <a:xfrm>
            <a:off x="7241383" y="2771775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724"/>
          <p:cNvSpPr>
            <a:spLocks noChangeAspect="1" noChangeShapeType="1"/>
          </p:cNvSpPr>
          <p:nvPr/>
        </p:nvSpPr>
        <p:spPr bwMode="auto">
          <a:xfrm>
            <a:off x="7241383" y="2963863"/>
            <a:ext cx="1588" cy="2206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725"/>
          <p:cNvSpPr>
            <a:spLocks noChangeAspect="1" noChangeArrowheads="1"/>
          </p:cNvSpPr>
          <p:nvPr/>
        </p:nvSpPr>
        <p:spPr bwMode="auto">
          <a:xfrm>
            <a:off x="7241383" y="3305175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728"/>
          <p:cNvSpPr>
            <a:spLocks noChangeAspect="1" noChangeArrowheads="1"/>
          </p:cNvSpPr>
          <p:nvPr/>
        </p:nvSpPr>
        <p:spPr bwMode="auto">
          <a:xfrm>
            <a:off x="4245770" y="2830513"/>
            <a:ext cx="787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&lt;&lt;uses&gt;&gt;</a:t>
            </a:r>
            <a:endParaRPr lang="en-US" sz="2000" b="1" u="none"/>
          </a:p>
        </p:txBody>
      </p:sp>
      <p:sp>
        <p:nvSpPr>
          <p:cNvPr id="70" name="Rectangle 734"/>
          <p:cNvSpPr>
            <a:spLocks noChangeAspect="1" noChangeArrowheads="1"/>
          </p:cNvSpPr>
          <p:nvPr/>
        </p:nvSpPr>
        <p:spPr bwMode="auto">
          <a:xfrm>
            <a:off x="2278897" y="2740502"/>
            <a:ext cx="1585873" cy="34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</a:rPr>
              <a:t>Web Server</a:t>
            </a:r>
            <a:endParaRPr lang="en-US" sz="2000" b="1" u="none" dirty="0"/>
          </a:p>
        </p:txBody>
      </p:sp>
      <p:sp>
        <p:nvSpPr>
          <p:cNvPr id="71" name="Rectangle 741"/>
          <p:cNvSpPr>
            <a:spLocks noChangeAspect="1" noChangeArrowheads="1"/>
          </p:cNvSpPr>
          <p:nvPr/>
        </p:nvSpPr>
        <p:spPr bwMode="auto">
          <a:xfrm>
            <a:off x="3706020" y="3211513"/>
            <a:ext cx="10144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&lt;&lt;invokes&gt;&gt;</a:t>
            </a:r>
            <a:endParaRPr lang="en-US" sz="2000" b="1" u="none"/>
          </a:p>
        </p:txBody>
      </p:sp>
      <p:sp>
        <p:nvSpPr>
          <p:cNvPr id="75" name="Rectangle 777"/>
          <p:cNvSpPr>
            <a:spLocks noChangeAspect="1" noChangeArrowheads="1"/>
          </p:cNvSpPr>
          <p:nvPr/>
        </p:nvSpPr>
        <p:spPr bwMode="auto">
          <a:xfrm>
            <a:off x="835820" y="4260850"/>
            <a:ext cx="2111375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u="none">
                <a:solidFill>
                  <a:srgbClr val="000000"/>
                </a:solidFill>
                <a:cs typeface="Times New Roman" pitchFamily="18" charset="0"/>
              </a:rPr>
              <a:t>execute_async_op()</a:t>
            </a:r>
            <a:endParaRPr lang="en-US" sz="1600" u="none"/>
          </a:p>
        </p:txBody>
      </p:sp>
      <p:sp>
        <p:nvSpPr>
          <p:cNvPr id="76" name="Rectangle 778"/>
          <p:cNvSpPr>
            <a:spLocks noChangeAspect="1" noChangeArrowheads="1"/>
          </p:cNvSpPr>
          <p:nvPr/>
        </p:nvSpPr>
        <p:spPr bwMode="auto">
          <a:xfrm>
            <a:off x="850108" y="4233863"/>
            <a:ext cx="2000250" cy="339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77" name="Rectangle 779"/>
          <p:cNvSpPr>
            <a:spLocks noChangeAspect="1" noChangeArrowheads="1"/>
          </p:cNvSpPr>
          <p:nvPr/>
        </p:nvSpPr>
        <p:spPr bwMode="auto">
          <a:xfrm>
            <a:off x="2985295" y="3614738"/>
            <a:ext cx="2214563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Asynchronous</a:t>
            </a:r>
          </a:p>
          <a:p>
            <a:pPr algn="ctr">
              <a:lnSpc>
                <a:spcPct val="85000"/>
              </a:lnSpc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Operation</a:t>
            </a:r>
            <a:endParaRPr lang="en-US" sz="1600" b="1" u="none">
              <a:cs typeface="Times New Roman" pitchFamily="18" charset="0"/>
            </a:endParaRPr>
          </a:p>
          <a:p>
            <a:pPr algn="ctr">
              <a:lnSpc>
                <a:spcPct val="85000"/>
              </a:lnSpc>
              <a:tabLst>
                <a:tab pos="611188" algn="l"/>
              </a:tabLst>
            </a:pPr>
            <a:endParaRPr lang="en-US" sz="1600" u="none"/>
          </a:p>
        </p:txBody>
      </p:sp>
      <p:sp>
        <p:nvSpPr>
          <p:cNvPr id="78" name="Rectangle 781"/>
          <p:cNvSpPr>
            <a:spLocks noChangeAspect="1" noChangeArrowheads="1"/>
          </p:cNvSpPr>
          <p:nvPr/>
        </p:nvSpPr>
        <p:spPr bwMode="auto">
          <a:xfrm>
            <a:off x="3204369" y="4130675"/>
            <a:ext cx="2270919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tabLst>
                <a:tab pos="611188" algn="l"/>
              </a:tabLst>
            </a:pPr>
            <a:r>
              <a:rPr lang="en-GB" sz="13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AcceptEx</a:t>
            </a:r>
            <a:r>
              <a:rPr lang="en-GB" sz="13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GB" sz="13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ReadFile</a:t>
            </a:r>
            <a:r>
              <a:rPr lang="en-GB" sz="13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611188" algn="l"/>
              </a:tabLst>
            </a:pPr>
            <a:r>
              <a:rPr lang="en-GB" sz="13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WriteFile</a:t>
            </a:r>
            <a:r>
              <a:rPr lang="en-GB" sz="13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3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782"/>
          <p:cNvSpPr>
            <a:spLocks noChangeAspect="1" noChangeArrowheads="1"/>
          </p:cNvSpPr>
          <p:nvPr/>
        </p:nvSpPr>
        <p:spPr bwMode="auto">
          <a:xfrm>
            <a:off x="3232945" y="4111625"/>
            <a:ext cx="1731963" cy="479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80" name="Rectangle 791"/>
          <p:cNvSpPr>
            <a:spLocks noChangeAspect="1" noChangeArrowheads="1"/>
          </p:cNvSpPr>
          <p:nvPr/>
        </p:nvSpPr>
        <p:spPr bwMode="auto">
          <a:xfrm>
            <a:off x="6463508" y="3671888"/>
            <a:ext cx="2214563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i="1" u="none" dirty="0" err="1">
                <a:solidFill>
                  <a:srgbClr val="000000"/>
                </a:solidFill>
                <a:cs typeface="Times New Roman" pitchFamily="18" charset="0"/>
              </a:rPr>
              <a:t>ACE_Handler</a:t>
            </a:r>
            <a:endParaRPr lang="en-US" sz="1600" b="1" i="1" u="none" dirty="0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 dirty="0"/>
          </a:p>
        </p:txBody>
      </p:sp>
      <p:sp>
        <p:nvSpPr>
          <p:cNvPr id="81" name="Rectangle 793"/>
          <p:cNvSpPr>
            <a:spLocks noChangeAspect="1" noChangeArrowheads="1"/>
          </p:cNvSpPr>
          <p:nvPr/>
        </p:nvSpPr>
        <p:spPr bwMode="auto">
          <a:xfrm>
            <a:off x="6452395" y="4027488"/>
            <a:ext cx="2259013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i="1" u="none">
                <a:solidFill>
                  <a:srgbClr val="000000"/>
                </a:solidFill>
                <a:cs typeface="Times New Roman" pitchFamily="18" charset="0"/>
              </a:rPr>
              <a:t>handle_accept()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i="1" u="none">
                <a:solidFill>
                  <a:srgbClr val="000000"/>
                </a:solidFill>
                <a:cs typeface="Times New Roman" pitchFamily="18" charset="0"/>
              </a:rPr>
              <a:t>handle_write_stream()</a:t>
            </a:r>
            <a:endParaRPr lang="en-US" sz="1600" i="1" u="none"/>
          </a:p>
        </p:txBody>
      </p:sp>
      <p:sp>
        <p:nvSpPr>
          <p:cNvPr id="82" name="Rectangle 794"/>
          <p:cNvSpPr>
            <a:spLocks noChangeAspect="1" noChangeArrowheads="1"/>
          </p:cNvSpPr>
          <p:nvPr/>
        </p:nvSpPr>
        <p:spPr bwMode="auto">
          <a:xfrm>
            <a:off x="6452395" y="4030663"/>
            <a:ext cx="2165350" cy="54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85" name="Line 712"/>
          <p:cNvSpPr>
            <a:spLocks noChangeAspect="1" noChangeShapeType="1"/>
          </p:cNvSpPr>
          <p:nvPr/>
        </p:nvSpPr>
        <p:spPr bwMode="auto">
          <a:xfrm>
            <a:off x="3950495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Line 796"/>
          <p:cNvSpPr>
            <a:spLocks noChangeShapeType="1"/>
          </p:cNvSpPr>
          <p:nvPr/>
        </p:nvSpPr>
        <p:spPr bwMode="auto">
          <a:xfrm>
            <a:off x="4641058" y="521652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1" name="Rectangle 788"/>
          <p:cNvSpPr>
            <a:spLocks noChangeAspect="1" noChangeArrowheads="1"/>
          </p:cNvSpPr>
          <p:nvPr/>
        </p:nvSpPr>
        <p:spPr bwMode="auto">
          <a:xfrm>
            <a:off x="4914108" y="5078413"/>
            <a:ext cx="1671637" cy="38258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0" name="Rectangle 787"/>
          <p:cNvSpPr>
            <a:spLocks noChangeAspect="1" noChangeArrowheads="1"/>
          </p:cNvSpPr>
          <p:nvPr/>
        </p:nvSpPr>
        <p:spPr bwMode="auto">
          <a:xfrm>
            <a:off x="4585495" y="5095875"/>
            <a:ext cx="2214563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ACE_Proactor</a:t>
            </a:r>
            <a:endParaRPr lang="en-US" sz="1600" b="1" u="none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/>
          </a:p>
        </p:txBody>
      </p:sp>
      <p:sp>
        <p:nvSpPr>
          <p:cNvPr id="5" name="Rectangle 4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Rectangle 784"/>
          <p:cNvSpPr>
            <a:spLocks noChangeAspect="1" noChangeArrowheads="1"/>
          </p:cNvSpPr>
          <p:nvPr/>
        </p:nvSpPr>
        <p:spPr bwMode="auto">
          <a:xfrm>
            <a:off x="2482058" y="5073650"/>
            <a:ext cx="2152650" cy="56356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6" name="Rectangle 792"/>
          <p:cNvSpPr>
            <a:spLocks noChangeAspect="1" noChangeArrowheads="1"/>
          </p:cNvSpPr>
          <p:nvPr/>
        </p:nvSpPr>
        <p:spPr bwMode="auto">
          <a:xfrm>
            <a:off x="6452395" y="3657600"/>
            <a:ext cx="2165350" cy="369888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69" name="Rectangle 776"/>
          <p:cNvSpPr>
            <a:spLocks noChangeAspect="1" noChangeArrowheads="1"/>
          </p:cNvSpPr>
          <p:nvPr/>
        </p:nvSpPr>
        <p:spPr bwMode="auto">
          <a:xfrm>
            <a:off x="850108" y="3673475"/>
            <a:ext cx="2000250" cy="565150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0750"/>
            <a:ext cx="9143999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spcBef>
                <a:spcPct val="250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framework alleviates reactive I/O bottlenecks without introducing the complexity &amp; overhead of synchronous I/O &amp;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multithreading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indent="-228600">
              <a:spcBef>
                <a:spcPct val="250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This framework allows an </a:t>
            </a:r>
            <a:r>
              <a:rPr lang="en-US" sz="2000" u="none" dirty="0" smtClean="0">
                <a:latin typeface="+mj-lt"/>
              </a:rPr>
              <a:t>app to </a:t>
            </a:r>
            <a:r>
              <a:rPr lang="en-US" sz="2000" u="none" dirty="0">
                <a:latin typeface="+mj-lt"/>
              </a:rPr>
              <a:t>execute I/O operations via two phases:</a:t>
            </a: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An app can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initiate one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more asynchronous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operations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on multiple I/O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handles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 parallel without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having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to wait until they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complete</a:t>
            </a: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 smtClean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 smtClean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 smtClean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endParaRPr lang="en-US" sz="2000" u="none" dirty="0" smtClean="0">
              <a:latin typeface="+mj-lt"/>
            </a:endParaRPr>
          </a:p>
          <a:p>
            <a:pPr marL="631825" lvl="1" indent="-403225">
              <a:spcBef>
                <a:spcPct val="25000"/>
              </a:spcBef>
              <a:spcAft>
                <a:spcPts val="600"/>
              </a:spcAft>
              <a:buFontTx/>
              <a:buAutoNum type="arabicPeriod"/>
            </a:pPr>
            <a:endParaRPr lang="en-US" sz="2000" u="none" dirty="0">
              <a:latin typeface="+mj-lt"/>
            </a:endParaRPr>
          </a:p>
          <a:p>
            <a:pPr marL="631825" lvl="1" indent="-403225">
              <a:spcBef>
                <a:spcPct val="25000"/>
              </a:spcBef>
              <a:buFontTx/>
              <a:buAutoNum type="arabicPeriod"/>
            </a:pPr>
            <a:r>
              <a:rPr lang="en-US" sz="2000" u="none" dirty="0">
                <a:latin typeface="+mj-lt"/>
              </a:rPr>
              <a:t>As each operation completes, </a:t>
            </a:r>
            <a:r>
              <a:rPr lang="en-US" sz="2000" u="none" dirty="0" smtClean="0">
                <a:latin typeface="+mj-lt"/>
              </a:rPr>
              <a:t>the </a:t>
            </a:r>
            <a:r>
              <a:rPr lang="en-US" sz="2000" u="none" dirty="0">
                <a:latin typeface="+mj-lt"/>
              </a:rPr>
              <a:t>OS notifies an </a:t>
            </a:r>
            <a:r>
              <a:rPr lang="en-US" sz="2000" u="none" dirty="0" smtClean="0">
                <a:latin typeface="+mj-lt"/>
              </a:rPr>
              <a:t>app-defined completion </a:t>
            </a:r>
            <a:r>
              <a:rPr lang="en-US" sz="2000" u="none" dirty="0">
                <a:latin typeface="+mj-lt"/>
              </a:rPr>
              <a:t>handler that then </a:t>
            </a:r>
            <a:r>
              <a:rPr lang="en-US" sz="2000" u="none" dirty="0" smtClean="0">
                <a:latin typeface="+mj-lt"/>
              </a:rPr>
              <a:t>processes </a:t>
            </a:r>
            <a:r>
              <a:rPr lang="en-US" sz="2000" u="none" dirty="0">
                <a:latin typeface="+mj-lt"/>
              </a:rPr>
              <a:t>the results from </a:t>
            </a:r>
            <a:r>
              <a:rPr lang="en-US" sz="2000" u="none" dirty="0" smtClean="0">
                <a:latin typeface="+mj-lt"/>
              </a:rPr>
              <a:t>the </a:t>
            </a:r>
            <a:r>
              <a:rPr lang="en-US" sz="2000" u="none" dirty="0">
                <a:latin typeface="+mj-lt"/>
              </a:rPr>
              <a:t>completed I/O </a:t>
            </a:r>
            <a:r>
              <a:rPr lang="en-US" sz="2000" u="none" dirty="0" smtClean="0">
                <a:latin typeface="+mj-lt"/>
              </a:rPr>
              <a:t>operation</a:t>
            </a:r>
            <a:endParaRPr lang="en-US" sz="2000" u="none" dirty="0" smtClean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8" name="Rectangle 775"/>
          <p:cNvSpPr>
            <a:spLocks noChangeAspect="1" noChangeArrowheads="1"/>
          </p:cNvSpPr>
          <p:nvPr/>
        </p:nvSpPr>
        <p:spPr bwMode="auto">
          <a:xfrm>
            <a:off x="713582" y="3685381"/>
            <a:ext cx="2214563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  <a:t>Windows</a:t>
            </a:r>
            <a:endParaRPr lang="en-GB" sz="1600" b="1" u="none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r>
              <a:rPr lang="en-GB" sz="1600" b="1" u="none" dirty="0">
                <a:solidFill>
                  <a:srgbClr val="000000"/>
                </a:solidFill>
                <a:cs typeface="Times New Roman" pitchFamily="18" charset="0"/>
              </a:rPr>
              <a:t>Operating System</a:t>
            </a:r>
            <a:endParaRPr lang="en-US" sz="1600" b="1" u="none" dirty="0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 dirty="0"/>
          </a:p>
        </p:txBody>
      </p:sp>
      <p:sp>
        <p:nvSpPr>
          <p:cNvPr id="173" name="Rectangle 780"/>
          <p:cNvSpPr>
            <a:spLocks noChangeAspect="1" noChangeArrowheads="1"/>
          </p:cNvSpPr>
          <p:nvPr/>
        </p:nvSpPr>
        <p:spPr bwMode="auto">
          <a:xfrm>
            <a:off x="3231358" y="3635375"/>
            <a:ext cx="1733550" cy="471488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19075"/>
            <a:ext cx="8778875" cy="9144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6141245" y="2833687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10"/>
          <p:cNvSpPr>
            <a:spLocks noChangeArrowheads="1"/>
          </p:cNvSpPr>
          <p:nvPr/>
        </p:nvSpPr>
        <p:spPr bwMode="auto">
          <a:xfrm>
            <a:off x="6873082" y="377825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17"/>
          <p:cNvSpPr>
            <a:spLocks noChangeArrowheads="1"/>
          </p:cNvSpPr>
          <p:nvPr/>
        </p:nvSpPr>
        <p:spPr bwMode="auto">
          <a:xfrm>
            <a:off x="7141370" y="568801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318"/>
          <p:cNvSpPr>
            <a:spLocks noChangeArrowheads="1"/>
          </p:cNvSpPr>
          <p:nvPr/>
        </p:nvSpPr>
        <p:spPr bwMode="auto">
          <a:xfrm>
            <a:off x="7087395" y="568801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472"/>
          <p:cNvSpPr>
            <a:spLocks noChangeArrowheads="1"/>
          </p:cNvSpPr>
          <p:nvPr/>
        </p:nvSpPr>
        <p:spPr bwMode="auto">
          <a:xfrm>
            <a:off x="3018632" y="424180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475"/>
          <p:cNvSpPr>
            <a:spLocks noChangeArrowheads="1"/>
          </p:cNvSpPr>
          <p:nvPr/>
        </p:nvSpPr>
        <p:spPr bwMode="auto">
          <a:xfrm>
            <a:off x="3339307" y="477837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77"/>
          <p:cNvSpPr>
            <a:spLocks noChangeArrowheads="1"/>
          </p:cNvSpPr>
          <p:nvPr/>
        </p:nvSpPr>
        <p:spPr bwMode="auto">
          <a:xfrm>
            <a:off x="3339307" y="477837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480"/>
          <p:cNvSpPr>
            <a:spLocks noChangeArrowheads="1"/>
          </p:cNvSpPr>
          <p:nvPr/>
        </p:nvSpPr>
        <p:spPr bwMode="auto">
          <a:xfrm>
            <a:off x="3499645" y="424180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496"/>
          <p:cNvSpPr>
            <a:spLocks noChangeArrowheads="1"/>
          </p:cNvSpPr>
          <p:nvPr/>
        </p:nvSpPr>
        <p:spPr bwMode="auto">
          <a:xfrm>
            <a:off x="3928270" y="375920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497"/>
          <p:cNvSpPr>
            <a:spLocks noChangeArrowheads="1"/>
          </p:cNvSpPr>
          <p:nvPr/>
        </p:nvSpPr>
        <p:spPr bwMode="auto">
          <a:xfrm>
            <a:off x="5160170" y="3724275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500"/>
          <p:cNvSpPr>
            <a:spLocks noChangeArrowheads="1"/>
          </p:cNvSpPr>
          <p:nvPr/>
        </p:nvSpPr>
        <p:spPr bwMode="auto">
          <a:xfrm>
            <a:off x="4374357" y="577850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508"/>
          <p:cNvSpPr>
            <a:spLocks noChangeArrowheads="1"/>
          </p:cNvSpPr>
          <p:nvPr/>
        </p:nvSpPr>
        <p:spPr bwMode="auto">
          <a:xfrm>
            <a:off x="4374357" y="577850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510"/>
          <p:cNvSpPr>
            <a:spLocks noChangeArrowheads="1"/>
          </p:cNvSpPr>
          <p:nvPr/>
        </p:nvSpPr>
        <p:spPr bwMode="auto">
          <a:xfrm>
            <a:off x="3982245" y="568801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512"/>
          <p:cNvSpPr>
            <a:spLocks noChangeArrowheads="1"/>
          </p:cNvSpPr>
          <p:nvPr/>
        </p:nvSpPr>
        <p:spPr bwMode="auto">
          <a:xfrm>
            <a:off x="3982245" y="4992687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514"/>
          <p:cNvSpPr>
            <a:spLocks noChangeArrowheads="1"/>
          </p:cNvSpPr>
          <p:nvPr/>
        </p:nvSpPr>
        <p:spPr bwMode="auto">
          <a:xfrm>
            <a:off x="4785520" y="568801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516"/>
          <p:cNvSpPr>
            <a:spLocks noChangeArrowheads="1"/>
          </p:cNvSpPr>
          <p:nvPr/>
        </p:nvSpPr>
        <p:spPr bwMode="auto">
          <a:xfrm>
            <a:off x="4785520" y="4992687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518"/>
          <p:cNvSpPr>
            <a:spLocks noChangeArrowheads="1"/>
          </p:cNvSpPr>
          <p:nvPr/>
        </p:nvSpPr>
        <p:spPr bwMode="auto">
          <a:xfrm>
            <a:off x="4374357" y="5081587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526"/>
          <p:cNvSpPr>
            <a:spLocks noChangeArrowheads="1"/>
          </p:cNvSpPr>
          <p:nvPr/>
        </p:nvSpPr>
        <p:spPr bwMode="auto">
          <a:xfrm>
            <a:off x="4374357" y="5081587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531"/>
          <p:cNvSpPr>
            <a:spLocks noChangeArrowheads="1"/>
          </p:cNvSpPr>
          <p:nvPr/>
        </p:nvSpPr>
        <p:spPr bwMode="auto">
          <a:xfrm>
            <a:off x="4374357" y="486727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533"/>
          <p:cNvSpPr>
            <a:spLocks noChangeArrowheads="1"/>
          </p:cNvSpPr>
          <p:nvPr/>
        </p:nvSpPr>
        <p:spPr bwMode="auto">
          <a:xfrm>
            <a:off x="4374357" y="486727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565"/>
          <p:cNvSpPr>
            <a:spLocks noChangeArrowheads="1"/>
          </p:cNvSpPr>
          <p:nvPr/>
        </p:nvSpPr>
        <p:spPr bwMode="auto">
          <a:xfrm>
            <a:off x="6690520" y="5387975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642"/>
          <p:cNvSpPr>
            <a:spLocks noChangeArrowheads="1"/>
          </p:cNvSpPr>
          <p:nvPr/>
        </p:nvSpPr>
        <p:spPr bwMode="auto">
          <a:xfrm>
            <a:off x="2959895" y="260826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566"/>
          <p:cNvSpPr>
            <a:spLocks noChangeArrowheads="1"/>
          </p:cNvSpPr>
          <p:nvPr/>
        </p:nvSpPr>
        <p:spPr bwMode="auto">
          <a:xfrm>
            <a:off x="6766720" y="3849687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304"/>
          <p:cNvSpPr>
            <a:spLocks noChangeArrowheads="1"/>
          </p:cNvSpPr>
          <p:nvPr/>
        </p:nvSpPr>
        <p:spPr bwMode="auto">
          <a:xfrm>
            <a:off x="6017420" y="3925888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422"/>
          <p:cNvSpPr>
            <a:spLocks noChangeArrowheads="1"/>
          </p:cNvSpPr>
          <p:nvPr/>
        </p:nvSpPr>
        <p:spPr bwMode="auto">
          <a:xfrm>
            <a:off x="3482183" y="5480050"/>
            <a:ext cx="88900" cy="1588"/>
          </a:xfrm>
          <a:prstGeom prst="rect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644"/>
          <p:cNvSpPr>
            <a:spLocks noChangeAspect="1" noChangeArrowheads="1"/>
          </p:cNvSpPr>
          <p:nvPr/>
        </p:nvSpPr>
        <p:spPr bwMode="auto">
          <a:xfrm>
            <a:off x="6223795" y="4232275"/>
            <a:ext cx="2174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645"/>
          <p:cNvSpPr>
            <a:spLocks noChangeAspect="1"/>
          </p:cNvSpPr>
          <p:nvPr/>
        </p:nvSpPr>
        <p:spPr bwMode="auto">
          <a:xfrm>
            <a:off x="6242845" y="4171950"/>
            <a:ext cx="258763" cy="79375"/>
          </a:xfrm>
          <a:custGeom>
            <a:avLst/>
            <a:gdLst>
              <a:gd name="T0" fmla="*/ 0 w 155"/>
              <a:gd name="T1" fmla="*/ 0 h 48"/>
              <a:gd name="T2" fmla="*/ 0 w 155"/>
              <a:gd name="T3" fmla="*/ 15 h 48"/>
              <a:gd name="T4" fmla="*/ 138 w 155"/>
              <a:gd name="T5" fmla="*/ 54 h 48"/>
              <a:gd name="T6" fmla="*/ 138 w 155"/>
              <a:gd name="T7" fmla="*/ 54 h 48"/>
              <a:gd name="T8" fmla="*/ 180 w 155"/>
              <a:gd name="T9" fmla="*/ 42 h 48"/>
              <a:gd name="T10" fmla="*/ 138 w 155"/>
              <a:gd name="T11" fmla="*/ 42 h 48"/>
              <a:gd name="T12" fmla="*/ 0 w 155"/>
              <a:gd name="T13" fmla="*/ 0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5"/>
              <a:gd name="T22" fmla="*/ 0 h 48"/>
              <a:gd name="T23" fmla="*/ 155 w 155"/>
              <a:gd name="T24" fmla="*/ 48 h 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5" h="48">
                <a:moveTo>
                  <a:pt x="0" y="0"/>
                </a:moveTo>
                <a:lnTo>
                  <a:pt x="0" y="12"/>
                </a:lnTo>
                <a:lnTo>
                  <a:pt x="119" y="48"/>
                </a:lnTo>
                <a:lnTo>
                  <a:pt x="155" y="36"/>
                </a:lnTo>
                <a:lnTo>
                  <a:pt x="119" y="3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646"/>
          <p:cNvSpPr>
            <a:spLocks noChangeAspect="1"/>
          </p:cNvSpPr>
          <p:nvPr/>
        </p:nvSpPr>
        <p:spPr bwMode="auto">
          <a:xfrm>
            <a:off x="6242845" y="4232275"/>
            <a:ext cx="198438" cy="79375"/>
          </a:xfrm>
          <a:custGeom>
            <a:avLst/>
            <a:gdLst>
              <a:gd name="T0" fmla="*/ 138 w 119"/>
              <a:gd name="T1" fmla="*/ 15 h 48"/>
              <a:gd name="T2" fmla="*/ 138 w 119"/>
              <a:gd name="T3" fmla="*/ 0 h 48"/>
              <a:gd name="T4" fmla="*/ 0 w 119"/>
              <a:gd name="T5" fmla="*/ 42 h 48"/>
              <a:gd name="T6" fmla="*/ 0 w 119"/>
              <a:gd name="T7" fmla="*/ 54 h 48"/>
              <a:gd name="T8" fmla="*/ 138 w 119"/>
              <a:gd name="T9" fmla="*/ 15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"/>
              <a:gd name="T16" fmla="*/ 0 h 48"/>
              <a:gd name="T17" fmla="*/ 119 w 119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" h="48">
                <a:moveTo>
                  <a:pt x="119" y="12"/>
                </a:moveTo>
                <a:lnTo>
                  <a:pt x="119" y="0"/>
                </a:lnTo>
                <a:lnTo>
                  <a:pt x="0" y="36"/>
                </a:lnTo>
                <a:lnTo>
                  <a:pt x="0" y="48"/>
                </a:lnTo>
                <a:lnTo>
                  <a:pt x="119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647"/>
          <p:cNvSpPr>
            <a:spLocks noChangeAspect="1" noChangeShapeType="1"/>
          </p:cNvSpPr>
          <p:nvPr/>
        </p:nvSpPr>
        <p:spPr bwMode="auto">
          <a:xfrm flipV="1">
            <a:off x="5144295" y="4792663"/>
            <a:ext cx="3175" cy="1793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648"/>
          <p:cNvSpPr>
            <a:spLocks noChangeAspect="1" noChangeShapeType="1"/>
          </p:cNvSpPr>
          <p:nvPr/>
        </p:nvSpPr>
        <p:spPr bwMode="auto">
          <a:xfrm flipV="1">
            <a:off x="5144295" y="4451350"/>
            <a:ext cx="3175" cy="1809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Rectangle 649"/>
          <p:cNvSpPr>
            <a:spLocks noChangeAspect="1" noChangeArrowheads="1"/>
          </p:cNvSpPr>
          <p:nvPr/>
        </p:nvSpPr>
        <p:spPr bwMode="auto">
          <a:xfrm>
            <a:off x="5144295" y="4232275"/>
            <a:ext cx="20638" cy="587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650"/>
          <p:cNvSpPr>
            <a:spLocks noChangeAspect="1" noChangeArrowheads="1"/>
          </p:cNvSpPr>
          <p:nvPr/>
        </p:nvSpPr>
        <p:spPr bwMode="auto">
          <a:xfrm>
            <a:off x="5144295" y="4232275"/>
            <a:ext cx="79375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654"/>
          <p:cNvSpPr>
            <a:spLocks noChangeAspect="1" noChangeArrowheads="1"/>
          </p:cNvSpPr>
          <p:nvPr/>
        </p:nvSpPr>
        <p:spPr bwMode="auto">
          <a:xfrm>
            <a:off x="6163470" y="4232275"/>
            <a:ext cx="60325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656"/>
          <p:cNvSpPr>
            <a:spLocks noChangeAspect="1" noChangeArrowheads="1"/>
          </p:cNvSpPr>
          <p:nvPr/>
        </p:nvSpPr>
        <p:spPr bwMode="auto">
          <a:xfrm>
            <a:off x="4964908" y="3870325"/>
            <a:ext cx="1497013" cy="206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664"/>
          <p:cNvSpPr>
            <a:spLocks noChangeArrowheads="1"/>
          </p:cNvSpPr>
          <p:nvPr/>
        </p:nvSpPr>
        <p:spPr bwMode="auto">
          <a:xfrm>
            <a:off x="5141120" y="3759199"/>
            <a:ext cx="1082675" cy="268381"/>
          </a:xfrm>
          <a:prstGeom prst="rect">
            <a:avLst/>
          </a:prstGeom>
          <a:solidFill>
            <a:srgbClr val="D9F6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200" b="1" u="none" dirty="0" smtClean="0">
                <a:solidFill>
                  <a:srgbClr val="000000"/>
                </a:solidFill>
                <a:latin typeface="Arial Narrow" pitchFamily="34" charset="0"/>
              </a:rPr>
              <a:t>ACE_HANDLE</a:t>
            </a:r>
            <a:endParaRPr lang="en-US" sz="1600" b="1" u="none" dirty="0">
              <a:latin typeface="Arial Narrow" pitchFamily="34" charset="0"/>
            </a:endParaRPr>
          </a:p>
        </p:txBody>
      </p:sp>
      <p:sp>
        <p:nvSpPr>
          <p:cNvPr id="59" name="Rectangle 665"/>
          <p:cNvSpPr>
            <a:spLocks noChangeAspect="1" noChangeArrowheads="1"/>
          </p:cNvSpPr>
          <p:nvPr/>
        </p:nvSpPr>
        <p:spPr bwMode="auto">
          <a:xfrm>
            <a:off x="2988470" y="4672013"/>
            <a:ext cx="11223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&lt;&lt;executes&gt;&gt;</a:t>
            </a:r>
            <a:endParaRPr lang="en-US" sz="2000" b="1" u="none"/>
          </a:p>
        </p:txBody>
      </p:sp>
      <p:sp>
        <p:nvSpPr>
          <p:cNvPr id="60" name="Rectangle 666"/>
          <p:cNvSpPr>
            <a:spLocks noChangeAspect="1" noChangeArrowheads="1"/>
          </p:cNvSpPr>
          <p:nvPr/>
        </p:nvSpPr>
        <p:spPr bwMode="auto">
          <a:xfrm>
            <a:off x="6280945" y="4270375"/>
            <a:ext cx="123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500" u="none">
                <a:solidFill>
                  <a:srgbClr val="000000"/>
                </a:solidFill>
              </a:rPr>
              <a:t>*</a:t>
            </a:r>
            <a:endParaRPr lang="en-US" sz="2000" b="1" u="none"/>
          </a:p>
        </p:txBody>
      </p:sp>
      <p:sp>
        <p:nvSpPr>
          <p:cNvPr id="62" name="Rectangle 668"/>
          <p:cNvSpPr>
            <a:spLocks noChangeAspect="1" noChangeArrowheads="1"/>
          </p:cNvSpPr>
          <p:nvPr/>
        </p:nvSpPr>
        <p:spPr bwMode="auto">
          <a:xfrm>
            <a:off x="2683670" y="3421063"/>
            <a:ext cx="20638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669"/>
          <p:cNvSpPr>
            <a:spLocks noChangeAspect="1"/>
          </p:cNvSpPr>
          <p:nvPr/>
        </p:nvSpPr>
        <p:spPr bwMode="auto">
          <a:xfrm>
            <a:off x="2683670" y="3421063"/>
            <a:ext cx="80963" cy="301625"/>
          </a:xfrm>
          <a:custGeom>
            <a:avLst/>
            <a:gdLst>
              <a:gd name="T0" fmla="*/ 57 w 48"/>
              <a:gd name="T1" fmla="*/ 0 h 180"/>
              <a:gd name="T2" fmla="*/ 43 w 48"/>
              <a:gd name="T3" fmla="*/ 0 h 180"/>
              <a:gd name="T4" fmla="*/ 0 w 48"/>
              <a:gd name="T5" fmla="*/ 155 h 180"/>
              <a:gd name="T6" fmla="*/ 0 w 48"/>
              <a:gd name="T7" fmla="*/ 155 h 180"/>
              <a:gd name="T8" fmla="*/ 15 w 48"/>
              <a:gd name="T9" fmla="*/ 212 h 180"/>
              <a:gd name="T10" fmla="*/ 15 w 48"/>
              <a:gd name="T11" fmla="*/ 155 h 180"/>
              <a:gd name="T12" fmla="*/ 57 w 48"/>
              <a:gd name="T13" fmla="*/ 0 h 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80"/>
              <a:gd name="T23" fmla="*/ 48 w 48"/>
              <a:gd name="T24" fmla="*/ 180 h 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80">
                <a:moveTo>
                  <a:pt x="48" y="0"/>
                </a:moveTo>
                <a:lnTo>
                  <a:pt x="36" y="0"/>
                </a:lnTo>
                <a:lnTo>
                  <a:pt x="0" y="132"/>
                </a:lnTo>
                <a:lnTo>
                  <a:pt x="12" y="180"/>
                </a:lnTo>
                <a:lnTo>
                  <a:pt x="12" y="13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670"/>
          <p:cNvSpPr>
            <a:spLocks noChangeAspect="1"/>
          </p:cNvSpPr>
          <p:nvPr/>
        </p:nvSpPr>
        <p:spPr bwMode="auto">
          <a:xfrm>
            <a:off x="2623345" y="3421063"/>
            <a:ext cx="80963" cy="220663"/>
          </a:xfrm>
          <a:custGeom>
            <a:avLst/>
            <a:gdLst>
              <a:gd name="T0" fmla="*/ 43 w 48"/>
              <a:gd name="T1" fmla="*/ 154 h 132"/>
              <a:gd name="T2" fmla="*/ 57 w 48"/>
              <a:gd name="T3" fmla="*/ 154 h 132"/>
              <a:gd name="T4" fmla="*/ 15 w 48"/>
              <a:gd name="T5" fmla="*/ 0 h 132"/>
              <a:gd name="T6" fmla="*/ 0 w 48"/>
              <a:gd name="T7" fmla="*/ 0 h 132"/>
              <a:gd name="T8" fmla="*/ 43 w 48"/>
              <a:gd name="T9" fmla="*/ 154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32"/>
              <a:gd name="T17" fmla="*/ 48 w 48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32">
                <a:moveTo>
                  <a:pt x="36" y="132"/>
                </a:moveTo>
                <a:lnTo>
                  <a:pt x="48" y="132"/>
                </a:lnTo>
                <a:lnTo>
                  <a:pt x="12" y="0"/>
                </a:lnTo>
                <a:lnTo>
                  <a:pt x="0" y="0"/>
                </a:lnTo>
                <a:lnTo>
                  <a:pt x="36" y="1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71"/>
          <p:cNvSpPr>
            <a:spLocks noChangeAspect="1" noChangeArrowheads="1"/>
          </p:cNvSpPr>
          <p:nvPr/>
        </p:nvSpPr>
        <p:spPr bwMode="auto">
          <a:xfrm>
            <a:off x="2685258" y="2951163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72"/>
          <p:cNvSpPr>
            <a:spLocks noChangeAspect="1" noChangeShapeType="1"/>
          </p:cNvSpPr>
          <p:nvPr/>
        </p:nvSpPr>
        <p:spPr bwMode="auto">
          <a:xfrm>
            <a:off x="2685258" y="3132138"/>
            <a:ext cx="1588" cy="139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673"/>
          <p:cNvSpPr>
            <a:spLocks noChangeAspect="1" noChangeArrowheads="1"/>
          </p:cNvSpPr>
          <p:nvPr/>
        </p:nvSpPr>
        <p:spPr bwMode="auto">
          <a:xfrm>
            <a:off x="2685258" y="3341688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674"/>
          <p:cNvSpPr>
            <a:spLocks noChangeAspect="1" noChangeArrowheads="1"/>
          </p:cNvSpPr>
          <p:nvPr/>
        </p:nvSpPr>
        <p:spPr bwMode="auto">
          <a:xfrm>
            <a:off x="3567908" y="3421063"/>
            <a:ext cx="20638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675"/>
          <p:cNvSpPr>
            <a:spLocks noChangeAspect="1"/>
          </p:cNvSpPr>
          <p:nvPr/>
        </p:nvSpPr>
        <p:spPr bwMode="auto">
          <a:xfrm>
            <a:off x="3567908" y="3421063"/>
            <a:ext cx="79375" cy="301625"/>
          </a:xfrm>
          <a:custGeom>
            <a:avLst/>
            <a:gdLst>
              <a:gd name="T0" fmla="*/ 54 w 48"/>
              <a:gd name="T1" fmla="*/ 0 h 180"/>
              <a:gd name="T2" fmla="*/ 42 w 48"/>
              <a:gd name="T3" fmla="*/ 0 h 180"/>
              <a:gd name="T4" fmla="*/ 0 w 48"/>
              <a:gd name="T5" fmla="*/ 155 h 180"/>
              <a:gd name="T6" fmla="*/ 0 w 48"/>
              <a:gd name="T7" fmla="*/ 155 h 180"/>
              <a:gd name="T8" fmla="*/ 15 w 48"/>
              <a:gd name="T9" fmla="*/ 212 h 180"/>
              <a:gd name="T10" fmla="*/ 15 w 48"/>
              <a:gd name="T11" fmla="*/ 155 h 180"/>
              <a:gd name="T12" fmla="*/ 54 w 48"/>
              <a:gd name="T13" fmla="*/ 0 h 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80"/>
              <a:gd name="T23" fmla="*/ 48 w 48"/>
              <a:gd name="T24" fmla="*/ 180 h 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80">
                <a:moveTo>
                  <a:pt x="48" y="0"/>
                </a:moveTo>
                <a:lnTo>
                  <a:pt x="36" y="0"/>
                </a:lnTo>
                <a:lnTo>
                  <a:pt x="0" y="132"/>
                </a:lnTo>
                <a:lnTo>
                  <a:pt x="12" y="180"/>
                </a:lnTo>
                <a:lnTo>
                  <a:pt x="12" y="132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676"/>
          <p:cNvSpPr>
            <a:spLocks noChangeAspect="1"/>
          </p:cNvSpPr>
          <p:nvPr/>
        </p:nvSpPr>
        <p:spPr bwMode="auto">
          <a:xfrm>
            <a:off x="3507583" y="3421063"/>
            <a:ext cx="80963" cy="220663"/>
          </a:xfrm>
          <a:custGeom>
            <a:avLst/>
            <a:gdLst>
              <a:gd name="T0" fmla="*/ 43 w 48"/>
              <a:gd name="T1" fmla="*/ 154 h 132"/>
              <a:gd name="T2" fmla="*/ 57 w 48"/>
              <a:gd name="T3" fmla="*/ 154 h 132"/>
              <a:gd name="T4" fmla="*/ 15 w 48"/>
              <a:gd name="T5" fmla="*/ 0 h 132"/>
              <a:gd name="T6" fmla="*/ 0 w 48"/>
              <a:gd name="T7" fmla="*/ 0 h 132"/>
              <a:gd name="T8" fmla="*/ 43 w 48"/>
              <a:gd name="T9" fmla="*/ 154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32"/>
              <a:gd name="T17" fmla="*/ 48 w 48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32">
                <a:moveTo>
                  <a:pt x="36" y="132"/>
                </a:moveTo>
                <a:lnTo>
                  <a:pt x="48" y="132"/>
                </a:lnTo>
                <a:lnTo>
                  <a:pt x="12" y="0"/>
                </a:lnTo>
                <a:lnTo>
                  <a:pt x="0" y="0"/>
                </a:lnTo>
                <a:lnTo>
                  <a:pt x="36" y="1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677"/>
          <p:cNvSpPr>
            <a:spLocks noChangeAspect="1" noChangeArrowheads="1"/>
          </p:cNvSpPr>
          <p:nvPr/>
        </p:nvSpPr>
        <p:spPr bwMode="auto">
          <a:xfrm>
            <a:off x="3569495" y="2951163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78"/>
          <p:cNvSpPr>
            <a:spLocks noChangeAspect="1" noChangeShapeType="1"/>
          </p:cNvSpPr>
          <p:nvPr/>
        </p:nvSpPr>
        <p:spPr bwMode="auto">
          <a:xfrm>
            <a:off x="3569495" y="3132138"/>
            <a:ext cx="1588" cy="139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Rectangle 679"/>
          <p:cNvSpPr>
            <a:spLocks noChangeAspect="1" noChangeArrowheads="1"/>
          </p:cNvSpPr>
          <p:nvPr/>
        </p:nvSpPr>
        <p:spPr bwMode="auto">
          <a:xfrm>
            <a:off x="3569495" y="3341688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680"/>
          <p:cNvSpPr>
            <a:spLocks noChangeAspect="1" noChangeArrowheads="1"/>
          </p:cNvSpPr>
          <p:nvPr/>
        </p:nvSpPr>
        <p:spPr bwMode="auto">
          <a:xfrm>
            <a:off x="1551783" y="3232150"/>
            <a:ext cx="787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&lt;&lt;uses&gt;&gt;</a:t>
            </a:r>
            <a:endParaRPr lang="en-US" sz="2000" b="1" u="none"/>
          </a:p>
        </p:txBody>
      </p:sp>
      <p:sp>
        <p:nvSpPr>
          <p:cNvPr id="75" name="Rectangle 681"/>
          <p:cNvSpPr>
            <a:spLocks noChangeAspect="1" noChangeArrowheads="1"/>
          </p:cNvSpPr>
          <p:nvPr/>
        </p:nvSpPr>
        <p:spPr bwMode="auto">
          <a:xfrm>
            <a:off x="5025233" y="3470275"/>
            <a:ext cx="138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is associated with</a:t>
            </a:r>
            <a:endParaRPr lang="en-US" sz="2000" b="1" u="none"/>
          </a:p>
        </p:txBody>
      </p:sp>
      <p:sp>
        <p:nvSpPr>
          <p:cNvPr id="76" name="Rectangle 682"/>
          <p:cNvSpPr>
            <a:spLocks noChangeAspect="1" noChangeArrowheads="1"/>
          </p:cNvSpPr>
          <p:nvPr/>
        </p:nvSpPr>
        <p:spPr bwMode="auto">
          <a:xfrm>
            <a:off x="4187033" y="4611688"/>
            <a:ext cx="19050" cy="2000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Freeform 683"/>
          <p:cNvSpPr>
            <a:spLocks noChangeAspect="1"/>
          </p:cNvSpPr>
          <p:nvPr/>
        </p:nvSpPr>
        <p:spPr bwMode="auto">
          <a:xfrm>
            <a:off x="4126708" y="4551363"/>
            <a:ext cx="79375" cy="260350"/>
          </a:xfrm>
          <a:custGeom>
            <a:avLst/>
            <a:gdLst>
              <a:gd name="T0" fmla="*/ 0 w 47"/>
              <a:gd name="T1" fmla="*/ 181 h 156"/>
              <a:gd name="T2" fmla="*/ 15 w 47"/>
              <a:gd name="T3" fmla="*/ 181 h 156"/>
              <a:gd name="T4" fmla="*/ 56 w 47"/>
              <a:gd name="T5" fmla="*/ 42 h 156"/>
              <a:gd name="T6" fmla="*/ 56 w 47"/>
              <a:gd name="T7" fmla="*/ 42 h 156"/>
              <a:gd name="T8" fmla="*/ 43 w 47"/>
              <a:gd name="T9" fmla="*/ 0 h 156"/>
              <a:gd name="T10" fmla="*/ 43 w 47"/>
              <a:gd name="T11" fmla="*/ 42 h 156"/>
              <a:gd name="T12" fmla="*/ 0 w 47"/>
              <a:gd name="T13" fmla="*/ 181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156"/>
              <a:gd name="T23" fmla="*/ 47 w 47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156">
                <a:moveTo>
                  <a:pt x="0" y="156"/>
                </a:moveTo>
                <a:lnTo>
                  <a:pt x="12" y="156"/>
                </a:lnTo>
                <a:lnTo>
                  <a:pt x="47" y="36"/>
                </a:lnTo>
                <a:lnTo>
                  <a:pt x="36" y="0"/>
                </a:lnTo>
                <a:lnTo>
                  <a:pt x="36" y="36"/>
                </a:lnTo>
                <a:lnTo>
                  <a:pt x="0" y="15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684"/>
          <p:cNvSpPr>
            <a:spLocks noChangeAspect="1"/>
          </p:cNvSpPr>
          <p:nvPr/>
        </p:nvSpPr>
        <p:spPr bwMode="auto">
          <a:xfrm>
            <a:off x="4187033" y="4611688"/>
            <a:ext cx="77788" cy="200025"/>
          </a:xfrm>
          <a:custGeom>
            <a:avLst/>
            <a:gdLst>
              <a:gd name="T0" fmla="*/ 11 w 47"/>
              <a:gd name="T1" fmla="*/ 0 h 120"/>
              <a:gd name="T2" fmla="*/ 0 w 47"/>
              <a:gd name="T3" fmla="*/ 0 h 120"/>
              <a:gd name="T4" fmla="*/ 40 w 47"/>
              <a:gd name="T5" fmla="*/ 139 h 120"/>
              <a:gd name="T6" fmla="*/ 53 w 47"/>
              <a:gd name="T7" fmla="*/ 139 h 120"/>
              <a:gd name="T8" fmla="*/ 11 w 47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20"/>
              <a:gd name="T17" fmla="*/ 47 w 47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20">
                <a:moveTo>
                  <a:pt x="11" y="0"/>
                </a:moveTo>
                <a:lnTo>
                  <a:pt x="0" y="0"/>
                </a:lnTo>
                <a:lnTo>
                  <a:pt x="35" y="120"/>
                </a:lnTo>
                <a:lnTo>
                  <a:pt x="47" y="120"/>
                </a:lnTo>
                <a:lnTo>
                  <a:pt x="11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685"/>
          <p:cNvSpPr>
            <a:spLocks noChangeAspect="1" noChangeArrowheads="1"/>
          </p:cNvSpPr>
          <p:nvPr/>
        </p:nvSpPr>
        <p:spPr bwMode="auto">
          <a:xfrm>
            <a:off x="2748758" y="4592638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Rectangle 686"/>
          <p:cNvSpPr>
            <a:spLocks noChangeAspect="1" noChangeArrowheads="1"/>
          </p:cNvSpPr>
          <p:nvPr/>
        </p:nvSpPr>
        <p:spPr bwMode="auto">
          <a:xfrm>
            <a:off x="2748758" y="4852988"/>
            <a:ext cx="19050" cy="1000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Rectangle 687"/>
          <p:cNvSpPr>
            <a:spLocks noChangeAspect="1" noChangeArrowheads="1"/>
          </p:cNvSpPr>
          <p:nvPr/>
        </p:nvSpPr>
        <p:spPr bwMode="auto">
          <a:xfrm>
            <a:off x="2748758" y="4932363"/>
            <a:ext cx="79375" cy="206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688"/>
          <p:cNvSpPr>
            <a:spLocks noChangeAspect="1" noChangeShapeType="1"/>
          </p:cNvSpPr>
          <p:nvPr/>
        </p:nvSpPr>
        <p:spPr bwMode="auto">
          <a:xfrm>
            <a:off x="2948783" y="4932363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689"/>
          <p:cNvSpPr>
            <a:spLocks noChangeAspect="1" noChangeShapeType="1"/>
          </p:cNvSpPr>
          <p:nvPr/>
        </p:nvSpPr>
        <p:spPr bwMode="auto">
          <a:xfrm>
            <a:off x="3247233" y="4932363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690"/>
          <p:cNvSpPr>
            <a:spLocks noChangeAspect="1" noChangeShapeType="1"/>
          </p:cNvSpPr>
          <p:nvPr/>
        </p:nvSpPr>
        <p:spPr bwMode="auto">
          <a:xfrm>
            <a:off x="3528220" y="4932363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691"/>
          <p:cNvSpPr>
            <a:spLocks noChangeAspect="1" noChangeShapeType="1"/>
          </p:cNvSpPr>
          <p:nvPr/>
        </p:nvSpPr>
        <p:spPr bwMode="auto">
          <a:xfrm>
            <a:off x="3826670" y="4932363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Rectangle 692"/>
          <p:cNvSpPr>
            <a:spLocks noChangeAspect="1" noChangeArrowheads="1"/>
          </p:cNvSpPr>
          <p:nvPr/>
        </p:nvSpPr>
        <p:spPr bwMode="auto">
          <a:xfrm>
            <a:off x="4107658" y="4932363"/>
            <a:ext cx="98425" cy="206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693"/>
          <p:cNvSpPr>
            <a:spLocks noChangeAspect="1" noChangeArrowheads="1"/>
          </p:cNvSpPr>
          <p:nvPr/>
        </p:nvSpPr>
        <p:spPr bwMode="auto">
          <a:xfrm>
            <a:off x="4187033" y="4811713"/>
            <a:ext cx="19050" cy="1206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Rectangle 694"/>
          <p:cNvSpPr>
            <a:spLocks noChangeAspect="1" noChangeArrowheads="1"/>
          </p:cNvSpPr>
          <p:nvPr/>
        </p:nvSpPr>
        <p:spPr bwMode="auto">
          <a:xfrm>
            <a:off x="1291433" y="4965700"/>
            <a:ext cx="20638" cy="2000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695"/>
          <p:cNvSpPr>
            <a:spLocks noChangeAspect="1"/>
          </p:cNvSpPr>
          <p:nvPr/>
        </p:nvSpPr>
        <p:spPr bwMode="auto">
          <a:xfrm>
            <a:off x="1291433" y="4965700"/>
            <a:ext cx="80963" cy="258763"/>
          </a:xfrm>
          <a:custGeom>
            <a:avLst/>
            <a:gdLst>
              <a:gd name="T0" fmla="*/ 57 w 48"/>
              <a:gd name="T1" fmla="*/ 0 h 155"/>
              <a:gd name="T2" fmla="*/ 43 w 48"/>
              <a:gd name="T3" fmla="*/ 0 h 155"/>
              <a:gd name="T4" fmla="*/ 0 w 48"/>
              <a:gd name="T5" fmla="*/ 140 h 155"/>
              <a:gd name="T6" fmla="*/ 0 w 48"/>
              <a:gd name="T7" fmla="*/ 140 h 155"/>
              <a:gd name="T8" fmla="*/ 15 w 48"/>
              <a:gd name="T9" fmla="*/ 180 h 155"/>
              <a:gd name="T10" fmla="*/ 15 w 48"/>
              <a:gd name="T11" fmla="*/ 140 h 155"/>
              <a:gd name="T12" fmla="*/ 57 w 48"/>
              <a:gd name="T13" fmla="*/ 0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55"/>
              <a:gd name="T23" fmla="*/ 48 w 48"/>
              <a:gd name="T24" fmla="*/ 155 h 1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55">
                <a:moveTo>
                  <a:pt x="48" y="0"/>
                </a:moveTo>
                <a:lnTo>
                  <a:pt x="36" y="0"/>
                </a:lnTo>
                <a:lnTo>
                  <a:pt x="0" y="120"/>
                </a:lnTo>
                <a:lnTo>
                  <a:pt x="12" y="155"/>
                </a:lnTo>
                <a:lnTo>
                  <a:pt x="12" y="120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696"/>
          <p:cNvSpPr>
            <a:spLocks noChangeAspect="1"/>
          </p:cNvSpPr>
          <p:nvPr/>
        </p:nvSpPr>
        <p:spPr bwMode="auto">
          <a:xfrm>
            <a:off x="1231108" y="4965700"/>
            <a:ext cx="80963" cy="200025"/>
          </a:xfrm>
          <a:custGeom>
            <a:avLst/>
            <a:gdLst>
              <a:gd name="T0" fmla="*/ 43 w 48"/>
              <a:gd name="T1" fmla="*/ 139 h 120"/>
              <a:gd name="T2" fmla="*/ 57 w 48"/>
              <a:gd name="T3" fmla="*/ 139 h 120"/>
              <a:gd name="T4" fmla="*/ 15 w 48"/>
              <a:gd name="T5" fmla="*/ 0 h 120"/>
              <a:gd name="T6" fmla="*/ 0 w 48"/>
              <a:gd name="T7" fmla="*/ 0 h 120"/>
              <a:gd name="T8" fmla="*/ 43 w 48"/>
              <a:gd name="T9" fmla="*/ 139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20"/>
              <a:gd name="T17" fmla="*/ 48 w 48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20">
                <a:moveTo>
                  <a:pt x="36" y="120"/>
                </a:moveTo>
                <a:lnTo>
                  <a:pt x="48" y="120"/>
                </a:lnTo>
                <a:lnTo>
                  <a:pt x="12" y="0"/>
                </a:lnTo>
                <a:lnTo>
                  <a:pt x="0" y="0"/>
                </a:lnTo>
                <a:lnTo>
                  <a:pt x="36" y="12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Rectangle 697"/>
          <p:cNvSpPr>
            <a:spLocks noChangeAspect="1" noChangeArrowheads="1"/>
          </p:cNvSpPr>
          <p:nvPr/>
        </p:nvSpPr>
        <p:spPr bwMode="auto">
          <a:xfrm>
            <a:off x="1296195" y="4687888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Rectangle 698"/>
          <p:cNvSpPr>
            <a:spLocks noChangeAspect="1" noChangeArrowheads="1"/>
          </p:cNvSpPr>
          <p:nvPr/>
        </p:nvSpPr>
        <p:spPr bwMode="auto">
          <a:xfrm>
            <a:off x="1293020" y="4884738"/>
            <a:ext cx="19050" cy="809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Rectangle 699"/>
          <p:cNvSpPr>
            <a:spLocks noChangeAspect="1" noChangeArrowheads="1"/>
          </p:cNvSpPr>
          <p:nvPr/>
        </p:nvSpPr>
        <p:spPr bwMode="auto">
          <a:xfrm>
            <a:off x="1431133" y="4672013"/>
            <a:ext cx="1190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&lt;&lt;enqueues&gt;&gt;</a:t>
            </a:r>
            <a:endParaRPr lang="en-US" sz="2000" b="1" u="none"/>
          </a:p>
        </p:txBody>
      </p:sp>
      <p:sp>
        <p:nvSpPr>
          <p:cNvPr id="94" name="Rectangle 700"/>
          <p:cNvSpPr>
            <a:spLocks noChangeAspect="1" noChangeArrowheads="1"/>
          </p:cNvSpPr>
          <p:nvPr/>
        </p:nvSpPr>
        <p:spPr bwMode="auto">
          <a:xfrm>
            <a:off x="2091533" y="5711825"/>
            <a:ext cx="19050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701"/>
          <p:cNvSpPr>
            <a:spLocks noChangeAspect="1"/>
          </p:cNvSpPr>
          <p:nvPr/>
        </p:nvSpPr>
        <p:spPr bwMode="auto">
          <a:xfrm>
            <a:off x="2031208" y="5651500"/>
            <a:ext cx="79375" cy="260350"/>
          </a:xfrm>
          <a:custGeom>
            <a:avLst/>
            <a:gdLst>
              <a:gd name="T0" fmla="*/ 0 w 48"/>
              <a:gd name="T1" fmla="*/ 181 h 156"/>
              <a:gd name="T2" fmla="*/ 15 w 48"/>
              <a:gd name="T3" fmla="*/ 181 h 156"/>
              <a:gd name="T4" fmla="*/ 54 w 48"/>
              <a:gd name="T5" fmla="*/ 42 h 156"/>
              <a:gd name="T6" fmla="*/ 54 w 48"/>
              <a:gd name="T7" fmla="*/ 42 h 156"/>
              <a:gd name="T8" fmla="*/ 42 w 48"/>
              <a:gd name="T9" fmla="*/ 0 h 156"/>
              <a:gd name="T10" fmla="*/ 42 w 48"/>
              <a:gd name="T11" fmla="*/ 42 h 156"/>
              <a:gd name="T12" fmla="*/ 0 w 48"/>
              <a:gd name="T13" fmla="*/ 181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56"/>
              <a:gd name="T23" fmla="*/ 48 w 48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56">
                <a:moveTo>
                  <a:pt x="0" y="156"/>
                </a:moveTo>
                <a:lnTo>
                  <a:pt x="12" y="156"/>
                </a:lnTo>
                <a:lnTo>
                  <a:pt x="48" y="36"/>
                </a:lnTo>
                <a:lnTo>
                  <a:pt x="36" y="0"/>
                </a:lnTo>
                <a:lnTo>
                  <a:pt x="36" y="36"/>
                </a:lnTo>
                <a:lnTo>
                  <a:pt x="0" y="15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Freeform 702"/>
          <p:cNvSpPr>
            <a:spLocks noChangeAspect="1"/>
          </p:cNvSpPr>
          <p:nvPr/>
        </p:nvSpPr>
        <p:spPr bwMode="auto">
          <a:xfrm>
            <a:off x="2091533" y="5711825"/>
            <a:ext cx="77788" cy="200025"/>
          </a:xfrm>
          <a:custGeom>
            <a:avLst/>
            <a:gdLst>
              <a:gd name="T0" fmla="*/ 15 w 47"/>
              <a:gd name="T1" fmla="*/ 0 h 120"/>
              <a:gd name="T2" fmla="*/ 0 w 47"/>
              <a:gd name="T3" fmla="*/ 0 h 120"/>
              <a:gd name="T4" fmla="*/ 40 w 47"/>
              <a:gd name="T5" fmla="*/ 139 h 120"/>
              <a:gd name="T6" fmla="*/ 53 w 47"/>
              <a:gd name="T7" fmla="*/ 139 h 120"/>
              <a:gd name="T8" fmla="*/ 15 w 47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20"/>
              <a:gd name="T17" fmla="*/ 47 w 47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20">
                <a:moveTo>
                  <a:pt x="12" y="0"/>
                </a:moveTo>
                <a:lnTo>
                  <a:pt x="0" y="0"/>
                </a:lnTo>
                <a:lnTo>
                  <a:pt x="35" y="120"/>
                </a:lnTo>
                <a:lnTo>
                  <a:pt x="47" y="120"/>
                </a:lnTo>
                <a:lnTo>
                  <a:pt x="12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Rectangle 703"/>
          <p:cNvSpPr>
            <a:spLocks noChangeAspect="1" noChangeArrowheads="1"/>
          </p:cNvSpPr>
          <p:nvPr/>
        </p:nvSpPr>
        <p:spPr bwMode="auto">
          <a:xfrm>
            <a:off x="2091533" y="5932488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Rectangle 704"/>
          <p:cNvSpPr>
            <a:spLocks noChangeAspect="1" noChangeArrowheads="1"/>
          </p:cNvSpPr>
          <p:nvPr/>
        </p:nvSpPr>
        <p:spPr bwMode="auto">
          <a:xfrm>
            <a:off x="2091533" y="5992813"/>
            <a:ext cx="777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705"/>
          <p:cNvSpPr>
            <a:spLocks noChangeAspect="1" noChangeShapeType="1"/>
          </p:cNvSpPr>
          <p:nvPr/>
        </p:nvSpPr>
        <p:spPr bwMode="auto">
          <a:xfrm>
            <a:off x="2269333" y="5992813"/>
            <a:ext cx="1206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706"/>
          <p:cNvSpPr>
            <a:spLocks noChangeAspect="1" noChangeArrowheads="1"/>
          </p:cNvSpPr>
          <p:nvPr/>
        </p:nvSpPr>
        <p:spPr bwMode="auto">
          <a:xfrm>
            <a:off x="2728120" y="5992813"/>
            <a:ext cx="80963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708"/>
          <p:cNvSpPr>
            <a:spLocks noChangeAspect="1" noChangeArrowheads="1"/>
          </p:cNvSpPr>
          <p:nvPr/>
        </p:nvSpPr>
        <p:spPr bwMode="auto">
          <a:xfrm>
            <a:off x="7220745" y="3384550"/>
            <a:ext cx="20638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709"/>
          <p:cNvSpPr>
            <a:spLocks noChangeAspect="1"/>
          </p:cNvSpPr>
          <p:nvPr/>
        </p:nvSpPr>
        <p:spPr bwMode="auto">
          <a:xfrm>
            <a:off x="7220745" y="3384550"/>
            <a:ext cx="79375" cy="300038"/>
          </a:xfrm>
          <a:custGeom>
            <a:avLst/>
            <a:gdLst>
              <a:gd name="T0" fmla="*/ 56 w 47"/>
              <a:gd name="T1" fmla="*/ 0 h 180"/>
              <a:gd name="T2" fmla="*/ 43 w 47"/>
              <a:gd name="T3" fmla="*/ 0 h 180"/>
              <a:gd name="T4" fmla="*/ 0 w 47"/>
              <a:gd name="T5" fmla="*/ 153 h 180"/>
              <a:gd name="T6" fmla="*/ 0 w 47"/>
              <a:gd name="T7" fmla="*/ 153 h 180"/>
              <a:gd name="T8" fmla="*/ 15 w 47"/>
              <a:gd name="T9" fmla="*/ 208 h 180"/>
              <a:gd name="T10" fmla="*/ 15 w 47"/>
              <a:gd name="T11" fmla="*/ 153 h 180"/>
              <a:gd name="T12" fmla="*/ 56 w 47"/>
              <a:gd name="T13" fmla="*/ 0 h 1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7"/>
              <a:gd name="T22" fmla="*/ 0 h 180"/>
              <a:gd name="T23" fmla="*/ 47 w 47"/>
              <a:gd name="T24" fmla="*/ 180 h 1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7" h="180">
                <a:moveTo>
                  <a:pt x="47" y="0"/>
                </a:moveTo>
                <a:lnTo>
                  <a:pt x="36" y="0"/>
                </a:lnTo>
                <a:lnTo>
                  <a:pt x="0" y="132"/>
                </a:lnTo>
                <a:lnTo>
                  <a:pt x="12" y="180"/>
                </a:lnTo>
                <a:lnTo>
                  <a:pt x="12" y="132"/>
                </a:lnTo>
                <a:lnTo>
                  <a:pt x="47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710"/>
          <p:cNvSpPr>
            <a:spLocks noChangeAspect="1"/>
          </p:cNvSpPr>
          <p:nvPr/>
        </p:nvSpPr>
        <p:spPr bwMode="auto">
          <a:xfrm>
            <a:off x="7160420" y="3384550"/>
            <a:ext cx="80963" cy="220663"/>
          </a:xfrm>
          <a:custGeom>
            <a:avLst/>
            <a:gdLst>
              <a:gd name="T0" fmla="*/ 43 w 48"/>
              <a:gd name="T1" fmla="*/ 154 h 132"/>
              <a:gd name="T2" fmla="*/ 57 w 48"/>
              <a:gd name="T3" fmla="*/ 154 h 132"/>
              <a:gd name="T4" fmla="*/ 15 w 48"/>
              <a:gd name="T5" fmla="*/ 0 h 132"/>
              <a:gd name="T6" fmla="*/ 0 w 48"/>
              <a:gd name="T7" fmla="*/ 0 h 132"/>
              <a:gd name="T8" fmla="*/ 43 w 48"/>
              <a:gd name="T9" fmla="*/ 154 h 1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32"/>
              <a:gd name="T17" fmla="*/ 48 w 48"/>
              <a:gd name="T18" fmla="*/ 132 h 1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32">
                <a:moveTo>
                  <a:pt x="36" y="132"/>
                </a:moveTo>
                <a:lnTo>
                  <a:pt x="48" y="132"/>
                </a:lnTo>
                <a:lnTo>
                  <a:pt x="12" y="0"/>
                </a:lnTo>
                <a:lnTo>
                  <a:pt x="0" y="0"/>
                </a:lnTo>
                <a:lnTo>
                  <a:pt x="36" y="13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712"/>
          <p:cNvSpPr>
            <a:spLocks noChangeAspect="1" noChangeShapeType="1"/>
          </p:cNvSpPr>
          <p:nvPr/>
        </p:nvSpPr>
        <p:spPr bwMode="auto">
          <a:xfrm>
            <a:off x="4264820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Line 713"/>
          <p:cNvSpPr>
            <a:spLocks noChangeAspect="1" noChangeShapeType="1"/>
          </p:cNvSpPr>
          <p:nvPr/>
        </p:nvSpPr>
        <p:spPr bwMode="auto">
          <a:xfrm>
            <a:off x="4566445" y="277177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714"/>
          <p:cNvSpPr>
            <a:spLocks noChangeAspect="1" noChangeShapeType="1"/>
          </p:cNvSpPr>
          <p:nvPr/>
        </p:nvSpPr>
        <p:spPr bwMode="auto">
          <a:xfrm>
            <a:off x="4844258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715"/>
          <p:cNvSpPr>
            <a:spLocks noChangeAspect="1" noChangeShapeType="1"/>
          </p:cNvSpPr>
          <p:nvPr/>
        </p:nvSpPr>
        <p:spPr bwMode="auto">
          <a:xfrm>
            <a:off x="5144295" y="277177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Line 716"/>
          <p:cNvSpPr>
            <a:spLocks noChangeAspect="1" noChangeShapeType="1"/>
          </p:cNvSpPr>
          <p:nvPr/>
        </p:nvSpPr>
        <p:spPr bwMode="auto">
          <a:xfrm>
            <a:off x="5423695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Line 717"/>
          <p:cNvSpPr>
            <a:spLocks noChangeAspect="1" noChangeShapeType="1"/>
          </p:cNvSpPr>
          <p:nvPr/>
        </p:nvSpPr>
        <p:spPr bwMode="auto">
          <a:xfrm>
            <a:off x="5723733" y="277177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718"/>
          <p:cNvSpPr>
            <a:spLocks noChangeAspect="1" noChangeShapeType="1"/>
          </p:cNvSpPr>
          <p:nvPr/>
        </p:nvSpPr>
        <p:spPr bwMode="auto">
          <a:xfrm>
            <a:off x="6003133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719"/>
          <p:cNvSpPr>
            <a:spLocks noChangeAspect="1" noChangeShapeType="1"/>
          </p:cNvSpPr>
          <p:nvPr/>
        </p:nvSpPr>
        <p:spPr bwMode="auto">
          <a:xfrm>
            <a:off x="6301583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720"/>
          <p:cNvSpPr>
            <a:spLocks noChangeAspect="1" noChangeShapeType="1"/>
          </p:cNvSpPr>
          <p:nvPr/>
        </p:nvSpPr>
        <p:spPr bwMode="auto">
          <a:xfrm>
            <a:off x="6582570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721"/>
          <p:cNvSpPr>
            <a:spLocks noChangeAspect="1" noChangeShapeType="1"/>
          </p:cNvSpPr>
          <p:nvPr/>
        </p:nvSpPr>
        <p:spPr bwMode="auto">
          <a:xfrm>
            <a:off x="6881020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Rectangle 722"/>
          <p:cNvSpPr>
            <a:spLocks noChangeAspect="1" noChangeArrowheads="1"/>
          </p:cNvSpPr>
          <p:nvPr/>
        </p:nvSpPr>
        <p:spPr bwMode="auto">
          <a:xfrm>
            <a:off x="7160420" y="2771775"/>
            <a:ext cx="100013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723"/>
          <p:cNvSpPr>
            <a:spLocks noChangeAspect="1" noChangeArrowheads="1"/>
          </p:cNvSpPr>
          <p:nvPr/>
        </p:nvSpPr>
        <p:spPr bwMode="auto">
          <a:xfrm>
            <a:off x="7241383" y="2771775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724"/>
          <p:cNvSpPr>
            <a:spLocks noChangeAspect="1" noChangeShapeType="1"/>
          </p:cNvSpPr>
          <p:nvPr/>
        </p:nvSpPr>
        <p:spPr bwMode="auto">
          <a:xfrm>
            <a:off x="7241383" y="2963863"/>
            <a:ext cx="1588" cy="2206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Rectangle 725"/>
          <p:cNvSpPr>
            <a:spLocks noChangeAspect="1" noChangeArrowheads="1"/>
          </p:cNvSpPr>
          <p:nvPr/>
        </p:nvSpPr>
        <p:spPr bwMode="auto">
          <a:xfrm>
            <a:off x="7241383" y="3305175"/>
            <a:ext cx="19050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Rectangle 726"/>
          <p:cNvSpPr>
            <a:spLocks noChangeAspect="1" noChangeArrowheads="1"/>
          </p:cNvSpPr>
          <p:nvPr/>
        </p:nvSpPr>
        <p:spPr bwMode="auto">
          <a:xfrm>
            <a:off x="1372395" y="6011863"/>
            <a:ext cx="1190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&lt;&lt;dequeues&gt;&gt;</a:t>
            </a:r>
            <a:endParaRPr lang="en-US" sz="2000" b="1" u="none"/>
          </a:p>
        </p:txBody>
      </p:sp>
      <p:sp>
        <p:nvSpPr>
          <p:cNvPr id="121" name="Rectangle 727"/>
          <p:cNvSpPr>
            <a:spLocks noChangeAspect="1" noChangeArrowheads="1"/>
          </p:cNvSpPr>
          <p:nvPr/>
        </p:nvSpPr>
        <p:spPr bwMode="auto">
          <a:xfrm>
            <a:off x="932658" y="2830513"/>
            <a:ext cx="787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&lt;&lt;uses&gt;&gt;</a:t>
            </a:r>
            <a:endParaRPr lang="en-US" sz="2000" b="1" u="none"/>
          </a:p>
        </p:txBody>
      </p:sp>
      <p:sp>
        <p:nvSpPr>
          <p:cNvPr id="122" name="Rectangle 728"/>
          <p:cNvSpPr>
            <a:spLocks noChangeAspect="1" noChangeArrowheads="1"/>
          </p:cNvSpPr>
          <p:nvPr/>
        </p:nvSpPr>
        <p:spPr bwMode="auto">
          <a:xfrm>
            <a:off x="4245770" y="2830513"/>
            <a:ext cx="787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&lt;&lt;uses&gt;&gt;</a:t>
            </a:r>
            <a:endParaRPr lang="en-US" sz="2000" b="1" u="none"/>
          </a:p>
        </p:txBody>
      </p:sp>
      <p:sp>
        <p:nvSpPr>
          <p:cNvPr id="128" name="Rectangle 734"/>
          <p:cNvSpPr>
            <a:spLocks noChangeAspect="1" noChangeArrowheads="1"/>
          </p:cNvSpPr>
          <p:nvPr/>
        </p:nvSpPr>
        <p:spPr bwMode="auto">
          <a:xfrm>
            <a:off x="2278897" y="2740502"/>
            <a:ext cx="1585873" cy="347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1600" b="1" u="none" dirty="0">
                <a:solidFill>
                  <a:srgbClr val="000000"/>
                </a:solidFill>
              </a:rPr>
              <a:t>Web Server</a:t>
            </a:r>
            <a:endParaRPr lang="en-US" sz="2000" b="1" u="none" dirty="0"/>
          </a:p>
        </p:txBody>
      </p:sp>
      <p:sp>
        <p:nvSpPr>
          <p:cNvPr id="129" name="Rectangle 735"/>
          <p:cNvSpPr>
            <a:spLocks noChangeAspect="1" noChangeArrowheads="1"/>
          </p:cNvSpPr>
          <p:nvPr/>
        </p:nvSpPr>
        <p:spPr bwMode="auto">
          <a:xfrm>
            <a:off x="5323683" y="4572000"/>
            <a:ext cx="13398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&lt;&lt;demultiplexes </a:t>
            </a:r>
            <a:endParaRPr lang="en-US" sz="2000" b="1" u="none"/>
          </a:p>
        </p:txBody>
      </p:sp>
      <p:sp>
        <p:nvSpPr>
          <p:cNvPr id="130" name="Rectangle 736"/>
          <p:cNvSpPr>
            <a:spLocks noChangeAspect="1" noChangeArrowheads="1"/>
          </p:cNvSpPr>
          <p:nvPr/>
        </p:nvSpPr>
        <p:spPr bwMode="auto">
          <a:xfrm>
            <a:off x="5323683" y="4751388"/>
            <a:ext cx="14192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    &amp; dispatches&gt;&gt;</a:t>
            </a:r>
            <a:endParaRPr lang="en-US" sz="2000" b="1" u="none"/>
          </a:p>
        </p:txBody>
      </p:sp>
      <p:sp>
        <p:nvSpPr>
          <p:cNvPr id="132" name="Freeform 738"/>
          <p:cNvSpPr>
            <a:spLocks noChangeAspect="1"/>
          </p:cNvSpPr>
          <p:nvPr/>
        </p:nvSpPr>
        <p:spPr bwMode="auto">
          <a:xfrm>
            <a:off x="7406483" y="4583113"/>
            <a:ext cx="239713" cy="180975"/>
          </a:xfrm>
          <a:custGeom>
            <a:avLst/>
            <a:gdLst>
              <a:gd name="T0" fmla="*/ 0 w 143"/>
              <a:gd name="T1" fmla="*/ 127 h 108"/>
              <a:gd name="T2" fmla="*/ 168 w 143"/>
              <a:gd name="T3" fmla="*/ 127 h 108"/>
              <a:gd name="T4" fmla="*/ 84 w 143"/>
              <a:gd name="T5" fmla="*/ 0 h 108"/>
              <a:gd name="T6" fmla="*/ 0 w 143"/>
              <a:gd name="T7" fmla="*/ 12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108"/>
              <a:gd name="T14" fmla="*/ 143 w 143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108">
                <a:moveTo>
                  <a:pt x="0" y="108"/>
                </a:moveTo>
                <a:lnTo>
                  <a:pt x="143" y="108"/>
                </a:lnTo>
                <a:lnTo>
                  <a:pt x="72" y="0"/>
                </a:lnTo>
                <a:lnTo>
                  <a:pt x="0" y="108"/>
                </a:lnTo>
                <a:close/>
              </a:path>
            </a:pathLst>
          </a:cu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739"/>
          <p:cNvSpPr>
            <a:spLocks noChangeAspect="1"/>
          </p:cNvSpPr>
          <p:nvPr/>
        </p:nvSpPr>
        <p:spPr bwMode="auto">
          <a:xfrm>
            <a:off x="7406483" y="4564063"/>
            <a:ext cx="279400" cy="219075"/>
          </a:xfrm>
          <a:custGeom>
            <a:avLst/>
            <a:gdLst>
              <a:gd name="T0" fmla="*/ 0 w 167"/>
              <a:gd name="T1" fmla="*/ 137 h 132"/>
              <a:gd name="T2" fmla="*/ 168 w 167"/>
              <a:gd name="T3" fmla="*/ 137 h 132"/>
              <a:gd name="T4" fmla="*/ 181 w 167"/>
              <a:gd name="T5" fmla="*/ 137 h 132"/>
              <a:gd name="T6" fmla="*/ 168 w 167"/>
              <a:gd name="T7" fmla="*/ 151 h 132"/>
              <a:gd name="T8" fmla="*/ 84 w 167"/>
              <a:gd name="T9" fmla="*/ 27 h 132"/>
              <a:gd name="T10" fmla="*/ 84 w 167"/>
              <a:gd name="T11" fmla="*/ 15 h 132"/>
              <a:gd name="T12" fmla="*/ 99 w 167"/>
              <a:gd name="T13" fmla="*/ 0 h 132"/>
              <a:gd name="T14" fmla="*/ 99 w 167"/>
              <a:gd name="T15" fmla="*/ 15 h 132"/>
              <a:gd name="T16" fmla="*/ 181 w 167"/>
              <a:gd name="T17" fmla="*/ 137 h 132"/>
              <a:gd name="T18" fmla="*/ 195 w 167"/>
              <a:gd name="T19" fmla="*/ 151 h 132"/>
              <a:gd name="T20" fmla="*/ 168 w 167"/>
              <a:gd name="T21" fmla="*/ 151 h 132"/>
              <a:gd name="T22" fmla="*/ 0 w 167"/>
              <a:gd name="T23" fmla="*/ 151 h 132"/>
              <a:gd name="T24" fmla="*/ 0 w 167"/>
              <a:gd name="T25" fmla="*/ 137 h 1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7"/>
              <a:gd name="T40" fmla="*/ 0 h 132"/>
              <a:gd name="T41" fmla="*/ 167 w 167"/>
              <a:gd name="T42" fmla="*/ 132 h 1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7" h="132">
                <a:moveTo>
                  <a:pt x="0" y="120"/>
                </a:moveTo>
                <a:lnTo>
                  <a:pt x="143" y="120"/>
                </a:lnTo>
                <a:lnTo>
                  <a:pt x="155" y="120"/>
                </a:lnTo>
                <a:lnTo>
                  <a:pt x="143" y="132"/>
                </a:lnTo>
                <a:lnTo>
                  <a:pt x="72" y="24"/>
                </a:lnTo>
                <a:lnTo>
                  <a:pt x="72" y="12"/>
                </a:lnTo>
                <a:lnTo>
                  <a:pt x="84" y="0"/>
                </a:lnTo>
                <a:lnTo>
                  <a:pt x="84" y="12"/>
                </a:lnTo>
                <a:lnTo>
                  <a:pt x="155" y="120"/>
                </a:lnTo>
                <a:lnTo>
                  <a:pt x="167" y="132"/>
                </a:lnTo>
                <a:lnTo>
                  <a:pt x="143" y="132"/>
                </a:lnTo>
                <a:lnTo>
                  <a:pt x="0" y="132"/>
                </a:lnTo>
                <a:lnTo>
                  <a:pt x="0" y="12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740"/>
          <p:cNvSpPr>
            <a:spLocks noChangeAspect="1"/>
          </p:cNvSpPr>
          <p:nvPr/>
        </p:nvSpPr>
        <p:spPr bwMode="auto">
          <a:xfrm>
            <a:off x="7387433" y="4583113"/>
            <a:ext cx="158750" cy="200025"/>
          </a:xfrm>
          <a:custGeom>
            <a:avLst/>
            <a:gdLst>
              <a:gd name="T0" fmla="*/ 108 w 96"/>
              <a:gd name="T1" fmla="*/ 15 h 120"/>
              <a:gd name="T2" fmla="*/ 27 w 96"/>
              <a:gd name="T3" fmla="*/ 139 h 120"/>
              <a:gd name="T4" fmla="*/ 15 w 96"/>
              <a:gd name="T5" fmla="*/ 139 h 120"/>
              <a:gd name="T6" fmla="*/ 0 w 96"/>
              <a:gd name="T7" fmla="*/ 139 h 120"/>
              <a:gd name="T8" fmla="*/ 15 w 96"/>
              <a:gd name="T9" fmla="*/ 125 h 120"/>
              <a:gd name="T10" fmla="*/ 96 w 96"/>
              <a:gd name="T11" fmla="*/ 0 h 120"/>
              <a:gd name="T12" fmla="*/ 108 w 96"/>
              <a:gd name="T13" fmla="*/ 15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"/>
              <a:gd name="T22" fmla="*/ 0 h 120"/>
              <a:gd name="T23" fmla="*/ 96 w 96"/>
              <a:gd name="T24" fmla="*/ 120 h 1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" h="120">
                <a:moveTo>
                  <a:pt x="96" y="12"/>
                </a:moveTo>
                <a:lnTo>
                  <a:pt x="24" y="120"/>
                </a:lnTo>
                <a:lnTo>
                  <a:pt x="12" y="120"/>
                </a:lnTo>
                <a:lnTo>
                  <a:pt x="0" y="120"/>
                </a:lnTo>
                <a:lnTo>
                  <a:pt x="12" y="108"/>
                </a:lnTo>
                <a:lnTo>
                  <a:pt x="84" y="0"/>
                </a:lnTo>
                <a:lnTo>
                  <a:pt x="96" y="12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Rectangle 741"/>
          <p:cNvSpPr>
            <a:spLocks noChangeAspect="1" noChangeArrowheads="1"/>
          </p:cNvSpPr>
          <p:nvPr/>
        </p:nvSpPr>
        <p:spPr bwMode="auto">
          <a:xfrm>
            <a:off x="3706020" y="3211513"/>
            <a:ext cx="10144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u="none">
                <a:solidFill>
                  <a:srgbClr val="000000"/>
                </a:solidFill>
              </a:rPr>
              <a:t>&lt;&lt;invokes&gt;&gt;</a:t>
            </a:r>
            <a:endParaRPr lang="en-US" sz="2000" b="1" u="none"/>
          </a:p>
        </p:txBody>
      </p:sp>
      <p:sp>
        <p:nvSpPr>
          <p:cNvPr id="136" name="Rectangle 742"/>
          <p:cNvSpPr>
            <a:spLocks noChangeAspect="1" noChangeArrowheads="1"/>
          </p:cNvSpPr>
          <p:nvPr/>
        </p:nvSpPr>
        <p:spPr bwMode="auto">
          <a:xfrm>
            <a:off x="1312070" y="5711825"/>
            <a:ext cx="19050" cy="2206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Freeform 743"/>
          <p:cNvSpPr>
            <a:spLocks noChangeAspect="1"/>
          </p:cNvSpPr>
          <p:nvPr/>
        </p:nvSpPr>
        <p:spPr bwMode="auto">
          <a:xfrm>
            <a:off x="1251745" y="5651500"/>
            <a:ext cx="79375" cy="260350"/>
          </a:xfrm>
          <a:custGeom>
            <a:avLst/>
            <a:gdLst>
              <a:gd name="T0" fmla="*/ 0 w 48"/>
              <a:gd name="T1" fmla="*/ 181 h 156"/>
              <a:gd name="T2" fmla="*/ 15 w 48"/>
              <a:gd name="T3" fmla="*/ 181 h 156"/>
              <a:gd name="T4" fmla="*/ 54 w 48"/>
              <a:gd name="T5" fmla="*/ 42 h 156"/>
              <a:gd name="T6" fmla="*/ 54 w 48"/>
              <a:gd name="T7" fmla="*/ 42 h 156"/>
              <a:gd name="T8" fmla="*/ 42 w 48"/>
              <a:gd name="T9" fmla="*/ 0 h 156"/>
              <a:gd name="T10" fmla="*/ 42 w 48"/>
              <a:gd name="T11" fmla="*/ 42 h 156"/>
              <a:gd name="T12" fmla="*/ 0 w 48"/>
              <a:gd name="T13" fmla="*/ 181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"/>
              <a:gd name="T22" fmla="*/ 0 h 156"/>
              <a:gd name="T23" fmla="*/ 48 w 48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" h="156">
                <a:moveTo>
                  <a:pt x="0" y="156"/>
                </a:moveTo>
                <a:lnTo>
                  <a:pt x="12" y="156"/>
                </a:lnTo>
                <a:lnTo>
                  <a:pt x="48" y="36"/>
                </a:lnTo>
                <a:lnTo>
                  <a:pt x="36" y="0"/>
                </a:lnTo>
                <a:lnTo>
                  <a:pt x="36" y="36"/>
                </a:lnTo>
                <a:lnTo>
                  <a:pt x="0" y="156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Freeform 744"/>
          <p:cNvSpPr>
            <a:spLocks noChangeAspect="1"/>
          </p:cNvSpPr>
          <p:nvPr/>
        </p:nvSpPr>
        <p:spPr bwMode="auto">
          <a:xfrm>
            <a:off x="1312070" y="5711825"/>
            <a:ext cx="79375" cy="200025"/>
          </a:xfrm>
          <a:custGeom>
            <a:avLst/>
            <a:gdLst>
              <a:gd name="T0" fmla="*/ 15 w 48"/>
              <a:gd name="T1" fmla="*/ 0 h 120"/>
              <a:gd name="T2" fmla="*/ 0 w 48"/>
              <a:gd name="T3" fmla="*/ 0 h 120"/>
              <a:gd name="T4" fmla="*/ 42 w 48"/>
              <a:gd name="T5" fmla="*/ 139 h 120"/>
              <a:gd name="T6" fmla="*/ 54 w 48"/>
              <a:gd name="T7" fmla="*/ 139 h 120"/>
              <a:gd name="T8" fmla="*/ 15 w 48"/>
              <a:gd name="T9" fmla="*/ 0 h 1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120"/>
              <a:gd name="T17" fmla="*/ 48 w 48"/>
              <a:gd name="T18" fmla="*/ 120 h 1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120">
                <a:moveTo>
                  <a:pt x="12" y="0"/>
                </a:moveTo>
                <a:lnTo>
                  <a:pt x="0" y="0"/>
                </a:lnTo>
                <a:lnTo>
                  <a:pt x="36" y="120"/>
                </a:lnTo>
                <a:lnTo>
                  <a:pt x="48" y="120"/>
                </a:lnTo>
                <a:lnTo>
                  <a:pt x="12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Line 746"/>
          <p:cNvSpPr>
            <a:spLocks noChangeAspect="1" noChangeShapeType="1"/>
          </p:cNvSpPr>
          <p:nvPr/>
        </p:nvSpPr>
        <p:spPr bwMode="auto">
          <a:xfrm flipH="1">
            <a:off x="1315245" y="2751138"/>
            <a:ext cx="180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Line 747"/>
          <p:cNvSpPr>
            <a:spLocks noChangeAspect="1" noChangeShapeType="1"/>
          </p:cNvSpPr>
          <p:nvPr/>
        </p:nvSpPr>
        <p:spPr bwMode="auto">
          <a:xfrm flipH="1">
            <a:off x="997745" y="2751138"/>
            <a:ext cx="1778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Line 748"/>
          <p:cNvSpPr>
            <a:spLocks noChangeAspect="1" noChangeShapeType="1"/>
          </p:cNvSpPr>
          <p:nvPr/>
        </p:nvSpPr>
        <p:spPr bwMode="auto">
          <a:xfrm flipH="1">
            <a:off x="692945" y="2751138"/>
            <a:ext cx="1793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Rectangle 749"/>
          <p:cNvSpPr>
            <a:spLocks noChangeAspect="1" noChangeArrowheads="1"/>
          </p:cNvSpPr>
          <p:nvPr/>
        </p:nvSpPr>
        <p:spPr bwMode="auto">
          <a:xfrm>
            <a:off x="473870" y="2751138"/>
            <a:ext cx="79375" cy="2063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Rectangle 750"/>
          <p:cNvSpPr>
            <a:spLocks noChangeAspect="1" noChangeArrowheads="1"/>
          </p:cNvSpPr>
          <p:nvPr/>
        </p:nvSpPr>
        <p:spPr bwMode="auto">
          <a:xfrm>
            <a:off x="473870" y="2751138"/>
            <a:ext cx="20638" cy="7937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Line 751"/>
          <p:cNvSpPr>
            <a:spLocks noChangeAspect="1" noChangeShapeType="1"/>
          </p:cNvSpPr>
          <p:nvPr/>
        </p:nvSpPr>
        <p:spPr bwMode="auto">
          <a:xfrm>
            <a:off x="473870" y="2951163"/>
            <a:ext cx="1588" cy="139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3870" y="3211513"/>
            <a:ext cx="1588" cy="700088"/>
            <a:chOff x="473870" y="3211513"/>
            <a:chExt cx="1588" cy="700088"/>
          </a:xfrm>
        </p:grpSpPr>
        <p:sp>
          <p:nvSpPr>
            <p:cNvPr id="146" name="Line 752"/>
            <p:cNvSpPr>
              <a:spLocks noChangeAspect="1" noChangeShapeType="1"/>
            </p:cNvSpPr>
            <p:nvPr/>
          </p:nvSpPr>
          <p:spPr bwMode="auto">
            <a:xfrm>
              <a:off x="473870" y="3211513"/>
              <a:ext cx="1588" cy="158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753"/>
            <p:cNvSpPr>
              <a:spLocks noChangeAspect="1" noChangeShapeType="1"/>
            </p:cNvSpPr>
            <p:nvPr/>
          </p:nvSpPr>
          <p:spPr bwMode="auto">
            <a:xfrm>
              <a:off x="473870" y="3490913"/>
              <a:ext cx="1588" cy="139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754"/>
            <p:cNvSpPr>
              <a:spLocks noChangeAspect="1" noChangeShapeType="1"/>
            </p:cNvSpPr>
            <p:nvPr/>
          </p:nvSpPr>
          <p:spPr bwMode="auto">
            <a:xfrm>
              <a:off x="473870" y="3751263"/>
              <a:ext cx="1588" cy="160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9" name="Line 755"/>
          <p:cNvSpPr>
            <a:spLocks noChangeAspect="1" noChangeShapeType="1"/>
          </p:cNvSpPr>
          <p:nvPr/>
        </p:nvSpPr>
        <p:spPr bwMode="auto">
          <a:xfrm>
            <a:off x="473870" y="4030663"/>
            <a:ext cx="1588" cy="141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Line 756"/>
          <p:cNvSpPr>
            <a:spLocks noChangeAspect="1" noChangeShapeType="1"/>
          </p:cNvSpPr>
          <p:nvPr/>
        </p:nvSpPr>
        <p:spPr bwMode="auto">
          <a:xfrm>
            <a:off x="473870" y="4291013"/>
            <a:ext cx="1588" cy="160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3870" y="4572000"/>
            <a:ext cx="1588" cy="960438"/>
            <a:chOff x="473870" y="4638675"/>
            <a:chExt cx="1588" cy="960438"/>
          </a:xfrm>
        </p:grpSpPr>
        <p:sp>
          <p:nvSpPr>
            <p:cNvPr id="151" name="Line 757"/>
            <p:cNvSpPr>
              <a:spLocks noChangeAspect="1" noChangeShapeType="1"/>
            </p:cNvSpPr>
            <p:nvPr/>
          </p:nvSpPr>
          <p:spPr bwMode="auto">
            <a:xfrm>
              <a:off x="473870" y="4638675"/>
              <a:ext cx="1588" cy="139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758"/>
            <p:cNvSpPr>
              <a:spLocks noChangeAspect="1" noChangeShapeType="1"/>
            </p:cNvSpPr>
            <p:nvPr/>
          </p:nvSpPr>
          <p:spPr bwMode="auto">
            <a:xfrm>
              <a:off x="473870" y="4899025"/>
              <a:ext cx="1588" cy="160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9"/>
            <p:cNvSpPr>
              <a:spLocks noChangeAspect="1" noChangeShapeType="1"/>
            </p:cNvSpPr>
            <p:nvPr/>
          </p:nvSpPr>
          <p:spPr bwMode="auto">
            <a:xfrm>
              <a:off x="473870" y="5180013"/>
              <a:ext cx="1588" cy="139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0"/>
            <p:cNvSpPr>
              <a:spLocks noChangeAspect="1" noChangeShapeType="1"/>
            </p:cNvSpPr>
            <p:nvPr/>
          </p:nvSpPr>
          <p:spPr bwMode="auto">
            <a:xfrm>
              <a:off x="473870" y="5438775"/>
              <a:ext cx="1588" cy="1603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Line 761"/>
          <p:cNvSpPr>
            <a:spLocks noChangeAspect="1" noChangeShapeType="1"/>
          </p:cNvSpPr>
          <p:nvPr/>
        </p:nvSpPr>
        <p:spPr bwMode="auto">
          <a:xfrm>
            <a:off x="473870" y="5651500"/>
            <a:ext cx="1588" cy="141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Rectangle 762"/>
          <p:cNvSpPr>
            <a:spLocks noChangeAspect="1" noChangeArrowheads="1"/>
          </p:cNvSpPr>
          <p:nvPr/>
        </p:nvSpPr>
        <p:spPr bwMode="auto">
          <a:xfrm>
            <a:off x="473870" y="5911850"/>
            <a:ext cx="20638" cy="10001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Rectangle 763"/>
          <p:cNvSpPr>
            <a:spLocks noChangeAspect="1" noChangeArrowheads="1"/>
          </p:cNvSpPr>
          <p:nvPr/>
        </p:nvSpPr>
        <p:spPr bwMode="auto">
          <a:xfrm>
            <a:off x="473870" y="5992813"/>
            <a:ext cx="79375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Line 764"/>
          <p:cNvSpPr>
            <a:spLocks noChangeAspect="1" noChangeShapeType="1"/>
          </p:cNvSpPr>
          <p:nvPr/>
        </p:nvSpPr>
        <p:spPr bwMode="auto">
          <a:xfrm>
            <a:off x="672308" y="5992813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Line 765"/>
          <p:cNvSpPr>
            <a:spLocks noChangeAspect="1" noChangeShapeType="1"/>
          </p:cNvSpPr>
          <p:nvPr/>
        </p:nvSpPr>
        <p:spPr bwMode="auto">
          <a:xfrm>
            <a:off x="953295" y="5992813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Rectangle 766"/>
          <p:cNvSpPr>
            <a:spLocks noChangeAspect="1" noChangeArrowheads="1"/>
          </p:cNvSpPr>
          <p:nvPr/>
        </p:nvSpPr>
        <p:spPr bwMode="auto">
          <a:xfrm>
            <a:off x="1231108" y="5992813"/>
            <a:ext cx="100013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Rectangle 767"/>
          <p:cNvSpPr>
            <a:spLocks noChangeAspect="1" noChangeArrowheads="1"/>
          </p:cNvSpPr>
          <p:nvPr/>
        </p:nvSpPr>
        <p:spPr bwMode="auto">
          <a:xfrm>
            <a:off x="1312070" y="5932488"/>
            <a:ext cx="19050" cy="60325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Rectangle 768"/>
          <p:cNvSpPr>
            <a:spLocks noChangeAspect="1" noChangeArrowheads="1"/>
          </p:cNvSpPr>
          <p:nvPr/>
        </p:nvSpPr>
        <p:spPr bwMode="auto">
          <a:xfrm>
            <a:off x="1013620" y="5213350"/>
            <a:ext cx="1316038" cy="479425"/>
          </a:xfrm>
          <a:prstGeom prst="rect">
            <a:avLst/>
          </a:prstGeom>
          <a:blipFill dpi="0" rotWithShape="0">
            <a:blip r:embed="rId5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Rectangle 774"/>
          <p:cNvSpPr>
            <a:spLocks noChangeAspect="1" noChangeArrowheads="1"/>
          </p:cNvSpPr>
          <p:nvPr/>
        </p:nvSpPr>
        <p:spPr bwMode="auto">
          <a:xfrm>
            <a:off x="869109" y="5202692"/>
            <a:ext cx="1580010" cy="514795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sz="1400" b="1" u="none" dirty="0">
                <a:solidFill>
                  <a:srgbClr val="000000"/>
                </a:solidFill>
              </a:rPr>
              <a:t>I/O Completion </a:t>
            </a:r>
          </a:p>
          <a:p>
            <a:pPr algn="ctr"/>
            <a:r>
              <a:rPr lang="en-US" sz="1400" b="1" u="none" dirty="0">
                <a:solidFill>
                  <a:srgbClr val="000000"/>
                </a:solidFill>
              </a:rPr>
              <a:t>Port</a:t>
            </a:r>
            <a:endParaRPr lang="en-US" b="1" u="none" dirty="0"/>
          </a:p>
        </p:txBody>
      </p:sp>
      <p:sp>
        <p:nvSpPr>
          <p:cNvPr id="170" name="Rectangle 777"/>
          <p:cNvSpPr>
            <a:spLocks noChangeAspect="1" noChangeArrowheads="1"/>
          </p:cNvSpPr>
          <p:nvPr/>
        </p:nvSpPr>
        <p:spPr bwMode="auto">
          <a:xfrm>
            <a:off x="835820" y="4260850"/>
            <a:ext cx="2111375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u="none">
                <a:solidFill>
                  <a:srgbClr val="000000"/>
                </a:solidFill>
                <a:cs typeface="Times New Roman" pitchFamily="18" charset="0"/>
              </a:rPr>
              <a:t>execute_async_op()</a:t>
            </a:r>
            <a:endParaRPr lang="en-US" sz="1600" u="none"/>
          </a:p>
        </p:txBody>
      </p:sp>
      <p:sp>
        <p:nvSpPr>
          <p:cNvPr id="171" name="Rectangle 778"/>
          <p:cNvSpPr>
            <a:spLocks noChangeAspect="1" noChangeArrowheads="1"/>
          </p:cNvSpPr>
          <p:nvPr/>
        </p:nvSpPr>
        <p:spPr bwMode="auto">
          <a:xfrm>
            <a:off x="850108" y="4233863"/>
            <a:ext cx="2000250" cy="339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72" name="Rectangle 779"/>
          <p:cNvSpPr>
            <a:spLocks noChangeAspect="1" noChangeArrowheads="1"/>
          </p:cNvSpPr>
          <p:nvPr/>
        </p:nvSpPr>
        <p:spPr bwMode="auto">
          <a:xfrm>
            <a:off x="2985295" y="3614738"/>
            <a:ext cx="2214563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Asynchronous</a:t>
            </a:r>
          </a:p>
          <a:p>
            <a:pPr algn="ctr">
              <a:lnSpc>
                <a:spcPct val="85000"/>
              </a:lnSpc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Operation</a:t>
            </a:r>
            <a:endParaRPr lang="en-US" sz="1600" b="1" u="none">
              <a:cs typeface="Times New Roman" pitchFamily="18" charset="0"/>
            </a:endParaRPr>
          </a:p>
          <a:p>
            <a:pPr algn="ctr">
              <a:lnSpc>
                <a:spcPct val="85000"/>
              </a:lnSpc>
              <a:tabLst>
                <a:tab pos="611188" algn="l"/>
              </a:tabLst>
            </a:pPr>
            <a:endParaRPr lang="en-US" sz="1600" u="none"/>
          </a:p>
        </p:txBody>
      </p:sp>
      <p:sp>
        <p:nvSpPr>
          <p:cNvPr id="174" name="Rectangle 781"/>
          <p:cNvSpPr>
            <a:spLocks noChangeAspect="1" noChangeArrowheads="1"/>
          </p:cNvSpPr>
          <p:nvPr/>
        </p:nvSpPr>
        <p:spPr bwMode="auto">
          <a:xfrm>
            <a:off x="3204369" y="4130675"/>
            <a:ext cx="2270919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tabLst>
                <a:tab pos="611188" algn="l"/>
              </a:tabLst>
            </a:pPr>
            <a:r>
              <a:rPr lang="en-GB" sz="13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AcceptEx</a:t>
            </a:r>
            <a:r>
              <a:rPr lang="en-GB" sz="130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(), </a:t>
            </a:r>
            <a:r>
              <a:rPr lang="en-GB" sz="130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ReadFile</a:t>
            </a:r>
            <a:r>
              <a:rPr lang="en-GB" sz="13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ct val="90000"/>
              </a:lnSpc>
              <a:tabLst>
                <a:tab pos="611188" algn="l"/>
              </a:tabLst>
            </a:pPr>
            <a:r>
              <a:rPr lang="en-GB" sz="130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WriteFile</a:t>
            </a:r>
            <a:r>
              <a:rPr lang="en-GB" sz="13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n-US" sz="13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Rectangle 782"/>
          <p:cNvSpPr>
            <a:spLocks noChangeAspect="1" noChangeArrowheads="1"/>
          </p:cNvSpPr>
          <p:nvPr/>
        </p:nvSpPr>
        <p:spPr bwMode="auto">
          <a:xfrm>
            <a:off x="3232945" y="4111625"/>
            <a:ext cx="1731963" cy="479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76" name="Rectangle 783"/>
          <p:cNvSpPr>
            <a:spLocks noChangeAspect="1" noChangeArrowheads="1"/>
          </p:cNvSpPr>
          <p:nvPr/>
        </p:nvSpPr>
        <p:spPr bwMode="auto">
          <a:xfrm>
            <a:off x="2401095" y="5072063"/>
            <a:ext cx="2214563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Asynchronous</a:t>
            </a:r>
          </a:p>
          <a:p>
            <a:pPr algn="ctr">
              <a:tabLst>
                <a:tab pos="611188" algn="l"/>
              </a:tabLst>
            </a:pPr>
            <a:r>
              <a:rPr lang="en-GB" sz="1600" b="1" u="none">
                <a:solidFill>
                  <a:srgbClr val="000000"/>
                </a:solidFill>
                <a:cs typeface="Times New Roman" pitchFamily="18" charset="0"/>
              </a:rPr>
              <a:t>Event Demuxer</a:t>
            </a:r>
            <a:endParaRPr lang="en-US" sz="1600" b="1" u="none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/>
          </a:p>
        </p:txBody>
      </p:sp>
      <p:sp>
        <p:nvSpPr>
          <p:cNvPr id="178" name="Rectangle 785"/>
          <p:cNvSpPr>
            <a:spLocks noChangeAspect="1" noChangeArrowheads="1"/>
          </p:cNvSpPr>
          <p:nvPr/>
        </p:nvSpPr>
        <p:spPr bwMode="auto">
          <a:xfrm>
            <a:off x="2423320" y="5676900"/>
            <a:ext cx="23526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200" u="none">
                <a:solidFill>
                  <a:srgbClr val="000000"/>
                </a:solidFill>
                <a:cs typeface="Times New Roman" pitchFamily="18" charset="0"/>
              </a:rPr>
              <a:t>GetQueuedCompletionStatus()</a:t>
            </a:r>
            <a:endParaRPr lang="en-US" sz="1200" u="none"/>
          </a:p>
        </p:txBody>
      </p:sp>
      <p:sp>
        <p:nvSpPr>
          <p:cNvPr id="179" name="Rectangle 786"/>
          <p:cNvSpPr>
            <a:spLocks noChangeAspect="1" noChangeArrowheads="1"/>
          </p:cNvSpPr>
          <p:nvPr/>
        </p:nvSpPr>
        <p:spPr bwMode="auto">
          <a:xfrm>
            <a:off x="2482058" y="5638800"/>
            <a:ext cx="2152650" cy="365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2" name="Rectangle 789"/>
          <p:cNvSpPr>
            <a:spLocks noChangeAspect="1" noChangeArrowheads="1"/>
          </p:cNvSpPr>
          <p:nvPr/>
        </p:nvSpPr>
        <p:spPr bwMode="auto">
          <a:xfrm>
            <a:off x="4914108" y="5475288"/>
            <a:ext cx="19288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u="none">
                <a:solidFill>
                  <a:srgbClr val="000000"/>
                </a:solidFill>
                <a:cs typeface="Times New Roman" pitchFamily="18" charset="0"/>
              </a:rPr>
              <a:t>handle_events()</a:t>
            </a:r>
            <a:endParaRPr lang="en-US" sz="1600" u="none"/>
          </a:p>
        </p:txBody>
      </p:sp>
      <p:sp>
        <p:nvSpPr>
          <p:cNvPr id="183" name="Rectangle 790"/>
          <p:cNvSpPr>
            <a:spLocks noChangeAspect="1" noChangeArrowheads="1"/>
          </p:cNvSpPr>
          <p:nvPr/>
        </p:nvSpPr>
        <p:spPr bwMode="auto">
          <a:xfrm>
            <a:off x="4914109" y="5458925"/>
            <a:ext cx="1671638" cy="3413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4" name="Rectangle 791"/>
          <p:cNvSpPr>
            <a:spLocks noChangeAspect="1" noChangeArrowheads="1"/>
          </p:cNvSpPr>
          <p:nvPr/>
        </p:nvSpPr>
        <p:spPr bwMode="auto">
          <a:xfrm>
            <a:off x="6463508" y="3671888"/>
            <a:ext cx="2214563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i="1" u="none" dirty="0" err="1">
                <a:solidFill>
                  <a:srgbClr val="000000"/>
                </a:solidFill>
                <a:cs typeface="Times New Roman" pitchFamily="18" charset="0"/>
              </a:rPr>
              <a:t>ACE_Handler</a:t>
            </a:r>
            <a:endParaRPr lang="en-US" sz="1600" b="1" i="1" u="none" dirty="0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 dirty="0"/>
          </a:p>
        </p:txBody>
      </p:sp>
      <p:sp>
        <p:nvSpPr>
          <p:cNvPr id="185" name="Rectangle 793"/>
          <p:cNvSpPr>
            <a:spLocks noChangeAspect="1" noChangeArrowheads="1"/>
          </p:cNvSpPr>
          <p:nvPr/>
        </p:nvSpPr>
        <p:spPr bwMode="auto">
          <a:xfrm>
            <a:off x="6452395" y="4027488"/>
            <a:ext cx="2259013" cy="395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i="1" u="none">
                <a:solidFill>
                  <a:srgbClr val="000000"/>
                </a:solidFill>
                <a:cs typeface="Times New Roman" pitchFamily="18" charset="0"/>
              </a:rPr>
              <a:t>handle_accept()</a:t>
            </a:r>
          </a:p>
          <a:p>
            <a:pPr>
              <a:lnSpc>
                <a:spcPct val="95000"/>
              </a:lnSpc>
              <a:tabLst>
                <a:tab pos="611188" algn="l"/>
              </a:tabLst>
            </a:pPr>
            <a:r>
              <a:rPr lang="en-GB" sz="1600" i="1" u="none">
                <a:solidFill>
                  <a:srgbClr val="000000"/>
                </a:solidFill>
                <a:cs typeface="Times New Roman" pitchFamily="18" charset="0"/>
              </a:rPr>
              <a:t>handle_write_stream()</a:t>
            </a:r>
            <a:endParaRPr lang="en-US" sz="1600" i="1" u="none"/>
          </a:p>
        </p:txBody>
      </p:sp>
      <p:sp>
        <p:nvSpPr>
          <p:cNvPr id="187" name="Rectangle 794"/>
          <p:cNvSpPr>
            <a:spLocks noChangeAspect="1" noChangeArrowheads="1"/>
          </p:cNvSpPr>
          <p:nvPr/>
        </p:nvSpPr>
        <p:spPr bwMode="auto">
          <a:xfrm>
            <a:off x="6452395" y="4030663"/>
            <a:ext cx="2165350" cy="5492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8" name="Rectangle 795"/>
          <p:cNvSpPr>
            <a:spLocks noChangeAspect="1" noChangeArrowheads="1"/>
          </p:cNvSpPr>
          <p:nvPr/>
        </p:nvSpPr>
        <p:spPr bwMode="auto">
          <a:xfrm>
            <a:off x="6692108" y="5216525"/>
            <a:ext cx="1089025" cy="83026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  <a:t>HTTP_</a:t>
            </a:r>
            <a:b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b="1" u="none" dirty="0" err="1" smtClean="0">
                <a:solidFill>
                  <a:srgbClr val="000000"/>
                </a:solidFill>
                <a:cs typeface="Times New Roman" pitchFamily="18" charset="0"/>
              </a:rPr>
              <a:t>Asynch</a:t>
            </a:r>
            <a: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  <a:t>_</a:t>
            </a:r>
            <a:endParaRPr lang="en-GB" sz="1600" b="1" u="none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r>
              <a:rPr lang="en-GB" sz="1600" b="1" u="none" dirty="0">
                <a:solidFill>
                  <a:srgbClr val="000000"/>
                </a:solidFill>
                <a:cs typeface="Times New Roman" pitchFamily="18" charset="0"/>
              </a:rPr>
              <a:t>Acceptor</a:t>
            </a:r>
            <a:endParaRPr lang="en-US" sz="1600" b="1" u="none" dirty="0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 dirty="0"/>
          </a:p>
        </p:txBody>
      </p:sp>
      <p:sp>
        <p:nvSpPr>
          <p:cNvPr id="190" name="Rectangle 800"/>
          <p:cNvSpPr>
            <a:spLocks noChangeAspect="1" noChangeArrowheads="1"/>
          </p:cNvSpPr>
          <p:nvPr/>
        </p:nvSpPr>
        <p:spPr bwMode="auto">
          <a:xfrm>
            <a:off x="7963695" y="5222874"/>
            <a:ext cx="1089025" cy="82391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611188" algn="l"/>
              </a:tabLst>
            </a:pPr>
            <a: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  <a:t>HTTP_</a:t>
            </a:r>
            <a:br>
              <a:rPr lang="en-GB" sz="1600" b="1" u="none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b="1" u="none" smtClean="0">
                <a:solidFill>
                  <a:srgbClr val="000000"/>
                </a:solidFill>
                <a:cs typeface="Times New Roman" pitchFamily="18" charset="0"/>
              </a:rPr>
              <a:t>Asynch_</a:t>
            </a:r>
            <a:endParaRPr lang="en-GB" sz="1600" b="1" u="none" dirty="0">
              <a:solidFill>
                <a:srgbClr val="000000"/>
              </a:solidFill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r>
              <a:rPr lang="en-GB" sz="1600" b="1" u="none" dirty="0">
                <a:solidFill>
                  <a:srgbClr val="000000"/>
                </a:solidFill>
                <a:cs typeface="Times New Roman" pitchFamily="18" charset="0"/>
              </a:rPr>
              <a:t>Handler</a:t>
            </a:r>
            <a:endParaRPr lang="en-US" sz="1600" b="1" u="none" dirty="0">
              <a:cs typeface="Times New Roman" pitchFamily="18" charset="0"/>
            </a:endParaRPr>
          </a:p>
          <a:p>
            <a:pPr algn="ctr">
              <a:tabLst>
                <a:tab pos="611188" algn="l"/>
              </a:tabLst>
            </a:pPr>
            <a:endParaRPr lang="en-US" sz="1600" u="none" dirty="0"/>
          </a:p>
        </p:txBody>
      </p:sp>
      <p:sp>
        <p:nvSpPr>
          <p:cNvPr id="191" name="Line 801"/>
          <p:cNvSpPr>
            <a:spLocks noChangeShapeType="1"/>
          </p:cNvSpPr>
          <p:nvPr/>
        </p:nvSpPr>
        <p:spPr bwMode="auto">
          <a:xfrm flipV="1">
            <a:off x="6882608" y="4962525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92" name="Line 802"/>
          <p:cNvSpPr>
            <a:spLocks noChangeShapeType="1"/>
          </p:cNvSpPr>
          <p:nvPr/>
        </p:nvSpPr>
        <p:spPr bwMode="auto">
          <a:xfrm flipV="1">
            <a:off x="8265320" y="4962525"/>
            <a:ext cx="0" cy="25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93" name="Line 803"/>
          <p:cNvSpPr>
            <a:spLocks noChangeShapeType="1"/>
          </p:cNvSpPr>
          <p:nvPr/>
        </p:nvSpPr>
        <p:spPr bwMode="auto">
          <a:xfrm>
            <a:off x="6882608" y="4962525"/>
            <a:ext cx="1381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94" name="Line 809"/>
          <p:cNvSpPr>
            <a:spLocks noChangeShapeType="1"/>
          </p:cNvSpPr>
          <p:nvPr/>
        </p:nvSpPr>
        <p:spPr bwMode="auto">
          <a:xfrm>
            <a:off x="7535070" y="4783138"/>
            <a:ext cx="1588" cy="173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" name="Line 746"/>
          <p:cNvSpPr>
            <a:spLocks noChangeAspect="1" noChangeShapeType="1"/>
          </p:cNvSpPr>
          <p:nvPr/>
        </p:nvSpPr>
        <p:spPr bwMode="auto">
          <a:xfrm flipH="1">
            <a:off x="1648620" y="2751138"/>
            <a:ext cx="180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Line 746"/>
          <p:cNvSpPr>
            <a:spLocks noChangeAspect="1" noChangeShapeType="1"/>
          </p:cNvSpPr>
          <p:nvPr/>
        </p:nvSpPr>
        <p:spPr bwMode="auto">
          <a:xfrm flipH="1">
            <a:off x="2010570" y="2751138"/>
            <a:ext cx="180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Line 712"/>
          <p:cNvSpPr>
            <a:spLocks noChangeAspect="1" noChangeShapeType="1"/>
          </p:cNvSpPr>
          <p:nvPr/>
        </p:nvSpPr>
        <p:spPr bwMode="auto">
          <a:xfrm>
            <a:off x="3950495" y="277177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Line 715"/>
          <p:cNvSpPr>
            <a:spLocks noChangeAspect="1" noChangeShapeType="1"/>
          </p:cNvSpPr>
          <p:nvPr/>
        </p:nvSpPr>
        <p:spPr bwMode="auto">
          <a:xfrm>
            <a:off x="5325270" y="423862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Line 716"/>
          <p:cNvSpPr>
            <a:spLocks noChangeAspect="1" noChangeShapeType="1"/>
          </p:cNvSpPr>
          <p:nvPr/>
        </p:nvSpPr>
        <p:spPr bwMode="auto">
          <a:xfrm>
            <a:off x="5604670" y="4238625"/>
            <a:ext cx="160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Line 717"/>
          <p:cNvSpPr>
            <a:spLocks noChangeAspect="1" noChangeShapeType="1"/>
          </p:cNvSpPr>
          <p:nvPr/>
        </p:nvSpPr>
        <p:spPr bwMode="auto">
          <a:xfrm>
            <a:off x="5904708" y="4238625"/>
            <a:ext cx="158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03"/>
          <p:cNvSpPr>
            <a:spLocks noChangeArrowheads="1"/>
          </p:cNvSpPr>
          <p:nvPr/>
        </p:nvSpPr>
        <p:spPr bwMode="auto">
          <a:xfrm>
            <a:off x="5989163" y="5391150"/>
            <a:ext cx="45719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7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74"/>
          <p:cNvSpPr txBox="1">
            <a:spLocks noChangeArrowheads="1"/>
          </p:cNvSpPr>
          <p:nvPr/>
        </p:nvSpPr>
        <p:spPr bwMode="auto">
          <a:xfrm>
            <a:off x="219075" y="330523"/>
            <a:ext cx="868880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sz="4000" u="none" kern="0" dirty="0" smtClean="0">
                <a:solidFill>
                  <a:srgbClr val="FF0000"/>
                </a:solidFill>
                <a:latin typeface="Impact" pitchFamily="34" charset="0"/>
                <a:cs typeface="Arial" pitchFamily="34" charset="0"/>
              </a:rPr>
              <a:t>Patterns &amp; Frameworks for Asynchronous Event Handling: Part 4</a:t>
            </a:r>
          </a:p>
        </p:txBody>
      </p:sp>
      <p:sp>
        <p:nvSpPr>
          <p:cNvPr id="10244" name="Text Box 3075"/>
          <p:cNvSpPr txBox="1">
            <a:spLocks noChangeArrowheads="1"/>
          </p:cNvSpPr>
          <p:nvPr/>
        </p:nvSpPr>
        <p:spPr bwMode="auto">
          <a:xfrm>
            <a:off x="895155" y="2306338"/>
            <a:ext cx="7372350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800" u="none" dirty="0" smtClean="0">
                <a:solidFill>
                  <a:srgbClr val="336699"/>
                </a:solidFill>
                <a:latin typeface="Impact" pitchFamily="34" charset="0"/>
              </a:rPr>
              <a:t>Douglas </a:t>
            </a:r>
            <a:r>
              <a:rPr lang="en-US" sz="2800" u="none" dirty="0">
                <a:solidFill>
                  <a:srgbClr val="336699"/>
                </a:solidFill>
                <a:latin typeface="Impact" pitchFamily="34" charset="0"/>
              </a:rPr>
              <a:t>C. Schmidt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   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  <a:hlinkClick r:id="rId3"/>
              </a:rPr>
              <a:t>d.schmidt@vanderbilt.edu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www.dre.vanderbilt.edu/~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schmidt</a:t>
            </a:r>
            <a:r>
              <a:rPr lang="en-US" u="none" dirty="0">
                <a:solidFill>
                  <a:srgbClr val="336699"/>
                </a:solidFill>
                <a:latin typeface="Impact" pitchFamily="34" charset="0"/>
              </a:rPr>
              <a:t>	</a:t>
            </a:r>
          </a:p>
        </p:txBody>
      </p:sp>
      <p:sp>
        <p:nvSpPr>
          <p:cNvPr id="10245" name="Rectangle 3086"/>
          <p:cNvSpPr>
            <a:spLocks noChangeArrowheads="1"/>
          </p:cNvSpPr>
          <p:nvPr/>
        </p:nvSpPr>
        <p:spPr bwMode="auto">
          <a:xfrm>
            <a:off x="2324100" y="4074919"/>
            <a:ext cx="4124326" cy="22713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Professor of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Computer Science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SzPct val="110000"/>
              <a:buFont typeface="Wingdings" pitchFamily="2" charset="2"/>
              <a:buNone/>
            </a:pP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Institute for Software Integrated Systems </a:t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Vanderbilt 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University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/>
            </a:r>
            <a:b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</a:b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Nashville</a:t>
            </a:r>
            <a:r>
              <a:rPr lang="en-US" sz="2400" u="none" dirty="0">
                <a:solidFill>
                  <a:srgbClr val="336699"/>
                </a:solidFill>
                <a:latin typeface="Impact" pitchFamily="34" charset="0"/>
              </a:rPr>
              <a:t>, </a:t>
            </a:r>
            <a:r>
              <a:rPr lang="en-US" sz="2400" u="none" dirty="0" smtClean="0">
                <a:solidFill>
                  <a:srgbClr val="336699"/>
                </a:solidFill>
                <a:latin typeface="Impact" pitchFamily="34" charset="0"/>
              </a:rPr>
              <a:t>Tennessee, USA</a:t>
            </a:r>
            <a:endParaRPr lang="en-US" sz="2400" u="none" dirty="0">
              <a:solidFill>
                <a:srgbClr val="336699"/>
              </a:solidFill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3750" y="4019550"/>
            <a:ext cx="1228725" cy="2016125"/>
            <a:chOff x="793750" y="4019550"/>
            <a:chExt cx="1228725" cy="2016125"/>
          </a:xfrm>
        </p:grpSpPr>
        <p:pic>
          <p:nvPicPr>
            <p:cNvPr id="10" name="Picture 10" descr="isi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019550"/>
              <a:ext cx="1228725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1" descr="vsb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4864100"/>
              <a:ext cx="1228725" cy="1171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3" y="4080273"/>
            <a:ext cx="1615212" cy="19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63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11" y="2822058"/>
            <a:ext cx="7434714" cy="35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75360" y="3545324"/>
            <a:ext cx="2105865" cy="20867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 u="none" dirty="0" err="1" smtClean="0"/>
              <a:t>Proactor</a:t>
            </a:r>
            <a:r>
              <a:rPr lang="en-US" u="none" dirty="0" smtClean="0"/>
              <a:t> uses </a:t>
            </a:r>
            <a:r>
              <a:rPr lang="en-US" u="none" dirty="0" err="1" smtClean="0"/>
              <a:t>async</a:t>
            </a:r>
            <a:r>
              <a:rPr lang="en-US" u="none" dirty="0" smtClean="0"/>
              <a:t> I/O to allow </a:t>
            </a:r>
            <a:r>
              <a:rPr lang="en-US" u="none" dirty="0"/>
              <a:t>event-driven </a:t>
            </a:r>
            <a:r>
              <a:rPr lang="en-US" u="none" dirty="0" smtClean="0"/>
              <a:t>apps to gain </a:t>
            </a:r>
            <a:r>
              <a:rPr lang="en-US" u="none" dirty="0"/>
              <a:t>benefits </a:t>
            </a:r>
            <a:r>
              <a:rPr lang="en-US" u="none" dirty="0" smtClean="0"/>
              <a:t>of concurrency performance without </a:t>
            </a:r>
            <a:r>
              <a:rPr lang="en-US" u="none" dirty="0"/>
              <a:t>incurring its </a:t>
            </a:r>
            <a:r>
              <a:rPr lang="en-US" u="none" dirty="0" smtClean="0"/>
              <a:t>liabilities</a:t>
            </a:r>
            <a:endParaRPr lang="en-US" u="none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50065" y="5279275"/>
            <a:ext cx="6781801" cy="991297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41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-1" y="6353174"/>
            <a:ext cx="9144001" cy="5238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88135"/>
            <a:ext cx="8839200" cy="381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Topics Covered in this </a:t>
            </a:r>
            <a:r>
              <a:rPr lang="en-US" sz="3200" dirty="0"/>
              <a:t>Part of the Module</a:t>
            </a:r>
            <a:endParaRPr lang="en-US" sz="3200" dirty="0" smtClean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123" y="980123"/>
            <a:ext cx="581165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Describe the </a:t>
            </a:r>
            <a:r>
              <a:rPr lang="en-US" sz="2000" i="1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pattern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Describe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the ACE </a:t>
            </a:r>
            <a:r>
              <a:rPr lang="en-US" sz="2000" i="1" u="none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Proactor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framework 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>
                <a:latin typeface="+mj-lt"/>
              </a:rPr>
              <a:t>Apply the ACE </a:t>
            </a:r>
            <a:r>
              <a:rPr lang="en-US" sz="2000" i="1" u="none" dirty="0" err="1">
                <a:latin typeface="+mj-lt"/>
              </a:rPr>
              <a:t>Proactor</a:t>
            </a:r>
            <a:r>
              <a:rPr lang="en-US" sz="2000" u="none" dirty="0">
                <a:latin typeface="+mj-lt"/>
              </a:rPr>
              <a:t> framework to </a:t>
            </a:r>
            <a:br>
              <a:rPr lang="en-US" sz="2000" u="none" dirty="0">
                <a:latin typeface="+mj-lt"/>
              </a:rPr>
            </a:br>
            <a:r>
              <a:rPr lang="en-US" sz="2000" u="none" dirty="0">
                <a:latin typeface="+mj-lt"/>
              </a:rPr>
              <a:t>JAWS</a:t>
            </a:r>
          </a:p>
          <a:p>
            <a:pPr marL="233363" indent="-2333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sz="2000" u="none" dirty="0" smtClean="0">
                <a:latin typeface="+mj-lt"/>
              </a:rPr>
              <a:t>Describe the </a:t>
            </a:r>
            <a:r>
              <a:rPr lang="en-US" sz="2000" i="1" u="none" dirty="0" smtClean="0">
                <a:latin typeface="+mj-lt"/>
              </a:rPr>
              <a:t>Asynchronous Completion </a:t>
            </a:r>
            <a:br>
              <a:rPr lang="en-US" sz="2000" i="1" u="none" dirty="0" smtClean="0">
                <a:latin typeface="+mj-lt"/>
              </a:rPr>
            </a:br>
            <a:r>
              <a:rPr lang="en-US" sz="2000" i="1" u="none" dirty="0" smtClean="0">
                <a:latin typeface="+mj-lt"/>
              </a:rPr>
              <a:t>Token </a:t>
            </a:r>
            <a:r>
              <a:rPr lang="en-US" sz="2000" u="none" dirty="0" smtClean="0">
                <a:latin typeface="+mj-lt"/>
              </a:rPr>
              <a:t>pattern &amp; apply it to JAWS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889544"/>
            <a:ext cx="3536336" cy="2537785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46" y="3144876"/>
            <a:ext cx="7238914" cy="373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Callout 1 6"/>
          <p:cNvSpPr/>
          <p:nvPr/>
        </p:nvSpPr>
        <p:spPr bwMode="auto">
          <a:xfrm>
            <a:off x="7373352" y="3910114"/>
            <a:ext cx="1689406" cy="1200329"/>
          </a:xfrm>
          <a:prstGeom prst="borderCallout1">
            <a:avLst>
              <a:gd name="adj1" fmla="val 100743"/>
              <a:gd name="adj2" fmla="val 49789"/>
              <a:gd name="adj3" fmla="val 150807"/>
              <a:gd name="adj4" fmla="val -3193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Asynchronous path thru the JAWS pattern language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2045432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11732"/>
              </p:ext>
            </p:extLst>
          </p:nvPr>
        </p:nvGraphicFramePr>
        <p:xfrm>
          <a:off x="9525" y="987425"/>
          <a:ext cx="5972175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957114"/>
            <a:ext cx="7038975" cy="334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Up Arrow 3"/>
          <p:cNvSpPr/>
          <p:nvPr/>
        </p:nvSpPr>
        <p:spPr bwMode="auto">
          <a:xfrm>
            <a:off x="1609724" y="5810250"/>
            <a:ext cx="5353051" cy="1019175"/>
          </a:xfrm>
          <a:prstGeom prst="curvedUpArrow">
            <a:avLst>
              <a:gd name="adj1" fmla="val 16378"/>
              <a:gd name="adj2" fmla="val 41907"/>
              <a:gd name="adj3" fmla="val 26460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2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51368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1559"/>
            <a:ext cx="9048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25" y="584835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025557"/>
            <a:ext cx="7639050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Asynchronous Completion Token </a:t>
            </a:r>
            <a:r>
              <a:rPr lang="en-US" u="none" dirty="0" smtClean="0">
                <a:latin typeface="+mj-lt"/>
              </a:rPr>
              <a:t>allows an app to efficiently </a:t>
            </a:r>
            <a:r>
              <a:rPr lang="en-US" u="none" dirty="0" err="1" smtClean="0">
                <a:latin typeface="+mj-lt"/>
              </a:rPr>
              <a:t>demux</a:t>
            </a:r>
            <a:r>
              <a:rPr lang="en-US" u="none" dirty="0" smtClean="0">
                <a:latin typeface="+mj-lt"/>
              </a:rPr>
              <a:t> &amp; process the </a:t>
            </a:r>
            <a:r>
              <a:rPr lang="en-US" u="none" dirty="0">
                <a:latin typeface="+mj-lt"/>
              </a:rPr>
              <a:t>responses </a:t>
            </a:r>
            <a:r>
              <a:rPr lang="en-US" u="none" dirty="0" smtClean="0">
                <a:latin typeface="+mj-lt"/>
              </a:rPr>
              <a:t>of asynchronous </a:t>
            </a:r>
            <a:r>
              <a:rPr lang="en-US" u="none" dirty="0">
                <a:latin typeface="+mj-lt"/>
              </a:rPr>
              <a:t>operations it invokes on services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501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1323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1559"/>
            <a:ext cx="9048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25" y="584835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025557"/>
            <a:ext cx="7639050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Asynchronous Completion Token </a:t>
            </a:r>
            <a:r>
              <a:rPr lang="en-US" u="none" dirty="0" smtClean="0">
                <a:latin typeface="+mj-lt"/>
              </a:rPr>
              <a:t>allows an app to efficiently </a:t>
            </a:r>
            <a:r>
              <a:rPr lang="en-US" u="none" dirty="0" err="1" smtClean="0">
                <a:latin typeface="+mj-lt"/>
              </a:rPr>
              <a:t>demux</a:t>
            </a:r>
            <a:r>
              <a:rPr lang="en-US" u="none" dirty="0" smtClean="0">
                <a:latin typeface="+mj-lt"/>
              </a:rPr>
              <a:t> &amp; process the </a:t>
            </a:r>
            <a:r>
              <a:rPr lang="en-US" u="none" dirty="0">
                <a:latin typeface="+mj-lt"/>
              </a:rPr>
              <a:t>responses </a:t>
            </a:r>
            <a:r>
              <a:rPr lang="en-US" u="none" dirty="0" smtClean="0">
                <a:latin typeface="+mj-lt"/>
              </a:rPr>
              <a:t>of asynchronous </a:t>
            </a:r>
            <a:r>
              <a:rPr lang="en-US" u="none" dirty="0">
                <a:latin typeface="+mj-lt"/>
              </a:rPr>
              <a:t>operations it invokes on services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33750" y="3901558"/>
            <a:ext cx="2228850" cy="852487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48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1559"/>
            <a:ext cx="9048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25" y="584835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025557"/>
            <a:ext cx="7639050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Asynchronous Completion Token </a:t>
            </a:r>
            <a:r>
              <a:rPr lang="en-US" u="none" dirty="0" smtClean="0">
                <a:latin typeface="+mj-lt"/>
              </a:rPr>
              <a:t>allows an app to efficiently </a:t>
            </a:r>
            <a:r>
              <a:rPr lang="en-US" u="none" dirty="0" err="1" smtClean="0">
                <a:latin typeface="+mj-lt"/>
              </a:rPr>
              <a:t>demux</a:t>
            </a:r>
            <a:r>
              <a:rPr lang="en-US" u="none" dirty="0" smtClean="0">
                <a:latin typeface="+mj-lt"/>
              </a:rPr>
              <a:t> &amp; process the </a:t>
            </a:r>
            <a:r>
              <a:rPr lang="en-US" u="none" dirty="0">
                <a:latin typeface="+mj-lt"/>
              </a:rPr>
              <a:t>responses </a:t>
            </a:r>
            <a:r>
              <a:rPr lang="en-US" u="none" dirty="0" smtClean="0">
                <a:latin typeface="+mj-lt"/>
              </a:rPr>
              <a:t>of asynchronous </a:t>
            </a:r>
            <a:r>
              <a:rPr lang="en-US" u="none" dirty="0">
                <a:latin typeface="+mj-lt"/>
              </a:rPr>
              <a:t>operations it invokes on services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2125" y="4773094"/>
            <a:ext cx="1762125" cy="827606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5647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27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1559"/>
            <a:ext cx="9048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25" y="584835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025557"/>
            <a:ext cx="7639050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Asynchronous Completion Token </a:t>
            </a:r>
            <a:r>
              <a:rPr lang="en-US" u="none" dirty="0" smtClean="0">
                <a:latin typeface="+mj-lt"/>
              </a:rPr>
              <a:t>allows an app to efficiently </a:t>
            </a:r>
            <a:r>
              <a:rPr lang="en-US" u="none" dirty="0" err="1" smtClean="0">
                <a:latin typeface="+mj-lt"/>
              </a:rPr>
              <a:t>demux</a:t>
            </a:r>
            <a:r>
              <a:rPr lang="en-US" u="none" dirty="0" smtClean="0">
                <a:latin typeface="+mj-lt"/>
              </a:rPr>
              <a:t> &amp; process the </a:t>
            </a:r>
            <a:r>
              <a:rPr lang="en-US" u="none" dirty="0">
                <a:latin typeface="+mj-lt"/>
              </a:rPr>
              <a:t>responses </a:t>
            </a:r>
            <a:r>
              <a:rPr lang="en-US" u="none" dirty="0" smtClean="0">
                <a:latin typeface="+mj-lt"/>
              </a:rPr>
              <a:t>of asynchronous </a:t>
            </a:r>
            <a:r>
              <a:rPr lang="en-US" u="none" dirty="0">
                <a:latin typeface="+mj-lt"/>
              </a:rPr>
              <a:t>operations it invokes on services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29475" y="3901557"/>
            <a:ext cx="1838325" cy="852487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5647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8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1559"/>
            <a:ext cx="9048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25" y="584835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025557"/>
            <a:ext cx="7639050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Asynchronous Completion Token </a:t>
            </a:r>
            <a:r>
              <a:rPr lang="en-US" u="none" dirty="0" smtClean="0">
                <a:latin typeface="+mj-lt"/>
              </a:rPr>
              <a:t>allows an app to efficiently </a:t>
            </a:r>
            <a:r>
              <a:rPr lang="en-US" u="none" dirty="0" err="1" smtClean="0">
                <a:latin typeface="+mj-lt"/>
              </a:rPr>
              <a:t>demux</a:t>
            </a:r>
            <a:r>
              <a:rPr lang="en-US" u="none" dirty="0" smtClean="0">
                <a:latin typeface="+mj-lt"/>
              </a:rPr>
              <a:t> &amp; process the </a:t>
            </a:r>
            <a:r>
              <a:rPr lang="en-US" u="none" dirty="0">
                <a:latin typeface="+mj-lt"/>
              </a:rPr>
              <a:t>responses </a:t>
            </a:r>
            <a:r>
              <a:rPr lang="en-US" u="none" dirty="0" smtClean="0">
                <a:latin typeface="+mj-lt"/>
              </a:rPr>
              <a:t>of asynchronous </a:t>
            </a:r>
            <a:r>
              <a:rPr lang="en-US" u="none" dirty="0">
                <a:latin typeface="+mj-lt"/>
              </a:rPr>
              <a:t>operations it invokes on services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5725" y="3901559"/>
            <a:ext cx="2219325" cy="827606"/>
          </a:xfrm>
          <a:prstGeom prst="rect">
            <a:avLst/>
          </a:prstGeom>
          <a:solidFill>
            <a:srgbClr val="D9F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5647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505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901559"/>
            <a:ext cx="9048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725" y="5848350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3025557"/>
            <a:ext cx="7639050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i="1" u="none" dirty="0">
                <a:latin typeface="+mj-lt"/>
              </a:rPr>
              <a:t>Asynchronous Completion Token </a:t>
            </a:r>
            <a:r>
              <a:rPr lang="en-US" u="none" dirty="0" smtClean="0">
                <a:latin typeface="+mj-lt"/>
              </a:rPr>
              <a:t>allows an app to efficiently </a:t>
            </a:r>
            <a:r>
              <a:rPr lang="en-US" u="none" dirty="0" err="1" smtClean="0">
                <a:latin typeface="+mj-lt"/>
              </a:rPr>
              <a:t>demux</a:t>
            </a:r>
            <a:r>
              <a:rPr lang="en-US" u="none" dirty="0" smtClean="0">
                <a:latin typeface="+mj-lt"/>
              </a:rPr>
              <a:t> &amp; process the </a:t>
            </a:r>
            <a:r>
              <a:rPr lang="en-US" u="none" dirty="0">
                <a:latin typeface="+mj-lt"/>
              </a:rPr>
              <a:t>responses </a:t>
            </a:r>
            <a:r>
              <a:rPr lang="en-US" u="none" dirty="0" smtClean="0">
                <a:latin typeface="+mj-lt"/>
              </a:rPr>
              <a:t>of asynchronous </a:t>
            </a:r>
            <a:r>
              <a:rPr lang="en-US" u="none" dirty="0">
                <a:latin typeface="+mj-lt"/>
              </a:rPr>
              <a:t>operations it invokes on services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235" y="6414611"/>
            <a:ext cx="7555979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/>
            <a:r>
              <a:rPr lang="en-US" sz="2000" u="none" dirty="0" smtClean="0"/>
              <a:t>See </a:t>
            </a:r>
            <a:r>
              <a:rPr lang="en-US" sz="2000" u="none" dirty="0" smtClean="0">
                <a:hlinkClick r:id="rId4"/>
              </a:rPr>
              <a:t>www.dre.vanderbilt.edu/~schmidt/PDF/ACT.pdf</a:t>
            </a:r>
            <a:r>
              <a:rPr lang="en-US" sz="2000" u="none" dirty="0" smtClean="0"/>
              <a:t> for more info</a:t>
            </a:r>
            <a:endParaRPr lang="en-US" sz="2000" u="none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5647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95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815707"/>
            <a:ext cx="90868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5250" y="594943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5647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Callout 1 10"/>
          <p:cNvSpPr/>
          <p:nvPr/>
        </p:nvSpPr>
        <p:spPr bwMode="auto">
          <a:xfrm>
            <a:off x="4800599" y="5716367"/>
            <a:ext cx="3371851" cy="923330"/>
          </a:xfrm>
          <a:prstGeom prst="borderCallout1">
            <a:avLst>
              <a:gd name="adj1" fmla="val -1623"/>
              <a:gd name="adj2" fmla="val 68574"/>
              <a:gd name="adj3" fmla="val -142177"/>
              <a:gd name="adj4" fmla="val 52714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i="1" u="none" dirty="0"/>
              <a:t>T</a:t>
            </a:r>
            <a:r>
              <a:rPr lang="en-US" i="1" u="none" dirty="0" smtClean="0"/>
              <a:t>ransmit info that </a:t>
            </a:r>
            <a:r>
              <a:rPr lang="en-US" i="1" u="none" dirty="0"/>
              <a:t>identifies how the initiator should process the service’s response </a:t>
            </a:r>
          </a:p>
        </p:txBody>
      </p:sp>
    </p:spTree>
    <p:extLst>
      <p:ext uri="{BB962C8B-B14F-4D97-AF65-F5344CB8AC3E}">
        <p14:creationId xmlns:p14="http://schemas.microsoft.com/office/powerpoint/2010/main" val="3026087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815707"/>
            <a:ext cx="90868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6225"/>
            <a:ext cx="9143999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Efficiently </a:t>
            </a:r>
            <a:r>
              <a:rPr lang="en-US" sz="3200" dirty="0" err="1" smtClean="0"/>
              <a:t>Demuxing</a:t>
            </a:r>
            <a:r>
              <a:rPr lang="en-US" sz="3200" dirty="0" smtClean="0"/>
              <a:t> </a:t>
            </a:r>
            <a:r>
              <a:rPr lang="en-US" sz="3200" dirty="0" err="1" smtClean="0"/>
              <a:t>Asynch</a:t>
            </a:r>
            <a:r>
              <a:rPr lang="en-US" sz="3200" dirty="0" smtClean="0"/>
              <a:t> Event Completions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5250" y="594943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76043"/>
              </p:ext>
            </p:extLst>
          </p:nvPr>
        </p:nvGraphicFramePr>
        <p:xfrm>
          <a:off x="9525" y="987425"/>
          <a:ext cx="9118600" cy="1856301"/>
        </p:xfrm>
        <a:graphic>
          <a:graphicData uri="http://schemas.openxmlformats.org/drawingml/2006/table">
            <a:tbl>
              <a:tblPr/>
              <a:tblGrid>
                <a:gridCol w="3095625"/>
                <a:gridCol w="2876550"/>
                <a:gridCol w="3146425"/>
              </a:tblGrid>
              <a:tr h="349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90541">
                <a:tc>
                  <a:txBody>
                    <a:bodyPr/>
                    <a:lstStyle/>
                    <a:p>
                      <a:pPr marL="228600" indent="-228600">
                        <a:buSzPct val="80000"/>
                        <a:buFontTx/>
                        <a:buChar char="•"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In a proactive web server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 I/O operations will yield I/O completion event responses that must be processed efficiently</a:t>
                      </a:r>
                      <a:endParaRPr lang="en-US" sz="1800" b="1" u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Need to minimize time/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space used to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demux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completion events to their associated completion handler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lang="en-US" sz="1800" u="non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1800" u="none" dirty="0" smtClean="0">
                          <a:latin typeface="+mj-lt"/>
                        </a:rPr>
                        <a:t>the </a:t>
                      </a:r>
                      <a:r>
                        <a:rPr lang="en-US" sz="1800" i="1" u="none" dirty="0" smtClean="0">
                          <a:latin typeface="+mj-lt"/>
                        </a:rPr>
                        <a:t>Asynchronous Completion Token</a:t>
                      </a:r>
                      <a:r>
                        <a:rPr lang="en-US" sz="1800" u="none" dirty="0" smtClean="0">
                          <a:latin typeface="+mj-lt"/>
                        </a:rPr>
                        <a:t> pattern to </a:t>
                      </a:r>
                      <a:r>
                        <a:rPr lang="en-US" sz="1800" u="none" dirty="0" err="1" smtClean="0">
                          <a:latin typeface="+mj-lt"/>
                        </a:rPr>
                        <a:t>demux</a:t>
                      </a:r>
                      <a:r>
                        <a:rPr lang="en-US" sz="1800" u="none" dirty="0" smtClean="0">
                          <a:latin typeface="+mj-lt"/>
                        </a:rPr>
                        <a:t> &amp; process the responses of asynchronous operations efficiently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Callout 1 11"/>
          <p:cNvSpPr/>
          <p:nvPr/>
        </p:nvSpPr>
        <p:spPr bwMode="auto">
          <a:xfrm>
            <a:off x="4241261" y="5829763"/>
            <a:ext cx="3959156" cy="923330"/>
          </a:xfrm>
          <a:prstGeom prst="borderCallout1">
            <a:avLst>
              <a:gd name="adj1" fmla="val -1623"/>
              <a:gd name="adj2" fmla="val 68574"/>
              <a:gd name="adj3" fmla="val -96325"/>
              <a:gd name="adj4" fmla="val 29241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u="none" dirty="0"/>
              <a:t>Return this </a:t>
            </a:r>
            <a:r>
              <a:rPr lang="en-US" i="1" u="none" dirty="0" smtClean="0"/>
              <a:t>info to initiator </a:t>
            </a:r>
            <a:r>
              <a:rPr lang="en-US" i="1" u="none" dirty="0"/>
              <a:t>when </a:t>
            </a:r>
            <a:r>
              <a:rPr lang="en-US" i="1" u="none" dirty="0" smtClean="0"/>
              <a:t>operation </a:t>
            </a:r>
            <a:r>
              <a:rPr lang="en-US" i="1" u="none" dirty="0"/>
              <a:t>finishes, so </a:t>
            </a:r>
            <a:r>
              <a:rPr lang="en-US" i="1" u="none" dirty="0" smtClean="0"/>
              <a:t>it </a:t>
            </a:r>
            <a:r>
              <a:rPr lang="en-US" i="1" u="none" dirty="0"/>
              <a:t>can be used to </a:t>
            </a:r>
            <a:r>
              <a:rPr lang="en-US" i="1" u="none" dirty="0" err="1"/>
              <a:t>demux</a:t>
            </a:r>
            <a:r>
              <a:rPr lang="en-US" i="1" u="none" dirty="0"/>
              <a:t> the response </a:t>
            </a:r>
            <a:r>
              <a:rPr lang="en-US" i="1" u="none" dirty="0" smtClean="0"/>
              <a:t>efficiently</a:t>
            </a:r>
            <a:endParaRPr lang="en-US" i="1" u="none" dirty="0"/>
          </a:p>
        </p:txBody>
      </p:sp>
    </p:spTree>
    <p:extLst>
      <p:ext uri="{BB962C8B-B14F-4D97-AF65-F5344CB8AC3E}">
        <p14:creationId xmlns:p14="http://schemas.microsoft.com/office/powerpoint/2010/main" val="6130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911" y="2822058"/>
            <a:ext cx="7434714" cy="35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Structure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65903" y="6441043"/>
            <a:ext cx="725057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u="none" dirty="0">
                <a:latin typeface="+mj-lt"/>
              </a:rPr>
              <a:t>See </a:t>
            </a:r>
            <a:r>
              <a:rPr lang="en-US" u="none" dirty="0" smtClean="0">
                <a:latin typeface="+mj-lt"/>
                <a:hlinkClick r:id="rId4"/>
              </a:rPr>
              <a:t>www.dre.vanderbilt.edu/~schmidt/PDF/proactor.pdf</a:t>
            </a:r>
            <a:r>
              <a:rPr lang="en-US" u="none" dirty="0" smtClean="0">
                <a:latin typeface="+mj-lt"/>
              </a:rPr>
              <a:t> for more info</a:t>
            </a:r>
            <a:endParaRPr lang="en-US" u="none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60" y="3545324"/>
            <a:ext cx="2105865" cy="208672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i="1" u="none" dirty="0" err="1" smtClean="0"/>
              <a:t>Proactor</a:t>
            </a:r>
            <a:r>
              <a:rPr lang="en-US" u="none" dirty="0" smtClean="0"/>
              <a:t> uses </a:t>
            </a:r>
            <a:r>
              <a:rPr lang="en-US" u="none" dirty="0" err="1" smtClean="0"/>
              <a:t>async</a:t>
            </a:r>
            <a:r>
              <a:rPr lang="en-US" u="none" dirty="0" smtClean="0"/>
              <a:t> I/O to allow </a:t>
            </a:r>
            <a:r>
              <a:rPr lang="en-US" u="none" dirty="0"/>
              <a:t>event-driven </a:t>
            </a:r>
            <a:r>
              <a:rPr lang="en-US" u="none" dirty="0" smtClean="0"/>
              <a:t>apps to gain </a:t>
            </a:r>
            <a:r>
              <a:rPr lang="en-US" u="none" dirty="0"/>
              <a:t>benefits </a:t>
            </a:r>
            <a:r>
              <a:rPr lang="en-US" u="none" dirty="0" smtClean="0"/>
              <a:t>of concurrency performance without </a:t>
            </a:r>
            <a:r>
              <a:rPr lang="en-US" u="none" dirty="0"/>
              <a:t>incurring its </a:t>
            </a:r>
            <a:r>
              <a:rPr lang="en-US" u="none" dirty="0" smtClean="0"/>
              <a:t>liabilities</a:t>
            </a:r>
            <a:endParaRPr lang="en-US" u="none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144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76250"/>
            <a:ext cx="79248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Applying the Asynchronous Completion Token Pattern in JAWS</a:t>
            </a:r>
          </a:p>
        </p:txBody>
      </p:sp>
      <p:sp>
        <p:nvSpPr>
          <p:cNvPr id="177157" name="Rectangle 584"/>
          <p:cNvSpPr>
            <a:spLocks noChangeArrowheads="1"/>
          </p:cNvSpPr>
          <p:nvPr/>
        </p:nvSpPr>
        <p:spPr bwMode="auto">
          <a:xfrm>
            <a:off x="2899579" y="6069373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58" name="Rectangle 586"/>
          <p:cNvSpPr>
            <a:spLocks noChangeArrowheads="1"/>
          </p:cNvSpPr>
          <p:nvPr/>
        </p:nvSpPr>
        <p:spPr bwMode="auto">
          <a:xfrm>
            <a:off x="6531779" y="6334486"/>
            <a:ext cx="19050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59" name="Rectangle 588"/>
          <p:cNvSpPr>
            <a:spLocks noChangeArrowheads="1"/>
          </p:cNvSpPr>
          <p:nvPr/>
        </p:nvSpPr>
        <p:spPr bwMode="auto">
          <a:xfrm>
            <a:off x="7997041" y="6069373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60" name="Rectangle 684"/>
          <p:cNvSpPr>
            <a:spLocks noChangeArrowheads="1"/>
          </p:cNvSpPr>
          <p:nvPr/>
        </p:nvSpPr>
        <p:spPr bwMode="auto">
          <a:xfrm>
            <a:off x="4769654" y="6069373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88768" y="3730902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42843" y="5559702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655155" y="5540652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126643" y="55406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596918" y="3869014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8530493" y="388647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764594" y="3741688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496431" y="4895801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764719" y="5824488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710744" y="5824488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551619" y="642932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783519" y="484182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997706" y="591497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3997706" y="591497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3605594" y="5824488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4408869" y="5824488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0" name="Rectangle 81"/>
          <p:cNvSpPr>
            <a:spLocks noChangeArrowheads="1"/>
          </p:cNvSpPr>
          <p:nvPr/>
        </p:nvSpPr>
        <p:spPr bwMode="auto">
          <a:xfrm>
            <a:off x="5775706" y="3670251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1" name="Rectangle 88"/>
          <p:cNvSpPr>
            <a:spLocks noChangeArrowheads="1"/>
          </p:cNvSpPr>
          <p:nvPr/>
        </p:nvSpPr>
        <p:spPr bwMode="auto">
          <a:xfrm>
            <a:off x="6737731" y="3576588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8519380" y="596927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3997706" y="598482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3997706" y="598482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5" name="Rectangle 610"/>
          <p:cNvSpPr>
            <a:spLocks noChangeArrowheads="1"/>
          </p:cNvSpPr>
          <p:nvPr/>
        </p:nvSpPr>
        <p:spPr bwMode="auto">
          <a:xfrm>
            <a:off x="8382381" y="596736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3481310" y="3185040"/>
            <a:ext cx="5576846" cy="30483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9784" y="5832997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6860" y="4750645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8762" y="4302996"/>
            <a:ext cx="210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36071" y="4001827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</a:t>
            </a:r>
            <a:r>
              <a:rPr lang="en-US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29167" y="571162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341983" y="4690846"/>
            <a:ext cx="0" cy="875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080003" y="347055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21488" y="5603623"/>
            <a:ext cx="654408" cy="2159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Elbow Connector 45"/>
          <p:cNvCxnSpPr/>
          <p:nvPr/>
        </p:nvCxnSpPr>
        <p:spPr bwMode="auto">
          <a:xfrm rot="10800000" flipV="1">
            <a:off x="7448135" y="519609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" name="Rounded Rectangle 46"/>
          <p:cNvSpPr/>
          <p:nvPr/>
        </p:nvSpPr>
        <p:spPr bwMode="auto">
          <a:xfrm>
            <a:off x="3549622" y="5350880"/>
            <a:ext cx="1671866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02132" y="499178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4826471" y="4690323"/>
            <a:ext cx="2775661" cy="66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7767267" y="3249046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</a:t>
            </a:r>
            <a:br>
              <a:rPr lang="en-US" b="1" i="1" u="none" dirty="0" smtClean="0">
                <a:latin typeface="Arial" pitchFamily="34" charset="0"/>
                <a:cs typeface="Arial" pitchFamily="34" charset="0"/>
              </a:rPr>
            </a:br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b="1" i="1" u="none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3673448" y="3853170"/>
            <a:ext cx="1216907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223282" y="3317636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600" b="1" u="none" dirty="0" err="1" smtClean="0"/>
              <a:t>h</a:t>
            </a:r>
            <a:r>
              <a:rPr lang="en-US" sz="1600" b="1" u="none" dirty="0" smtClean="0"/>
              <a:t>_</a:t>
            </a:r>
            <a:r>
              <a:rPr lang="en-US" sz="1600" b="1" u="none" dirty="0"/>
              <a:t/>
            </a:r>
            <a:br>
              <a:rPr lang="en-US" sz="1600" b="1" u="none" dirty="0"/>
            </a:br>
            <a:r>
              <a:rPr lang="en-US" sz="1600" b="1" u="none" dirty="0" smtClean="0"/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5580" y="3342617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999294" y="3367038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76296" y="491275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connect()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2220931" y="5281393"/>
            <a:ext cx="12857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890355" y="36885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4890355" y="3945327"/>
            <a:ext cx="1323946" cy="93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7283520" y="4145800"/>
            <a:ext cx="483747" cy="8459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3197" y="4923767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Straight Arrow Connector 61"/>
          <p:cNvCxnSpPr>
            <a:endCxn id="63" idx="4"/>
          </p:cNvCxnSpPr>
          <p:nvPr/>
        </p:nvCxnSpPr>
        <p:spPr bwMode="auto">
          <a:xfrm>
            <a:off x="3869784" y="5781392"/>
            <a:ext cx="1488" cy="3712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3797806" y="602316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759493" y="5486185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69" name="Line Callout 1 68"/>
          <p:cNvSpPr/>
          <p:nvPr/>
        </p:nvSpPr>
        <p:spPr bwMode="auto">
          <a:xfrm>
            <a:off x="6269732" y="2217050"/>
            <a:ext cx="1616077" cy="369332"/>
          </a:xfrm>
          <a:prstGeom prst="borderCallout1">
            <a:avLst>
              <a:gd name="adj1" fmla="val 145669"/>
              <a:gd name="adj2" fmla="val 162433"/>
              <a:gd name="adj3" fmla="val 618734"/>
              <a:gd name="adj4" fmla="val 13683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endParaRPr lang="en-US" i="1" u="none" dirty="0"/>
          </a:p>
        </p:txBody>
      </p:sp>
      <p:sp>
        <p:nvSpPr>
          <p:cNvPr id="61" name="Line Callout 1 60"/>
          <p:cNvSpPr/>
          <p:nvPr/>
        </p:nvSpPr>
        <p:spPr bwMode="auto">
          <a:xfrm>
            <a:off x="5008762" y="1649151"/>
            <a:ext cx="4033718" cy="1200329"/>
          </a:xfrm>
          <a:prstGeom prst="borderCallout1">
            <a:avLst>
              <a:gd name="adj1" fmla="val 101181"/>
              <a:gd name="adj2" fmla="val 1719"/>
              <a:gd name="adj3" fmla="val 245525"/>
              <a:gd name="adj4" fmla="val 3934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Asynchronous completion tokens (ACTs) are passed to all asynchronous operations to efficiently indicate completion handlers</a:t>
            </a:r>
            <a:endParaRPr lang="en-US" i="1" u="none" dirty="0"/>
          </a:p>
        </p:txBody>
      </p:sp>
      <p:sp>
        <p:nvSpPr>
          <p:cNvPr id="2" name="Rectangle 1"/>
          <p:cNvSpPr/>
          <p:nvPr/>
        </p:nvSpPr>
        <p:spPr>
          <a:xfrm>
            <a:off x="-4954" y="1378760"/>
            <a:ext cx="49184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HTTP_Asynch_Handler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virtual void open (.....) {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endParaRPr lang="en-US" b="1" u="non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read_stream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_.open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   (*this, 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io_handle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_, 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    0,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proactor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_);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89456" y="2731489"/>
            <a:ext cx="2356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Pass </a:t>
            </a:r>
            <a:r>
              <a:rPr lang="en-US" b="1" u="none" dirty="0" smtClean="0">
                <a:solidFill>
                  <a:srgbClr val="336699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as ACT</a:t>
            </a:r>
            <a:endParaRPr lang="en-US" dirty="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 rot="10800000">
            <a:off x="2867751" y="3194000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41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476250"/>
            <a:ext cx="7924800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Applying the Asynchronous Completion Token Pattern in JAWS</a:t>
            </a:r>
          </a:p>
        </p:txBody>
      </p:sp>
      <p:sp>
        <p:nvSpPr>
          <p:cNvPr id="177157" name="Rectangle 584"/>
          <p:cNvSpPr>
            <a:spLocks noChangeArrowheads="1"/>
          </p:cNvSpPr>
          <p:nvPr/>
        </p:nvSpPr>
        <p:spPr bwMode="auto">
          <a:xfrm>
            <a:off x="2899579" y="6069373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58" name="Rectangle 586"/>
          <p:cNvSpPr>
            <a:spLocks noChangeArrowheads="1"/>
          </p:cNvSpPr>
          <p:nvPr/>
        </p:nvSpPr>
        <p:spPr bwMode="auto">
          <a:xfrm>
            <a:off x="6531779" y="6334486"/>
            <a:ext cx="19050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59" name="Rectangle 588"/>
          <p:cNvSpPr>
            <a:spLocks noChangeArrowheads="1"/>
          </p:cNvSpPr>
          <p:nvPr/>
        </p:nvSpPr>
        <p:spPr bwMode="auto">
          <a:xfrm>
            <a:off x="7997041" y="6069373"/>
            <a:ext cx="17463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160" name="Rectangle 684"/>
          <p:cNvSpPr>
            <a:spLocks noChangeArrowheads="1"/>
          </p:cNvSpPr>
          <p:nvPr/>
        </p:nvSpPr>
        <p:spPr bwMode="auto">
          <a:xfrm>
            <a:off x="4769654" y="6069373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88768" y="3730902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42843" y="5559702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655155" y="5540652"/>
            <a:ext cx="1588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126643" y="554065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596918" y="3869014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8530493" y="388647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764594" y="3741688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496431" y="4895801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764719" y="5824488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710744" y="5824488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3551619" y="642932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4783519" y="484182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997706" y="591497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3997706" y="591497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3605594" y="5824488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4408869" y="5824488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0" name="Rectangle 81"/>
          <p:cNvSpPr>
            <a:spLocks noChangeArrowheads="1"/>
          </p:cNvSpPr>
          <p:nvPr/>
        </p:nvSpPr>
        <p:spPr bwMode="auto">
          <a:xfrm>
            <a:off x="5775706" y="3670251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1" name="Rectangle 88"/>
          <p:cNvSpPr>
            <a:spLocks noChangeArrowheads="1"/>
          </p:cNvSpPr>
          <p:nvPr/>
        </p:nvSpPr>
        <p:spPr bwMode="auto">
          <a:xfrm>
            <a:off x="6737731" y="3576588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8519380" y="596927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3997706" y="598482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3997706" y="5984826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35" name="Rectangle 610"/>
          <p:cNvSpPr>
            <a:spLocks noChangeArrowheads="1"/>
          </p:cNvSpPr>
          <p:nvPr/>
        </p:nvSpPr>
        <p:spPr bwMode="auto">
          <a:xfrm>
            <a:off x="8382381" y="596736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ounded Rectangle 35"/>
          <p:cNvSpPr/>
          <p:nvPr/>
        </p:nvSpPr>
        <p:spPr bwMode="auto">
          <a:xfrm>
            <a:off x="3481310" y="3185040"/>
            <a:ext cx="5576846" cy="304832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9784" y="5832997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36860" y="4750645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8762" y="4302996"/>
            <a:ext cx="2106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36071" y="4001827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</a:t>
            </a:r>
            <a:r>
              <a:rPr lang="en-US" sz="1400" u="none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29167" y="571162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341983" y="4690846"/>
            <a:ext cx="0" cy="87589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080003" y="347055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 flipV="1">
            <a:off x="5221488" y="5603623"/>
            <a:ext cx="654408" cy="2159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Elbow Connector 45"/>
          <p:cNvCxnSpPr/>
          <p:nvPr/>
        </p:nvCxnSpPr>
        <p:spPr bwMode="auto">
          <a:xfrm rot="10800000" flipV="1">
            <a:off x="7448135" y="519609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7" name="Rounded Rectangle 46"/>
          <p:cNvSpPr/>
          <p:nvPr/>
        </p:nvSpPr>
        <p:spPr bwMode="auto">
          <a:xfrm>
            <a:off x="3549622" y="5350880"/>
            <a:ext cx="1671866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602132" y="499178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4826471" y="4690323"/>
            <a:ext cx="2775661" cy="66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7767267" y="3249046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</a:t>
            </a:r>
            <a:br>
              <a:rPr lang="en-US" b="1" i="1" u="none" dirty="0" smtClean="0">
                <a:latin typeface="Arial" pitchFamily="34" charset="0"/>
                <a:cs typeface="Arial" pitchFamily="34" charset="0"/>
              </a:rPr>
            </a:br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Server</a:t>
            </a:r>
            <a:endParaRPr lang="en-US" b="1" i="1" u="none" dirty="0"/>
          </a:p>
        </p:txBody>
      </p:sp>
      <p:sp>
        <p:nvSpPr>
          <p:cNvPr id="51" name="Rounded Rectangle 50"/>
          <p:cNvSpPr/>
          <p:nvPr/>
        </p:nvSpPr>
        <p:spPr bwMode="auto">
          <a:xfrm>
            <a:off x="3673448" y="3853170"/>
            <a:ext cx="1216907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223282" y="3317636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Async</a:t>
            </a:r>
            <a:r>
              <a:rPr lang="en-US" sz="1600" b="1" u="none" dirty="0" err="1" smtClean="0"/>
              <a:t>h</a:t>
            </a:r>
            <a:r>
              <a:rPr lang="en-US" sz="1600" b="1" u="none" dirty="0" smtClean="0"/>
              <a:t>_</a:t>
            </a:r>
            <a:r>
              <a:rPr lang="en-US" sz="1600" b="1" u="none" dirty="0"/>
              <a:t/>
            </a:r>
            <a:br>
              <a:rPr lang="en-US" sz="1600" b="1" u="none" dirty="0"/>
            </a:br>
            <a:r>
              <a:rPr lang="en-US" sz="1600" b="1" u="none" dirty="0" smtClean="0"/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5580" y="3342617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999294" y="3367038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76296" y="491275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connect()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2220931" y="5281393"/>
            <a:ext cx="12857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4890355" y="3688573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4890355" y="3945327"/>
            <a:ext cx="1323946" cy="9394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7283520" y="4145800"/>
            <a:ext cx="483747" cy="84598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3197" y="4923767"/>
            <a:ext cx="1097143" cy="118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Straight Arrow Connector 61"/>
          <p:cNvCxnSpPr>
            <a:endCxn id="63" idx="4"/>
          </p:cNvCxnSpPr>
          <p:nvPr/>
        </p:nvCxnSpPr>
        <p:spPr bwMode="auto">
          <a:xfrm>
            <a:off x="3869784" y="5781392"/>
            <a:ext cx="1488" cy="3712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3797806" y="602316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5759493" y="5486185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69" name="Line Callout 1 68"/>
          <p:cNvSpPr/>
          <p:nvPr/>
        </p:nvSpPr>
        <p:spPr bwMode="auto">
          <a:xfrm>
            <a:off x="6269732" y="2217050"/>
            <a:ext cx="1616077" cy="369332"/>
          </a:xfrm>
          <a:prstGeom prst="borderCallout1">
            <a:avLst>
              <a:gd name="adj1" fmla="val 145669"/>
              <a:gd name="adj2" fmla="val 162433"/>
              <a:gd name="adj3" fmla="val 618734"/>
              <a:gd name="adj4" fmla="val 136830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endParaRPr lang="en-US" i="1" u="none" dirty="0"/>
          </a:p>
        </p:txBody>
      </p:sp>
      <p:sp>
        <p:nvSpPr>
          <p:cNvPr id="61" name="Line Callout 1 60"/>
          <p:cNvSpPr/>
          <p:nvPr/>
        </p:nvSpPr>
        <p:spPr bwMode="auto">
          <a:xfrm>
            <a:off x="5008762" y="1649151"/>
            <a:ext cx="4033718" cy="1200329"/>
          </a:xfrm>
          <a:prstGeom prst="borderCallout1">
            <a:avLst>
              <a:gd name="adj1" fmla="val 101181"/>
              <a:gd name="adj2" fmla="val 1719"/>
              <a:gd name="adj3" fmla="val 245525"/>
              <a:gd name="adj4" fmla="val 39348"/>
            </a:avLst>
          </a:prstGeom>
          <a:solidFill>
            <a:srgbClr val="EFFD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i="1" u="none" dirty="0" smtClean="0"/>
              <a:t>Asynchronous completion tokens (ACTs) are passed to all asynchronous operations to efficiently indicate completion handlers</a:t>
            </a:r>
            <a:endParaRPr lang="en-US" i="1" u="none" dirty="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auto">
          <a:xfrm rot="10800000" flipV="1">
            <a:off x="2020249" y="2782892"/>
            <a:ext cx="484187" cy="44926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b="1" u="none" smtClean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5045" y="3232156"/>
            <a:ext cx="2964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Completion event handling method dispatched by ACE </a:t>
            </a:r>
            <a:r>
              <a:rPr lang="en-US" b="1" i="1" u="none" dirty="0" err="1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Proactor</a:t>
            </a:r>
            <a:r>
              <a:rPr lang="en-US" b="1" u="none" dirty="0" smtClean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 framework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-4954" y="1378760"/>
            <a:ext cx="49184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HTTP_Asynch_Handler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u="none" dirty="0" err="1" smtClean="0">
                <a:latin typeface="Courier New" pitchFamily="49" charset="0"/>
                <a:cs typeface="Courier New" pitchFamily="49" charset="0"/>
              </a:rPr>
              <a:t>ACE_Service_Handler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b="1" u="none" dirty="0" err="1">
                <a:latin typeface="Courier New" pitchFamily="49" charset="0"/>
                <a:cs typeface="Courier New" pitchFamily="49" charset="0"/>
              </a:rPr>
              <a:t>handle_read_stream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u="none" dirty="0">
                <a:latin typeface="Courier New" pitchFamily="49" charset="0"/>
                <a:cs typeface="Courier New" pitchFamily="49" charset="0"/>
              </a:rPr>
            </a:br>
            <a:r>
              <a:rPr lang="en-US" b="1" u="non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                    (.....) </a:t>
            </a:r>
            <a:r>
              <a:rPr lang="en-US" b="1" u="none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b="1" u="none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u="none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u="none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b="1" u="non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3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Benefits of Asynchronous Completion Token</a:t>
            </a:r>
          </a:p>
        </p:txBody>
      </p:sp>
      <p:sp>
        <p:nvSpPr>
          <p:cNvPr id="178181" name="Rectangle 4"/>
          <p:cNvSpPr>
            <a:spLocks noChangeArrowheads="1"/>
          </p:cNvSpPr>
          <p:nvPr/>
        </p:nvSpPr>
        <p:spPr bwMode="auto">
          <a:xfrm>
            <a:off x="-19050" y="1042988"/>
            <a:ext cx="4524375" cy="170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>
                <a:latin typeface="+mj-lt"/>
              </a:rPr>
              <a:t>Simplified initiator data structures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Initiators need not maintain complex data structures to associate </a:t>
            </a:r>
            <a:r>
              <a:rPr lang="en-US" sz="2000" u="none" dirty="0" smtClean="0">
                <a:latin typeface="+mj-lt"/>
              </a:rPr>
              <a:t>responses </a:t>
            </a:r>
            <a:r>
              <a:rPr lang="en-US" sz="2000" u="none" dirty="0">
                <a:latin typeface="+mj-lt"/>
              </a:rPr>
              <a:t>with completion handlers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5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Benefits of Asynchronous Completion Token</a:t>
            </a:r>
          </a:p>
        </p:txBody>
      </p:sp>
      <p:sp>
        <p:nvSpPr>
          <p:cNvPr id="178181" name="Rectangle 4"/>
          <p:cNvSpPr>
            <a:spLocks noChangeArrowheads="1"/>
          </p:cNvSpPr>
          <p:nvPr/>
        </p:nvSpPr>
        <p:spPr bwMode="auto">
          <a:xfrm>
            <a:off x="-19050" y="1042988"/>
            <a:ext cx="4524375" cy="30931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Simplified initiator data structures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Initiators need not maintain complex data structures to associate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responses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with completion handlers </a:t>
            </a:r>
          </a:p>
          <a:p>
            <a:pPr>
              <a:spcBef>
                <a:spcPts val="600"/>
              </a:spcBef>
            </a:pPr>
            <a:r>
              <a:rPr lang="en-US" sz="2000" b="1" i="1" u="none" dirty="0">
                <a:latin typeface="+mj-lt"/>
              </a:rPr>
              <a:t>Efficient state acquisition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ACTs are time efficient because they need not require complex parsing of data returned with </a:t>
            </a:r>
            <a:r>
              <a:rPr lang="en-US" sz="2000" u="none" dirty="0" smtClean="0">
                <a:latin typeface="+mj-lt"/>
              </a:rPr>
              <a:t>service response</a:t>
            </a:r>
            <a:endParaRPr lang="en-US" sz="2000" u="none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30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Benefits of Asynchronous Completion Token</a:t>
            </a:r>
          </a:p>
        </p:txBody>
      </p:sp>
      <p:sp>
        <p:nvSpPr>
          <p:cNvPr id="178181" name="Rectangle 4"/>
          <p:cNvSpPr>
            <a:spLocks noChangeArrowheads="1"/>
          </p:cNvSpPr>
          <p:nvPr/>
        </p:nvSpPr>
        <p:spPr bwMode="auto">
          <a:xfrm>
            <a:off x="-19050" y="1042988"/>
            <a:ext cx="4524375" cy="38625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Simplified initiator data structures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Initiators need not maintain complex data structures to associate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responses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with completion handlers </a:t>
            </a:r>
          </a:p>
          <a:p>
            <a:pPr>
              <a:spcBef>
                <a:spcPts val="600"/>
              </a:spcBef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Efficient state acquisition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ACTs are time efficient because they need not require complex parsing of data returned with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response</a:t>
            </a:r>
          </a:p>
          <a:p>
            <a:pPr>
              <a:spcBef>
                <a:spcPts val="600"/>
              </a:spcBef>
            </a:pPr>
            <a:r>
              <a:rPr lang="en-US" sz="2000" b="1" i="1" u="none" dirty="0">
                <a:latin typeface="+mj-lt"/>
              </a:rPr>
              <a:t>Space efficiency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ACTs can consume minimal </a:t>
            </a:r>
            <a:r>
              <a:rPr lang="en-US" sz="2000" u="none" dirty="0" smtClean="0">
                <a:latin typeface="+mj-lt"/>
              </a:rPr>
              <a:t>space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5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Benefits of Asynchronous Completion Token</a:t>
            </a:r>
          </a:p>
        </p:txBody>
      </p:sp>
      <p:sp>
        <p:nvSpPr>
          <p:cNvPr id="178181" name="Rectangle 4"/>
          <p:cNvSpPr>
            <a:spLocks noChangeArrowheads="1"/>
          </p:cNvSpPr>
          <p:nvPr/>
        </p:nvSpPr>
        <p:spPr bwMode="auto">
          <a:xfrm>
            <a:off x="-19050" y="1042988"/>
            <a:ext cx="4524375" cy="52475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Simplified initiator data structures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Initiators need not maintain complex data structures to associate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responses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with completion handlers </a:t>
            </a:r>
          </a:p>
          <a:p>
            <a:pPr>
              <a:spcBef>
                <a:spcPts val="600"/>
              </a:spcBef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Efficient state acquisition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ACTs are time efficient because they need not require complex parsing of data returned with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service 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response</a:t>
            </a:r>
          </a:p>
          <a:p>
            <a:pPr>
              <a:spcBef>
                <a:spcPts val="600"/>
              </a:spcBef>
            </a:pP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Space efficiency</a:t>
            </a: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ACTs can consume minimal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space </a:t>
            </a:r>
          </a:p>
          <a:p>
            <a:pPr marL="0" lvl="1">
              <a:spcBef>
                <a:spcPts val="600"/>
              </a:spcBef>
              <a:buSzPct val="80000"/>
            </a:pPr>
            <a:r>
              <a:rPr lang="en-US" sz="2000" b="1" i="1" u="none" dirty="0" smtClean="0">
                <a:latin typeface="+mj-lt"/>
              </a:rPr>
              <a:t>Flexibility</a:t>
            </a:r>
            <a:endParaRPr lang="en-US" sz="2000" b="1" i="1" u="none" dirty="0"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User-defined ACTs are not forced to inherit from an interface to use the service’s ACTs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1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2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27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/>
          <p:cNvCxnSpPr>
            <a:stCxn id="29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Rounded Rectangle 38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0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Limitations of Asynchronous Completion Token</a:t>
            </a:r>
          </a:p>
        </p:txBody>
      </p:sp>
      <p:sp>
        <p:nvSpPr>
          <p:cNvPr id="178180" name="Rectangle 3"/>
          <p:cNvSpPr>
            <a:spLocks noChangeArrowheads="1"/>
          </p:cNvSpPr>
          <p:nvPr/>
        </p:nvSpPr>
        <p:spPr bwMode="auto">
          <a:xfrm>
            <a:off x="9525" y="1023938"/>
            <a:ext cx="4486276" cy="1708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 smtClean="0">
                <a:latin typeface="+mj-lt"/>
              </a:rPr>
              <a:t>Memory </a:t>
            </a:r>
            <a:r>
              <a:rPr lang="en-US" sz="2000" b="1" i="1" u="none" dirty="0">
                <a:latin typeface="+mj-lt"/>
              </a:rPr>
              <a:t>leaks</a:t>
            </a:r>
            <a:endParaRPr lang="en-US" sz="2000" u="none" dirty="0"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Memory leaks can result if initiators use ACTs as pointers to dynamically allocated memory &amp; services fail to return the </a:t>
            </a:r>
            <a:r>
              <a:rPr lang="en-US" sz="2000" u="none" dirty="0" smtClean="0">
                <a:latin typeface="+mj-lt"/>
              </a:rPr>
              <a:t>ACTs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9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3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Arrow Connector 82"/>
          <p:cNvCxnSpPr>
            <a:stCxn id="75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Elbow Connector 83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5" name="Rounded Rectangle 84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89" name="Rounded Rectangle 88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20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Limitations of Asynchronous Completion Token</a:t>
            </a:r>
          </a:p>
        </p:txBody>
      </p:sp>
      <p:sp>
        <p:nvSpPr>
          <p:cNvPr id="178180" name="Rectangle 3"/>
          <p:cNvSpPr>
            <a:spLocks noChangeArrowheads="1"/>
          </p:cNvSpPr>
          <p:nvPr/>
        </p:nvSpPr>
        <p:spPr bwMode="auto">
          <a:xfrm>
            <a:off x="9525" y="1023938"/>
            <a:ext cx="4486276" cy="34009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Memory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leaks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Memory leaks can result if initiators use ACTs as pointers to dynamically allocated memory &amp; services fail to return the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ACTs</a:t>
            </a:r>
          </a:p>
          <a:p>
            <a:pPr marL="0" lvl="1">
              <a:spcBef>
                <a:spcPts val="600"/>
              </a:spcBef>
              <a:buSzPct val="80000"/>
            </a:pPr>
            <a:r>
              <a:rPr lang="en-US" sz="2000" b="1" i="1" u="none" dirty="0" smtClean="0">
                <a:latin typeface="+mj-lt"/>
              </a:rPr>
              <a:t>Authentication</a:t>
            </a:r>
            <a:endParaRPr lang="en-US" sz="2000" u="none" dirty="0"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When an ACT is returned to an initiator on completion of an </a:t>
            </a:r>
            <a:r>
              <a:rPr lang="en-US" sz="2000" u="none" dirty="0" err="1" smtClean="0">
                <a:latin typeface="+mj-lt"/>
              </a:rPr>
              <a:t>asynch</a:t>
            </a:r>
            <a:r>
              <a:rPr lang="en-US" sz="2000" u="none" dirty="0" smtClean="0">
                <a:latin typeface="+mj-lt"/>
              </a:rPr>
              <a:t> event</a:t>
            </a:r>
            <a:r>
              <a:rPr lang="en-US" sz="2000" u="none" dirty="0">
                <a:latin typeface="+mj-lt"/>
              </a:rPr>
              <a:t>, the initiator may need to authenticate the ACT before using it 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9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3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Arrow Connector 82"/>
          <p:cNvCxnSpPr>
            <a:stCxn id="75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Elbow Connector 83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5" name="Rounded Rectangle 84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89" name="Rounded Rectangle 88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45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276225"/>
            <a:ext cx="8620125" cy="914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3200" dirty="0" smtClean="0"/>
              <a:t>Limitations of Asynchronous Completion Token</a:t>
            </a:r>
          </a:p>
        </p:txBody>
      </p:sp>
      <p:sp>
        <p:nvSpPr>
          <p:cNvPr id="178180" name="Rectangle 3"/>
          <p:cNvSpPr>
            <a:spLocks noChangeArrowheads="1"/>
          </p:cNvSpPr>
          <p:nvPr/>
        </p:nvSpPr>
        <p:spPr bwMode="auto">
          <a:xfrm>
            <a:off x="9525" y="1023938"/>
            <a:ext cx="4486276" cy="50937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Memory </a:t>
            </a:r>
            <a:r>
              <a:rPr lang="en-US" sz="2000" b="1" i="1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leaks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Memory leaks can result if initiators use ACTs as pointers to dynamically allocated memory &amp; services fail to return the 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ACTs</a:t>
            </a:r>
          </a:p>
          <a:p>
            <a:pPr marL="0" lvl="1">
              <a:spcBef>
                <a:spcPts val="600"/>
              </a:spcBef>
              <a:buSzPct val="80000"/>
            </a:pPr>
            <a:r>
              <a:rPr lang="en-US" sz="2000" b="1" i="1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Authentication</a:t>
            </a:r>
            <a:endParaRPr lang="en-US" sz="2000" u="none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When an ACT is returned to an initiator on completion of an </a:t>
            </a:r>
            <a:r>
              <a:rPr lang="en-US" sz="2000" u="none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asynch</a:t>
            </a:r>
            <a:r>
              <a:rPr lang="en-US" sz="2000" u="none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event</a:t>
            </a:r>
            <a:r>
              <a:rPr lang="en-US" sz="2000" u="none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, the initiator may need to authenticate the ACT before using it </a:t>
            </a:r>
          </a:p>
          <a:p>
            <a:pPr>
              <a:spcBef>
                <a:spcPts val="600"/>
              </a:spcBef>
            </a:pPr>
            <a:r>
              <a:rPr lang="en-US" sz="2000" b="1" i="1" u="none" dirty="0">
                <a:latin typeface="+mj-lt"/>
              </a:rPr>
              <a:t>Application re-mapping</a:t>
            </a:r>
            <a:endParaRPr lang="en-US" sz="2000" u="none" dirty="0">
              <a:latin typeface="+mj-lt"/>
            </a:endParaRPr>
          </a:p>
          <a:p>
            <a:pPr marL="228600" lvl="1" indent="-228600">
              <a:spcBef>
                <a:spcPts val="600"/>
              </a:spcBef>
              <a:buSzPct val="80000"/>
              <a:buFontTx/>
              <a:buChar char="•"/>
            </a:pPr>
            <a:r>
              <a:rPr lang="en-US" sz="2000" u="none" dirty="0">
                <a:latin typeface="+mj-lt"/>
              </a:rPr>
              <a:t>If ACTs are used as direct pointers to memory, errors can occur if part of the application is re-mapped in virtual memory 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118082" y="2038706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6972157" y="3657956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4355957" y="4096106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7826232" y="1967268"/>
            <a:ext cx="1587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8537168" y="3007117"/>
            <a:ext cx="17462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7003433" y="10461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993908" y="204949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7725745" y="2994055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7994033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7940058" y="3922742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4780933" y="3613180"/>
            <a:ext cx="1587" cy="190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6012833" y="3397280"/>
            <a:ext cx="1587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5227020" y="447043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4834908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7" name="Rectangle 32"/>
          <p:cNvSpPr>
            <a:spLocks noChangeArrowheads="1"/>
          </p:cNvSpPr>
          <p:nvPr/>
        </p:nvSpPr>
        <p:spPr bwMode="auto">
          <a:xfrm>
            <a:off x="5638183" y="4379942"/>
            <a:ext cx="17462" cy="1588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8" name="Rectangle 81"/>
          <p:cNvSpPr>
            <a:spLocks noChangeArrowheads="1"/>
          </p:cNvSpPr>
          <p:nvPr/>
        </p:nvSpPr>
        <p:spPr bwMode="auto">
          <a:xfrm>
            <a:off x="7005020" y="1978055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69" name="Rectangle 88"/>
          <p:cNvSpPr>
            <a:spLocks noChangeArrowheads="1"/>
          </p:cNvSpPr>
          <p:nvPr/>
        </p:nvSpPr>
        <p:spPr bwMode="auto">
          <a:xfrm>
            <a:off x="7967045" y="1674842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8526055" y="5089917"/>
            <a:ext cx="17463" cy="1587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5227020" y="4540280"/>
            <a:ext cx="1588" cy="17462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u="none"/>
          </a:p>
        </p:txBody>
      </p:sp>
      <p:sp>
        <p:nvSpPr>
          <p:cNvPr id="73" name="Rectangle 610"/>
          <p:cNvSpPr>
            <a:spLocks noChangeArrowheads="1"/>
          </p:cNvSpPr>
          <p:nvPr/>
        </p:nvSpPr>
        <p:spPr bwMode="auto">
          <a:xfrm>
            <a:off x="8389056" y="5088003"/>
            <a:ext cx="1588" cy="17463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 bwMode="auto">
          <a:xfrm>
            <a:off x="4663328" y="1061544"/>
            <a:ext cx="4427852" cy="44871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5778563" y="4709959"/>
            <a:ext cx="1674033" cy="6080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Completion Event Queue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74936" y="40346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3,9: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handle_events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38076" y="2431717"/>
            <a:ext cx="210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AcceptEx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AcceptHandle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62486" y="3110509"/>
            <a:ext cx="1459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ReadFile</a:t>
            </a:r>
            <a:endParaRPr lang="en-US" sz="1400" u="none" dirty="0" smtClean="0">
              <a:latin typeface="Arial" pitchFamily="34" charset="0"/>
              <a:cs typeface="Arial" pitchFamily="34" charset="0"/>
            </a:endParaRPr>
          </a:p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   (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SockHandle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,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data, ACT)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35842" y="4832262"/>
            <a:ext cx="114486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lnSpc>
                <a:spcPct val="90000"/>
              </a:lnSpc>
            </a:pPr>
            <a:r>
              <a:rPr lang="en-US" sz="1400" u="none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</a:t>
            </a:r>
            <a:br>
              <a:rPr lang="en-US" sz="1400" u="none" dirty="0" smtClean="0">
                <a:latin typeface="Arial" pitchFamily="34" charset="0"/>
                <a:cs typeface="Arial" pitchFamily="34" charset="0"/>
              </a:rPr>
            </a:b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complete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 flipV="1">
            <a:off x="5555383" y="2912925"/>
            <a:ext cx="1" cy="7806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5309317" y="1778356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3" name="Straight Arrow Connector 82"/>
          <p:cNvCxnSpPr>
            <a:stCxn id="75" idx="1"/>
          </p:cNvCxnSpPr>
          <p:nvPr/>
        </p:nvCxnSpPr>
        <p:spPr bwMode="auto">
          <a:xfrm flipH="1" flipV="1">
            <a:off x="4955129" y="3881312"/>
            <a:ext cx="823434" cy="113266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4" name="Elbow Connector 83"/>
          <p:cNvCxnSpPr/>
          <p:nvPr/>
        </p:nvCxnSpPr>
        <p:spPr bwMode="auto">
          <a:xfrm rot="10800000" flipV="1">
            <a:off x="7454810" y="4316736"/>
            <a:ext cx="960664" cy="5155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5" name="Rounded Rectangle 84"/>
          <p:cNvSpPr/>
          <p:nvPr/>
        </p:nvSpPr>
        <p:spPr bwMode="auto">
          <a:xfrm>
            <a:off x="4731310" y="3496759"/>
            <a:ext cx="1757592" cy="37457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ACE_Proactor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ounded Rectangle 85"/>
          <p:cNvSpPr/>
          <p:nvPr/>
        </p:nvSpPr>
        <p:spPr bwMode="auto">
          <a:xfrm>
            <a:off x="7608807" y="4112426"/>
            <a:ext cx="1333251" cy="408623"/>
          </a:xfrm>
          <a:prstGeom prst="roundRect">
            <a:avLst/>
          </a:prstGeom>
          <a:solidFill>
            <a:srgbClr val="E1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Windows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6130909" y="2691227"/>
            <a:ext cx="1477898" cy="140487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6152216" y="1090440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u="none" dirty="0" smtClean="0">
                <a:latin typeface="Arial" pitchFamily="34" charset="0"/>
                <a:cs typeface="Arial" pitchFamily="34" charset="0"/>
              </a:rPr>
              <a:t>Web Server</a:t>
            </a:r>
            <a:endParaRPr lang="en-US" b="1" i="1" u="none" dirty="0"/>
          </a:p>
        </p:txBody>
      </p:sp>
      <p:sp>
        <p:nvSpPr>
          <p:cNvPr id="89" name="Rounded Rectangle 88"/>
          <p:cNvSpPr/>
          <p:nvPr/>
        </p:nvSpPr>
        <p:spPr bwMode="auto">
          <a:xfrm>
            <a:off x="4902762" y="2065724"/>
            <a:ext cx="1305243" cy="837676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Acceptor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44894" y="1713912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accept()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5228608" y="167484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16008" y="186501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7: create()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flipV="1">
            <a:off x="6208005" y="2180547"/>
            <a:ext cx="1488563" cy="16652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8747305" y="2293736"/>
            <a:ext cx="0" cy="180759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5627864" y="3903692"/>
            <a:ext cx="0" cy="3952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5555886" y="4278812"/>
            <a:ext cx="146931" cy="12946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ounded Rectangle 89"/>
          <p:cNvSpPr/>
          <p:nvPr/>
        </p:nvSpPr>
        <p:spPr bwMode="auto">
          <a:xfrm>
            <a:off x="7696568" y="1588543"/>
            <a:ext cx="1157727" cy="837676"/>
          </a:xfrm>
          <a:prstGeom prst="round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HTTP_</a:t>
            </a:r>
            <a:b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6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Asynch</a:t>
            </a:r>
            <a:r>
              <a:rPr kumimoji="0" lang="en-US" sz="16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</a:t>
            </a:r>
            <a:r>
              <a:rPr lang="en-US" sz="1600" b="1" u="none" dirty="0">
                <a:latin typeface="Arial" charset="0"/>
              </a:rPr>
              <a:t/>
            </a:r>
            <a:br>
              <a:rPr lang="en-US" sz="1600" b="1" u="none" dirty="0">
                <a:latin typeface="Arial" charset="0"/>
              </a:rPr>
            </a:br>
            <a:r>
              <a:rPr lang="en-US" sz="1600" b="1" u="none" dirty="0" smtClean="0">
                <a:latin typeface="Arial" charset="0"/>
              </a:rPr>
              <a:t>Handler</a:t>
            </a:r>
            <a:endParaRPr kumimoji="0" lang="en-US" sz="1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56649" y="2877474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/>
            <a:r>
              <a:rPr lang="en-US" sz="1400" u="none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u="none" dirty="0" err="1" smtClean="0">
                <a:latin typeface="Arial" pitchFamily="34" charset="0"/>
                <a:cs typeface="Arial" pitchFamily="34" charset="0"/>
              </a:rPr>
              <a:t>handle_accept</a:t>
            </a:r>
            <a:r>
              <a:rPr lang="en-US" sz="1400" u="none" dirty="0" smtClean="0">
                <a:latin typeface="Arial" pitchFamily="34" charset="0"/>
                <a:cs typeface="Arial" pitchFamily="34" charset="0"/>
              </a:rPr>
              <a:t>()</a:t>
            </a:r>
            <a:endParaRPr lang="en-US" sz="1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67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-501650" y="190500"/>
            <a:ext cx="10101263" cy="914400"/>
          </a:xfrm>
        </p:spPr>
        <p:txBody>
          <a:bodyPr/>
          <a:lstStyle/>
          <a:p>
            <a:r>
              <a:rPr lang="en-US" dirty="0" smtClean="0"/>
              <a:t>Using Asynchronous I/O Effectively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360" y="2907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dirty="0" smtClean="0"/>
              <a:t>Dynamics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" y="3360633"/>
            <a:ext cx="9027365" cy="270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1676400" y="3552825"/>
            <a:ext cx="219075" cy="219075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9389"/>
              </p:ext>
            </p:extLst>
          </p:nvPr>
        </p:nvGraphicFramePr>
        <p:xfrm>
          <a:off x="9525" y="930275"/>
          <a:ext cx="9118600" cy="1854407"/>
        </p:xfrm>
        <a:graphic>
          <a:graphicData uri="http://schemas.openxmlformats.org/drawingml/2006/table">
            <a:tbl>
              <a:tblPr/>
              <a:tblGrid>
                <a:gridCol w="3162300"/>
                <a:gridCol w="3886200"/>
                <a:gridCol w="2070100"/>
              </a:tblGrid>
              <a:tr h="3433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</a:rPr>
                        <a:t>Context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75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488647"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Synchronous event handling &amp; multi-threading may not achieve</a:t>
                      </a:r>
                      <a:r>
                        <a:rPr lang="en-US" sz="1800" u="non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most scalable web server when OS  supports </a:t>
                      </a:r>
                      <a:r>
                        <a:rPr lang="en-US" sz="1800" u="none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async</a:t>
                      </a:r>
                      <a:r>
                        <a:rPr lang="en-US" sz="1800" u="non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I/O 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</a:pP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efficiency &amp; scalability 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I/O is hard due to time/space separation</a:t>
                      </a:r>
                      <a:r>
                        <a:rPr lang="en-US" sz="1800" u="none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u="none" kern="120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800" u="none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operation invocations &amp; their subsequent completion events</a:t>
                      </a:r>
                      <a:endParaRPr lang="en-US" sz="1800" u="none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33363" marR="0" lvl="0" indent="-233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Apply the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Proactor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pattern to efficiently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demux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I/O operations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20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Tahoma">
      <a:majorFont>
        <a:latin typeface="Tahoma"/>
        <a:ea typeface="Arial Unicode MS"/>
        <a:cs typeface="Arial Unicode MS"/>
      </a:majorFont>
      <a:minorFont>
        <a:latin typeface="Tahom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149099</TotalTime>
  <Words>5767</Words>
  <Application>Microsoft Office PowerPoint</Application>
  <PresentationFormat>On-screen Show (4:3)</PresentationFormat>
  <Paragraphs>1385</Paragraphs>
  <Slides>88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DOC-Traditional</vt:lpstr>
      <vt:lpstr>Capsules</vt:lpstr>
      <vt:lpstr>1_Capsules</vt:lpstr>
      <vt:lpstr>2_Capsules</vt:lpstr>
      <vt:lpstr>3_Capsules</vt:lpstr>
      <vt:lpstr>4_Capsules</vt:lpstr>
      <vt:lpstr>1_DOC-Traditional</vt:lpstr>
      <vt:lpstr>2_DOC-Traditional</vt:lpstr>
      <vt:lpstr>PowerPoint Presentation</vt:lpstr>
      <vt:lpstr>Topics Covered in this Part of the Module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Using Asynchronous I/O Effectively</vt:lpstr>
      <vt:lpstr>Applying the Proactor Pattern to JAWS</vt:lpstr>
      <vt:lpstr>Benefits of Proactor Pattern</vt:lpstr>
      <vt:lpstr>Benefits of Proactor Pattern</vt:lpstr>
      <vt:lpstr>Benefits of Proactor Pattern</vt:lpstr>
      <vt:lpstr>Benefits of Proactor Pattern</vt:lpstr>
      <vt:lpstr>Limitations of Proactor Pattern</vt:lpstr>
      <vt:lpstr>Limitations of Proactor Pattern</vt:lpstr>
      <vt:lpstr>Limitations of Proactor Pattern</vt:lpstr>
      <vt:lpstr>PowerPoint Presentation</vt:lpstr>
      <vt:lpstr>Topics Covered in this Part of the Module</vt:lpstr>
      <vt:lpstr>Motivation for the ACE Proactor Framework</vt:lpstr>
      <vt:lpstr>Motivation for the ACE Proactor Framework</vt:lpstr>
      <vt:lpstr>Motivation for the ACE Proactor Framework</vt:lpstr>
      <vt:lpstr>Overview of the ACE Proactor Framework</vt:lpstr>
      <vt:lpstr>Overview of the ACE Proactor Framework</vt:lpstr>
      <vt:lpstr>Overview of the ACE Proactor Framework</vt:lpstr>
      <vt:lpstr>Overview of the ACE Proactor Framework</vt:lpstr>
      <vt:lpstr>Overview of the ACE Proactor Framework</vt:lpstr>
      <vt:lpstr>Overview of the ACE Proactor Framework</vt:lpstr>
      <vt:lpstr>Overview of the ACE Proactor Framework</vt:lpstr>
      <vt:lpstr>The ACE_Asynch_[Read|Write]_Stream Classes</vt:lpstr>
      <vt:lpstr>The ACE_Asynch_[Read|Write]_Stream Classes</vt:lpstr>
      <vt:lpstr>The ACE_Asynch_[Read|Write]_Stream Classes</vt:lpstr>
      <vt:lpstr>The ACE_Asynch_[Read|Write]_Stream Classes</vt:lpstr>
      <vt:lpstr>The ACE_Handler Class</vt:lpstr>
      <vt:lpstr>The ACE_Handler Class</vt:lpstr>
      <vt:lpstr>The ACE_Handler Class</vt:lpstr>
      <vt:lpstr>The ACE_Service_Handler Class</vt:lpstr>
      <vt:lpstr>The ACE_Service_Handler Class</vt:lpstr>
      <vt:lpstr>The ACE_Service_Handler Class</vt:lpstr>
      <vt:lpstr>The ACE_Asynch_Acceptor Class</vt:lpstr>
      <vt:lpstr>The ACE_Asynch_Acceptor Class</vt:lpstr>
      <vt:lpstr>The ACE_Asynch_Acceptor Class</vt:lpstr>
      <vt:lpstr>The ACE_Asynch_Acceptor Class</vt:lpstr>
      <vt:lpstr>The ACE_Asynch_Acceptor Class</vt:lpstr>
      <vt:lpstr>The ACE_Proactor Class</vt:lpstr>
      <vt:lpstr>The ACE_Proactor Class</vt:lpstr>
      <vt:lpstr>The ACE_Proactor Class</vt:lpstr>
      <vt:lpstr>The ACE_Proactor Class</vt:lpstr>
      <vt:lpstr>Summary</vt:lpstr>
      <vt:lpstr>Summary</vt:lpstr>
      <vt:lpstr>Summary</vt:lpstr>
      <vt:lpstr>PowerPoint Presentation</vt:lpstr>
      <vt:lpstr>Topics Covered in this Part of the Module</vt:lpstr>
      <vt:lpstr>Proactive Processing w/ACE Proactor Framework</vt:lpstr>
      <vt:lpstr>Proactive Processing with ACE_Service_Handler</vt:lpstr>
      <vt:lpstr>Proactive Processing with ACE_Service_Handler</vt:lpstr>
      <vt:lpstr>Proactive Processing with ACE_Service_Handler</vt:lpstr>
      <vt:lpstr>Proactive Processing with ACE_Service_Handler</vt:lpstr>
      <vt:lpstr>Proactive Processing with ACE_Asynch_Acceptor </vt:lpstr>
      <vt:lpstr>Applying the ACE Proactor framework to JAWS</vt:lpstr>
      <vt:lpstr>Sequence Diagram of ACE Proactor Web Server</vt:lpstr>
      <vt:lpstr>Summary</vt:lpstr>
      <vt:lpstr>Summary</vt:lpstr>
      <vt:lpstr>Summary</vt:lpstr>
      <vt:lpstr>PowerPoint Presentation</vt:lpstr>
      <vt:lpstr>Topics Covered in this Part of the Module</vt:lpstr>
      <vt:lpstr>Efficiently Demuxing Asynch Event Completions</vt:lpstr>
      <vt:lpstr>Efficiently Demuxing Asynch Event Completions</vt:lpstr>
      <vt:lpstr>Efficiently Demuxing Asynch Event Completions</vt:lpstr>
      <vt:lpstr>Efficiently Demuxing Asynch Event Completions</vt:lpstr>
      <vt:lpstr>Efficiently Demuxing Asynch Event Completions</vt:lpstr>
      <vt:lpstr>Efficiently Demuxing Asynch Event Completions</vt:lpstr>
      <vt:lpstr>Efficiently Demuxing Asynch Event Completions</vt:lpstr>
      <vt:lpstr>Efficiently Demuxing Asynch Event Completions</vt:lpstr>
      <vt:lpstr>Efficiently Demuxing Asynch Event Completions</vt:lpstr>
      <vt:lpstr>Applying the Asynchronous Completion Token Pattern in JAWS</vt:lpstr>
      <vt:lpstr>Applying the Asynchronous Completion Token Pattern in JAWS</vt:lpstr>
      <vt:lpstr>Benefits of Asynchronous Completion Token</vt:lpstr>
      <vt:lpstr>Benefits of Asynchronous Completion Token</vt:lpstr>
      <vt:lpstr>Benefits of Asynchronous Completion Token</vt:lpstr>
      <vt:lpstr>Benefits of Asynchronous Completion Token</vt:lpstr>
      <vt:lpstr>Limitations of Asynchronous Completion Token</vt:lpstr>
      <vt:lpstr>Limitations of Asynchronous Completion Token</vt:lpstr>
      <vt:lpstr>Limitations of Asynchronous Completion Token</vt:lpstr>
    </vt:vector>
  </TitlesOfParts>
  <Company>DARPA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Douglas C. Schmidt</dc:creator>
  <cp:lastModifiedBy>Douglas Schmidt</cp:lastModifiedBy>
  <cp:revision>3915</cp:revision>
  <cp:lastPrinted>2000-03-28T19:18:25Z</cp:lastPrinted>
  <dcterms:created xsi:type="dcterms:W3CDTF">1998-10-13T15:01:11Z</dcterms:created>
  <dcterms:modified xsi:type="dcterms:W3CDTF">2013-02-23T01:29:17Z</dcterms:modified>
</cp:coreProperties>
</file>