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6" r:id="rId2"/>
    <p:sldId id="267" r:id="rId3"/>
    <p:sldId id="292" r:id="rId4"/>
    <p:sldId id="298" r:id="rId5"/>
    <p:sldId id="301" r:id="rId6"/>
    <p:sldId id="299" r:id="rId7"/>
    <p:sldId id="302" r:id="rId8"/>
    <p:sldId id="284" r:id="rId9"/>
    <p:sldId id="273" r:id="rId10"/>
    <p:sldId id="283" r:id="rId11"/>
    <p:sldId id="277" r:id="rId12"/>
    <p:sldId id="257" r:id="rId13"/>
    <p:sldId id="300" r:id="rId14"/>
    <p:sldId id="258" r:id="rId15"/>
    <p:sldId id="259" r:id="rId16"/>
    <p:sldId id="261" r:id="rId17"/>
    <p:sldId id="262" r:id="rId18"/>
    <p:sldId id="263" r:id="rId19"/>
    <p:sldId id="264" r:id="rId20"/>
    <p:sldId id="297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99"/>
    <a:srgbClr val="CCFFFF"/>
    <a:srgbClr val="336699"/>
    <a:srgbClr val="FF0000"/>
    <a:srgbClr val="FFCC66"/>
    <a:srgbClr val="98C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4" autoAdjust="0"/>
  </p:normalViewPr>
  <p:slideViewPr>
    <p:cSldViewPr>
      <p:cViewPr varScale="1">
        <p:scale>
          <a:sx n="77" d="100"/>
          <a:sy n="77" d="100"/>
        </p:scale>
        <p:origin x="-98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A7F12-74B0-4B77-8AAD-94708EC06B5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6EF4B-2C46-482E-8D5C-BB3AF8B18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BBE42-7098-478C-AB27-BFE8BD4916CD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http://www.flickr.com/photos/55510802@N06/5422730118/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11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http://www.flickr.com/photos/75001512@N00/4864207213/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41DD9361-932A-4E93-8382-D8E992F52E72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41DD9361-932A-4E93-8382-D8E992F52E72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81503564-EABC-43B1-8A64-B223454CE44C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09E04A4D-4829-42FD-8AF8-FA8C3BD0D3C1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7EFB0399-3EE5-406D-8B01-A29B0C781CB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63" y="4342768"/>
            <a:ext cx="5026674" cy="4115116"/>
          </a:xfrm>
          <a:noFill/>
          <a:ln/>
        </p:spPr>
        <p:txBody>
          <a:bodyPr lIns="89891" tIns="44945" rIns="89891" bIns="44945"/>
          <a:lstStyle/>
          <a:p>
            <a:pPr eaLnBrk="1" hangingPunct="1"/>
            <a:r>
              <a:rPr lang="en-US" dirty="0" smtClean="0"/>
              <a:t>http://www.flickr.com/photos/42042252@N02/4086095092/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7EFB0399-3EE5-406D-8B01-A29B0C781CB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63" y="4342768"/>
            <a:ext cx="5026674" cy="4115116"/>
          </a:xfrm>
          <a:noFill/>
          <a:ln/>
        </p:spPr>
        <p:txBody>
          <a:bodyPr lIns="89891" tIns="44945" rIns="89891" bIns="44945"/>
          <a:lstStyle/>
          <a:p>
            <a:pPr eaLnBrk="1" hangingPunct="1"/>
            <a:r>
              <a:rPr lang="en-US" dirty="0" smtClean="0"/>
              <a:t>http://www.flickr.com/photos/76103695@N00/1703252007/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7EFB0399-3EE5-406D-8B01-A29B0C781CB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63" y="4342768"/>
            <a:ext cx="5026674" cy="4115116"/>
          </a:xfrm>
          <a:noFill/>
          <a:ln/>
        </p:spPr>
        <p:txBody>
          <a:bodyPr lIns="89891" tIns="44945" rIns="89891" bIns="44945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7EFB0399-3EE5-406D-8B01-A29B0C781CB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63" y="4342768"/>
            <a:ext cx="5026674" cy="4115116"/>
          </a:xfrm>
          <a:noFill/>
          <a:ln/>
        </p:spPr>
        <p:txBody>
          <a:bodyPr lIns="89891" tIns="44945" rIns="89891" bIns="44945"/>
          <a:lstStyle/>
          <a:p>
            <a:pPr eaLnBrk="1" hangingPunct="1"/>
            <a:r>
              <a:rPr lang="en-US" dirty="0" smtClean="0"/>
              <a:t>http://www.flickr.com/photos/87244355@N00/376781013/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0011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kumimoji="1" lang="en-US" dirty="0" smtClean="0">
                <a:latin typeface="Times New Roman" pitchFamily="18" charset="0"/>
              </a:rPr>
              <a:t>http://upload.wikimedia.org/wikiversity/en/c/c7/Mask.gif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0E951FA1-2B07-48C6-B743-FD0D5DFF7A36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20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7EFB0399-3EE5-406D-8B01-A29B0C781CB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21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63" y="4342768"/>
            <a:ext cx="5026674" cy="4115116"/>
          </a:xfrm>
          <a:noFill/>
          <a:ln/>
        </p:spPr>
        <p:txBody>
          <a:bodyPr lIns="89891" tIns="44945" rIns="89891" bIns="44945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3D Scales of Justice,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http://www.flickr.com/photos/86530412@N02/7953227784/</a:t>
            </a:r>
            <a:endParaRPr kumimoji="1"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Origins of the Reactor</a:t>
            </a:r>
            <a:r>
              <a:rPr lang="en-US" baseline="0" dirty="0" smtClean="0"/>
              <a:t> story.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Tell </a:t>
            </a:r>
            <a:r>
              <a:rPr lang="en-US" dirty="0" err="1" smtClean="0"/>
              <a:t>Hardpack</a:t>
            </a:r>
            <a:r>
              <a:rPr lang="en-US" dirty="0" smtClean="0"/>
              <a:t> story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71C84-A595-4858-8EEC-42A5AB431604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http://www.flickr.com/photos/55510802@N06/5422730118/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2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0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89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76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98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5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318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968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72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5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98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6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57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3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1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 userDrawn="1"/>
        </p:nvSpPr>
        <p:spPr bwMode="auto">
          <a:xfrm>
            <a:off x="152400" y="57150"/>
            <a:ext cx="739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defRPr/>
            </a:pPr>
            <a:r>
              <a:rPr lang="en-US" altLang="zh-CN" sz="1800" u="none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Evaluating</a:t>
            </a:r>
            <a:r>
              <a:rPr lang="en-US" altLang="zh-CN" sz="1800" u="none" kern="1200" baseline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Patterns &amp; Frameworks for Concurrent &amp; Networked Software</a:t>
            </a:r>
            <a:endParaRPr lang="en-US" altLang="zh-CN" sz="1800" u="none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84850"/>
            <a:ext cx="2297113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3333CC"/>
                </a:solidFill>
                <a:ea typeface="宋体" pitchFamily="1" charset="-122"/>
              </a:rPr>
              <a:t>D. Schmidt</a:t>
            </a:r>
            <a:endParaRPr lang="en-US" altLang="zh-CN" dirty="0">
              <a:solidFill>
                <a:srgbClr val="3333CC"/>
              </a:solidFill>
              <a:ea typeface="宋体" pitchFamily="1" charset="-122"/>
            </a:endParaRP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fld id="{B94337BD-2C91-44FC-B100-2A7003AD1CD6}" type="slidenum">
              <a:rPr lang="en-US" altLang="zh-CN" b="1">
                <a:solidFill>
                  <a:srgbClr val="000000"/>
                </a:solidFill>
                <a:ea typeface="宋体" pitchFamily="1" charset="-122"/>
              </a:rPr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t>‹#›</a:t>
            </a:fld>
            <a:endParaRPr lang="en-US" altLang="zh-CN" b="1" dirty="0">
              <a:solidFill>
                <a:srgbClr val="000000"/>
              </a:solidFill>
              <a:ea typeface="宋体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7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d.schmidt@vanderbilt.edu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oreboard.theaceorb.nl/test_sta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loh.net/p/acetaocia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.vanderbilt.edu/Coverag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tcdstats.theaceorb.nl/index.s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.vanderbilt.edu/JAW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  <a:p>
            <a:pPr algn="ctr"/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dirty="0">
              <a:solidFill>
                <a:srgbClr val="336699"/>
              </a:solidFill>
              <a:latin typeface="Impact" pitchFamily="34" charset="0"/>
            </a:endParaRPr>
          </a:p>
        </p:txBody>
      </p:sp>
      <p:pic>
        <p:nvPicPr>
          <p:cNvPr id="1026" name="Picture 2" descr="C:\Users\schmidt\Dropbox\Documents\Pictures\Pictures\Doug Schmidt_0009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96" y="4019550"/>
            <a:ext cx="1661304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97" y="4019550"/>
            <a:ext cx="1651874" cy="202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51" y="4069296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Evaluating Patterns &amp; Frameworks for Concurrent &amp; Networked </a:t>
            </a: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Software</a:t>
            </a:r>
            <a:endParaRPr lang="en-US" sz="4000" u="none" kern="0" dirty="0" smtClean="0">
              <a:solidFill>
                <a:srgbClr val="FF0000"/>
              </a:solidFill>
              <a:latin typeface="Impac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2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471174" y="5113879"/>
            <a:ext cx="2166396" cy="1241087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lowchart: Terminator 58"/>
          <p:cNvSpPr/>
          <p:nvPr/>
        </p:nvSpPr>
        <p:spPr bwMode="auto">
          <a:xfrm>
            <a:off x="6071477" y="3352850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-457203" y="1731744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-295277" y="1618794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Flowchart: Terminator 61"/>
          <p:cNvSpPr/>
          <p:nvPr/>
        </p:nvSpPr>
        <p:spPr bwMode="auto">
          <a:xfrm>
            <a:off x="6627631" y="1524000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63" name="Straight Arrow Connector 62"/>
          <p:cNvCxnSpPr>
            <a:endCxn id="76" idx="0"/>
          </p:cNvCxnSpPr>
          <p:nvPr/>
        </p:nvCxnSpPr>
        <p:spPr bwMode="auto">
          <a:xfrm flipH="1">
            <a:off x="1801095" y="2429933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>
            <a:endCxn id="71" idx="0"/>
          </p:cNvCxnSpPr>
          <p:nvPr/>
        </p:nvCxnSpPr>
        <p:spPr bwMode="auto">
          <a:xfrm flipH="1" flipV="1">
            <a:off x="1934446" y="3029182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Flowchart: Terminator 64"/>
          <p:cNvSpPr/>
          <p:nvPr/>
        </p:nvSpPr>
        <p:spPr bwMode="auto">
          <a:xfrm>
            <a:off x="7727926" y="2178402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66" name="Flowchart: Terminator 65"/>
          <p:cNvSpPr/>
          <p:nvPr/>
        </p:nvSpPr>
        <p:spPr bwMode="auto">
          <a:xfrm>
            <a:off x="2107064" y="2779055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3152047" y="3034652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8776991" y="24299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7319258" y="24299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6386080" y="1730961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1" name="Freeform 70"/>
          <p:cNvSpPr/>
          <p:nvPr/>
        </p:nvSpPr>
        <p:spPr bwMode="auto">
          <a:xfrm>
            <a:off x="1934446" y="3029182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H="1">
            <a:off x="7322456" y="36095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Flowchart: Terminator 72"/>
          <p:cNvSpPr/>
          <p:nvPr/>
        </p:nvSpPr>
        <p:spPr bwMode="auto">
          <a:xfrm>
            <a:off x="7524752" y="3345294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5140678" y="3034915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flipH="1">
            <a:off x="2920903" y="4129897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Freeform 75"/>
          <p:cNvSpPr/>
          <p:nvPr/>
        </p:nvSpPr>
        <p:spPr bwMode="auto">
          <a:xfrm>
            <a:off x="1801095" y="2449068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4850846" y="2436200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Flowchart: Terminator 77"/>
          <p:cNvSpPr/>
          <p:nvPr/>
        </p:nvSpPr>
        <p:spPr bwMode="auto">
          <a:xfrm>
            <a:off x="3392023" y="2743357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79" name="Flowchart: Terminator 78"/>
          <p:cNvSpPr/>
          <p:nvPr/>
        </p:nvSpPr>
        <p:spPr bwMode="auto">
          <a:xfrm>
            <a:off x="2771772" y="2165341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 rot="-780000" flipH="1" flipV="1">
            <a:off x="8607369" y="4766623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7355963" y="478554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7555002" y="4535969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H="1">
            <a:off x="8794983" y="360953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Flowchart: Terminator 83"/>
          <p:cNvSpPr/>
          <p:nvPr/>
        </p:nvSpPr>
        <p:spPr bwMode="auto">
          <a:xfrm>
            <a:off x="5252327" y="4535969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85" name="Flowchart: Terminator 84"/>
          <p:cNvSpPr/>
          <p:nvPr/>
        </p:nvSpPr>
        <p:spPr bwMode="auto">
          <a:xfrm>
            <a:off x="6071477" y="2187590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6505837" y="478607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6696295" y="4535969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>
            <a:off x="5154079" y="3609533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Flowchart: Terminator 88"/>
          <p:cNvSpPr/>
          <p:nvPr/>
        </p:nvSpPr>
        <p:spPr bwMode="auto">
          <a:xfrm>
            <a:off x="3104423" y="3872875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1714497" y="4129897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1" name="Flowchart: Terminator 90"/>
          <p:cNvSpPr/>
          <p:nvPr/>
        </p:nvSpPr>
        <p:spPr bwMode="auto">
          <a:xfrm>
            <a:off x="1911438" y="3872875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4444467" y="4129897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197420" y="4129897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6282" y="4561684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309338" y="5068958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Freeform 95"/>
          <p:cNvSpPr/>
          <p:nvPr/>
        </p:nvSpPr>
        <p:spPr bwMode="auto">
          <a:xfrm>
            <a:off x="196258" y="4127788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Flowchart: Terminator 96"/>
          <p:cNvSpPr/>
          <p:nvPr/>
        </p:nvSpPr>
        <p:spPr bwMode="auto">
          <a:xfrm>
            <a:off x="2194830" y="4834664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98" name="Flowchart: Terminator 97"/>
          <p:cNvSpPr/>
          <p:nvPr/>
        </p:nvSpPr>
        <p:spPr bwMode="auto">
          <a:xfrm>
            <a:off x="686861" y="4834664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3743322" y="5066212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Freeform 99"/>
          <p:cNvSpPr/>
          <p:nvPr/>
        </p:nvSpPr>
        <p:spPr bwMode="auto">
          <a:xfrm flipV="1">
            <a:off x="4495510" y="4129617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H="1">
            <a:off x="1783097" y="5066212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2" name="Freeform 101"/>
          <p:cNvSpPr/>
          <p:nvPr/>
        </p:nvSpPr>
        <p:spPr bwMode="auto">
          <a:xfrm>
            <a:off x="2123997" y="5074179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 flipH="1">
            <a:off x="309338" y="5074179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Freeform 103"/>
          <p:cNvSpPr/>
          <p:nvPr/>
        </p:nvSpPr>
        <p:spPr bwMode="auto">
          <a:xfrm>
            <a:off x="558797" y="5074179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Flowchart: Terminator 104"/>
          <p:cNvSpPr/>
          <p:nvPr/>
        </p:nvSpPr>
        <p:spPr bwMode="auto">
          <a:xfrm>
            <a:off x="277319" y="3872875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106" name="Rounded Rectangle 105"/>
          <p:cNvSpPr/>
          <p:nvPr/>
        </p:nvSpPr>
        <p:spPr bwMode="auto">
          <a:xfrm rot="5400000">
            <a:off x="1528289" y="57981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Freeform 74"/>
          <p:cNvSpPr>
            <a:spLocks/>
          </p:cNvSpPr>
          <p:nvPr/>
        </p:nvSpPr>
        <p:spPr bwMode="auto">
          <a:xfrm>
            <a:off x="4699198" y="6196242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535685" y="5171661"/>
            <a:ext cx="919162" cy="592931"/>
            <a:chOff x="6985797" y="2658492"/>
            <a:chExt cx="919162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566028" y="5171661"/>
            <a:ext cx="1003501" cy="592931"/>
            <a:chOff x="8016140" y="2658492"/>
            <a:chExt cx="1003501" cy="592931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710976" y="5937658"/>
            <a:ext cx="1729049" cy="347067"/>
            <a:chOff x="7161088" y="3507710"/>
            <a:chExt cx="1729049" cy="347067"/>
          </a:xfrm>
        </p:grpSpPr>
        <p:sp>
          <p:nvSpPr>
            <p:cNvPr id="115" name="Rounded Rectangle 114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18" name="Straight Arrow Connector 117"/>
          <p:cNvCxnSpPr/>
          <p:nvPr/>
        </p:nvCxnSpPr>
        <p:spPr bwMode="auto">
          <a:xfrm>
            <a:off x="309338" y="5961108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9" name="Freeform 118"/>
          <p:cNvSpPr/>
          <p:nvPr/>
        </p:nvSpPr>
        <p:spPr bwMode="auto">
          <a:xfrm>
            <a:off x="5910791" y="2442806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50844"/>
            <a:ext cx="9144000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Abstract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away from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non-essential implementation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details </a:t>
            </a:r>
          </a:p>
          <a:p>
            <a:pPr lvl="1" indent="-228600"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.g., during the design phase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4913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Limitations of Patterns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-1" y="1007166"/>
            <a:ext cx="446214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lvl="1" indent="-228600" eaLnBrk="0" hangingPunct="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May neglect essential details of implementations </a:t>
            </a:r>
            <a:r>
              <a:rPr lang="en-US" sz="2000" dirty="0" smtClean="0"/>
              <a:t>&amp; </a:t>
            </a:r>
            <a:r>
              <a:rPr lang="en-US" sz="2000" dirty="0" smtClean="0"/>
              <a:t>optimization, e.g.</a:t>
            </a:r>
          </a:p>
          <a:p>
            <a:pPr lvl="1" indent="-228600" eaLnBrk="0" hangingPunct="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E</a:t>
            </a:r>
            <a:r>
              <a:rPr lang="en-US" sz="2000" dirty="0" smtClean="0"/>
              <a:t>dge-triggered </a:t>
            </a:r>
            <a:r>
              <a:rPr lang="en-US" sz="2000" dirty="0" smtClean="0"/>
              <a:t>vs. </a:t>
            </a:r>
            <a:r>
              <a:rPr lang="en-US" sz="2000" dirty="0" smtClean="0"/>
              <a:t>level-</a:t>
            </a:r>
            <a:br>
              <a:rPr lang="en-US" sz="2000" dirty="0" smtClean="0"/>
            </a:br>
            <a:r>
              <a:rPr lang="en-US" sz="2000" dirty="0" smtClean="0"/>
              <a:t>triggered </a:t>
            </a:r>
            <a:r>
              <a:rPr lang="en-US" sz="2000" dirty="0" smtClean="0"/>
              <a:t>event </a:t>
            </a:r>
            <a:r>
              <a:rPr lang="en-US" sz="2000" dirty="0" err="1" smtClean="0"/>
              <a:t>demuxers</a:t>
            </a:r>
            <a:endParaRPr lang="en-US" sz="2000" dirty="0" smtClean="0"/>
          </a:p>
          <a:p>
            <a:pPr lvl="1" indent="-228600" eaLnBrk="0" hangingPunct="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WaitForMultipleObjects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vs.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select()</a:t>
            </a:r>
          </a:p>
          <a:p>
            <a:pPr lvl="1" indent="-228600" eaLnBrk="0" hangingPunct="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Courier New" pitchFamily="49" charset="0"/>
              </a:rPr>
              <a:t>Threading &amp; synchronization semantics</a:t>
            </a:r>
          </a:p>
          <a:p>
            <a:pPr lvl="1" indent="-228600" eaLnBrk="0" hangingPunct="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Courier New" pitchFamily="49" charset="0"/>
              </a:rPr>
              <a:t>Asynchronous I/O semantics on Windows vs. POSIX</a:t>
            </a:r>
          </a:p>
          <a:p>
            <a:pPr lvl="1" indent="-228600" eaLnBrk="0" hangingPunct="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Courier New" pitchFamily="49" charset="0"/>
              </a:rPr>
              <a:t>Local &amp; remote inter-process communication (IPC) mechanisms</a:t>
            </a:r>
          </a:p>
          <a:p>
            <a:pPr lvl="1" indent="-228600" eaLnBrk="0" hangingPunct="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Courier New" pitchFamily="49" charset="0"/>
              </a:rPr>
              <a:t>Language-specific features</a:t>
            </a:r>
            <a:endParaRPr lang="en-US" sz="2000" dirty="0">
              <a:latin typeface="+mj-lt"/>
              <a:cs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Char char="•"/>
              <a:defRPr/>
            </a:pPr>
            <a:endParaRPr lang="en-US" sz="2000" kern="0" dirty="0"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http://farm5.staticflickr.com/4121/4864207213_bba2583d0d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37" y="950748"/>
            <a:ext cx="4619275" cy="53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6243443" y="1693976"/>
            <a:ext cx="714966" cy="35441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96"/>
          <p:cNvSpPr>
            <a:spLocks noChangeArrowheads="1"/>
          </p:cNvSpPr>
          <p:nvPr/>
        </p:nvSpPr>
        <p:spPr bwMode="auto">
          <a:xfrm>
            <a:off x="7713715" y="1478242"/>
            <a:ext cx="1392811" cy="42675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4"/>
          <p:cNvSpPr>
            <a:spLocks noChangeArrowheads="1"/>
          </p:cNvSpPr>
          <p:nvPr/>
        </p:nvSpPr>
        <p:spPr bwMode="auto">
          <a:xfrm>
            <a:off x="7684429" y="4367050"/>
            <a:ext cx="1388718" cy="453686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6989689" y="3082554"/>
            <a:ext cx="1392811" cy="46593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78147" y="2048392"/>
            <a:ext cx="0" cy="55141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347844" y="1900159"/>
            <a:ext cx="0" cy="39904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6989689" y="2555476"/>
            <a:ext cx="1392811" cy="527078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02"/>
          <p:cNvSpPr>
            <a:spLocks noChangeArrowheads="1"/>
          </p:cNvSpPr>
          <p:nvPr/>
        </p:nvSpPr>
        <p:spPr bwMode="auto">
          <a:xfrm>
            <a:off x="7680335" y="3839972"/>
            <a:ext cx="1392811" cy="527078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94"/>
          <p:cNvSpPr>
            <a:spLocks noChangeArrowheads="1"/>
          </p:cNvSpPr>
          <p:nvPr/>
        </p:nvSpPr>
        <p:spPr bwMode="auto">
          <a:xfrm>
            <a:off x="7713715" y="1160177"/>
            <a:ext cx="1392811" cy="31806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7362793" y="2288302"/>
            <a:ext cx="16322" cy="26172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7362793" y="2288302"/>
            <a:ext cx="1387370" cy="21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61"/>
          <p:cNvSpPr>
            <a:spLocks noChangeArrowheads="1"/>
          </p:cNvSpPr>
          <p:nvPr/>
        </p:nvSpPr>
        <p:spPr bwMode="auto">
          <a:xfrm>
            <a:off x="5892452" y="1239599"/>
            <a:ext cx="1813103" cy="21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6361720" y="1766124"/>
            <a:ext cx="523730" cy="22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72"/>
          <p:cNvSpPr>
            <a:spLocks noChangeArrowheads="1"/>
          </p:cNvSpPr>
          <p:nvPr/>
        </p:nvSpPr>
        <p:spPr bwMode="auto">
          <a:xfrm>
            <a:off x="5892452" y="1850282"/>
            <a:ext cx="342762" cy="21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6969704" y="1850282"/>
            <a:ext cx="735850" cy="21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74"/>
          <p:cNvSpPr>
            <a:spLocks noChangeArrowheads="1"/>
          </p:cNvSpPr>
          <p:nvPr/>
        </p:nvSpPr>
        <p:spPr bwMode="auto">
          <a:xfrm>
            <a:off x="7018670" y="1632181"/>
            <a:ext cx="357246" cy="20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75"/>
          <p:cNvSpPr>
            <a:spLocks noChangeArrowheads="1"/>
          </p:cNvSpPr>
          <p:nvPr/>
        </p:nvSpPr>
        <p:spPr bwMode="auto">
          <a:xfrm>
            <a:off x="6969704" y="1305030"/>
            <a:ext cx="730101" cy="20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dispatches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76"/>
          <p:cNvSpPr>
            <a:spLocks noChangeArrowheads="1"/>
          </p:cNvSpPr>
          <p:nvPr/>
        </p:nvSpPr>
        <p:spPr bwMode="auto">
          <a:xfrm>
            <a:off x="7558656" y="1019680"/>
            <a:ext cx="107520" cy="37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77"/>
          <p:cNvSpPr>
            <a:spLocks noChangeArrowheads="1"/>
          </p:cNvSpPr>
          <p:nvPr/>
        </p:nvSpPr>
        <p:spPr bwMode="auto">
          <a:xfrm>
            <a:off x="6791010" y="2092011"/>
            <a:ext cx="483843" cy="20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8"/>
          <p:cNvSpPr>
            <a:spLocks noChangeArrowheads="1"/>
          </p:cNvSpPr>
          <p:nvPr/>
        </p:nvSpPr>
        <p:spPr bwMode="auto">
          <a:xfrm>
            <a:off x="6327901" y="3162524"/>
            <a:ext cx="261152" cy="21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79"/>
          <p:cNvSpPr>
            <a:spLocks noChangeArrowheads="1"/>
          </p:cNvSpPr>
          <p:nvPr/>
        </p:nvSpPr>
        <p:spPr bwMode="auto">
          <a:xfrm>
            <a:off x="6570003" y="2048390"/>
            <a:ext cx="16322" cy="1114134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80"/>
          <p:cNvSpPr>
            <a:spLocks noChangeArrowheads="1"/>
          </p:cNvSpPr>
          <p:nvPr/>
        </p:nvSpPr>
        <p:spPr bwMode="auto">
          <a:xfrm>
            <a:off x="6633933" y="2026581"/>
            <a:ext cx="107520" cy="37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81"/>
          <p:cNvSpPr>
            <a:spLocks noChangeArrowheads="1"/>
          </p:cNvSpPr>
          <p:nvPr/>
        </p:nvSpPr>
        <p:spPr bwMode="auto">
          <a:xfrm>
            <a:off x="6088316" y="1632181"/>
            <a:ext cx="107520" cy="37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reeform 85"/>
          <p:cNvSpPr>
            <a:spLocks/>
          </p:cNvSpPr>
          <p:nvPr/>
        </p:nvSpPr>
        <p:spPr bwMode="auto">
          <a:xfrm>
            <a:off x="6112867" y="2310112"/>
            <a:ext cx="16322" cy="21810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reeform 86"/>
          <p:cNvSpPr>
            <a:spLocks/>
          </p:cNvSpPr>
          <p:nvPr/>
        </p:nvSpPr>
        <p:spPr bwMode="auto">
          <a:xfrm>
            <a:off x="6161832" y="2201062"/>
            <a:ext cx="16322" cy="21810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88"/>
          <p:cNvSpPr>
            <a:spLocks noChangeArrowheads="1"/>
          </p:cNvSpPr>
          <p:nvPr/>
        </p:nvSpPr>
        <p:spPr bwMode="auto">
          <a:xfrm>
            <a:off x="5672173" y="2310112"/>
            <a:ext cx="704087" cy="20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 set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7679708" y="1166943"/>
            <a:ext cx="1481222" cy="3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Handler</a:t>
            </a:r>
            <a:endParaRPr lang="en-US" sz="1200" b="1" i="1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95"/>
          <p:cNvSpPr>
            <a:spLocks noChangeArrowheads="1"/>
          </p:cNvSpPr>
          <p:nvPr/>
        </p:nvSpPr>
        <p:spPr bwMode="auto">
          <a:xfrm>
            <a:off x="7697393" y="1468994"/>
            <a:ext cx="1497544" cy="7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handle_event</a:t>
            </a:r>
            <a:r>
              <a:rPr lang="en-GB" sz="12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2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97"/>
          <p:cNvSpPr>
            <a:spLocks noChangeArrowheads="1"/>
          </p:cNvSpPr>
          <p:nvPr/>
        </p:nvSpPr>
        <p:spPr bwMode="auto">
          <a:xfrm>
            <a:off x="6917581" y="2616722"/>
            <a:ext cx="1481222" cy="3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Event Handler 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99"/>
          <p:cNvSpPr>
            <a:spLocks noChangeArrowheads="1"/>
          </p:cNvSpPr>
          <p:nvPr/>
        </p:nvSpPr>
        <p:spPr bwMode="auto">
          <a:xfrm>
            <a:off x="6958409" y="3082554"/>
            <a:ext cx="1497544" cy="7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handle_event</a:t>
            </a:r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01"/>
          <p:cNvSpPr>
            <a:spLocks noChangeArrowheads="1"/>
          </p:cNvSpPr>
          <p:nvPr/>
        </p:nvSpPr>
        <p:spPr bwMode="auto">
          <a:xfrm>
            <a:off x="7623312" y="3893072"/>
            <a:ext cx="1481222" cy="3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Event Handler B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103"/>
          <p:cNvSpPr>
            <a:spLocks noChangeArrowheads="1"/>
          </p:cNvSpPr>
          <p:nvPr/>
        </p:nvSpPr>
        <p:spPr bwMode="auto">
          <a:xfrm>
            <a:off x="7674895" y="4388861"/>
            <a:ext cx="1497544" cy="7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handle_event ()</a:t>
            </a:r>
            <a:endParaRPr lang="en-US" sz="12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get_handle()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08"/>
          <p:cNvSpPr>
            <a:spLocks noChangeArrowheads="1"/>
          </p:cNvSpPr>
          <p:nvPr/>
        </p:nvSpPr>
        <p:spPr bwMode="auto">
          <a:xfrm>
            <a:off x="5062891" y="3150452"/>
            <a:ext cx="1392811" cy="33805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4698730" y="2394774"/>
            <a:ext cx="676340" cy="20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&lt;&lt;uses&gt;&gt;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07"/>
          <p:cNvSpPr>
            <a:spLocks noChangeArrowheads="1"/>
          </p:cNvSpPr>
          <p:nvPr/>
        </p:nvSpPr>
        <p:spPr bwMode="auto">
          <a:xfrm>
            <a:off x="5058845" y="3150452"/>
            <a:ext cx="1141180" cy="39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 ()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06"/>
          <p:cNvSpPr>
            <a:spLocks noChangeArrowheads="1"/>
          </p:cNvSpPr>
          <p:nvPr/>
        </p:nvSpPr>
        <p:spPr bwMode="auto">
          <a:xfrm>
            <a:off x="5062891" y="2623374"/>
            <a:ext cx="1392811" cy="527078"/>
          </a:xfrm>
          <a:prstGeom prst="rect">
            <a:avLst/>
          </a:prstGeom>
          <a:solidFill>
            <a:srgbClr val="98C3C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05"/>
          <p:cNvSpPr>
            <a:spLocks noChangeArrowheads="1"/>
          </p:cNvSpPr>
          <p:nvPr/>
        </p:nvSpPr>
        <p:spPr bwMode="auto">
          <a:xfrm>
            <a:off x="5050680" y="2668891"/>
            <a:ext cx="1481222" cy="3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Synchronous</a:t>
            </a:r>
          </a:p>
          <a:p>
            <a:pPr algn="ctr">
              <a:tabLst>
                <a:tab pos="611188" algn="l"/>
              </a:tabLst>
            </a:pPr>
            <a:r>
              <a:rPr lang="en-GB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  <a:r>
              <a:rPr lang="en-GB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Demuxer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Connector 45"/>
          <p:cNvCxnSpPr>
            <a:stCxn id="19" idx="3"/>
          </p:cNvCxnSpPr>
          <p:nvPr/>
        </p:nvCxnSpPr>
        <p:spPr bwMode="auto">
          <a:xfrm>
            <a:off x="8750163" y="2299207"/>
            <a:ext cx="0" cy="153167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Isosceles Triangle 46"/>
          <p:cNvSpPr/>
          <p:nvPr/>
        </p:nvSpPr>
        <p:spPr bwMode="auto">
          <a:xfrm>
            <a:off x="8229841" y="1919805"/>
            <a:ext cx="235637" cy="213658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4541655" y="1350112"/>
            <a:ext cx="1503677" cy="654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0"/>
          <p:cNvSpPr>
            <a:spLocks noChangeArrowheads="1"/>
          </p:cNvSpPr>
          <p:nvPr/>
        </p:nvSpPr>
        <p:spPr bwMode="auto">
          <a:xfrm>
            <a:off x="4541655" y="1032048"/>
            <a:ext cx="1503677" cy="31644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860350" y="1317398"/>
            <a:ext cx="1360" cy="21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860350" y="1928080"/>
            <a:ext cx="1360" cy="21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89"/>
          <p:cNvSpPr>
            <a:spLocks noChangeArrowheads="1"/>
          </p:cNvSpPr>
          <p:nvPr/>
        </p:nvSpPr>
        <p:spPr bwMode="auto">
          <a:xfrm>
            <a:off x="4541655" y="1032048"/>
            <a:ext cx="1419347" cy="31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Reactor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91"/>
          <p:cNvSpPr>
            <a:spLocks noChangeArrowheads="1"/>
          </p:cNvSpPr>
          <p:nvPr/>
        </p:nvSpPr>
        <p:spPr bwMode="auto">
          <a:xfrm>
            <a:off x="4554848" y="1350112"/>
            <a:ext cx="1592089" cy="77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handle_events()</a:t>
            </a:r>
            <a:endParaRPr lang="en-US" sz="12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register_handler()</a:t>
            </a:r>
            <a:endParaRPr lang="en-US" sz="12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remove_handler()</a:t>
            </a:r>
            <a:endParaRPr lang="en-US" sz="1200">
              <a:latin typeface="Arial" pitchFamily="34" charset="0"/>
              <a:cs typeface="Arial" pitchFamily="34" charset="0"/>
            </a:endParaRPr>
          </a:p>
          <a:p>
            <a:pPr>
              <a:tabLst>
                <a:tab pos="611188" algn="l"/>
              </a:tabLst>
            </a:pP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0" y="6387641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49695" y="6413999"/>
            <a:ext cx="8991600" cy="39241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900" u="none" dirty="0" smtClean="0">
                <a:latin typeface="+mj-lt"/>
              </a:rPr>
              <a:t>Some limitations from before don’t apply when combining patterns &amp; frameworks</a:t>
            </a:r>
            <a:endParaRPr lang="en-US" sz="19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106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smtClean="0"/>
              <a:t>Benefits of Frameworks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481263" y="1633538"/>
            <a:ext cx="11303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2000250"/>
            <a:ext cx="914400" cy="28765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28" name="Text Box 3"/>
          <p:cNvSpPr txBox="1">
            <a:spLocks noChangeArrowheads="1"/>
          </p:cNvSpPr>
          <p:nvPr/>
        </p:nvSpPr>
        <p:spPr bwMode="auto">
          <a:xfrm>
            <a:off x="0" y="925513"/>
            <a:ext cx="3352800" cy="2015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2317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</a:rPr>
              <a:t>Design reuse</a:t>
            </a:r>
          </a:p>
          <a:p>
            <a:pPr marL="461963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>
                <a:solidFill>
                  <a:srgbClr val="000000"/>
                </a:solidFill>
              </a:rPr>
              <a:t>e.g., by guiding </a:t>
            </a:r>
            <a:r>
              <a:rPr lang="en-US" sz="2000" dirty="0" smtClean="0">
                <a:solidFill>
                  <a:srgbClr val="000000"/>
                </a:solidFill>
              </a:rPr>
              <a:t>app developers thru steps needed </a:t>
            </a:r>
            <a:r>
              <a:rPr lang="en-US" sz="2000" dirty="0">
                <a:solidFill>
                  <a:srgbClr val="000000"/>
                </a:solidFill>
              </a:rPr>
              <a:t>to </a:t>
            </a:r>
            <a:r>
              <a:rPr lang="en-US" sz="2000" dirty="0" smtClean="0">
                <a:solidFill>
                  <a:srgbClr val="000000"/>
                </a:solidFill>
              </a:rPr>
              <a:t>ensure </a:t>
            </a:r>
            <a:r>
              <a:rPr lang="en-US" sz="2000" dirty="0">
                <a:solidFill>
                  <a:srgbClr val="000000"/>
                </a:solidFill>
              </a:rPr>
              <a:t>successful creation &amp; 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deployment </a:t>
            </a:r>
            <a:r>
              <a:rPr lang="en-US" sz="2000" dirty="0">
                <a:solidFill>
                  <a:srgbClr val="000000"/>
                </a:solidFill>
              </a:rPr>
              <a:t>of </a:t>
            </a:r>
            <a:r>
              <a:rPr lang="en-US" sz="2000" dirty="0" smtClean="0">
                <a:solidFill>
                  <a:srgbClr val="000000"/>
                </a:solidFill>
              </a:rPr>
              <a:t>software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4751573" y="3949654"/>
            <a:ext cx="1266893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7167461" y="1840805"/>
            <a:ext cx="1336534" cy="67158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7695277" y="3788963"/>
            <a:ext cx="1346880" cy="5350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0"/>
          <p:cNvSpPr>
            <a:spLocks noChangeArrowheads="1"/>
          </p:cNvSpPr>
          <p:nvPr/>
        </p:nvSpPr>
        <p:spPr bwMode="auto">
          <a:xfrm>
            <a:off x="6198627" y="3797462"/>
            <a:ext cx="1347438" cy="5265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770428" y="2676697"/>
            <a:ext cx="0" cy="6230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851737" y="2509194"/>
            <a:ext cx="0" cy="45092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7701415" y="3193366"/>
            <a:ext cx="1340743" cy="595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94"/>
          <p:cNvSpPr>
            <a:spLocks noChangeArrowheads="1"/>
          </p:cNvSpPr>
          <p:nvPr/>
        </p:nvSpPr>
        <p:spPr bwMode="auto">
          <a:xfrm>
            <a:off x="7167461" y="1280478"/>
            <a:ext cx="1336534" cy="560326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6900078" y="2947795"/>
            <a:ext cx="18444" cy="29574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6900078" y="2947795"/>
            <a:ext cx="1567728" cy="2464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74"/>
          <p:cNvSpPr>
            <a:spLocks noChangeArrowheads="1"/>
          </p:cNvSpPr>
          <p:nvPr/>
        </p:nvSpPr>
        <p:spPr bwMode="auto">
          <a:xfrm>
            <a:off x="6511219" y="2206379"/>
            <a:ext cx="418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owns</a:t>
            </a:r>
            <a:endParaRPr lang="en-US" sz="24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75"/>
          <p:cNvSpPr>
            <a:spLocks noChangeArrowheads="1"/>
          </p:cNvSpPr>
          <p:nvPr/>
        </p:nvSpPr>
        <p:spPr bwMode="auto">
          <a:xfrm>
            <a:off x="6283675" y="1772118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dispatches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76"/>
          <p:cNvSpPr>
            <a:spLocks noChangeArrowheads="1"/>
          </p:cNvSpPr>
          <p:nvPr/>
        </p:nvSpPr>
        <p:spPr bwMode="auto">
          <a:xfrm>
            <a:off x="6992244" y="1471199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6253963" y="2725986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79"/>
          <p:cNvSpPr>
            <a:spLocks noChangeArrowheads="1"/>
          </p:cNvSpPr>
          <p:nvPr/>
        </p:nvSpPr>
        <p:spPr bwMode="auto">
          <a:xfrm>
            <a:off x="6004225" y="2676695"/>
            <a:ext cx="18444" cy="1258971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80"/>
          <p:cNvSpPr>
            <a:spLocks noChangeArrowheads="1"/>
          </p:cNvSpPr>
          <p:nvPr/>
        </p:nvSpPr>
        <p:spPr bwMode="auto">
          <a:xfrm>
            <a:off x="6076466" y="2652051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81"/>
          <p:cNvSpPr>
            <a:spLocks noChangeArrowheads="1"/>
          </p:cNvSpPr>
          <p:nvPr/>
        </p:nvSpPr>
        <p:spPr bwMode="auto">
          <a:xfrm>
            <a:off x="5459919" y="2141799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reeform 85"/>
          <p:cNvSpPr>
            <a:spLocks/>
          </p:cNvSpPr>
          <p:nvPr/>
        </p:nvSpPr>
        <p:spPr bwMode="auto">
          <a:xfrm>
            <a:off x="5487661" y="2972441"/>
            <a:ext cx="18444" cy="24645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86"/>
          <p:cNvSpPr>
            <a:spLocks/>
          </p:cNvSpPr>
          <p:nvPr/>
        </p:nvSpPr>
        <p:spPr bwMode="auto">
          <a:xfrm>
            <a:off x="5542992" y="2849214"/>
            <a:ext cx="18444" cy="24645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88"/>
          <p:cNvSpPr>
            <a:spLocks noChangeArrowheads="1"/>
          </p:cNvSpPr>
          <p:nvPr/>
        </p:nvSpPr>
        <p:spPr bwMode="auto">
          <a:xfrm>
            <a:off x="4935861" y="3016106"/>
            <a:ext cx="8255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 set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6967584" y="1294829"/>
            <a:ext cx="1673781" cy="5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ACE_Event</a:t>
            </a:r>
            <a:r>
              <a:rPr lang="en-GB" sz="1400" b="1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_Handler</a:t>
            </a:r>
            <a:endParaRPr lang="en-US" sz="1400" b="1" i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95"/>
          <p:cNvSpPr>
            <a:spLocks noChangeArrowheads="1"/>
          </p:cNvSpPr>
          <p:nvPr/>
        </p:nvSpPr>
        <p:spPr bwMode="auto">
          <a:xfrm>
            <a:off x="7149017" y="1852037"/>
            <a:ext cx="1692225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andle_input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i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9"/>
          <p:cNvSpPr>
            <a:spLocks noChangeArrowheads="1"/>
          </p:cNvSpPr>
          <p:nvPr/>
        </p:nvSpPr>
        <p:spPr bwMode="auto">
          <a:xfrm>
            <a:off x="6174043" y="3797462"/>
            <a:ext cx="1692225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handle_input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101"/>
          <p:cNvSpPr>
            <a:spLocks noChangeArrowheads="1"/>
          </p:cNvSpPr>
          <p:nvPr/>
        </p:nvSpPr>
        <p:spPr bwMode="auto">
          <a:xfrm>
            <a:off x="7522302" y="3255255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ACE_Svc</a:t>
            </a:r>
            <a:endParaRPr lang="en-US" sz="14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_Handler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03"/>
          <p:cNvSpPr>
            <a:spLocks noChangeArrowheads="1"/>
          </p:cNvSpPr>
          <p:nvPr/>
        </p:nvSpPr>
        <p:spPr bwMode="auto">
          <a:xfrm>
            <a:off x="7652214" y="3779917"/>
            <a:ext cx="1454523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handle_input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108"/>
          <p:cNvSpPr>
            <a:spLocks noChangeArrowheads="1"/>
          </p:cNvSpPr>
          <p:nvPr/>
        </p:nvSpPr>
        <p:spPr bwMode="auto">
          <a:xfrm>
            <a:off x="4301188" y="3922025"/>
            <a:ext cx="1467677" cy="3820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109"/>
          <p:cNvSpPr>
            <a:spLocks noChangeArrowheads="1"/>
          </p:cNvSpPr>
          <p:nvPr/>
        </p:nvSpPr>
        <p:spPr bwMode="auto">
          <a:xfrm>
            <a:off x="3889686" y="3068109"/>
            <a:ext cx="7950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&lt;&lt;uses&gt;&gt;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07"/>
          <p:cNvSpPr>
            <a:spLocks noChangeArrowheads="1"/>
          </p:cNvSpPr>
          <p:nvPr/>
        </p:nvSpPr>
        <p:spPr bwMode="auto">
          <a:xfrm>
            <a:off x="4296616" y="3955718"/>
            <a:ext cx="1289534" cy="44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06"/>
          <p:cNvSpPr>
            <a:spLocks noChangeArrowheads="1"/>
          </p:cNvSpPr>
          <p:nvPr/>
        </p:nvSpPr>
        <p:spPr bwMode="auto">
          <a:xfrm>
            <a:off x="4301188" y="3326427"/>
            <a:ext cx="1467677" cy="595598"/>
          </a:xfrm>
          <a:prstGeom prst="rect">
            <a:avLst/>
          </a:prstGeom>
          <a:solidFill>
            <a:srgbClr val="98C3C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105"/>
          <p:cNvSpPr>
            <a:spLocks noChangeArrowheads="1"/>
          </p:cNvSpPr>
          <p:nvPr/>
        </p:nvSpPr>
        <p:spPr bwMode="auto">
          <a:xfrm>
            <a:off x="4201284" y="3377861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Synchronous</a:t>
            </a:r>
          </a:p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  <a:r>
              <a:rPr lang="en-GB" sz="1400" b="1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Demuxer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8467806" y="2949355"/>
            <a:ext cx="0" cy="24174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Isosceles Triangle 41"/>
          <p:cNvSpPr/>
          <p:nvPr/>
        </p:nvSpPr>
        <p:spPr bwMode="auto">
          <a:xfrm>
            <a:off x="7717155" y="2621242"/>
            <a:ext cx="266270" cy="24143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90"/>
          <p:cNvSpPr>
            <a:spLocks noChangeArrowheads="1"/>
          </p:cNvSpPr>
          <p:nvPr/>
        </p:nvSpPr>
        <p:spPr bwMode="auto">
          <a:xfrm>
            <a:off x="3712192" y="1536435"/>
            <a:ext cx="1699155" cy="35757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202317" y="1850674"/>
            <a:ext cx="1537" cy="2464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202317" y="2540744"/>
            <a:ext cx="1537" cy="2464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3712192" y="1549755"/>
            <a:ext cx="1603862" cy="3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ACE_Reactor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3712192" y="1887641"/>
            <a:ext cx="1699155" cy="922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1"/>
          <p:cNvSpPr>
            <a:spLocks noChangeArrowheads="1"/>
          </p:cNvSpPr>
          <p:nvPr/>
        </p:nvSpPr>
        <p:spPr bwMode="auto">
          <a:xfrm>
            <a:off x="3687083" y="1902178"/>
            <a:ext cx="1699155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handle_events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register_handler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remove_handler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98"/>
          <p:cNvSpPr>
            <a:spLocks noChangeArrowheads="1"/>
          </p:cNvSpPr>
          <p:nvPr/>
        </p:nvSpPr>
        <p:spPr bwMode="auto">
          <a:xfrm>
            <a:off x="6198627" y="3201863"/>
            <a:ext cx="1347438" cy="595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97"/>
          <p:cNvSpPr>
            <a:spLocks noChangeArrowheads="1"/>
          </p:cNvSpPr>
          <p:nvPr/>
        </p:nvSpPr>
        <p:spPr bwMode="auto">
          <a:xfrm>
            <a:off x="6041801" y="3263818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</a:t>
            </a:r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Acceptor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Connector 50"/>
          <p:cNvCxnSpPr>
            <a:stCxn id="43" idx="3"/>
          </p:cNvCxnSpPr>
          <p:nvPr/>
        </p:nvCxnSpPr>
        <p:spPr bwMode="auto">
          <a:xfrm flipV="1">
            <a:off x="5411347" y="1715224"/>
            <a:ext cx="1756114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5411347" y="2415050"/>
            <a:ext cx="1756114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5635212" y="2276395"/>
            <a:ext cx="807912" cy="4001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66"/>
          <p:cNvSpPr>
            <a:spLocks noChangeArrowheads="1"/>
          </p:cNvSpPr>
          <p:nvPr/>
        </p:nvSpPr>
        <p:spPr bwMode="auto">
          <a:xfrm>
            <a:off x="5768865" y="2357734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8378432" y="4314784"/>
            <a:ext cx="2736" cy="526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Isosceles Triangle 55"/>
          <p:cNvSpPr/>
          <p:nvPr/>
        </p:nvSpPr>
        <p:spPr bwMode="auto">
          <a:xfrm>
            <a:off x="8245427" y="4426832"/>
            <a:ext cx="266270" cy="24143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6855720" y="4314784"/>
            <a:ext cx="2736" cy="526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Isosceles Triangle 57"/>
          <p:cNvSpPr/>
          <p:nvPr/>
        </p:nvSpPr>
        <p:spPr bwMode="auto">
          <a:xfrm>
            <a:off x="6723953" y="4426832"/>
            <a:ext cx="266270" cy="24143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104"/>
          <p:cNvSpPr>
            <a:spLocks noChangeArrowheads="1"/>
          </p:cNvSpPr>
          <p:nvPr/>
        </p:nvSpPr>
        <p:spPr bwMode="auto">
          <a:xfrm>
            <a:off x="7709305" y="5437118"/>
            <a:ext cx="1346880" cy="5350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02"/>
          <p:cNvSpPr>
            <a:spLocks noChangeArrowheads="1"/>
          </p:cNvSpPr>
          <p:nvPr/>
        </p:nvSpPr>
        <p:spPr bwMode="auto">
          <a:xfrm>
            <a:off x="7709305" y="4841521"/>
            <a:ext cx="1346881" cy="595598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01"/>
          <p:cNvSpPr>
            <a:spLocks noChangeArrowheads="1"/>
          </p:cNvSpPr>
          <p:nvPr/>
        </p:nvSpPr>
        <p:spPr bwMode="auto">
          <a:xfrm>
            <a:off x="7536330" y="4903410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HTTP_Svc</a:t>
            </a:r>
            <a:endParaRPr lang="en-US" sz="14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_Handler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103"/>
          <p:cNvSpPr>
            <a:spLocks noChangeArrowheads="1"/>
          </p:cNvSpPr>
          <p:nvPr/>
        </p:nvSpPr>
        <p:spPr bwMode="auto">
          <a:xfrm>
            <a:off x="7663765" y="5428072"/>
            <a:ext cx="1454523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US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andle_input</a:t>
            </a:r>
            <a:r>
              <a:rPr lang="en-US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04"/>
          <p:cNvSpPr>
            <a:spLocks noChangeArrowheads="1"/>
          </p:cNvSpPr>
          <p:nvPr/>
        </p:nvSpPr>
        <p:spPr bwMode="auto">
          <a:xfrm>
            <a:off x="6195459" y="5429524"/>
            <a:ext cx="1346880" cy="5350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102"/>
          <p:cNvSpPr>
            <a:spLocks noChangeArrowheads="1"/>
          </p:cNvSpPr>
          <p:nvPr/>
        </p:nvSpPr>
        <p:spPr bwMode="auto">
          <a:xfrm>
            <a:off x="6195459" y="4833927"/>
            <a:ext cx="1346881" cy="595598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101"/>
          <p:cNvSpPr>
            <a:spLocks noChangeArrowheads="1"/>
          </p:cNvSpPr>
          <p:nvPr/>
        </p:nvSpPr>
        <p:spPr bwMode="auto">
          <a:xfrm>
            <a:off x="6022485" y="4895816"/>
            <a:ext cx="1673781" cy="5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HTTP_Svc</a:t>
            </a:r>
            <a:endParaRPr lang="en-US" sz="14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_Acceptor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103"/>
          <p:cNvSpPr>
            <a:spLocks noChangeArrowheads="1"/>
          </p:cNvSpPr>
          <p:nvPr/>
        </p:nvSpPr>
        <p:spPr bwMode="auto">
          <a:xfrm>
            <a:off x="6130870" y="5420478"/>
            <a:ext cx="1454523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handle_input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6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smtClean="0"/>
              <a:t>Benefits of Frameworks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481263" y="1633538"/>
            <a:ext cx="11303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2000250"/>
            <a:ext cx="914400" cy="28765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828" name="Text Box 3"/>
          <p:cNvSpPr txBox="1">
            <a:spLocks noChangeArrowheads="1"/>
          </p:cNvSpPr>
          <p:nvPr/>
        </p:nvSpPr>
        <p:spPr bwMode="auto">
          <a:xfrm>
            <a:off x="0" y="925513"/>
            <a:ext cx="3352800" cy="2015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2317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</a:rPr>
              <a:t>Design reuse</a:t>
            </a:r>
          </a:p>
          <a:p>
            <a:pPr marL="461963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>
                <a:solidFill>
                  <a:srgbClr val="000000"/>
                </a:solidFill>
              </a:rPr>
              <a:t>e.g., by guiding </a:t>
            </a:r>
            <a:r>
              <a:rPr lang="en-US" sz="2000" dirty="0" smtClean="0">
                <a:solidFill>
                  <a:srgbClr val="000000"/>
                </a:solidFill>
              </a:rPr>
              <a:t>app developers thru steps needed </a:t>
            </a:r>
            <a:r>
              <a:rPr lang="en-US" sz="2000" dirty="0">
                <a:solidFill>
                  <a:srgbClr val="000000"/>
                </a:solidFill>
              </a:rPr>
              <a:t>to </a:t>
            </a:r>
            <a:r>
              <a:rPr lang="en-US" sz="2000" dirty="0" smtClean="0">
                <a:solidFill>
                  <a:srgbClr val="000000"/>
                </a:solidFill>
              </a:rPr>
              <a:t>ensure </a:t>
            </a:r>
            <a:r>
              <a:rPr lang="en-US" sz="2000" dirty="0">
                <a:solidFill>
                  <a:srgbClr val="000000"/>
                </a:solidFill>
              </a:rPr>
              <a:t>successful creation &amp; 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deployment </a:t>
            </a:r>
            <a:r>
              <a:rPr lang="en-US" sz="2000" dirty="0">
                <a:solidFill>
                  <a:srgbClr val="000000"/>
                </a:solidFill>
              </a:rPr>
              <a:t>of </a:t>
            </a:r>
            <a:r>
              <a:rPr lang="en-US" sz="2000" dirty="0" smtClean="0">
                <a:solidFill>
                  <a:srgbClr val="000000"/>
                </a:solidFill>
              </a:rPr>
              <a:t>software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V="1">
            <a:off x="4751573" y="3949654"/>
            <a:ext cx="1266893" cy="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7167461" y="1840805"/>
            <a:ext cx="1336534" cy="67158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104"/>
          <p:cNvSpPr>
            <a:spLocks noChangeArrowheads="1"/>
          </p:cNvSpPr>
          <p:nvPr/>
        </p:nvSpPr>
        <p:spPr bwMode="auto">
          <a:xfrm>
            <a:off x="7695277" y="3788963"/>
            <a:ext cx="1346880" cy="5350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6198627" y="3797462"/>
            <a:ext cx="1347438" cy="5265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4770428" y="2676697"/>
            <a:ext cx="0" cy="6230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851737" y="2509194"/>
            <a:ext cx="0" cy="45092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ectangle 102"/>
          <p:cNvSpPr>
            <a:spLocks noChangeArrowheads="1"/>
          </p:cNvSpPr>
          <p:nvPr/>
        </p:nvSpPr>
        <p:spPr bwMode="auto">
          <a:xfrm>
            <a:off x="7701415" y="3193366"/>
            <a:ext cx="1340743" cy="595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94"/>
          <p:cNvSpPr>
            <a:spLocks noChangeArrowheads="1"/>
          </p:cNvSpPr>
          <p:nvPr/>
        </p:nvSpPr>
        <p:spPr bwMode="auto">
          <a:xfrm>
            <a:off x="7167461" y="1280478"/>
            <a:ext cx="1336534" cy="560326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55"/>
          <p:cNvSpPr>
            <a:spLocks noChangeArrowheads="1"/>
          </p:cNvSpPr>
          <p:nvPr/>
        </p:nvSpPr>
        <p:spPr bwMode="auto">
          <a:xfrm>
            <a:off x="6900078" y="2947795"/>
            <a:ext cx="18444" cy="295746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56"/>
          <p:cNvSpPr>
            <a:spLocks noChangeArrowheads="1"/>
          </p:cNvSpPr>
          <p:nvPr/>
        </p:nvSpPr>
        <p:spPr bwMode="auto">
          <a:xfrm>
            <a:off x="6900078" y="2947795"/>
            <a:ext cx="1567728" cy="2464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6511219" y="2206379"/>
            <a:ext cx="418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owns</a:t>
            </a:r>
            <a:endParaRPr lang="en-US" sz="24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6283675" y="1772118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dispatches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6992244" y="1471199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6253963" y="2725986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6004225" y="2676695"/>
            <a:ext cx="18444" cy="1258971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6076466" y="2652051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5459919" y="2141799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reeform 85"/>
          <p:cNvSpPr>
            <a:spLocks/>
          </p:cNvSpPr>
          <p:nvPr/>
        </p:nvSpPr>
        <p:spPr bwMode="auto">
          <a:xfrm>
            <a:off x="5487661" y="2972441"/>
            <a:ext cx="18444" cy="24645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reeform 86"/>
          <p:cNvSpPr>
            <a:spLocks/>
          </p:cNvSpPr>
          <p:nvPr/>
        </p:nvSpPr>
        <p:spPr bwMode="auto">
          <a:xfrm>
            <a:off x="5542992" y="2849214"/>
            <a:ext cx="18444" cy="24645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88"/>
          <p:cNvSpPr>
            <a:spLocks noChangeArrowheads="1"/>
          </p:cNvSpPr>
          <p:nvPr/>
        </p:nvSpPr>
        <p:spPr bwMode="auto">
          <a:xfrm>
            <a:off x="4935861" y="3016106"/>
            <a:ext cx="8255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 set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93"/>
          <p:cNvSpPr>
            <a:spLocks noChangeArrowheads="1"/>
          </p:cNvSpPr>
          <p:nvPr/>
        </p:nvSpPr>
        <p:spPr bwMode="auto">
          <a:xfrm>
            <a:off x="6967584" y="1294829"/>
            <a:ext cx="1673781" cy="5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ACE_Event</a:t>
            </a:r>
            <a:r>
              <a:rPr lang="en-GB" sz="1400" b="1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_Handler</a:t>
            </a:r>
            <a:endParaRPr lang="en-US" sz="1400" b="1" i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95"/>
          <p:cNvSpPr>
            <a:spLocks noChangeArrowheads="1"/>
          </p:cNvSpPr>
          <p:nvPr/>
        </p:nvSpPr>
        <p:spPr bwMode="auto">
          <a:xfrm>
            <a:off x="7149017" y="1852037"/>
            <a:ext cx="1692225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andle_input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i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99"/>
          <p:cNvSpPr>
            <a:spLocks noChangeArrowheads="1"/>
          </p:cNvSpPr>
          <p:nvPr/>
        </p:nvSpPr>
        <p:spPr bwMode="auto">
          <a:xfrm>
            <a:off x="6174043" y="3797462"/>
            <a:ext cx="1692225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handle_input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101"/>
          <p:cNvSpPr>
            <a:spLocks noChangeArrowheads="1"/>
          </p:cNvSpPr>
          <p:nvPr/>
        </p:nvSpPr>
        <p:spPr bwMode="auto">
          <a:xfrm>
            <a:off x="7522302" y="3255255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ACE_Svc</a:t>
            </a:r>
            <a:endParaRPr lang="en-US" sz="14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_Handler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103"/>
          <p:cNvSpPr>
            <a:spLocks noChangeArrowheads="1"/>
          </p:cNvSpPr>
          <p:nvPr/>
        </p:nvSpPr>
        <p:spPr bwMode="auto">
          <a:xfrm>
            <a:off x="7652214" y="3779917"/>
            <a:ext cx="1454523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svc()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108"/>
          <p:cNvSpPr>
            <a:spLocks noChangeArrowheads="1"/>
          </p:cNvSpPr>
          <p:nvPr/>
        </p:nvSpPr>
        <p:spPr bwMode="auto">
          <a:xfrm>
            <a:off x="4301188" y="3922025"/>
            <a:ext cx="1467677" cy="3820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109"/>
          <p:cNvSpPr>
            <a:spLocks noChangeArrowheads="1"/>
          </p:cNvSpPr>
          <p:nvPr/>
        </p:nvSpPr>
        <p:spPr bwMode="auto">
          <a:xfrm>
            <a:off x="3889686" y="3068109"/>
            <a:ext cx="7950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&lt;&lt;uses&gt;&gt;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107"/>
          <p:cNvSpPr>
            <a:spLocks noChangeArrowheads="1"/>
          </p:cNvSpPr>
          <p:nvPr/>
        </p:nvSpPr>
        <p:spPr bwMode="auto">
          <a:xfrm>
            <a:off x="4296616" y="3955718"/>
            <a:ext cx="1289534" cy="44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select()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106"/>
          <p:cNvSpPr>
            <a:spLocks noChangeArrowheads="1"/>
          </p:cNvSpPr>
          <p:nvPr/>
        </p:nvSpPr>
        <p:spPr bwMode="auto">
          <a:xfrm>
            <a:off x="4301188" y="3326427"/>
            <a:ext cx="1467677" cy="595598"/>
          </a:xfrm>
          <a:prstGeom prst="rect">
            <a:avLst/>
          </a:prstGeom>
          <a:solidFill>
            <a:srgbClr val="98C3C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105"/>
          <p:cNvSpPr>
            <a:spLocks noChangeArrowheads="1"/>
          </p:cNvSpPr>
          <p:nvPr/>
        </p:nvSpPr>
        <p:spPr bwMode="auto">
          <a:xfrm>
            <a:off x="4201284" y="3377861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Synchronous</a:t>
            </a:r>
          </a:p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  <a:r>
              <a:rPr lang="en-GB" sz="1400" b="1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Demuxer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>
            <a:off x="8467806" y="2949355"/>
            <a:ext cx="0" cy="24174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Isosceles Triangle 97"/>
          <p:cNvSpPr/>
          <p:nvPr/>
        </p:nvSpPr>
        <p:spPr bwMode="auto">
          <a:xfrm>
            <a:off x="7717155" y="2621242"/>
            <a:ext cx="266270" cy="24143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0"/>
          <p:cNvSpPr>
            <a:spLocks noChangeArrowheads="1"/>
          </p:cNvSpPr>
          <p:nvPr/>
        </p:nvSpPr>
        <p:spPr bwMode="auto">
          <a:xfrm>
            <a:off x="3712192" y="1536435"/>
            <a:ext cx="1699155" cy="35757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202317" y="1850674"/>
            <a:ext cx="1537" cy="2464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202317" y="2540744"/>
            <a:ext cx="1537" cy="2464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89"/>
          <p:cNvSpPr>
            <a:spLocks noChangeArrowheads="1"/>
          </p:cNvSpPr>
          <p:nvPr/>
        </p:nvSpPr>
        <p:spPr bwMode="auto">
          <a:xfrm>
            <a:off x="3712192" y="1549755"/>
            <a:ext cx="1603862" cy="35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ACE_Reactor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92"/>
          <p:cNvSpPr>
            <a:spLocks noChangeArrowheads="1"/>
          </p:cNvSpPr>
          <p:nvPr/>
        </p:nvSpPr>
        <p:spPr bwMode="auto">
          <a:xfrm>
            <a:off x="3712192" y="1887641"/>
            <a:ext cx="1699155" cy="922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91"/>
          <p:cNvSpPr>
            <a:spLocks noChangeArrowheads="1"/>
          </p:cNvSpPr>
          <p:nvPr/>
        </p:nvSpPr>
        <p:spPr bwMode="auto">
          <a:xfrm>
            <a:off x="3687083" y="1902178"/>
            <a:ext cx="1699155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handle_events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register_handler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remove_handler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98"/>
          <p:cNvSpPr>
            <a:spLocks noChangeArrowheads="1"/>
          </p:cNvSpPr>
          <p:nvPr/>
        </p:nvSpPr>
        <p:spPr bwMode="auto">
          <a:xfrm>
            <a:off x="6198627" y="3201863"/>
            <a:ext cx="1347438" cy="595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97"/>
          <p:cNvSpPr>
            <a:spLocks noChangeArrowheads="1"/>
          </p:cNvSpPr>
          <p:nvPr/>
        </p:nvSpPr>
        <p:spPr bwMode="auto">
          <a:xfrm>
            <a:off x="6041801" y="3263818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</a:t>
            </a:r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Acceptor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99" idx="3"/>
          </p:cNvCxnSpPr>
          <p:nvPr/>
        </p:nvCxnSpPr>
        <p:spPr bwMode="auto">
          <a:xfrm flipV="1">
            <a:off x="5411347" y="1715224"/>
            <a:ext cx="1756114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5411347" y="2415050"/>
            <a:ext cx="1756114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635212" y="2276395"/>
            <a:ext cx="807912" cy="4001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Rectangle 66"/>
          <p:cNvSpPr>
            <a:spLocks noChangeArrowheads="1"/>
          </p:cNvSpPr>
          <p:nvPr/>
        </p:nvSpPr>
        <p:spPr bwMode="auto">
          <a:xfrm>
            <a:off x="5768865" y="2357734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104"/>
          <p:cNvSpPr>
            <a:spLocks noChangeArrowheads="1"/>
          </p:cNvSpPr>
          <p:nvPr/>
        </p:nvSpPr>
        <p:spPr bwMode="auto">
          <a:xfrm>
            <a:off x="7709305" y="5437118"/>
            <a:ext cx="1346880" cy="5350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Rectangle 102"/>
          <p:cNvSpPr>
            <a:spLocks noChangeArrowheads="1"/>
          </p:cNvSpPr>
          <p:nvPr/>
        </p:nvSpPr>
        <p:spPr bwMode="auto">
          <a:xfrm>
            <a:off x="7709305" y="4841521"/>
            <a:ext cx="1346881" cy="595598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01"/>
          <p:cNvSpPr>
            <a:spLocks noChangeArrowheads="1"/>
          </p:cNvSpPr>
          <p:nvPr/>
        </p:nvSpPr>
        <p:spPr bwMode="auto">
          <a:xfrm>
            <a:off x="7536330" y="4903410"/>
            <a:ext cx="1673781" cy="3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TPC_HTTP</a:t>
            </a:r>
            <a:endParaRPr lang="en-US" sz="14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_Handler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103"/>
          <p:cNvSpPr>
            <a:spLocks noChangeArrowheads="1"/>
          </p:cNvSpPr>
          <p:nvPr/>
        </p:nvSpPr>
        <p:spPr bwMode="auto">
          <a:xfrm>
            <a:off x="7663765" y="5428072"/>
            <a:ext cx="1454523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US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svc()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8378432" y="4314784"/>
            <a:ext cx="2736" cy="526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Isosceles Triangle 115"/>
          <p:cNvSpPr/>
          <p:nvPr/>
        </p:nvSpPr>
        <p:spPr bwMode="auto">
          <a:xfrm>
            <a:off x="8245427" y="4426832"/>
            <a:ext cx="266270" cy="24143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6855720" y="4314784"/>
            <a:ext cx="2736" cy="52673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Isosceles Triangle 117"/>
          <p:cNvSpPr/>
          <p:nvPr/>
        </p:nvSpPr>
        <p:spPr bwMode="auto">
          <a:xfrm>
            <a:off x="6723953" y="4426832"/>
            <a:ext cx="266270" cy="24143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8391026" y="5511812"/>
            <a:ext cx="431800" cy="370426"/>
            <a:chOff x="8327572" y="4328206"/>
            <a:chExt cx="300243" cy="312737"/>
          </a:xfrm>
        </p:grpSpPr>
        <p:grpSp>
          <p:nvGrpSpPr>
            <p:cNvPr id="120" name="Group 119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122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6" name="Rectangle 104"/>
          <p:cNvSpPr>
            <a:spLocks noChangeArrowheads="1"/>
          </p:cNvSpPr>
          <p:nvPr/>
        </p:nvSpPr>
        <p:spPr bwMode="auto">
          <a:xfrm>
            <a:off x="6195459" y="5429524"/>
            <a:ext cx="1346880" cy="5350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ectangle 102"/>
          <p:cNvSpPr>
            <a:spLocks noChangeArrowheads="1"/>
          </p:cNvSpPr>
          <p:nvPr/>
        </p:nvSpPr>
        <p:spPr bwMode="auto">
          <a:xfrm>
            <a:off x="6195459" y="4833927"/>
            <a:ext cx="1346881" cy="595598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01"/>
          <p:cNvSpPr>
            <a:spLocks noChangeArrowheads="1"/>
          </p:cNvSpPr>
          <p:nvPr/>
        </p:nvSpPr>
        <p:spPr bwMode="auto">
          <a:xfrm>
            <a:off x="6022485" y="4895816"/>
            <a:ext cx="1673781" cy="5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TPC_HTTP</a:t>
            </a:r>
            <a:endParaRPr lang="en-US" sz="14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_Acceptor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03"/>
          <p:cNvSpPr>
            <a:spLocks noChangeArrowheads="1"/>
          </p:cNvSpPr>
          <p:nvPr/>
        </p:nvSpPr>
        <p:spPr bwMode="auto">
          <a:xfrm>
            <a:off x="6130870" y="5420478"/>
            <a:ext cx="1454523" cy="8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handle_input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get_handle</a:t>
            </a: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 bwMode="auto">
          <a:xfrm rot="12963584">
            <a:off x="6115572" y="3877153"/>
            <a:ext cx="527243" cy="1945220"/>
          </a:xfrm>
          <a:prstGeom prst="triangle">
            <a:avLst>
              <a:gd name="adj" fmla="val 62411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6292249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114800" y="1008730"/>
            <a:ext cx="4891508" cy="3294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481263" y="1366838"/>
            <a:ext cx="11303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smtClean="0"/>
              <a:t>Benefits of Frameworks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0" y="925513"/>
            <a:ext cx="4646613" cy="170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231775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</a:rPr>
              <a:t>Implementation </a:t>
            </a:r>
            <a:r>
              <a:rPr lang="en-US" sz="2000" b="1" dirty="0">
                <a:solidFill>
                  <a:srgbClr val="000000"/>
                </a:solidFill>
              </a:rPr>
              <a:t>reuse</a:t>
            </a:r>
          </a:p>
          <a:p>
            <a:pPr marL="461963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>
                <a:solidFill>
                  <a:srgbClr val="000000"/>
                </a:solidFill>
              </a:rPr>
              <a:t>e.g., by leveraging previous development &amp; optimization 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efforts &amp; amortizing </a:t>
            </a:r>
            <a:r>
              <a:rPr lang="en-US" sz="2000" dirty="0">
                <a:solidFill>
                  <a:srgbClr val="000000"/>
                </a:solidFill>
              </a:rPr>
              <a:t>software lifecycle costs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53" y="1018669"/>
            <a:ext cx="4739108" cy="3400931"/>
          </a:xfrm>
          <a:prstGeom prst="rect">
            <a:avLst/>
          </a:prstGeom>
        </p:spPr>
      </p:pic>
      <p:grpSp>
        <p:nvGrpSpPr>
          <p:cNvPr id="9" name="Group 108"/>
          <p:cNvGrpSpPr>
            <a:grpSpLocks noChangeAspect="1"/>
          </p:cNvGrpSpPr>
          <p:nvPr/>
        </p:nvGrpSpPr>
        <p:grpSpPr bwMode="auto">
          <a:xfrm>
            <a:off x="1206229" y="3587135"/>
            <a:ext cx="2255838" cy="1100137"/>
            <a:chOff x="1220" y="2991"/>
            <a:chExt cx="1298" cy="630"/>
          </a:xfrm>
        </p:grpSpPr>
        <p:sp>
          <p:nvSpPr>
            <p:cNvPr id="10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14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3" y="3056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Freeform 14"/>
          <p:cNvSpPr/>
          <p:nvPr/>
        </p:nvSpPr>
        <p:spPr bwMode="auto">
          <a:xfrm>
            <a:off x="287157" y="4644548"/>
            <a:ext cx="5256122" cy="481765"/>
          </a:xfrm>
          <a:custGeom>
            <a:avLst/>
            <a:gdLst>
              <a:gd name="connsiteX0" fmla="*/ 0 w 5381625"/>
              <a:gd name="connsiteY0" fmla="*/ 495300 h 495300"/>
              <a:gd name="connsiteX1" fmla="*/ 1000125 w 5381625"/>
              <a:gd name="connsiteY1" fmla="*/ 9525 h 495300"/>
              <a:gd name="connsiteX2" fmla="*/ 3038475 w 5381625"/>
              <a:gd name="connsiteY2" fmla="*/ 0 h 495300"/>
              <a:gd name="connsiteX3" fmla="*/ 5381625 w 5381625"/>
              <a:gd name="connsiteY3" fmla="*/ 457200 h 495300"/>
              <a:gd name="connsiteX4" fmla="*/ 76200 w 5381625"/>
              <a:gd name="connsiteY4" fmla="*/ 495300 h 495300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2857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952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76250 h 476250"/>
              <a:gd name="connsiteX1" fmla="*/ 1008146 w 5381625"/>
              <a:gd name="connsiteY1" fmla="*/ 6517 h 476250"/>
              <a:gd name="connsiteX2" fmla="*/ 3048000 w 5381625"/>
              <a:gd name="connsiteY2" fmla="*/ 0 h 476250"/>
              <a:gd name="connsiteX3" fmla="*/ 5381625 w 5381625"/>
              <a:gd name="connsiteY3" fmla="*/ 438150 h 476250"/>
              <a:gd name="connsiteX4" fmla="*/ 76200 w 5381625"/>
              <a:gd name="connsiteY4" fmla="*/ 476250 h 476250"/>
              <a:gd name="connsiteX0" fmla="*/ 0 w 5381625"/>
              <a:gd name="connsiteY0" fmla="*/ 481765 h 481765"/>
              <a:gd name="connsiteX1" fmla="*/ 1008146 w 5381625"/>
              <a:gd name="connsiteY1" fmla="*/ 0 h 481765"/>
              <a:gd name="connsiteX2" fmla="*/ 3048000 w 5381625"/>
              <a:gd name="connsiteY2" fmla="*/ 5515 h 481765"/>
              <a:gd name="connsiteX3" fmla="*/ 5381625 w 5381625"/>
              <a:gd name="connsiteY3" fmla="*/ 443665 h 481765"/>
              <a:gd name="connsiteX4" fmla="*/ 76200 w 5381625"/>
              <a:gd name="connsiteY4" fmla="*/ 481765 h 48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5" h="481765">
                <a:moveTo>
                  <a:pt x="0" y="481765"/>
                </a:moveTo>
                <a:lnTo>
                  <a:pt x="1008146" y="0"/>
                </a:lnTo>
                <a:lnTo>
                  <a:pt x="3048000" y="5515"/>
                </a:lnTo>
                <a:lnTo>
                  <a:pt x="5381625" y="443665"/>
                </a:lnTo>
                <a:lnTo>
                  <a:pt x="76200" y="481765"/>
                </a:ln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1" y="5061914"/>
            <a:ext cx="5602941" cy="16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50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6292249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481263" y="1309688"/>
            <a:ext cx="11303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smtClean="0"/>
              <a:t>Benefits of Frameworks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98" y="6135469"/>
            <a:ext cx="272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scoreboard.theaceorb.nl/</a:t>
            </a:r>
            <a:br>
              <a:rPr lang="en-US" dirty="0" smtClean="0">
                <a:hlinkClick r:id="rId3"/>
              </a:rPr>
            </a:br>
            <a:r>
              <a:rPr lang="en-US" dirty="0" err="1" smtClean="0">
                <a:hlinkClick r:id="rId3"/>
              </a:rPr>
              <a:t>test_stats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49462"/>
            <a:ext cx="6348413" cy="473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925513"/>
            <a:ext cx="9144000" cy="14003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231775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</a:rPr>
              <a:t>Validation </a:t>
            </a:r>
            <a:r>
              <a:rPr lang="en-US" sz="2000" b="1" dirty="0">
                <a:solidFill>
                  <a:srgbClr val="000000"/>
                </a:solidFill>
              </a:rPr>
              <a:t>reuse</a:t>
            </a:r>
          </a:p>
          <a:p>
            <a:pPr marL="461963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>
                <a:solidFill>
                  <a:srgbClr val="000000"/>
                </a:solidFill>
              </a:rPr>
              <a:t>e.g., by amortizing the efforts </a:t>
            </a:r>
            <a:r>
              <a:rPr lang="en-US" sz="2000" dirty="0" smtClean="0">
                <a:solidFill>
                  <a:srgbClr val="000000"/>
                </a:solidFill>
              </a:rPr>
              <a:t>of </a:t>
            </a:r>
            <a:r>
              <a:rPr lang="en-US" sz="2000" dirty="0">
                <a:solidFill>
                  <a:srgbClr val="000000"/>
                </a:solidFill>
              </a:rPr>
              <a:t>validating application- &amp; platform-independent portions of software, thereby enhancing </a:t>
            </a:r>
            <a:r>
              <a:rPr lang="en-US" sz="2000" dirty="0" smtClean="0">
                <a:solidFill>
                  <a:srgbClr val="000000"/>
                </a:solidFill>
              </a:rPr>
              <a:t>dependability &amp; performance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2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6292249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890" name="Text Box 199"/>
          <p:cNvSpPr txBox="1">
            <a:spLocks noChangeArrowheads="1"/>
          </p:cNvSpPr>
          <p:nvPr/>
        </p:nvSpPr>
        <p:spPr bwMode="auto">
          <a:xfrm>
            <a:off x="-9526" y="1020763"/>
            <a:ext cx="91535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Significant </a:t>
            </a:r>
            <a:r>
              <a:rPr lang="en-US" sz="2000" dirty="0">
                <a:solidFill>
                  <a:srgbClr val="000000"/>
                </a:solidFill>
              </a:rPr>
              <a:t>time </a:t>
            </a:r>
            <a:r>
              <a:rPr lang="en-US" sz="2000" dirty="0" smtClean="0">
                <a:solidFill>
                  <a:srgbClr val="000000"/>
                </a:solidFill>
              </a:rPr>
              <a:t>may required </a:t>
            </a:r>
            <a:r>
              <a:rPr lang="en-US" sz="2000" dirty="0">
                <a:solidFill>
                  <a:srgbClr val="000000"/>
                </a:solidFill>
              </a:rPr>
              <a:t>to </a:t>
            </a:r>
            <a:r>
              <a:rPr lang="en-US" sz="2000" dirty="0" smtClean="0">
                <a:solidFill>
                  <a:srgbClr val="000000"/>
                </a:solidFill>
              </a:rPr>
              <a:t>learn how to use frameworks effectively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Limitations of Frameworks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519403" y="3397425"/>
            <a:ext cx="477982" cy="207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8891" y="3485322"/>
            <a:ext cx="477982" cy="207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7335817">
            <a:off x="7313487" y="3443907"/>
            <a:ext cx="326857" cy="1593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8681" y="6475416"/>
            <a:ext cx="317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www.ohloh.net/p/acetaociao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6290"/>
            <a:ext cx="74231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07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99"/>
          <p:cNvSpPr txBox="1">
            <a:spLocks noChangeArrowheads="1"/>
          </p:cNvSpPr>
          <p:nvPr/>
        </p:nvSpPr>
        <p:spPr bwMode="auto">
          <a:xfrm>
            <a:off x="-9526" y="1020763"/>
            <a:ext cx="90773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Polymorphism, inversion </a:t>
            </a:r>
            <a:r>
              <a:rPr lang="en-US" sz="2000" dirty="0">
                <a:solidFill>
                  <a:srgbClr val="000000"/>
                </a:solidFill>
              </a:rPr>
              <a:t>of </a:t>
            </a:r>
            <a:r>
              <a:rPr lang="en-US" sz="2000" dirty="0" smtClean="0">
                <a:solidFill>
                  <a:srgbClr val="000000"/>
                </a:solidFill>
              </a:rPr>
              <a:t>control, &amp; concurrent (especially asynchronous) processing makes </a:t>
            </a:r>
            <a:r>
              <a:rPr lang="en-US" sz="2000" dirty="0">
                <a:solidFill>
                  <a:srgbClr val="000000"/>
                </a:solidFill>
              </a:rPr>
              <a:t>debugging </a:t>
            </a:r>
            <a:r>
              <a:rPr lang="en-US" sz="2000" dirty="0" smtClean="0">
                <a:solidFill>
                  <a:srgbClr val="000000"/>
                </a:solidFill>
              </a:rPr>
              <a:t>tedious &amp; challenging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Limitations of Frameworks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3" y="1981200"/>
            <a:ext cx="782430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5"/>
          <p:cNvSpPr/>
          <p:nvPr/>
        </p:nvSpPr>
        <p:spPr bwMode="auto">
          <a:xfrm>
            <a:off x="152400" y="5486400"/>
            <a:ext cx="1714500" cy="646331"/>
          </a:xfrm>
          <a:prstGeom prst="borderCallout1">
            <a:avLst>
              <a:gd name="adj1" fmla="val 34059"/>
              <a:gd name="adj2" fmla="val 101384"/>
              <a:gd name="adj3" fmla="val -76817"/>
              <a:gd name="adj4" fmla="val 190069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Note inversion of control</a:t>
            </a:r>
            <a:endParaRPr lang="en-US" i="1" u="none" dirty="0"/>
          </a:p>
        </p:txBody>
      </p:sp>
    </p:spTree>
    <p:extLst>
      <p:ext uri="{BB962C8B-B14F-4D97-AF65-F5344CB8AC3E}">
        <p14:creationId xmlns:p14="http://schemas.microsoft.com/office/powerpoint/2010/main" val="859504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6292249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2" y="1361661"/>
            <a:ext cx="8177572" cy="517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Text Box 199"/>
          <p:cNvSpPr txBox="1">
            <a:spLocks noChangeArrowheads="1"/>
          </p:cNvSpPr>
          <p:nvPr/>
        </p:nvSpPr>
        <p:spPr bwMode="auto">
          <a:xfrm>
            <a:off x="-9526" y="981007"/>
            <a:ext cx="6181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Testing </a:t>
            </a:r>
            <a:r>
              <a:rPr lang="en-US" sz="2000" dirty="0" smtClean="0">
                <a:solidFill>
                  <a:srgbClr val="000000"/>
                </a:solidFill>
              </a:rPr>
              <a:t>can be tricky </a:t>
            </a:r>
            <a:r>
              <a:rPr lang="en-US" sz="2000" dirty="0">
                <a:solidFill>
                  <a:srgbClr val="000000"/>
                </a:solidFill>
              </a:rPr>
              <a:t>due </a:t>
            </a:r>
            <a:r>
              <a:rPr lang="en-US" sz="2000" dirty="0" smtClean="0">
                <a:solidFill>
                  <a:srgbClr val="000000"/>
                </a:solidFill>
              </a:rPr>
              <a:t>to “late </a:t>
            </a:r>
            <a:r>
              <a:rPr lang="en-US" sz="2000" dirty="0">
                <a:solidFill>
                  <a:srgbClr val="000000"/>
                </a:solidFill>
              </a:rPr>
              <a:t>binding”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Limitations of Frameworks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7409" y="6508063"/>
            <a:ext cx="372845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hlinkClick r:id="rId4"/>
              </a:rPr>
              <a:t>www.dre.vanderbilt.edu/Coverage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6292249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890" name="Text Box 199"/>
          <p:cNvSpPr txBox="1">
            <a:spLocks noChangeArrowheads="1"/>
          </p:cNvSpPr>
          <p:nvPr/>
        </p:nvSpPr>
        <p:spPr bwMode="auto">
          <a:xfrm>
            <a:off x="-9526" y="1020763"/>
            <a:ext cx="91535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0188" lvl="1" indent="-228600" eaLnBrk="0" fontAlgn="base" hangingPunct="0">
              <a:spcBef>
                <a:spcPts val="600"/>
              </a:spcBef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Performance </a:t>
            </a:r>
            <a:r>
              <a:rPr lang="en-US" sz="2000" dirty="0" smtClean="0">
                <a:solidFill>
                  <a:srgbClr val="000000"/>
                </a:solidFill>
              </a:rPr>
              <a:t>may degrade </a:t>
            </a:r>
            <a:r>
              <a:rPr lang="en-US" sz="2000" dirty="0">
                <a:solidFill>
                  <a:srgbClr val="000000"/>
                </a:solidFill>
              </a:rPr>
              <a:t>due to complex </a:t>
            </a:r>
            <a:r>
              <a:rPr lang="en-US" sz="2000" dirty="0" smtClean="0">
                <a:solidFill>
                  <a:srgbClr val="000000"/>
                </a:solidFill>
              </a:rPr>
              <a:t>structures </a:t>
            </a:r>
            <a:r>
              <a:rPr lang="en-US" sz="2000" dirty="0">
                <a:solidFill>
                  <a:srgbClr val="000000"/>
                </a:solidFill>
              </a:rPr>
              <a:t>&amp; </a:t>
            </a:r>
            <a:r>
              <a:rPr lang="en-US" sz="2000" dirty="0" smtClean="0">
                <a:solidFill>
                  <a:srgbClr val="000000"/>
                </a:solidFill>
              </a:rPr>
              <a:t>levels </a:t>
            </a:r>
            <a:r>
              <a:rPr lang="en-US" sz="2000" dirty="0">
                <a:solidFill>
                  <a:srgbClr val="000000"/>
                </a:solidFill>
              </a:rPr>
              <a:t>of indirection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449263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Limitations of Frameworks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0118" y="6412468"/>
            <a:ext cx="2503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atcdstats.theaceorb.nl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All Invocation Modes and Configur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35" y="1414247"/>
            <a:ext cx="6694929" cy="502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68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farm9.staticflickr.com/8310/7953227784_d71b2d2c8a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958962"/>
            <a:ext cx="491250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 smtClean="0"/>
              <a:t>Module</a:t>
            </a:r>
            <a:endParaRPr lang="en-US" sz="3200" dirty="0" smtClean="0"/>
          </a:p>
        </p:txBody>
      </p:sp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" y="1147482"/>
            <a:ext cx="4495801" cy="5431728"/>
          </a:xfrm>
        </p:spPr>
        <p:txBody>
          <a:bodyPr/>
          <a:lstStyle/>
          <a:p>
            <a:pPr marL="233363" indent="-233363" eaLnBrk="1" hangingPunct="1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Summarize the benefits </a:t>
            </a:r>
            <a:r>
              <a:rPr lang="en-US" sz="2000" dirty="0" smtClean="0"/>
              <a:t>&amp; limitations of patterns &amp; frameworks for concurrent &amp; networked software</a:t>
            </a:r>
            <a:endParaRPr lang="en-US" sz="2000" dirty="0" smtClean="0"/>
          </a:p>
          <a:p>
            <a:pPr marL="0" indent="0" eaLnBrk="1" hangingPunct="1">
              <a:spcBef>
                <a:spcPts val="1200"/>
              </a:spcBef>
              <a:buNone/>
              <a:defRPr/>
            </a:pPr>
            <a:endParaRPr lang="en-US" sz="2000" dirty="0"/>
          </a:p>
        </p:txBody>
      </p:sp>
      <p:pic>
        <p:nvPicPr>
          <p:cNvPr id="6" name="Picture 2" descr="http://upload.wikimedia.org/wikiversity/en/c/c7/Mas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38250"/>
            <a:ext cx="4762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94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6387747"/>
            <a:ext cx="9144000" cy="4868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11225" y="1058590"/>
            <a:ext cx="71437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4300" indent="-114300" algn="ctr" eaLnBrk="1" hangingPunct="1">
              <a:lnSpc>
                <a:spcPct val="90000"/>
              </a:lnSpc>
              <a:spcBef>
                <a:spcPct val="25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000" b="1" i="1" u="none" dirty="0" smtClean="0">
                <a:solidFill>
                  <a:srgbClr val="000000"/>
                </a:solidFill>
                <a:latin typeface="Tahoma" pitchFamily="34" charset="0"/>
              </a:rPr>
              <a:t>Patterns, frameworks, &amp; middleware are synergistic</a:t>
            </a:r>
            <a:endParaRPr lang="en-US" sz="2000" b="1" i="1" u="none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85556" name="Rectangle 52"/>
          <p:cNvSpPr>
            <a:spLocks noChangeArrowheads="1"/>
          </p:cNvSpPr>
          <p:nvPr/>
        </p:nvSpPr>
        <p:spPr bwMode="auto">
          <a:xfrm>
            <a:off x="580888" y="6433724"/>
            <a:ext cx="8102600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4300" indent="-114300" algn="ctr" eaLnBrk="1" hangingPunct="1">
              <a:lnSpc>
                <a:spcPct val="90000"/>
              </a:lnSpc>
              <a:spcBef>
                <a:spcPct val="25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000" u="none" dirty="0">
                <a:solidFill>
                  <a:srgbClr val="000000"/>
                </a:solidFill>
                <a:latin typeface="Tahoma" pitchFamily="34" charset="0"/>
              </a:rPr>
              <a:t>There are now powerful feedback loops advancing these technologies</a:t>
            </a:r>
          </a:p>
        </p:txBody>
      </p:sp>
      <p:sp>
        <p:nvSpPr>
          <p:cNvPr id="65589" name="Rectangle 6"/>
          <p:cNvSpPr>
            <a:spLocks noChangeArrowheads="1"/>
          </p:cNvSpPr>
          <p:nvPr/>
        </p:nvSpPr>
        <p:spPr bwMode="auto">
          <a:xfrm>
            <a:off x="0" y="1524000"/>
            <a:ext cx="3183797" cy="1277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lvl="1" indent="-2333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u="none" dirty="0">
                <a:solidFill>
                  <a:srgbClr val="000000"/>
                </a:solidFill>
                <a:latin typeface="Tahoma"/>
              </a:rPr>
              <a:t>Patterns codify expertise </a:t>
            </a:r>
            <a:r>
              <a:rPr lang="en-US" sz="2000" u="none" dirty="0" smtClean="0">
                <a:solidFill>
                  <a:srgbClr val="000000"/>
                </a:solidFill>
                <a:latin typeface="Tahoma"/>
              </a:rPr>
              <a:t>via reusable 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architecture design themes &amp; </a:t>
            </a:r>
            <a:r>
              <a:rPr lang="en-US" sz="2000" u="none" dirty="0" smtClean="0">
                <a:solidFill>
                  <a:srgbClr val="000000"/>
                </a:solidFill>
                <a:latin typeface="Tahoma"/>
              </a:rPr>
              <a:t>styles</a:t>
            </a:r>
            <a:endParaRPr lang="en-US" sz="2000" u="none" dirty="0">
              <a:solidFill>
                <a:srgbClr val="000000"/>
              </a:solidFill>
              <a:latin typeface="Tahoma"/>
            </a:endParaRPr>
          </a:p>
          <a:p>
            <a:pPr marL="114300" indent="-114300" eaLnBrk="1" hangingPunct="1">
              <a:lnSpc>
                <a:spcPct val="90000"/>
              </a:lnSpc>
              <a:spcBef>
                <a:spcPct val="25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endParaRPr lang="en-US" sz="2000" u="none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" y="2545403"/>
            <a:ext cx="3076566" cy="35260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50985" y="1524000"/>
            <a:ext cx="3181915" cy="4333875"/>
            <a:chOff x="6050985" y="1457325"/>
            <a:chExt cx="3181915" cy="4333875"/>
          </a:xfrm>
        </p:grpSpPr>
        <p:sp>
          <p:nvSpPr>
            <p:cNvPr id="65545" name="Rectangle 50"/>
            <p:cNvSpPr>
              <a:spLocks noChangeArrowheads="1"/>
            </p:cNvSpPr>
            <p:nvPr/>
          </p:nvSpPr>
          <p:spPr bwMode="auto">
            <a:xfrm>
              <a:off x="6050985" y="1457325"/>
              <a:ext cx="3181915" cy="14773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3363" lvl="1" indent="-233363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SzPct val="110000"/>
                <a:buFont typeface="Arial" pitchFamily="34" charset="0"/>
                <a:buChar char="•"/>
                <a:defRPr/>
              </a:pPr>
              <a:r>
                <a:rPr lang="en-US" sz="2000" u="none" dirty="0">
                  <a:solidFill>
                    <a:srgbClr val="000000"/>
                  </a:solidFill>
                  <a:latin typeface="Tahoma"/>
                </a:rPr>
                <a:t>Middleware codifies expertise </a:t>
              </a:r>
              <a:r>
                <a:rPr lang="en-US" sz="2000" u="none" dirty="0" smtClean="0">
                  <a:solidFill>
                    <a:srgbClr val="000000"/>
                  </a:solidFill>
                  <a:latin typeface="Tahoma"/>
                </a:rPr>
                <a:t>via common components </a:t>
              </a:r>
              <a:r>
                <a:rPr lang="en-US" sz="2000" u="none" dirty="0">
                  <a:solidFill>
                    <a:srgbClr val="000000"/>
                  </a:solidFill>
                  <a:latin typeface="Tahoma"/>
                </a:rPr>
                <a:t>that </a:t>
              </a:r>
              <a:r>
                <a:rPr lang="en-US" sz="2000" u="none" dirty="0" smtClean="0">
                  <a:solidFill>
                    <a:srgbClr val="000000"/>
                  </a:solidFill>
                  <a:latin typeface="Tahoma"/>
                </a:rPr>
                <a:t>provide a façade </a:t>
              </a:r>
              <a:r>
                <a:rPr lang="en-US" sz="2000" u="none" dirty="0">
                  <a:solidFill>
                    <a:srgbClr val="000000"/>
                  </a:solidFill>
                  <a:latin typeface="Tahoma"/>
                </a:rPr>
                <a:t>to </a:t>
              </a:r>
              <a:r>
                <a:rPr lang="en-US" sz="2000" u="none" dirty="0" smtClean="0">
                  <a:solidFill>
                    <a:srgbClr val="000000"/>
                  </a:solidFill>
                  <a:latin typeface="Tahoma"/>
                </a:rPr>
                <a:t>framework capabilities</a:t>
              </a:r>
              <a:endParaRPr lang="en-US" sz="2000" u="none" dirty="0">
                <a:solidFill>
                  <a:srgbClr val="000000"/>
                </a:solidFill>
                <a:latin typeface="Tahoma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652" y="2961148"/>
              <a:ext cx="2904766" cy="283005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146880" y="1524000"/>
            <a:ext cx="3089280" cy="4547411"/>
            <a:chOff x="3146880" y="1457325"/>
            <a:chExt cx="3089280" cy="4547411"/>
          </a:xfrm>
        </p:grpSpPr>
        <p:sp>
          <p:nvSpPr>
            <p:cNvPr id="65547" name="Rectangle 8"/>
            <p:cNvSpPr>
              <a:spLocks noChangeArrowheads="1"/>
            </p:cNvSpPr>
            <p:nvPr/>
          </p:nvSpPr>
          <p:spPr bwMode="auto">
            <a:xfrm>
              <a:off x="3146880" y="1457325"/>
              <a:ext cx="3089280" cy="1831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3363" lvl="1" indent="-233363">
                <a:lnSpc>
                  <a:spcPct val="90000"/>
                </a:lnSpc>
                <a:spcBef>
                  <a:spcPts val="600"/>
                </a:spcBef>
                <a:buClr>
                  <a:srgbClr val="000000"/>
                </a:buClr>
                <a:buSzPct val="110000"/>
                <a:buFont typeface="Arial" pitchFamily="34" charset="0"/>
                <a:buChar char="•"/>
                <a:defRPr/>
              </a:pPr>
              <a:r>
                <a:rPr lang="en-US" sz="2000" u="none" dirty="0">
                  <a:solidFill>
                    <a:srgbClr val="000000"/>
                  </a:solidFill>
                  <a:latin typeface="Tahoma"/>
                </a:rPr>
                <a:t>Frameworks codify expertise </a:t>
              </a:r>
              <a:r>
                <a:rPr lang="en-US" sz="2000" u="none" dirty="0" smtClean="0">
                  <a:solidFill>
                    <a:srgbClr val="000000"/>
                  </a:solidFill>
                  <a:latin typeface="Tahoma"/>
                </a:rPr>
                <a:t>via reuse of</a:t>
              </a:r>
              <a:br>
                <a:rPr lang="en-US" sz="2000" u="none" dirty="0" smtClean="0">
                  <a:solidFill>
                    <a:srgbClr val="000000"/>
                  </a:solidFill>
                  <a:latin typeface="Tahoma"/>
                </a:rPr>
              </a:br>
              <a:r>
                <a:rPr lang="en-US" sz="2000" u="none" dirty="0" smtClean="0">
                  <a:solidFill>
                    <a:srgbClr val="000000"/>
                  </a:solidFill>
                  <a:latin typeface="Tahoma"/>
                </a:rPr>
                <a:t>algorithms</a:t>
              </a:r>
              <a:r>
                <a:rPr lang="en-US" sz="2000" u="none" dirty="0">
                  <a:solidFill>
                    <a:srgbClr val="000000"/>
                  </a:solidFill>
                  <a:latin typeface="Tahoma"/>
                </a:rPr>
                <a:t>, </a:t>
              </a:r>
              <a:r>
                <a:rPr lang="en-US" sz="2000" u="none" dirty="0" smtClean="0">
                  <a:solidFill>
                    <a:srgbClr val="000000"/>
                  </a:solidFill>
                  <a:latin typeface="Tahoma"/>
                </a:rPr>
                <a:t>extensible architectures, &amp; components</a:t>
              </a:r>
              <a:endParaRPr lang="en-US" sz="2000" u="none" dirty="0">
                <a:solidFill>
                  <a:srgbClr val="000000"/>
                </a:solidFill>
                <a:latin typeface="Tahoma"/>
              </a:endParaRPr>
            </a:p>
            <a:p>
              <a:pPr marL="114300" indent="-114300" eaLnBrk="1" hangingPunct="1">
                <a:lnSpc>
                  <a:spcPct val="90000"/>
                </a:lnSpc>
                <a:spcBef>
                  <a:spcPct val="25000"/>
                </a:spcBef>
                <a:buClr>
                  <a:srgbClr val="0000FF"/>
                </a:buClr>
                <a:buSzPct val="110000"/>
                <a:buFont typeface="Wingdings" pitchFamily="2" charset="2"/>
                <a:buNone/>
              </a:pPr>
              <a:endParaRPr lang="en-US" sz="2000" u="none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507" y="2900162"/>
              <a:ext cx="2774478" cy="3104574"/>
            </a:xfrm>
            <a:prstGeom prst="rect">
              <a:avLst/>
            </a:prstGeom>
          </p:spPr>
        </p:pic>
      </p:grp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381000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2958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855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520700" y="381000"/>
            <a:ext cx="7924800" cy="5905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62" y="894265"/>
            <a:ext cx="5705474" cy="291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108"/>
          <p:cNvGrpSpPr>
            <a:grpSpLocks noChangeAspect="1"/>
          </p:cNvGrpSpPr>
          <p:nvPr/>
        </p:nvGrpSpPr>
        <p:grpSpPr bwMode="auto">
          <a:xfrm>
            <a:off x="1059703" y="3267572"/>
            <a:ext cx="2255838" cy="1100137"/>
            <a:chOff x="1220" y="2991"/>
            <a:chExt cx="1298" cy="630"/>
          </a:xfrm>
        </p:grpSpPr>
        <p:sp>
          <p:nvSpPr>
            <p:cNvPr id="9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10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3" y="3056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Freeform 10"/>
          <p:cNvSpPr/>
          <p:nvPr/>
        </p:nvSpPr>
        <p:spPr bwMode="auto">
          <a:xfrm>
            <a:off x="140631" y="4324985"/>
            <a:ext cx="5256122" cy="481765"/>
          </a:xfrm>
          <a:custGeom>
            <a:avLst/>
            <a:gdLst>
              <a:gd name="connsiteX0" fmla="*/ 0 w 5381625"/>
              <a:gd name="connsiteY0" fmla="*/ 495300 h 495300"/>
              <a:gd name="connsiteX1" fmla="*/ 1000125 w 5381625"/>
              <a:gd name="connsiteY1" fmla="*/ 9525 h 495300"/>
              <a:gd name="connsiteX2" fmla="*/ 3038475 w 5381625"/>
              <a:gd name="connsiteY2" fmla="*/ 0 h 495300"/>
              <a:gd name="connsiteX3" fmla="*/ 5381625 w 5381625"/>
              <a:gd name="connsiteY3" fmla="*/ 457200 h 495300"/>
              <a:gd name="connsiteX4" fmla="*/ 76200 w 5381625"/>
              <a:gd name="connsiteY4" fmla="*/ 495300 h 495300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2857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85775 h 485775"/>
              <a:gd name="connsiteX1" fmla="*/ 1000125 w 5381625"/>
              <a:gd name="connsiteY1" fmla="*/ 0 h 485775"/>
              <a:gd name="connsiteX2" fmla="*/ 3048000 w 5381625"/>
              <a:gd name="connsiteY2" fmla="*/ 9525 h 485775"/>
              <a:gd name="connsiteX3" fmla="*/ 5381625 w 5381625"/>
              <a:gd name="connsiteY3" fmla="*/ 447675 h 485775"/>
              <a:gd name="connsiteX4" fmla="*/ 76200 w 5381625"/>
              <a:gd name="connsiteY4" fmla="*/ 485775 h 485775"/>
              <a:gd name="connsiteX0" fmla="*/ 0 w 5381625"/>
              <a:gd name="connsiteY0" fmla="*/ 476250 h 476250"/>
              <a:gd name="connsiteX1" fmla="*/ 1008146 w 5381625"/>
              <a:gd name="connsiteY1" fmla="*/ 6517 h 476250"/>
              <a:gd name="connsiteX2" fmla="*/ 3048000 w 5381625"/>
              <a:gd name="connsiteY2" fmla="*/ 0 h 476250"/>
              <a:gd name="connsiteX3" fmla="*/ 5381625 w 5381625"/>
              <a:gd name="connsiteY3" fmla="*/ 438150 h 476250"/>
              <a:gd name="connsiteX4" fmla="*/ 76200 w 5381625"/>
              <a:gd name="connsiteY4" fmla="*/ 476250 h 476250"/>
              <a:gd name="connsiteX0" fmla="*/ 0 w 5381625"/>
              <a:gd name="connsiteY0" fmla="*/ 481765 h 481765"/>
              <a:gd name="connsiteX1" fmla="*/ 1008146 w 5381625"/>
              <a:gd name="connsiteY1" fmla="*/ 0 h 481765"/>
              <a:gd name="connsiteX2" fmla="*/ 3048000 w 5381625"/>
              <a:gd name="connsiteY2" fmla="*/ 5515 h 481765"/>
              <a:gd name="connsiteX3" fmla="*/ 5381625 w 5381625"/>
              <a:gd name="connsiteY3" fmla="*/ 443665 h 481765"/>
              <a:gd name="connsiteX4" fmla="*/ 76200 w 5381625"/>
              <a:gd name="connsiteY4" fmla="*/ 481765 h 48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5" h="481765">
                <a:moveTo>
                  <a:pt x="0" y="481765"/>
                </a:moveTo>
                <a:lnTo>
                  <a:pt x="1008146" y="0"/>
                </a:lnTo>
                <a:lnTo>
                  <a:pt x="3048000" y="5515"/>
                </a:lnTo>
                <a:lnTo>
                  <a:pt x="5381625" y="443665"/>
                </a:lnTo>
                <a:lnTo>
                  <a:pt x="76200" y="481765"/>
                </a:lnTo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28" y="3498452"/>
            <a:ext cx="3447815" cy="2474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4742351"/>
            <a:ext cx="5602941" cy="1615026"/>
          </a:xfrm>
          <a:prstGeom prst="rect">
            <a:avLst/>
          </a:prstGeom>
        </p:spPr>
      </p:pic>
      <p:sp>
        <p:nvSpPr>
          <p:cNvPr id="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0" y="914400"/>
            <a:ext cx="3952875" cy="536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0188" lvl="1" indent="-228600" eaLnBrk="0" fontAlgn="base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Understand </a:t>
            </a:r>
            <a:r>
              <a:rPr lang="en-US" sz="2000" dirty="0">
                <a:solidFill>
                  <a:srgbClr val="000000"/>
                </a:solidFill>
              </a:rPr>
              <a:t>patterns to learn how </a:t>
            </a:r>
            <a:r>
              <a:rPr lang="en-US" sz="2000" dirty="0" smtClean="0">
                <a:solidFill>
                  <a:srgbClr val="000000"/>
                </a:solidFill>
              </a:rPr>
              <a:t>to better </a:t>
            </a:r>
            <a:r>
              <a:rPr lang="en-US" sz="2000" dirty="0" smtClean="0">
                <a:solidFill>
                  <a:srgbClr val="000000"/>
                </a:solidFill>
              </a:rPr>
              <a:t>develop &amp; apply </a:t>
            </a:r>
            <a:r>
              <a:rPr lang="en-US" sz="2000" dirty="0" smtClean="0">
                <a:solidFill>
                  <a:srgbClr val="000000"/>
                </a:solidFill>
              </a:rPr>
              <a:t>frameworks &amp; apps</a:t>
            </a:r>
          </a:p>
          <a:p>
            <a:pPr marL="458788" lvl="1" indent="-228600" eaLnBrk="0" fontAlgn="base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r>
              <a:rPr lang="en-US" sz="2000" dirty="0"/>
              <a:t>Some of the most useful patterns are used to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describe </a:t>
            </a:r>
            <a:r>
              <a:rPr lang="en-US" sz="2000" dirty="0"/>
              <a:t>frameworks</a:t>
            </a:r>
          </a:p>
          <a:p>
            <a:pPr marL="230188" lvl="1" indent="-228600" eaLnBrk="0" fontAlgn="base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tabLst>
                <a:tab pos="463550" algn="l"/>
              </a:tabLst>
              <a:defRPr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1143000" y="6433724"/>
            <a:ext cx="6807745" cy="36933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114300" indent="-114300" algn="ctr" eaLnBrk="1" hangingPunct="1">
              <a:lnSpc>
                <a:spcPct val="90000"/>
              </a:lnSpc>
              <a:spcBef>
                <a:spcPct val="25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000" u="none" dirty="0" smtClean="0">
                <a:solidFill>
                  <a:srgbClr val="000000"/>
                </a:solidFill>
                <a:latin typeface="Tahoma" pitchFamily="34" charset="0"/>
              </a:rPr>
              <a:t>Patterns also apply to non-framework technologies, as well</a:t>
            </a:r>
            <a:endParaRPr lang="en-US" sz="2000" u="none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35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 bwMode="auto">
          <a:xfrm>
            <a:off x="0" y="6388327"/>
            <a:ext cx="9144000" cy="5558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461235" y="5021114"/>
            <a:ext cx="2228102" cy="1303486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Flowchart: Terminator 56"/>
          <p:cNvSpPr/>
          <p:nvPr/>
        </p:nvSpPr>
        <p:spPr bwMode="auto">
          <a:xfrm>
            <a:off x="6071477" y="323026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-457203" y="160916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-295277" y="1496211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Flowchart: Terminator 59"/>
          <p:cNvSpPr/>
          <p:nvPr/>
        </p:nvSpPr>
        <p:spPr bwMode="auto">
          <a:xfrm>
            <a:off x="6627631" y="140141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61" name="Straight Arrow Connector 60"/>
          <p:cNvCxnSpPr>
            <a:endCxn id="74" idx="0"/>
          </p:cNvCxnSpPr>
          <p:nvPr/>
        </p:nvCxnSpPr>
        <p:spPr bwMode="auto">
          <a:xfrm flipH="1">
            <a:off x="1801095" y="230735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>
            <a:endCxn id="69" idx="0"/>
          </p:cNvCxnSpPr>
          <p:nvPr/>
        </p:nvCxnSpPr>
        <p:spPr bwMode="auto">
          <a:xfrm flipH="1" flipV="1">
            <a:off x="1934446" y="290659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Flowchart: Terminator 62"/>
          <p:cNvSpPr/>
          <p:nvPr/>
        </p:nvSpPr>
        <p:spPr bwMode="auto">
          <a:xfrm>
            <a:off x="7727926" y="205581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64" name="Flowchart: Terminator 63"/>
          <p:cNvSpPr/>
          <p:nvPr/>
        </p:nvSpPr>
        <p:spPr bwMode="auto">
          <a:xfrm>
            <a:off x="2107064" y="265647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3152047" y="291206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H="1">
            <a:off x="8776991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7319258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6386080" y="160837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9" name="Freeform 68"/>
          <p:cNvSpPr/>
          <p:nvPr/>
        </p:nvSpPr>
        <p:spPr bwMode="auto">
          <a:xfrm>
            <a:off x="1934446" y="290659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flipH="1">
            <a:off x="7322456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Flowchart: Terminator 70"/>
          <p:cNvSpPr/>
          <p:nvPr/>
        </p:nvSpPr>
        <p:spPr bwMode="auto">
          <a:xfrm>
            <a:off x="7524752" y="322271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5140678" y="291233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H="1">
            <a:off x="2920903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Freeform 73"/>
          <p:cNvSpPr/>
          <p:nvPr/>
        </p:nvSpPr>
        <p:spPr bwMode="auto">
          <a:xfrm>
            <a:off x="1801095" y="232648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4850846" y="231361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lowchart: Terminator 75"/>
          <p:cNvSpPr/>
          <p:nvPr/>
        </p:nvSpPr>
        <p:spPr bwMode="auto">
          <a:xfrm>
            <a:off x="3392023" y="262077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77" name="Flowchart: Terminator 76"/>
          <p:cNvSpPr/>
          <p:nvPr/>
        </p:nvSpPr>
        <p:spPr bwMode="auto">
          <a:xfrm>
            <a:off x="2771772" y="204275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 rot="-780000" flipH="1" flipV="1">
            <a:off x="8607369" y="464404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>
            <a:off x="7355963" y="466296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0" name="Flowchart: Terminator 79"/>
          <p:cNvSpPr/>
          <p:nvPr/>
        </p:nvSpPr>
        <p:spPr bwMode="auto">
          <a:xfrm>
            <a:off x="7555002" y="441338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8794983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Flowchart: Terminator 81"/>
          <p:cNvSpPr/>
          <p:nvPr/>
        </p:nvSpPr>
        <p:spPr bwMode="auto">
          <a:xfrm>
            <a:off x="5252327" y="441338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83" name="Flowchart: Terminator 82"/>
          <p:cNvSpPr/>
          <p:nvPr/>
        </p:nvSpPr>
        <p:spPr bwMode="auto">
          <a:xfrm>
            <a:off x="6071477" y="206500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 flipH="1">
            <a:off x="6505837" y="466349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5" name="Flowchart: Terminator 84"/>
          <p:cNvSpPr/>
          <p:nvPr/>
        </p:nvSpPr>
        <p:spPr bwMode="auto">
          <a:xfrm>
            <a:off x="6696295" y="441338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5154079" y="348695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3104423" y="375029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88" name="Straight Arrow Connector 87"/>
          <p:cNvCxnSpPr/>
          <p:nvPr/>
        </p:nvCxnSpPr>
        <p:spPr bwMode="auto">
          <a:xfrm flipH="1">
            <a:off x="171449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Flowchart: Terminator 88"/>
          <p:cNvSpPr/>
          <p:nvPr/>
        </p:nvSpPr>
        <p:spPr bwMode="auto">
          <a:xfrm>
            <a:off x="1911438" y="375029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444446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197420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36282" y="443910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309338" y="494637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Freeform 93"/>
          <p:cNvSpPr/>
          <p:nvPr/>
        </p:nvSpPr>
        <p:spPr bwMode="auto">
          <a:xfrm>
            <a:off x="196258" y="400520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Flowchart: Terminator 94"/>
          <p:cNvSpPr/>
          <p:nvPr/>
        </p:nvSpPr>
        <p:spPr bwMode="auto">
          <a:xfrm>
            <a:off x="2194830" y="471208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96" name="Flowchart: Terminator 95"/>
          <p:cNvSpPr/>
          <p:nvPr/>
        </p:nvSpPr>
        <p:spPr bwMode="auto">
          <a:xfrm>
            <a:off x="686861" y="471208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>
            <a:off x="3743322" y="494362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8" name="Freeform 97"/>
          <p:cNvSpPr/>
          <p:nvPr/>
        </p:nvSpPr>
        <p:spPr bwMode="auto">
          <a:xfrm flipV="1">
            <a:off x="4495510" y="400703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>
            <a:off x="1783097" y="494362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Freeform 99"/>
          <p:cNvSpPr/>
          <p:nvPr/>
        </p:nvSpPr>
        <p:spPr bwMode="auto">
          <a:xfrm>
            <a:off x="2123997" y="495159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 bwMode="auto">
          <a:xfrm flipH="1">
            <a:off x="309338" y="495159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Freeform 102"/>
          <p:cNvSpPr/>
          <p:nvPr/>
        </p:nvSpPr>
        <p:spPr bwMode="auto">
          <a:xfrm>
            <a:off x="558797" y="495159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Flowchart: Terminator 103"/>
          <p:cNvSpPr/>
          <p:nvPr/>
        </p:nvSpPr>
        <p:spPr bwMode="auto">
          <a:xfrm>
            <a:off x="277319" y="375029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105" name="Rounded Rectangle 104"/>
          <p:cNvSpPr/>
          <p:nvPr/>
        </p:nvSpPr>
        <p:spPr bwMode="auto">
          <a:xfrm rot="5400000">
            <a:off x="1528289" y="-6460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Freeform 74"/>
          <p:cNvSpPr>
            <a:spLocks/>
          </p:cNvSpPr>
          <p:nvPr/>
        </p:nvSpPr>
        <p:spPr bwMode="auto">
          <a:xfrm>
            <a:off x="4699198" y="612598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535685" y="5101403"/>
            <a:ext cx="919162" cy="592931"/>
            <a:chOff x="6985797" y="2658492"/>
            <a:chExt cx="919162" cy="592931"/>
          </a:xfrm>
        </p:grpSpPr>
        <p:sp>
          <p:nvSpPr>
            <p:cNvPr id="109" name="Rounded Rectangle 108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566028" y="5101403"/>
            <a:ext cx="1003501" cy="592931"/>
            <a:chOff x="8016140" y="2658492"/>
            <a:chExt cx="1003501" cy="592931"/>
          </a:xfrm>
        </p:grpSpPr>
        <p:sp>
          <p:nvSpPr>
            <p:cNvPr id="113" name="Rounded Rectangle 112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710976" y="5867400"/>
            <a:ext cx="1729049" cy="347067"/>
            <a:chOff x="7161088" y="3507710"/>
            <a:chExt cx="1729049" cy="347067"/>
          </a:xfrm>
        </p:grpSpPr>
        <p:sp>
          <p:nvSpPr>
            <p:cNvPr id="140" name="Rounded Rectangle 139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64" name="Straight Arrow Connector 163"/>
          <p:cNvCxnSpPr/>
          <p:nvPr/>
        </p:nvCxnSpPr>
        <p:spPr bwMode="auto">
          <a:xfrm>
            <a:off x="309338" y="583852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5" name="Freeform 164"/>
          <p:cNvSpPr/>
          <p:nvPr/>
        </p:nvSpPr>
        <p:spPr bwMode="auto">
          <a:xfrm>
            <a:off x="5910791" y="232022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" y="914400"/>
            <a:ext cx="9144001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Capture &amp; abstract recurring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software roles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&amp; relationships to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facilitate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systematic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reuse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of successful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designs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222410" y="6404060"/>
            <a:ext cx="861679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No patterns or paths thru the pattern language are specific to web servers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994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461235" y="5021114"/>
            <a:ext cx="2228102" cy="1303486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6071477" y="323026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-457203" y="160916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-295277" y="1496211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6627631" y="140141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16" name="Straight Arrow Connector 15"/>
          <p:cNvCxnSpPr>
            <a:endCxn id="31" idx="0"/>
          </p:cNvCxnSpPr>
          <p:nvPr/>
        </p:nvCxnSpPr>
        <p:spPr bwMode="auto">
          <a:xfrm flipH="1">
            <a:off x="1801095" y="230735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endCxn id="26" idx="0"/>
          </p:cNvCxnSpPr>
          <p:nvPr/>
        </p:nvCxnSpPr>
        <p:spPr bwMode="auto">
          <a:xfrm flipH="1" flipV="1">
            <a:off x="1934446" y="290659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Flowchart: Terminator 18"/>
          <p:cNvSpPr/>
          <p:nvPr/>
        </p:nvSpPr>
        <p:spPr bwMode="auto">
          <a:xfrm>
            <a:off x="7727926" y="205581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2107064" y="265647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152047" y="291206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8776991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7319258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386080" y="160837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6" name="Freeform 25"/>
          <p:cNvSpPr/>
          <p:nvPr/>
        </p:nvSpPr>
        <p:spPr bwMode="auto">
          <a:xfrm>
            <a:off x="1934446" y="290659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7322456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Flowchart: Terminator 27"/>
          <p:cNvSpPr/>
          <p:nvPr/>
        </p:nvSpPr>
        <p:spPr bwMode="auto">
          <a:xfrm>
            <a:off x="7524752" y="322271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5140678" y="291233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2920903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Freeform 30"/>
          <p:cNvSpPr/>
          <p:nvPr/>
        </p:nvSpPr>
        <p:spPr bwMode="auto">
          <a:xfrm>
            <a:off x="1801095" y="232648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4850846" y="231361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lowchart: Terminator 32"/>
          <p:cNvSpPr/>
          <p:nvPr/>
        </p:nvSpPr>
        <p:spPr bwMode="auto">
          <a:xfrm>
            <a:off x="3392023" y="262077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34" name="Flowchart: Terminator 33"/>
          <p:cNvSpPr/>
          <p:nvPr/>
        </p:nvSpPr>
        <p:spPr bwMode="auto">
          <a:xfrm>
            <a:off x="2771772" y="204275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rot="-780000" flipH="1" flipV="1">
            <a:off x="8607369" y="464404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7355963" y="466296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Flowchart: Terminator 36"/>
          <p:cNvSpPr/>
          <p:nvPr/>
        </p:nvSpPr>
        <p:spPr bwMode="auto">
          <a:xfrm>
            <a:off x="7555002" y="441338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8794983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Flowchart: Terminator 38"/>
          <p:cNvSpPr/>
          <p:nvPr/>
        </p:nvSpPr>
        <p:spPr bwMode="auto">
          <a:xfrm>
            <a:off x="5252327" y="441338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40" name="Flowchart: Terminator 39"/>
          <p:cNvSpPr/>
          <p:nvPr/>
        </p:nvSpPr>
        <p:spPr bwMode="auto">
          <a:xfrm>
            <a:off x="6071477" y="206500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6505837" y="466349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Flowchart: Terminator 41"/>
          <p:cNvSpPr/>
          <p:nvPr/>
        </p:nvSpPr>
        <p:spPr bwMode="auto">
          <a:xfrm>
            <a:off x="6696295" y="441338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>
            <a:off x="5154079" y="348695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Flowchart: Terminator 43"/>
          <p:cNvSpPr/>
          <p:nvPr/>
        </p:nvSpPr>
        <p:spPr bwMode="auto">
          <a:xfrm>
            <a:off x="3104423" y="375029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>
            <a:off x="171449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Flowchart: Terminator 45"/>
          <p:cNvSpPr/>
          <p:nvPr/>
        </p:nvSpPr>
        <p:spPr bwMode="auto">
          <a:xfrm>
            <a:off x="1911438" y="375029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444446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197420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36282" y="443910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309338" y="494637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Freeform 50"/>
          <p:cNvSpPr/>
          <p:nvPr/>
        </p:nvSpPr>
        <p:spPr bwMode="auto">
          <a:xfrm>
            <a:off x="196258" y="400520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71208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53" name="Flowchart: Terminator 52"/>
          <p:cNvSpPr/>
          <p:nvPr/>
        </p:nvSpPr>
        <p:spPr bwMode="auto">
          <a:xfrm>
            <a:off x="686861" y="471208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H="1">
            <a:off x="3743322" y="494362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Freeform 54"/>
          <p:cNvSpPr/>
          <p:nvPr/>
        </p:nvSpPr>
        <p:spPr bwMode="auto">
          <a:xfrm flipV="1">
            <a:off x="4495510" y="400703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>
            <a:off x="1783097" y="494362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2123997" y="495159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>
            <a:off x="309338" y="495159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Freeform 58"/>
          <p:cNvSpPr/>
          <p:nvPr/>
        </p:nvSpPr>
        <p:spPr bwMode="auto">
          <a:xfrm>
            <a:off x="558797" y="495159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Flowchart: Terminator 59"/>
          <p:cNvSpPr/>
          <p:nvPr/>
        </p:nvSpPr>
        <p:spPr bwMode="auto">
          <a:xfrm>
            <a:off x="277319" y="375029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61" name="Rounded Rectangle 60"/>
          <p:cNvSpPr/>
          <p:nvPr/>
        </p:nvSpPr>
        <p:spPr bwMode="auto">
          <a:xfrm rot="5400000">
            <a:off x="1528289" y="-6460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Freeform 74"/>
          <p:cNvSpPr>
            <a:spLocks/>
          </p:cNvSpPr>
          <p:nvPr/>
        </p:nvSpPr>
        <p:spPr bwMode="auto">
          <a:xfrm>
            <a:off x="4699198" y="612598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535685" y="5101403"/>
            <a:ext cx="919162" cy="592931"/>
            <a:chOff x="6985797" y="2658492"/>
            <a:chExt cx="919162" cy="592931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6028" y="5101403"/>
            <a:ext cx="1003501" cy="592931"/>
            <a:chOff x="8016140" y="2658492"/>
            <a:chExt cx="1003501" cy="592931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10976" y="5867400"/>
            <a:ext cx="1729049" cy="347067"/>
            <a:chOff x="7161088" y="3507710"/>
            <a:chExt cx="1729049" cy="347067"/>
          </a:xfrm>
        </p:grpSpPr>
        <p:sp>
          <p:nvSpPr>
            <p:cNvPr id="70" name="Rounded Rectangle 69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309338" y="583852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Freeform 73"/>
          <p:cNvSpPr/>
          <p:nvPr/>
        </p:nvSpPr>
        <p:spPr bwMode="auto">
          <a:xfrm>
            <a:off x="5910791" y="232022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2551044" y="6413999"/>
            <a:ext cx="4133852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Simple, reactive, but non-scalable</a:t>
            </a:r>
            <a:endParaRPr lang="en-US" sz="2000" u="none" dirty="0">
              <a:latin typeface="+mj-lt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507609" y="1447800"/>
            <a:ext cx="8399291" cy="4329056"/>
          </a:xfrm>
          <a:custGeom>
            <a:avLst/>
            <a:gdLst>
              <a:gd name="connsiteX0" fmla="*/ 4840941 w 8364070"/>
              <a:gd name="connsiteY0" fmla="*/ 0 h 4338917"/>
              <a:gd name="connsiteX1" fmla="*/ 8355106 w 8364070"/>
              <a:gd name="connsiteY1" fmla="*/ 8964 h 4338917"/>
              <a:gd name="connsiteX2" fmla="*/ 8364070 w 8364070"/>
              <a:gd name="connsiteY2" fmla="*/ 726141 h 4338917"/>
              <a:gd name="connsiteX3" fmla="*/ 4491317 w 8364070"/>
              <a:gd name="connsiteY3" fmla="*/ 744070 h 4338917"/>
              <a:gd name="connsiteX4" fmla="*/ 4491317 w 8364070"/>
              <a:gd name="connsiteY4" fmla="*/ 3487270 h 4338917"/>
              <a:gd name="connsiteX5" fmla="*/ 2626658 w 8364070"/>
              <a:gd name="connsiteY5" fmla="*/ 3998258 h 4338917"/>
              <a:gd name="connsiteX6" fmla="*/ 0 w 8364070"/>
              <a:gd name="connsiteY6" fmla="*/ 3998258 h 4338917"/>
              <a:gd name="connsiteX7" fmla="*/ 8964 w 8364070"/>
              <a:gd name="connsiteY7" fmla="*/ 4312023 h 4338917"/>
              <a:gd name="connsiteX8" fmla="*/ 3872753 w 8364070"/>
              <a:gd name="connsiteY8" fmla="*/ 4338917 h 4338917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1 w 8821694"/>
              <a:gd name="connsiteY0" fmla="*/ 46541 h 4385458"/>
              <a:gd name="connsiteX1" fmla="*/ 8355106 w 8821694"/>
              <a:gd name="connsiteY1" fmla="*/ 55505 h 4385458"/>
              <a:gd name="connsiteX2" fmla="*/ 8364070 w 8821694"/>
              <a:gd name="connsiteY2" fmla="*/ 772682 h 4385458"/>
              <a:gd name="connsiteX3" fmla="*/ 4491317 w 8821694"/>
              <a:gd name="connsiteY3" fmla="*/ 790611 h 4385458"/>
              <a:gd name="connsiteX4" fmla="*/ 4491317 w 8821694"/>
              <a:gd name="connsiteY4" fmla="*/ 3533811 h 4385458"/>
              <a:gd name="connsiteX5" fmla="*/ 2626658 w 8821694"/>
              <a:gd name="connsiteY5" fmla="*/ 4044799 h 4385458"/>
              <a:gd name="connsiteX6" fmla="*/ 0 w 8821694"/>
              <a:gd name="connsiteY6" fmla="*/ 4044799 h 4385458"/>
              <a:gd name="connsiteX7" fmla="*/ 8964 w 8821694"/>
              <a:gd name="connsiteY7" fmla="*/ 4358564 h 4385458"/>
              <a:gd name="connsiteX8" fmla="*/ 3872753 w 8821694"/>
              <a:gd name="connsiteY8" fmla="*/ 4385458 h 4385458"/>
              <a:gd name="connsiteX0" fmla="*/ 4840944 w 8821697"/>
              <a:gd name="connsiteY0" fmla="*/ 46541 h 4385458"/>
              <a:gd name="connsiteX1" fmla="*/ 8355109 w 8821697"/>
              <a:gd name="connsiteY1" fmla="*/ 55505 h 4385458"/>
              <a:gd name="connsiteX2" fmla="*/ 8364073 w 8821697"/>
              <a:gd name="connsiteY2" fmla="*/ 772682 h 4385458"/>
              <a:gd name="connsiteX3" fmla="*/ 4491320 w 8821697"/>
              <a:gd name="connsiteY3" fmla="*/ 790611 h 4385458"/>
              <a:gd name="connsiteX4" fmla="*/ 4491320 w 8821697"/>
              <a:gd name="connsiteY4" fmla="*/ 3533811 h 4385458"/>
              <a:gd name="connsiteX5" fmla="*/ 2626661 w 8821697"/>
              <a:gd name="connsiteY5" fmla="*/ 4044799 h 4385458"/>
              <a:gd name="connsiteX6" fmla="*/ 3 w 8821697"/>
              <a:gd name="connsiteY6" fmla="*/ 4044799 h 4385458"/>
              <a:gd name="connsiteX7" fmla="*/ 8967 w 8821697"/>
              <a:gd name="connsiteY7" fmla="*/ 4358564 h 4385458"/>
              <a:gd name="connsiteX8" fmla="*/ 3872756 w 8821697"/>
              <a:gd name="connsiteY8" fmla="*/ 4385458 h 4385458"/>
              <a:gd name="connsiteX0" fmla="*/ 4840944 w 8821697"/>
              <a:gd name="connsiteY0" fmla="*/ 46541 h 4410691"/>
              <a:gd name="connsiteX1" fmla="*/ 8355109 w 8821697"/>
              <a:gd name="connsiteY1" fmla="*/ 55505 h 4410691"/>
              <a:gd name="connsiteX2" fmla="*/ 8364073 w 8821697"/>
              <a:gd name="connsiteY2" fmla="*/ 772682 h 4410691"/>
              <a:gd name="connsiteX3" fmla="*/ 4491320 w 8821697"/>
              <a:gd name="connsiteY3" fmla="*/ 790611 h 4410691"/>
              <a:gd name="connsiteX4" fmla="*/ 4491320 w 8821697"/>
              <a:gd name="connsiteY4" fmla="*/ 3533811 h 4410691"/>
              <a:gd name="connsiteX5" fmla="*/ 2626661 w 8821697"/>
              <a:gd name="connsiteY5" fmla="*/ 4044799 h 4410691"/>
              <a:gd name="connsiteX6" fmla="*/ 3 w 8821697"/>
              <a:gd name="connsiteY6" fmla="*/ 4044799 h 4410691"/>
              <a:gd name="connsiteX7" fmla="*/ 8967 w 8821697"/>
              <a:gd name="connsiteY7" fmla="*/ 4358564 h 4410691"/>
              <a:gd name="connsiteX8" fmla="*/ 3872756 w 8821697"/>
              <a:gd name="connsiteY8" fmla="*/ 4385458 h 4410691"/>
              <a:gd name="connsiteX0" fmla="*/ 5218288 w 9199041"/>
              <a:gd name="connsiteY0" fmla="*/ 46541 h 4388371"/>
              <a:gd name="connsiteX1" fmla="*/ 8732453 w 9199041"/>
              <a:gd name="connsiteY1" fmla="*/ 55505 h 4388371"/>
              <a:gd name="connsiteX2" fmla="*/ 8741417 w 9199041"/>
              <a:gd name="connsiteY2" fmla="*/ 772682 h 4388371"/>
              <a:gd name="connsiteX3" fmla="*/ 4868664 w 9199041"/>
              <a:gd name="connsiteY3" fmla="*/ 790611 h 4388371"/>
              <a:gd name="connsiteX4" fmla="*/ 4868664 w 9199041"/>
              <a:gd name="connsiteY4" fmla="*/ 3533811 h 4388371"/>
              <a:gd name="connsiteX5" fmla="*/ 3004005 w 9199041"/>
              <a:gd name="connsiteY5" fmla="*/ 4044799 h 4388371"/>
              <a:gd name="connsiteX6" fmla="*/ 63582 w 9199041"/>
              <a:gd name="connsiteY6" fmla="*/ 4071693 h 4388371"/>
              <a:gd name="connsiteX7" fmla="*/ 386311 w 9199041"/>
              <a:gd name="connsiteY7" fmla="*/ 4358564 h 4388371"/>
              <a:gd name="connsiteX8" fmla="*/ 4250100 w 9199041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4962472 w 9292849"/>
              <a:gd name="connsiteY3" fmla="*/ 790611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76363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76363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312096 w 9292849"/>
              <a:gd name="connsiteY0" fmla="*/ 46541 h 4388371"/>
              <a:gd name="connsiteX1" fmla="*/ 8826261 w 9292849"/>
              <a:gd name="connsiteY1" fmla="*/ 55505 h 4388371"/>
              <a:gd name="connsiteX2" fmla="*/ 8835225 w 9292849"/>
              <a:gd name="connsiteY2" fmla="*/ 772682 h 4388371"/>
              <a:gd name="connsiteX3" fmla="*/ 5279124 w 9292849"/>
              <a:gd name="connsiteY3" fmla="*/ 898507 h 4388371"/>
              <a:gd name="connsiteX4" fmla="*/ 4962472 w 9292849"/>
              <a:gd name="connsiteY4" fmla="*/ 3533811 h 4388371"/>
              <a:gd name="connsiteX5" fmla="*/ 3097813 w 9292849"/>
              <a:gd name="connsiteY5" fmla="*/ 4044799 h 4388371"/>
              <a:gd name="connsiteX6" fmla="*/ 157390 w 9292849"/>
              <a:gd name="connsiteY6" fmla="*/ 4071693 h 4388371"/>
              <a:gd name="connsiteX7" fmla="*/ 480119 w 9292849"/>
              <a:gd name="connsiteY7" fmla="*/ 4358564 h 4388371"/>
              <a:gd name="connsiteX8" fmla="*/ 4343908 w 9292849"/>
              <a:gd name="connsiteY8" fmla="*/ 4385458 h 4388371"/>
              <a:gd name="connsiteX0" fmla="*/ 5430879 w 9411632"/>
              <a:gd name="connsiteY0" fmla="*/ 46541 h 4388371"/>
              <a:gd name="connsiteX1" fmla="*/ 8945044 w 9411632"/>
              <a:gd name="connsiteY1" fmla="*/ 55505 h 4388371"/>
              <a:gd name="connsiteX2" fmla="*/ 8954008 w 9411632"/>
              <a:gd name="connsiteY2" fmla="*/ 772682 h 4388371"/>
              <a:gd name="connsiteX3" fmla="*/ 5397907 w 9411632"/>
              <a:gd name="connsiteY3" fmla="*/ 898507 h 4388371"/>
              <a:gd name="connsiteX4" fmla="*/ 5081255 w 9411632"/>
              <a:gd name="connsiteY4" fmla="*/ 3533811 h 4388371"/>
              <a:gd name="connsiteX5" fmla="*/ 3216597 w 9411632"/>
              <a:gd name="connsiteY5" fmla="*/ 3404735 h 4388371"/>
              <a:gd name="connsiteX6" fmla="*/ 276173 w 9411632"/>
              <a:gd name="connsiteY6" fmla="*/ 4071693 h 4388371"/>
              <a:gd name="connsiteX7" fmla="*/ 598902 w 9411632"/>
              <a:gd name="connsiteY7" fmla="*/ 4358564 h 4388371"/>
              <a:gd name="connsiteX8" fmla="*/ 4462691 w 9411632"/>
              <a:gd name="connsiteY8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5029075 w 9359452"/>
              <a:gd name="connsiteY4" fmla="*/ 3533811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45727 w 9359452"/>
              <a:gd name="connsiteY3" fmla="*/ 898507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408810 w 9359452"/>
              <a:gd name="connsiteY3" fmla="*/ 1013145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408810 w 9359452"/>
              <a:gd name="connsiteY3" fmla="*/ 1013145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64417 w 9359452"/>
              <a:gd name="connsiteY5" fmla="*/ 3404735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85444 w 9359452"/>
              <a:gd name="connsiteY5" fmla="*/ 3366522 h 4388371"/>
              <a:gd name="connsiteX6" fmla="*/ 232315 w 9359452"/>
              <a:gd name="connsiteY6" fmla="*/ 3452115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378699 w 9359452"/>
              <a:gd name="connsiteY0" fmla="*/ 46541 h 4388371"/>
              <a:gd name="connsiteX1" fmla="*/ 8892864 w 9359452"/>
              <a:gd name="connsiteY1" fmla="*/ 55505 h 4388371"/>
              <a:gd name="connsiteX2" fmla="*/ 8901828 w 9359452"/>
              <a:gd name="connsiteY2" fmla="*/ 772682 h 4388371"/>
              <a:gd name="connsiteX3" fmla="*/ 5398296 w 9359452"/>
              <a:gd name="connsiteY3" fmla="*/ 1127784 h 4388371"/>
              <a:gd name="connsiteX4" fmla="*/ 4566467 w 9359452"/>
              <a:gd name="connsiteY4" fmla="*/ 3371407 h 4388371"/>
              <a:gd name="connsiteX5" fmla="*/ 3185444 w 9359452"/>
              <a:gd name="connsiteY5" fmla="*/ 3366522 h 4388371"/>
              <a:gd name="connsiteX6" fmla="*/ 232315 w 9359452"/>
              <a:gd name="connsiteY6" fmla="*/ 3394796 h 4388371"/>
              <a:gd name="connsiteX7" fmla="*/ 223993 w 9359452"/>
              <a:gd name="connsiteY7" fmla="*/ 4071693 h 4388371"/>
              <a:gd name="connsiteX8" fmla="*/ 546722 w 9359452"/>
              <a:gd name="connsiteY8" fmla="*/ 4358564 h 4388371"/>
              <a:gd name="connsiteX9" fmla="*/ 4410511 w 9359452"/>
              <a:gd name="connsiteY9" fmla="*/ 4385458 h 4388371"/>
              <a:gd name="connsiteX0" fmla="*/ 5426749 w 9407502"/>
              <a:gd name="connsiteY0" fmla="*/ 46541 h 4388371"/>
              <a:gd name="connsiteX1" fmla="*/ 8940914 w 9407502"/>
              <a:gd name="connsiteY1" fmla="*/ 55505 h 4388371"/>
              <a:gd name="connsiteX2" fmla="*/ 8949878 w 9407502"/>
              <a:gd name="connsiteY2" fmla="*/ 772682 h 4388371"/>
              <a:gd name="connsiteX3" fmla="*/ 5446346 w 9407502"/>
              <a:gd name="connsiteY3" fmla="*/ 1127784 h 4388371"/>
              <a:gd name="connsiteX4" fmla="*/ 4614517 w 9407502"/>
              <a:gd name="connsiteY4" fmla="*/ 3371407 h 4388371"/>
              <a:gd name="connsiteX5" fmla="*/ 3233494 w 9407502"/>
              <a:gd name="connsiteY5" fmla="*/ 3366522 h 4388371"/>
              <a:gd name="connsiteX6" fmla="*/ 280365 w 9407502"/>
              <a:gd name="connsiteY6" fmla="*/ 3394796 h 4388371"/>
              <a:gd name="connsiteX7" fmla="*/ 594772 w 9407502"/>
              <a:gd name="connsiteY7" fmla="*/ 4358564 h 4388371"/>
              <a:gd name="connsiteX8" fmla="*/ 4458561 w 9407502"/>
              <a:gd name="connsiteY8" fmla="*/ 4385458 h 4388371"/>
              <a:gd name="connsiteX0" fmla="*/ 5426749 w 9407502"/>
              <a:gd name="connsiteY0" fmla="*/ 11182 h 4353012"/>
              <a:gd name="connsiteX1" fmla="*/ 8940914 w 9407502"/>
              <a:gd name="connsiteY1" fmla="*/ 77465 h 4353012"/>
              <a:gd name="connsiteX2" fmla="*/ 8949878 w 9407502"/>
              <a:gd name="connsiteY2" fmla="*/ 737323 h 4353012"/>
              <a:gd name="connsiteX3" fmla="*/ 5446346 w 9407502"/>
              <a:gd name="connsiteY3" fmla="*/ 1092425 h 4353012"/>
              <a:gd name="connsiteX4" fmla="*/ 4614517 w 9407502"/>
              <a:gd name="connsiteY4" fmla="*/ 3336048 h 4353012"/>
              <a:gd name="connsiteX5" fmla="*/ 3233494 w 9407502"/>
              <a:gd name="connsiteY5" fmla="*/ 3331163 h 4353012"/>
              <a:gd name="connsiteX6" fmla="*/ 280365 w 9407502"/>
              <a:gd name="connsiteY6" fmla="*/ 3359437 h 4353012"/>
              <a:gd name="connsiteX7" fmla="*/ 594772 w 9407502"/>
              <a:gd name="connsiteY7" fmla="*/ 4323205 h 4353012"/>
              <a:gd name="connsiteX8" fmla="*/ 4458561 w 9407502"/>
              <a:gd name="connsiteY8" fmla="*/ 4350099 h 4353012"/>
              <a:gd name="connsiteX0" fmla="*/ 5426749 w 9407502"/>
              <a:gd name="connsiteY0" fmla="*/ 45 h 4341875"/>
              <a:gd name="connsiteX1" fmla="*/ 8940914 w 9407502"/>
              <a:gd name="connsiteY1" fmla="*/ 66328 h 4341875"/>
              <a:gd name="connsiteX2" fmla="*/ 8949878 w 9407502"/>
              <a:gd name="connsiteY2" fmla="*/ 726186 h 4341875"/>
              <a:gd name="connsiteX3" fmla="*/ 5446346 w 9407502"/>
              <a:gd name="connsiteY3" fmla="*/ 1081288 h 4341875"/>
              <a:gd name="connsiteX4" fmla="*/ 4614517 w 9407502"/>
              <a:gd name="connsiteY4" fmla="*/ 3324911 h 4341875"/>
              <a:gd name="connsiteX5" fmla="*/ 3233494 w 9407502"/>
              <a:gd name="connsiteY5" fmla="*/ 3320026 h 4341875"/>
              <a:gd name="connsiteX6" fmla="*/ 280365 w 9407502"/>
              <a:gd name="connsiteY6" fmla="*/ 3348300 h 4341875"/>
              <a:gd name="connsiteX7" fmla="*/ 594772 w 9407502"/>
              <a:gd name="connsiteY7" fmla="*/ 4312068 h 4341875"/>
              <a:gd name="connsiteX8" fmla="*/ 4458561 w 9407502"/>
              <a:gd name="connsiteY8" fmla="*/ 4338962 h 4341875"/>
              <a:gd name="connsiteX0" fmla="*/ 5426749 w 9407502"/>
              <a:gd name="connsiteY0" fmla="*/ 45 h 4341875"/>
              <a:gd name="connsiteX1" fmla="*/ 8940914 w 9407502"/>
              <a:gd name="connsiteY1" fmla="*/ 66328 h 4341875"/>
              <a:gd name="connsiteX2" fmla="*/ 8949878 w 9407502"/>
              <a:gd name="connsiteY2" fmla="*/ 726186 h 4341875"/>
              <a:gd name="connsiteX3" fmla="*/ 5446346 w 9407502"/>
              <a:gd name="connsiteY3" fmla="*/ 1081288 h 4341875"/>
              <a:gd name="connsiteX4" fmla="*/ 4614517 w 9407502"/>
              <a:gd name="connsiteY4" fmla="*/ 3324911 h 4341875"/>
              <a:gd name="connsiteX5" fmla="*/ 3391202 w 9407502"/>
              <a:gd name="connsiteY5" fmla="*/ 3797686 h 4341875"/>
              <a:gd name="connsiteX6" fmla="*/ 280365 w 9407502"/>
              <a:gd name="connsiteY6" fmla="*/ 3348300 h 4341875"/>
              <a:gd name="connsiteX7" fmla="*/ 594772 w 9407502"/>
              <a:gd name="connsiteY7" fmla="*/ 4312068 h 4341875"/>
              <a:gd name="connsiteX8" fmla="*/ 4458561 w 9407502"/>
              <a:gd name="connsiteY8" fmla="*/ 4338962 h 4341875"/>
              <a:gd name="connsiteX0" fmla="*/ 5310292 w 9291045"/>
              <a:gd name="connsiteY0" fmla="*/ 45 h 4341875"/>
              <a:gd name="connsiteX1" fmla="*/ 8824457 w 9291045"/>
              <a:gd name="connsiteY1" fmla="*/ 66328 h 4341875"/>
              <a:gd name="connsiteX2" fmla="*/ 8833421 w 9291045"/>
              <a:gd name="connsiteY2" fmla="*/ 726186 h 4341875"/>
              <a:gd name="connsiteX3" fmla="*/ 5329889 w 9291045"/>
              <a:gd name="connsiteY3" fmla="*/ 1081288 h 4341875"/>
              <a:gd name="connsiteX4" fmla="*/ 4498060 w 9291045"/>
              <a:gd name="connsiteY4" fmla="*/ 3324911 h 4341875"/>
              <a:gd name="connsiteX5" fmla="*/ 3274745 w 9291045"/>
              <a:gd name="connsiteY5" fmla="*/ 3797686 h 4341875"/>
              <a:gd name="connsiteX6" fmla="*/ 374185 w 9291045"/>
              <a:gd name="connsiteY6" fmla="*/ 3873727 h 4341875"/>
              <a:gd name="connsiteX7" fmla="*/ 478315 w 9291045"/>
              <a:gd name="connsiteY7" fmla="*/ 4312068 h 4341875"/>
              <a:gd name="connsiteX8" fmla="*/ 4342104 w 9291045"/>
              <a:gd name="connsiteY8" fmla="*/ 4338962 h 4341875"/>
              <a:gd name="connsiteX0" fmla="*/ 5310292 w 9291045"/>
              <a:gd name="connsiteY0" fmla="*/ 45 h 4341875"/>
              <a:gd name="connsiteX1" fmla="*/ 8824457 w 9291045"/>
              <a:gd name="connsiteY1" fmla="*/ 66328 h 4341875"/>
              <a:gd name="connsiteX2" fmla="*/ 8833421 w 9291045"/>
              <a:gd name="connsiteY2" fmla="*/ 726186 h 4341875"/>
              <a:gd name="connsiteX3" fmla="*/ 5329889 w 9291045"/>
              <a:gd name="connsiteY3" fmla="*/ 1081288 h 4341875"/>
              <a:gd name="connsiteX4" fmla="*/ 4498060 w 9291045"/>
              <a:gd name="connsiteY4" fmla="*/ 3324911 h 4341875"/>
              <a:gd name="connsiteX5" fmla="*/ 3274745 w 9291045"/>
              <a:gd name="connsiteY5" fmla="*/ 3797686 h 4341875"/>
              <a:gd name="connsiteX6" fmla="*/ 374185 w 9291045"/>
              <a:gd name="connsiteY6" fmla="*/ 3902386 h 4341875"/>
              <a:gd name="connsiteX7" fmla="*/ 478315 w 9291045"/>
              <a:gd name="connsiteY7" fmla="*/ 4312068 h 4341875"/>
              <a:gd name="connsiteX8" fmla="*/ 4342104 w 9291045"/>
              <a:gd name="connsiteY8" fmla="*/ 4338962 h 4341875"/>
              <a:gd name="connsiteX0" fmla="*/ 5310292 w 9291045"/>
              <a:gd name="connsiteY0" fmla="*/ 45 h 4341875"/>
              <a:gd name="connsiteX1" fmla="*/ 8824457 w 9291045"/>
              <a:gd name="connsiteY1" fmla="*/ 66328 h 4341875"/>
              <a:gd name="connsiteX2" fmla="*/ 8833421 w 9291045"/>
              <a:gd name="connsiteY2" fmla="*/ 726186 h 4341875"/>
              <a:gd name="connsiteX3" fmla="*/ 5329889 w 9291045"/>
              <a:gd name="connsiteY3" fmla="*/ 1081288 h 4341875"/>
              <a:gd name="connsiteX4" fmla="*/ 4498060 w 9291045"/>
              <a:gd name="connsiteY4" fmla="*/ 3324911 h 4341875"/>
              <a:gd name="connsiteX5" fmla="*/ 3327314 w 9291045"/>
              <a:gd name="connsiteY5" fmla="*/ 3969644 h 4341875"/>
              <a:gd name="connsiteX6" fmla="*/ 374185 w 9291045"/>
              <a:gd name="connsiteY6" fmla="*/ 3902386 h 4341875"/>
              <a:gd name="connsiteX7" fmla="*/ 478315 w 9291045"/>
              <a:gd name="connsiteY7" fmla="*/ 4312068 h 4341875"/>
              <a:gd name="connsiteX8" fmla="*/ 4342104 w 9291045"/>
              <a:gd name="connsiteY8" fmla="*/ 4338962 h 4341875"/>
              <a:gd name="connsiteX0" fmla="*/ 5290503 w 9271256"/>
              <a:gd name="connsiteY0" fmla="*/ 45 h 4341875"/>
              <a:gd name="connsiteX1" fmla="*/ 8804668 w 9271256"/>
              <a:gd name="connsiteY1" fmla="*/ 66328 h 4341875"/>
              <a:gd name="connsiteX2" fmla="*/ 8813632 w 9271256"/>
              <a:gd name="connsiteY2" fmla="*/ 726186 h 4341875"/>
              <a:gd name="connsiteX3" fmla="*/ 5310100 w 9271256"/>
              <a:gd name="connsiteY3" fmla="*/ 1081288 h 4341875"/>
              <a:gd name="connsiteX4" fmla="*/ 4478271 w 9271256"/>
              <a:gd name="connsiteY4" fmla="*/ 3324911 h 4341875"/>
              <a:gd name="connsiteX5" fmla="*/ 3307525 w 9271256"/>
              <a:gd name="connsiteY5" fmla="*/ 3969644 h 4341875"/>
              <a:gd name="connsiteX6" fmla="*/ 396452 w 9271256"/>
              <a:gd name="connsiteY6" fmla="*/ 3911940 h 4341875"/>
              <a:gd name="connsiteX7" fmla="*/ 458526 w 9271256"/>
              <a:gd name="connsiteY7" fmla="*/ 4312068 h 4341875"/>
              <a:gd name="connsiteX8" fmla="*/ 4322315 w 9271256"/>
              <a:gd name="connsiteY8" fmla="*/ 4338962 h 4341875"/>
              <a:gd name="connsiteX0" fmla="*/ 5290503 w 9271256"/>
              <a:gd name="connsiteY0" fmla="*/ 45 h 4341875"/>
              <a:gd name="connsiteX1" fmla="*/ 8804668 w 9271256"/>
              <a:gd name="connsiteY1" fmla="*/ 66328 h 4341875"/>
              <a:gd name="connsiteX2" fmla="*/ 8813632 w 9271256"/>
              <a:gd name="connsiteY2" fmla="*/ 726186 h 4341875"/>
              <a:gd name="connsiteX3" fmla="*/ 5310100 w 9271256"/>
              <a:gd name="connsiteY3" fmla="*/ 1081288 h 4341875"/>
              <a:gd name="connsiteX4" fmla="*/ 4478271 w 9271256"/>
              <a:gd name="connsiteY4" fmla="*/ 3324911 h 4341875"/>
              <a:gd name="connsiteX5" fmla="*/ 3307525 w 9271256"/>
              <a:gd name="connsiteY5" fmla="*/ 3969644 h 4341875"/>
              <a:gd name="connsiteX6" fmla="*/ 396452 w 9271256"/>
              <a:gd name="connsiteY6" fmla="*/ 3911940 h 4341875"/>
              <a:gd name="connsiteX7" fmla="*/ 458526 w 9271256"/>
              <a:gd name="connsiteY7" fmla="*/ 4312068 h 4341875"/>
              <a:gd name="connsiteX8" fmla="*/ 4322315 w 9271256"/>
              <a:gd name="connsiteY8" fmla="*/ 4338962 h 43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71256" h="4341875">
                <a:moveTo>
                  <a:pt x="5290503" y="45"/>
                </a:moveTo>
                <a:cubicBezTo>
                  <a:pt x="6461891" y="3033"/>
                  <a:pt x="8217480" y="-16482"/>
                  <a:pt x="8804668" y="66328"/>
                </a:cubicBezTo>
                <a:cubicBezTo>
                  <a:pt x="9391856" y="149138"/>
                  <a:pt x="9457597" y="603668"/>
                  <a:pt x="8813632" y="726186"/>
                </a:cubicBezTo>
                <a:cubicBezTo>
                  <a:pt x="7628265" y="723171"/>
                  <a:pt x="5654161" y="476209"/>
                  <a:pt x="5310100" y="1081288"/>
                </a:cubicBezTo>
                <a:cubicBezTo>
                  <a:pt x="4966039" y="1686367"/>
                  <a:pt x="4812033" y="2843518"/>
                  <a:pt x="4478271" y="3324911"/>
                </a:cubicBezTo>
                <a:cubicBezTo>
                  <a:pt x="4144509" y="3806304"/>
                  <a:pt x="4029884" y="3965746"/>
                  <a:pt x="3307525" y="3969644"/>
                </a:cubicBezTo>
                <a:cubicBezTo>
                  <a:pt x="2323149" y="3979069"/>
                  <a:pt x="518694" y="3902515"/>
                  <a:pt x="396452" y="3911940"/>
                </a:cubicBezTo>
                <a:cubicBezTo>
                  <a:pt x="-43335" y="4077280"/>
                  <a:pt x="-237840" y="4146958"/>
                  <a:pt x="458526" y="4312068"/>
                </a:cubicBezTo>
                <a:cubicBezTo>
                  <a:pt x="1156279" y="4364362"/>
                  <a:pt x="3034385" y="4329997"/>
                  <a:pt x="4322315" y="433896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50844"/>
            <a:ext cx="9144000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Record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engineering tradeoffs &amp; design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alternatives to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enhance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development &amp;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sustainment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893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461235" y="5021114"/>
            <a:ext cx="2228102" cy="1303486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6071477" y="323026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-457203" y="160916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-295277" y="1496211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6627631" y="140141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16" name="Straight Arrow Connector 15"/>
          <p:cNvCxnSpPr>
            <a:endCxn id="31" idx="0"/>
          </p:cNvCxnSpPr>
          <p:nvPr/>
        </p:nvCxnSpPr>
        <p:spPr bwMode="auto">
          <a:xfrm flipH="1">
            <a:off x="1801095" y="230735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endCxn id="26" idx="0"/>
          </p:cNvCxnSpPr>
          <p:nvPr/>
        </p:nvCxnSpPr>
        <p:spPr bwMode="auto">
          <a:xfrm flipH="1" flipV="1">
            <a:off x="1934446" y="290659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Flowchart: Terminator 18"/>
          <p:cNvSpPr/>
          <p:nvPr/>
        </p:nvSpPr>
        <p:spPr bwMode="auto">
          <a:xfrm>
            <a:off x="7727926" y="205581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2107064" y="265647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152047" y="291206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8776991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7319258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6386080" y="160837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6" name="Freeform 25"/>
          <p:cNvSpPr/>
          <p:nvPr/>
        </p:nvSpPr>
        <p:spPr bwMode="auto">
          <a:xfrm>
            <a:off x="1934446" y="290659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7322456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Flowchart: Terminator 27"/>
          <p:cNvSpPr/>
          <p:nvPr/>
        </p:nvSpPr>
        <p:spPr bwMode="auto">
          <a:xfrm>
            <a:off x="7524752" y="322271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5140678" y="291233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2920903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Freeform 30"/>
          <p:cNvSpPr/>
          <p:nvPr/>
        </p:nvSpPr>
        <p:spPr bwMode="auto">
          <a:xfrm>
            <a:off x="1801095" y="232648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4850846" y="231361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lowchart: Terminator 32"/>
          <p:cNvSpPr/>
          <p:nvPr/>
        </p:nvSpPr>
        <p:spPr bwMode="auto">
          <a:xfrm>
            <a:off x="3392023" y="262077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34" name="Flowchart: Terminator 33"/>
          <p:cNvSpPr/>
          <p:nvPr/>
        </p:nvSpPr>
        <p:spPr bwMode="auto">
          <a:xfrm>
            <a:off x="2771772" y="204275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rot="-780000" flipH="1" flipV="1">
            <a:off x="8607369" y="464404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7355963" y="466296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Flowchart: Terminator 36"/>
          <p:cNvSpPr/>
          <p:nvPr/>
        </p:nvSpPr>
        <p:spPr bwMode="auto">
          <a:xfrm>
            <a:off x="7555002" y="441338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8794983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Flowchart: Terminator 38"/>
          <p:cNvSpPr/>
          <p:nvPr/>
        </p:nvSpPr>
        <p:spPr bwMode="auto">
          <a:xfrm>
            <a:off x="5252327" y="441338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40" name="Flowchart: Terminator 39"/>
          <p:cNvSpPr/>
          <p:nvPr/>
        </p:nvSpPr>
        <p:spPr bwMode="auto">
          <a:xfrm>
            <a:off x="6071477" y="206500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6505837" y="466349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Flowchart: Terminator 41"/>
          <p:cNvSpPr/>
          <p:nvPr/>
        </p:nvSpPr>
        <p:spPr bwMode="auto">
          <a:xfrm>
            <a:off x="6696295" y="441338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>
            <a:off x="5154079" y="348695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Flowchart: Terminator 43"/>
          <p:cNvSpPr/>
          <p:nvPr/>
        </p:nvSpPr>
        <p:spPr bwMode="auto">
          <a:xfrm>
            <a:off x="3104423" y="375029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>
            <a:off x="171449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Flowchart: Terminator 45"/>
          <p:cNvSpPr/>
          <p:nvPr/>
        </p:nvSpPr>
        <p:spPr bwMode="auto">
          <a:xfrm>
            <a:off x="1911438" y="375029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444446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197420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36282" y="443910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309338" y="494637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Freeform 50"/>
          <p:cNvSpPr/>
          <p:nvPr/>
        </p:nvSpPr>
        <p:spPr bwMode="auto">
          <a:xfrm>
            <a:off x="196258" y="400520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Flowchart: Terminator 51"/>
          <p:cNvSpPr/>
          <p:nvPr/>
        </p:nvSpPr>
        <p:spPr bwMode="auto">
          <a:xfrm>
            <a:off x="2194830" y="471208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53" name="Flowchart: Terminator 52"/>
          <p:cNvSpPr/>
          <p:nvPr/>
        </p:nvSpPr>
        <p:spPr bwMode="auto">
          <a:xfrm>
            <a:off x="686861" y="471208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H="1">
            <a:off x="3743322" y="494362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Freeform 54"/>
          <p:cNvSpPr/>
          <p:nvPr/>
        </p:nvSpPr>
        <p:spPr bwMode="auto">
          <a:xfrm flipV="1">
            <a:off x="4495510" y="400703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H="1">
            <a:off x="1783097" y="494362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2123997" y="495159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>
            <a:off x="309338" y="495159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Freeform 58"/>
          <p:cNvSpPr/>
          <p:nvPr/>
        </p:nvSpPr>
        <p:spPr bwMode="auto">
          <a:xfrm>
            <a:off x="558797" y="495159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Flowchart: Terminator 59"/>
          <p:cNvSpPr/>
          <p:nvPr/>
        </p:nvSpPr>
        <p:spPr bwMode="auto">
          <a:xfrm>
            <a:off x="277319" y="375029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61" name="Rounded Rectangle 60"/>
          <p:cNvSpPr/>
          <p:nvPr/>
        </p:nvSpPr>
        <p:spPr bwMode="auto">
          <a:xfrm rot="5400000">
            <a:off x="1528289" y="-6460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Freeform 74"/>
          <p:cNvSpPr>
            <a:spLocks/>
          </p:cNvSpPr>
          <p:nvPr/>
        </p:nvSpPr>
        <p:spPr bwMode="auto">
          <a:xfrm>
            <a:off x="4699198" y="612598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535685" y="5101403"/>
            <a:ext cx="919162" cy="592931"/>
            <a:chOff x="6985797" y="2658492"/>
            <a:chExt cx="919162" cy="592931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6028" y="5101403"/>
            <a:ext cx="1003501" cy="592931"/>
            <a:chOff x="8016140" y="2658492"/>
            <a:chExt cx="1003501" cy="592931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10976" y="5867400"/>
            <a:ext cx="1729049" cy="347067"/>
            <a:chOff x="7161088" y="3507710"/>
            <a:chExt cx="1729049" cy="347067"/>
          </a:xfrm>
        </p:grpSpPr>
        <p:sp>
          <p:nvSpPr>
            <p:cNvPr id="70" name="Rounded Rectangle 69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309338" y="583852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Freeform 73"/>
          <p:cNvSpPr/>
          <p:nvPr/>
        </p:nvSpPr>
        <p:spPr bwMode="auto">
          <a:xfrm>
            <a:off x="5910791" y="232022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75" name="Freeform 74"/>
          <p:cNvSpPr/>
          <p:nvPr/>
        </p:nvSpPr>
        <p:spPr bwMode="auto">
          <a:xfrm>
            <a:off x="34262" y="1461282"/>
            <a:ext cx="8858205" cy="4270284"/>
          </a:xfrm>
          <a:custGeom>
            <a:avLst/>
            <a:gdLst>
              <a:gd name="connsiteX0" fmla="*/ 4921624 w 8695765"/>
              <a:gd name="connsiteY0" fmla="*/ 0 h 4249271"/>
              <a:gd name="connsiteX1" fmla="*/ 8686800 w 8695765"/>
              <a:gd name="connsiteY1" fmla="*/ 17929 h 4249271"/>
              <a:gd name="connsiteX2" fmla="*/ 8695765 w 8695765"/>
              <a:gd name="connsiteY2" fmla="*/ 717177 h 4249271"/>
              <a:gd name="connsiteX3" fmla="*/ 5217459 w 8695765"/>
              <a:gd name="connsiteY3" fmla="*/ 708212 h 4249271"/>
              <a:gd name="connsiteX4" fmla="*/ 4589930 w 8695765"/>
              <a:gd name="connsiteY4" fmla="*/ 1299882 h 4249271"/>
              <a:gd name="connsiteX5" fmla="*/ 2034989 w 8695765"/>
              <a:gd name="connsiteY5" fmla="*/ 1299882 h 4249271"/>
              <a:gd name="connsiteX6" fmla="*/ 1685365 w 8695765"/>
              <a:gd name="connsiteY6" fmla="*/ 1524000 h 4249271"/>
              <a:gd name="connsiteX7" fmla="*/ 1981200 w 8695765"/>
              <a:gd name="connsiteY7" fmla="*/ 1999129 h 4249271"/>
              <a:gd name="connsiteX8" fmla="*/ 4652683 w 8695765"/>
              <a:gd name="connsiteY8" fmla="*/ 2008094 h 4249271"/>
              <a:gd name="connsiteX9" fmla="*/ 4840941 w 8695765"/>
              <a:gd name="connsiteY9" fmla="*/ 2465294 h 4249271"/>
              <a:gd name="connsiteX10" fmla="*/ 0 w 8695765"/>
              <a:gd name="connsiteY10" fmla="*/ 2483224 h 4249271"/>
              <a:gd name="connsiteX11" fmla="*/ 0 w 8695765"/>
              <a:gd name="connsiteY11" fmla="*/ 3101788 h 4249271"/>
              <a:gd name="connsiteX12" fmla="*/ 4132730 w 8695765"/>
              <a:gd name="connsiteY12" fmla="*/ 3128682 h 4249271"/>
              <a:gd name="connsiteX13" fmla="*/ 3675530 w 8695765"/>
              <a:gd name="connsiteY13" fmla="*/ 3944471 h 4249271"/>
              <a:gd name="connsiteX14" fmla="*/ 376518 w 8695765"/>
              <a:gd name="connsiteY14" fmla="*/ 3980329 h 4249271"/>
              <a:gd name="connsiteX15" fmla="*/ 358589 w 8695765"/>
              <a:gd name="connsiteY15" fmla="*/ 4249271 h 4249271"/>
              <a:gd name="connsiteX16" fmla="*/ 4249271 w 8695765"/>
              <a:gd name="connsiteY16" fmla="*/ 4231341 h 4249271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685365 w 9144084"/>
              <a:gd name="connsiteY6" fmla="*/ 1562758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288029"/>
              <a:gd name="connsiteX1" fmla="*/ 8686800 w 9144084"/>
              <a:gd name="connsiteY1" fmla="*/ 56687 h 4288029"/>
              <a:gd name="connsiteX2" fmla="*/ 8695765 w 9144084"/>
              <a:gd name="connsiteY2" fmla="*/ 755935 h 4288029"/>
              <a:gd name="connsiteX3" fmla="*/ 5217459 w 9144084"/>
              <a:gd name="connsiteY3" fmla="*/ 746970 h 4288029"/>
              <a:gd name="connsiteX4" fmla="*/ 4589930 w 9144084"/>
              <a:gd name="connsiteY4" fmla="*/ 1338640 h 4288029"/>
              <a:gd name="connsiteX5" fmla="*/ 2034989 w 9144084"/>
              <a:gd name="connsiteY5" fmla="*/ 1338640 h 4288029"/>
              <a:gd name="connsiteX6" fmla="*/ 1488141 w 9144084"/>
              <a:gd name="connsiteY6" fmla="*/ 1697229 h 4288029"/>
              <a:gd name="connsiteX7" fmla="*/ 1981200 w 9144084"/>
              <a:gd name="connsiteY7" fmla="*/ 2037887 h 4288029"/>
              <a:gd name="connsiteX8" fmla="*/ 4652683 w 9144084"/>
              <a:gd name="connsiteY8" fmla="*/ 2046852 h 4288029"/>
              <a:gd name="connsiteX9" fmla="*/ 4840941 w 9144084"/>
              <a:gd name="connsiteY9" fmla="*/ 2504052 h 4288029"/>
              <a:gd name="connsiteX10" fmla="*/ 0 w 9144084"/>
              <a:gd name="connsiteY10" fmla="*/ 2521982 h 4288029"/>
              <a:gd name="connsiteX11" fmla="*/ 0 w 9144084"/>
              <a:gd name="connsiteY11" fmla="*/ 3140546 h 4288029"/>
              <a:gd name="connsiteX12" fmla="*/ 4132730 w 9144084"/>
              <a:gd name="connsiteY12" fmla="*/ 3167440 h 4288029"/>
              <a:gd name="connsiteX13" fmla="*/ 3675530 w 9144084"/>
              <a:gd name="connsiteY13" fmla="*/ 3983229 h 4288029"/>
              <a:gd name="connsiteX14" fmla="*/ 376518 w 9144084"/>
              <a:gd name="connsiteY14" fmla="*/ 4019087 h 4288029"/>
              <a:gd name="connsiteX15" fmla="*/ 358589 w 9144084"/>
              <a:gd name="connsiteY15" fmla="*/ 4288029 h 4288029"/>
              <a:gd name="connsiteX16" fmla="*/ 4249271 w 9144084"/>
              <a:gd name="connsiteY16" fmla="*/ 4270099 h 4288029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88141 w 9144084"/>
              <a:gd name="connsiteY6" fmla="*/ 1697229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97495 w 9144084"/>
              <a:gd name="connsiteY6" fmla="*/ 1822735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97495 w 9144084"/>
              <a:gd name="connsiteY6" fmla="*/ 1822735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24823"/>
              <a:gd name="connsiteX1" fmla="*/ 8686800 w 9144084"/>
              <a:gd name="connsiteY1" fmla="*/ 56687 h 4324823"/>
              <a:gd name="connsiteX2" fmla="*/ 8695765 w 9144084"/>
              <a:gd name="connsiteY2" fmla="*/ 755935 h 4324823"/>
              <a:gd name="connsiteX3" fmla="*/ 5217459 w 9144084"/>
              <a:gd name="connsiteY3" fmla="*/ 746970 h 4324823"/>
              <a:gd name="connsiteX4" fmla="*/ 4589930 w 9144084"/>
              <a:gd name="connsiteY4" fmla="*/ 1338640 h 4324823"/>
              <a:gd name="connsiteX5" fmla="*/ 2034989 w 9144084"/>
              <a:gd name="connsiteY5" fmla="*/ 1338640 h 4324823"/>
              <a:gd name="connsiteX6" fmla="*/ 1497495 w 9144084"/>
              <a:gd name="connsiteY6" fmla="*/ 1822735 h 4324823"/>
              <a:gd name="connsiteX7" fmla="*/ 1981200 w 9144084"/>
              <a:gd name="connsiteY7" fmla="*/ 2037887 h 4324823"/>
              <a:gd name="connsiteX8" fmla="*/ 4652683 w 9144084"/>
              <a:gd name="connsiteY8" fmla="*/ 2046852 h 4324823"/>
              <a:gd name="connsiteX9" fmla="*/ 4840941 w 9144084"/>
              <a:gd name="connsiteY9" fmla="*/ 2504052 h 4324823"/>
              <a:gd name="connsiteX10" fmla="*/ 0 w 9144084"/>
              <a:gd name="connsiteY10" fmla="*/ 2521982 h 4324823"/>
              <a:gd name="connsiteX11" fmla="*/ 0 w 9144084"/>
              <a:gd name="connsiteY11" fmla="*/ 3140546 h 4324823"/>
              <a:gd name="connsiteX12" fmla="*/ 4132730 w 9144084"/>
              <a:gd name="connsiteY12" fmla="*/ 3167440 h 4324823"/>
              <a:gd name="connsiteX13" fmla="*/ 3675530 w 9144084"/>
              <a:gd name="connsiteY13" fmla="*/ 3983229 h 4324823"/>
              <a:gd name="connsiteX14" fmla="*/ 376518 w 9144084"/>
              <a:gd name="connsiteY14" fmla="*/ 4019087 h 4324823"/>
              <a:gd name="connsiteX15" fmla="*/ 358589 w 9144084"/>
              <a:gd name="connsiteY15" fmla="*/ 4288029 h 4324823"/>
              <a:gd name="connsiteX16" fmla="*/ 4249271 w 9144084"/>
              <a:gd name="connsiteY16" fmla="*/ 4270099 h 4324823"/>
              <a:gd name="connsiteX0" fmla="*/ 4921624 w 9144084"/>
              <a:gd name="connsiteY0" fmla="*/ 38758 h 4309042"/>
              <a:gd name="connsiteX1" fmla="*/ 8686800 w 9144084"/>
              <a:gd name="connsiteY1" fmla="*/ 56687 h 4309042"/>
              <a:gd name="connsiteX2" fmla="*/ 8695765 w 9144084"/>
              <a:gd name="connsiteY2" fmla="*/ 755935 h 4309042"/>
              <a:gd name="connsiteX3" fmla="*/ 5217459 w 9144084"/>
              <a:gd name="connsiteY3" fmla="*/ 746970 h 4309042"/>
              <a:gd name="connsiteX4" fmla="*/ 4589930 w 9144084"/>
              <a:gd name="connsiteY4" fmla="*/ 1338640 h 4309042"/>
              <a:gd name="connsiteX5" fmla="*/ 2034989 w 9144084"/>
              <a:gd name="connsiteY5" fmla="*/ 1338640 h 4309042"/>
              <a:gd name="connsiteX6" fmla="*/ 1497495 w 9144084"/>
              <a:gd name="connsiteY6" fmla="*/ 1822735 h 4309042"/>
              <a:gd name="connsiteX7" fmla="*/ 1981200 w 9144084"/>
              <a:gd name="connsiteY7" fmla="*/ 2037887 h 4309042"/>
              <a:gd name="connsiteX8" fmla="*/ 4652683 w 9144084"/>
              <a:gd name="connsiteY8" fmla="*/ 2046852 h 4309042"/>
              <a:gd name="connsiteX9" fmla="*/ 4840941 w 9144084"/>
              <a:gd name="connsiteY9" fmla="*/ 2504052 h 4309042"/>
              <a:gd name="connsiteX10" fmla="*/ 0 w 9144084"/>
              <a:gd name="connsiteY10" fmla="*/ 2521982 h 4309042"/>
              <a:gd name="connsiteX11" fmla="*/ 0 w 9144084"/>
              <a:gd name="connsiteY11" fmla="*/ 3140546 h 4309042"/>
              <a:gd name="connsiteX12" fmla="*/ 4132730 w 9144084"/>
              <a:gd name="connsiteY12" fmla="*/ 3167440 h 4309042"/>
              <a:gd name="connsiteX13" fmla="*/ 3675530 w 9144084"/>
              <a:gd name="connsiteY13" fmla="*/ 3983229 h 4309042"/>
              <a:gd name="connsiteX14" fmla="*/ 376518 w 9144084"/>
              <a:gd name="connsiteY14" fmla="*/ 4019087 h 4309042"/>
              <a:gd name="connsiteX15" fmla="*/ 358589 w 9144084"/>
              <a:gd name="connsiteY15" fmla="*/ 4288029 h 4309042"/>
              <a:gd name="connsiteX16" fmla="*/ 4249271 w 9144084"/>
              <a:gd name="connsiteY16" fmla="*/ 4270099 h 4309042"/>
              <a:gd name="connsiteX0" fmla="*/ 4921624 w 9144084"/>
              <a:gd name="connsiteY0" fmla="*/ 38758 h 4309042"/>
              <a:gd name="connsiteX1" fmla="*/ 8686800 w 9144084"/>
              <a:gd name="connsiteY1" fmla="*/ 56687 h 4309042"/>
              <a:gd name="connsiteX2" fmla="*/ 8695765 w 9144084"/>
              <a:gd name="connsiteY2" fmla="*/ 755935 h 4309042"/>
              <a:gd name="connsiteX3" fmla="*/ 5217459 w 9144084"/>
              <a:gd name="connsiteY3" fmla="*/ 746970 h 4309042"/>
              <a:gd name="connsiteX4" fmla="*/ 4589930 w 9144084"/>
              <a:gd name="connsiteY4" fmla="*/ 1338640 h 4309042"/>
              <a:gd name="connsiteX5" fmla="*/ 2034989 w 9144084"/>
              <a:gd name="connsiteY5" fmla="*/ 1338640 h 4309042"/>
              <a:gd name="connsiteX6" fmla="*/ 1497495 w 9144084"/>
              <a:gd name="connsiteY6" fmla="*/ 1822735 h 4309042"/>
              <a:gd name="connsiteX7" fmla="*/ 1981200 w 9144084"/>
              <a:gd name="connsiteY7" fmla="*/ 2037887 h 4309042"/>
              <a:gd name="connsiteX8" fmla="*/ 4652683 w 9144084"/>
              <a:gd name="connsiteY8" fmla="*/ 2046852 h 4309042"/>
              <a:gd name="connsiteX9" fmla="*/ 4840941 w 9144084"/>
              <a:gd name="connsiteY9" fmla="*/ 2504052 h 4309042"/>
              <a:gd name="connsiteX10" fmla="*/ 0 w 9144084"/>
              <a:gd name="connsiteY10" fmla="*/ 2521982 h 4309042"/>
              <a:gd name="connsiteX11" fmla="*/ 0 w 9144084"/>
              <a:gd name="connsiteY11" fmla="*/ 3140546 h 4309042"/>
              <a:gd name="connsiteX12" fmla="*/ 4132730 w 9144084"/>
              <a:gd name="connsiteY12" fmla="*/ 3167440 h 4309042"/>
              <a:gd name="connsiteX13" fmla="*/ 3675530 w 9144084"/>
              <a:gd name="connsiteY13" fmla="*/ 3983229 h 4309042"/>
              <a:gd name="connsiteX14" fmla="*/ 376518 w 9144084"/>
              <a:gd name="connsiteY14" fmla="*/ 4019087 h 4309042"/>
              <a:gd name="connsiteX15" fmla="*/ 358589 w 9144084"/>
              <a:gd name="connsiteY15" fmla="*/ 4288029 h 4309042"/>
              <a:gd name="connsiteX16" fmla="*/ 4249271 w 9144084"/>
              <a:gd name="connsiteY16" fmla="*/ 4270099 h 4309042"/>
              <a:gd name="connsiteX0" fmla="*/ 4963197 w 9185657"/>
              <a:gd name="connsiteY0" fmla="*/ 38758 h 4309042"/>
              <a:gd name="connsiteX1" fmla="*/ 8728373 w 9185657"/>
              <a:gd name="connsiteY1" fmla="*/ 56687 h 4309042"/>
              <a:gd name="connsiteX2" fmla="*/ 8737338 w 9185657"/>
              <a:gd name="connsiteY2" fmla="*/ 755935 h 4309042"/>
              <a:gd name="connsiteX3" fmla="*/ 5259032 w 9185657"/>
              <a:gd name="connsiteY3" fmla="*/ 746970 h 4309042"/>
              <a:gd name="connsiteX4" fmla="*/ 4631503 w 9185657"/>
              <a:gd name="connsiteY4" fmla="*/ 1338640 h 4309042"/>
              <a:gd name="connsiteX5" fmla="*/ 2076562 w 9185657"/>
              <a:gd name="connsiteY5" fmla="*/ 1338640 h 4309042"/>
              <a:gd name="connsiteX6" fmla="*/ 1539068 w 9185657"/>
              <a:gd name="connsiteY6" fmla="*/ 1822735 h 4309042"/>
              <a:gd name="connsiteX7" fmla="*/ 2022773 w 9185657"/>
              <a:gd name="connsiteY7" fmla="*/ 2037887 h 4309042"/>
              <a:gd name="connsiteX8" fmla="*/ 4694256 w 9185657"/>
              <a:gd name="connsiteY8" fmla="*/ 2046852 h 4309042"/>
              <a:gd name="connsiteX9" fmla="*/ 4882514 w 9185657"/>
              <a:gd name="connsiteY9" fmla="*/ 2504052 h 4309042"/>
              <a:gd name="connsiteX10" fmla="*/ 41573 w 9185657"/>
              <a:gd name="connsiteY10" fmla="*/ 2521982 h 4309042"/>
              <a:gd name="connsiteX11" fmla="*/ 41573 w 9185657"/>
              <a:gd name="connsiteY11" fmla="*/ 3140546 h 4309042"/>
              <a:gd name="connsiteX12" fmla="*/ 4174303 w 9185657"/>
              <a:gd name="connsiteY12" fmla="*/ 3167440 h 4309042"/>
              <a:gd name="connsiteX13" fmla="*/ 3717103 w 9185657"/>
              <a:gd name="connsiteY13" fmla="*/ 3983229 h 4309042"/>
              <a:gd name="connsiteX14" fmla="*/ 418091 w 9185657"/>
              <a:gd name="connsiteY14" fmla="*/ 4019087 h 4309042"/>
              <a:gd name="connsiteX15" fmla="*/ 400162 w 9185657"/>
              <a:gd name="connsiteY15" fmla="*/ 4288029 h 4309042"/>
              <a:gd name="connsiteX16" fmla="*/ 4290844 w 9185657"/>
              <a:gd name="connsiteY16" fmla="*/ 4270099 h 4309042"/>
              <a:gd name="connsiteX0" fmla="*/ 4995328 w 9217788"/>
              <a:gd name="connsiteY0" fmla="*/ 38758 h 4309042"/>
              <a:gd name="connsiteX1" fmla="*/ 8760504 w 9217788"/>
              <a:gd name="connsiteY1" fmla="*/ 56687 h 4309042"/>
              <a:gd name="connsiteX2" fmla="*/ 8769469 w 9217788"/>
              <a:gd name="connsiteY2" fmla="*/ 755935 h 4309042"/>
              <a:gd name="connsiteX3" fmla="*/ 5291163 w 9217788"/>
              <a:gd name="connsiteY3" fmla="*/ 746970 h 4309042"/>
              <a:gd name="connsiteX4" fmla="*/ 4663634 w 9217788"/>
              <a:gd name="connsiteY4" fmla="*/ 1338640 h 4309042"/>
              <a:gd name="connsiteX5" fmla="*/ 2108693 w 9217788"/>
              <a:gd name="connsiteY5" fmla="*/ 1338640 h 4309042"/>
              <a:gd name="connsiteX6" fmla="*/ 1571199 w 9217788"/>
              <a:gd name="connsiteY6" fmla="*/ 1822735 h 4309042"/>
              <a:gd name="connsiteX7" fmla="*/ 2054904 w 9217788"/>
              <a:gd name="connsiteY7" fmla="*/ 2037887 h 4309042"/>
              <a:gd name="connsiteX8" fmla="*/ 4726387 w 9217788"/>
              <a:gd name="connsiteY8" fmla="*/ 2046852 h 4309042"/>
              <a:gd name="connsiteX9" fmla="*/ 4914645 w 9217788"/>
              <a:gd name="connsiteY9" fmla="*/ 2504052 h 4309042"/>
              <a:gd name="connsiteX10" fmla="*/ 73704 w 9217788"/>
              <a:gd name="connsiteY10" fmla="*/ 2521982 h 4309042"/>
              <a:gd name="connsiteX11" fmla="*/ 73704 w 9217788"/>
              <a:gd name="connsiteY11" fmla="*/ 3140546 h 4309042"/>
              <a:gd name="connsiteX12" fmla="*/ 4206434 w 9217788"/>
              <a:gd name="connsiteY12" fmla="*/ 3167440 h 4309042"/>
              <a:gd name="connsiteX13" fmla="*/ 3749234 w 9217788"/>
              <a:gd name="connsiteY13" fmla="*/ 3983229 h 4309042"/>
              <a:gd name="connsiteX14" fmla="*/ 450222 w 9217788"/>
              <a:gd name="connsiteY14" fmla="*/ 4019087 h 4309042"/>
              <a:gd name="connsiteX15" fmla="*/ 432293 w 9217788"/>
              <a:gd name="connsiteY15" fmla="*/ 4288029 h 4309042"/>
              <a:gd name="connsiteX16" fmla="*/ 4322975 w 9217788"/>
              <a:gd name="connsiteY16" fmla="*/ 4270099 h 4309042"/>
              <a:gd name="connsiteX0" fmla="*/ 4995328 w 9217788"/>
              <a:gd name="connsiteY0" fmla="*/ 38758 h 4309042"/>
              <a:gd name="connsiteX1" fmla="*/ 8760504 w 9217788"/>
              <a:gd name="connsiteY1" fmla="*/ 56687 h 4309042"/>
              <a:gd name="connsiteX2" fmla="*/ 8769469 w 9217788"/>
              <a:gd name="connsiteY2" fmla="*/ 755935 h 4309042"/>
              <a:gd name="connsiteX3" fmla="*/ 5291163 w 9217788"/>
              <a:gd name="connsiteY3" fmla="*/ 746970 h 4309042"/>
              <a:gd name="connsiteX4" fmla="*/ 4663634 w 9217788"/>
              <a:gd name="connsiteY4" fmla="*/ 1338640 h 4309042"/>
              <a:gd name="connsiteX5" fmla="*/ 2108693 w 9217788"/>
              <a:gd name="connsiteY5" fmla="*/ 1338640 h 4309042"/>
              <a:gd name="connsiteX6" fmla="*/ 1571199 w 9217788"/>
              <a:gd name="connsiteY6" fmla="*/ 1822735 h 4309042"/>
              <a:gd name="connsiteX7" fmla="*/ 2054904 w 9217788"/>
              <a:gd name="connsiteY7" fmla="*/ 2037887 h 4309042"/>
              <a:gd name="connsiteX8" fmla="*/ 4726387 w 9217788"/>
              <a:gd name="connsiteY8" fmla="*/ 2046852 h 4309042"/>
              <a:gd name="connsiteX9" fmla="*/ 4914645 w 9217788"/>
              <a:gd name="connsiteY9" fmla="*/ 2504052 h 4309042"/>
              <a:gd name="connsiteX10" fmla="*/ 73704 w 9217788"/>
              <a:gd name="connsiteY10" fmla="*/ 2521982 h 4309042"/>
              <a:gd name="connsiteX11" fmla="*/ 73704 w 9217788"/>
              <a:gd name="connsiteY11" fmla="*/ 3140546 h 4309042"/>
              <a:gd name="connsiteX12" fmla="*/ 4206434 w 9217788"/>
              <a:gd name="connsiteY12" fmla="*/ 3167440 h 4309042"/>
              <a:gd name="connsiteX13" fmla="*/ 3749234 w 9217788"/>
              <a:gd name="connsiteY13" fmla="*/ 3983229 h 4309042"/>
              <a:gd name="connsiteX14" fmla="*/ 450222 w 9217788"/>
              <a:gd name="connsiteY14" fmla="*/ 4019087 h 4309042"/>
              <a:gd name="connsiteX15" fmla="*/ 432293 w 9217788"/>
              <a:gd name="connsiteY15" fmla="*/ 4288029 h 4309042"/>
              <a:gd name="connsiteX16" fmla="*/ 4322975 w 9217788"/>
              <a:gd name="connsiteY16" fmla="*/ 4270099 h 4309042"/>
              <a:gd name="connsiteX0" fmla="*/ 4995328 w 9217788"/>
              <a:gd name="connsiteY0" fmla="*/ 38758 h 4309042"/>
              <a:gd name="connsiteX1" fmla="*/ 8760504 w 9217788"/>
              <a:gd name="connsiteY1" fmla="*/ 56687 h 4309042"/>
              <a:gd name="connsiteX2" fmla="*/ 8769469 w 9217788"/>
              <a:gd name="connsiteY2" fmla="*/ 755935 h 4309042"/>
              <a:gd name="connsiteX3" fmla="*/ 5291163 w 9217788"/>
              <a:gd name="connsiteY3" fmla="*/ 746970 h 4309042"/>
              <a:gd name="connsiteX4" fmla="*/ 4663634 w 9217788"/>
              <a:gd name="connsiteY4" fmla="*/ 1338640 h 4309042"/>
              <a:gd name="connsiteX5" fmla="*/ 2108693 w 9217788"/>
              <a:gd name="connsiteY5" fmla="*/ 1338640 h 4309042"/>
              <a:gd name="connsiteX6" fmla="*/ 1571199 w 9217788"/>
              <a:gd name="connsiteY6" fmla="*/ 1822735 h 4309042"/>
              <a:gd name="connsiteX7" fmla="*/ 2054904 w 9217788"/>
              <a:gd name="connsiteY7" fmla="*/ 2037887 h 4309042"/>
              <a:gd name="connsiteX8" fmla="*/ 4726387 w 9217788"/>
              <a:gd name="connsiteY8" fmla="*/ 2046852 h 4309042"/>
              <a:gd name="connsiteX9" fmla="*/ 4914645 w 9217788"/>
              <a:gd name="connsiteY9" fmla="*/ 2504052 h 4309042"/>
              <a:gd name="connsiteX10" fmla="*/ 73704 w 9217788"/>
              <a:gd name="connsiteY10" fmla="*/ 2521982 h 4309042"/>
              <a:gd name="connsiteX11" fmla="*/ 73704 w 9217788"/>
              <a:gd name="connsiteY11" fmla="*/ 3140546 h 4309042"/>
              <a:gd name="connsiteX12" fmla="*/ 4206434 w 9217788"/>
              <a:gd name="connsiteY12" fmla="*/ 3167440 h 4309042"/>
              <a:gd name="connsiteX13" fmla="*/ 3749234 w 9217788"/>
              <a:gd name="connsiteY13" fmla="*/ 3983229 h 4309042"/>
              <a:gd name="connsiteX14" fmla="*/ 450222 w 9217788"/>
              <a:gd name="connsiteY14" fmla="*/ 4019087 h 4309042"/>
              <a:gd name="connsiteX15" fmla="*/ 432293 w 9217788"/>
              <a:gd name="connsiteY15" fmla="*/ 4288029 h 4309042"/>
              <a:gd name="connsiteX16" fmla="*/ 4322975 w 9217788"/>
              <a:gd name="connsiteY16" fmla="*/ 4270099 h 4309042"/>
              <a:gd name="connsiteX0" fmla="*/ 5285848 w 9508308"/>
              <a:gd name="connsiteY0" fmla="*/ 38758 h 4309042"/>
              <a:gd name="connsiteX1" fmla="*/ 9051024 w 9508308"/>
              <a:gd name="connsiteY1" fmla="*/ 56687 h 4309042"/>
              <a:gd name="connsiteX2" fmla="*/ 9059989 w 9508308"/>
              <a:gd name="connsiteY2" fmla="*/ 755935 h 4309042"/>
              <a:gd name="connsiteX3" fmla="*/ 5581683 w 9508308"/>
              <a:gd name="connsiteY3" fmla="*/ 746970 h 4309042"/>
              <a:gd name="connsiteX4" fmla="*/ 4954154 w 9508308"/>
              <a:gd name="connsiteY4" fmla="*/ 1338640 h 4309042"/>
              <a:gd name="connsiteX5" fmla="*/ 2399213 w 9508308"/>
              <a:gd name="connsiteY5" fmla="*/ 1338640 h 4309042"/>
              <a:gd name="connsiteX6" fmla="*/ 1861719 w 9508308"/>
              <a:gd name="connsiteY6" fmla="*/ 1822735 h 4309042"/>
              <a:gd name="connsiteX7" fmla="*/ 2345424 w 9508308"/>
              <a:gd name="connsiteY7" fmla="*/ 2037887 h 4309042"/>
              <a:gd name="connsiteX8" fmla="*/ 5016907 w 9508308"/>
              <a:gd name="connsiteY8" fmla="*/ 2046852 h 4309042"/>
              <a:gd name="connsiteX9" fmla="*/ 4956697 w 9508308"/>
              <a:gd name="connsiteY9" fmla="*/ 2323077 h 4309042"/>
              <a:gd name="connsiteX10" fmla="*/ 364224 w 9508308"/>
              <a:gd name="connsiteY10" fmla="*/ 2521982 h 4309042"/>
              <a:gd name="connsiteX11" fmla="*/ 364224 w 9508308"/>
              <a:gd name="connsiteY11" fmla="*/ 3140546 h 4309042"/>
              <a:gd name="connsiteX12" fmla="*/ 4496954 w 9508308"/>
              <a:gd name="connsiteY12" fmla="*/ 3167440 h 4309042"/>
              <a:gd name="connsiteX13" fmla="*/ 4039754 w 9508308"/>
              <a:gd name="connsiteY13" fmla="*/ 3983229 h 4309042"/>
              <a:gd name="connsiteX14" fmla="*/ 740742 w 9508308"/>
              <a:gd name="connsiteY14" fmla="*/ 4019087 h 4309042"/>
              <a:gd name="connsiteX15" fmla="*/ 722813 w 9508308"/>
              <a:gd name="connsiteY15" fmla="*/ 4288029 h 4309042"/>
              <a:gd name="connsiteX16" fmla="*/ 4613495 w 9508308"/>
              <a:gd name="connsiteY16" fmla="*/ 4270099 h 4309042"/>
              <a:gd name="connsiteX0" fmla="*/ 5285848 w 9508308"/>
              <a:gd name="connsiteY0" fmla="*/ 38758 h 4309042"/>
              <a:gd name="connsiteX1" fmla="*/ 9051024 w 9508308"/>
              <a:gd name="connsiteY1" fmla="*/ 56687 h 4309042"/>
              <a:gd name="connsiteX2" fmla="*/ 9059989 w 9508308"/>
              <a:gd name="connsiteY2" fmla="*/ 755935 h 4309042"/>
              <a:gd name="connsiteX3" fmla="*/ 5581683 w 9508308"/>
              <a:gd name="connsiteY3" fmla="*/ 746970 h 4309042"/>
              <a:gd name="connsiteX4" fmla="*/ 4954154 w 9508308"/>
              <a:gd name="connsiteY4" fmla="*/ 1338640 h 4309042"/>
              <a:gd name="connsiteX5" fmla="*/ 2399213 w 9508308"/>
              <a:gd name="connsiteY5" fmla="*/ 1338640 h 4309042"/>
              <a:gd name="connsiteX6" fmla="*/ 1861719 w 9508308"/>
              <a:gd name="connsiteY6" fmla="*/ 1822735 h 4309042"/>
              <a:gd name="connsiteX7" fmla="*/ 2345424 w 9508308"/>
              <a:gd name="connsiteY7" fmla="*/ 2037887 h 4309042"/>
              <a:gd name="connsiteX8" fmla="*/ 5016907 w 9508308"/>
              <a:gd name="connsiteY8" fmla="*/ 2046852 h 4309042"/>
              <a:gd name="connsiteX9" fmla="*/ 4956697 w 9508308"/>
              <a:gd name="connsiteY9" fmla="*/ 2323077 h 4309042"/>
              <a:gd name="connsiteX10" fmla="*/ 364224 w 9508308"/>
              <a:gd name="connsiteY10" fmla="*/ 2521982 h 4309042"/>
              <a:gd name="connsiteX11" fmla="*/ 364224 w 9508308"/>
              <a:gd name="connsiteY11" fmla="*/ 3140546 h 4309042"/>
              <a:gd name="connsiteX12" fmla="*/ 4496954 w 9508308"/>
              <a:gd name="connsiteY12" fmla="*/ 3167440 h 4309042"/>
              <a:gd name="connsiteX13" fmla="*/ 4039754 w 9508308"/>
              <a:gd name="connsiteY13" fmla="*/ 3983229 h 4309042"/>
              <a:gd name="connsiteX14" fmla="*/ 740742 w 9508308"/>
              <a:gd name="connsiteY14" fmla="*/ 4019087 h 4309042"/>
              <a:gd name="connsiteX15" fmla="*/ 722813 w 9508308"/>
              <a:gd name="connsiteY15" fmla="*/ 4288029 h 4309042"/>
              <a:gd name="connsiteX16" fmla="*/ 4613495 w 9508308"/>
              <a:gd name="connsiteY16" fmla="*/ 4270099 h 4309042"/>
              <a:gd name="connsiteX0" fmla="*/ 5285848 w 9508308"/>
              <a:gd name="connsiteY0" fmla="*/ 38758 h 4309042"/>
              <a:gd name="connsiteX1" fmla="*/ 9051024 w 9508308"/>
              <a:gd name="connsiteY1" fmla="*/ 56687 h 4309042"/>
              <a:gd name="connsiteX2" fmla="*/ 9059989 w 9508308"/>
              <a:gd name="connsiteY2" fmla="*/ 755935 h 4309042"/>
              <a:gd name="connsiteX3" fmla="*/ 5581683 w 9508308"/>
              <a:gd name="connsiteY3" fmla="*/ 746970 h 4309042"/>
              <a:gd name="connsiteX4" fmla="*/ 4954154 w 9508308"/>
              <a:gd name="connsiteY4" fmla="*/ 1338640 h 4309042"/>
              <a:gd name="connsiteX5" fmla="*/ 2399213 w 9508308"/>
              <a:gd name="connsiteY5" fmla="*/ 1338640 h 4309042"/>
              <a:gd name="connsiteX6" fmla="*/ 1861719 w 9508308"/>
              <a:gd name="connsiteY6" fmla="*/ 1822735 h 4309042"/>
              <a:gd name="connsiteX7" fmla="*/ 2345424 w 9508308"/>
              <a:gd name="connsiteY7" fmla="*/ 2037887 h 4309042"/>
              <a:gd name="connsiteX8" fmla="*/ 4808195 w 9508308"/>
              <a:gd name="connsiteY8" fmla="*/ 2046852 h 4309042"/>
              <a:gd name="connsiteX9" fmla="*/ 4956697 w 9508308"/>
              <a:gd name="connsiteY9" fmla="*/ 2323077 h 4309042"/>
              <a:gd name="connsiteX10" fmla="*/ 364224 w 9508308"/>
              <a:gd name="connsiteY10" fmla="*/ 2521982 h 4309042"/>
              <a:gd name="connsiteX11" fmla="*/ 364224 w 9508308"/>
              <a:gd name="connsiteY11" fmla="*/ 3140546 h 4309042"/>
              <a:gd name="connsiteX12" fmla="*/ 4496954 w 9508308"/>
              <a:gd name="connsiteY12" fmla="*/ 3167440 h 4309042"/>
              <a:gd name="connsiteX13" fmla="*/ 4039754 w 9508308"/>
              <a:gd name="connsiteY13" fmla="*/ 3983229 h 4309042"/>
              <a:gd name="connsiteX14" fmla="*/ 740742 w 9508308"/>
              <a:gd name="connsiteY14" fmla="*/ 4019087 h 4309042"/>
              <a:gd name="connsiteX15" fmla="*/ 722813 w 9508308"/>
              <a:gd name="connsiteY15" fmla="*/ 4288029 h 4309042"/>
              <a:gd name="connsiteX16" fmla="*/ 4613495 w 9508308"/>
              <a:gd name="connsiteY16" fmla="*/ 4270099 h 4309042"/>
              <a:gd name="connsiteX0" fmla="*/ 5106112 w 9328572"/>
              <a:gd name="connsiteY0" fmla="*/ 38758 h 4309042"/>
              <a:gd name="connsiteX1" fmla="*/ 8871288 w 9328572"/>
              <a:gd name="connsiteY1" fmla="*/ 56687 h 4309042"/>
              <a:gd name="connsiteX2" fmla="*/ 8880253 w 9328572"/>
              <a:gd name="connsiteY2" fmla="*/ 755935 h 4309042"/>
              <a:gd name="connsiteX3" fmla="*/ 5401947 w 9328572"/>
              <a:gd name="connsiteY3" fmla="*/ 746970 h 4309042"/>
              <a:gd name="connsiteX4" fmla="*/ 4774418 w 9328572"/>
              <a:gd name="connsiteY4" fmla="*/ 1338640 h 4309042"/>
              <a:gd name="connsiteX5" fmla="*/ 2219477 w 9328572"/>
              <a:gd name="connsiteY5" fmla="*/ 1338640 h 4309042"/>
              <a:gd name="connsiteX6" fmla="*/ 1681983 w 9328572"/>
              <a:gd name="connsiteY6" fmla="*/ 1822735 h 4309042"/>
              <a:gd name="connsiteX7" fmla="*/ 2165688 w 9328572"/>
              <a:gd name="connsiteY7" fmla="*/ 2037887 h 4309042"/>
              <a:gd name="connsiteX8" fmla="*/ 4628459 w 9328572"/>
              <a:gd name="connsiteY8" fmla="*/ 2046852 h 4309042"/>
              <a:gd name="connsiteX9" fmla="*/ 4776961 w 9328572"/>
              <a:gd name="connsiteY9" fmla="*/ 2323077 h 4309042"/>
              <a:gd name="connsiteX10" fmla="*/ 1128664 w 9328572"/>
              <a:gd name="connsiteY10" fmla="*/ 2302907 h 4309042"/>
              <a:gd name="connsiteX11" fmla="*/ 184488 w 9328572"/>
              <a:gd name="connsiteY11" fmla="*/ 3140546 h 4309042"/>
              <a:gd name="connsiteX12" fmla="*/ 4317218 w 9328572"/>
              <a:gd name="connsiteY12" fmla="*/ 3167440 h 4309042"/>
              <a:gd name="connsiteX13" fmla="*/ 3860018 w 9328572"/>
              <a:gd name="connsiteY13" fmla="*/ 3983229 h 4309042"/>
              <a:gd name="connsiteX14" fmla="*/ 561006 w 9328572"/>
              <a:gd name="connsiteY14" fmla="*/ 4019087 h 4309042"/>
              <a:gd name="connsiteX15" fmla="*/ 543077 w 9328572"/>
              <a:gd name="connsiteY15" fmla="*/ 4288029 h 4309042"/>
              <a:gd name="connsiteX16" fmla="*/ 4433759 w 9328572"/>
              <a:gd name="connsiteY16" fmla="*/ 4270099 h 4309042"/>
              <a:gd name="connsiteX0" fmla="*/ 5106112 w 9328572"/>
              <a:gd name="connsiteY0" fmla="*/ 38758 h 4309042"/>
              <a:gd name="connsiteX1" fmla="*/ 8871288 w 9328572"/>
              <a:gd name="connsiteY1" fmla="*/ 56687 h 4309042"/>
              <a:gd name="connsiteX2" fmla="*/ 8880253 w 9328572"/>
              <a:gd name="connsiteY2" fmla="*/ 755935 h 4309042"/>
              <a:gd name="connsiteX3" fmla="*/ 5401947 w 9328572"/>
              <a:gd name="connsiteY3" fmla="*/ 746970 h 4309042"/>
              <a:gd name="connsiteX4" fmla="*/ 4774418 w 9328572"/>
              <a:gd name="connsiteY4" fmla="*/ 1338640 h 4309042"/>
              <a:gd name="connsiteX5" fmla="*/ 2219477 w 9328572"/>
              <a:gd name="connsiteY5" fmla="*/ 1338640 h 4309042"/>
              <a:gd name="connsiteX6" fmla="*/ 1681983 w 9328572"/>
              <a:gd name="connsiteY6" fmla="*/ 1822735 h 4309042"/>
              <a:gd name="connsiteX7" fmla="*/ 2165688 w 9328572"/>
              <a:gd name="connsiteY7" fmla="*/ 2037887 h 4309042"/>
              <a:gd name="connsiteX8" fmla="*/ 4628459 w 9328572"/>
              <a:gd name="connsiteY8" fmla="*/ 2046852 h 4309042"/>
              <a:gd name="connsiteX9" fmla="*/ 4776961 w 9328572"/>
              <a:gd name="connsiteY9" fmla="*/ 2323077 h 4309042"/>
              <a:gd name="connsiteX10" fmla="*/ 1128664 w 9328572"/>
              <a:gd name="connsiteY10" fmla="*/ 2302907 h 4309042"/>
              <a:gd name="connsiteX11" fmla="*/ 184488 w 9328572"/>
              <a:gd name="connsiteY11" fmla="*/ 3140546 h 4309042"/>
              <a:gd name="connsiteX12" fmla="*/ 4317218 w 9328572"/>
              <a:gd name="connsiteY12" fmla="*/ 3167440 h 4309042"/>
              <a:gd name="connsiteX13" fmla="*/ 3860018 w 9328572"/>
              <a:gd name="connsiteY13" fmla="*/ 3983229 h 4309042"/>
              <a:gd name="connsiteX14" fmla="*/ 561006 w 9328572"/>
              <a:gd name="connsiteY14" fmla="*/ 4019087 h 4309042"/>
              <a:gd name="connsiteX15" fmla="*/ 543077 w 9328572"/>
              <a:gd name="connsiteY15" fmla="*/ 4288029 h 4309042"/>
              <a:gd name="connsiteX16" fmla="*/ 4433759 w 9328572"/>
              <a:gd name="connsiteY16" fmla="*/ 4270099 h 4309042"/>
              <a:gd name="connsiteX0" fmla="*/ 4919069 w 9141529"/>
              <a:gd name="connsiteY0" fmla="*/ 38758 h 4309042"/>
              <a:gd name="connsiteX1" fmla="*/ 8684245 w 9141529"/>
              <a:gd name="connsiteY1" fmla="*/ 56687 h 4309042"/>
              <a:gd name="connsiteX2" fmla="*/ 8693210 w 9141529"/>
              <a:gd name="connsiteY2" fmla="*/ 755935 h 4309042"/>
              <a:gd name="connsiteX3" fmla="*/ 5214904 w 9141529"/>
              <a:gd name="connsiteY3" fmla="*/ 746970 h 4309042"/>
              <a:gd name="connsiteX4" fmla="*/ 4587375 w 9141529"/>
              <a:gd name="connsiteY4" fmla="*/ 1338640 h 4309042"/>
              <a:gd name="connsiteX5" fmla="*/ 2032434 w 9141529"/>
              <a:gd name="connsiteY5" fmla="*/ 1338640 h 4309042"/>
              <a:gd name="connsiteX6" fmla="*/ 1494940 w 9141529"/>
              <a:gd name="connsiteY6" fmla="*/ 1822735 h 4309042"/>
              <a:gd name="connsiteX7" fmla="*/ 1978645 w 9141529"/>
              <a:gd name="connsiteY7" fmla="*/ 2037887 h 4309042"/>
              <a:gd name="connsiteX8" fmla="*/ 4441416 w 9141529"/>
              <a:gd name="connsiteY8" fmla="*/ 2046852 h 4309042"/>
              <a:gd name="connsiteX9" fmla="*/ 4589918 w 9141529"/>
              <a:gd name="connsiteY9" fmla="*/ 2323077 h 4309042"/>
              <a:gd name="connsiteX10" fmla="*/ 941621 w 9141529"/>
              <a:gd name="connsiteY10" fmla="*/ 2302907 h 4309042"/>
              <a:gd name="connsiteX11" fmla="*/ 216097 w 9141529"/>
              <a:gd name="connsiteY11" fmla="*/ 3026246 h 4309042"/>
              <a:gd name="connsiteX12" fmla="*/ 4130175 w 9141529"/>
              <a:gd name="connsiteY12" fmla="*/ 3167440 h 4309042"/>
              <a:gd name="connsiteX13" fmla="*/ 3672975 w 9141529"/>
              <a:gd name="connsiteY13" fmla="*/ 3983229 h 4309042"/>
              <a:gd name="connsiteX14" fmla="*/ 373963 w 9141529"/>
              <a:gd name="connsiteY14" fmla="*/ 4019087 h 4309042"/>
              <a:gd name="connsiteX15" fmla="*/ 356034 w 9141529"/>
              <a:gd name="connsiteY15" fmla="*/ 4288029 h 4309042"/>
              <a:gd name="connsiteX16" fmla="*/ 4246716 w 9141529"/>
              <a:gd name="connsiteY16" fmla="*/ 4270099 h 4309042"/>
              <a:gd name="connsiteX0" fmla="*/ 5019212 w 9241672"/>
              <a:gd name="connsiteY0" fmla="*/ 38758 h 4309042"/>
              <a:gd name="connsiteX1" fmla="*/ 8784388 w 9241672"/>
              <a:gd name="connsiteY1" fmla="*/ 56687 h 4309042"/>
              <a:gd name="connsiteX2" fmla="*/ 8793353 w 9241672"/>
              <a:gd name="connsiteY2" fmla="*/ 755935 h 4309042"/>
              <a:gd name="connsiteX3" fmla="*/ 5315047 w 9241672"/>
              <a:gd name="connsiteY3" fmla="*/ 746970 h 4309042"/>
              <a:gd name="connsiteX4" fmla="*/ 4687518 w 9241672"/>
              <a:gd name="connsiteY4" fmla="*/ 1338640 h 4309042"/>
              <a:gd name="connsiteX5" fmla="*/ 2132577 w 9241672"/>
              <a:gd name="connsiteY5" fmla="*/ 1338640 h 4309042"/>
              <a:gd name="connsiteX6" fmla="*/ 1595083 w 9241672"/>
              <a:gd name="connsiteY6" fmla="*/ 1822735 h 4309042"/>
              <a:gd name="connsiteX7" fmla="*/ 2078788 w 9241672"/>
              <a:gd name="connsiteY7" fmla="*/ 2037887 h 4309042"/>
              <a:gd name="connsiteX8" fmla="*/ 4541559 w 9241672"/>
              <a:gd name="connsiteY8" fmla="*/ 2046852 h 4309042"/>
              <a:gd name="connsiteX9" fmla="*/ 4690061 w 9241672"/>
              <a:gd name="connsiteY9" fmla="*/ 2323077 h 4309042"/>
              <a:gd name="connsiteX10" fmla="*/ 733664 w 9241672"/>
              <a:gd name="connsiteY10" fmla="*/ 2245757 h 4309042"/>
              <a:gd name="connsiteX11" fmla="*/ 316240 w 9241672"/>
              <a:gd name="connsiteY11" fmla="*/ 3026246 h 4309042"/>
              <a:gd name="connsiteX12" fmla="*/ 4230318 w 9241672"/>
              <a:gd name="connsiteY12" fmla="*/ 3167440 h 4309042"/>
              <a:gd name="connsiteX13" fmla="*/ 3773118 w 9241672"/>
              <a:gd name="connsiteY13" fmla="*/ 3983229 h 4309042"/>
              <a:gd name="connsiteX14" fmla="*/ 474106 w 9241672"/>
              <a:gd name="connsiteY14" fmla="*/ 4019087 h 4309042"/>
              <a:gd name="connsiteX15" fmla="*/ 456177 w 9241672"/>
              <a:gd name="connsiteY15" fmla="*/ 4288029 h 4309042"/>
              <a:gd name="connsiteX16" fmla="*/ 4346859 w 9241672"/>
              <a:gd name="connsiteY16" fmla="*/ 4270099 h 4309042"/>
              <a:gd name="connsiteX0" fmla="*/ 5052091 w 9274551"/>
              <a:gd name="connsiteY0" fmla="*/ 38758 h 4309042"/>
              <a:gd name="connsiteX1" fmla="*/ 8817267 w 9274551"/>
              <a:gd name="connsiteY1" fmla="*/ 56687 h 4309042"/>
              <a:gd name="connsiteX2" fmla="*/ 8826232 w 9274551"/>
              <a:gd name="connsiteY2" fmla="*/ 755935 h 4309042"/>
              <a:gd name="connsiteX3" fmla="*/ 5347926 w 9274551"/>
              <a:gd name="connsiteY3" fmla="*/ 746970 h 4309042"/>
              <a:gd name="connsiteX4" fmla="*/ 4720397 w 9274551"/>
              <a:gd name="connsiteY4" fmla="*/ 1338640 h 4309042"/>
              <a:gd name="connsiteX5" fmla="*/ 2165456 w 9274551"/>
              <a:gd name="connsiteY5" fmla="*/ 1338640 h 4309042"/>
              <a:gd name="connsiteX6" fmla="*/ 1627962 w 9274551"/>
              <a:gd name="connsiteY6" fmla="*/ 1822735 h 4309042"/>
              <a:gd name="connsiteX7" fmla="*/ 2111667 w 9274551"/>
              <a:gd name="connsiteY7" fmla="*/ 2037887 h 4309042"/>
              <a:gd name="connsiteX8" fmla="*/ 4574438 w 9274551"/>
              <a:gd name="connsiteY8" fmla="*/ 2046852 h 4309042"/>
              <a:gd name="connsiteX9" fmla="*/ 4722940 w 9274551"/>
              <a:gd name="connsiteY9" fmla="*/ 2323077 h 4309042"/>
              <a:gd name="connsiteX10" fmla="*/ 766543 w 9274551"/>
              <a:gd name="connsiteY10" fmla="*/ 2245757 h 4309042"/>
              <a:gd name="connsiteX11" fmla="*/ 349119 w 9274551"/>
              <a:gd name="connsiteY11" fmla="*/ 3026246 h 4309042"/>
              <a:gd name="connsiteX12" fmla="*/ 4263197 w 9274551"/>
              <a:gd name="connsiteY12" fmla="*/ 3167440 h 4309042"/>
              <a:gd name="connsiteX13" fmla="*/ 3805997 w 9274551"/>
              <a:gd name="connsiteY13" fmla="*/ 3983229 h 4309042"/>
              <a:gd name="connsiteX14" fmla="*/ 506985 w 9274551"/>
              <a:gd name="connsiteY14" fmla="*/ 4019087 h 4309042"/>
              <a:gd name="connsiteX15" fmla="*/ 489056 w 9274551"/>
              <a:gd name="connsiteY15" fmla="*/ 4288029 h 4309042"/>
              <a:gd name="connsiteX16" fmla="*/ 4379738 w 9274551"/>
              <a:gd name="connsiteY16" fmla="*/ 4270099 h 4309042"/>
              <a:gd name="connsiteX0" fmla="*/ 5035539 w 9257999"/>
              <a:gd name="connsiteY0" fmla="*/ 38758 h 4309042"/>
              <a:gd name="connsiteX1" fmla="*/ 8800715 w 9257999"/>
              <a:gd name="connsiteY1" fmla="*/ 56687 h 4309042"/>
              <a:gd name="connsiteX2" fmla="*/ 8809680 w 9257999"/>
              <a:gd name="connsiteY2" fmla="*/ 755935 h 4309042"/>
              <a:gd name="connsiteX3" fmla="*/ 5331374 w 9257999"/>
              <a:gd name="connsiteY3" fmla="*/ 746970 h 4309042"/>
              <a:gd name="connsiteX4" fmla="*/ 4703845 w 9257999"/>
              <a:gd name="connsiteY4" fmla="*/ 1338640 h 4309042"/>
              <a:gd name="connsiteX5" fmla="*/ 2148904 w 9257999"/>
              <a:gd name="connsiteY5" fmla="*/ 1338640 h 4309042"/>
              <a:gd name="connsiteX6" fmla="*/ 1611410 w 9257999"/>
              <a:gd name="connsiteY6" fmla="*/ 1822735 h 4309042"/>
              <a:gd name="connsiteX7" fmla="*/ 2095115 w 9257999"/>
              <a:gd name="connsiteY7" fmla="*/ 2037887 h 4309042"/>
              <a:gd name="connsiteX8" fmla="*/ 4557886 w 9257999"/>
              <a:gd name="connsiteY8" fmla="*/ 2046852 h 4309042"/>
              <a:gd name="connsiteX9" fmla="*/ 4706388 w 9257999"/>
              <a:gd name="connsiteY9" fmla="*/ 2323077 h 4309042"/>
              <a:gd name="connsiteX10" fmla="*/ 789746 w 9257999"/>
              <a:gd name="connsiteY10" fmla="*/ 2369582 h 4309042"/>
              <a:gd name="connsiteX11" fmla="*/ 332567 w 9257999"/>
              <a:gd name="connsiteY11" fmla="*/ 3026246 h 4309042"/>
              <a:gd name="connsiteX12" fmla="*/ 4246645 w 9257999"/>
              <a:gd name="connsiteY12" fmla="*/ 3167440 h 4309042"/>
              <a:gd name="connsiteX13" fmla="*/ 3789445 w 9257999"/>
              <a:gd name="connsiteY13" fmla="*/ 3983229 h 4309042"/>
              <a:gd name="connsiteX14" fmla="*/ 490433 w 9257999"/>
              <a:gd name="connsiteY14" fmla="*/ 4019087 h 4309042"/>
              <a:gd name="connsiteX15" fmla="*/ 472504 w 9257999"/>
              <a:gd name="connsiteY15" fmla="*/ 4288029 h 4309042"/>
              <a:gd name="connsiteX16" fmla="*/ 4363186 w 9257999"/>
              <a:gd name="connsiteY16" fmla="*/ 4270099 h 4309042"/>
              <a:gd name="connsiteX0" fmla="*/ 5035539 w 9257999"/>
              <a:gd name="connsiteY0" fmla="*/ 38758 h 4309042"/>
              <a:gd name="connsiteX1" fmla="*/ 8800715 w 9257999"/>
              <a:gd name="connsiteY1" fmla="*/ 56687 h 4309042"/>
              <a:gd name="connsiteX2" fmla="*/ 8809680 w 9257999"/>
              <a:gd name="connsiteY2" fmla="*/ 755935 h 4309042"/>
              <a:gd name="connsiteX3" fmla="*/ 5490393 w 9257999"/>
              <a:gd name="connsiteY3" fmla="*/ 680295 h 4309042"/>
              <a:gd name="connsiteX4" fmla="*/ 4703845 w 9257999"/>
              <a:gd name="connsiteY4" fmla="*/ 1338640 h 4309042"/>
              <a:gd name="connsiteX5" fmla="*/ 2148904 w 9257999"/>
              <a:gd name="connsiteY5" fmla="*/ 1338640 h 4309042"/>
              <a:gd name="connsiteX6" fmla="*/ 1611410 w 9257999"/>
              <a:gd name="connsiteY6" fmla="*/ 1822735 h 4309042"/>
              <a:gd name="connsiteX7" fmla="*/ 2095115 w 9257999"/>
              <a:gd name="connsiteY7" fmla="*/ 2037887 h 4309042"/>
              <a:gd name="connsiteX8" fmla="*/ 4557886 w 9257999"/>
              <a:gd name="connsiteY8" fmla="*/ 2046852 h 4309042"/>
              <a:gd name="connsiteX9" fmla="*/ 4706388 w 9257999"/>
              <a:gd name="connsiteY9" fmla="*/ 2323077 h 4309042"/>
              <a:gd name="connsiteX10" fmla="*/ 789746 w 9257999"/>
              <a:gd name="connsiteY10" fmla="*/ 2369582 h 4309042"/>
              <a:gd name="connsiteX11" fmla="*/ 332567 w 9257999"/>
              <a:gd name="connsiteY11" fmla="*/ 3026246 h 4309042"/>
              <a:gd name="connsiteX12" fmla="*/ 4246645 w 9257999"/>
              <a:gd name="connsiteY12" fmla="*/ 3167440 h 4309042"/>
              <a:gd name="connsiteX13" fmla="*/ 3789445 w 9257999"/>
              <a:gd name="connsiteY13" fmla="*/ 3983229 h 4309042"/>
              <a:gd name="connsiteX14" fmla="*/ 490433 w 9257999"/>
              <a:gd name="connsiteY14" fmla="*/ 4019087 h 4309042"/>
              <a:gd name="connsiteX15" fmla="*/ 472504 w 9257999"/>
              <a:gd name="connsiteY15" fmla="*/ 4288029 h 4309042"/>
              <a:gd name="connsiteX16" fmla="*/ 4363186 w 9257999"/>
              <a:gd name="connsiteY16" fmla="*/ 4270099 h 4309042"/>
              <a:gd name="connsiteX0" fmla="*/ 5035539 w 9231160"/>
              <a:gd name="connsiteY0" fmla="*/ 34548 h 4304832"/>
              <a:gd name="connsiteX1" fmla="*/ 8800715 w 9231160"/>
              <a:gd name="connsiteY1" fmla="*/ 52477 h 4304832"/>
              <a:gd name="connsiteX2" fmla="*/ 8759986 w 9231160"/>
              <a:gd name="connsiteY2" fmla="*/ 694575 h 4304832"/>
              <a:gd name="connsiteX3" fmla="*/ 5490393 w 9231160"/>
              <a:gd name="connsiteY3" fmla="*/ 676085 h 4304832"/>
              <a:gd name="connsiteX4" fmla="*/ 4703845 w 9231160"/>
              <a:gd name="connsiteY4" fmla="*/ 1334430 h 4304832"/>
              <a:gd name="connsiteX5" fmla="*/ 2148904 w 9231160"/>
              <a:gd name="connsiteY5" fmla="*/ 1334430 h 4304832"/>
              <a:gd name="connsiteX6" fmla="*/ 1611410 w 9231160"/>
              <a:gd name="connsiteY6" fmla="*/ 1818525 h 4304832"/>
              <a:gd name="connsiteX7" fmla="*/ 2095115 w 9231160"/>
              <a:gd name="connsiteY7" fmla="*/ 2033677 h 4304832"/>
              <a:gd name="connsiteX8" fmla="*/ 4557886 w 9231160"/>
              <a:gd name="connsiteY8" fmla="*/ 2042642 h 4304832"/>
              <a:gd name="connsiteX9" fmla="*/ 4706388 w 9231160"/>
              <a:gd name="connsiteY9" fmla="*/ 2318867 h 4304832"/>
              <a:gd name="connsiteX10" fmla="*/ 789746 w 9231160"/>
              <a:gd name="connsiteY10" fmla="*/ 2365372 h 4304832"/>
              <a:gd name="connsiteX11" fmla="*/ 332567 w 9231160"/>
              <a:gd name="connsiteY11" fmla="*/ 3022036 h 4304832"/>
              <a:gd name="connsiteX12" fmla="*/ 4246645 w 9231160"/>
              <a:gd name="connsiteY12" fmla="*/ 3163230 h 4304832"/>
              <a:gd name="connsiteX13" fmla="*/ 3789445 w 9231160"/>
              <a:gd name="connsiteY13" fmla="*/ 3979019 h 4304832"/>
              <a:gd name="connsiteX14" fmla="*/ 490433 w 9231160"/>
              <a:gd name="connsiteY14" fmla="*/ 4014877 h 4304832"/>
              <a:gd name="connsiteX15" fmla="*/ 472504 w 9231160"/>
              <a:gd name="connsiteY15" fmla="*/ 4283819 h 4304832"/>
              <a:gd name="connsiteX16" fmla="*/ 4363186 w 9231160"/>
              <a:gd name="connsiteY16" fmla="*/ 4265889 h 4304832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03845 w 9242938"/>
              <a:gd name="connsiteY4" fmla="*/ 1299882 h 4270284"/>
              <a:gd name="connsiteX5" fmla="*/ 2148904 w 9242938"/>
              <a:gd name="connsiteY5" fmla="*/ 1299882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23723 w 9242938"/>
              <a:gd name="connsiteY4" fmla="*/ 1252257 h 4270284"/>
              <a:gd name="connsiteX5" fmla="*/ 2148904 w 9242938"/>
              <a:gd name="connsiteY5" fmla="*/ 1299882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23723 w 9242938"/>
              <a:gd name="connsiteY4" fmla="*/ 1252257 h 4270284"/>
              <a:gd name="connsiteX5" fmla="*/ 2148904 w 9242938"/>
              <a:gd name="connsiteY5" fmla="*/ 1261782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  <a:gd name="connsiteX0" fmla="*/ 5035539 w 9242938"/>
              <a:gd name="connsiteY0" fmla="*/ 0 h 4270284"/>
              <a:gd name="connsiteX1" fmla="*/ 8800715 w 9242938"/>
              <a:gd name="connsiteY1" fmla="*/ 17929 h 4270284"/>
              <a:gd name="connsiteX2" fmla="*/ 8759986 w 9242938"/>
              <a:gd name="connsiteY2" fmla="*/ 660027 h 4270284"/>
              <a:gd name="connsiteX3" fmla="*/ 5490393 w 9242938"/>
              <a:gd name="connsiteY3" fmla="*/ 641537 h 4270284"/>
              <a:gd name="connsiteX4" fmla="*/ 4723723 w 9242938"/>
              <a:gd name="connsiteY4" fmla="*/ 1252257 h 4270284"/>
              <a:gd name="connsiteX5" fmla="*/ 2158843 w 9242938"/>
              <a:gd name="connsiteY5" fmla="*/ 1309407 h 4270284"/>
              <a:gd name="connsiteX6" fmla="*/ 1611410 w 9242938"/>
              <a:gd name="connsiteY6" fmla="*/ 1783977 h 4270284"/>
              <a:gd name="connsiteX7" fmla="*/ 2095115 w 9242938"/>
              <a:gd name="connsiteY7" fmla="*/ 1999129 h 4270284"/>
              <a:gd name="connsiteX8" fmla="*/ 4557886 w 9242938"/>
              <a:gd name="connsiteY8" fmla="*/ 2008094 h 4270284"/>
              <a:gd name="connsiteX9" fmla="*/ 4706388 w 9242938"/>
              <a:gd name="connsiteY9" fmla="*/ 2284319 h 4270284"/>
              <a:gd name="connsiteX10" fmla="*/ 789746 w 9242938"/>
              <a:gd name="connsiteY10" fmla="*/ 2330824 h 4270284"/>
              <a:gd name="connsiteX11" fmla="*/ 332567 w 9242938"/>
              <a:gd name="connsiteY11" fmla="*/ 2987488 h 4270284"/>
              <a:gd name="connsiteX12" fmla="*/ 4246645 w 9242938"/>
              <a:gd name="connsiteY12" fmla="*/ 3128682 h 4270284"/>
              <a:gd name="connsiteX13" fmla="*/ 3789445 w 9242938"/>
              <a:gd name="connsiteY13" fmla="*/ 3944471 h 4270284"/>
              <a:gd name="connsiteX14" fmla="*/ 490433 w 9242938"/>
              <a:gd name="connsiteY14" fmla="*/ 3980329 h 4270284"/>
              <a:gd name="connsiteX15" fmla="*/ 472504 w 9242938"/>
              <a:gd name="connsiteY15" fmla="*/ 4249271 h 4270284"/>
              <a:gd name="connsiteX16" fmla="*/ 4363186 w 9242938"/>
              <a:gd name="connsiteY16" fmla="*/ 4231341 h 427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242938" h="4270284">
                <a:moveTo>
                  <a:pt x="5035539" y="0"/>
                </a:moveTo>
                <a:lnTo>
                  <a:pt x="8800715" y="17929"/>
                </a:lnTo>
                <a:cubicBezTo>
                  <a:pt x="9451271" y="42208"/>
                  <a:pt x="9338210" y="544980"/>
                  <a:pt x="8759986" y="660027"/>
                </a:cubicBezTo>
                <a:lnTo>
                  <a:pt x="5490393" y="641537"/>
                </a:lnTo>
                <a:cubicBezTo>
                  <a:pt x="4330958" y="638549"/>
                  <a:pt x="5254135" y="1153645"/>
                  <a:pt x="4723723" y="1252257"/>
                </a:cubicBezTo>
                <a:cubicBezTo>
                  <a:pt x="3872076" y="1252257"/>
                  <a:pt x="2677562" y="1220787"/>
                  <a:pt x="2158843" y="1309407"/>
                </a:cubicBezTo>
                <a:cubicBezTo>
                  <a:pt x="1640124" y="1398027"/>
                  <a:pt x="1620375" y="1667436"/>
                  <a:pt x="1611410" y="1783977"/>
                </a:cubicBezTo>
                <a:cubicBezTo>
                  <a:pt x="1775763" y="1897530"/>
                  <a:pt x="1604036" y="1961776"/>
                  <a:pt x="2095115" y="1999129"/>
                </a:cubicBezTo>
                <a:cubicBezTo>
                  <a:pt x="2586194" y="2036482"/>
                  <a:pt x="4122674" y="1960562"/>
                  <a:pt x="4557886" y="2008094"/>
                </a:cubicBezTo>
                <a:cubicBezTo>
                  <a:pt x="4993098" y="2055626"/>
                  <a:pt x="5334411" y="2230531"/>
                  <a:pt x="4706388" y="2284319"/>
                </a:cubicBezTo>
                <a:cubicBezTo>
                  <a:pt x="4078365" y="2338107"/>
                  <a:pt x="1637981" y="2327929"/>
                  <a:pt x="789746" y="2330824"/>
                </a:cubicBezTo>
                <a:cubicBezTo>
                  <a:pt x="-58489" y="2333719"/>
                  <a:pt x="-243583" y="2854512"/>
                  <a:pt x="332567" y="2987488"/>
                </a:cubicBezTo>
                <a:cubicBezTo>
                  <a:pt x="908717" y="3120464"/>
                  <a:pt x="3670499" y="2969185"/>
                  <a:pt x="4246645" y="3128682"/>
                </a:cubicBezTo>
                <a:cubicBezTo>
                  <a:pt x="4822791" y="3288179"/>
                  <a:pt x="4110219" y="3744259"/>
                  <a:pt x="3789445" y="3944471"/>
                </a:cubicBezTo>
                <a:cubicBezTo>
                  <a:pt x="3468671" y="4144683"/>
                  <a:pt x="636721" y="3890682"/>
                  <a:pt x="490433" y="3980329"/>
                </a:cubicBezTo>
                <a:cubicBezTo>
                  <a:pt x="344145" y="4069976"/>
                  <a:pt x="328815" y="4195482"/>
                  <a:pt x="472504" y="4249271"/>
                </a:cubicBezTo>
                <a:cubicBezTo>
                  <a:pt x="616193" y="4303060"/>
                  <a:pt x="3066292" y="4237318"/>
                  <a:pt x="4363186" y="4231341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1504950" y="6423524"/>
            <a:ext cx="6010556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Concurrent</a:t>
            </a:r>
            <a:r>
              <a:rPr lang="en-US" sz="2000" u="none" dirty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&amp; scalable, but may be less predictable</a:t>
            </a:r>
            <a:endParaRPr lang="en-US" sz="2000" u="none" dirty="0">
              <a:latin typeface="+mj-lt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50844"/>
            <a:ext cx="9144000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Record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engineering tradeoffs &amp; design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alternatives to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enhance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development &amp;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sustainment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0274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-295277" y="1542594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1690214" y="6413999"/>
            <a:ext cx="5721912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Concurrent, predictable, but may be less scalable</a:t>
            </a:r>
            <a:endParaRPr lang="en-US" sz="2000" u="none" dirty="0"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461235" y="5021114"/>
            <a:ext cx="2228102" cy="1303486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Flowchart: Terminator 80"/>
          <p:cNvSpPr/>
          <p:nvPr/>
        </p:nvSpPr>
        <p:spPr bwMode="auto">
          <a:xfrm>
            <a:off x="6071477" y="323026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-457203" y="160916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-295277" y="1496211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lowchart: Terminator 83"/>
          <p:cNvSpPr/>
          <p:nvPr/>
        </p:nvSpPr>
        <p:spPr bwMode="auto">
          <a:xfrm>
            <a:off x="6627631" y="140141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85" name="Straight Arrow Connector 84"/>
          <p:cNvCxnSpPr>
            <a:endCxn id="98" idx="0"/>
          </p:cNvCxnSpPr>
          <p:nvPr/>
        </p:nvCxnSpPr>
        <p:spPr bwMode="auto">
          <a:xfrm flipH="1">
            <a:off x="1801095" y="230735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>
            <a:endCxn id="93" idx="0"/>
          </p:cNvCxnSpPr>
          <p:nvPr/>
        </p:nvCxnSpPr>
        <p:spPr bwMode="auto">
          <a:xfrm flipH="1" flipV="1">
            <a:off x="1934446" y="290659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7727926" y="205581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88" name="Flowchart: Terminator 87"/>
          <p:cNvSpPr/>
          <p:nvPr/>
        </p:nvSpPr>
        <p:spPr bwMode="auto">
          <a:xfrm>
            <a:off x="2107064" y="265647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3152047" y="291206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8776991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7319258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>
            <a:off x="6386080" y="160837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3" name="Freeform 92"/>
          <p:cNvSpPr/>
          <p:nvPr/>
        </p:nvSpPr>
        <p:spPr bwMode="auto">
          <a:xfrm>
            <a:off x="1934446" y="290659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flipH="1">
            <a:off x="7322456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5" name="Flowchart: Terminator 94"/>
          <p:cNvSpPr/>
          <p:nvPr/>
        </p:nvSpPr>
        <p:spPr bwMode="auto">
          <a:xfrm>
            <a:off x="7524752" y="322271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5140678" y="291233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2920903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8" name="Freeform 97"/>
          <p:cNvSpPr/>
          <p:nvPr/>
        </p:nvSpPr>
        <p:spPr bwMode="auto">
          <a:xfrm>
            <a:off x="1801095" y="232648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4850846" y="231361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Flowchart: Terminator 99"/>
          <p:cNvSpPr/>
          <p:nvPr/>
        </p:nvSpPr>
        <p:spPr bwMode="auto">
          <a:xfrm>
            <a:off x="3392023" y="262077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101" name="Flowchart: Terminator 100"/>
          <p:cNvSpPr/>
          <p:nvPr/>
        </p:nvSpPr>
        <p:spPr bwMode="auto">
          <a:xfrm>
            <a:off x="2771772" y="204275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102" name="Straight Arrow Connector 101"/>
          <p:cNvCxnSpPr/>
          <p:nvPr/>
        </p:nvCxnSpPr>
        <p:spPr bwMode="auto">
          <a:xfrm rot="-780000" flipH="1" flipV="1">
            <a:off x="8607369" y="464404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H="1">
            <a:off x="7355963" y="466296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Flowchart: Terminator 103"/>
          <p:cNvSpPr/>
          <p:nvPr/>
        </p:nvSpPr>
        <p:spPr bwMode="auto">
          <a:xfrm>
            <a:off x="7555002" y="441338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 flipH="1">
            <a:off x="8794983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Flowchart: Terminator 105"/>
          <p:cNvSpPr/>
          <p:nvPr/>
        </p:nvSpPr>
        <p:spPr bwMode="auto">
          <a:xfrm>
            <a:off x="5252327" y="441338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07" name="Flowchart: Terminator 106"/>
          <p:cNvSpPr/>
          <p:nvPr/>
        </p:nvSpPr>
        <p:spPr bwMode="auto">
          <a:xfrm>
            <a:off x="6071477" y="206500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H="1">
            <a:off x="6505837" y="466349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9" name="Flowchart: Terminator 108"/>
          <p:cNvSpPr/>
          <p:nvPr/>
        </p:nvSpPr>
        <p:spPr bwMode="auto">
          <a:xfrm>
            <a:off x="6696295" y="441338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110" name="Straight Arrow Connector 109"/>
          <p:cNvCxnSpPr/>
          <p:nvPr/>
        </p:nvCxnSpPr>
        <p:spPr bwMode="auto">
          <a:xfrm flipH="1">
            <a:off x="5154079" y="348695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1" name="Flowchart: Terminator 110"/>
          <p:cNvSpPr/>
          <p:nvPr/>
        </p:nvSpPr>
        <p:spPr bwMode="auto">
          <a:xfrm>
            <a:off x="3104423" y="375029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112" name="Straight Arrow Connector 111"/>
          <p:cNvCxnSpPr/>
          <p:nvPr/>
        </p:nvCxnSpPr>
        <p:spPr bwMode="auto">
          <a:xfrm flipH="1">
            <a:off x="171449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3" name="Flowchart: Terminator 112"/>
          <p:cNvSpPr/>
          <p:nvPr/>
        </p:nvSpPr>
        <p:spPr bwMode="auto">
          <a:xfrm>
            <a:off x="1911438" y="375029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 flipH="1">
            <a:off x="444446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 flipH="1">
            <a:off x="197420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36282" y="443910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309338" y="494637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Freeform 117"/>
          <p:cNvSpPr/>
          <p:nvPr/>
        </p:nvSpPr>
        <p:spPr bwMode="auto">
          <a:xfrm>
            <a:off x="196258" y="400520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Flowchart: Terminator 118"/>
          <p:cNvSpPr/>
          <p:nvPr/>
        </p:nvSpPr>
        <p:spPr bwMode="auto">
          <a:xfrm>
            <a:off x="2194830" y="471208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120" name="Flowchart: Terminator 119"/>
          <p:cNvSpPr/>
          <p:nvPr/>
        </p:nvSpPr>
        <p:spPr bwMode="auto">
          <a:xfrm>
            <a:off x="686861" y="471208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H="1">
            <a:off x="3743322" y="494362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2" name="Freeform 121"/>
          <p:cNvSpPr/>
          <p:nvPr/>
        </p:nvSpPr>
        <p:spPr bwMode="auto">
          <a:xfrm flipV="1">
            <a:off x="4495510" y="400703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 flipH="1">
            <a:off x="1783097" y="494362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4" name="Freeform 123"/>
          <p:cNvSpPr/>
          <p:nvPr/>
        </p:nvSpPr>
        <p:spPr bwMode="auto">
          <a:xfrm>
            <a:off x="2123997" y="495159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 flipH="1">
            <a:off x="309338" y="495159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Freeform 125"/>
          <p:cNvSpPr/>
          <p:nvPr/>
        </p:nvSpPr>
        <p:spPr bwMode="auto">
          <a:xfrm>
            <a:off x="558797" y="495159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Flowchart: Terminator 126"/>
          <p:cNvSpPr/>
          <p:nvPr/>
        </p:nvSpPr>
        <p:spPr bwMode="auto">
          <a:xfrm>
            <a:off x="277319" y="375029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128" name="Rounded Rectangle 127"/>
          <p:cNvSpPr/>
          <p:nvPr/>
        </p:nvSpPr>
        <p:spPr bwMode="auto">
          <a:xfrm rot="5400000">
            <a:off x="1528289" y="-6460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Freeform 74"/>
          <p:cNvSpPr>
            <a:spLocks/>
          </p:cNvSpPr>
          <p:nvPr/>
        </p:nvSpPr>
        <p:spPr bwMode="auto">
          <a:xfrm>
            <a:off x="4699198" y="612598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4535685" y="5101403"/>
            <a:ext cx="919162" cy="592931"/>
            <a:chOff x="6985797" y="2658492"/>
            <a:chExt cx="919162" cy="592931"/>
          </a:xfrm>
        </p:grpSpPr>
        <p:sp>
          <p:nvSpPr>
            <p:cNvPr id="131" name="Rounded Rectangle 130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566028" y="5101403"/>
            <a:ext cx="1003501" cy="592931"/>
            <a:chOff x="8016140" y="2658492"/>
            <a:chExt cx="1003501" cy="592931"/>
          </a:xfrm>
        </p:grpSpPr>
        <p:sp>
          <p:nvSpPr>
            <p:cNvPr id="134" name="Rounded Rectangle 133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710976" y="5867400"/>
            <a:ext cx="1729049" cy="347067"/>
            <a:chOff x="7161088" y="3507710"/>
            <a:chExt cx="1729049" cy="347067"/>
          </a:xfrm>
        </p:grpSpPr>
        <p:sp>
          <p:nvSpPr>
            <p:cNvPr id="137" name="Rounded Rectangle 136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40" name="Straight Arrow Connector 139"/>
          <p:cNvCxnSpPr/>
          <p:nvPr/>
        </p:nvCxnSpPr>
        <p:spPr bwMode="auto">
          <a:xfrm>
            <a:off x="309338" y="583852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1" name="Freeform 140"/>
          <p:cNvSpPr/>
          <p:nvPr/>
        </p:nvSpPr>
        <p:spPr bwMode="auto">
          <a:xfrm>
            <a:off x="5910791" y="232022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03676" y="1448319"/>
            <a:ext cx="8687924" cy="4281053"/>
          </a:xfrm>
          <a:custGeom>
            <a:avLst/>
            <a:gdLst>
              <a:gd name="connsiteX0" fmla="*/ 4491318 w 8364071"/>
              <a:gd name="connsiteY0" fmla="*/ 0 h 4132730"/>
              <a:gd name="connsiteX1" fmla="*/ 8355106 w 8364071"/>
              <a:gd name="connsiteY1" fmla="*/ 0 h 4132730"/>
              <a:gd name="connsiteX2" fmla="*/ 8364071 w 8364071"/>
              <a:gd name="connsiteY2" fmla="*/ 1846730 h 4132730"/>
              <a:gd name="connsiteX3" fmla="*/ 4984376 w 8364071"/>
              <a:gd name="connsiteY3" fmla="*/ 1873624 h 4132730"/>
              <a:gd name="connsiteX4" fmla="*/ 3397623 w 8364071"/>
              <a:gd name="connsiteY4" fmla="*/ 3424518 h 4132730"/>
              <a:gd name="connsiteX5" fmla="*/ 0 w 8364071"/>
              <a:gd name="connsiteY5" fmla="*/ 3451412 h 4132730"/>
              <a:gd name="connsiteX6" fmla="*/ 0 w 8364071"/>
              <a:gd name="connsiteY6" fmla="*/ 4087906 h 4132730"/>
              <a:gd name="connsiteX7" fmla="*/ 3908612 w 8364071"/>
              <a:gd name="connsiteY7" fmla="*/ 4132730 h 4132730"/>
              <a:gd name="connsiteX0" fmla="*/ 4491318 w 8812641"/>
              <a:gd name="connsiteY0" fmla="*/ 136794 h 4269524"/>
              <a:gd name="connsiteX1" fmla="*/ 8355106 w 8812641"/>
              <a:gd name="connsiteY1" fmla="*/ 136794 h 4269524"/>
              <a:gd name="connsiteX2" fmla="*/ 8364071 w 8812641"/>
              <a:gd name="connsiteY2" fmla="*/ 1983524 h 4269524"/>
              <a:gd name="connsiteX3" fmla="*/ 4984376 w 8812641"/>
              <a:gd name="connsiteY3" fmla="*/ 2010418 h 4269524"/>
              <a:gd name="connsiteX4" fmla="*/ 3397623 w 8812641"/>
              <a:gd name="connsiteY4" fmla="*/ 3561312 h 4269524"/>
              <a:gd name="connsiteX5" fmla="*/ 0 w 8812641"/>
              <a:gd name="connsiteY5" fmla="*/ 3588206 h 4269524"/>
              <a:gd name="connsiteX6" fmla="*/ 0 w 8812641"/>
              <a:gd name="connsiteY6" fmla="*/ 4224700 h 4269524"/>
              <a:gd name="connsiteX7" fmla="*/ 3908612 w 8812641"/>
              <a:gd name="connsiteY7" fmla="*/ 4269524 h 4269524"/>
              <a:gd name="connsiteX0" fmla="*/ 4491318 w 9036802"/>
              <a:gd name="connsiteY0" fmla="*/ 136794 h 4269524"/>
              <a:gd name="connsiteX1" fmla="*/ 8355106 w 9036802"/>
              <a:gd name="connsiteY1" fmla="*/ 136794 h 4269524"/>
              <a:gd name="connsiteX2" fmla="*/ 8364071 w 9036802"/>
              <a:gd name="connsiteY2" fmla="*/ 1983524 h 4269524"/>
              <a:gd name="connsiteX3" fmla="*/ 4984376 w 9036802"/>
              <a:gd name="connsiteY3" fmla="*/ 2010418 h 4269524"/>
              <a:gd name="connsiteX4" fmla="*/ 3397623 w 9036802"/>
              <a:gd name="connsiteY4" fmla="*/ 3561312 h 4269524"/>
              <a:gd name="connsiteX5" fmla="*/ 0 w 9036802"/>
              <a:gd name="connsiteY5" fmla="*/ 3588206 h 4269524"/>
              <a:gd name="connsiteX6" fmla="*/ 0 w 9036802"/>
              <a:gd name="connsiteY6" fmla="*/ 4224700 h 4269524"/>
              <a:gd name="connsiteX7" fmla="*/ 3908612 w 9036802"/>
              <a:gd name="connsiteY7" fmla="*/ 4269524 h 4269524"/>
              <a:gd name="connsiteX0" fmla="*/ 4491318 w 9036802"/>
              <a:gd name="connsiteY0" fmla="*/ 136794 h 4269524"/>
              <a:gd name="connsiteX1" fmla="*/ 8355106 w 9036802"/>
              <a:gd name="connsiteY1" fmla="*/ 136794 h 4269524"/>
              <a:gd name="connsiteX2" fmla="*/ 8364071 w 9036802"/>
              <a:gd name="connsiteY2" fmla="*/ 1983524 h 4269524"/>
              <a:gd name="connsiteX3" fmla="*/ 4984376 w 9036802"/>
              <a:gd name="connsiteY3" fmla="*/ 2010418 h 4269524"/>
              <a:gd name="connsiteX4" fmla="*/ 3397623 w 9036802"/>
              <a:gd name="connsiteY4" fmla="*/ 3561312 h 4269524"/>
              <a:gd name="connsiteX5" fmla="*/ 0 w 9036802"/>
              <a:gd name="connsiteY5" fmla="*/ 3588206 h 4269524"/>
              <a:gd name="connsiteX6" fmla="*/ 0 w 9036802"/>
              <a:gd name="connsiteY6" fmla="*/ 4224700 h 4269524"/>
              <a:gd name="connsiteX7" fmla="*/ 3908612 w 9036802"/>
              <a:gd name="connsiteY7" fmla="*/ 4269524 h 4269524"/>
              <a:gd name="connsiteX0" fmla="*/ 4491318 w 9036802"/>
              <a:gd name="connsiteY0" fmla="*/ 136794 h 4269524"/>
              <a:gd name="connsiteX1" fmla="*/ 8355106 w 9036802"/>
              <a:gd name="connsiteY1" fmla="*/ 136794 h 4269524"/>
              <a:gd name="connsiteX2" fmla="*/ 8364071 w 9036802"/>
              <a:gd name="connsiteY2" fmla="*/ 1983524 h 4269524"/>
              <a:gd name="connsiteX3" fmla="*/ 4984376 w 9036802"/>
              <a:gd name="connsiteY3" fmla="*/ 2010418 h 4269524"/>
              <a:gd name="connsiteX4" fmla="*/ 3397623 w 9036802"/>
              <a:gd name="connsiteY4" fmla="*/ 3561312 h 4269524"/>
              <a:gd name="connsiteX5" fmla="*/ 0 w 9036802"/>
              <a:gd name="connsiteY5" fmla="*/ 3588206 h 4269524"/>
              <a:gd name="connsiteX6" fmla="*/ 0 w 9036802"/>
              <a:gd name="connsiteY6" fmla="*/ 4224700 h 4269524"/>
              <a:gd name="connsiteX7" fmla="*/ 3908612 w 9036802"/>
              <a:gd name="connsiteY7" fmla="*/ 4269524 h 4269524"/>
              <a:gd name="connsiteX0" fmla="*/ 5172063 w 9717547"/>
              <a:gd name="connsiteY0" fmla="*/ 136794 h 4269524"/>
              <a:gd name="connsiteX1" fmla="*/ 9035851 w 9717547"/>
              <a:gd name="connsiteY1" fmla="*/ 136794 h 4269524"/>
              <a:gd name="connsiteX2" fmla="*/ 9044816 w 9717547"/>
              <a:gd name="connsiteY2" fmla="*/ 1983524 h 4269524"/>
              <a:gd name="connsiteX3" fmla="*/ 5665121 w 9717547"/>
              <a:gd name="connsiteY3" fmla="*/ 2010418 h 4269524"/>
              <a:gd name="connsiteX4" fmla="*/ 4078368 w 9717547"/>
              <a:gd name="connsiteY4" fmla="*/ 3561312 h 4269524"/>
              <a:gd name="connsiteX5" fmla="*/ 680745 w 9717547"/>
              <a:gd name="connsiteY5" fmla="*/ 3588206 h 4269524"/>
              <a:gd name="connsiteX6" fmla="*/ 680745 w 9717547"/>
              <a:gd name="connsiteY6" fmla="*/ 4224700 h 4269524"/>
              <a:gd name="connsiteX7" fmla="*/ 4589357 w 9717547"/>
              <a:gd name="connsiteY7" fmla="*/ 4269524 h 4269524"/>
              <a:gd name="connsiteX0" fmla="*/ 5217648 w 9763132"/>
              <a:gd name="connsiteY0" fmla="*/ 136794 h 4269524"/>
              <a:gd name="connsiteX1" fmla="*/ 9081436 w 9763132"/>
              <a:gd name="connsiteY1" fmla="*/ 136794 h 4269524"/>
              <a:gd name="connsiteX2" fmla="*/ 9090401 w 9763132"/>
              <a:gd name="connsiteY2" fmla="*/ 1983524 h 4269524"/>
              <a:gd name="connsiteX3" fmla="*/ 5710706 w 9763132"/>
              <a:gd name="connsiteY3" fmla="*/ 2010418 h 4269524"/>
              <a:gd name="connsiteX4" fmla="*/ 4123953 w 9763132"/>
              <a:gd name="connsiteY4" fmla="*/ 3561312 h 4269524"/>
              <a:gd name="connsiteX5" fmla="*/ 726330 w 9763132"/>
              <a:gd name="connsiteY5" fmla="*/ 3588206 h 4269524"/>
              <a:gd name="connsiteX6" fmla="*/ 726330 w 9763132"/>
              <a:gd name="connsiteY6" fmla="*/ 4224700 h 4269524"/>
              <a:gd name="connsiteX7" fmla="*/ 4634942 w 9763132"/>
              <a:gd name="connsiteY7" fmla="*/ 4269524 h 4269524"/>
              <a:gd name="connsiteX0" fmla="*/ 5103706 w 9649190"/>
              <a:gd name="connsiteY0" fmla="*/ 136794 h 4347932"/>
              <a:gd name="connsiteX1" fmla="*/ 8967494 w 9649190"/>
              <a:gd name="connsiteY1" fmla="*/ 136794 h 4347932"/>
              <a:gd name="connsiteX2" fmla="*/ 8976459 w 9649190"/>
              <a:gd name="connsiteY2" fmla="*/ 1983524 h 4347932"/>
              <a:gd name="connsiteX3" fmla="*/ 5596764 w 9649190"/>
              <a:gd name="connsiteY3" fmla="*/ 2010418 h 4347932"/>
              <a:gd name="connsiteX4" fmla="*/ 4010011 w 9649190"/>
              <a:gd name="connsiteY4" fmla="*/ 3561312 h 4347932"/>
              <a:gd name="connsiteX5" fmla="*/ 612388 w 9649190"/>
              <a:gd name="connsiteY5" fmla="*/ 3588206 h 4347932"/>
              <a:gd name="connsiteX6" fmla="*/ 612388 w 9649190"/>
              <a:gd name="connsiteY6" fmla="*/ 4224700 h 4347932"/>
              <a:gd name="connsiteX7" fmla="*/ 4521000 w 9649190"/>
              <a:gd name="connsiteY7" fmla="*/ 4269524 h 4347932"/>
              <a:gd name="connsiteX0" fmla="*/ 4953604 w 9499088"/>
              <a:gd name="connsiteY0" fmla="*/ 136794 h 4490605"/>
              <a:gd name="connsiteX1" fmla="*/ 8817392 w 9499088"/>
              <a:gd name="connsiteY1" fmla="*/ 136794 h 4490605"/>
              <a:gd name="connsiteX2" fmla="*/ 8826357 w 9499088"/>
              <a:gd name="connsiteY2" fmla="*/ 1983524 h 4490605"/>
              <a:gd name="connsiteX3" fmla="*/ 5446662 w 9499088"/>
              <a:gd name="connsiteY3" fmla="*/ 2010418 h 4490605"/>
              <a:gd name="connsiteX4" fmla="*/ 3859909 w 9499088"/>
              <a:gd name="connsiteY4" fmla="*/ 3561312 h 4490605"/>
              <a:gd name="connsiteX5" fmla="*/ 462286 w 9499088"/>
              <a:gd name="connsiteY5" fmla="*/ 3588206 h 4490605"/>
              <a:gd name="connsiteX6" fmla="*/ 462286 w 9499088"/>
              <a:gd name="connsiteY6" fmla="*/ 4224700 h 4490605"/>
              <a:gd name="connsiteX7" fmla="*/ 4449506 w 9499088"/>
              <a:gd name="connsiteY7" fmla="*/ 4490605 h 4490605"/>
              <a:gd name="connsiteX0" fmla="*/ 4953604 w 9499088"/>
              <a:gd name="connsiteY0" fmla="*/ 136794 h 4490605"/>
              <a:gd name="connsiteX1" fmla="*/ 8817392 w 9499088"/>
              <a:gd name="connsiteY1" fmla="*/ 136794 h 4490605"/>
              <a:gd name="connsiteX2" fmla="*/ 8826357 w 9499088"/>
              <a:gd name="connsiteY2" fmla="*/ 1983524 h 4490605"/>
              <a:gd name="connsiteX3" fmla="*/ 5446662 w 9499088"/>
              <a:gd name="connsiteY3" fmla="*/ 2010418 h 4490605"/>
              <a:gd name="connsiteX4" fmla="*/ 3859909 w 9499088"/>
              <a:gd name="connsiteY4" fmla="*/ 3561312 h 4490605"/>
              <a:gd name="connsiteX5" fmla="*/ 462286 w 9499088"/>
              <a:gd name="connsiteY5" fmla="*/ 3588206 h 4490605"/>
              <a:gd name="connsiteX6" fmla="*/ 462286 w 9499088"/>
              <a:gd name="connsiteY6" fmla="*/ 4349659 h 4490605"/>
              <a:gd name="connsiteX7" fmla="*/ 4449506 w 9499088"/>
              <a:gd name="connsiteY7" fmla="*/ 4490605 h 4490605"/>
              <a:gd name="connsiteX0" fmla="*/ 4958625 w 9504109"/>
              <a:gd name="connsiteY0" fmla="*/ 136794 h 4490605"/>
              <a:gd name="connsiteX1" fmla="*/ 8822413 w 9504109"/>
              <a:gd name="connsiteY1" fmla="*/ 136794 h 4490605"/>
              <a:gd name="connsiteX2" fmla="*/ 8831378 w 9504109"/>
              <a:gd name="connsiteY2" fmla="*/ 1983524 h 4490605"/>
              <a:gd name="connsiteX3" fmla="*/ 5451683 w 9504109"/>
              <a:gd name="connsiteY3" fmla="*/ 2010418 h 4490605"/>
              <a:gd name="connsiteX4" fmla="*/ 3948451 w 9504109"/>
              <a:gd name="connsiteY4" fmla="*/ 4082176 h 4490605"/>
              <a:gd name="connsiteX5" fmla="*/ 467307 w 9504109"/>
              <a:gd name="connsiteY5" fmla="*/ 3588206 h 4490605"/>
              <a:gd name="connsiteX6" fmla="*/ 467307 w 9504109"/>
              <a:gd name="connsiteY6" fmla="*/ 4349659 h 4490605"/>
              <a:gd name="connsiteX7" fmla="*/ 4454527 w 9504109"/>
              <a:gd name="connsiteY7" fmla="*/ 4490605 h 4490605"/>
              <a:gd name="connsiteX0" fmla="*/ 4958625 w 9504109"/>
              <a:gd name="connsiteY0" fmla="*/ 136794 h 4605375"/>
              <a:gd name="connsiteX1" fmla="*/ 8822413 w 9504109"/>
              <a:gd name="connsiteY1" fmla="*/ 136794 h 4605375"/>
              <a:gd name="connsiteX2" fmla="*/ 8831378 w 9504109"/>
              <a:gd name="connsiteY2" fmla="*/ 1983524 h 4605375"/>
              <a:gd name="connsiteX3" fmla="*/ 5451683 w 9504109"/>
              <a:gd name="connsiteY3" fmla="*/ 2010418 h 4605375"/>
              <a:gd name="connsiteX4" fmla="*/ 3948451 w 9504109"/>
              <a:gd name="connsiteY4" fmla="*/ 4082176 h 4605375"/>
              <a:gd name="connsiteX5" fmla="*/ 467307 w 9504109"/>
              <a:gd name="connsiteY5" fmla="*/ 3588206 h 4605375"/>
              <a:gd name="connsiteX6" fmla="*/ 467307 w 9504109"/>
              <a:gd name="connsiteY6" fmla="*/ 4553919 h 4605375"/>
              <a:gd name="connsiteX7" fmla="*/ 4454527 w 9504109"/>
              <a:gd name="connsiteY7" fmla="*/ 4490605 h 4605375"/>
              <a:gd name="connsiteX0" fmla="*/ 4944050 w 9489534"/>
              <a:gd name="connsiteY0" fmla="*/ 136794 h 4605375"/>
              <a:gd name="connsiteX1" fmla="*/ 8807838 w 9489534"/>
              <a:gd name="connsiteY1" fmla="*/ 136794 h 4605375"/>
              <a:gd name="connsiteX2" fmla="*/ 8816803 w 9489534"/>
              <a:gd name="connsiteY2" fmla="*/ 1983524 h 4605375"/>
              <a:gd name="connsiteX3" fmla="*/ 5437108 w 9489534"/>
              <a:gd name="connsiteY3" fmla="*/ 2010418 h 4605375"/>
              <a:gd name="connsiteX4" fmla="*/ 3933876 w 9489534"/>
              <a:gd name="connsiteY4" fmla="*/ 4082176 h 4605375"/>
              <a:gd name="connsiteX5" fmla="*/ 484052 w 9489534"/>
              <a:gd name="connsiteY5" fmla="*/ 4139709 h 4605375"/>
              <a:gd name="connsiteX6" fmla="*/ 452732 w 9489534"/>
              <a:gd name="connsiteY6" fmla="*/ 4553919 h 4605375"/>
              <a:gd name="connsiteX7" fmla="*/ 4439952 w 9489534"/>
              <a:gd name="connsiteY7" fmla="*/ 4490605 h 4605375"/>
              <a:gd name="connsiteX0" fmla="*/ 4944050 w 9489534"/>
              <a:gd name="connsiteY0" fmla="*/ 136794 h 4635673"/>
              <a:gd name="connsiteX1" fmla="*/ 8807838 w 9489534"/>
              <a:gd name="connsiteY1" fmla="*/ 136794 h 4635673"/>
              <a:gd name="connsiteX2" fmla="*/ 8816803 w 9489534"/>
              <a:gd name="connsiteY2" fmla="*/ 1983524 h 4635673"/>
              <a:gd name="connsiteX3" fmla="*/ 5437108 w 9489534"/>
              <a:gd name="connsiteY3" fmla="*/ 2010418 h 4635673"/>
              <a:gd name="connsiteX4" fmla="*/ 3933876 w 9489534"/>
              <a:gd name="connsiteY4" fmla="*/ 4082176 h 4635673"/>
              <a:gd name="connsiteX5" fmla="*/ 484052 w 9489534"/>
              <a:gd name="connsiteY5" fmla="*/ 4139709 h 4635673"/>
              <a:gd name="connsiteX6" fmla="*/ 452732 w 9489534"/>
              <a:gd name="connsiteY6" fmla="*/ 4553919 h 4635673"/>
              <a:gd name="connsiteX7" fmla="*/ 4460833 w 9489534"/>
              <a:gd name="connsiteY7" fmla="*/ 4613162 h 4635673"/>
              <a:gd name="connsiteX0" fmla="*/ 4973786 w 9519270"/>
              <a:gd name="connsiteY0" fmla="*/ 136794 h 4635673"/>
              <a:gd name="connsiteX1" fmla="*/ 8837574 w 9519270"/>
              <a:gd name="connsiteY1" fmla="*/ 136794 h 4635673"/>
              <a:gd name="connsiteX2" fmla="*/ 8846539 w 9519270"/>
              <a:gd name="connsiteY2" fmla="*/ 1983524 h 4635673"/>
              <a:gd name="connsiteX3" fmla="*/ 5466844 w 9519270"/>
              <a:gd name="connsiteY3" fmla="*/ 2010418 h 4635673"/>
              <a:gd name="connsiteX4" fmla="*/ 3963612 w 9519270"/>
              <a:gd name="connsiteY4" fmla="*/ 4082176 h 4635673"/>
              <a:gd name="connsiteX5" fmla="*/ 451147 w 9519270"/>
              <a:gd name="connsiteY5" fmla="*/ 4231626 h 4635673"/>
              <a:gd name="connsiteX6" fmla="*/ 482468 w 9519270"/>
              <a:gd name="connsiteY6" fmla="*/ 4553919 h 4635673"/>
              <a:gd name="connsiteX7" fmla="*/ 4490569 w 9519270"/>
              <a:gd name="connsiteY7" fmla="*/ 4613162 h 4635673"/>
              <a:gd name="connsiteX0" fmla="*/ 4973786 w 9522610"/>
              <a:gd name="connsiteY0" fmla="*/ 91404 h 4590283"/>
              <a:gd name="connsiteX1" fmla="*/ 8837574 w 9522610"/>
              <a:gd name="connsiteY1" fmla="*/ 91404 h 4590283"/>
              <a:gd name="connsiteX2" fmla="*/ 8846539 w 9522610"/>
              <a:gd name="connsiteY2" fmla="*/ 1938134 h 4590283"/>
              <a:gd name="connsiteX3" fmla="*/ 5466844 w 9522610"/>
              <a:gd name="connsiteY3" fmla="*/ 1965028 h 4590283"/>
              <a:gd name="connsiteX4" fmla="*/ 3963612 w 9522610"/>
              <a:gd name="connsiteY4" fmla="*/ 4036786 h 4590283"/>
              <a:gd name="connsiteX5" fmla="*/ 451147 w 9522610"/>
              <a:gd name="connsiteY5" fmla="*/ 4186236 h 4590283"/>
              <a:gd name="connsiteX6" fmla="*/ 482468 w 9522610"/>
              <a:gd name="connsiteY6" fmla="*/ 4508529 h 4590283"/>
              <a:gd name="connsiteX7" fmla="*/ 4490569 w 9522610"/>
              <a:gd name="connsiteY7" fmla="*/ 4567772 h 459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2610" h="4590283">
                <a:moveTo>
                  <a:pt x="4973786" y="91404"/>
                </a:moveTo>
                <a:cubicBezTo>
                  <a:pt x="6261715" y="91404"/>
                  <a:pt x="8181675" y="-114254"/>
                  <a:pt x="8837574" y="91404"/>
                </a:cubicBezTo>
                <a:cubicBezTo>
                  <a:pt x="9493473" y="297062"/>
                  <a:pt x="9973104" y="1929169"/>
                  <a:pt x="8846539" y="1938134"/>
                </a:cubicBezTo>
                <a:lnTo>
                  <a:pt x="5466844" y="1965028"/>
                </a:lnTo>
                <a:cubicBezTo>
                  <a:pt x="4639103" y="2227993"/>
                  <a:pt x="4799561" y="3666585"/>
                  <a:pt x="3963612" y="4036786"/>
                </a:cubicBezTo>
                <a:cubicBezTo>
                  <a:pt x="3127663" y="4406987"/>
                  <a:pt x="1031338" y="4107612"/>
                  <a:pt x="451147" y="4186236"/>
                </a:cubicBezTo>
                <a:cubicBezTo>
                  <a:pt x="-129044" y="4264860"/>
                  <a:pt x="-182069" y="4358129"/>
                  <a:pt x="482468" y="4508529"/>
                </a:cubicBezTo>
                <a:cubicBezTo>
                  <a:pt x="1147005" y="4658929"/>
                  <a:pt x="3187698" y="4552831"/>
                  <a:pt x="4490569" y="4567772"/>
                </a:cubicBezTo>
              </a:path>
            </a:pathLst>
          </a:cu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50844"/>
            <a:ext cx="9144000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Record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engineering tradeoffs &amp; design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alternatives to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enhance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development &amp;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sustainment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67563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-295277" y="1542594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4461235" y="5021114"/>
            <a:ext cx="2228102" cy="1303486"/>
          </a:xfrm>
          <a:prstGeom prst="rect">
            <a:avLst/>
          </a:prstGeom>
          <a:solidFill>
            <a:srgbClr val="E2E2E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Flowchart: Terminator 80"/>
          <p:cNvSpPr/>
          <p:nvPr/>
        </p:nvSpPr>
        <p:spPr bwMode="auto">
          <a:xfrm>
            <a:off x="6071477" y="323026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-457203" y="1609161"/>
            <a:ext cx="9499508" cy="30522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-295277" y="1496211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lowchart: Terminator 83"/>
          <p:cNvSpPr/>
          <p:nvPr/>
        </p:nvSpPr>
        <p:spPr bwMode="auto">
          <a:xfrm>
            <a:off x="6627631" y="1401417"/>
            <a:ext cx="1254474" cy="47923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Wrapper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Facade</a:t>
            </a:r>
          </a:p>
        </p:txBody>
      </p:sp>
      <p:cxnSp>
        <p:nvCxnSpPr>
          <p:cNvPr id="85" name="Straight Arrow Connector 84"/>
          <p:cNvCxnSpPr>
            <a:endCxn id="98" idx="0"/>
          </p:cNvCxnSpPr>
          <p:nvPr/>
        </p:nvCxnSpPr>
        <p:spPr bwMode="auto">
          <a:xfrm flipH="1">
            <a:off x="1801095" y="2307350"/>
            <a:ext cx="7233979" cy="191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>
            <a:endCxn id="93" idx="0"/>
          </p:cNvCxnSpPr>
          <p:nvPr/>
        </p:nvCxnSpPr>
        <p:spPr bwMode="auto">
          <a:xfrm flipH="1" flipV="1">
            <a:off x="1934446" y="2906599"/>
            <a:ext cx="2925927" cy="57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Flowchart: Terminator 86"/>
          <p:cNvSpPr/>
          <p:nvPr/>
        </p:nvSpPr>
        <p:spPr bwMode="auto">
          <a:xfrm>
            <a:off x="7727926" y="2055819"/>
            <a:ext cx="1036689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</a:t>
            </a:r>
          </a:p>
        </p:txBody>
      </p:sp>
      <p:sp>
        <p:nvSpPr>
          <p:cNvPr id="88" name="Flowchart: Terminator 87"/>
          <p:cNvSpPr/>
          <p:nvPr/>
        </p:nvSpPr>
        <p:spPr bwMode="auto">
          <a:xfrm>
            <a:off x="2107064" y="2656472"/>
            <a:ext cx="1036689" cy="476937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 Object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3152047" y="2912069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8776991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7319258" y="23073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flipH="1">
            <a:off x="6386080" y="1608378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3" name="Freeform 92"/>
          <p:cNvSpPr/>
          <p:nvPr/>
        </p:nvSpPr>
        <p:spPr bwMode="auto">
          <a:xfrm>
            <a:off x="1934446" y="2906599"/>
            <a:ext cx="3065890" cy="1755365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292" h="1202305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66292" y="120230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flipH="1">
            <a:off x="7322456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5" name="Flowchart: Terminator 94"/>
          <p:cNvSpPr/>
          <p:nvPr/>
        </p:nvSpPr>
        <p:spPr bwMode="auto">
          <a:xfrm>
            <a:off x="7524752" y="3222711"/>
            <a:ext cx="125835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smtClean="0">
                <a:latin typeface="Arial" charset="0"/>
              </a:rPr>
              <a:t>Leader/</a:t>
            </a:r>
            <a:r>
              <a:rPr lang="en-US" sz="1600" u="none" dirty="0">
                <a:latin typeface="Arial" charset="0"/>
              </a:rPr>
              <a:t/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Followers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5140678" y="2912332"/>
            <a:ext cx="6908" cy="17519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2920903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8" name="Freeform 97"/>
          <p:cNvSpPr/>
          <p:nvPr/>
        </p:nvSpPr>
        <p:spPr bwMode="auto">
          <a:xfrm>
            <a:off x="1801095" y="2326485"/>
            <a:ext cx="3027790" cy="2330250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189892"/>
              <a:gd name="connsiteX1" fmla="*/ 0 w 2866292"/>
              <a:gd name="connsiteY1" fmla="*/ 1104039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3448998"/>
              <a:gd name="connsiteY0" fmla="*/ 0 h 1189892"/>
              <a:gd name="connsiteX1" fmla="*/ 0 w 3448998"/>
              <a:gd name="connsiteY1" fmla="*/ 1104039 h 1189892"/>
              <a:gd name="connsiteX2" fmla="*/ 3448998 w 3448998"/>
              <a:gd name="connsiteY2" fmla="*/ 1068179 h 1189892"/>
              <a:gd name="connsiteX3" fmla="*/ 2866292 w 3448998"/>
              <a:gd name="connsiteY3" fmla="*/ 1189892 h 1189892"/>
              <a:gd name="connsiteX0" fmla="*/ 0 w 3484856"/>
              <a:gd name="connsiteY0" fmla="*/ 0 h 1781562"/>
              <a:gd name="connsiteX1" fmla="*/ 0 w 3484856"/>
              <a:gd name="connsiteY1" fmla="*/ 1104039 h 1781562"/>
              <a:gd name="connsiteX2" fmla="*/ 3448998 w 3484856"/>
              <a:gd name="connsiteY2" fmla="*/ 1068179 h 1781562"/>
              <a:gd name="connsiteX3" fmla="*/ 3484856 w 3484856"/>
              <a:gd name="connsiteY3" fmla="*/ 1781562 h 1781562"/>
              <a:gd name="connsiteX0" fmla="*/ 0 w 3484857"/>
              <a:gd name="connsiteY0" fmla="*/ 0 h 1781562"/>
              <a:gd name="connsiteX1" fmla="*/ 0 w 3484857"/>
              <a:gd name="connsiteY1" fmla="*/ 1104039 h 1781562"/>
              <a:gd name="connsiteX2" fmla="*/ 3484857 w 3484857"/>
              <a:gd name="connsiteY2" fmla="*/ 1086108 h 1781562"/>
              <a:gd name="connsiteX3" fmla="*/ 3484856 w 3484857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104039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493822"/>
              <a:gd name="connsiteY0" fmla="*/ 0 h 1781562"/>
              <a:gd name="connsiteX1" fmla="*/ 0 w 3493822"/>
              <a:gd name="connsiteY1" fmla="*/ 107714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104039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8964 w 3502786"/>
              <a:gd name="connsiteY0" fmla="*/ 0 h 1781562"/>
              <a:gd name="connsiteX1" fmla="*/ 0 w 3502786"/>
              <a:gd name="connsiteY1" fmla="*/ 1086110 h 1781562"/>
              <a:gd name="connsiteX2" fmla="*/ 3502786 w 3502786"/>
              <a:gd name="connsiteY2" fmla="*/ 1095072 h 1781562"/>
              <a:gd name="connsiteX3" fmla="*/ 3493820 w 3502786"/>
              <a:gd name="connsiteY3" fmla="*/ 1781562 h 1781562"/>
              <a:gd name="connsiteX0" fmla="*/ 0 w 3493822"/>
              <a:gd name="connsiteY0" fmla="*/ 0 h 1781562"/>
              <a:gd name="connsiteX1" fmla="*/ 1 w 3493822"/>
              <a:gd name="connsiteY1" fmla="*/ 1113004 h 1781562"/>
              <a:gd name="connsiteX2" fmla="*/ 3493822 w 3493822"/>
              <a:gd name="connsiteY2" fmla="*/ 1095072 h 1781562"/>
              <a:gd name="connsiteX3" fmla="*/ 3484856 w 3493822"/>
              <a:gd name="connsiteY3" fmla="*/ 1781562 h 1781562"/>
              <a:gd name="connsiteX0" fmla="*/ 0 w 3502785"/>
              <a:gd name="connsiteY0" fmla="*/ 0 h 1754668"/>
              <a:gd name="connsiteX1" fmla="*/ 1 w 3502785"/>
              <a:gd name="connsiteY1" fmla="*/ 1113004 h 1754668"/>
              <a:gd name="connsiteX2" fmla="*/ 3493822 w 3502785"/>
              <a:gd name="connsiteY2" fmla="*/ 1095072 h 1754668"/>
              <a:gd name="connsiteX3" fmla="*/ 3502785 w 3502785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21966 h 1754668"/>
              <a:gd name="connsiteX3" fmla="*/ 3502785 w 3502787"/>
              <a:gd name="connsiteY3" fmla="*/ 1754668 h 1754668"/>
              <a:gd name="connsiteX0" fmla="*/ 0 w 3502787"/>
              <a:gd name="connsiteY0" fmla="*/ 0 h 1754668"/>
              <a:gd name="connsiteX1" fmla="*/ 1 w 3502787"/>
              <a:gd name="connsiteY1" fmla="*/ 1113004 h 1754668"/>
              <a:gd name="connsiteX2" fmla="*/ 3502787 w 3502787"/>
              <a:gd name="connsiteY2" fmla="*/ 1111080 h 1754668"/>
              <a:gd name="connsiteX3" fmla="*/ 3502785 w 3502787"/>
              <a:gd name="connsiteY3" fmla="*/ 1754668 h 1754668"/>
              <a:gd name="connsiteX0" fmla="*/ 0 w 3502787"/>
              <a:gd name="connsiteY0" fmla="*/ 0 h 1787325"/>
              <a:gd name="connsiteX1" fmla="*/ 1 w 3502787"/>
              <a:gd name="connsiteY1" fmla="*/ 1113004 h 1787325"/>
              <a:gd name="connsiteX2" fmla="*/ 3502787 w 3502787"/>
              <a:gd name="connsiteY2" fmla="*/ 1111080 h 1787325"/>
              <a:gd name="connsiteX3" fmla="*/ 3502785 w 3502787"/>
              <a:gd name="connsiteY3" fmla="*/ 1787325 h 1787325"/>
              <a:gd name="connsiteX0" fmla="*/ 0 w 3502787"/>
              <a:gd name="connsiteY0" fmla="*/ 0 h 2358825"/>
              <a:gd name="connsiteX1" fmla="*/ 1 w 3502787"/>
              <a:gd name="connsiteY1" fmla="*/ 1113004 h 2358825"/>
              <a:gd name="connsiteX2" fmla="*/ 3502787 w 3502787"/>
              <a:gd name="connsiteY2" fmla="*/ 1111080 h 2358825"/>
              <a:gd name="connsiteX3" fmla="*/ 3502785 w 3502787"/>
              <a:gd name="connsiteY3" fmla="*/ 2358825 h 2358825"/>
              <a:gd name="connsiteX0" fmla="*/ 0 w 3502787"/>
              <a:gd name="connsiteY0" fmla="*/ 0 h 2549325"/>
              <a:gd name="connsiteX1" fmla="*/ 1 w 3502787"/>
              <a:gd name="connsiteY1" fmla="*/ 1303504 h 2549325"/>
              <a:gd name="connsiteX2" fmla="*/ 3502787 w 3502787"/>
              <a:gd name="connsiteY2" fmla="*/ 1301580 h 2549325"/>
              <a:gd name="connsiteX3" fmla="*/ 3502785 w 3502787"/>
              <a:gd name="connsiteY3" fmla="*/ 2549325 h 2549325"/>
              <a:gd name="connsiteX0" fmla="*/ 0 w 3502787"/>
              <a:gd name="connsiteY0" fmla="*/ 0 h 2396925"/>
              <a:gd name="connsiteX1" fmla="*/ 1 w 3502787"/>
              <a:gd name="connsiteY1" fmla="*/ 1303504 h 2396925"/>
              <a:gd name="connsiteX2" fmla="*/ 3502787 w 3502787"/>
              <a:gd name="connsiteY2" fmla="*/ 1301580 h 2396925"/>
              <a:gd name="connsiteX3" fmla="*/ 3502785 w 3502787"/>
              <a:gd name="connsiteY3" fmla="*/ 2396925 h 2396925"/>
              <a:gd name="connsiteX0" fmla="*/ 0 w 3502787"/>
              <a:gd name="connsiteY0" fmla="*/ 0 h 2368350"/>
              <a:gd name="connsiteX1" fmla="*/ 1 w 3502787"/>
              <a:gd name="connsiteY1" fmla="*/ 1303504 h 2368350"/>
              <a:gd name="connsiteX2" fmla="*/ 3502787 w 3502787"/>
              <a:gd name="connsiteY2" fmla="*/ 1301580 h 2368350"/>
              <a:gd name="connsiteX3" fmla="*/ 3502785 w 3502787"/>
              <a:gd name="connsiteY3" fmla="*/ 2368350 h 2368350"/>
              <a:gd name="connsiteX0" fmla="*/ 0 w 3502787"/>
              <a:gd name="connsiteY0" fmla="*/ 0 h 2330250"/>
              <a:gd name="connsiteX1" fmla="*/ 1 w 3502787"/>
              <a:gd name="connsiteY1" fmla="*/ 1265404 h 2330250"/>
              <a:gd name="connsiteX2" fmla="*/ 3502787 w 3502787"/>
              <a:gd name="connsiteY2" fmla="*/ 1263480 h 2330250"/>
              <a:gd name="connsiteX3" fmla="*/ 3502785 w 3502787"/>
              <a:gd name="connsiteY3" fmla="*/ 2330250 h 23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787" h="2330250">
                <a:moveTo>
                  <a:pt x="0" y="0"/>
                </a:moveTo>
                <a:cubicBezTo>
                  <a:pt x="0" y="371001"/>
                  <a:pt x="1" y="894403"/>
                  <a:pt x="1" y="1265404"/>
                </a:cubicBezTo>
                <a:lnTo>
                  <a:pt x="3502787" y="1263480"/>
                </a:lnTo>
                <a:cubicBezTo>
                  <a:pt x="3502787" y="1495298"/>
                  <a:pt x="3502785" y="2098432"/>
                  <a:pt x="3502785" y="233025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4850846" y="2313617"/>
            <a:ext cx="293915" cy="59871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Flowchart: Terminator 99"/>
          <p:cNvSpPr/>
          <p:nvPr/>
        </p:nvSpPr>
        <p:spPr bwMode="auto">
          <a:xfrm>
            <a:off x="3392023" y="2620774"/>
            <a:ext cx="1446387" cy="514927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>
                <a:latin typeface="Arial" charset="0"/>
              </a:rPr>
              <a:t>Half-Sync/</a:t>
            </a:r>
            <a:br>
              <a:rPr lang="en-US" sz="1600" u="none" dirty="0">
                <a:latin typeface="Arial" charset="0"/>
              </a:rPr>
            </a:br>
            <a:r>
              <a:rPr lang="en-US" sz="1600" u="none" dirty="0" smtClean="0">
                <a:latin typeface="Arial" charset="0"/>
              </a:rPr>
              <a:t>Half-</a:t>
            </a:r>
            <a:r>
              <a:rPr lang="en-US" sz="1600" u="none" dirty="0" err="1" smtClean="0">
                <a:latin typeface="Arial" charset="0"/>
              </a:rPr>
              <a:t>Async</a:t>
            </a:r>
            <a:endParaRPr lang="en-US" sz="1600" u="none" dirty="0">
              <a:latin typeface="Arial" charset="0"/>
            </a:endParaRPr>
          </a:p>
        </p:txBody>
      </p:sp>
      <p:sp>
        <p:nvSpPr>
          <p:cNvPr id="101" name="Flowchart: Terminator 100"/>
          <p:cNvSpPr/>
          <p:nvPr/>
        </p:nvSpPr>
        <p:spPr bwMode="auto">
          <a:xfrm>
            <a:off x="2771772" y="2042758"/>
            <a:ext cx="1044973" cy="480308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</a:t>
            </a:r>
          </a:p>
        </p:txBody>
      </p:sp>
      <p:cxnSp>
        <p:nvCxnSpPr>
          <p:cNvPr id="102" name="Straight Arrow Connector 101"/>
          <p:cNvCxnSpPr/>
          <p:nvPr/>
        </p:nvCxnSpPr>
        <p:spPr bwMode="auto">
          <a:xfrm rot="-780000" flipH="1" flipV="1">
            <a:off x="8607369" y="4644040"/>
            <a:ext cx="89843" cy="2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H="1">
            <a:off x="7355963" y="4662963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Flowchart: Terminator 103"/>
          <p:cNvSpPr/>
          <p:nvPr/>
        </p:nvSpPr>
        <p:spPr bwMode="auto">
          <a:xfrm>
            <a:off x="7555002" y="4413386"/>
            <a:ext cx="1064843" cy="476071"/>
          </a:xfrm>
          <a:prstGeom prst="flowChartTerminator">
            <a:avLst/>
          </a:prstGeom>
          <a:solidFill>
            <a:srgbClr val="FFFF99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1600" u="none" dirty="0" err="1" smtClean="0">
                <a:latin typeface="Arial" charset="0"/>
              </a:rPr>
              <a:t>Proactor</a:t>
            </a:r>
            <a:endParaRPr lang="en-US" sz="1600" u="none" dirty="0">
              <a:latin typeface="Arial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 flipH="1">
            <a:off x="8794983" y="3486950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Flowchart: Terminator 105"/>
          <p:cNvSpPr/>
          <p:nvPr/>
        </p:nvSpPr>
        <p:spPr bwMode="auto">
          <a:xfrm>
            <a:off x="5252327" y="4413386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sp>
        <p:nvSpPr>
          <p:cNvPr id="107" name="Flowchart: Terminator 106"/>
          <p:cNvSpPr/>
          <p:nvPr/>
        </p:nvSpPr>
        <p:spPr bwMode="auto">
          <a:xfrm>
            <a:off x="6071477" y="2065007"/>
            <a:ext cx="1254474" cy="499814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Acceptor-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Connector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H="1">
            <a:off x="6505837" y="4663496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9" name="Flowchart: Terminator 108"/>
          <p:cNvSpPr/>
          <p:nvPr/>
        </p:nvSpPr>
        <p:spPr bwMode="auto">
          <a:xfrm>
            <a:off x="6696295" y="4413386"/>
            <a:ext cx="65408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</a:t>
            </a:r>
          </a:p>
        </p:txBody>
      </p:sp>
      <p:cxnSp>
        <p:nvCxnSpPr>
          <p:cNvPr id="110" name="Straight Arrow Connector 109"/>
          <p:cNvCxnSpPr/>
          <p:nvPr/>
        </p:nvCxnSpPr>
        <p:spPr bwMode="auto">
          <a:xfrm flipH="1">
            <a:off x="5154079" y="3486950"/>
            <a:ext cx="91666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1" name="Flowchart: Terminator 110"/>
          <p:cNvSpPr/>
          <p:nvPr/>
        </p:nvSpPr>
        <p:spPr bwMode="auto">
          <a:xfrm>
            <a:off x="3104423" y="3750292"/>
            <a:ext cx="1337996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Strategized 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112" name="Straight Arrow Connector 111"/>
          <p:cNvCxnSpPr/>
          <p:nvPr/>
        </p:nvCxnSpPr>
        <p:spPr bwMode="auto">
          <a:xfrm flipH="1">
            <a:off x="171449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3" name="Flowchart: Terminator 112"/>
          <p:cNvSpPr/>
          <p:nvPr/>
        </p:nvSpPr>
        <p:spPr bwMode="auto">
          <a:xfrm>
            <a:off x="1911438" y="3750292"/>
            <a:ext cx="998610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Scoped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Locking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 flipH="1">
            <a:off x="4444467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 flipH="1">
            <a:off x="197420" y="4007314"/>
            <a:ext cx="2238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36282" y="4439101"/>
            <a:ext cx="4636255" cy="2952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 bwMode="auto">
          <a:xfrm>
            <a:off x="309338" y="4946375"/>
            <a:ext cx="0" cy="8921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Freeform 117"/>
          <p:cNvSpPr/>
          <p:nvPr/>
        </p:nvSpPr>
        <p:spPr bwMode="auto">
          <a:xfrm>
            <a:off x="196258" y="4005205"/>
            <a:ext cx="4006380" cy="926689"/>
          </a:xfrm>
          <a:custGeom>
            <a:avLst/>
            <a:gdLst>
              <a:gd name="connsiteX0" fmla="*/ 0 w 2866292"/>
              <a:gd name="connsiteY0" fmla="*/ 0 h 1189892"/>
              <a:gd name="connsiteX1" fmla="*/ 0 w 2866292"/>
              <a:gd name="connsiteY1" fmla="*/ 386862 h 1189892"/>
              <a:gd name="connsiteX2" fmla="*/ 2866292 w 2866292"/>
              <a:gd name="connsiteY2" fmla="*/ 386862 h 1189892"/>
              <a:gd name="connsiteX3" fmla="*/ 2866292 w 2866292"/>
              <a:gd name="connsiteY3" fmla="*/ 1189892 h 1189892"/>
              <a:gd name="connsiteX0" fmla="*/ 0 w 2866292"/>
              <a:gd name="connsiteY0" fmla="*/ 0 h 1225751"/>
              <a:gd name="connsiteX1" fmla="*/ 0 w 2866292"/>
              <a:gd name="connsiteY1" fmla="*/ 422721 h 1225751"/>
              <a:gd name="connsiteX2" fmla="*/ 2866292 w 2866292"/>
              <a:gd name="connsiteY2" fmla="*/ 422721 h 1225751"/>
              <a:gd name="connsiteX3" fmla="*/ 2866292 w 2866292"/>
              <a:gd name="connsiteY3" fmla="*/ 1225751 h 1225751"/>
              <a:gd name="connsiteX0" fmla="*/ 0 w 2866292"/>
              <a:gd name="connsiteY0" fmla="*/ 0 h 1202305"/>
              <a:gd name="connsiteX1" fmla="*/ 0 w 2866292"/>
              <a:gd name="connsiteY1" fmla="*/ 39927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99275 h 1202305"/>
              <a:gd name="connsiteX3" fmla="*/ 2866292 w 2866292"/>
              <a:gd name="connsiteY3" fmla="*/ 1202305 h 1202305"/>
              <a:gd name="connsiteX0" fmla="*/ 0 w 2866292"/>
              <a:gd name="connsiteY0" fmla="*/ 0 h 1202305"/>
              <a:gd name="connsiteX1" fmla="*/ 0 w 2866292"/>
              <a:gd name="connsiteY1" fmla="*/ 301415 h 1202305"/>
              <a:gd name="connsiteX2" fmla="*/ 2866292 w 2866292"/>
              <a:gd name="connsiteY2" fmla="*/ 301415 h 1202305"/>
              <a:gd name="connsiteX3" fmla="*/ 2866292 w 2866292"/>
              <a:gd name="connsiteY3" fmla="*/ 1202305 h 1202305"/>
              <a:gd name="connsiteX0" fmla="*/ 0 w 2873289"/>
              <a:gd name="connsiteY0" fmla="*/ 0 h 726055"/>
              <a:gd name="connsiteX1" fmla="*/ 0 w 2873289"/>
              <a:gd name="connsiteY1" fmla="*/ 301415 h 726055"/>
              <a:gd name="connsiteX2" fmla="*/ 2866292 w 2873289"/>
              <a:gd name="connsiteY2" fmla="*/ 301415 h 726055"/>
              <a:gd name="connsiteX3" fmla="*/ 2873289 w 2873289"/>
              <a:gd name="connsiteY3" fmla="*/ 726055 h 726055"/>
              <a:gd name="connsiteX0" fmla="*/ 0 w 2873289"/>
              <a:gd name="connsiteY0" fmla="*/ 0 h 634719"/>
              <a:gd name="connsiteX1" fmla="*/ 0 w 2873289"/>
              <a:gd name="connsiteY1" fmla="*/ 301415 h 634719"/>
              <a:gd name="connsiteX2" fmla="*/ 2866292 w 2873289"/>
              <a:gd name="connsiteY2" fmla="*/ 301415 h 634719"/>
              <a:gd name="connsiteX3" fmla="*/ 2873289 w 2873289"/>
              <a:gd name="connsiteY3" fmla="*/ 634719 h 6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89" h="634719">
                <a:moveTo>
                  <a:pt x="0" y="0"/>
                </a:moveTo>
                <a:lnTo>
                  <a:pt x="0" y="301415"/>
                </a:lnTo>
                <a:lnTo>
                  <a:pt x="2866292" y="301415"/>
                </a:lnTo>
                <a:lnTo>
                  <a:pt x="2873289" y="634719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Flowchart: Terminator 118"/>
          <p:cNvSpPr/>
          <p:nvPr/>
        </p:nvSpPr>
        <p:spPr bwMode="auto">
          <a:xfrm>
            <a:off x="2194830" y="4712081"/>
            <a:ext cx="1548492" cy="46958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Configurator</a:t>
            </a:r>
          </a:p>
        </p:txBody>
      </p:sp>
      <p:sp>
        <p:nvSpPr>
          <p:cNvPr id="120" name="Flowchart: Terminator 119"/>
          <p:cNvSpPr/>
          <p:nvPr/>
        </p:nvSpPr>
        <p:spPr bwMode="auto">
          <a:xfrm>
            <a:off x="686861" y="4712081"/>
            <a:ext cx="1096236" cy="476071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Activator</a:t>
            </a: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H="1">
            <a:off x="3743322" y="4943629"/>
            <a:ext cx="934507" cy="32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2" name="Freeform 121"/>
          <p:cNvSpPr/>
          <p:nvPr/>
        </p:nvSpPr>
        <p:spPr bwMode="auto">
          <a:xfrm flipV="1">
            <a:off x="4495510" y="4007034"/>
            <a:ext cx="182319" cy="936595"/>
          </a:xfrm>
          <a:custGeom>
            <a:avLst/>
            <a:gdLst>
              <a:gd name="connsiteX0" fmla="*/ 293915 w 293915"/>
              <a:gd name="connsiteY0" fmla="*/ 0 h 598715"/>
              <a:gd name="connsiteX1" fmla="*/ 293915 w 293915"/>
              <a:gd name="connsiteY1" fmla="*/ 598715 h 598715"/>
              <a:gd name="connsiteX2" fmla="*/ 0 w 293915"/>
              <a:gd name="connsiteY2" fmla="*/ 598715 h 59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5" h="598715">
                <a:moveTo>
                  <a:pt x="293915" y="0"/>
                </a:moveTo>
                <a:lnTo>
                  <a:pt x="293915" y="598715"/>
                </a:lnTo>
                <a:lnTo>
                  <a:pt x="0" y="5987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 flipH="1">
            <a:off x="1783097" y="4943629"/>
            <a:ext cx="408105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4" name="Freeform 123"/>
          <p:cNvSpPr/>
          <p:nvPr/>
        </p:nvSpPr>
        <p:spPr bwMode="auto">
          <a:xfrm>
            <a:off x="2123997" y="4951596"/>
            <a:ext cx="1770667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 bwMode="auto">
          <a:xfrm flipH="1">
            <a:off x="309338" y="4951596"/>
            <a:ext cx="357422" cy="324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Freeform 125"/>
          <p:cNvSpPr/>
          <p:nvPr/>
        </p:nvSpPr>
        <p:spPr bwMode="auto">
          <a:xfrm>
            <a:off x="558797" y="4951596"/>
            <a:ext cx="1416596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Flowchart: Terminator 126"/>
          <p:cNvSpPr/>
          <p:nvPr/>
        </p:nvSpPr>
        <p:spPr bwMode="auto">
          <a:xfrm>
            <a:off x="277319" y="3750292"/>
            <a:ext cx="1449499" cy="509829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Thread-Safe</a:t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</a:t>
            </a:r>
          </a:p>
        </p:txBody>
      </p:sp>
      <p:sp>
        <p:nvSpPr>
          <p:cNvPr id="128" name="Rounded Rectangle 127"/>
          <p:cNvSpPr/>
          <p:nvPr/>
        </p:nvSpPr>
        <p:spPr bwMode="auto">
          <a:xfrm rot="5400000">
            <a:off x="1528289" y="-64602"/>
            <a:ext cx="361949" cy="334752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Freeform 74"/>
          <p:cNvSpPr>
            <a:spLocks/>
          </p:cNvSpPr>
          <p:nvPr/>
        </p:nvSpPr>
        <p:spPr bwMode="auto">
          <a:xfrm>
            <a:off x="4699198" y="6125984"/>
            <a:ext cx="1588" cy="25400"/>
          </a:xfrm>
          <a:custGeom>
            <a:avLst/>
            <a:gdLst>
              <a:gd name="T0" fmla="*/ 0 w 1"/>
              <a:gd name="T1" fmla="*/ 33 h 11"/>
              <a:gd name="T2" fmla="*/ 0 w 1"/>
              <a:gd name="T3" fmla="*/ 33 h 11"/>
              <a:gd name="T4" fmla="*/ 0 w 1"/>
              <a:gd name="T5" fmla="*/ 33 h 11"/>
              <a:gd name="T6" fmla="*/ 0 w 1"/>
              <a:gd name="T7" fmla="*/ 0 h 11"/>
              <a:gd name="T8" fmla="*/ 0 w 1"/>
              <a:gd name="T9" fmla="*/ 0 h 11"/>
              <a:gd name="T10" fmla="*/ 0 w 1"/>
              <a:gd name="T11" fmla="*/ 0 h 11"/>
              <a:gd name="T12" fmla="*/ 0 w 1"/>
              <a:gd name="T13" fmla="*/ 3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"/>
              <a:gd name="T22" fmla="*/ 0 h 11"/>
              <a:gd name="T23" fmla="*/ 1 w 1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" h="11">
                <a:moveTo>
                  <a:pt x="0" y="11"/>
                </a:moveTo>
                <a:lnTo>
                  <a:pt x="0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4535685" y="5101403"/>
            <a:ext cx="919162" cy="592931"/>
            <a:chOff x="6985797" y="2658492"/>
            <a:chExt cx="919162" cy="592931"/>
          </a:xfrm>
        </p:grpSpPr>
        <p:sp>
          <p:nvSpPr>
            <p:cNvPr id="131" name="Rounded Rectangle 130"/>
            <p:cNvSpPr/>
            <p:nvPr/>
          </p:nvSpPr>
          <p:spPr bwMode="auto">
            <a:xfrm>
              <a:off x="6985797" y="2658492"/>
              <a:ext cx="919162" cy="592931"/>
            </a:xfrm>
            <a:prstGeom prst="round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tangle 93"/>
            <p:cNvSpPr>
              <a:spLocks noChangeArrowheads="1"/>
            </p:cNvSpPr>
            <p:nvPr/>
          </p:nvSpPr>
          <p:spPr bwMode="auto">
            <a:xfrm>
              <a:off x="7176875" y="2739514"/>
              <a:ext cx="5370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/>
                <a:t>File</a:t>
              </a:r>
              <a:br>
                <a:rPr lang="en-US" sz="1400" b="1" u="none" dirty="0" smtClean="0"/>
              </a:br>
              <a:r>
                <a:rPr lang="en-US" sz="1400" b="1" u="none" dirty="0" smtClean="0"/>
                <a:t>Cache</a:t>
              </a:r>
              <a:endParaRPr lang="en-US" sz="2400" b="1" u="none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566028" y="5101403"/>
            <a:ext cx="1003501" cy="592931"/>
            <a:chOff x="8016140" y="2658492"/>
            <a:chExt cx="1003501" cy="592931"/>
          </a:xfrm>
        </p:grpSpPr>
        <p:sp>
          <p:nvSpPr>
            <p:cNvPr id="134" name="Rounded Rectangle 133"/>
            <p:cNvSpPr/>
            <p:nvPr/>
          </p:nvSpPr>
          <p:spPr bwMode="auto">
            <a:xfrm>
              <a:off x="8016140" y="2658492"/>
              <a:ext cx="1003501" cy="592931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Rectangle 93"/>
            <p:cNvSpPr>
              <a:spLocks noChangeArrowheads="1"/>
            </p:cNvSpPr>
            <p:nvPr/>
          </p:nvSpPr>
          <p:spPr bwMode="auto">
            <a:xfrm>
              <a:off x="8134773" y="2739514"/>
              <a:ext cx="7662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 u="none" dirty="0" smtClean="0">
                  <a:solidFill>
                    <a:srgbClr val="000000"/>
                  </a:solidFill>
                </a:rPr>
                <a:t>Protocol</a:t>
              </a:r>
              <a:br>
                <a:rPr lang="en-US" sz="1400" b="1" u="none" dirty="0" smtClean="0">
                  <a:solidFill>
                    <a:srgbClr val="000000"/>
                  </a:solidFill>
                </a:rPr>
              </a:br>
              <a:r>
                <a:rPr lang="en-US" sz="1400" b="1" u="none" dirty="0" smtClean="0">
                  <a:solidFill>
                    <a:srgbClr val="000000"/>
                  </a:solidFill>
                </a:rPr>
                <a:t>Handlers</a:t>
              </a:r>
              <a:endParaRPr lang="en-US" sz="2400" b="1" u="none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710976" y="5867400"/>
            <a:ext cx="1729049" cy="347067"/>
            <a:chOff x="7161088" y="3507710"/>
            <a:chExt cx="1729049" cy="347067"/>
          </a:xfrm>
        </p:grpSpPr>
        <p:sp>
          <p:nvSpPr>
            <p:cNvPr id="137" name="Rounded Rectangle 136"/>
            <p:cNvSpPr/>
            <p:nvPr/>
          </p:nvSpPr>
          <p:spPr bwMode="auto">
            <a:xfrm>
              <a:off x="7161088" y="3507710"/>
              <a:ext cx="1729049" cy="3470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Freeform 74"/>
            <p:cNvSpPr>
              <a:spLocks/>
            </p:cNvSpPr>
            <p:nvPr/>
          </p:nvSpPr>
          <p:spPr bwMode="auto">
            <a:xfrm>
              <a:off x="8024818" y="3668543"/>
              <a:ext cx="1588" cy="25400"/>
            </a:xfrm>
            <a:custGeom>
              <a:avLst/>
              <a:gdLst>
                <a:gd name="T0" fmla="*/ 0 w 1"/>
                <a:gd name="T1" fmla="*/ 33 h 11"/>
                <a:gd name="T2" fmla="*/ 0 w 1"/>
                <a:gd name="T3" fmla="*/ 33 h 11"/>
                <a:gd name="T4" fmla="*/ 0 w 1"/>
                <a:gd name="T5" fmla="*/ 33 h 11"/>
                <a:gd name="T6" fmla="*/ 0 w 1"/>
                <a:gd name="T7" fmla="*/ 0 h 11"/>
                <a:gd name="T8" fmla="*/ 0 w 1"/>
                <a:gd name="T9" fmla="*/ 0 h 11"/>
                <a:gd name="T10" fmla="*/ 0 w 1"/>
                <a:gd name="T11" fmla="*/ 0 h 11"/>
                <a:gd name="T12" fmla="*/ 0 w 1"/>
                <a:gd name="T13" fmla="*/ 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1"/>
                <a:gd name="T23" fmla="*/ 1 w 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1">
                  <a:moveTo>
                    <a:pt x="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7294643" y="3573521"/>
              <a:ext cx="14619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dirty="0">
                  <a:solidFill>
                    <a:srgbClr val="000000"/>
                  </a:solidFill>
                </a:rPr>
                <a:t>Event Dispatcher</a:t>
              </a:r>
              <a:endParaRPr lang="en-US" sz="2400" b="1" u="none" dirty="0"/>
            </a:p>
          </p:txBody>
        </p:sp>
      </p:grpSp>
      <p:cxnSp>
        <p:nvCxnSpPr>
          <p:cNvPr id="140" name="Straight Arrow Connector 139"/>
          <p:cNvCxnSpPr/>
          <p:nvPr/>
        </p:nvCxnSpPr>
        <p:spPr bwMode="auto">
          <a:xfrm>
            <a:off x="309338" y="5838525"/>
            <a:ext cx="416756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1" name="Freeform 140"/>
          <p:cNvSpPr/>
          <p:nvPr/>
        </p:nvSpPr>
        <p:spPr bwMode="auto">
          <a:xfrm>
            <a:off x="5910791" y="2320223"/>
            <a:ext cx="1557090" cy="423333"/>
          </a:xfrm>
          <a:custGeom>
            <a:avLst/>
            <a:gdLst>
              <a:gd name="connsiteX0" fmla="*/ 1955800 w 1964266"/>
              <a:gd name="connsiteY0" fmla="*/ 0 h 423333"/>
              <a:gd name="connsiteX1" fmla="*/ 1964266 w 1964266"/>
              <a:gd name="connsiteY1" fmla="*/ 423333 h 423333"/>
              <a:gd name="connsiteX2" fmla="*/ 0 w 1964266"/>
              <a:gd name="connsiteY2" fmla="*/ 423333 h 423333"/>
              <a:gd name="connsiteX3" fmla="*/ 0 w 1964266"/>
              <a:gd name="connsiteY3" fmla="*/ 0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266" h="423333">
                <a:moveTo>
                  <a:pt x="1955800" y="0"/>
                </a:moveTo>
                <a:lnTo>
                  <a:pt x="1964266" y="423333"/>
                </a:lnTo>
                <a:lnTo>
                  <a:pt x="0" y="423333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369071" y="1415504"/>
            <a:ext cx="8668516" cy="4349191"/>
          </a:xfrm>
          <a:custGeom>
            <a:avLst/>
            <a:gdLst>
              <a:gd name="connsiteX0" fmla="*/ 4007224 w 8005483"/>
              <a:gd name="connsiteY0" fmla="*/ 0 h 4312024"/>
              <a:gd name="connsiteX1" fmla="*/ 8005483 w 8005483"/>
              <a:gd name="connsiteY1" fmla="*/ 53789 h 4312024"/>
              <a:gd name="connsiteX2" fmla="*/ 8005483 w 8005483"/>
              <a:gd name="connsiteY2" fmla="*/ 3012142 h 4312024"/>
              <a:gd name="connsiteX3" fmla="*/ 4329953 w 8005483"/>
              <a:gd name="connsiteY3" fmla="*/ 3065930 h 4312024"/>
              <a:gd name="connsiteX4" fmla="*/ 2994212 w 8005483"/>
              <a:gd name="connsiteY4" fmla="*/ 4034118 h 4312024"/>
              <a:gd name="connsiteX5" fmla="*/ 0 w 8005483"/>
              <a:gd name="connsiteY5" fmla="*/ 3998259 h 4312024"/>
              <a:gd name="connsiteX6" fmla="*/ 8965 w 8005483"/>
              <a:gd name="connsiteY6" fmla="*/ 4312024 h 4312024"/>
              <a:gd name="connsiteX7" fmla="*/ 3550024 w 8005483"/>
              <a:gd name="connsiteY7" fmla="*/ 4249271 h 4312024"/>
              <a:gd name="connsiteX0" fmla="*/ 4007224 w 8485306"/>
              <a:gd name="connsiteY0" fmla="*/ 179801 h 4491825"/>
              <a:gd name="connsiteX1" fmla="*/ 8005483 w 8485306"/>
              <a:gd name="connsiteY1" fmla="*/ 233590 h 4491825"/>
              <a:gd name="connsiteX2" fmla="*/ 8005483 w 8485306"/>
              <a:gd name="connsiteY2" fmla="*/ 3191943 h 4491825"/>
              <a:gd name="connsiteX3" fmla="*/ 4329953 w 8485306"/>
              <a:gd name="connsiteY3" fmla="*/ 3245731 h 4491825"/>
              <a:gd name="connsiteX4" fmla="*/ 2994212 w 8485306"/>
              <a:gd name="connsiteY4" fmla="*/ 4213919 h 4491825"/>
              <a:gd name="connsiteX5" fmla="*/ 0 w 8485306"/>
              <a:gd name="connsiteY5" fmla="*/ 4178060 h 4491825"/>
              <a:gd name="connsiteX6" fmla="*/ 8965 w 8485306"/>
              <a:gd name="connsiteY6" fmla="*/ 4491825 h 4491825"/>
              <a:gd name="connsiteX7" fmla="*/ 3550024 w 8485306"/>
              <a:gd name="connsiteY7" fmla="*/ 4429072 h 4491825"/>
              <a:gd name="connsiteX0" fmla="*/ 4007224 w 8729675"/>
              <a:gd name="connsiteY0" fmla="*/ 179801 h 4491825"/>
              <a:gd name="connsiteX1" fmla="*/ 8005483 w 8729675"/>
              <a:gd name="connsiteY1" fmla="*/ 233590 h 4491825"/>
              <a:gd name="connsiteX2" fmla="*/ 8005483 w 8729675"/>
              <a:gd name="connsiteY2" fmla="*/ 3191943 h 4491825"/>
              <a:gd name="connsiteX3" fmla="*/ 4329953 w 8729675"/>
              <a:gd name="connsiteY3" fmla="*/ 3245731 h 4491825"/>
              <a:gd name="connsiteX4" fmla="*/ 2994212 w 8729675"/>
              <a:gd name="connsiteY4" fmla="*/ 4213919 h 4491825"/>
              <a:gd name="connsiteX5" fmla="*/ 0 w 8729675"/>
              <a:gd name="connsiteY5" fmla="*/ 4178060 h 4491825"/>
              <a:gd name="connsiteX6" fmla="*/ 8965 w 8729675"/>
              <a:gd name="connsiteY6" fmla="*/ 4491825 h 4491825"/>
              <a:gd name="connsiteX7" fmla="*/ 3550024 w 8729675"/>
              <a:gd name="connsiteY7" fmla="*/ 4429072 h 4491825"/>
              <a:gd name="connsiteX0" fmla="*/ 4007224 w 8729675"/>
              <a:gd name="connsiteY0" fmla="*/ 179801 h 4491825"/>
              <a:gd name="connsiteX1" fmla="*/ 8005483 w 8729675"/>
              <a:gd name="connsiteY1" fmla="*/ 233590 h 4491825"/>
              <a:gd name="connsiteX2" fmla="*/ 8005483 w 8729675"/>
              <a:gd name="connsiteY2" fmla="*/ 3191943 h 4491825"/>
              <a:gd name="connsiteX3" fmla="*/ 4329953 w 8729675"/>
              <a:gd name="connsiteY3" fmla="*/ 3245731 h 4491825"/>
              <a:gd name="connsiteX4" fmla="*/ 2994212 w 8729675"/>
              <a:gd name="connsiteY4" fmla="*/ 4213919 h 4491825"/>
              <a:gd name="connsiteX5" fmla="*/ 0 w 8729675"/>
              <a:gd name="connsiteY5" fmla="*/ 4178060 h 4491825"/>
              <a:gd name="connsiteX6" fmla="*/ 8965 w 8729675"/>
              <a:gd name="connsiteY6" fmla="*/ 4491825 h 4491825"/>
              <a:gd name="connsiteX7" fmla="*/ 3550024 w 8729675"/>
              <a:gd name="connsiteY7" fmla="*/ 4429072 h 4491825"/>
              <a:gd name="connsiteX0" fmla="*/ 4007224 w 8729675"/>
              <a:gd name="connsiteY0" fmla="*/ 179801 h 4491825"/>
              <a:gd name="connsiteX1" fmla="*/ 8005483 w 8729675"/>
              <a:gd name="connsiteY1" fmla="*/ 233590 h 4491825"/>
              <a:gd name="connsiteX2" fmla="*/ 8005483 w 8729675"/>
              <a:gd name="connsiteY2" fmla="*/ 3191943 h 4491825"/>
              <a:gd name="connsiteX3" fmla="*/ 4329953 w 8729675"/>
              <a:gd name="connsiteY3" fmla="*/ 3245731 h 4491825"/>
              <a:gd name="connsiteX4" fmla="*/ 2994212 w 8729675"/>
              <a:gd name="connsiteY4" fmla="*/ 4213919 h 4491825"/>
              <a:gd name="connsiteX5" fmla="*/ 0 w 8729675"/>
              <a:gd name="connsiteY5" fmla="*/ 4178060 h 4491825"/>
              <a:gd name="connsiteX6" fmla="*/ 8965 w 8729675"/>
              <a:gd name="connsiteY6" fmla="*/ 4491825 h 4491825"/>
              <a:gd name="connsiteX7" fmla="*/ 3550024 w 8729675"/>
              <a:gd name="connsiteY7" fmla="*/ 4429072 h 4491825"/>
              <a:gd name="connsiteX0" fmla="*/ 4609171 w 9331622"/>
              <a:gd name="connsiteY0" fmla="*/ 179801 h 4491825"/>
              <a:gd name="connsiteX1" fmla="*/ 8607430 w 9331622"/>
              <a:gd name="connsiteY1" fmla="*/ 233590 h 4491825"/>
              <a:gd name="connsiteX2" fmla="*/ 8607430 w 9331622"/>
              <a:gd name="connsiteY2" fmla="*/ 3191943 h 4491825"/>
              <a:gd name="connsiteX3" fmla="*/ 4931900 w 9331622"/>
              <a:gd name="connsiteY3" fmla="*/ 3245731 h 4491825"/>
              <a:gd name="connsiteX4" fmla="*/ 3596159 w 9331622"/>
              <a:gd name="connsiteY4" fmla="*/ 4213919 h 4491825"/>
              <a:gd name="connsiteX5" fmla="*/ 601947 w 9331622"/>
              <a:gd name="connsiteY5" fmla="*/ 4178060 h 4491825"/>
              <a:gd name="connsiteX6" fmla="*/ 610912 w 9331622"/>
              <a:gd name="connsiteY6" fmla="*/ 4491825 h 4491825"/>
              <a:gd name="connsiteX7" fmla="*/ 4151971 w 9331622"/>
              <a:gd name="connsiteY7" fmla="*/ 4429072 h 4491825"/>
              <a:gd name="connsiteX0" fmla="*/ 4654965 w 9377416"/>
              <a:gd name="connsiteY0" fmla="*/ 179801 h 4492908"/>
              <a:gd name="connsiteX1" fmla="*/ 8653224 w 9377416"/>
              <a:gd name="connsiteY1" fmla="*/ 233590 h 4492908"/>
              <a:gd name="connsiteX2" fmla="*/ 8653224 w 9377416"/>
              <a:gd name="connsiteY2" fmla="*/ 3191943 h 4492908"/>
              <a:gd name="connsiteX3" fmla="*/ 4977694 w 9377416"/>
              <a:gd name="connsiteY3" fmla="*/ 3245731 h 4492908"/>
              <a:gd name="connsiteX4" fmla="*/ 3641953 w 9377416"/>
              <a:gd name="connsiteY4" fmla="*/ 4213919 h 4492908"/>
              <a:gd name="connsiteX5" fmla="*/ 647741 w 9377416"/>
              <a:gd name="connsiteY5" fmla="*/ 4178060 h 4492908"/>
              <a:gd name="connsiteX6" fmla="*/ 656706 w 9377416"/>
              <a:gd name="connsiteY6" fmla="*/ 4491825 h 4492908"/>
              <a:gd name="connsiteX7" fmla="*/ 4197765 w 9377416"/>
              <a:gd name="connsiteY7" fmla="*/ 4429072 h 4492908"/>
              <a:gd name="connsiteX0" fmla="*/ 4639640 w 9362091"/>
              <a:gd name="connsiteY0" fmla="*/ 179801 h 4536799"/>
              <a:gd name="connsiteX1" fmla="*/ 8637899 w 9362091"/>
              <a:gd name="connsiteY1" fmla="*/ 233590 h 4536799"/>
              <a:gd name="connsiteX2" fmla="*/ 8637899 w 9362091"/>
              <a:gd name="connsiteY2" fmla="*/ 3191943 h 4536799"/>
              <a:gd name="connsiteX3" fmla="*/ 4962369 w 9362091"/>
              <a:gd name="connsiteY3" fmla="*/ 3245731 h 4536799"/>
              <a:gd name="connsiteX4" fmla="*/ 3626628 w 9362091"/>
              <a:gd name="connsiteY4" fmla="*/ 4213919 h 4536799"/>
              <a:gd name="connsiteX5" fmla="*/ 632416 w 9362091"/>
              <a:gd name="connsiteY5" fmla="*/ 4178060 h 4536799"/>
              <a:gd name="connsiteX6" fmla="*/ 641381 w 9362091"/>
              <a:gd name="connsiteY6" fmla="*/ 4491825 h 4536799"/>
              <a:gd name="connsiteX7" fmla="*/ 4182440 w 9362091"/>
              <a:gd name="connsiteY7" fmla="*/ 4429072 h 4536799"/>
              <a:gd name="connsiteX0" fmla="*/ 4418084 w 9140535"/>
              <a:gd name="connsiteY0" fmla="*/ 179801 h 4508737"/>
              <a:gd name="connsiteX1" fmla="*/ 8416343 w 9140535"/>
              <a:gd name="connsiteY1" fmla="*/ 233590 h 4508737"/>
              <a:gd name="connsiteX2" fmla="*/ 8416343 w 9140535"/>
              <a:gd name="connsiteY2" fmla="*/ 3191943 h 4508737"/>
              <a:gd name="connsiteX3" fmla="*/ 4740813 w 9140535"/>
              <a:gd name="connsiteY3" fmla="*/ 3245731 h 4508737"/>
              <a:gd name="connsiteX4" fmla="*/ 3405072 w 9140535"/>
              <a:gd name="connsiteY4" fmla="*/ 4213919 h 4508737"/>
              <a:gd name="connsiteX5" fmla="*/ 410860 w 9140535"/>
              <a:gd name="connsiteY5" fmla="*/ 4178060 h 4508737"/>
              <a:gd name="connsiteX6" fmla="*/ 419825 w 9140535"/>
              <a:gd name="connsiteY6" fmla="*/ 4491825 h 4508737"/>
              <a:gd name="connsiteX7" fmla="*/ 4059496 w 9140535"/>
              <a:gd name="connsiteY7" fmla="*/ 4455966 h 4508737"/>
              <a:gd name="connsiteX0" fmla="*/ 4418084 w 9026778"/>
              <a:gd name="connsiteY0" fmla="*/ 186238 h 4515174"/>
              <a:gd name="connsiteX1" fmla="*/ 8625192 w 9026778"/>
              <a:gd name="connsiteY1" fmla="*/ 231062 h 4515174"/>
              <a:gd name="connsiteX2" fmla="*/ 8416343 w 9026778"/>
              <a:gd name="connsiteY2" fmla="*/ 3198380 h 4515174"/>
              <a:gd name="connsiteX3" fmla="*/ 4740813 w 9026778"/>
              <a:gd name="connsiteY3" fmla="*/ 3252168 h 4515174"/>
              <a:gd name="connsiteX4" fmla="*/ 3405072 w 9026778"/>
              <a:gd name="connsiteY4" fmla="*/ 4220356 h 4515174"/>
              <a:gd name="connsiteX5" fmla="*/ 410860 w 9026778"/>
              <a:gd name="connsiteY5" fmla="*/ 4184497 h 4515174"/>
              <a:gd name="connsiteX6" fmla="*/ 419825 w 9026778"/>
              <a:gd name="connsiteY6" fmla="*/ 4498262 h 4515174"/>
              <a:gd name="connsiteX7" fmla="*/ 4059496 w 9026778"/>
              <a:gd name="connsiteY7" fmla="*/ 4462403 h 4515174"/>
              <a:gd name="connsiteX0" fmla="*/ 4418084 w 9055066"/>
              <a:gd name="connsiteY0" fmla="*/ 0 h 4328936"/>
              <a:gd name="connsiteX1" fmla="*/ 8625192 w 9055066"/>
              <a:gd name="connsiteY1" fmla="*/ 44824 h 4328936"/>
              <a:gd name="connsiteX2" fmla="*/ 8416343 w 9055066"/>
              <a:gd name="connsiteY2" fmla="*/ 3012142 h 4328936"/>
              <a:gd name="connsiteX3" fmla="*/ 4740813 w 9055066"/>
              <a:gd name="connsiteY3" fmla="*/ 3065930 h 4328936"/>
              <a:gd name="connsiteX4" fmla="*/ 3405072 w 9055066"/>
              <a:gd name="connsiteY4" fmla="*/ 4034118 h 4328936"/>
              <a:gd name="connsiteX5" fmla="*/ 410860 w 9055066"/>
              <a:gd name="connsiteY5" fmla="*/ 3998259 h 4328936"/>
              <a:gd name="connsiteX6" fmla="*/ 419825 w 9055066"/>
              <a:gd name="connsiteY6" fmla="*/ 4312024 h 4328936"/>
              <a:gd name="connsiteX7" fmla="*/ 4059496 w 9055066"/>
              <a:gd name="connsiteY7" fmla="*/ 4276165 h 4328936"/>
              <a:gd name="connsiteX0" fmla="*/ 4418084 w 9146929"/>
              <a:gd name="connsiteY0" fmla="*/ 178329 h 4507265"/>
              <a:gd name="connsiteX1" fmla="*/ 8625192 w 9146929"/>
              <a:gd name="connsiteY1" fmla="*/ 223153 h 4507265"/>
              <a:gd name="connsiteX2" fmla="*/ 8653671 w 9146929"/>
              <a:gd name="connsiteY2" fmla="*/ 3073929 h 4507265"/>
              <a:gd name="connsiteX3" fmla="*/ 4740813 w 9146929"/>
              <a:gd name="connsiteY3" fmla="*/ 3244259 h 4507265"/>
              <a:gd name="connsiteX4" fmla="*/ 3405072 w 9146929"/>
              <a:gd name="connsiteY4" fmla="*/ 4212447 h 4507265"/>
              <a:gd name="connsiteX5" fmla="*/ 410860 w 9146929"/>
              <a:gd name="connsiteY5" fmla="*/ 4176588 h 4507265"/>
              <a:gd name="connsiteX6" fmla="*/ 419825 w 9146929"/>
              <a:gd name="connsiteY6" fmla="*/ 4490353 h 4507265"/>
              <a:gd name="connsiteX7" fmla="*/ 4059496 w 9146929"/>
              <a:gd name="connsiteY7" fmla="*/ 4454494 h 4507265"/>
              <a:gd name="connsiteX0" fmla="*/ 4418084 w 9179460"/>
              <a:gd name="connsiteY0" fmla="*/ 20255 h 4349191"/>
              <a:gd name="connsiteX1" fmla="*/ 8625192 w 9179460"/>
              <a:gd name="connsiteY1" fmla="*/ 65079 h 4349191"/>
              <a:gd name="connsiteX2" fmla="*/ 8653671 w 9179460"/>
              <a:gd name="connsiteY2" fmla="*/ 2915855 h 4349191"/>
              <a:gd name="connsiteX3" fmla="*/ 4740813 w 9179460"/>
              <a:gd name="connsiteY3" fmla="*/ 3086185 h 4349191"/>
              <a:gd name="connsiteX4" fmla="*/ 3405072 w 9179460"/>
              <a:gd name="connsiteY4" fmla="*/ 4054373 h 4349191"/>
              <a:gd name="connsiteX5" fmla="*/ 410860 w 9179460"/>
              <a:gd name="connsiteY5" fmla="*/ 4018514 h 4349191"/>
              <a:gd name="connsiteX6" fmla="*/ 419825 w 9179460"/>
              <a:gd name="connsiteY6" fmla="*/ 4332279 h 4349191"/>
              <a:gd name="connsiteX7" fmla="*/ 4059496 w 9179460"/>
              <a:gd name="connsiteY7" fmla="*/ 4296420 h 434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9460" h="4349191">
                <a:moveTo>
                  <a:pt x="4418084" y="20255"/>
                </a:moveTo>
                <a:cubicBezTo>
                  <a:pt x="5820453" y="35196"/>
                  <a:pt x="7833823" y="-58933"/>
                  <a:pt x="8625192" y="65079"/>
                </a:cubicBezTo>
                <a:cubicBezTo>
                  <a:pt x="9416561" y="189091"/>
                  <a:pt x="9301068" y="2412337"/>
                  <a:pt x="8653671" y="2915855"/>
                </a:cubicBezTo>
                <a:cubicBezTo>
                  <a:pt x="8006275" y="3419373"/>
                  <a:pt x="5615579" y="2896432"/>
                  <a:pt x="4740813" y="3086185"/>
                </a:cubicBezTo>
                <a:cubicBezTo>
                  <a:pt x="3866047" y="3275938"/>
                  <a:pt x="4403143" y="4066326"/>
                  <a:pt x="3405072" y="4054373"/>
                </a:cubicBezTo>
                <a:lnTo>
                  <a:pt x="410860" y="4018514"/>
                </a:lnTo>
                <a:cubicBezTo>
                  <a:pt x="-86681" y="4064832"/>
                  <a:pt x="-188281" y="4285961"/>
                  <a:pt x="419825" y="4332279"/>
                </a:cubicBezTo>
                <a:cubicBezTo>
                  <a:pt x="1027931" y="4378597"/>
                  <a:pt x="2879143" y="4317338"/>
                  <a:pt x="4059496" y="4296420"/>
                </a:cubicBezTo>
              </a:path>
            </a:pathLst>
          </a:custGeom>
          <a:noFill/>
          <a:ln w="28575" cap="flat" cmpd="sng" algn="ctr">
            <a:solidFill>
              <a:srgbClr val="66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50844"/>
            <a:ext cx="9144000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Record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engineering tradeoffs &amp; design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alternatives to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enhance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development &amp;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sustainment</a:t>
            </a:r>
            <a:endParaRPr lang="en-US" sz="2000" kern="1200" dirty="0">
              <a:latin typeface="Tahom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120680" y="6423524"/>
            <a:ext cx="678507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Asynchronous, concurrent, scalable, but limited portability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4280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98605"/>
              </p:ext>
            </p:extLst>
          </p:nvPr>
        </p:nvGraphicFramePr>
        <p:xfrm>
          <a:off x="4349274" y="1138413"/>
          <a:ext cx="4746109" cy="5055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7286"/>
                <a:gridCol w="182882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300" dirty="0" smtClean="0"/>
                        <a:t>Design Problem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baseline="0" dirty="0" smtClean="0"/>
                        <a:t>Pattern(s)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300" u="none" dirty="0" smtClean="0"/>
                        <a:t>Encapsulating low-level OS APIs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Wrapper Facade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300" u="none" dirty="0" smtClean="0"/>
                        <a:t>Decoupling event </a:t>
                      </a:r>
                      <a:r>
                        <a:rPr lang="en-US" sz="1300" u="none" dirty="0" err="1" smtClean="0"/>
                        <a:t>demuxing</a:t>
                      </a:r>
                      <a:r>
                        <a:rPr lang="en-US" sz="1300" u="none" dirty="0" smtClean="0"/>
                        <a:t> &amp; connection management from protocol processing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Reactor &amp; Acceptor-Connector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Scaling up performance via multi-threading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Half-Sync/Half-</a:t>
                      </a:r>
                      <a:r>
                        <a:rPr lang="en-US" sz="1300" dirty="0" err="1" smtClean="0"/>
                        <a:t>Async</a:t>
                      </a:r>
                      <a:r>
                        <a:rPr lang="en-US" sz="1300" baseline="0" dirty="0" smtClean="0"/>
                        <a:t> &amp; Active Object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Synchronized request queue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Monitor Object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/>
                        <a:t>Leader/Followers</a:t>
                      </a:r>
                      <a:endParaRPr lang="en-US" sz="13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err="1" smtClean="0"/>
                        <a:t>Proactor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Efficiently </a:t>
                      </a:r>
                      <a:r>
                        <a:rPr lang="en-US" sz="1300" u="none" dirty="0" err="1" smtClean="0"/>
                        <a:t>demuxing</a:t>
                      </a:r>
                      <a:r>
                        <a:rPr lang="en-US" sz="1300" u="none" dirty="0" smtClean="0"/>
                        <a:t> asynchronous operations &amp; completions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Asynchronous Completion</a:t>
                      </a:r>
                      <a:r>
                        <a:rPr lang="en-US" sz="1300" baseline="0" dirty="0" smtClean="0"/>
                        <a:t> Token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smtClean="0"/>
                        <a:t>Enhancing server (re)configurability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Component Configurator</a:t>
                      </a:r>
                      <a:endParaRPr lang="en-US" sz="1300" dirty="0"/>
                    </a:p>
                  </a:txBody>
                  <a:tcPr/>
                </a:tc>
              </a:tr>
              <a:tr h="32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Minimizing unused server</a:t>
                      </a:r>
                      <a:r>
                        <a:rPr lang="en-US" sz="1300" u="none" baseline="0" dirty="0" smtClean="0"/>
                        <a:t> resources</a:t>
                      </a:r>
                      <a:endParaRPr lang="en-US" sz="13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Activator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Strategized</a:t>
                      </a:r>
                      <a:r>
                        <a:rPr lang="en-US" sz="1300" baseline="0" dirty="0" smtClean="0"/>
                        <a:t> Locking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Scoped Locking</a:t>
                      </a:r>
                      <a:endParaRPr lang="en-US" sz="13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Thread-Safe Interface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50844"/>
            <a:ext cx="4267200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Enable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shared design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vocabulary that enhances understanding,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(re)engineering effort, &amp;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team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communication</a:t>
            </a:r>
          </a:p>
          <a:p>
            <a:pPr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This vocabulary generalizes far beyond web servers!</a:t>
            </a:r>
            <a:endParaRPr lang="en-US" sz="28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2" y="3453043"/>
            <a:ext cx="3835790" cy="2752682"/>
          </a:xfrm>
          <a:prstGeom prst="rect">
            <a:avLst/>
          </a:prstGeom>
        </p:spPr>
      </p:pic>
      <p:sp>
        <p:nvSpPr>
          <p:cNvPr id="13" name="Up Arrow 12"/>
          <p:cNvSpPr/>
          <p:nvPr/>
        </p:nvSpPr>
        <p:spPr bwMode="auto">
          <a:xfrm rot="14716011">
            <a:off x="3703230" y="2763378"/>
            <a:ext cx="448012" cy="722948"/>
          </a:xfrm>
          <a:prstGeom prst="upArrow">
            <a:avLst/>
          </a:prstGeom>
          <a:solidFill>
            <a:srgbClr val="D9F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63756" y="6413585"/>
            <a:ext cx="571500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See </a:t>
            </a:r>
            <a:r>
              <a:rPr lang="en-US" sz="2000" u="none" dirty="0" smtClean="0">
                <a:latin typeface="+mj-lt"/>
                <a:hlinkClick r:id="rId4"/>
              </a:rPr>
              <a:t>www.dre.vanderbilt.edu/JAWS</a:t>
            </a:r>
            <a:r>
              <a:rPr lang="en-US" sz="2000" u="none" dirty="0" smtClean="0">
                <a:latin typeface="+mj-lt"/>
              </a:rPr>
              <a:t> for more info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033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Benefits of Patterns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950844"/>
            <a:ext cx="3886200" cy="4114800"/>
          </a:xfrm>
        </p:spPr>
        <p:txBody>
          <a:bodyPr/>
          <a:lstStyle/>
          <a:p>
            <a:pPr marL="228600" lvl="1" indent="-22860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Transcend </a:t>
            </a:r>
            <a:r>
              <a:rPr lang="en-US" sz="2000" kern="1200" dirty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language-centric </a:t>
            </a:r>
            <a:r>
              <a:rPr lang="en-US" sz="2000" kern="1200" dirty="0" smtClean="0">
                <a:latin typeface="Tahoma" pitchFamily="34" charset="0"/>
                <a:ea typeface="Arial Unicode MS" pitchFamily="34" charset="-128"/>
                <a:cs typeface="Arial Unicode MS" pitchFamily="34" charset="-128"/>
              </a:rPr>
              <a:t>biases </a:t>
            </a:r>
          </a:p>
          <a:p>
            <a:pPr marL="0" indent="0" eaLnBrk="1" hangingPunct="1">
              <a:spcBef>
                <a:spcPts val="600"/>
              </a:spcBef>
              <a:buNone/>
              <a:defRPr/>
            </a:pPr>
            <a:endParaRPr lang="en-US" sz="2800" dirty="0" smtClean="0"/>
          </a:p>
          <a:p>
            <a:pPr eaLnBrk="1" hangingPunct="1">
              <a:spcBef>
                <a:spcPts val="600"/>
              </a:spcBef>
              <a:defRPr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39" y="3949146"/>
            <a:ext cx="1748563" cy="2242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7" y="1809950"/>
            <a:ext cx="1748563" cy="22202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45666"/>
              </p:ext>
            </p:extLst>
          </p:nvPr>
        </p:nvGraphicFramePr>
        <p:xfrm>
          <a:off x="4349274" y="1138413"/>
          <a:ext cx="4746109" cy="50550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17286"/>
                <a:gridCol w="182882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300" dirty="0" smtClean="0"/>
                        <a:t>Design Problem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baseline="0" dirty="0" smtClean="0"/>
                        <a:t>Pattern(s)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300" u="none" dirty="0" smtClean="0"/>
                        <a:t>Encapsulating low-level OS APIs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Wrapper Facade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indent="0">
                        <a:lnSpc>
                          <a:spcPct val="95000"/>
                        </a:lnSpc>
                        <a:buFontTx/>
                        <a:buNone/>
                        <a:defRPr/>
                      </a:pPr>
                      <a:r>
                        <a:rPr lang="en-US" sz="1300" u="none" dirty="0" smtClean="0"/>
                        <a:t>Decoupling event </a:t>
                      </a:r>
                      <a:r>
                        <a:rPr lang="en-US" sz="1300" u="none" dirty="0" err="1" smtClean="0"/>
                        <a:t>demuxing</a:t>
                      </a:r>
                      <a:r>
                        <a:rPr lang="en-US" sz="1300" u="none" dirty="0" smtClean="0"/>
                        <a:t> &amp; connection management from protocol processing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Reactor &amp; Acceptor-Connector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Scaling up performance via multi-threading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Half-Sync/Half-</a:t>
                      </a:r>
                      <a:r>
                        <a:rPr lang="en-US" sz="1300" dirty="0" err="1" smtClean="0"/>
                        <a:t>Async</a:t>
                      </a:r>
                      <a:r>
                        <a:rPr lang="en-US" sz="1300" baseline="0" dirty="0" smtClean="0"/>
                        <a:t> &amp; Active Object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Synchronized request queue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Monitor Object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Minimizing multi-threading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/>
                        <a:t>Leader/Followers</a:t>
                      </a:r>
                      <a:endParaRPr lang="en-US" sz="1300" dirty="0" smtClean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Using asynchronous I/O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err="1" smtClean="0"/>
                        <a:t>Proactor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dirty="0" smtClean="0"/>
                        <a:t>Efficiently </a:t>
                      </a:r>
                      <a:r>
                        <a:rPr lang="en-US" sz="1300" u="none" dirty="0" err="1" smtClean="0"/>
                        <a:t>demuxing</a:t>
                      </a:r>
                      <a:r>
                        <a:rPr lang="en-US" sz="1300" u="none" dirty="0" smtClean="0"/>
                        <a:t> asynchronous operations &amp; completions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Asynchronous Completion</a:t>
                      </a:r>
                      <a:r>
                        <a:rPr lang="en-US" sz="1300" baseline="0" dirty="0" smtClean="0"/>
                        <a:t> Token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  <a:defRPr/>
                      </a:pPr>
                      <a:r>
                        <a:rPr lang="en-US" sz="1300" u="none" smtClean="0"/>
                        <a:t>Enhancing server (re)configurability</a:t>
                      </a:r>
                      <a:endParaRPr lang="en-US" sz="13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Component Configurator</a:t>
                      </a:r>
                      <a:endParaRPr lang="en-US" sz="1300" dirty="0"/>
                    </a:p>
                  </a:txBody>
                  <a:tcPr/>
                </a:tc>
              </a:tr>
              <a:tr h="32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Minimizing unused server</a:t>
                      </a:r>
                      <a:r>
                        <a:rPr lang="en-US" sz="1300" u="none" baseline="0" dirty="0" smtClean="0"/>
                        <a:t> resources</a:t>
                      </a:r>
                      <a:endParaRPr lang="en-US" sz="13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Activator</a:t>
                      </a:r>
                      <a:endParaRPr lang="en-US" sz="1300" dirty="0"/>
                    </a:p>
                  </a:txBody>
                  <a:tcPr/>
                </a:tc>
              </a:tr>
              <a:tr h="510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Transparently parameterizing synchronization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Strategized</a:t>
                      </a:r>
                      <a:r>
                        <a:rPr lang="en-US" sz="1300" baseline="0" dirty="0" smtClean="0"/>
                        <a:t> Locking</a:t>
                      </a:r>
                      <a:endParaRPr lang="en-US" sz="1300" dirty="0"/>
                    </a:p>
                  </a:txBody>
                  <a:tcPr/>
                </a:tc>
              </a:tr>
              <a:tr h="300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Ensuring locks are released properly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Scoped Locking</a:t>
                      </a:r>
                      <a:endParaRPr lang="en-US" sz="1300" dirty="0"/>
                    </a:p>
                  </a:txBody>
                  <a:tcPr/>
                </a:tc>
              </a:tr>
              <a:tr h="310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dirty="0" smtClean="0"/>
                        <a:t>Minimizing unnecessary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300" dirty="0" smtClean="0"/>
                        <a:t>Thread-Safe Interface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8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1006</Words>
  <Application>Microsoft Office PowerPoint</Application>
  <PresentationFormat>On-screen Show (4:3)</PresentationFormat>
  <Paragraphs>366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DOC-Traditional</vt:lpstr>
      <vt:lpstr>PowerPoint Presentation</vt:lpstr>
      <vt:lpstr>Topics Covered in this Module</vt:lpstr>
      <vt:lpstr>Benefits of Patterns</vt:lpstr>
      <vt:lpstr>Benefits of Patterns</vt:lpstr>
      <vt:lpstr>Benefits of Patterns</vt:lpstr>
      <vt:lpstr>Benefits of Patterns</vt:lpstr>
      <vt:lpstr>Benefits of Patterns</vt:lpstr>
      <vt:lpstr>Benefits of Patterns</vt:lpstr>
      <vt:lpstr>Benefits of Patterns</vt:lpstr>
      <vt:lpstr>Benefits of Patterns</vt:lpstr>
      <vt:lpstr>Limitations of Patterns</vt:lpstr>
      <vt:lpstr>Benefits of Frameworks</vt:lpstr>
      <vt:lpstr>Benefits of Frameworks</vt:lpstr>
      <vt:lpstr>Benefits of Frameworks</vt:lpstr>
      <vt:lpstr>Benefits of Frameworks</vt:lpstr>
      <vt:lpstr>Limitations of Frameworks</vt:lpstr>
      <vt:lpstr>Limitations of Frameworks</vt:lpstr>
      <vt:lpstr>Limitations of Frameworks</vt:lpstr>
      <vt:lpstr>Limitations of Frameworks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Frameworks</dc:title>
  <dc:creator>Douglas Schmidt</dc:creator>
  <cp:lastModifiedBy>Douglas Schmidt</cp:lastModifiedBy>
  <cp:revision>388</cp:revision>
  <dcterms:created xsi:type="dcterms:W3CDTF">2012-11-26T02:10:16Z</dcterms:created>
  <dcterms:modified xsi:type="dcterms:W3CDTF">2013-02-14T14:44:31Z</dcterms:modified>
</cp:coreProperties>
</file>