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2"/>
  </p:notesMasterIdLst>
  <p:handoutMasterIdLst>
    <p:handoutMasterId r:id="rId23"/>
  </p:handoutMasterIdLst>
  <p:sldIdLst>
    <p:sldId id="256" r:id="rId2"/>
    <p:sldId id="262" r:id="rId3"/>
    <p:sldId id="263" r:id="rId4"/>
    <p:sldId id="271" r:id="rId5"/>
    <p:sldId id="273" r:id="rId6"/>
    <p:sldId id="274" r:id="rId7"/>
    <p:sldId id="276" r:id="rId8"/>
    <p:sldId id="277" r:id="rId9"/>
    <p:sldId id="291" r:id="rId10"/>
    <p:sldId id="293" r:id="rId11"/>
    <p:sldId id="292" r:id="rId12"/>
    <p:sldId id="279" r:id="rId13"/>
    <p:sldId id="278" r:id="rId14"/>
    <p:sldId id="294" r:id="rId15"/>
    <p:sldId id="282" r:id="rId16"/>
    <p:sldId id="295" r:id="rId17"/>
    <p:sldId id="286" r:id="rId18"/>
    <p:sldId id="287" r:id="rId19"/>
    <p:sldId id="296" r:id="rId20"/>
    <p:sldId id="288"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2CF00FB-EB32-486F-9685-86C8363A6A1E}">
          <p14:sldIdLst>
            <p14:sldId id="256"/>
            <p14:sldId id="262"/>
            <p14:sldId id="263"/>
            <p14:sldId id="271"/>
            <p14:sldId id="273"/>
          </p14:sldIdLst>
        </p14:section>
        <p14:section name="无标题节" id="{63E493A4-EB55-4B20-AFD1-7FD311A7081F}">
          <p14:sldIdLst>
            <p14:sldId id="274"/>
            <p14:sldId id="276"/>
            <p14:sldId id="277"/>
            <p14:sldId id="291"/>
            <p14:sldId id="293"/>
            <p14:sldId id="292"/>
            <p14:sldId id="279"/>
            <p14:sldId id="278"/>
            <p14:sldId id="294"/>
            <p14:sldId id="282"/>
            <p14:sldId id="295"/>
            <p14:sldId id="286"/>
            <p14:sldId id="287"/>
            <p14:sldId id="296"/>
            <p14:sldId id="288"/>
          </p14:sldIdLst>
        </p14:section>
        <p14:section name="无标题节" id="{9B377E83-1478-40B6-BC2B-AFB862CF3007}">
          <p14:sldIdLst/>
        </p14:section>
      </p14:sectionLst>
    </p:ext>
    <p:ext uri="{EFAFB233-063F-42B5-8137-9DF3F51BA10A}">
      <p15:sldGuideLst xmlns:p15="http://schemas.microsoft.com/office/powerpoint/2012/main">
        <p15:guide id="1" orient="horz" pos="2160">
          <p15:clr>
            <a:srgbClr val="A4A3A4"/>
          </p15:clr>
        </p15:guide>
        <p15:guide id="2" orient="horz" pos="1046">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26">
          <p15:clr>
            <a:srgbClr val="A4A3A4"/>
          </p15:clr>
        </p15:guide>
        <p15:guide id="8" pos="3839">
          <p15:clr>
            <a:srgbClr val="A4A3A4"/>
          </p15:clr>
        </p15:guide>
        <p15:guide id="9" pos="776">
          <p15:clr>
            <a:srgbClr val="A4A3A4"/>
          </p15:clr>
        </p15:guide>
        <p15:guide id="10" pos="6911">
          <p15:clr>
            <a:srgbClr val="A4A3A4"/>
          </p15:clr>
        </p15:guide>
        <p15:guide id="11" pos="5711">
          <p15:clr>
            <a:srgbClr val="A4A3A4"/>
          </p15:clr>
        </p15:guide>
        <p15:guide id="12" pos="7186">
          <p15:clr>
            <a:srgbClr val="A4A3A4"/>
          </p15:clr>
        </p15:guide>
        <p15:guide id="13" pos="3712">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618" y="66"/>
      </p:cViewPr>
      <p:guideLst>
        <p:guide orient="horz" pos="2160"/>
        <p:guide orient="horz" pos="1046"/>
        <p:guide orient="horz" pos="1152"/>
        <p:guide orient="horz" pos="3888"/>
        <p:guide orient="horz" pos="3072"/>
        <p:guide orient="horz" pos="432"/>
        <p:guide orient="horz" pos="3626"/>
        <p:guide pos="3839"/>
        <p:guide pos="776"/>
        <p:guide pos="6911"/>
        <p:guide pos="5711"/>
        <p:guide pos="7186"/>
        <p:guide pos="3712"/>
        <p:guide pos="431"/>
        <p:guide pos="2879"/>
      </p:guideLst>
    </p:cSldViewPr>
  </p:slideViewPr>
  <p:notesTextViewPr>
    <p:cViewPr>
      <p:scale>
        <a:sx n="1" d="1"/>
        <a:sy n="1" d="1"/>
      </p:scale>
      <p:origin x="0" y="0"/>
    </p:cViewPr>
  </p:notesTextViewPr>
  <p:notesViewPr>
    <p:cSldViewPr>
      <p:cViewPr varScale="1">
        <p:scale>
          <a:sx n="68" d="100"/>
          <a:sy n="68" d="100"/>
        </p:scale>
        <p:origin x="-19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6/10/2018</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en-US" altLang="zh-CN"/>
              <a:t>‹#›</a:t>
            </a:fld>
            <a:endParaRPr 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rPr lang="zh-CN" altLang="en-US"/>
              <a:t>2018/6/10 Sunday</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rPr/>
              <a:t>‹#›</a:t>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lang="zh-CN">
              <a:solidFill>
                <a:schemeClr val="lt1"/>
              </a:solidFill>
            </a:endParaRPr>
          </a:p>
        </p:txBody>
      </p:sp>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smtClean="0"/>
              <a:t>单击此处编辑母版标题样式</a:t>
            </a:r>
            <a:endParaRPr lang="zh-CN"/>
          </a:p>
        </p:txBody>
      </p:sp>
      <p:sp>
        <p:nvSpPr>
          <p:cNvPr id="3" name="副标题 2"/>
          <p:cNvSpPr>
            <a:spLocks noGrp="1"/>
          </p:cNvSpPr>
          <p:nvPr>
            <p:ph type="subTitle" idx="1" hasCustomPrompt="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单击以编辑母版副标题样式</a:t>
            </a:r>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hasCustomPrompt="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685800"/>
            <a:ext cx="2134315"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hasCustomPrompt="1"/>
          </p:nvPr>
        </p:nvSpPr>
        <p:spPr>
          <a:xfrm>
            <a:off x="1217613" y="685800"/>
            <a:ext cx="7416138"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hasCustomPrompt="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smtClean="0"/>
              <a:t>单击此处编辑母版标题样式</a:t>
            </a:r>
            <a:endParaRPr lang="zh-CN"/>
          </a:p>
        </p:txBody>
      </p:sp>
      <p:sp>
        <p:nvSpPr>
          <p:cNvPr id="3" name="文本占位符 2"/>
          <p:cNvSpPr>
            <a:spLocks noGrp="1"/>
          </p:cNvSpPr>
          <p:nvPr>
            <p:ph type="body" idx="1" hasCustomPrompt="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hasCustomPrompt="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hasCustomPrompt="1"/>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hasCustomPrompt="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编辑母版文本样式</a:t>
            </a:r>
          </a:p>
        </p:txBody>
      </p:sp>
      <p:sp>
        <p:nvSpPr>
          <p:cNvPr id="4" name="内容占位符 3"/>
          <p:cNvSpPr>
            <a:spLocks noGrp="1"/>
          </p:cNvSpPr>
          <p:nvPr>
            <p:ph sz="half" idx="2" hasCustomPrompt="1"/>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hasCustomPrompt="1"/>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内容占位符 2"/>
          <p:cNvSpPr>
            <a:spLocks noGrp="1"/>
          </p:cNvSpPr>
          <p:nvPr>
            <p:ph idx="1" hasCustomPrompt="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hasCustomPrompt="1"/>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hasCustomPrompt="1"/>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DF33987-6305-4E2A-BF18-EF013ECE927B}" type="datetimeFigureOut">
              <a:rPr lang="zh-CN" altLang="en-US"/>
              <a:t>2018/6/10 Sunday</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a:t>‹#›</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defRPr>
            </a:lvl1pPr>
          </a:lstStyle>
          <a:p>
            <a:fld id="{EDF33987-6305-4E2A-BF18-EF013ECE927B}" type="datetimeFigureOut">
              <a:rPr lang="zh-CN" altLang="en-US"/>
              <a:t>2018/6/10 Sunday</a:t>
            </a:fld>
            <a:endParaRPr lang="zh-CN"/>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defRPr>
            </a:lvl1pPr>
          </a:lstStyle>
          <a:p>
            <a:endParaRPr lang="zh-CN"/>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defRPr>
            </a:lvl1pPr>
          </a:lstStyle>
          <a:p>
            <a:fld id="{F36C87F6-986D-49E6-AF40-1B3A1EE8064D}" type="slidenum">
              <a:rPr/>
              <a:t>‹#›</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anose="020B0604020202020204"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B0604020202020204"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80639" y="353338"/>
            <a:ext cx="9753600" cy="3048001"/>
          </a:xfrm>
        </p:spPr>
        <p:txBody>
          <a:bodyPr/>
          <a:lstStyle/>
          <a:p>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a:solidFill>
                  <a:schemeClr val="tx1"/>
                </a:solidFill>
                <a:latin typeface="微软雅黑" panose="020B0503020204020204" pitchFamily="34" charset="-122"/>
                <a:ea typeface="微软雅黑" panose="020B0503020204020204" pitchFamily="34" charset="-122"/>
              </a:rPr>
              <a:t>时空分析与可视</a:t>
            </a:r>
            <a:r>
              <a:rPr lang="zh-CN" altLang="en-US" dirty="0" smtClean="0">
                <a:solidFill>
                  <a:schemeClr val="tx1"/>
                </a:solidFill>
                <a:latin typeface="微软雅黑" panose="020B0503020204020204" pitchFamily="34" charset="-122"/>
                <a:ea typeface="微软雅黑" panose="020B0503020204020204" pitchFamily="34" charset="-122"/>
              </a:rPr>
              <a:t>系统</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长江</a:t>
            </a:r>
            <a:r>
              <a:rPr lang="zh-CN" altLang="en-US" dirty="0">
                <a:solidFill>
                  <a:schemeClr val="tx1"/>
                </a:solidFill>
                <a:latin typeface="微软雅黑" panose="020B0503020204020204" pitchFamily="34" charset="-122"/>
                <a:ea typeface="微软雅黑" panose="020B0503020204020204" pitchFamily="34" charset="-122"/>
              </a:rPr>
              <a:t>学者信息数据分析与</a:t>
            </a:r>
            <a:r>
              <a:rPr lang="zh-CN" altLang="en-US" dirty="0" smtClean="0">
                <a:solidFill>
                  <a:schemeClr val="tx1"/>
                </a:solidFill>
                <a:latin typeface="微软雅黑" panose="020B0503020204020204" pitchFamily="34" charset="-122"/>
                <a:ea typeface="微软雅黑" panose="020B0503020204020204" pitchFamily="34" charset="-122"/>
              </a:rPr>
              <a:t>可视化</a:t>
            </a:r>
            <a:r>
              <a:rPr lang="en-US" altLang="zh-CN" dirty="0" smtClean="0">
                <a:solidFill>
                  <a:schemeClr val="tx2"/>
                </a:solidFill>
                <a:latin typeface="微软雅黑" panose="020B0503020204020204" pitchFamily="34" charset="-122"/>
                <a:ea typeface="微软雅黑" panose="020B0503020204020204" pitchFamily="34" charset="-122"/>
              </a:rPr>
              <a:t/>
            </a:r>
            <a:br>
              <a:rPr lang="en-US" altLang="zh-CN" dirty="0" smtClean="0">
                <a:solidFill>
                  <a:schemeClr val="tx2"/>
                </a:solidFill>
                <a:latin typeface="微软雅黑" panose="020B0503020204020204" pitchFamily="34" charset="-122"/>
                <a:ea typeface="微软雅黑" panose="020B0503020204020204" pitchFamily="34" charset="-122"/>
              </a:rPr>
            </a:br>
            <a:endParaRPr lang="zh-CN" dirty="0">
              <a:solidFill>
                <a:schemeClr val="tx2"/>
              </a:solidFill>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3942427" y="3284984"/>
            <a:ext cx="7848600" cy="2952328"/>
          </a:xfrm>
        </p:spPr>
        <p:txBody>
          <a:bodyPr>
            <a:normAutofit lnSpcReduction="10000"/>
          </a:bodyPr>
          <a:lstStyle/>
          <a:p>
            <a:r>
              <a:rPr lang="en-US" altLang="zh-CN" b="1" dirty="0" smtClean="0"/>
              <a:t>					</a:t>
            </a:r>
            <a:r>
              <a:rPr lang="en-US" altLang="zh-CN" sz="2400" b="1" dirty="0" smtClean="0"/>
              <a:t>     </a:t>
            </a:r>
            <a:r>
              <a:rPr lang="zh-CN" altLang="en-US" sz="3200" b="1" dirty="0" smtClean="0"/>
              <a:t>第九组</a:t>
            </a:r>
            <a:endParaRPr lang="en-US" altLang="zh-CN" sz="3200" b="1" dirty="0" smtClean="0"/>
          </a:p>
          <a:p>
            <a:endParaRPr lang="en-US" altLang="zh-CN" b="1" dirty="0"/>
          </a:p>
          <a:p>
            <a:r>
              <a:rPr lang="en-US" altLang="zh-CN" b="1" dirty="0"/>
              <a:t>				 </a:t>
            </a:r>
            <a:r>
              <a:rPr lang="en-US" altLang="zh-CN" b="1" dirty="0" smtClean="0"/>
              <a:t>          </a:t>
            </a:r>
            <a:r>
              <a:rPr lang="zh-CN" altLang="en-US" sz="2400" b="1" dirty="0" smtClean="0"/>
              <a:t>姓名</a:t>
            </a:r>
            <a:r>
              <a:rPr lang="zh-CN" altLang="en-US" b="1" dirty="0" smtClean="0"/>
              <a:t>：</a:t>
            </a:r>
            <a:r>
              <a:rPr lang="en-US" altLang="zh-CN" b="1" dirty="0"/>
              <a:t>	</a:t>
            </a:r>
            <a:r>
              <a:rPr lang="en-US" altLang="zh-CN" sz="2400" b="1" dirty="0"/>
              <a:t>   </a:t>
            </a:r>
            <a:r>
              <a:rPr lang="en-US" altLang="zh-CN" sz="2400" b="1" dirty="0" smtClean="0"/>
              <a:t>           </a:t>
            </a:r>
            <a:r>
              <a:rPr lang="zh-CN" altLang="en-US" sz="2400" b="1" dirty="0" smtClean="0"/>
              <a:t>学号：</a:t>
            </a:r>
            <a:endParaRPr lang="en-US" altLang="zh-CN" b="1" dirty="0"/>
          </a:p>
          <a:p>
            <a:r>
              <a:rPr lang="en-US" altLang="zh-CN" b="1" dirty="0"/>
              <a:t>				</a:t>
            </a:r>
            <a:endParaRPr lang="en-US" altLang="zh-CN" b="1" dirty="0" smtClean="0"/>
          </a:p>
          <a:p>
            <a:r>
              <a:rPr lang="en-US" altLang="zh-CN" b="1" dirty="0"/>
              <a:t>	</a:t>
            </a:r>
            <a:r>
              <a:rPr lang="en-US" altLang="zh-CN" b="1" dirty="0" smtClean="0"/>
              <a:t>			</a:t>
            </a:r>
          </a:p>
          <a:p>
            <a:r>
              <a:rPr lang="en-US" altLang="zh-CN" b="1" dirty="0"/>
              <a:t>	</a:t>
            </a:r>
            <a:r>
              <a:rPr lang="en-US" altLang="zh-CN" b="1" dirty="0" smtClean="0"/>
              <a:t>			</a:t>
            </a:r>
            <a:r>
              <a:rPr lang="zh-CN" altLang="en-US" b="1" dirty="0" smtClean="0"/>
              <a:t>队长</a:t>
            </a:r>
            <a:r>
              <a:rPr lang="zh-CN" altLang="en-US" b="1" dirty="0"/>
              <a:t>：马健       </a:t>
            </a:r>
            <a:r>
              <a:rPr lang="zh-CN" altLang="en-US" b="1" dirty="0" smtClean="0"/>
              <a:t>   </a:t>
            </a:r>
            <a:r>
              <a:rPr lang="en-US" altLang="zh-CN" b="1" dirty="0"/>
              <a:t>	ZF1721248</a:t>
            </a:r>
          </a:p>
          <a:p>
            <a:r>
              <a:rPr lang="en-US" altLang="zh-CN" b="1" dirty="0"/>
              <a:t>			   	</a:t>
            </a:r>
            <a:r>
              <a:rPr lang="zh-CN" altLang="en-US" b="1" dirty="0" smtClean="0"/>
              <a:t>队员</a:t>
            </a:r>
            <a:r>
              <a:rPr lang="zh-CN" altLang="en-US" b="1" dirty="0"/>
              <a:t>：雷一明   </a:t>
            </a:r>
            <a:r>
              <a:rPr lang="zh-CN" altLang="en-US" b="1" dirty="0" smtClean="0"/>
              <a:t> </a:t>
            </a:r>
            <a:r>
              <a:rPr lang="en-US" altLang="zh-CN" b="1" dirty="0" smtClean="0"/>
              <a:t>	</a:t>
            </a:r>
            <a:r>
              <a:rPr lang="en-US" altLang="zh-CN" b="1" dirty="0"/>
              <a:t>	ZF1721213</a:t>
            </a:r>
          </a:p>
          <a:p>
            <a:r>
              <a:rPr lang="en-US" altLang="zh-CN" b="1" dirty="0"/>
              <a:t>				</a:t>
            </a:r>
            <a:r>
              <a:rPr lang="zh-CN" altLang="en-US" b="1" dirty="0"/>
              <a:t>队员：申豪       </a:t>
            </a:r>
            <a:r>
              <a:rPr lang="en-US" altLang="zh-CN" b="1" dirty="0"/>
              <a:t>	</a:t>
            </a:r>
            <a:r>
              <a:rPr lang="zh-CN" altLang="en-US" b="1" dirty="0"/>
              <a:t> </a:t>
            </a:r>
            <a:r>
              <a:rPr lang="en-US" altLang="zh-CN" b="1" dirty="0"/>
              <a:t>	ZF1721255</a:t>
            </a:r>
          </a:p>
          <a:p>
            <a:r>
              <a:rPr lang="zh-CN" altLang="en-US" b="1" dirty="0"/>
              <a:t>                                                   </a:t>
            </a:r>
            <a:r>
              <a:rPr lang="zh-CN" altLang="en-US" b="1" dirty="0" smtClean="0"/>
              <a:t>队员</a:t>
            </a:r>
            <a:r>
              <a:rPr lang="zh-CN" altLang="en-US" b="1" dirty="0"/>
              <a:t>：姚洪良    </a:t>
            </a:r>
            <a:r>
              <a:rPr lang="en-US" altLang="zh-CN" b="1" dirty="0"/>
              <a:t>		ZF1721403</a:t>
            </a:r>
          </a:p>
          <a:p>
            <a:r>
              <a:rPr lang="zh-CN" altLang="en-US" b="1" dirty="0"/>
              <a:t>                                                   </a:t>
            </a:r>
            <a:r>
              <a:rPr lang="zh-CN" altLang="en-US" b="1" dirty="0" smtClean="0"/>
              <a:t>队员</a:t>
            </a:r>
            <a:r>
              <a:rPr lang="zh-CN" altLang="en-US" b="1" dirty="0"/>
              <a:t>：焦超        </a:t>
            </a:r>
            <a:r>
              <a:rPr lang="en-US" altLang="zh-CN" b="1" dirty="0"/>
              <a:t>		ZF1721209</a:t>
            </a:r>
            <a:endParaRPr lang="zh-CN" altLang="zh-CN" dirty="0">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16134" y="335107"/>
            <a:ext cx="9753600" cy="1325562"/>
          </a:xfrm>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a:t>
            </a:r>
            <a:r>
              <a:rPr lang="zh-CN" altLang="en-US" dirty="0">
                <a:solidFill>
                  <a:schemeClr val="tx1"/>
                </a:solidFill>
                <a:latin typeface="微软雅黑" panose="020B0503020204020204" pitchFamily="34" charset="-122"/>
                <a:ea typeface="微软雅黑" panose="020B0503020204020204" pitchFamily="34" charset="-122"/>
              </a:rPr>
              <a:t>搜集</a:t>
            </a:r>
            <a:r>
              <a:rPr lang="zh-CN" altLang="en-US" dirty="0" smtClean="0">
                <a:solidFill>
                  <a:schemeClr val="tx1"/>
                </a:solidFill>
                <a:latin typeface="微软雅黑" panose="020B0503020204020204" pitchFamily="34" charset="-122"/>
                <a:ea typeface="微软雅黑" panose="020B0503020204020204" pitchFamily="34" charset="-122"/>
              </a:rPr>
              <a:t>与</a:t>
            </a:r>
            <a:r>
              <a:rPr lang="zh-CN" altLang="en-US" dirty="0">
                <a:solidFill>
                  <a:schemeClr val="tx1"/>
                </a:solidFill>
                <a:latin typeface="微软雅黑" panose="020B0503020204020204" pitchFamily="34" charset="-122"/>
                <a:ea typeface="微软雅黑" panose="020B0503020204020204" pitchFamily="34" charset="-122"/>
              </a:rPr>
              <a:t>处理</a:t>
            </a:r>
            <a:r>
              <a:rPr lang="zh-CN" altLang="en-US" dirty="0" smtClean="0">
                <a:solidFill>
                  <a:schemeClr val="tx1"/>
                </a:solidFill>
                <a:latin typeface="微软雅黑" panose="020B0503020204020204" pitchFamily="34" charset="-122"/>
                <a:ea typeface="微软雅黑" panose="020B0503020204020204" pitchFamily="34" charset="-122"/>
              </a:rPr>
              <a:t>过程</a:t>
            </a:r>
            <a:r>
              <a:rPr lang="zh-CN" altLang="en-US" dirty="0">
                <a:solidFill>
                  <a:schemeClr val="tx1"/>
                </a:solidFill>
                <a:latin typeface="微软雅黑" panose="020B0503020204020204" pitchFamily="34" charset="-122"/>
                <a:ea typeface="微软雅黑" panose="020B0503020204020204" pitchFamily="34" charset="-122"/>
              </a:rPr>
              <a:t>展示</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7" name="内容占位符 6"/>
          <p:cNvSpPr>
            <a:spLocks noGrp="1"/>
          </p:cNvSpPr>
          <p:nvPr>
            <p:ph sz="half" idx="1"/>
          </p:nvPr>
        </p:nvSpPr>
        <p:spPr>
          <a:xfrm>
            <a:off x="819785" y="1105535"/>
            <a:ext cx="9651365" cy="5203785"/>
          </a:xfrm>
        </p:spPr>
        <p:txBody>
          <a:bodyPr>
            <a:normAutofit fontScale="92500"/>
          </a:bodyPr>
          <a:lstStyle/>
          <a:p>
            <a:pPr>
              <a:lnSpc>
                <a:spcPct val="170000"/>
              </a:lnSpc>
              <a:buFont typeface="Wingdings" panose="05000000000000000000" pitchFamily="2" charset="2"/>
              <a:buChar char="Ø"/>
            </a:pPr>
            <a:r>
              <a:rPr lang="zh-CN" altLang="en-US" dirty="0">
                <a:latin typeface="华文新魏" panose="02010800040101010101" pitchFamily="2" charset="-122"/>
                <a:ea typeface="华文新魏" panose="02010800040101010101" pitchFamily="2" charset="-122"/>
              </a:rPr>
              <a:t>地名匹配不确定性的</a:t>
            </a:r>
            <a:r>
              <a:rPr lang="zh-CN" altLang="en-US" dirty="0" smtClean="0">
                <a:latin typeface="华文新魏" panose="02010800040101010101" pitchFamily="2" charset="-122"/>
                <a:ea typeface="华文新魏" panose="02010800040101010101" pitchFamily="2" charset="-122"/>
              </a:rPr>
              <a:t>来源有：</a:t>
            </a:r>
            <a:endParaRPr lang="en-US" altLang="zh-CN" dirty="0" smtClean="0">
              <a:latin typeface="华文新魏" panose="02010800040101010101" pitchFamily="2" charset="-122"/>
              <a:ea typeface="华文新魏" panose="02010800040101010101" pitchFamily="2" charset="-122"/>
            </a:endParaRPr>
          </a:p>
          <a:p>
            <a:pPr>
              <a:lnSpc>
                <a:spcPct val="170000"/>
              </a:lnSpc>
              <a:buFont typeface="Wingdings" panose="05000000000000000000" pitchFamily="2" charset="2"/>
              <a:buChar char="ü"/>
            </a:pPr>
            <a:r>
              <a:rPr lang="zh-CN" altLang="en-US" dirty="0" smtClean="0">
                <a:latin typeface="华文新魏" panose="02010800040101010101" pitchFamily="2" charset="-122"/>
                <a:ea typeface="华文新魏" panose="02010800040101010101" pitchFamily="2" charset="-122"/>
              </a:rPr>
              <a:t>简称                                                                                             </a:t>
            </a:r>
            <a:r>
              <a:rPr lang="zh-CN" altLang="en-US" sz="1600" dirty="0" smtClean="0">
                <a:latin typeface="微软雅黑" panose="020B0503020204020204" pitchFamily="34" charset="-122"/>
                <a:ea typeface="微软雅黑" panose="020B0503020204020204" pitchFamily="34" charset="-122"/>
              </a:rPr>
              <a:t>                      </a:t>
            </a:r>
            <a:r>
              <a:rPr lang="zh-CN" altLang="en-US" dirty="0" smtClean="0">
                <a:latin typeface="华文新魏" panose="02010800040101010101" pitchFamily="2" charset="-122"/>
                <a:ea typeface="华文新魏" panose="02010800040101010101" pitchFamily="2" charset="-122"/>
              </a:rPr>
              <a:t>                          少数民族自治区 少数民族 遗漏</a:t>
            </a:r>
            <a:endParaRPr lang="en-US" altLang="zh-CN" dirty="0">
              <a:latin typeface="华文新魏" panose="02010800040101010101" pitchFamily="2" charset="-122"/>
              <a:ea typeface="华文新魏" panose="02010800040101010101" pitchFamily="2" charset="-122"/>
            </a:endParaRPr>
          </a:p>
          <a:p>
            <a:pPr>
              <a:lnSpc>
                <a:spcPct val="170000"/>
              </a:lnSpc>
              <a:buFont typeface="Wingdings" panose="05000000000000000000" pitchFamily="2" charset="2"/>
              <a:buChar char="ü"/>
            </a:pPr>
            <a:r>
              <a:rPr lang="zh-CN" altLang="en-US" dirty="0" smtClean="0">
                <a:latin typeface="华文新魏" panose="02010800040101010101" pitchFamily="2" charset="-122"/>
                <a:ea typeface="华文新魏" panose="02010800040101010101" pitchFamily="2" charset="-122"/>
              </a:rPr>
              <a:t>地区</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市 名称混乱</a:t>
            </a:r>
          </a:p>
          <a:p>
            <a:pPr>
              <a:lnSpc>
                <a:spcPct val="170000"/>
              </a:lnSpc>
              <a:buFont typeface="Wingdings" panose="05000000000000000000" pitchFamily="2" charset="2"/>
              <a:buChar char="ü"/>
            </a:pPr>
            <a:r>
              <a:rPr lang="zh-CN" altLang="en-US" dirty="0" smtClean="0">
                <a:latin typeface="华文新魏" panose="02010800040101010101" pitchFamily="2" charset="-122"/>
                <a:ea typeface="华文新魏" panose="02010800040101010101" pitchFamily="2" charset="-122"/>
              </a:rPr>
              <a:t>地区</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市 名称的</a:t>
            </a:r>
            <a:r>
              <a:rPr lang="zh-CN" altLang="en-US" dirty="0" smtClean="0">
                <a:latin typeface="华文新魏" panose="02010800040101010101" pitchFamily="2" charset="-122"/>
                <a:ea typeface="华文新魏" panose="02010800040101010101" pitchFamily="2" charset="-122"/>
              </a:rPr>
              <a:t>历史沿革                                                            </a:t>
            </a:r>
            <a:r>
              <a:rPr lang="zh-CN" altLang="en-US" sz="1500" dirty="0" smtClean="0">
                <a:latin typeface="微软雅黑" panose="020B0503020204020204" pitchFamily="34" charset="-122"/>
                <a:ea typeface="微软雅黑" panose="020B0503020204020204" pitchFamily="34" charset="-122"/>
              </a:rPr>
              <a:t>图 </a:t>
            </a:r>
            <a:r>
              <a:rPr lang="en-US" altLang="zh-CN" sz="1500" dirty="0" smtClean="0">
                <a:latin typeface="微软雅黑" panose="020B0503020204020204" pitchFamily="34" charset="-122"/>
                <a:ea typeface="微软雅黑" panose="020B0503020204020204" pitchFamily="34" charset="-122"/>
              </a:rPr>
              <a:t>2</a:t>
            </a:r>
            <a:r>
              <a:rPr lang="en-US" altLang="zh-CN" sz="1500" dirty="0">
                <a:latin typeface="微软雅黑" panose="020B0503020204020204" pitchFamily="34" charset="-122"/>
                <a:ea typeface="微软雅黑" panose="020B0503020204020204" pitchFamily="34" charset="-122"/>
              </a:rPr>
              <a:t>.</a:t>
            </a:r>
            <a:r>
              <a:rPr lang="en-US" altLang="zh-CN" sz="1500" dirty="0" smtClean="0">
                <a:latin typeface="微软雅黑" panose="020B0503020204020204" pitchFamily="34" charset="-122"/>
                <a:ea typeface="微软雅黑" panose="020B0503020204020204" pitchFamily="34" charset="-122"/>
              </a:rPr>
              <a:t>4</a:t>
            </a:r>
            <a:r>
              <a:rPr lang="zh-CN" altLang="en-US"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籍贯</a:t>
            </a:r>
            <a:r>
              <a:rPr lang="zh-CN" altLang="zh-CN" sz="1500" dirty="0">
                <a:latin typeface="微软雅黑" panose="020B0503020204020204" pitchFamily="34" charset="-122"/>
                <a:ea typeface="微软雅黑" panose="020B0503020204020204" pitchFamily="34" charset="-122"/>
              </a:rPr>
              <a:t>的统计结果</a:t>
            </a:r>
            <a:endParaRPr lang="zh-CN" altLang="en-US" sz="1500" dirty="0">
              <a:latin typeface="华文新魏" panose="02010800040101010101" pitchFamily="2" charset="-122"/>
              <a:ea typeface="华文新魏" panose="02010800040101010101" pitchFamily="2" charset="-122"/>
            </a:endParaRPr>
          </a:p>
          <a:p>
            <a:pPr marL="45720" indent="0">
              <a:lnSpc>
                <a:spcPct val="170000"/>
              </a:lnSpc>
              <a:buNone/>
            </a:pPr>
            <a:r>
              <a:rPr lang="zh-CN" altLang="en-US" dirty="0" smtClean="0">
                <a:latin typeface="华文新魏" panose="02010800040101010101" pitchFamily="2" charset="-122"/>
                <a:ea typeface="华文新魏" panose="02010800040101010101" pitchFamily="2" charset="-122"/>
              </a:rPr>
              <a:t>考</a:t>
            </a:r>
            <a:r>
              <a:rPr altLang="en-US" dirty="0" smtClean="0">
                <a:latin typeface="华文新魏" panose="02010800040101010101" pitchFamily="2" charset="-122"/>
                <a:ea typeface="华文新魏" panose="02010800040101010101" pitchFamily="2" charset="-122"/>
              </a:rPr>
              <a:t>虑到数据中籍贯信息的参差不齐</a:t>
            </a:r>
            <a:r>
              <a:rPr altLang="en-US" dirty="0">
                <a:latin typeface="华文新魏" panose="02010800040101010101" pitchFamily="2" charset="-122"/>
                <a:ea typeface="华文新魏" panose="02010800040101010101" pitchFamily="2" charset="-122"/>
              </a:rPr>
              <a:t>，考虑的信息的对等性，我们另外将所有籍贯统一到了省份，</a:t>
            </a:r>
            <a:r>
              <a:rPr altLang="en-US" dirty="0" smtClean="0">
                <a:latin typeface="华文新魏" panose="02010800040101010101" pitchFamily="2" charset="-122"/>
                <a:ea typeface="华文新魏" panose="02010800040101010101" pitchFamily="2" charset="-122"/>
              </a:rPr>
              <a:t>然后用于可视化展示</a:t>
            </a:r>
            <a:r>
              <a:rPr lang="zh-CN" altLang="en-US" dirty="0" smtClean="0">
                <a:latin typeface="华文新魏" panose="02010800040101010101" pitchFamily="2" charset="-122"/>
                <a:ea typeface="华文新魏" panose="02010800040101010101" pitchFamily="2" charset="-122"/>
              </a:rPr>
              <a:t>。</a:t>
            </a:r>
            <a:endParaRPr altLang="en-US" dirty="0">
              <a:latin typeface="华文新魏" panose="02010800040101010101" pitchFamily="2" charset="-122"/>
              <a:ea typeface="华文新魏" panose="02010800040101010101" pitchFamily="2" charset="-122"/>
            </a:endParaRPr>
          </a:p>
        </p:txBody>
      </p:sp>
      <p:pic>
        <p:nvPicPr>
          <p:cNvPr id="8" name="图片 7"/>
          <p:cNvPicPr>
            <a:picLocks noChangeAspect="1"/>
          </p:cNvPicPr>
          <p:nvPr/>
        </p:nvPicPr>
        <p:blipFill rotWithShape="1">
          <a:blip r:embed="rId2"/>
          <a:srcRect b="10810"/>
          <a:stretch/>
        </p:blipFill>
        <p:spPr>
          <a:xfrm>
            <a:off x="8110636" y="1556792"/>
            <a:ext cx="2016224" cy="27141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7908" y="1916832"/>
            <a:ext cx="8856984" cy="2952328"/>
          </a:xfrm>
        </p:spPr>
        <p:txBody>
          <a:bodyPr>
            <a:normAutofit/>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3.  </a:t>
            </a:r>
            <a:r>
              <a:rPr lang="zh-CN" altLang="en-US" dirty="0" smtClean="0">
                <a:solidFill>
                  <a:schemeClr val="tx1"/>
                </a:solidFill>
                <a:latin typeface="微软雅黑" panose="020B0503020204020204" pitchFamily="34" charset="-122"/>
                <a:ea typeface="微软雅黑" panose="020B0503020204020204" pitchFamily="34" charset="-122"/>
              </a:rPr>
              <a:t>可视</a:t>
            </a:r>
            <a:r>
              <a:rPr lang="zh-CN" altLang="en-US" dirty="0">
                <a:solidFill>
                  <a:schemeClr val="tx1"/>
                </a:solidFill>
                <a:latin typeface="微软雅黑" panose="020B0503020204020204" pitchFamily="34" charset="-122"/>
                <a:ea typeface="微软雅黑" panose="020B0503020204020204" pitchFamily="34" charset="-122"/>
              </a:rPr>
              <a:t>系统效果图</a:t>
            </a:r>
            <a:br>
              <a:rPr lang="zh-CN" altLang="en-US" dirty="0">
                <a:solidFill>
                  <a:schemeClr val="tx1"/>
                </a:solidFill>
                <a:latin typeface="微软雅黑" panose="020B0503020204020204" pitchFamily="34" charset="-122"/>
                <a:ea typeface="微软雅黑" panose="020B0503020204020204" pitchFamily="34" charset="-122"/>
              </a:rPr>
            </a:b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endParaRPr lang="zh-CN" dirty="0">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idx="1"/>
          </p:nvPr>
        </p:nvSpPr>
        <p:spPr/>
        <p:txBody>
          <a:bodyPr/>
          <a:lstStyle/>
          <a:p>
            <a:endParaRPr lang="en-US" altLang="zh-CN" dirty="0">
              <a:latin typeface="微软雅黑" panose="020B0503020204020204" pitchFamily="34" charset="-122"/>
              <a:ea typeface="微软雅黑" panose="020B0503020204020204" pitchFamily="34" charset="-122"/>
            </a:endParaRPr>
          </a:p>
          <a:p>
            <a:endParaRPr 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81844" y="342096"/>
            <a:ext cx="9753600" cy="1325562"/>
          </a:xfrm>
        </p:spPr>
        <p:txBody>
          <a:bodyPr/>
          <a:lstStyle/>
          <a:p>
            <a:pPr marL="571500" indent="-571500">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rPr>
              <a:t>数据籍贯聚类分析结果</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089857" y="1719570"/>
            <a:ext cx="5436603" cy="4028020"/>
          </a:xfrm>
        </p:spPr>
        <p:txBody>
          <a:bodyPr>
            <a:noAutofit/>
          </a:bodyPr>
          <a:lstStyle/>
          <a:p>
            <a:pPr>
              <a:lnSpc>
                <a:spcPct val="170000"/>
              </a:lnSpc>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我们把搜集到的信息清洗后，采用</a:t>
            </a:r>
            <a:r>
              <a:rPr lang="en-US" altLang="zh-CN" sz="1800" dirty="0" err="1">
                <a:latin typeface="微软雅黑" panose="020B0503020204020204" pitchFamily="34" charset="-122"/>
                <a:ea typeface="微软雅黑" panose="020B0503020204020204" pitchFamily="34" charset="-122"/>
              </a:rPr>
              <a:t>Kmeans</a:t>
            </a:r>
            <a:r>
              <a:rPr lang="zh-CN" altLang="en-US" sz="1800" dirty="0">
                <a:latin typeface="微软雅黑" panose="020B0503020204020204" pitchFamily="34" charset="-122"/>
                <a:ea typeface="微软雅黑" panose="020B0503020204020204" pitchFamily="34" charset="-122"/>
              </a:rPr>
              <a:t>聚类算法将数据分为</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类， 又综合考虑中国四大地理分区，为了方便计算，我们将中国分为四个地区，分别是 东北、西部、北方、南方和国外五个地区，其范围为</a:t>
            </a:r>
            <a:br>
              <a:rPr lang="zh-CN" altLang="en-US" sz="1800" dirty="0">
                <a:latin typeface="微软雅黑" panose="020B0503020204020204" pitchFamily="34" charset="-122"/>
                <a:ea typeface="微软雅黑" panose="020B0503020204020204" pitchFamily="34" charset="-122"/>
              </a:rPr>
            </a:br>
            <a:r>
              <a:rPr lang="zh-CN" altLang="en-US" sz="1800" dirty="0" smtClean="0">
                <a:latin typeface="微软雅黑" panose="020B0503020204020204" pitchFamily="34" charset="-122"/>
                <a:ea typeface="微软雅黑" panose="020B0503020204020204" pitchFamily="34" charset="-122"/>
              </a:rPr>
              <a:t>东北</a:t>
            </a:r>
            <a:r>
              <a:rPr lang="zh-CN" altLang="en-US" sz="1800" dirty="0">
                <a:latin typeface="微软雅黑" panose="020B0503020204020204" pitchFamily="34" charset="-122"/>
                <a:ea typeface="微软雅黑" panose="020B0503020204020204" pitchFamily="34" charset="-122"/>
              </a:rPr>
              <a:t>： 北纬</a:t>
            </a:r>
            <a:r>
              <a:rPr lang="en-US" altLang="zh-CN" sz="1800" dirty="0">
                <a:latin typeface="微软雅黑" panose="020B0503020204020204" pitchFamily="34" charset="-122"/>
                <a:ea typeface="微软雅黑" panose="020B0503020204020204" pitchFamily="34" charset="-122"/>
              </a:rPr>
              <a:t>42-53</a:t>
            </a:r>
            <a:r>
              <a:rPr lang="zh-CN" altLang="en-US" sz="1800" dirty="0">
                <a:latin typeface="微软雅黑" panose="020B0503020204020204" pitchFamily="34" charset="-122"/>
                <a:ea typeface="微软雅黑" panose="020B0503020204020204" pitchFamily="34" charset="-122"/>
              </a:rPr>
              <a:t>度 东经</a:t>
            </a:r>
            <a:r>
              <a:rPr lang="en-US" altLang="zh-CN" sz="1800" dirty="0">
                <a:latin typeface="微软雅黑" panose="020B0503020204020204" pitchFamily="34" charset="-122"/>
                <a:ea typeface="微软雅黑" panose="020B0503020204020204" pitchFamily="34" charset="-122"/>
              </a:rPr>
              <a:t>103-135</a:t>
            </a:r>
            <a:r>
              <a:rPr lang="zh-CN" altLang="en-US" sz="1800" dirty="0">
                <a:latin typeface="微软雅黑" panose="020B0503020204020204" pitchFamily="34" charset="-122"/>
                <a:ea typeface="微软雅黑" panose="020B0503020204020204" pitchFamily="34" charset="-122"/>
              </a:rPr>
              <a:t>度 记为</a:t>
            </a:r>
            <a:r>
              <a:rPr lang="en-US" altLang="zh-CN" sz="1800" dirty="0">
                <a:latin typeface="微软雅黑" panose="020B0503020204020204" pitchFamily="34" charset="-122"/>
                <a:ea typeface="微软雅黑" panose="020B0503020204020204" pitchFamily="34" charset="-122"/>
              </a:rPr>
              <a:t>1 </a:t>
            </a:r>
            <a:br>
              <a:rPr lang="en-US" altLang="zh-CN" sz="1800" dirty="0">
                <a:latin typeface="微软雅黑" panose="020B0503020204020204" pitchFamily="34" charset="-122"/>
                <a:ea typeface="微软雅黑" panose="020B0503020204020204" pitchFamily="34" charset="-122"/>
              </a:rPr>
            </a:br>
            <a:r>
              <a:rPr lang="zh-CN" altLang="en-US" sz="1800" dirty="0" smtClean="0">
                <a:latin typeface="微软雅黑" panose="020B0503020204020204" pitchFamily="34" charset="-122"/>
                <a:ea typeface="微软雅黑" panose="020B0503020204020204" pitchFamily="34" charset="-122"/>
              </a:rPr>
              <a:t>西部</a:t>
            </a:r>
            <a:r>
              <a:rPr lang="zh-CN" altLang="en-US" sz="1800" dirty="0">
                <a:latin typeface="微软雅黑" panose="020B0503020204020204" pitchFamily="34" charset="-122"/>
                <a:ea typeface="微软雅黑" panose="020B0503020204020204" pitchFamily="34" charset="-122"/>
              </a:rPr>
              <a:t>： 北纬</a:t>
            </a:r>
            <a:r>
              <a:rPr lang="en-US" altLang="zh-CN" sz="1800" dirty="0">
                <a:latin typeface="微软雅黑" panose="020B0503020204020204" pitchFamily="34" charset="-122"/>
                <a:ea typeface="微软雅黑" panose="020B0503020204020204" pitchFamily="34" charset="-122"/>
              </a:rPr>
              <a:t>18-53</a:t>
            </a:r>
            <a:r>
              <a:rPr lang="zh-CN" altLang="en-US" sz="1800" dirty="0">
                <a:latin typeface="微软雅黑" panose="020B0503020204020204" pitchFamily="34" charset="-122"/>
                <a:ea typeface="微软雅黑" panose="020B0503020204020204" pitchFamily="34" charset="-122"/>
              </a:rPr>
              <a:t>度 东经</a:t>
            </a:r>
            <a:r>
              <a:rPr lang="en-US" altLang="zh-CN" sz="1800" dirty="0">
                <a:latin typeface="微软雅黑" panose="020B0503020204020204" pitchFamily="34" charset="-122"/>
                <a:ea typeface="微软雅黑" panose="020B0503020204020204" pitchFamily="34" charset="-122"/>
              </a:rPr>
              <a:t>73-103</a:t>
            </a:r>
            <a:r>
              <a:rPr lang="zh-CN" altLang="en-US" sz="1800" dirty="0">
                <a:latin typeface="微软雅黑" panose="020B0503020204020204" pitchFamily="34" charset="-122"/>
                <a:ea typeface="微软雅黑" panose="020B0503020204020204" pitchFamily="34" charset="-122"/>
              </a:rPr>
              <a:t>度 记为</a:t>
            </a:r>
            <a:r>
              <a:rPr lang="en-US" altLang="zh-CN" sz="1800" dirty="0">
                <a:latin typeface="微软雅黑" panose="020B0503020204020204" pitchFamily="34" charset="-122"/>
                <a:ea typeface="微软雅黑" panose="020B0503020204020204" pitchFamily="34" charset="-122"/>
              </a:rPr>
              <a:t>2 </a:t>
            </a:r>
            <a:br>
              <a:rPr lang="en-US" altLang="zh-CN" sz="1800" dirty="0">
                <a:latin typeface="微软雅黑" panose="020B0503020204020204" pitchFamily="34" charset="-122"/>
                <a:ea typeface="微软雅黑" panose="020B0503020204020204" pitchFamily="34" charset="-122"/>
              </a:rPr>
            </a:br>
            <a:r>
              <a:rPr lang="zh-CN" altLang="en-US" sz="1800" dirty="0" smtClean="0">
                <a:latin typeface="微软雅黑" panose="020B0503020204020204" pitchFamily="34" charset="-122"/>
                <a:ea typeface="微软雅黑" panose="020B0503020204020204" pitchFamily="34" charset="-122"/>
              </a:rPr>
              <a:t>北方</a:t>
            </a:r>
            <a:r>
              <a:rPr lang="zh-CN" altLang="en-US" sz="1800" dirty="0">
                <a:latin typeface="微软雅黑" panose="020B0503020204020204" pitchFamily="34" charset="-122"/>
                <a:ea typeface="微软雅黑" panose="020B0503020204020204" pitchFamily="34" charset="-122"/>
              </a:rPr>
              <a:t>： 北纬</a:t>
            </a:r>
            <a:r>
              <a:rPr lang="en-US" altLang="zh-CN" sz="1800" dirty="0">
                <a:latin typeface="微软雅黑" panose="020B0503020204020204" pitchFamily="34" charset="-122"/>
                <a:ea typeface="微软雅黑" panose="020B0503020204020204" pitchFamily="34" charset="-122"/>
              </a:rPr>
              <a:t>23-42</a:t>
            </a:r>
            <a:r>
              <a:rPr lang="zh-CN" altLang="en-US" sz="1800" dirty="0">
                <a:latin typeface="微软雅黑" panose="020B0503020204020204" pitchFamily="34" charset="-122"/>
                <a:ea typeface="微软雅黑" panose="020B0503020204020204" pitchFamily="34" charset="-122"/>
              </a:rPr>
              <a:t>度 东经</a:t>
            </a:r>
            <a:r>
              <a:rPr lang="en-US" altLang="zh-CN" sz="1800" dirty="0">
                <a:latin typeface="微软雅黑" panose="020B0503020204020204" pitchFamily="34" charset="-122"/>
                <a:ea typeface="微软雅黑" panose="020B0503020204020204" pitchFamily="34" charset="-122"/>
              </a:rPr>
              <a:t>103-135</a:t>
            </a:r>
            <a:r>
              <a:rPr lang="zh-CN" altLang="en-US" sz="1800" dirty="0">
                <a:latin typeface="微软雅黑" panose="020B0503020204020204" pitchFamily="34" charset="-122"/>
                <a:ea typeface="微软雅黑" panose="020B0503020204020204" pitchFamily="34" charset="-122"/>
              </a:rPr>
              <a:t>度 记为</a:t>
            </a:r>
            <a:r>
              <a:rPr lang="en-US" altLang="zh-CN" sz="1800" dirty="0">
                <a:latin typeface="微软雅黑" panose="020B0503020204020204" pitchFamily="34" charset="-122"/>
                <a:ea typeface="微软雅黑" panose="020B0503020204020204" pitchFamily="34" charset="-122"/>
              </a:rPr>
              <a:t>3 </a:t>
            </a:r>
            <a:br>
              <a:rPr lang="en-US" altLang="zh-CN" sz="1800" dirty="0">
                <a:latin typeface="微软雅黑" panose="020B0503020204020204" pitchFamily="34" charset="-122"/>
                <a:ea typeface="微软雅黑" panose="020B0503020204020204" pitchFamily="34" charset="-122"/>
              </a:rPr>
            </a:br>
            <a:r>
              <a:rPr lang="zh-CN" altLang="en-US" sz="1800" dirty="0" smtClean="0">
                <a:latin typeface="微软雅黑" panose="020B0503020204020204" pitchFamily="34" charset="-122"/>
                <a:ea typeface="微软雅黑" panose="020B0503020204020204" pitchFamily="34" charset="-122"/>
              </a:rPr>
              <a:t>南方</a:t>
            </a:r>
            <a:r>
              <a:rPr lang="zh-CN" altLang="en-US" sz="1800" dirty="0">
                <a:latin typeface="微软雅黑" panose="020B0503020204020204" pitchFamily="34" charset="-122"/>
                <a:ea typeface="微软雅黑" panose="020B0503020204020204" pitchFamily="34" charset="-122"/>
              </a:rPr>
              <a:t>： 南方</a:t>
            </a:r>
            <a:r>
              <a:rPr lang="en-US" altLang="zh-CN" sz="1800" dirty="0">
                <a:latin typeface="微软雅黑" panose="020B0503020204020204" pitchFamily="34" charset="-122"/>
                <a:ea typeface="微软雅黑" panose="020B0503020204020204" pitchFamily="34" charset="-122"/>
              </a:rPr>
              <a:t>18-32</a:t>
            </a:r>
            <a:r>
              <a:rPr lang="zh-CN" altLang="en-US" sz="1800" dirty="0">
                <a:latin typeface="微软雅黑" panose="020B0503020204020204" pitchFamily="34" charset="-122"/>
                <a:ea typeface="微软雅黑" panose="020B0503020204020204" pitchFamily="34" charset="-122"/>
              </a:rPr>
              <a:t>度 东经</a:t>
            </a:r>
            <a:r>
              <a:rPr lang="en-US" altLang="zh-CN" sz="1800" dirty="0">
                <a:latin typeface="微软雅黑" panose="020B0503020204020204" pitchFamily="34" charset="-122"/>
                <a:ea typeface="微软雅黑" panose="020B0503020204020204" pitchFamily="34" charset="-122"/>
              </a:rPr>
              <a:t>103-135</a:t>
            </a:r>
            <a:r>
              <a:rPr lang="zh-CN" altLang="en-US" sz="1800" dirty="0">
                <a:latin typeface="微软雅黑" panose="020B0503020204020204" pitchFamily="34" charset="-122"/>
                <a:ea typeface="微软雅黑" panose="020B0503020204020204" pitchFamily="34" charset="-122"/>
              </a:rPr>
              <a:t>度 记为</a:t>
            </a:r>
            <a:r>
              <a:rPr lang="en-US" altLang="zh-CN" sz="1800" dirty="0">
                <a:latin typeface="微软雅黑" panose="020B0503020204020204" pitchFamily="34" charset="-122"/>
                <a:ea typeface="微软雅黑" panose="020B0503020204020204" pitchFamily="34" charset="-122"/>
              </a:rPr>
              <a:t>4 </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zh-CN" altLang="en-US" sz="1800" dirty="0" smtClean="0">
                <a:latin typeface="微软雅黑" panose="020B0503020204020204" pitchFamily="34" charset="-122"/>
                <a:ea typeface="微软雅黑" panose="020B0503020204020204" pitchFamily="34" charset="-122"/>
              </a:rPr>
              <a:t>国外</a:t>
            </a:r>
            <a:r>
              <a:rPr lang="zh-CN" altLang="en-US" sz="1800" dirty="0">
                <a:latin typeface="微软雅黑" panose="020B0503020204020204" pitchFamily="34" charset="-122"/>
                <a:ea typeface="微软雅黑" panose="020B0503020204020204" pitchFamily="34" charset="-122"/>
              </a:rPr>
              <a:t>： 其他 记为</a:t>
            </a:r>
            <a:r>
              <a:rPr lang="en-US" altLang="zh-CN" sz="1800" dirty="0">
                <a:latin typeface="微软雅黑" panose="020B0503020204020204" pitchFamily="34" charset="-122"/>
                <a:ea typeface="微软雅黑" panose="020B0503020204020204" pitchFamily="34" charset="-122"/>
              </a:rPr>
              <a:t>5 </a:t>
            </a:r>
            <a:endParaRPr lang="zh-CN" sz="1800"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sz="half" idx="2"/>
          </p:nvPr>
        </p:nvSpPr>
        <p:spPr>
          <a:xfrm>
            <a:off x="7664497" y="2739629"/>
            <a:ext cx="3004593" cy="3467562"/>
          </a:xfrm>
        </p:spPr>
        <p:txBody>
          <a:bodyPr>
            <a:normAutofit fontScale="85000" lnSpcReduction="200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r>
              <a:rPr lang="zh-CN" altLang="en-US" sz="1600" dirty="0" smtClean="0"/>
              <a:t>       </a:t>
            </a:r>
            <a:r>
              <a:rPr lang="zh-CN" altLang="en-US" sz="1600" dirty="0" smtClean="0"/>
              <a:t>图</a:t>
            </a:r>
            <a:r>
              <a:rPr lang="en-US" altLang="zh-CN" sz="1600" dirty="0" smtClean="0"/>
              <a:t>3.1 </a:t>
            </a:r>
            <a:r>
              <a:rPr lang="zh-CN" altLang="en-US" sz="1600" dirty="0" smtClean="0"/>
              <a:t>利用</a:t>
            </a:r>
            <a:r>
              <a:rPr lang="zh-CN" altLang="en-US" sz="1600" dirty="0" smtClean="0"/>
              <a:t>聚类分析对数据分类</a:t>
            </a:r>
            <a:endParaRPr lang="zh-CN" altLang="en-US" sz="16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133" y="1933103"/>
            <a:ext cx="5496692" cy="36009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rPr>
              <a:t>可视系统效果图</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765820" y="1275291"/>
            <a:ext cx="5832648" cy="4655976"/>
          </a:xfrm>
        </p:spPr>
        <p:txBody>
          <a:bodyPr>
            <a:normAutofit fontScale="25000" lnSpcReduction="20000"/>
          </a:bodyPr>
          <a:lstStyle/>
          <a:p>
            <a:pPr>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8000" dirty="0" smtClean="0">
                <a:latin typeface="华文新魏" panose="02010800040101010101" pitchFamily="2" charset="-122"/>
                <a:ea typeface="华文新魏" panose="02010800040101010101" pitchFamily="2" charset="-122"/>
              </a:rPr>
              <a:t>然后利用</a:t>
            </a:r>
            <a:r>
              <a:rPr lang="en-US" altLang="zh-CN" sz="8000" dirty="0" err="1" smtClean="0">
                <a:latin typeface="华文新魏" panose="02010800040101010101" pitchFamily="2" charset="-122"/>
                <a:ea typeface="华文新魏" panose="02010800040101010101" pitchFamily="2" charset="-122"/>
              </a:rPr>
              <a:t>Pyecharts</a:t>
            </a:r>
            <a:r>
              <a:rPr lang="zh-CN" altLang="en-US" sz="8000" dirty="0" smtClean="0">
                <a:latin typeface="华文新魏" panose="02010800040101010101" pitchFamily="2" charset="-122"/>
                <a:ea typeface="华文新魏" panose="02010800040101010101" pitchFamily="2" charset="-122"/>
              </a:rPr>
              <a:t>工具生成可视化图形。</a:t>
            </a:r>
            <a:endParaRPr lang="en-US" altLang="zh-CN" sz="8000" dirty="0" smtClean="0">
              <a:latin typeface="华文新魏" panose="02010800040101010101" pitchFamily="2" charset="-122"/>
              <a:ea typeface="华文新魏" panose="02010800040101010101" pitchFamily="2" charset="-122"/>
            </a:endParaRPr>
          </a:p>
          <a:p>
            <a:pPr marL="45720" indent="0">
              <a:lnSpc>
                <a:spcPct val="170000"/>
              </a:lnSpc>
              <a:buNone/>
            </a:pPr>
            <a:r>
              <a:rPr lang="zh-CN" altLang="en-US" sz="6400" dirty="0" smtClean="0"/>
              <a:t>   </a:t>
            </a:r>
            <a:r>
              <a:rPr lang="zh-CN" altLang="en-US" sz="6400" dirty="0" smtClean="0">
                <a:latin typeface="微软雅黑" panose="020B0503020204020204" pitchFamily="34" charset="-122"/>
                <a:ea typeface="微软雅黑" panose="020B0503020204020204" pitchFamily="34" charset="-122"/>
              </a:rPr>
              <a:t>从右图可以看出，</a:t>
            </a:r>
            <a:r>
              <a:rPr lang="en-US" altLang="zh-CN" sz="6400" dirty="0" smtClean="0">
                <a:latin typeface="微软雅黑" panose="020B0503020204020204" pitchFamily="34" charset="-122"/>
                <a:ea typeface="微软雅黑" panose="020B0503020204020204" pitchFamily="34" charset="-122"/>
              </a:rPr>
              <a:t>30-35</a:t>
            </a:r>
            <a:r>
              <a:rPr lang="zh-CN" altLang="en-US" sz="6400" dirty="0" smtClean="0">
                <a:latin typeface="微软雅黑" panose="020B0503020204020204" pitchFamily="34" charset="-122"/>
                <a:ea typeface="微软雅黑" panose="020B0503020204020204" pitchFamily="34" charset="-122"/>
              </a:rPr>
              <a:t>岁和</a:t>
            </a:r>
            <a:r>
              <a:rPr lang="en-US" altLang="zh-CN" sz="6400" dirty="0" smtClean="0">
                <a:latin typeface="微软雅黑" panose="020B0503020204020204" pitchFamily="34" charset="-122"/>
                <a:ea typeface="微软雅黑" panose="020B0503020204020204" pitchFamily="34" charset="-122"/>
              </a:rPr>
              <a:t>51-65</a:t>
            </a:r>
            <a:r>
              <a:rPr lang="zh-CN" altLang="en-US" sz="6400" dirty="0" smtClean="0">
                <a:latin typeface="微软雅黑" panose="020B0503020204020204" pitchFamily="34" charset="-122"/>
                <a:ea typeface="微软雅黑" panose="020B0503020204020204" pitchFamily="34" charset="-122"/>
              </a:rPr>
              <a:t>岁左右的长江学者占少部分，总和仅占</a:t>
            </a:r>
            <a:r>
              <a:rPr lang="en-US" altLang="zh-CN" sz="6400" dirty="0" smtClean="0">
                <a:latin typeface="微软雅黑" panose="020B0503020204020204" pitchFamily="34" charset="-122"/>
                <a:ea typeface="微软雅黑" panose="020B0503020204020204" pitchFamily="34" charset="-122"/>
              </a:rPr>
              <a:t>16%</a:t>
            </a:r>
            <a:r>
              <a:rPr lang="zh-CN" altLang="en-US" sz="6400" dirty="0" smtClean="0">
                <a:latin typeface="微软雅黑" panose="020B0503020204020204" pitchFamily="34" charset="-122"/>
                <a:ea typeface="微软雅黑" panose="020B0503020204020204" pitchFamily="34" charset="-122"/>
              </a:rPr>
              <a:t>，</a:t>
            </a:r>
            <a:r>
              <a:rPr lang="en-US" altLang="zh-CN" sz="6400" dirty="0" smtClean="0">
                <a:latin typeface="微软雅黑" panose="020B0503020204020204" pitchFamily="34" charset="-122"/>
                <a:ea typeface="微软雅黑" panose="020B0503020204020204" pitchFamily="34" charset="-122"/>
              </a:rPr>
              <a:t>36-40</a:t>
            </a:r>
            <a:r>
              <a:rPr lang="zh-CN" altLang="en-US" sz="6400" dirty="0" smtClean="0">
                <a:latin typeface="微软雅黑" panose="020B0503020204020204" pitchFamily="34" charset="-122"/>
                <a:ea typeface="微软雅黑" panose="020B0503020204020204" pitchFamily="34" charset="-122"/>
              </a:rPr>
              <a:t>岁的长江学者占</a:t>
            </a:r>
            <a:r>
              <a:rPr lang="en-US" altLang="zh-CN" sz="6400" dirty="0" smtClean="0">
                <a:latin typeface="微软雅黑" panose="020B0503020204020204" pitchFamily="34" charset="-122"/>
                <a:ea typeface="微软雅黑" panose="020B0503020204020204" pitchFamily="34" charset="-122"/>
              </a:rPr>
              <a:t>20%</a:t>
            </a:r>
            <a:r>
              <a:rPr lang="zh-CN" altLang="en-US" sz="6400" dirty="0" smtClean="0">
                <a:latin typeface="微软雅黑" panose="020B0503020204020204" pitchFamily="34" charset="-122"/>
                <a:ea typeface="微软雅黑" panose="020B0503020204020204" pitchFamily="34" charset="-122"/>
              </a:rPr>
              <a:t>左右，说明很少有人可以在</a:t>
            </a:r>
            <a:r>
              <a:rPr lang="en-US" altLang="zh-CN" sz="6400" dirty="0" smtClean="0">
                <a:latin typeface="微软雅黑" panose="020B0503020204020204" pitchFamily="34" charset="-122"/>
                <a:ea typeface="微软雅黑" panose="020B0503020204020204" pitchFamily="34" charset="-122"/>
              </a:rPr>
              <a:t>40</a:t>
            </a:r>
            <a:r>
              <a:rPr lang="zh-CN" altLang="en-US" sz="6400" dirty="0" smtClean="0">
                <a:latin typeface="微软雅黑" panose="020B0503020204020204" pitchFamily="34" charset="-122"/>
                <a:ea typeface="微软雅黑" panose="020B0503020204020204" pitchFamily="34" charset="-122"/>
              </a:rPr>
              <a:t>岁之前就可以评上长江学者，而超过</a:t>
            </a:r>
            <a:r>
              <a:rPr lang="en-US" altLang="zh-CN" sz="6400" dirty="0" smtClean="0">
                <a:latin typeface="微软雅黑" panose="020B0503020204020204" pitchFamily="34" charset="-122"/>
                <a:ea typeface="微软雅黑" panose="020B0503020204020204" pitchFamily="34" charset="-122"/>
              </a:rPr>
              <a:t>55</a:t>
            </a:r>
            <a:r>
              <a:rPr lang="zh-CN" altLang="en-US" sz="6400" dirty="0" smtClean="0">
                <a:latin typeface="微软雅黑" panose="020B0503020204020204" pitchFamily="34" charset="-122"/>
                <a:ea typeface="微软雅黑" panose="020B0503020204020204" pitchFamily="34" charset="-122"/>
              </a:rPr>
              <a:t>岁被评上长江学者的可能性也会很小。</a:t>
            </a:r>
            <a:r>
              <a:rPr lang="en-US" altLang="zh-CN" sz="6400" dirty="0" smtClean="0">
                <a:latin typeface="微软雅黑" panose="020B0503020204020204" pitchFamily="34" charset="-122"/>
                <a:ea typeface="微软雅黑" panose="020B0503020204020204" pitchFamily="34" charset="-122"/>
              </a:rPr>
              <a:t>41-45</a:t>
            </a:r>
            <a:r>
              <a:rPr lang="zh-CN" altLang="en-US" sz="6400" dirty="0" smtClean="0">
                <a:latin typeface="微软雅黑" panose="020B0503020204020204" pitchFamily="34" charset="-122"/>
                <a:ea typeface="微软雅黑" panose="020B0503020204020204" pitchFamily="34" charset="-122"/>
              </a:rPr>
              <a:t>岁的长江学者占比超过</a:t>
            </a:r>
            <a:r>
              <a:rPr lang="en-US" altLang="zh-CN" sz="6400" dirty="0" smtClean="0">
                <a:latin typeface="微软雅黑" panose="020B0503020204020204" pitchFamily="34" charset="-122"/>
                <a:ea typeface="微软雅黑" panose="020B0503020204020204" pitchFamily="34" charset="-122"/>
              </a:rPr>
              <a:t>40%</a:t>
            </a:r>
            <a:r>
              <a:rPr lang="zh-CN" altLang="en-US" sz="6400" dirty="0" smtClean="0">
                <a:latin typeface="微软雅黑" panose="020B0503020204020204" pitchFamily="34" charset="-122"/>
                <a:ea typeface="微软雅黑" panose="020B0503020204020204" pitchFamily="34" charset="-122"/>
              </a:rPr>
              <a:t>，说明这是最有可能成为长江学者的年龄，</a:t>
            </a:r>
            <a:r>
              <a:rPr lang="en-US" altLang="zh-CN" sz="6400" dirty="0" smtClean="0">
                <a:latin typeface="微软雅黑" panose="020B0503020204020204" pitchFamily="34" charset="-122"/>
                <a:ea typeface="微软雅黑" panose="020B0503020204020204" pitchFamily="34" charset="-122"/>
              </a:rPr>
              <a:t>46-50</a:t>
            </a:r>
            <a:r>
              <a:rPr lang="zh-CN" altLang="en-US" sz="6400" dirty="0" smtClean="0">
                <a:latin typeface="微软雅黑" panose="020B0503020204020204" pitchFamily="34" charset="-122"/>
                <a:ea typeface="微软雅黑" panose="020B0503020204020204" pitchFamily="34" charset="-122"/>
              </a:rPr>
              <a:t>岁的长江学者占</a:t>
            </a:r>
            <a:r>
              <a:rPr lang="en-US" altLang="zh-CN" sz="6400" dirty="0" smtClean="0">
                <a:latin typeface="微软雅黑" panose="020B0503020204020204" pitchFamily="34" charset="-122"/>
                <a:ea typeface="微软雅黑" panose="020B0503020204020204" pitchFamily="34" charset="-122"/>
              </a:rPr>
              <a:t>22%</a:t>
            </a:r>
            <a:r>
              <a:rPr lang="zh-CN" altLang="en-US" sz="6400" dirty="0" smtClean="0">
                <a:latin typeface="微软雅黑" panose="020B0503020204020204" pitchFamily="34" charset="-122"/>
                <a:ea typeface="微软雅黑" panose="020B0503020204020204" pitchFamily="34" charset="-122"/>
              </a:rPr>
              <a:t>左右，这个年龄段的长江学者比</a:t>
            </a:r>
            <a:r>
              <a:rPr lang="en-US" altLang="zh-CN" sz="6400" dirty="0" smtClean="0">
                <a:latin typeface="微软雅黑" panose="020B0503020204020204" pitchFamily="34" charset="-122"/>
                <a:ea typeface="微软雅黑" panose="020B0503020204020204" pitchFamily="34" charset="-122"/>
              </a:rPr>
              <a:t>41-45</a:t>
            </a:r>
            <a:r>
              <a:rPr lang="zh-CN" altLang="en-US" sz="6400" dirty="0" smtClean="0">
                <a:latin typeface="微软雅黑" panose="020B0503020204020204" pitchFamily="34" charset="-122"/>
                <a:ea typeface="微软雅黑" panose="020B0503020204020204" pitchFamily="34" charset="-122"/>
              </a:rPr>
              <a:t>岁的人少，年龄的中位数在这个时间段，说明在这个年龄附近的人会更有可能成为长江学者。综上，</a:t>
            </a:r>
            <a:r>
              <a:rPr lang="en-US" altLang="zh-CN" sz="6400" dirty="0" smtClean="0">
                <a:latin typeface="微软雅黑" panose="020B0503020204020204" pitchFamily="34" charset="-122"/>
                <a:ea typeface="微软雅黑" panose="020B0503020204020204" pitchFamily="34" charset="-122"/>
              </a:rPr>
              <a:t>36-50</a:t>
            </a:r>
            <a:r>
              <a:rPr lang="zh-CN" altLang="en-US" sz="6400" dirty="0" smtClean="0">
                <a:latin typeface="微软雅黑" panose="020B0503020204020204" pitchFamily="34" charset="-122"/>
                <a:ea typeface="微软雅黑" panose="020B0503020204020204" pitchFamily="34" charset="-122"/>
              </a:rPr>
              <a:t>岁被评为长江学者地人数最多，</a:t>
            </a:r>
            <a:r>
              <a:rPr lang="en-US" altLang="zh-CN" sz="6400" dirty="0" smtClean="0">
                <a:latin typeface="微软雅黑" panose="020B0503020204020204" pitchFamily="34" charset="-122"/>
                <a:ea typeface="微软雅黑" panose="020B0503020204020204" pitchFamily="34" charset="-122"/>
              </a:rPr>
              <a:t>45</a:t>
            </a:r>
            <a:r>
              <a:rPr lang="zh-CN" altLang="en-US" sz="6400" dirty="0" smtClean="0">
                <a:latin typeface="微软雅黑" panose="020B0503020204020204" pitchFamily="34" charset="-122"/>
                <a:ea typeface="微软雅黑" panose="020B0503020204020204" pitchFamily="34" charset="-122"/>
              </a:rPr>
              <a:t>岁应该是长江学者地“黄金年龄”，在这个年龄被评为长江学者的可能性很高。</a:t>
            </a:r>
            <a:endParaRPr lang="en-US" altLang="zh-CN" sz="1600" dirty="0" smtClean="0">
              <a:latin typeface="微软雅黑" panose="020B0503020204020204" pitchFamily="34" charset="-122"/>
              <a:ea typeface="微软雅黑" panose="020B0503020204020204" pitchFamily="34" charset="-122"/>
            </a:endParaRPr>
          </a:p>
          <a:p>
            <a:pPr marL="45720" indent="0">
              <a:buNone/>
            </a:pPr>
            <a:endParaRPr lang="en-US" altLang="zh-CN" sz="1600" dirty="0"/>
          </a:p>
          <a:p>
            <a:pPr marL="45720" indent="0">
              <a:buNone/>
            </a:pPr>
            <a:endParaRPr lang="en-US" altLang="zh-CN" sz="1600" dirty="0" smtClean="0"/>
          </a:p>
          <a:p>
            <a:pPr marL="45720" indent="0">
              <a:buNone/>
            </a:pPr>
            <a:r>
              <a:rPr lang="zh-CN" altLang="en-US" sz="1400" dirty="0" smtClean="0"/>
              <a:t>                          </a:t>
            </a:r>
            <a:endParaRPr lang="en-US" altLang="zh-CN" sz="14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390331" y="2276872"/>
            <a:ext cx="3076601" cy="4392488"/>
          </a:xfrm>
        </p:spPr>
        <p:txBody>
          <a:bodyPr>
            <a:normAutofit fontScale="25000" lnSpcReduction="200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r>
              <a:rPr lang="en-US" altLang="zh-CN" sz="1600" dirty="0" smtClean="0"/>
              <a:t> </a:t>
            </a:r>
          </a:p>
          <a:p>
            <a:pPr marL="45720" indent="0">
              <a:buNone/>
            </a:pPr>
            <a:r>
              <a:rPr lang="zh-CN" altLang="en-US" sz="4800" dirty="0" smtClean="0"/>
              <a:t>                </a:t>
            </a:r>
            <a:r>
              <a:rPr lang="zh-CN" altLang="en-US" sz="4800" dirty="0" smtClean="0"/>
              <a:t>图</a:t>
            </a:r>
            <a:r>
              <a:rPr lang="en-US" altLang="zh-CN" sz="4800" dirty="0" smtClean="0"/>
              <a:t>3.2</a:t>
            </a:r>
            <a:r>
              <a:rPr lang="zh-CN" altLang="en-US" sz="4800" dirty="0" smtClean="0"/>
              <a:t>  </a:t>
            </a:r>
            <a:r>
              <a:rPr lang="zh-CN" altLang="en-US" sz="5600" dirty="0" smtClean="0"/>
              <a:t>长江学者年龄分布图</a:t>
            </a:r>
            <a:endParaRPr lang="zh-CN" altLang="en-US" sz="5600" dirty="0"/>
          </a:p>
        </p:txBody>
      </p:sp>
      <p:pic>
        <p:nvPicPr>
          <p:cNvPr id="2" name="图片 1"/>
          <p:cNvPicPr>
            <a:picLocks noChangeAspect="1"/>
          </p:cNvPicPr>
          <p:nvPr/>
        </p:nvPicPr>
        <p:blipFill>
          <a:blip r:embed="rId2"/>
          <a:stretch>
            <a:fillRect/>
          </a:stretch>
        </p:blipFill>
        <p:spPr>
          <a:xfrm>
            <a:off x="7246540" y="1313291"/>
            <a:ext cx="4392488" cy="3159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rPr>
              <a:t>可视系统效果图</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621804" y="836712"/>
            <a:ext cx="7344816" cy="5832648"/>
          </a:xfrm>
        </p:spPr>
        <p:txBody>
          <a:bodyPr>
            <a:normAutofit fontScale="25000" lnSpcReduction="20000"/>
          </a:bodyPr>
          <a:lstStyle/>
          <a:p>
            <a:pPr>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a:lnSpc>
                <a:spcPct val="170000"/>
              </a:lnSpc>
              <a:buFont typeface="Wingdings" panose="05000000000000000000" pitchFamily="2" charset="2"/>
              <a:buChar char="Ø"/>
            </a:pPr>
            <a:r>
              <a:rPr lang="zh-CN" altLang="en-US" sz="5400" dirty="0">
                <a:latin typeface="华文新魏" panose="02010800040101010101" pitchFamily="2" charset="-122"/>
                <a:ea typeface="华文新魏" panose="02010800040101010101" pitchFamily="2" charset="-122"/>
              </a:rPr>
              <a:t>然后利用</a:t>
            </a:r>
            <a:r>
              <a:rPr lang="en-US" altLang="zh-CN" sz="5400" dirty="0" err="1">
                <a:latin typeface="华文新魏" panose="02010800040101010101" pitchFamily="2" charset="-122"/>
                <a:ea typeface="华文新魏" panose="02010800040101010101" pitchFamily="2" charset="-122"/>
              </a:rPr>
              <a:t>Pyecharts</a:t>
            </a:r>
            <a:r>
              <a:rPr lang="zh-CN" altLang="en-US" sz="5400" dirty="0">
                <a:latin typeface="华文新魏" panose="02010800040101010101" pitchFamily="2" charset="-122"/>
                <a:ea typeface="华文新魏" panose="02010800040101010101" pitchFamily="2" charset="-122"/>
              </a:rPr>
              <a:t>工具生成可视化图形。</a:t>
            </a:r>
            <a:endParaRPr lang="en-US" altLang="zh-CN" sz="5400" dirty="0">
              <a:latin typeface="华文新魏" panose="02010800040101010101" pitchFamily="2" charset="-122"/>
              <a:ea typeface="华文新魏" panose="02010800040101010101" pitchFamily="2" charset="-122"/>
            </a:endParaRPr>
          </a:p>
          <a:p>
            <a:pPr>
              <a:lnSpc>
                <a:spcPct val="170000"/>
              </a:lnSpc>
              <a:buFont typeface="Wingdings" panose="05000000000000000000" pitchFamily="2" charset="2"/>
              <a:buChar char="Ø"/>
            </a:pPr>
            <a:r>
              <a:rPr lang="zh-CN" altLang="en-US" sz="6400" dirty="0" smtClean="0">
                <a:latin typeface="微软雅黑" panose="020B0503020204020204" pitchFamily="34" charset="-122"/>
                <a:ea typeface="微软雅黑" panose="020B0503020204020204" pitchFamily="34" charset="-122"/>
              </a:rPr>
              <a:t>可以通过右图得出结论，女性在长江学者中仅占总人数的</a:t>
            </a:r>
            <a:r>
              <a:rPr lang="en-US" altLang="zh-CN" sz="6400" dirty="0" smtClean="0">
                <a:latin typeface="微软雅黑" panose="020B0503020204020204" pitchFamily="34" charset="-122"/>
                <a:ea typeface="微软雅黑" panose="020B0503020204020204" pitchFamily="34" charset="-122"/>
              </a:rPr>
              <a:t>5%</a:t>
            </a:r>
            <a:r>
              <a:rPr lang="zh-CN" altLang="en-US" sz="6400" dirty="0" smtClean="0">
                <a:latin typeface="微软雅黑" panose="020B0503020204020204" pitchFamily="34" charset="-122"/>
                <a:ea typeface="微软雅黑" panose="020B0503020204020204" pitchFamily="34" charset="-122"/>
              </a:rPr>
              <a:t>左右。对</a:t>
            </a:r>
            <a:r>
              <a:rPr lang="zh-CN" altLang="en-US" sz="6400" dirty="0">
                <a:latin typeface="微软雅黑" panose="020B0503020204020204" pitchFamily="34" charset="-122"/>
                <a:ea typeface="微软雅黑" panose="020B0503020204020204" pitchFamily="34" charset="-122"/>
              </a:rPr>
              <a:t>女性来说，成为长江学者比男性更为困难。</a:t>
            </a:r>
            <a:r>
              <a:rPr lang="zh-CN" altLang="en-US" sz="6400" dirty="0" smtClean="0">
                <a:latin typeface="微软雅黑" panose="020B0503020204020204" pitchFamily="34" charset="-122"/>
                <a:ea typeface="微软雅黑" panose="020B0503020204020204" pitchFamily="34" charset="-122"/>
              </a:rPr>
              <a:t>女性成为长江学者的可能性很低（在我们有效数据的分析之后，可能性不到</a:t>
            </a:r>
            <a:r>
              <a:rPr lang="en-US" altLang="zh-CN" sz="6400" dirty="0" smtClean="0">
                <a:latin typeface="微软雅黑" panose="020B0503020204020204" pitchFamily="34" charset="-122"/>
                <a:ea typeface="微软雅黑" panose="020B0503020204020204" pitchFamily="34" charset="-122"/>
              </a:rPr>
              <a:t>5%</a:t>
            </a:r>
            <a:r>
              <a:rPr lang="zh-CN" altLang="en-US" sz="6400" dirty="0" smtClean="0">
                <a:latin typeface="微软雅黑" panose="020B0503020204020204" pitchFamily="34" charset="-122"/>
                <a:ea typeface="微软雅黑" panose="020B0503020204020204" pitchFamily="34" charset="-122"/>
              </a:rPr>
              <a:t>）。</a:t>
            </a:r>
            <a:endParaRPr lang="en-US" altLang="zh-CN" sz="6400" dirty="0" smtClean="0">
              <a:latin typeface="微软雅黑" panose="020B0503020204020204" pitchFamily="34" charset="-122"/>
              <a:ea typeface="微软雅黑" panose="020B0503020204020204" pitchFamily="34" charset="-122"/>
            </a:endParaRPr>
          </a:p>
          <a:p>
            <a:pPr>
              <a:lnSpc>
                <a:spcPct val="170000"/>
              </a:lnSpc>
              <a:buFont typeface="Wingdings" panose="05000000000000000000" pitchFamily="2" charset="2"/>
              <a:buChar char="Ø"/>
            </a:pPr>
            <a:r>
              <a:rPr lang="zh-CN" altLang="en-US" sz="6400" dirty="0" smtClean="0">
                <a:latin typeface="微软雅黑" panose="020B0503020204020204" pitchFamily="34" charset="-122"/>
                <a:ea typeface="微软雅黑" panose="020B0503020204020204" pitchFamily="34" charset="-122"/>
              </a:rPr>
              <a:t>为了分析原因，我们横向的对比了第一组和第二组做的中国科学院和中国工程院的相关</a:t>
            </a:r>
            <a:r>
              <a:rPr lang="zh-CN" altLang="en-US" sz="6400" dirty="0">
                <a:latin typeface="微软雅黑" panose="020B0503020204020204" pitchFamily="34" charset="-122"/>
                <a:ea typeface="微软雅黑" panose="020B0503020204020204" pitchFamily="34" charset="-122"/>
              </a:rPr>
              <a:t>数据</a:t>
            </a:r>
            <a:r>
              <a:rPr lang="zh-CN" altLang="en-US" sz="6400" dirty="0" smtClean="0">
                <a:latin typeface="微软雅黑" panose="020B0503020204020204" pitchFamily="34" charset="-122"/>
                <a:ea typeface="微软雅黑" panose="020B0503020204020204" pitchFamily="34" charset="-122"/>
              </a:rPr>
              <a:t>，女院士</a:t>
            </a:r>
            <a:r>
              <a:rPr lang="zh-CN" altLang="en-US" sz="6400" dirty="0">
                <a:latin typeface="微软雅黑" panose="020B0503020204020204" pitchFamily="34" charset="-122"/>
                <a:ea typeface="微软雅黑" panose="020B0503020204020204" pitchFamily="34" charset="-122"/>
              </a:rPr>
              <a:t>仅占院士总人数的</a:t>
            </a:r>
            <a:r>
              <a:rPr lang="en-US" altLang="zh-CN" sz="6400" dirty="0">
                <a:latin typeface="微软雅黑" panose="020B0503020204020204" pitchFamily="34" charset="-122"/>
                <a:ea typeface="微软雅黑" panose="020B0503020204020204" pitchFamily="34" charset="-122"/>
              </a:rPr>
              <a:t>5%</a:t>
            </a:r>
            <a:r>
              <a:rPr lang="zh-CN" altLang="en-US" sz="6400" dirty="0" smtClean="0">
                <a:latin typeface="微软雅黑" panose="020B0503020204020204" pitchFamily="34" charset="-122"/>
                <a:ea typeface="微软雅黑" panose="020B0503020204020204" pitchFamily="34" charset="-122"/>
              </a:rPr>
              <a:t>左右</a:t>
            </a:r>
            <a:r>
              <a:rPr lang="zh-CN" altLang="en-US" sz="6400" dirty="0">
                <a:latin typeface="微软雅黑" panose="020B0503020204020204" pitchFamily="34" charset="-122"/>
                <a:ea typeface="微软雅黑" panose="020B0503020204020204" pitchFamily="34" charset="-122"/>
              </a:rPr>
              <a:t>，</a:t>
            </a:r>
            <a:r>
              <a:rPr lang="zh-CN" altLang="en-US" sz="6400" dirty="0" smtClean="0">
                <a:latin typeface="微软雅黑" panose="020B0503020204020204" pitchFamily="34" charset="-122"/>
                <a:ea typeface="微软雅黑" panose="020B0503020204020204" pitchFamily="34" charset="-122"/>
              </a:rPr>
              <a:t>查阅国家</a:t>
            </a:r>
            <a:r>
              <a:rPr lang="zh-CN" altLang="en-US" sz="6400" dirty="0">
                <a:latin typeface="微软雅黑" panose="020B0503020204020204" pitchFamily="34" charset="-122"/>
                <a:ea typeface="微软雅黑" panose="020B0503020204020204" pitchFamily="34" charset="-122"/>
              </a:rPr>
              <a:t>杰出青年</a:t>
            </a:r>
            <a:r>
              <a:rPr lang="zh-CN" altLang="en-US" sz="6400" dirty="0" smtClean="0">
                <a:latin typeface="微软雅黑" panose="020B0503020204020204" pitchFamily="34" charset="-122"/>
                <a:ea typeface="微软雅黑" panose="020B0503020204020204" pitchFamily="34" charset="-122"/>
              </a:rPr>
              <a:t>基金的数据，截止</a:t>
            </a:r>
            <a:r>
              <a:rPr lang="en-US" altLang="zh-CN" sz="6400" dirty="0" smtClean="0">
                <a:latin typeface="微软雅黑" panose="020B0503020204020204" pitchFamily="34" charset="-122"/>
                <a:ea typeface="微软雅黑" panose="020B0503020204020204" pitchFamily="34" charset="-122"/>
              </a:rPr>
              <a:t>2016</a:t>
            </a:r>
            <a:r>
              <a:rPr lang="zh-CN" altLang="en-US" sz="6400" dirty="0" smtClean="0">
                <a:latin typeface="微软雅黑" panose="020B0503020204020204" pitchFamily="34" charset="-122"/>
                <a:ea typeface="微软雅黑" panose="020B0503020204020204" pitchFamily="34" charset="-122"/>
              </a:rPr>
              <a:t>年</a:t>
            </a:r>
            <a:r>
              <a:rPr lang="zh-CN" altLang="en-US" sz="6400" dirty="0">
                <a:latin typeface="微软雅黑" panose="020B0503020204020204" pitchFamily="34" charset="-122"/>
                <a:ea typeface="微软雅黑" panose="020B0503020204020204" pitchFamily="34" charset="-122"/>
              </a:rPr>
              <a:t>来资助</a:t>
            </a:r>
            <a:r>
              <a:rPr lang="en-US" altLang="zh-CN" sz="6400" dirty="0">
                <a:latin typeface="微软雅黑" panose="020B0503020204020204" pitchFamily="34" charset="-122"/>
                <a:ea typeface="微软雅黑" panose="020B0503020204020204" pitchFamily="34" charset="-122"/>
              </a:rPr>
              <a:t>3004</a:t>
            </a:r>
            <a:r>
              <a:rPr lang="zh-CN" altLang="en-US" sz="6400" dirty="0">
                <a:latin typeface="微软雅黑" panose="020B0503020204020204" pitchFamily="34" charset="-122"/>
                <a:ea typeface="微软雅黑" panose="020B0503020204020204" pitchFamily="34" charset="-122"/>
              </a:rPr>
              <a:t>人，其中女性</a:t>
            </a:r>
            <a:r>
              <a:rPr lang="en-US" altLang="zh-CN" sz="6400" dirty="0">
                <a:latin typeface="微软雅黑" panose="020B0503020204020204" pitchFamily="34" charset="-122"/>
                <a:ea typeface="微软雅黑" panose="020B0503020204020204" pitchFamily="34" charset="-122"/>
              </a:rPr>
              <a:t>256</a:t>
            </a:r>
            <a:r>
              <a:rPr lang="zh-CN" altLang="en-US" sz="6400" dirty="0">
                <a:latin typeface="微软雅黑" panose="020B0503020204020204" pitchFamily="34" charset="-122"/>
                <a:ea typeface="微软雅黑" panose="020B0503020204020204" pitchFamily="34" charset="-122"/>
              </a:rPr>
              <a:t>人，仅占</a:t>
            </a:r>
            <a:r>
              <a:rPr lang="en-US" altLang="zh-CN" sz="6400" dirty="0">
                <a:latin typeface="微软雅黑" panose="020B0503020204020204" pitchFamily="34" charset="-122"/>
                <a:ea typeface="微软雅黑" panose="020B0503020204020204" pitchFamily="34" charset="-122"/>
              </a:rPr>
              <a:t>8%</a:t>
            </a:r>
            <a:r>
              <a:rPr lang="zh-CN" altLang="en-US" sz="6400" dirty="0">
                <a:latin typeface="微软雅黑" panose="020B0503020204020204" pitchFamily="34" charset="-122"/>
                <a:ea typeface="微软雅黑" panose="020B0503020204020204" pitchFamily="34" charset="-122"/>
              </a:rPr>
              <a:t>左右。我们</a:t>
            </a:r>
            <a:r>
              <a:rPr lang="zh-CN" altLang="en-US" sz="6400" dirty="0" smtClean="0">
                <a:latin typeface="微软雅黑" panose="020B0503020204020204" pitchFamily="34" charset="-122"/>
                <a:ea typeface="微软雅黑" panose="020B0503020204020204" pitchFamily="34" charset="-122"/>
              </a:rPr>
              <a:t>推断造成这种现象的原因</a:t>
            </a:r>
            <a:r>
              <a:rPr lang="zh-CN" altLang="en-US" sz="6400" dirty="0">
                <a:latin typeface="微软雅黑" panose="020B0503020204020204" pitchFamily="34" charset="-122"/>
                <a:ea typeface="微软雅黑" panose="020B0503020204020204" pitchFamily="34" charset="-122"/>
              </a:rPr>
              <a:t>并</a:t>
            </a:r>
            <a:r>
              <a:rPr lang="zh-CN" altLang="en-US" sz="6400" dirty="0" smtClean="0">
                <a:latin typeface="微软雅黑" panose="020B0503020204020204" pitchFamily="34" charset="-122"/>
                <a:ea typeface="微软雅黑" panose="020B0503020204020204" pitchFamily="34" charset="-122"/>
              </a:rPr>
              <a:t>不是先天性的，首要原因应该是在</a:t>
            </a:r>
            <a:r>
              <a:rPr lang="zh-CN" altLang="en-US" sz="6400" dirty="0">
                <a:latin typeface="微软雅黑" panose="020B0503020204020204" pitchFamily="34" charset="-122"/>
                <a:ea typeface="微软雅黑" panose="020B0503020204020204" pitchFamily="34" charset="-122"/>
              </a:rPr>
              <a:t>第一批长江学者接受高等教育的年代</a:t>
            </a:r>
            <a:r>
              <a:rPr lang="zh-CN" altLang="en-US" sz="6400" dirty="0" smtClean="0">
                <a:latin typeface="微软雅黑" panose="020B0503020204020204" pitchFamily="34" charset="-122"/>
                <a:ea typeface="微软雅黑" panose="020B0503020204020204" pitchFamily="34" charset="-122"/>
              </a:rPr>
              <a:t>，女子</a:t>
            </a:r>
            <a:r>
              <a:rPr lang="zh-CN" altLang="en-US" sz="6400" dirty="0">
                <a:latin typeface="微软雅黑" panose="020B0503020204020204" pitchFamily="34" charset="-122"/>
                <a:ea typeface="微软雅黑" panose="020B0503020204020204" pitchFamily="34" charset="-122"/>
              </a:rPr>
              <a:t>受到教育的比例</a:t>
            </a:r>
            <a:r>
              <a:rPr lang="zh-CN" altLang="en-US" sz="6400" dirty="0" smtClean="0">
                <a:latin typeface="微软雅黑" panose="020B0503020204020204" pitchFamily="34" charset="-122"/>
                <a:ea typeface="微软雅黑" panose="020B0503020204020204" pitchFamily="34" charset="-122"/>
              </a:rPr>
              <a:t>比较低，根据教育部</a:t>
            </a:r>
            <a:r>
              <a:rPr lang="en-US" altLang="zh-CN" sz="6400" dirty="0" smtClean="0">
                <a:latin typeface="微软雅黑" panose="020B0503020204020204" pitchFamily="34" charset="-122"/>
                <a:ea typeface="微软雅黑" panose="020B0503020204020204" pitchFamily="34" charset="-122"/>
              </a:rPr>
              <a:t>1998</a:t>
            </a:r>
            <a:r>
              <a:rPr lang="zh-CN" altLang="en-US" sz="6400" dirty="0" smtClean="0">
                <a:latin typeface="微软雅黑" panose="020B0503020204020204" pitchFamily="34" charset="-122"/>
                <a:ea typeface="微软雅黑" panose="020B0503020204020204" pitchFamily="34" charset="-122"/>
              </a:rPr>
              <a:t>年的数据，当时的</a:t>
            </a:r>
            <a:r>
              <a:rPr lang="zh-CN" altLang="en-US" sz="6400" dirty="0">
                <a:latin typeface="微软雅黑" panose="020B0503020204020204" pitchFamily="34" charset="-122"/>
                <a:ea typeface="微软雅黑" panose="020B0503020204020204" pitchFamily="34" charset="-122"/>
              </a:rPr>
              <a:t>女</a:t>
            </a:r>
            <a:r>
              <a:rPr lang="zh-CN" altLang="en-US" sz="6400" dirty="0" smtClean="0">
                <a:latin typeface="微软雅黑" panose="020B0503020204020204" pitchFamily="34" charset="-122"/>
                <a:ea typeface="微软雅黑" panose="020B0503020204020204" pitchFamily="34" charset="-122"/>
              </a:rPr>
              <a:t>大学生毕业人数比男大学少了近</a:t>
            </a:r>
            <a:r>
              <a:rPr lang="en-US" altLang="zh-CN" sz="6400" dirty="0" smtClean="0">
                <a:latin typeface="微软雅黑" panose="020B0503020204020204" pitchFamily="34" charset="-122"/>
                <a:ea typeface="微软雅黑" panose="020B0503020204020204" pitchFamily="34" charset="-122"/>
              </a:rPr>
              <a:t>79</a:t>
            </a:r>
            <a:r>
              <a:rPr lang="zh-CN" altLang="en-US" sz="6400" dirty="0" smtClean="0">
                <a:latin typeface="微软雅黑" panose="020B0503020204020204" pitchFamily="34" charset="-122"/>
                <a:ea typeface="微软雅黑" panose="020B0503020204020204" pitchFamily="34" charset="-122"/>
              </a:rPr>
              <a:t>万人</a:t>
            </a:r>
            <a:r>
              <a:rPr lang="en-US" altLang="zh-CN" sz="6400" baseline="30000" dirty="0" smtClean="0">
                <a:latin typeface="微软雅黑" panose="020B0503020204020204" pitchFamily="34" charset="-122"/>
                <a:ea typeface="微软雅黑" panose="020B0503020204020204" pitchFamily="34" charset="-122"/>
              </a:rPr>
              <a:t>[1]</a:t>
            </a:r>
            <a:r>
              <a:rPr lang="zh-CN" altLang="en-US" sz="6400" dirty="0" smtClean="0">
                <a:latin typeface="微软雅黑" panose="020B0503020204020204" pitchFamily="34" charset="-122"/>
                <a:ea typeface="微软雅黑" panose="020B0503020204020204" pitchFamily="34" charset="-122"/>
              </a:rPr>
              <a:t>。我们推断另一个重要的原因是因为长期以来形成的以男性为主的科研环境，这种状况短时间内不易改变。</a:t>
            </a:r>
            <a:endParaRPr lang="en-US" altLang="zh-CN" sz="6400" dirty="0">
              <a:latin typeface="微软雅黑" panose="020B0503020204020204" pitchFamily="34" charset="-122"/>
              <a:ea typeface="微软雅黑" panose="020B0503020204020204" pitchFamily="34" charset="-122"/>
            </a:endParaRPr>
          </a:p>
          <a:p>
            <a:pPr>
              <a:lnSpc>
                <a:spcPct val="170000"/>
              </a:lnSpc>
              <a:buFont typeface="Wingdings" panose="05000000000000000000" pitchFamily="2" charset="2"/>
              <a:buChar char="Ø"/>
            </a:pPr>
            <a:r>
              <a:rPr lang="en-US" altLang="zh-CN" sz="4800" dirty="0" smtClean="0"/>
              <a:t>[1]</a:t>
            </a:r>
            <a:r>
              <a:rPr lang="zh-CN" altLang="en-US" sz="4800" dirty="0" smtClean="0"/>
              <a:t>数据来源：中华人民共和国教育部</a:t>
            </a:r>
            <a:r>
              <a:rPr lang="en-US" altLang="zh-CN" sz="4800" dirty="0" smtClean="0"/>
              <a:t>http</a:t>
            </a:r>
            <a:r>
              <a:rPr lang="en-US" altLang="zh-CN" sz="4800" dirty="0"/>
              <a:t>://old.moe.gov.cn/publicfiles/business/htmlfiles/moe/s8493/index.html</a:t>
            </a: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390331" y="2276872"/>
            <a:ext cx="4392713" cy="4392488"/>
          </a:xfrm>
        </p:spPr>
        <p:txBody>
          <a:bodyPr>
            <a:normAutofit fontScale="25000" lnSpcReduction="200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r>
              <a:rPr lang="en-US" altLang="zh-CN" sz="1600" dirty="0" smtClean="0"/>
              <a:t> </a:t>
            </a:r>
          </a:p>
          <a:p>
            <a:pPr marL="45720" indent="0">
              <a:buNone/>
            </a:pPr>
            <a:r>
              <a:rPr lang="zh-CN" altLang="en-US" sz="5600" dirty="0"/>
              <a:t>                                  </a:t>
            </a:r>
            <a:r>
              <a:rPr lang="zh-CN" altLang="en-US" sz="5600" dirty="0" smtClean="0"/>
              <a:t>图</a:t>
            </a:r>
            <a:r>
              <a:rPr lang="en-US" altLang="zh-CN" sz="5600" dirty="0"/>
              <a:t>3.3</a:t>
            </a:r>
            <a:r>
              <a:rPr lang="zh-CN" altLang="en-US" sz="5600" dirty="0"/>
              <a:t>      </a:t>
            </a:r>
            <a:r>
              <a:rPr lang="zh-CN" altLang="en-US" sz="5600" dirty="0" smtClean="0"/>
              <a:t>长江学者</a:t>
            </a:r>
            <a:r>
              <a:rPr lang="zh-CN" altLang="en-US" sz="5600" dirty="0"/>
              <a:t>性别</a:t>
            </a:r>
            <a:r>
              <a:rPr lang="zh-CN" altLang="en-US" sz="5600" dirty="0" smtClean="0"/>
              <a:t>分布图</a:t>
            </a:r>
            <a:endParaRPr lang="zh-CN" altLang="en-US" sz="40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385" y="2132856"/>
            <a:ext cx="3984440" cy="2637586"/>
          </a:xfrm>
          <a:prstGeom prst="rect">
            <a:avLst/>
          </a:prstGeom>
        </p:spPr>
      </p:pic>
    </p:spTree>
    <p:extLst>
      <p:ext uri="{BB962C8B-B14F-4D97-AF65-F5344CB8AC3E}">
        <p14:creationId xmlns:p14="http://schemas.microsoft.com/office/powerpoint/2010/main" val="344570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rPr>
              <a:t>可视系统效果图</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143172" y="1124744"/>
            <a:ext cx="5206479" cy="5227864"/>
          </a:xfrm>
        </p:spPr>
        <p:txBody>
          <a:bodyPr>
            <a:normAutofit fontScale="92500"/>
          </a:bodyPr>
          <a:lstStyle/>
          <a:p>
            <a:pPr marL="45720" indent="0">
              <a:buNone/>
            </a:pPr>
            <a:endParaRPr lang="en-US" altLang="zh-CN" sz="1600" dirty="0"/>
          </a:p>
          <a:p>
            <a:pPr marL="45720" indent="0">
              <a:lnSpc>
                <a:spcPct val="150000"/>
              </a:lnSpc>
              <a:buNone/>
            </a:pPr>
            <a:r>
              <a:rPr lang="zh-CN" altLang="en-US" sz="1600" dirty="0" smtClean="0"/>
              <a:t>   从右图可以得到以下信息，除去没有查询到地数据，长江学者的本科学校在北方和南方的分布最为集中。分别为</a:t>
            </a:r>
            <a:r>
              <a:rPr lang="en-US" altLang="zh-CN" sz="1600" dirty="0" smtClean="0"/>
              <a:t>44%</a:t>
            </a:r>
            <a:r>
              <a:rPr lang="zh-CN" altLang="en-US" sz="1600" dirty="0" smtClean="0"/>
              <a:t>和</a:t>
            </a:r>
            <a:r>
              <a:rPr lang="en-US" altLang="zh-CN" sz="1600" dirty="0" smtClean="0"/>
              <a:t>43%</a:t>
            </a:r>
            <a:r>
              <a:rPr lang="zh-CN" altLang="en-US" sz="1600" dirty="0" smtClean="0"/>
              <a:t>，通过经纬度分布图可以看到在北方地区主要集中在北京，天津，西安，济南等地，这些地方有很多</a:t>
            </a:r>
            <a:r>
              <a:rPr lang="en-US" altLang="zh-CN" sz="1600" dirty="0" smtClean="0"/>
              <a:t>985</a:t>
            </a:r>
            <a:r>
              <a:rPr lang="zh-CN" altLang="en-US" sz="1600" dirty="0" smtClean="0"/>
              <a:t>，</a:t>
            </a:r>
            <a:r>
              <a:rPr lang="en-US" altLang="zh-CN" sz="1600" dirty="0" smtClean="0"/>
              <a:t>211</a:t>
            </a:r>
            <a:r>
              <a:rPr lang="zh-CN" altLang="en-US" sz="1600" dirty="0" smtClean="0"/>
              <a:t>高校，十分有利于人才的培养。南方地区则主要集中在上海，杭州，长度，广州等城市，同样地，这些地区地教育水平也很发达，而东北地区本科学校占比仅</a:t>
            </a:r>
            <a:r>
              <a:rPr lang="zh-CN" altLang="en-US" sz="1600" dirty="0"/>
              <a:t>为</a:t>
            </a:r>
            <a:r>
              <a:rPr lang="en-US" altLang="zh-CN" sz="1600" dirty="0" smtClean="0"/>
              <a:t>6%</a:t>
            </a:r>
            <a:r>
              <a:rPr lang="zh-CN" altLang="en-US" sz="1600" dirty="0" smtClean="0"/>
              <a:t>左右，这些地区仅有哈尔滨，沈阳等城市地教育水平较高，</a:t>
            </a:r>
            <a:r>
              <a:rPr lang="en-US" altLang="zh-CN" sz="1600" dirty="0" smtClean="0"/>
              <a:t>211</a:t>
            </a:r>
            <a:r>
              <a:rPr lang="zh-CN" altLang="en-US" sz="1600" dirty="0" smtClean="0"/>
              <a:t>院校也不多，占比少也在情理之中。国外地占比很少，仅仅不到</a:t>
            </a:r>
            <a:r>
              <a:rPr lang="en-US" altLang="zh-CN" sz="1600" dirty="0" smtClean="0"/>
              <a:t>1%</a:t>
            </a:r>
            <a:r>
              <a:rPr lang="zh-CN" altLang="en-US" sz="1600" dirty="0" smtClean="0"/>
              <a:t>，说明很少有长江学者一开始就在国外接受本科教育，</a:t>
            </a:r>
            <a:r>
              <a:rPr lang="en-US" altLang="zh-CN" sz="1600" dirty="0" smtClean="0"/>
              <a:t>99%</a:t>
            </a:r>
            <a:r>
              <a:rPr lang="zh-CN" altLang="en-US" sz="1600" dirty="0" smtClean="0"/>
              <a:t>以上的长江学者都是在国内接受本科教育的。</a:t>
            </a:r>
            <a:endParaRPr lang="en-US" altLang="zh-CN" sz="1600" dirty="0" smtClean="0"/>
          </a:p>
          <a:p>
            <a:pPr marL="45720" indent="0">
              <a:lnSpc>
                <a:spcPct val="150000"/>
              </a:lnSpc>
              <a:buNone/>
            </a:pPr>
            <a:r>
              <a:rPr lang="zh-CN" altLang="en-US" sz="1600" dirty="0" smtClean="0"/>
              <a:t>综上，北方和南方的有很多</a:t>
            </a:r>
            <a:r>
              <a:rPr lang="en-US" altLang="zh-CN" sz="1600" dirty="0" smtClean="0"/>
              <a:t>985</a:t>
            </a:r>
            <a:r>
              <a:rPr lang="zh-CN" altLang="en-US" sz="1600" dirty="0" smtClean="0"/>
              <a:t>，</a:t>
            </a:r>
            <a:r>
              <a:rPr lang="en-US" altLang="zh-CN" sz="1600" dirty="0" smtClean="0"/>
              <a:t>211</a:t>
            </a:r>
            <a:r>
              <a:rPr lang="zh-CN" altLang="en-US" sz="1600" dirty="0" smtClean="0"/>
              <a:t>重点院校，所以这些地区的长江学者本科学校</a:t>
            </a:r>
            <a:r>
              <a:rPr lang="zh-CN" altLang="en-US" sz="1600" dirty="0"/>
              <a:t>的占</a:t>
            </a:r>
            <a:r>
              <a:rPr lang="zh-CN" altLang="en-US" sz="1600" dirty="0" smtClean="0"/>
              <a:t>比</a:t>
            </a:r>
            <a:r>
              <a:rPr lang="zh-CN" altLang="en-US" sz="1600" dirty="0"/>
              <a:t>比</a:t>
            </a:r>
            <a:r>
              <a:rPr lang="zh-CN" altLang="en-US" sz="1600" dirty="0" smtClean="0"/>
              <a:t>较高。</a:t>
            </a:r>
            <a:endParaRPr lang="en-US" altLang="zh-CN" sz="14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174532" y="2276871"/>
            <a:ext cx="3508649" cy="4392487"/>
          </a:xfrm>
        </p:spPr>
        <p:txBody>
          <a:bodyPr>
            <a:normAutofit fontScale="925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r>
              <a:rPr lang="en-US" altLang="zh-CN" sz="1600" dirty="0" smtClean="0"/>
              <a:t>        </a:t>
            </a:r>
            <a:r>
              <a:rPr lang="zh-CN" altLang="en-US" sz="1600" dirty="0" smtClean="0"/>
              <a:t>图</a:t>
            </a:r>
            <a:r>
              <a:rPr lang="en-US" altLang="zh-CN" sz="1600" dirty="0" smtClean="0"/>
              <a:t>3.4 </a:t>
            </a:r>
            <a:r>
              <a:rPr lang="zh-CN" altLang="en-US" sz="1400" dirty="0" smtClean="0"/>
              <a:t>长江学者本科学校</a:t>
            </a:r>
            <a:r>
              <a:rPr lang="zh-CN" altLang="en-US" sz="1400" dirty="0" smtClean="0"/>
              <a:t>数据分布图</a:t>
            </a:r>
            <a:endParaRPr lang="zh-CN" altLang="en-US" sz="14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141" y="645270"/>
            <a:ext cx="4273427" cy="222075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725" y="3151943"/>
            <a:ext cx="3258261" cy="2642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rPr>
              <a:t>可视系统效果图</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143172" y="1124744"/>
            <a:ext cx="5206479" cy="5227864"/>
          </a:xfrm>
        </p:spPr>
        <p:txBody>
          <a:bodyPr>
            <a:normAutofit/>
          </a:bodyPr>
          <a:lstStyle/>
          <a:p>
            <a:pPr marL="45720" indent="0">
              <a:buNone/>
            </a:pPr>
            <a:endParaRPr lang="en-US" altLang="zh-CN" sz="1600" dirty="0"/>
          </a:p>
          <a:p>
            <a:pPr marL="45720" indent="0">
              <a:lnSpc>
                <a:spcPct val="150000"/>
              </a:lnSpc>
              <a:buNone/>
            </a:pPr>
            <a:r>
              <a:rPr lang="zh-CN" altLang="en-US" sz="1600" dirty="0" smtClean="0"/>
              <a:t>   同样从右图可以得到以下信息，除去没有查询到地数据，长江学者的研究生学校在北方和南方的分布也最为集中。分别为</a:t>
            </a:r>
            <a:r>
              <a:rPr lang="en-US" altLang="zh-CN" sz="1600" dirty="0" smtClean="0"/>
              <a:t>44%</a:t>
            </a:r>
            <a:r>
              <a:rPr lang="zh-CN" altLang="en-US" sz="1600" dirty="0" smtClean="0"/>
              <a:t>和</a:t>
            </a:r>
            <a:r>
              <a:rPr lang="en-US" altLang="zh-CN" sz="1600" dirty="0" smtClean="0"/>
              <a:t>29%</a:t>
            </a:r>
            <a:r>
              <a:rPr lang="zh-CN" altLang="en-US" sz="1600" dirty="0" smtClean="0"/>
              <a:t>，通过经纬度分布图可以看到北方地区比如北京和西安有很多</a:t>
            </a:r>
            <a:r>
              <a:rPr lang="en-US" altLang="zh-CN" sz="1600" dirty="0" smtClean="0"/>
              <a:t>985</a:t>
            </a:r>
            <a:r>
              <a:rPr lang="zh-CN" altLang="en-US" sz="1600" dirty="0" smtClean="0"/>
              <a:t>，</a:t>
            </a:r>
            <a:r>
              <a:rPr lang="en-US" altLang="zh-CN" sz="1600" dirty="0" smtClean="0"/>
              <a:t>211</a:t>
            </a:r>
            <a:r>
              <a:rPr lang="zh-CN" altLang="en-US" sz="1600" dirty="0" smtClean="0"/>
              <a:t>高校，这些都是长江学者研究生阶段的母校。从这个占比来看，南方地区略低于北方地区。西北地区和东北地区占比仅为</a:t>
            </a:r>
            <a:r>
              <a:rPr lang="en-US" altLang="zh-CN" sz="1600" dirty="0"/>
              <a:t>7</a:t>
            </a:r>
            <a:r>
              <a:rPr lang="en-US" altLang="zh-CN" sz="1600" dirty="0" smtClean="0"/>
              <a:t>%</a:t>
            </a:r>
            <a:r>
              <a:rPr lang="zh-CN" altLang="en-US" sz="1600" dirty="0" smtClean="0"/>
              <a:t>左右，原因和上一条的分析相似。国外的占比虽然不多，仅占</a:t>
            </a:r>
            <a:r>
              <a:rPr lang="en-US" altLang="zh-CN" sz="1600" dirty="0" smtClean="0"/>
              <a:t>6%</a:t>
            </a:r>
            <a:r>
              <a:rPr lang="zh-CN" altLang="en-US" sz="1600" dirty="0" smtClean="0"/>
              <a:t>但是明显比本科阶段的占比高，说明有很多人选择出国，留学深造，以费城，华盛顿，波士顿，西雅图，伦敦，剑桥这些地区为主。</a:t>
            </a: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174532" y="2276871"/>
            <a:ext cx="4694080" cy="4392487"/>
          </a:xfrm>
        </p:spPr>
        <p:txBody>
          <a:bodyPr>
            <a:normAutofit/>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r>
              <a:rPr lang="en-US" altLang="zh-CN" sz="1400" dirty="0" smtClean="0"/>
              <a:t>    </a:t>
            </a:r>
            <a:r>
              <a:rPr lang="en-US" altLang="zh-CN" sz="1400" dirty="0" smtClean="0"/>
              <a:t>         </a:t>
            </a:r>
            <a:r>
              <a:rPr lang="zh-CN" altLang="en-US" sz="1400" dirty="0" smtClean="0"/>
              <a:t>图</a:t>
            </a:r>
            <a:r>
              <a:rPr lang="en-US" altLang="zh-CN" sz="1400" dirty="0" smtClean="0"/>
              <a:t>3.5 </a:t>
            </a:r>
            <a:r>
              <a:rPr lang="zh-CN" altLang="en-US" sz="1400" dirty="0" smtClean="0"/>
              <a:t>长江学者</a:t>
            </a:r>
            <a:r>
              <a:rPr lang="zh-CN" altLang="en-US" sz="1400" dirty="0"/>
              <a:t>研究生</a:t>
            </a:r>
            <a:r>
              <a:rPr lang="zh-CN" altLang="en-US" sz="1400" dirty="0" smtClean="0"/>
              <a:t>学校数据分布图</a:t>
            </a:r>
            <a:endParaRPr lang="zh-CN" altLang="en-US" sz="1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5302" y="764704"/>
            <a:ext cx="5054120" cy="2633751"/>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252" y="3573016"/>
            <a:ext cx="5400600" cy="2331945"/>
          </a:xfrm>
          <a:prstGeom prst="rect">
            <a:avLst/>
          </a:prstGeom>
        </p:spPr>
      </p:pic>
    </p:spTree>
    <p:extLst>
      <p:ext uri="{BB962C8B-B14F-4D97-AF65-F5344CB8AC3E}">
        <p14:creationId xmlns:p14="http://schemas.microsoft.com/office/powerpoint/2010/main" val="169987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rPr>
              <a:t>可视系统效果图</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143172" y="1696632"/>
            <a:ext cx="5455296" cy="4324656"/>
          </a:xfrm>
        </p:spPr>
        <p:txBody>
          <a:bodyPr>
            <a:normAutofit fontScale="25000" lnSpcReduction="20000"/>
          </a:bodyPr>
          <a:lstStyle/>
          <a:p>
            <a:pPr>
              <a:lnSpc>
                <a:spcPct val="170000"/>
              </a:lnSpc>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marL="45720" indent="0">
              <a:lnSpc>
                <a:spcPct val="170000"/>
              </a:lnSpc>
              <a:buNone/>
            </a:pPr>
            <a:r>
              <a:rPr lang="zh-CN" altLang="en-US" sz="6400" dirty="0" smtClean="0"/>
              <a:t>从</a:t>
            </a:r>
            <a:r>
              <a:rPr lang="zh-CN" altLang="en-US" sz="6400" dirty="0"/>
              <a:t>右图可以</a:t>
            </a:r>
            <a:r>
              <a:rPr lang="zh-CN" altLang="en-US" sz="6400" dirty="0" smtClean="0"/>
              <a:t>得到以下信息，长江</a:t>
            </a:r>
            <a:r>
              <a:rPr lang="zh-CN" altLang="en-US" sz="6400" dirty="0"/>
              <a:t>学者</a:t>
            </a:r>
            <a:r>
              <a:rPr lang="zh-CN" altLang="en-US" sz="6400" dirty="0" smtClean="0"/>
              <a:t>的博</a:t>
            </a:r>
            <a:r>
              <a:rPr lang="zh-CN" altLang="en-US" sz="6400" dirty="0"/>
              <a:t>士</a:t>
            </a:r>
            <a:r>
              <a:rPr lang="zh-CN" altLang="en-US" sz="6400" dirty="0" smtClean="0"/>
              <a:t>学校</a:t>
            </a:r>
            <a:r>
              <a:rPr lang="zh-CN" altLang="en-US" sz="6400" dirty="0"/>
              <a:t>在</a:t>
            </a:r>
            <a:r>
              <a:rPr lang="zh-CN" altLang="en-US" sz="6400" dirty="0" smtClean="0"/>
              <a:t>北方的占比为</a:t>
            </a:r>
            <a:r>
              <a:rPr lang="en-US" altLang="zh-CN" sz="6400" dirty="0" smtClean="0"/>
              <a:t>39%</a:t>
            </a:r>
            <a:r>
              <a:rPr lang="zh-CN" altLang="en-US" sz="6400" dirty="0" smtClean="0"/>
              <a:t>，</a:t>
            </a:r>
            <a:r>
              <a:rPr lang="zh-CN" altLang="en-US" sz="6400" dirty="0"/>
              <a:t>通过经纬度分布图</a:t>
            </a:r>
            <a:r>
              <a:rPr lang="zh-CN" altLang="en-US" sz="6400" dirty="0" smtClean="0"/>
              <a:t>可以看出北方地区的北京最为密集；</a:t>
            </a:r>
            <a:r>
              <a:rPr lang="zh-CN" altLang="en-US" sz="6400" dirty="0"/>
              <a:t>长江学者的博士学校在北方的占比</a:t>
            </a:r>
            <a:r>
              <a:rPr lang="zh-CN" altLang="en-US" sz="6400" dirty="0" smtClean="0"/>
              <a:t>为</a:t>
            </a:r>
            <a:r>
              <a:rPr lang="en-US" altLang="zh-CN" sz="6400" dirty="0" smtClean="0"/>
              <a:t>24%</a:t>
            </a:r>
            <a:r>
              <a:rPr lang="zh-CN" altLang="en-US" sz="6400" dirty="0" smtClean="0"/>
              <a:t>，</a:t>
            </a:r>
            <a:r>
              <a:rPr lang="zh-CN" altLang="en-US" sz="6600" dirty="0"/>
              <a:t>西北地区</a:t>
            </a:r>
            <a:r>
              <a:rPr lang="zh-CN" altLang="en-US" sz="6600" dirty="0" smtClean="0"/>
              <a:t>和</a:t>
            </a:r>
            <a:r>
              <a:rPr lang="zh-CN" altLang="en-US" sz="6400" dirty="0" smtClean="0"/>
              <a:t>东北</a:t>
            </a:r>
            <a:r>
              <a:rPr lang="zh-CN" altLang="en-US" sz="6400" dirty="0"/>
              <a:t>地区占比仅</a:t>
            </a:r>
            <a:r>
              <a:rPr lang="zh-CN" altLang="en-US" sz="6400" dirty="0" smtClean="0"/>
              <a:t>为</a:t>
            </a:r>
            <a:r>
              <a:rPr lang="en-US" altLang="zh-CN" sz="6400" dirty="0" smtClean="0"/>
              <a:t>7%</a:t>
            </a:r>
            <a:r>
              <a:rPr lang="zh-CN" altLang="en-US" sz="6400" dirty="0"/>
              <a:t>左右，原因和上一条的分析相似。国外的占</a:t>
            </a:r>
            <a:r>
              <a:rPr lang="zh-CN" altLang="en-US" sz="6400" dirty="0" smtClean="0"/>
              <a:t>比为</a:t>
            </a:r>
            <a:r>
              <a:rPr lang="en-US" altLang="zh-CN" sz="6400" dirty="0" smtClean="0"/>
              <a:t>11%</a:t>
            </a:r>
            <a:r>
              <a:rPr lang="zh-CN" altLang="en-US" sz="6400" dirty="0" smtClean="0"/>
              <a:t>，综合可以看到，对于长江学者来说，出国读博的人并没有想象中的占比那么高。</a:t>
            </a:r>
            <a:endParaRPr lang="en-US" altLang="zh-CN" sz="1600" dirty="0"/>
          </a:p>
          <a:p>
            <a:pPr marL="45720" indent="0">
              <a:buNone/>
            </a:pPr>
            <a:endParaRPr lang="en-US" altLang="zh-CN" sz="1600" dirty="0" smtClean="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r>
              <a:rPr lang="zh-CN" altLang="en-US" sz="1400" dirty="0" smtClean="0"/>
              <a:t>                          </a:t>
            </a:r>
            <a:endParaRPr lang="en-US" altLang="zh-CN" sz="14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950970" y="6021288"/>
            <a:ext cx="3024336" cy="432048"/>
          </a:xfrm>
        </p:spPr>
        <p:txBody>
          <a:bodyPr>
            <a:normAutofit fontScale="25000" lnSpcReduction="20000"/>
          </a:bodyPr>
          <a:lstStyle/>
          <a:p>
            <a:pPr marL="45720" indent="0">
              <a:buNone/>
            </a:pPr>
            <a:r>
              <a:rPr lang="zh-CN" altLang="en-US" sz="5600" dirty="0"/>
              <a:t> </a:t>
            </a:r>
            <a:r>
              <a:rPr lang="zh-CN" altLang="en-US" sz="5600" dirty="0" smtClean="0"/>
              <a:t>   </a:t>
            </a:r>
            <a:r>
              <a:rPr lang="zh-CN" altLang="en-US" sz="5600" dirty="0" smtClean="0"/>
              <a:t>图</a:t>
            </a:r>
            <a:r>
              <a:rPr lang="en-US" altLang="zh-CN" sz="5600" dirty="0" smtClean="0"/>
              <a:t>3.6  </a:t>
            </a:r>
            <a:r>
              <a:rPr lang="zh-CN" altLang="en-US" sz="5600" dirty="0" smtClean="0"/>
              <a:t>长江学者博士学校</a:t>
            </a:r>
            <a:r>
              <a:rPr lang="zh-CN" altLang="en-US" sz="5600" dirty="0" smtClean="0"/>
              <a:t>分布图</a:t>
            </a:r>
            <a:endParaRPr lang="en-US" altLang="zh-CN" sz="56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r>
              <a:rPr lang="en-US" altLang="zh-CN" sz="1600" dirty="0" smtClean="0"/>
              <a:t>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508" y="1267097"/>
            <a:ext cx="4486858" cy="2376264"/>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6376" y="3608470"/>
            <a:ext cx="4371121" cy="20546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rPr>
              <a:t>可视系统效果图</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054578" y="1590824"/>
            <a:ext cx="4247746" cy="4655976"/>
          </a:xfrm>
        </p:spPr>
        <p:txBody>
          <a:bodyPr>
            <a:normAutofit fontScale="25000" lnSpcReduction="20000"/>
          </a:bodyPr>
          <a:lstStyle/>
          <a:p>
            <a:pPr>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a:lnSpc>
                <a:spcPct val="170000"/>
              </a:lnSpc>
              <a:buFont typeface="Wingdings" panose="05000000000000000000" pitchFamily="2" charset="2"/>
              <a:buChar char="Ø"/>
            </a:pPr>
            <a:r>
              <a:rPr lang="zh-CN" altLang="en-US" sz="6400" dirty="0">
                <a:latin typeface="微软雅黑" panose="020B0503020204020204" pitchFamily="34" charset="-122"/>
                <a:ea typeface="微软雅黑" panose="020B0503020204020204" pitchFamily="34" charset="-122"/>
              </a:rPr>
              <a:t>在地图中按照导入的长江</a:t>
            </a:r>
            <a:r>
              <a:rPr lang="zh-CN" altLang="en-US" sz="6400" dirty="0" smtClean="0">
                <a:latin typeface="微软雅黑" panose="020B0503020204020204" pitchFamily="34" charset="-122"/>
                <a:ea typeface="微软雅黑" panose="020B0503020204020204" pitchFamily="34" charset="-122"/>
              </a:rPr>
              <a:t>学者工作单位的</a:t>
            </a:r>
            <a:r>
              <a:rPr lang="zh-CN" altLang="en-US" sz="6400" dirty="0">
                <a:latin typeface="微软雅黑" panose="020B0503020204020204" pitchFamily="34" charset="-122"/>
                <a:ea typeface="微软雅黑" panose="020B0503020204020204" pitchFamily="34" charset="-122"/>
              </a:rPr>
              <a:t>数据生成分布图</a:t>
            </a:r>
            <a:r>
              <a:rPr lang="zh-CN" altLang="en-US" sz="6400" dirty="0" smtClean="0">
                <a:latin typeface="微软雅黑" panose="020B0503020204020204" pitchFamily="34" charset="-122"/>
                <a:ea typeface="微软雅黑" panose="020B0503020204020204" pitchFamily="34" charset="-122"/>
              </a:rPr>
              <a:t>，可以得到以下结论，超过</a:t>
            </a:r>
            <a:r>
              <a:rPr lang="en-US" altLang="zh-CN" sz="6400" dirty="0" smtClean="0">
                <a:latin typeface="微软雅黑" panose="020B0503020204020204" pitchFamily="34" charset="-122"/>
                <a:ea typeface="微软雅黑" panose="020B0503020204020204" pitchFamily="34" charset="-122"/>
              </a:rPr>
              <a:t>80%</a:t>
            </a:r>
            <a:r>
              <a:rPr lang="zh-CN" altLang="en-US" sz="6400" dirty="0" smtClean="0">
                <a:latin typeface="微软雅黑" panose="020B0503020204020204" pitchFamily="34" charset="-122"/>
                <a:ea typeface="微软雅黑" panose="020B0503020204020204" pitchFamily="34" charset="-122"/>
              </a:rPr>
              <a:t>的长江学者被国内重点高校聘用，也有少部分长江学者被美国和欧洲的一些院校</a:t>
            </a:r>
            <a:r>
              <a:rPr lang="zh-CN" altLang="en-US" sz="6400" dirty="0">
                <a:latin typeface="微软雅黑" panose="020B0503020204020204" pitchFamily="34" charset="-122"/>
                <a:ea typeface="微软雅黑" panose="020B0503020204020204" pitchFamily="34" charset="-122"/>
              </a:rPr>
              <a:t>聘用</a:t>
            </a:r>
            <a:r>
              <a:rPr lang="zh-CN" altLang="en-US" sz="6400" dirty="0" smtClean="0">
                <a:latin typeface="微软雅黑" panose="020B0503020204020204" pitchFamily="34" charset="-122"/>
                <a:ea typeface="微软雅黑" panose="020B0503020204020204" pitchFamily="34" charset="-122"/>
              </a:rPr>
              <a:t>。</a:t>
            </a: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r>
              <a:rPr lang="zh-CN" altLang="en-US" sz="1400" dirty="0" smtClean="0"/>
              <a:t>                          </a:t>
            </a:r>
            <a:endParaRPr lang="en-US" altLang="zh-CN" sz="1400" dirty="0" smtClean="0"/>
          </a:p>
          <a:p>
            <a:pPr marL="45720" indent="0">
              <a:buNone/>
            </a:pPr>
            <a:r>
              <a:rPr lang="en-US" altLang="zh-CN" sz="1400" dirty="0"/>
              <a:t> </a:t>
            </a:r>
            <a:r>
              <a:rPr lang="en-US" altLang="zh-CN" sz="1400" dirty="0" smtClean="0"/>
              <a:t>                      </a:t>
            </a:r>
            <a:endParaRPr lang="en-US" altLang="zh-CN" sz="1400" dirty="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390331" y="2276872"/>
            <a:ext cx="3076601" cy="4392488"/>
          </a:xfrm>
        </p:spPr>
        <p:txBody>
          <a:bodyPr>
            <a:normAutofit fontScale="25000" lnSpcReduction="200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endParaRPr lang="en-US" altLang="zh-CN" sz="1600"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348" y="1862532"/>
            <a:ext cx="6398482" cy="2903872"/>
          </a:xfrm>
          <a:prstGeom prst="rect">
            <a:avLst/>
          </a:prstGeom>
        </p:spPr>
      </p:pic>
      <p:sp>
        <p:nvSpPr>
          <p:cNvPr id="10" name="内容占位符 8"/>
          <p:cNvSpPr txBox="1"/>
          <p:nvPr/>
        </p:nvSpPr>
        <p:spPr>
          <a:xfrm>
            <a:off x="7712427" y="4964720"/>
            <a:ext cx="3584975" cy="432048"/>
          </a:xfrm>
          <a:prstGeom prst="rect">
            <a:avLst/>
          </a:prstGeom>
        </p:spPr>
        <p:txBody>
          <a:bodyPr vert="horz" lIns="91440" tIns="45720" rIns="91440" bIns="45720" rtlCol="0">
            <a:normAutofit fontScale="25000" lnSpcReduction="20000"/>
          </a:bodyPr>
          <a:lstStyle>
            <a:lvl1pPr marL="274320" indent="-228600" algn="l" defTabSz="914400" rtl="0" eaLnBrk="1" latinLnBrk="0" hangingPunct="1">
              <a:lnSpc>
                <a:spcPct val="90000"/>
              </a:lnSpc>
              <a:spcBef>
                <a:spcPts val="1800"/>
              </a:spcBef>
              <a:buClr>
                <a:schemeClr val="tx1"/>
              </a:buClr>
              <a:buSzPct val="80000"/>
              <a:buFont typeface="Arial" panose="020B0604020202020204"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B0604020202020204" pitchFamily="34" charset="0"/>
              <a:buChar char="•"/>
              <a:defRPr lang="zh-CN" sz="1600" kern="1200" baseline="0">
                <a:solidFill>
                  <a:schemeClr val="tx1"/>
                </a:solidFill>
                <a:latin typeface="+mn-lt"/>
                <a:ea typeface="+mn-ea"/>
                <a:cs typeface="+mn-cs"/>
              </a:defRPr>
            </a:lvl9pPr>
          </a:lstStyle>
          <a:p>
            <a:pPr marL="45720" indent="0">
              <a:buFont typeface="Arial" panose="020B0604020202020204" pitchFamily="34" charset="0"/>
              <a:buNone/>
            </a:pPr>
            <a:r>
              <a:rPr lang="zh-CN" altLang="en-US" sz="5600" dirty="0" smtClean="0"/>
              <a:t>图</a:t>
            </a:r>
            <a:r>
              <a:rPr lang="en-US" altLang="zh-CN" sz="5600" dirty="0" smtClean="0"/>
              <a:t>3.7 </a:t>
            </a:r>
            <a:r>
              <a:rPr lang="zh-CN" altLang="en-US" sz="5600" dirty="0" smtClean="0"/>
              <a:t>长江</a:t>
            </a:r>
            <a:r>
              <a:rPr lang="zh-CN" altLang="en-US" sz="5600" dirty="0" smtClean="0"/>
              <a:t>学者的工作单位分布图</a:t>
            </a:r>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r>
              <a:rPr lang="zh-CN" altLang="en-US" sz="1600" dirty="0" smtClean="0"/>
              <a:t>    </a:t>
            </a:r>
          </a:p>
          <a:p>
            <a:pPr marL="45720" indent="0">
              <a:buFont typeface="Arial" panose="020B0604020202020204" pitchFamily="34" charset="0"/>
              <a:buNone/>
            </a:pPr>
            <a:r>
              <a:rPr lang="zh-CN" altLang="en-US" sz="1600" dirty="0" smtClean="0"/>
              <a:t>   </a:t>
            </a:r>
          </a:p>
          <a:p>
            <a:pPr marL="45720" indent="0">
              <a:buFont typeface="Arial" panose="020B0604020202020204" pitchFamily="34" charset="0"/>
              <a:buNone/>
            </a:pPr>
            <a:r>
              <a:rPr lang="zh-CN" altLang="en-US" sz="1600" dirty="0" smtClean="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rPr>
              <a:t>可视系统效果图</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826698" y="2290319"/>
            <a:ext cx="8640234" cy="4655976"/>
          </a:xfrm>
        </p:spPr>
        <p:txBody>
          <a:bodyPr>
            <a:normAutofit lnSpcReduction="10000"/>
          </a:bodyPr>
          <a:lstStyle/>
          <a:p>
            <a:pPr marL="45720" indent="0">
              <a:lnSpc>
                <a:spcPct val="150000"/>
              </a:lnSpc>
              <a:buNone/>
            </a:pPr>
            <a:r>
              <a:rPr lang="zh-CN" altLang="en-US" sz="1600" dirty="0" smtClean="0"/>
              <a:t>  综合</a:t>
            </a:r>
            <a:r>
              <a:rPr lang="zh-CN" altLang="en-US" sz="1600" dirty="0"/>
              <a:t>分析以上数据，通过这些学校的人数密度来看，本科密度明显比研究生，博士密度低，并且研究生、博士的学校主要集中在</a:t>
            </a:r>
            <a:r>
              <a:rPr lang="en-US" altLang="zh-CN" sz="1600" dirty="0"/>
              <a:t>985</a:t>
            </a:r>
            <a:r>
              <a:rPr lang="zh-CN" altLang="en-US" sz="1600" dirty="0"/>
              <a:t>学校和国外高校中，这说明有很多的长江学者在本科时候的学校并不是很好，但是在获得更好的教育资源后依然能够通过自身努力成为长江学者，所以受到良好的高等教育可以算是成为长江学者的一个必要条件，而且从这个规律中也可以看出，虽然出身不好，但是通过自身的努力后，仍然可以达到很高的高度，这可以作为我们的激励使我们好好</a:t>
            </a:r>
            <a:r>
              <a:rPr lang="zh-CN" altLang="en-US" sz="1600" dirty="0" smtClean="0"/>
              <a:t>学习。</a:t>
            </a:r>
            <a:endParaRPr lang="en-US" altLang="zh-CN" sz="1600" dirty="0"/>
          </a:p>
          <a:p>
            <a:pPr marL="45720" indent="0">
              <a:buNone/>
            </a:pPr>
            <a:endParaRPr lang="en-US" altLang="zh-CN" sz="1600" dirty="0" smtClean="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r>
              <a:rPr lang="zh-CN" altLang="en-US" sz="1400" dirty="0" smtClean="0"/>
              <a:t>                          </a:t>
            </a:r>
            <a:endParaRPr lang="en-US" altLang="zh-CN" sz="1400" dirty="0" smtClean="0"/>
          </a:p>
          <a:p>
            <a:pPr marL="45720" indent="0">
              <a:buNone/>
            </a:pPr>
            <a:r>
              <a:rPr lang="en-US" altLang="zh-CN" sz="1400" dirty="0"/>
              <a:t> </a:t>
            </a:r>
            <a:r>
              <a:rPr lang="en-US" altLang="zh-CN" sz="1400" dirty="0" smtClean="0"/>
              <a:t>                      </a:t>
            </a:r>
            <a:endParaRPr lang="en-US" altLang="zh-CN" sz="1400" dirty="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a:p>
            <a:pPr marL="45720" indent="0">
              <a:buNone/>
            </a:pPr>
            <a:endParaRPr lang="en-US" altLang="zh-CN" sz="1600" dirty="0" smtClean="0"/>
          </a:p>
          <a:p>
            <a:pPr marL="45720" indent="0">
              <a:buNone/>
            </a:pPr>
            <a:endParaRPr lang="en-US" altLang="zh-CN" sz="1600" dirty="0"/>
          </a:p>
        </p:txBody>
      </p:sp>
      <p:sp>
        <p:nvSpPr>
          <p:cNvPr id="9" name="内容占位符 8"/>
          <p:cNvSpPr>
            <a:spLocks noGrp="1"/>
          </p:cNvSpPr>
          <p:nvPr>
            <p:ph sz="half" idx="2"/>
          </p:nvPr>
        </p:nvSpPr>
        <p:spPr>
          <a:xfrm>
            <a:off x="7390331" y="2276872"/>
            <a:ext cx="3076601" cy="4392488"/>
          </a:xfrm>
        </p:spPr>
        <p:txBody>
          <a:bodyPr>
            <a:normAutofit lnSpcReduction="100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p>
          <a:p>
            <a:pPr marL="45720" indent="0">
              <a:buNone/>
            </a:pPr>
            <a:endParaRPr lang="en-US" altLang="zh-CN" sz="1600" dirty="0" smtClean="0"/>
          </a:p>
        </p:txBody>
      </p:sp>
      <p:sp>
        <p:nvSpPr>
          <p:cNvPr id="10" name="内容占位符 8"/>
          <p:cNvSpPr txBox="1"/>
          <p:nvPr/>
        </p:nvSpPr>
        <p:spPr>
          <a:xfrm>
            <a:off x="7712427" y="4964720"/>
            <a:ext cx="3584975" cy="432048"/>
          </a:xfrm>
          <a:prstGeom prst="rect">
            <a:avLst/>
          </a:prstGeom>
        </p:spPr>
        <p:txBody>
          <a:bodyPr vert="horz" lIns="91440" tIns="45720" rIns="91440" bIns="45720" rtlCol="0">
            <a:normAutofit fontScale="25000" lnSpcReduction="20000"/>
          </a:bodyPr>
          <a:lstStyle>
            <a:lvl1pPr marL="274320" indent="-228600" algn="l" defTabSz="914400" rtl="0" eaLnBrk="1" latinLnBrk="0" hangingPunct="1">
              <a:lnSpc>
                <a:spcPct val="90000"/>
              </a:lnSpc>
              <a:spcBef>
                <a:spcPts val="1800"/>
              </a:spcBef>
              <a:buClr>
                <a:schemeClr val="tx1"/>
              </a:buClr>
              <a:buSzPct val="80000"/>
              <a:buFont typeface="Arial" panose="020B0604020202020204"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B0604020202020204"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B0604020202020204" pitchFamily="34" charset="0"/>
              <a:buChar char="•"/>
              <a:defRPr lang="zh-CN" sz="1600" kern="1200" baseline="0">
                <a:solidFill>
                  <a:schemeClr val="tx1"/>
                </a:solidFill>
                <a:latin typeface="+mn-lt"/>
                <a:ea typeface="+mn-ea"/>
                <a:cs typeface="+mn-cs"/>
              </a:defRPr>
            </a:lvl9pPr>
          </a:lstStyle>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endParaRPr lang="zh-CN" altLang="en-US" sz="1800" dirty="0" smtClean="0"/>
          </a:p>
          <a:p>
            <a:pPr marL="45720" indent="0">
              <a:buFont typeface="Arial" panose="020B0604020202020204" pitchFamily="34" charset="0"/>
              <a:buNone/>
            </a:pPr>
            <a:r>
              <a:rPr lang="zh-CN" altLang="en-US" sz="1600" dirty="0" smtClean="0"/>
              <a:t>    </a:t>
            </a:r>
          </a:p>
          <a:p>
            <a:pPr marL="45720" indent="0">
              <a:buFont typeface="Arial" panose="020B0604020202020204" pitchFamily="34" charset="0"/>
              <a:buNone/>
            </a:pPr>
            <a:r>
              <a:rPr lang="zh-CN" altLang="en-US" sz="1600" dirty="0" smtClean="0"/>
              <a:t>   </a:t>
            </a:r>
          </a:p>
          <a:p>
            <a:pPr marL="45720" indent="0">
              <a:buFont typeface="Arial" panose="020B0604020202020204" pitchFamily="34" charset="0"/>
              <a:buNone/>
            </a:pPr>
            <a:r>
              <a:rPr lang="zh-CN" altLang="en-US" sz="1600" dirty="0" smtClean="0"/>
              <a:t> </a:t>
            </a:r>
          </a:p>
        </p:txBody>
      </p:sp>
    </p:spTree>
    <p:extLst>
      <p:ext uri="{BB962C8B-B14F-4D97-AF65-F5344CB8AC3E}">
        <p14:creationId xmlns:p14="http://schemas.microsoft.com/office/powerpoint/2010/main" val="318934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17614" y="274638"/>
            <a:ext cx="9753600" cy="922114"/>
          </a:xfrm>
        </p:spPr>
        <p:txBody>
          <a:bodyPr>
            <a:normAutofit/>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Topics</a:t>
            </a:r>
            <a:endParaRPr lang="zh-CN"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ü"/>
            </a:pPr>
            <a:r>
              <a:rPr lang="zh-CN" altLang="en-US" sz="2600" dirty="0" smtClean="0">
                <a:latin typeface="微软雅黑" panose="020B0503020204020204" pitchFamily="34" charset="-122"/>
                <a:ea typeface="微软雅黑" panose="020B0503020204020204" pitchFamily="34" charset="-122"/>
              </a:rPr>
              <a:t> 时空数据分析与可视化</a:t>
            </a:r>
            <a:r>
              <a:rPr lang="zh-CN" altLang="en-US" sz="2800" dirty="0">
                <a:latin typeface="微软雅黑" panose="020B0503020204020204" pitchFamily="34" charset="-122"/>
                <a:ea typeface="微软雅黑" panose="020B0503020204020204" pitchFamily="34" charset="-122"/>
              </a:rPr>
              <a:t>介绍</a:t>
            </a:r>
            <a:endParaRPr lang="en-US" altLang="zh-CN" sz="2600" dirty="0" smtClean="0">
              <a:latin typeface="微软雅黑" panose="020B0503020204020204" pitchFamily="34" charset="-122"/>
              <a:ea typeface="微软雅黑" panose="020B0503020204020204" pitchFamily="34" charset="-122"/>
            </a:endParaRPr>
          </a:p>
          <a:p>
            <a:pPr marL="45720" indent="0">
              <a:buNone/>
            </a:pPr>
            <a:endParaRPr lang="en-US" altLang="zh-CN" dirty="0" smtClean="0">
              <a:latin typeface="微软雅黑" panose="020B0503020204020204" pitchFamily="34" charset="-122"/>
              <a:ea typeface="微软雅黑" panose="020B0503020204020204" pitchFamily="34" charset="-122"/>
            </a:endParaRPr>
          </a:p>
          <a:p>
            <a:pPr marL="45720" indent="0">
              <a:buNone/>
            </a:pP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2600" dirty="0" smtClean="0">
                <a:latin typeface="微软雅黑" panose="020B0503020204020204" pitchFamily="34" charset="-122"/>
                <a:ea typeface="微软雅黑" panose="020B0503020204020204" pitchFamily="34" charset="-122"/>
              </a:rPr>
              <a:t> 数据</a:t>
            </a:r>
            <a:r>
              <a:rPr lang="zh-CN" altLang="en-US" sz="2600" dirty="0">
                <a:latin typeface="微软雅黑" panose="020B0503020204020204" pitchFamily="34" charset="-122"/>
                <a:ea typeface="微软雅黑" panose="020B0503020204020204" pitchFamily="34" charset="-122"/>
              </a:rPr>
              <a:t>搜集</a:t>
            </a:r>
            <a:r>
              <a:rPr lang="zh-CN" altLang="en-US" sz="2600" dirty="0" smtClean="0">
                <a:latin typeface="微软雅黑" panose="020B0503020204020204" pitchFamily="34" charset="-122"/>
                <a:ea typeface="微软雅黑" panose="020B0503020204020204" pitchFamily="34" charset="-122"/>
              </a:rPr>
              <a:t>与</a:t>
            </a:r>
            <a:r>
              <a:rPr lang="zh-CN" altLang="en-US" sz="2600" dirty="0">
                <a:latin typeface="微软雅黑" panose="020B0503020204020204" pitchFamily="34" charset="-122"/>
                <a:ea typeface="微软雅黑" panose="020B0503020204020204" pitchFamily="34" charset="-122"/>
              </a:rPr>
              <a:t>处理</a:t>
            </a:r>
            <a:r>
              <a:rPr lang="zh-CN" altLang="en-US" sz="2600" dirty="0" smtClean="0">
                <a:latin typeface="微软雅黑" panose="020B0503020204020204" pitchFamily="34" charset="-122"/>
                <a:ea typeface="微软雅黑" panose="020B0503020204020204" pitchFamily="34" charset="-122"/>
              </a:rPr>
              <a:t>过程展示</a:t>
            </a:r>
            <a:endParaRPr lang="en-US" altLang="zh-CN" sz="2600" dirty="0" smtClean="0">
              <a:latin typeface="微软雅黑" panose="020B0503020204020204" pitchFamily="34" charset="-122"/>
              <a:ea typeface="微软雅黑" panose="020B0503020204020204" pitchFamily="34" charset="-122"/>
            </a:endParaRPr>
          </a:p>
          <a:p>
            <a:pPr marL="45720" indent="0">
              <a:buNone/>
            </a:pPr>
            <a:endParaRPr lang="en-US" altLang="zh-CN" sz="2600" dirty="0" smtClean="0">
              <a:latin typeface="微软雅黑" panose="020B0503020204020204" pitchFamily="34" charset="-122"/>
              <a:ea typeface="微软雅黑" panose="020B0503020204020204" pitchFamily="34" charset="-122"/>
            </a:endParaRPr>
          </a:p>
          <a:p>
            <a:pPr marL="45720" indent="0">
              <a:buNone/>
            </a:pPr>
            <a:endParaRPr lang="en-US" altLang="zh-CN" sz="26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2800" dirty="0" smtClean="0">
                <a:latin typeface="微软雅黑" panose="020B0503020204020204" pitchFamily="34" charset="-122"/>
                <a:ea typeface="微软雅黑" panose="020B0503020204020204" pitchFamily="34" charset="-122"/>
              </a:rPr>
              <a:t> 可视</a:t>
            </a:r>
            <a:r>
              <a:rPr lang="zh-CN" altLang="en-US" sz="2800" dirty="0">
                <a:latin typeface="微软雅黑" panose="020B0503020204020204" pitchFamily="34" charset="-122"/>
                <a:ea typeface="微软雅黑" panose="020B0503020204020204" pitchFamily="34" charset="-122"/>
              </a:rPr>
              <a:t>系统</a:t>
            </a:r>
            <a:r>
              <a:rPr lang="zh-CN" altLang="en-US" sz="2600" dirty="0" smtClean="0">
                <a:latin typeface="微软雅黑" panose="020B0503020204020204" pitchFamily="34" charset="-122"/>
                <a:ea typeface="微软雅黑" panose="020B0503020204020204" pitchFamily="34" charset="-122"/>
              </a:rPr>
              <a:t>效果图</a:t>
            </a:r>
            <a:endParaRPr lang="en-US" altLang="zh-CN" sz="2600" dirty="0" smtClean="0">
              <a:latin typeface="微软雅黑" panose="020B0503020204020204" pitchFamily="34" charset="-122"/>
              <a:ea typeface="微软雅黑" panose="020B0503020204020204" pitchFamily="34" charset="-122"/>
            </a:endParaRPr>
          </a:p>
          <a:p>
            <a:pPr marL="45720" indent="0">
              <a:buNone/>
            </a:pPr>
            <a:endParaRPr lang="en-US" altLang="zh-CN" dirty="0" smtClean="0">
              <a:latin typeface="微软雅黑" panose="020B0503020204020204" pitchFamily="34" charset="-122"/>
              <a:ea typeface="微软雅黑" panose="020B0503020204020204" pitchFamily="34" charset="-122"/>
            </a:endParaRPr>
          </a:p>
          <a:p>
            <a:pPr marL="45720" indent="0">
              <a:buNone/>
            </a:pP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5900" y="2508920"/>
            <a:ext cx="9753600" cy="4349080"/>
          </a:xfrm>
        </p:spPr>
        <p:txBody>
          <a:bodyPr>
            <a:normAutofit fontScale="90000"/>
          </a:bodyPr>
          <a:lstStyle/>
          <a:p>
            <a:pPr algn="l">
              <a:lnSpc>
                <a:spcPct val="150000"/>
              </a:lnSpc>
            </a:pPr>
            <a:r>
              <a:rPr lang="en-US" altLang="zh-CN" dirty="0" smtClean="0">
                <a:solidFill>
                  <a:srgbClr val="FF0000"/>
                </a:solidFill>
              </a:rPr>
              <a:t/>
            </a:r>
            <a:br>
              <a:rPr lang="en-US" altLang="zh-CN" dirty="0" smtClean="0">
                <a:solidFill>
                  <a:srgbClr val="FF0000"/>
                </a:solidFill>
              </a:rPr>
            </a:br>
            <a:r>
              <a:rPr lang="en-US" altLang="zh-CN" dirty="0" smtClean="0">
                <a:solidFill>
                  <a:srgbClr val="FF0000"/>
                </a:solidFill>
              </a:rPr>
              <a:t/>
            </a:r>
            <a:br>
              <a:rPr lang="en-US" altLang="zh-CN" dirty="0" smtClean="0">
                <a:solidFill>
                  <a:srgbClr val="FF0000"/>
                </a:solidFill>
              </a:rPr>
            </a:br>
            <a:r>
              <a:rPr lang="en-US" altLang="zh-CN" dirty="0" smtClean="0">
                <a:solidFill>
                  <a:srgbClr val="FF0000"/>
                </a:solidFill>
                <a:latin typeface="华文新魏" panose="02010800040101010101" pitchFamily="2" charset="-122"/>
                <a:ea typeface="华文新魏" panose="02010800040101010101" pitchFamily="2" charset="-122"/>
              </a:rPr>
              <a:t>  </a:t>
            </a:r>
            <a:r>
              <a:rPr lang="zh-CN" altLang="en-US" sz="3200" dirty="0" smtClean="0">
                <a:solidFill>
                  <a:schemeClr val="tx1"/>
                </a:solidFill>
                <a:latin typeface="华文新魏" panose="02010800040101010101" pitchFamily="2" charset="-122"/>
                <a:ea typeface="华文新魏" panose="02010800040101010101" pitchFamily="2" charset="-122"/>
              </a:rPr>
              <a:t>通</a:t>
            </a:r>
            <a:r>
              <a:rPr altLang="en-US" sz="3200" dirty="0" smtClean="0">
                <a:solidFill>
                  <a:schemeClr val="tx1"/>
                </a:solidFill>
                <a:latin typeface="华文新魏" panose="02010800040101010101" pitchFamily="2" charset="-122"/>
                <a:ea typeface="华文新魏" panose="02010800040101010101" pitchFamily="2" charset="-122"/>
              </a:rPr>
              <a:t>过这次作业，我们小组数据对数据可视化的重要性有了较好的认识与理解，并掌握了数据可视化的技巧与方法，这对我们以后的学习与研究具有很好的启发性意义。</a:t>
            </a:r>
            <a:r>
              <a:rPr lang="en-US" altLang="zh-CN" dirty="0" smtClean="0">
                <a:solidFill>
                  <a:srgbClr val="FF0000"/>
                </a:solidFill>
              </a:rPr>
              <a:t/>
            </a:r>
            <a:br>
              <a:rPr lang="en-US" altLang="zh-CN" dirty="0" smtClean="0">
                <a:solidFill>
                  <a:srgbClr val="FF0000"/>
                </a:solidFill>
              </a:rPr>
            </a:br>
            <a:r>
              <a:rPr lang="en-US" altLang="zh-CN" dirty="0" smtClean="0">
                <a:solidFill>
                  <a:srgbClr val="FF0000"/>
                </a:solidFill>
              </a:rPr>
              <a:t/>
            </a:r>
            <a:br>
              <a:rPr lang="en-US" altLang="zh-CN" dirty="0" smtClean="0">
                <a:solidFill>
                  <a:srgbClr val="FF0000"/>
                </a:solidFill>
              </a:rPr>
            </a:br>
            <a:r>
              <a:rPr lang="en-US" altLang="zh-CN" dirty="0">
                <a:solidFill>
                  <a:srgbClr val="FF0000"/>
                </a:solidFill>
              </a:rPr>
              <a:t/>
            </a:r>
            <a:br>
              <a:rPr lang="en-US" altLang="zh-CN" dirty="0">
                <a:solidFill>
                  <a:srgbClr val="FF0000"/>
                </a:solidFill>
              </a:rPr>
            </a:br>
            <a:endParaRPr lang="zh-CN" altLang="en-US" dirty="0">
              <a:solidFill>
                <a:srgbClr val="FF0000"/>
              </a:solidFill>
            </a:endParaRPr>
          </a:p>
        </p:txBody>
      </p:sp>
      <p:sp>
        <p:nvSpPr>
          <p:cNvPr id="4" name="标题 3"/>
          <p:cNvSpPr>
            <a:spLocks noGrp="1"/>
          </p:cNvSpPr>
          <p:nvPr/>
        </p:nvSpPr>
        <p:spPr>
          <a:xfrm>
            <a:off x="1217614" y="274638"/>
            <a:ext cx="975360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a:lstStyle>
          <a:p>
            <a:pPr marL="571500" indent="-571500">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rPr>
              <a:t>总结</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6020" y="1412776"/>
            <a:ext cx="8856984" cy="2952328"/>
          </a:xfrm>
        </p:spPr>
        <p:txBody>
          <a:bodyPr>
            <a:normAutofit/>
          </a:bodyPr>
          <a:lstStyle/>
          <a:p>
            <a:pPr marL="914400" indent="-914400">
              <a:buFont typeface="+mj-lt"/>
              <a:buAutoNum type="arabicPeriod"/>
            </a:pPr>
            <a:r>
              <a:rPr lang="zh-CN" altLang="en-US" dirty="0">
                <a:solidFill>
                  <a:schemeClr val="tx1"/>
                </a:solidFill>
                <a:latin typeface="微软雅黑" panose="020B0503020204020204" pitchFamily="34" charset="-122"/>
                <a:ea typeface="微软雅黑" panose="020B0503020204020204" pitchFamily="34" charset="-122"/>
              </a:rPr>
              <a:t>时空数据分析与可视化介绍</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endParaRPr lang="zh-CN" dirty="0">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idx="1"/>
          </p:nvPr>
        </p:nvSpPr>
        <p:spPr/>
        <p:txBody>
          <a:bodyPr/>
          <a:lstStyle/>
          <a:p>
            <a:endParaRPr lang="en-US" altLang="zh-CN" dirty="0">
              <a:latin typeface="微软雅黑" panose="020B0503020204020204" pitchFamily="34" charset="-122"/>
              <a:ea typeface="微软雅黑" panose="020B0503020204020204" pitchFamily="34" charset="-122"/>
            </a:endParaRPr>
          </a:p>
          <a:p>
            <a:endParaRPr 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时空数据分析与</a:t>
            </a:r>
            <a:r>
              <a:rPr lang="zh-CN" altLang="en-US" dirty="0">
                <a:solidFill>
                  <a:schemeClr val="tx1"/>
                </a:solidFill>
                <a:latin typeface="微软雅黑" panose="020B0503020204020204" pitchFamily="34" charset="-122"/>
                <a:ea typeface="微软雅黑" panose="020B0503020204020204" pitchFamily="34" charset="-122"/>
              </a:rPr>
              <a:t>可视化介绍</a:t>
            </a: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233278" y="1600200"/>
            <a:ext cx="6733341" cy="5141168"/>
          </a:xfrm>
        </p:spPr>
        <p:txBody>
          <a:bodyPr>
            <a:normAutofit fontScale="92500" lnSpcReduction="10000"/>
          </a:bodyPr>
          <a:lstStyle/>
          <a:p>
            <a:pPr marL="45720" indent="0">
              <a:buNone/>
            </a:pPr>
            <a:endParaRPr lang="en-US" altLang="zh-CN" sz="3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1900" dirty="0" smtClean="0">
                <a:latin typeface="华文新魏" panose="02010800040101010101" pitchFamily="2" charset="-122"/>
                <a:ea typeface="华文新魏" panose="02010800040101010101" pitchFamily="2" charset="-122"/>
              </a:rPr>
              <a:t>空间</a:t>
            </a:r>
            <a:r>
              <a:rPr lang="zh-CN" altLang="en-US" sz="1900" dirty="0">
                <a:latin typeface="华文新魏" panose="02010800040101010101" pitchFamily="2" charset="-122"/>
                <a:ea typeface="华文新魏" panose="02010800040101010101" pitchFamily="2" charset="-122"/>
              </a:rPr>
              <a:t>自</a:t>
            </a:r>
            <a:r>
              <a:rPr lang="zh-CN" altLang="en-US" sz="1900" dirty="0" smtClean="0">
                <a:latin typeface="华文新魏" panose="02010800040101010101" pitchFamily="2" charset="-122"/>
                <a:ea typeface="华文新魏" panose="02010800040101010101" pitchFamily="2" charset="-122"/>
              </a:rPr>
              <a:t>相关</a:t>
            </a:r>
            <a:r>
              <a:rPr lang="zh-CN" altLang="en-US" sz="1900" dirty="0">
                <a:latin typeface="华文新魏" panose="02010800040101010101" pitchFamily="2" charset="-122"/>
                <a:ea typeface="华文新魏" panose="02010800040101010101" pitchFamily="2" charset="-122"/>
              </a:rPr>
              <a:t>是指一些变量在同一个分布区内的观测数据之间潜在的相互依赖性</a:t>
            </a:r>
            <a:r>
              <a:rPr lang="zh-CN" altLang="en-US" sz="1900" dirty="0" smtClean="0">
                <a:latin typeface="华文新魏" panose="02010800040101010101" pitchFamily="2" charset="-122"/>
                <a:ea typeface="华文新魏" panose="02010800040101010101" pitchFamily="2" charset="-122"/>
              </a:rPr>
              <a:t>。地理学</a:t>
            </a:r>
            <a:r>
              <a:rPr lang="zh-CN" altLang="en-US" sz="1900" dirty="0">
                <a:latin typeface="华文新魏" panose="02010800040101010101" pitchFamily="2" charset="-122"/>
                <a:ea typeface="华文新魏" panose="02010800040101010101" pitchFamily="2" charset="-122"/>
              </a:rPr>
              <a:t>第一定律指出，任何东西与别的东西之间都是相关的，但近处的东西比远处的东西相关性更</a:t>
            </a:r>
            <a:r>
              <a:rPr lang="zh-CN" altLang="en-US" sz="1900" dirty="0" smtClean="0">
                <a:latin typeface="华文新魏" panose="02010800040101010101" pitchFamily="2" charset="-122"/>
                <a:ea typeface="华文新魏" panose="02010800040101010101" pitchFamily="2" charset="-122"/>
              </a:rPr>
              <a:t>强。</a:t>
            </a:r>
            <a:endParaRPr lang="en-US" altLang="zh-CN" sz="1900" dirty="0" smtClean="0">
              <a:latin typeface="华文新魏" panose="02010800040101010101" pitchFamily="2" charset="-122"/>
              <a:ea typeface="华文新魏" panose="02010800040101010101" pitchFamily="2" charset="-122"/>
            </a:endParaRPr>
          </a:p>
          <a:p>
            <a:pPr>
              <a:lnSpc>
                <a:spcPct val="150000"/>
              </a:lnSpc>
              <a:buFont typeface="Wingdings" panose="05000000000000000000" pitchFamily="2" charset="2"/>
              <a:buChar char="Ø"/>
            </a:pPr>
            <a:r>
              <a:rPr lang="zh-CN" altLang="en-US" sz="1900" dirty="0" smtClean="0">
                <a:latin typeface="华文新魏" panose="02010800040101010101" pitchFamily="2" charset="-122"/>
                <a:ea typeface="华文新魏" panose="02010800040101010101" pitchFamily="2" charset="-122"/>
              </a:rPr>
              <a:t>比如：分析我们的可视化效果图，从长江学者的籍贯分布图来看，南方地区的江苏省的样本点分布密集，临近的北方地区的山东省也很密集；而西北地区的甘肃省，距离江苏省很远，它的样本点分布很稀疏，同样处于西北地区的青海</a:t>
            </a:r>
            <a:r>
              <a:rPr lang="zh-CN" altLang="en-US" sz="1900" dirty="0">
                <a:latin typeface="华文新魏" panose="02010800040101010101" pitchFamily="2" charset="-122"/>
                <a:ea typeface="华文新魏" panose="02010800040101010101" pitchFamily="2" charset="-122"/>
              </a:rPr>
              <a:t>，</a:t>
            </a:r>
            <a:r>
              <a:rPr lang="zh-CN" altLang="en-US" sz="1900" dirty="0" smtClean="0">
                <a:latin typeface="华文新魏" panose="02010800040101010101" pitchFamily="2" charset="-122"/>
                <a:ea typeface="华文新魏" panose="02010800040101010101" pitchFamily="2" charset="-122"/>
              </a:rPr>
              <a:t>内蒙古自治区的样本点分布也很稀疏。</a:t>
            </a:r>
            <a:endParaRPr lang="en-US" altLang="zh-CN" sz="1900" dirty="0" smtClean="0">
              <a:latin typeface="华文新魏" panose="02010800040101010101" pitchFamily="2" charset="-122"/>
              <a:ea typeface="华文新魏" panose="02010800040101010101" pitchFamily="2" charset="-122"/>
            </a:endParaRPr>
          </a:p>
          <a:p>
            <a:pPr>
              <a:lnSpc>
                <a:spcPct val="150000"/>
              </a:lnSpc>
              <a:buFont typeface="Wingdings" panose="05000000000000000000" pitchFamily="2" charset="2"/>
              <a:buChar char="Ø"/>
            </a:pPr>
            <a:r>
              <a:rPr lang="zh-CN" altLang="en-US" sz="1900" dirty="0" smtClean="0">
                <a:latin typeface="华文新魏" panose="02010800040101010101" pitchFamily="2" charset="-122"/>
                <a:ea typeface="华文新魏" panose="02010800040101010101" pitchFamily="2" charset="-122"/>
              </a:rPr>
              <a:t>由于这种相关性的传递，北方和南方地区的样本分布很稠密，距离较远的东北地区和西北地图样本点比较稀疏。</a:t>
            </a:r>
            <a:endParaRPr lang="en-US" altLang="zh-CN" sz="3200" dirty="0">
              <a:latin typeface="华文新魏" panose="02010800040101010101" pitchFamily="2" charset="-122"/>
              <a:ea typeface="华文新魏" panose="02010800040101010101" pitchFamily="2" charset="-122"/>
            </a:endParaRPr>
          </a:p>
          <a:p>
            <a:pPr>
              <a:buFont typeface="Wingdings" panose="05000000000000000000" pitchFamily="2" charset="2"/>
              <a:buChar char="Ø"/>
            </a:pPr>
            <a:endParaRPr lang="zh-CN" dirty="0">
              <a:latin typeface="微软雅黑" panose="020B0503020204020204" pitchFamily="34" charset="-122"/>
              <a:ea typeface="微软雅黑" panose="020B0503020204020204" pitchFamily="34" charset="-122"/>
            </a:endParaRPr>
          </a:p>
        </p:txBody>
      </p:sp>
      <p:sp>
        <p:nvSpPr>
          <p:cNvPr id="7" name="内容占位符 6"/>
          <p:cNvSpPr>
            <a:spLocks noGrp="1"/>
          </p:cNvSpPr>
          <p:nvPr>
            <p:ph sz="half" idx="2"/>
          </p:nvPr>
        </p:nvSpPr>
        <p:spPr>
          <a:xfrm>
            <a:off x="6262478" y="1828800"/>
            <a:ext cx="5808597" cy="4343400"/>
          </a:xfrm>
        </p:spPr>
        <p:txBody>
          <a:bodyPr>
            <a:normAutofit fontScale="92500" lnSpcReduction="10000"/>
          </a:bodyPr>
          <a:lstStyle/>
          <a:p>
            <a:pPr marL="45720" indent="0">
              <a:buNone/>
            </a:pPr>
            <a:endParaRPr lang="en-US" altLang="zh-CN" sz="2000" dirty="0" smtClean="0"/>
          </a:p>
          <a:p>
            <a:pPr marL="45720" indent="0">
              <a:buNone/>
            </a:pPr>
            <a:endParaRPr lang="en-US" altLang="zh-CN" sz="2000" dirty="0"/>
          </a:p>
          <a:p>
            <a:pPr marL="45720" indent="0">
              <a:buNone/>
            </a:pPr>
            <a:endParaRPr lang="en-US" altLang="zh-CN" sz="2000" dirty="0" smtClean="0"/>
          </a:p>
          <a:p>
            <a:pPr marL="45720" indent="0">
              <a:buNone/>
            </a:pPr>
            <a:endParaRPr lang="en-US" altLang="zh-CN" sz="2000" dirty="0"/>
          </a:p>
          <a:p>
            <a:pPr marL="45720" indent="0">
              <a:buNone/>
            </a:pPr>
            <a:endParaRPr lang="en-US" altLang="zh-CN" sz="2000" dirty="0" smtClean="0"/>
          </a:p>
          <a:p>
            <a:pPr marL="45720" indent="0">
              <a:buNone/>
            </a:pPr>
            <a:endParaRPr lang="en-US" altLang="zh-CN" sz="2000" dirty="0"/>
          </a:p>
          <a:p>
            <a:pPr marL="45720" indent="0">
              <a:buNone/>
            </a:pPr>
            <a:endParaRPr lang="en-US" altLang="zh-CN" sz="2000" dirty="0" smtClean="0"/>
          </a:p>
          <a:p>
            <a:pPr marL="45720" indent="0">
              <a:buNone/>
            </a:pPr>
            <a:endParaRPr lang="en-US" altLang="zh-CN" sz="1600" dirty="0" smtClean="0"/>
          </a:p>
          <a:p>
            <a:pPr marL="45720" indent="0">
              <a:buNone/>
            </a:pPr>
            <a:r>
              <a:rPr lang="zh-CN" altLang="en-US" sz="1600" dirty="0" smtClean="0"/>
              <a:t>                                                                            </a:t>
            </a:r>
            <a:endParaRPr lang="en-US" altLang="zh-CN" sz="1600" dirty="0" smtClean="0"/>
          </a:p>
          <a:p>
            <a:pPr marL="45720" indent="0">
              <a:buNone/>
            </a:pPr>
            <a:r>
              <a:rPr lang="en-US" altLang="zh-CN" sz="1300" dirty="0"/>
              <a:t> </a:t>
            </a:r>
            <a:r>
              <a:rPr lang="en-US" altLang="zh-CN" sz="1300" dirty="0" smtClean="0"/>
              <a:t>                                                                </a:t>
            </a:r>
            <a:r>
              <a:rPr lang="zh-CN" altLang="en-US" sz="1300" dirty="0" smtClean="0"/>
              <a:t>图</a:t>
            </a:r>
            <a:r>
              <a:rPr lang="en-US" altLang="zh-CN" sz="1300" dirty="0" smtClean="0"/>
              <a:t>1</a:t>
            </a:r>
            <a:r>
              <a:rPr lang="en-US" altLang="zh-CN" sz="1300" dirty="0" smtClean="0"/>
              <a:t>.1</a:t>
            </a:r>
            <a:r>
              <a:rPr lang="zh-CN" altLang="en-US" sz="1500" dirty="0" smtClean="0"/>
              <a:t>长江</a:t>
            </a:r>
            <a:r>
              <a:rPr lang="zh-CN" altLang="en-US" sz="1500" dirty="0" smtClean="0"/>
              <a:t>学者籍贯分布的空间关系</a:t>
            </a:r>
            <a:endParaRPr lang="zh-CN" altLang="en-US" sz="15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4847" y="2666918"/>
            <a:ext cx="3848747" cy="30661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时空数据分析与</a:t>
            </a:r>
            <a:r>
              <a:rPr lang="zh-CN" altLang="en-US" dirty="0">
                <a:solidFill>
                  <a:schemeClr val="tx1"/>
                </a:solidFill>
                <a:latin typeface="微软雅黑" panose="020B0503020204020204" pitchFamily="34" charset="-122"/>
                <a:ea typeface="微软雅黑" panose="020B0503020204020204" pitchFamily="34" charset="-122"/>
              </a:rPr>
              <a:t>可视化介绍</a:t>
            </a: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1233278" y="1828800"/>
            <a:ext cx="10693782" cy="4343400"/>
          </a:xfrm>
        </p:spPr>
        <p:txBody>
          <a:bodyPr>
            <a:normAutofit fontScale="92500" lnSpcReduction="10000"/>
          </a:bodyPr>
          <a:lstStyle/>
          <a:p>
            <a:pPr>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空间信息可视化</a:t>
            </a:r>
            <a:endParaRPr lang="en-US" altLang="zh-CN" sz="28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dirty="0">
                <a:latin typeface="华文新魏" panose="02010800040101010101" pitchFamily="2" charset="-122"/>
                <a:ea typeface="华文新魏" panose="02010800040101010101" pitchFamily="2" charset="-122"/>
              </a:rPr>
              <a:t>空间信息可视化是指运用计算机图形图像处理技术，将复杂的科学现象和自然景观及一些抽象概念图形化的过程</a:t>
            </a:r>
            <a:r>
              <a:rPr lang="zh-CN" altLang="en-US" dirty="0" smtClean="0">
                <a:latin typeface="华文新魏" panose="02010800040101010101" pitchFamily="2" charset="-122"/>
                <a:ea typeface="华文新魏" panose="02010800040101010101" pitchFamily="2" charset="-122"/>
              </a:rPr>
              <a:t>。</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空间信息</a:t>
            </a:r>
            <a:r>
              <a:rPr lang="zh-CN" altLang="en-US" sz="2800" dirty="0" smtClean="0">
                <a:latin typeface="微软雅黑" panose="020B0503020204020204" pitchFamily="34" charset="-122"/>
                <a:ea typeface="微软雅黑" panose="020B0503020204020204" pitchFamily="34" charset="-122"/>
              </a:rPr>
              <a:t>可视化的形式</a:t>
            </a:r>
            <a:endParaRPr lang="en-US" altLang="zh-CN" sz="28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dirty="0">
                <a:latin typeface="华文新魏" panose="02010800040101010101" pitchFamily="2" charset="-122"/>
                <a:ea typeface="华文新魏" panose="02010800040101010101" pitchFamily="2" charset="-122"/>
              </a:rPr>
              <a:t>地图</a:t>
            </a:r>
          </a:p>
          <a:p>
            <a:pPr>
              <a:buFont typeface="Wingdings" panose="05000000000000000000" pitchFamily="2" charset="2"/>
              <a:buChar char="ü"/>
            </a:pPr>
            <a:r>
              <a:rPr lang="zh-CN" altLang="en-US" dirty="0">
                <a:latin typeface="华文新魏" panose="02010800040101010101" pitchFamily="2" charset="-122"/>
                <a:ea typeface="华文新魏" panose="02010800040101010101" pitchFamily="2" charset="-122"/>
              </a:rPr>
              <a:t>图像</a:t>
            </a:r>
          </a:p>
          <a:p>
            <a:pPr>
              <a:buFont typeface="Wingdings" panose="05000000000000000000" pitchFamily="2" charset="2"/>
              <a:buChar char="ü"/>
            </a:pPr>
            <a:r>
              <a:rPr lang="zh-CN" altLang="en-US" dirty="0">
                <a:latin typeface="华文新魏" panose="02010800040101010101" pitchFamily="2" charset="-122"/>
                <a:ea typeface="华文新魏" panose="02010800040101010101" pitchFamily="2" charset="-122"/>
              </a:rPr>
              <a:t>统计表</a:t>
            </a:r>
          </a:p>
          <a:p>
            <a:pPr>
              <a:buFont typeface="Wingdings" panose="05000000000000000000" pitchFamily="2" charset="2"/>
              <a:buChar char="ü"/>
            </a:pPr>
            <a:r>
              <a:rPr lang="zh-CN" altLang="en-US" dirty="0">
                <a:latin typeface="华文新魏" panose="02010800040101010101" pitchFamily="2" charset="-122"/>
                <a:ea typeface="华文新魏" panose="02010800040101010101" pitchFamily="2" charset="-122"/>
              </a:rPr>
              <a:t>三维多媒体虚拟</a:t>
            </a:r>
            <a:r>
              <a:rPr lang="zh-CN" altLang="en-US" dirty="0" smtClean="0">
                <a:latin typeface="华文新魏" panose="02010800040101010101" pitchFamily="2" charset="-122"/>
                <a:ea typeface="华文新魏" panose="02010800040101010101" pitchFamily="2" charset="-122"/>
              </a:rPr>
              <a:t>现实</a:t>
            </a:r>
            <a:endParaRPr lang="en-US" altLang="zh-CN" dirty="0" smtClean="0">
              <a:latin typeface="华文新魏" panose="02010800040101010101" pitchFamily="2" charset="-122"/>
              <a:ea typeface="华文新魏" panose="02010800040101010101" pitchFamily="2" charset="-122"/>
            </a:endParaRPr>
          </a:p>
          <a:p>
            <a:pPr marL="45720" indent="0">
              <a:buNone/>
            </a:pPr>
            <a:r>
              <a:rPr lang="zh-CN" altLang="en-US" dirty="0" smtClean="0">
                <a:latin typeface="微软雅黑" panose="020B0503020204020204" pitchFamily="34" charset="-122"/>
                <a:ea typeface="微软雅黑" panose="020B0503020204020204" pitchFamily="34" charset="-122"/>
              </a:rPr>
              <a:t>我们采用的是地图的可视化形式，如图</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所示</a:t>
            </a: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en-US" altLang="zh-CN" sz="2800" dirty="0" smtClean="0">
              <a:latin typeface="微软雅黑" panose="020B0503020204020204" pitchFamily="34" charset="-122"/>
              <a:ea typeface="微软雅黑" panose="020B0503020204020204" pitchFamily="34" charset="-122"/>
            </a:endParaRPr>
          </a:p>
          <a:p>
            <a:pPr marL="45720" indent="0">
              <a:buNone/>
            </a:pPr>
            <a:endParaRPr lang="en-US" altLang="zh-CN" dirty="0" smtClean="0">
              <a:latin typeface="微软雅黑" panose="020B0503020204020204" pitchFamily="34" charset="-122"/>
              <a:ea typeface="微软雅黑" panose="020B0503020204020204" pitchFamily="34" charset="-122"/>
            </a:endParaRPr>
          </a:p>
          <a:p>
            <a:pPr marL="45720" indent="0">
              <a:buNone/>
            </a:pPr>
            <a:endParaRPr lang="en-US" altLang="zh-CN" dirty="0" smtClean="0">
              <a:latin typeface="微软雅黑" panose="020B0503020204020204" pitchFamily="34" charset="-122"/>
              <a:ea typeface="微软雅黑" panose="020B0503020204020204" pitchFamily="34" charset="-122"/>
            </a:endParaRPr>
          </a:p>
          <a:p>
            <a:pPr marL="45720" indent="0">
              <a:buNone/>
            </a:pP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zh-CN" dirty="0">
              <a:latin typeface="微软雅黑" panose="020B0503020204020204" pitchFamily="34" charset="-122"/>
              <a:ea typeface="微软雅黑" panose="020B0503020204020204" pitchFamily="34" charset="-122"/>
            </a:endParaRPr>
          </a:p>
        </p:txBody>
      </p:sp>
      <p:sp>
        <p:nvSpPr>
          <p:cNvPr id="7" name="内容占位符 6"/>
          <p:cNvSpPr>
            <a:spLocks noGrp="1"/>
          </p:cNvSpPr>
          <p:nvPr>
            <p:ph sz="half" idx="2"/>
          </p:nvPr>
        </p:nvSpPr>
        <p:spPr>
          <a:xfrm>
            <a:off x="7480091" y="2276872"/>
            <a:ext cx="4708734" cy="4343400"/>
          </a:xfrm>
        </p:spPr>
        <p:txBody>
          <a:bodyPr>
            <a:normAutofit fontScale="92500" lnSpcReduction="10000"/>
          </a:bodyPr>
          <a:lstStyle/>
          <a:p>
            <a:pPr marL="45720" indent="0">
              <a:buNone/>
            </a:pPr>
            <a:endParaRPr lang="en-US" altLang="zh-CN" sz="2000" dirty="0" smtClean="0"/>
          </a:p>
          <a:p>
            <a:pPr marL="45720" indent="0">
              <a:buNone/>
            </a:pPr>
            <a:endParaRPr lang="en-US" altLang="zh-CN" sz="2000" dirty="0"/>
          </a:p>
          <a:p>
            <a:pPr marL="45720" indent="0">
              <a:buNone/>
            </a:pPr>
            <a:endParaRPr lang="en-US" altLang="zh-CN" sz="2000" dirty="0" smtClean="0"/>
          </a:p>
          <a:p>
            <a:pPr marL="45720" indent="0">
              <a:buNone/>
            </a:pPr>
            <a:endParaRPr lang="en-US" altLang="zh-CN" sz="2000" dirty="0" smtClean="0"/>
          </a:p>
          <a:p>
            <a:pPr marL="45720" indent="0">
              <a:buNone/>
            </a:pPr>
            <a:endParaRPr lang="en-US" altLang="zh-CN" sz="2000" dirty="0"/>
          </a:p>
          <a:p>
            <a:pPr marL="45720" indent="0">
              <a:buNone/>
            </a:pPr>
            <a:endParaRPr lang="en-US" altLang="zh-CN" sz="2000" dirty="0" smtClean="0"/>
          </a:p>
          <a:p>
            <a:pPr marL="45720" indent="0">
              <a:buNone/>
            </a:pPr>
            <a:endParaRPr lang="en-US" altLang="zh-CN" sz="2000" dirty="0"/>
          </a:p>
          <a:p>
            <a:pPr marL="45720" indent="0">
              <a:buNone/>
            </a:pPr>
            <a:endParaRPr lang="en-US" altLang="zh-CN" sz="2000" dirty="0"/>
          </a:p>
          <a:p>
            <a:pPr marL="45720" indent="0">
              <a:buNone/>
            </a:pPr>
            <a:r>
              <a:rPr lang="zh-CN" altLang="en-US" sz="1700" dirty="0" smtClean="0"/>
              <a:t>            </a:t>
            </a:r>
            <a:r>
              <a:rPr lang="zh-CN" altLang="en-US" sz="1700" dirty="0" smtClean="0"/>
              <a:t>        </a:t>
            </a:r>
            <a:r>
              <a:rPr lang="zh-CN" altLang="en-US" sz="1500" dirty="0" smtClean="0"/>
              <a:t>图</a:t>
            </a:r>
            <a:r>
              <a:rPr lang="en-US" altLang="zh-CN" sz="1500" dirty="0" smtClean="0"/>
              <a:t>1.2  </a:t>
            </a:r>
            <a:r>
              <a:rPr lang="zh-CN" altLang="en-US" sz="1500" dirty="0"/>
              <a:t>长江</a:t>
            </a:r>
            <a:r>
              <a:rPr lang="zh-CN" altLang="en-US" sz="1500" dirty="0" smtClean="0"/>
              <a:t>学者分布图</a:t>
            </a:r>
            <a:endParaRPr lang="en-US" altLang="zh-CN" sz="1500" dirty="0" smtClean="0"/>
          </a:p>
          <a:p>
            <a:pPr marL="45720" indent="0">
              <a:buNone/>
            </a:pPr>
            <a:endParaRPr lang="en-US" altLang="zh-CN" sz="1600"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091" y="2780928"/>
            <a:ext cx="4573042" cy="30697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7908" y="1916832"/>
            <a:ext cx="8856984" cy="2952328"/>
          </a:xfrm>
        </p:spPr>
        <p:txBody>
          <a:bodyPr>
            <a:normAutofit/>
          </a:bodyPr>
          <a:lstStyle/>
          <a:p>
            <a:pPr algn="ctr"/>
            <a:r>
              <a:rPr lang="en-US" altLang="zh-CN" dirty="0" smtClean="0">
                <a:solidFill>
                  <a:schemeClr val="tx1"/>
                </a:solidFill>
                <a:latin typeface="微软雅黑" panose="020B0503020204020204" pitchFamily="34" charset="-122"/>
                <a:ea typeface="微软雅黑" panose="020B0503020204020204" pitchFamily="34" charset="-122"/>
              </a:rPr>
              <a:t>2.  </a:t>
            </a:r>
            <a:r>
              <a:rPr lang="zh-CN" altLang="en-US" dirty="0" smtClean="0">
                <a:solidFill>
                  <a:schemeClr val="tx1"/>
                </a:solidFill>
                <a:latin typeface="微软雅黑" panose="020B0503020204020204" pitchFamily="34" charset="-122"/>
                <a:ea typeface="微软雅黑" panose="020B0503020204020204" pitchFamily="34" charset="-122"/>
              </a:rPr>
              <a:t>数据</a:t>
            </a:r>
            <a:r>
              <a:rPr lang="zh-CN" altLang="en-US" dirty="0">
                <a:solidFill>
                  <a:schemeClr val="tx1"/>
                </a:solidFill>
                <a:latin typeface="微软雅黑" panose="020B0503020204020204" pitchFamily="34" charset="-122"/>
                <a:ea typeface="微软雅黑" panose="020B0503020204020204" pitchFamily="34" charset="-122"/>
              </a:rPr>
              <a:t>搜集</a:t>
            </a:r>
            <a:r>
              <a:rPr lang="zh-CN" altLang="en-US" dirty="0" smtClean="0">
                <a:solidFill>
                  <a:schemeClr val="tx1"/>
                </a:solidFill>
                <a:latin typeface="微软雅黑" panose="020B0503020204020204" pitchFamily="34" charset="-122"/>
                <a:ea typeface="微软雅黑" panose="020B0503020204020204" pitchFamily="34" charset="-122"/>
              </a:rPr>
              <a:t>与</a:t>
            </a:r>
            <a:r>
              <a:rPr lang="zh-CN" altLang="en-US" dirty="0">
                <a:solidFill>
                  <a:schemeClr val="tx1"/>
                </a:solidFill>
                <a:latin typeface="微软雅黑" panose="020B0503020204020204" pitchFamily="34" charset="-122"/>
                <a:ea typeface="微软雅黑" panose="020B0503020204020204" pitchFamily="34" charset="-122"/>
              </a:rPr>
              <a:t>处理</a:t>
            </a:r>
            <a:r>
              <a:rPr lang="zh-CN" altLang="en-US" dirty="0" smtClean="0">
                <a:solidFill>
                  <a:schemeClr val="tx1"/>
                </a:solidFill>
                <a:latin typeface="微软雅黑" panose="020B0503020204020204" pitchFamily="34" charset="-122"/>
                <a:ea typeface="微软雅黑" panose="020B0503020204020204" pitchFamily="34" charset="-122"/>
              </a:rPr>
              <a:t>过程</a:t>
            </a:r>
            <a:r>
              <a:rPr lang="zh-CN" altLang="en-US" dirty="0">
                <a:solidFill>
                  <a:schemeClr val="tx1"/>
                </a:solidFill>
                <a:latin typeface="微软雅黑" panose="020B0503020204020204" pitchFamily="34" charset="-122"/>
                <a:ea typeface="微软雅黑" panose="020B0503020204020204" pitchFamily="34" charset="-122"/>
              </a:rPr>
              <a:t>展示</a:t>
            </a:r>
            <a:br>
              <a:rPr lang="zh-CN" altLang="en-US" dirty="0">
                <a:solidFill>
                  <a:schemeClr val="tx1"/>
                </a:solidFill>
                <a:latin typeface="微软雅黑" panose="020B0503020204020204" pitchFamily="34" charset="-122"/>
                <a:ea typeface="微软雅黑" panose="020B0503020204020204" pitchFamily="34" charset="-122"/>
              </a:rPr>
            </a:b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endParaRPr lang="zh-CN" dirty="0">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idx="1"/>
          </p:nvPr>
        </p:nvSpPr>
        <p:spPr/>
        <p:txBody>
          <a:bodyPr/>
          <a:lstStyle/>
          <a:p>
            <a:endParaRPr lang="en-US" altLang="zh-CN" dirty="0">
              <a:latin typeface="微软雅黑" panose="020B0503020204020204" pitchFamily="34" charset="-122"/>
              <a:ea typeface="微软雅黑" panose="020B0503020204020204" pitchFamily="34" charset="-122"/>
            </a:endParaRPr>
          </a:p>
          <a:p>
            <a:endParaRPr 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81844" y="883746"/>
            <a:ext cx="9753600" cy="1325562"/>
          </a:xfrm>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a:t>
            </a:r>
            <a:r>
              <a:rPr lang="zh-CN" altLang="en-US" dirty="0">
                <a:solidFill>
                  <a:schemeClr val="tx1"/>
                </a:solidFill>
                <a:latin typeface="微软雅黑" panose="020B0503020204020204" pitchFamily="34" charset="-122"/>
                <a:ea typeface="微软雅黑" panose="020B0503020204020204" pitchFamily="34" charset="-122"/>
              </a:rPr>
              <a:t>搜集</a:t>
            </a:r>
            <a:r>
              <a:rPr lang="zh-CN" altLang="en-US" dirty="0" smtClean="0">
                <a:solidFill>
                  <a:schemeClr val="tx1"/>
                </a:solidFill>
                <a:latin typeface="微软雅黑" panose="020B0503020204020204" pitchFamily="34" charset="-122"/>
                <a:ea typeface="微软雅黑" panose="020B0503020204020204" pitchFamily="34" charset="-122"/>
              </a:rPr>
              <a:t>与</a:t>
            </a:r>
            <a:r>
              <a:rPr lang="zh-CN" altLang="en-US" dirty="0">
                <a:solidFill>
                  <a:schemeClr val="tx1"/>
                </a:solidFill>
                <a:latin typeface="微软雅黑" panose="020B0503020204020204" pitchFamily="34" charset="-122"/>
                <a:ea typeface="微软雅黑" panose="020B0503020204020204" pitchFamily="34" charset="-122"/>
              </a:rPr>
              <a:t>处理</a:t>
            </a:r>
            <a:r>
              <a:rPr lang="zh-CN" altLang="en-US" dirty="0" smtClean="0">
                <a:solidFill>
                  <a:schemeClr val="tx1"/>
                </a:solidFill>
                <a:latin typeface="微软雅黑" panose="020B0503020204020204" pitchFamily="34" charset="-122"/>
                <a:ea typeface="微软雅黑" panose="020B0503020204020204" pitchFamily="34" charset="-122"/>
              </a:rPr>
              <a:t>过程</a:t>
            </a:r>
            <a:r>
              <a:rPr lang="zh-CN" altLang="en-US" dirty="0">
                <a:solidFill>
                  <a:schemeClr val="tx1"/>
                </a:solidFill>
                <a:latin typeface="微软雅黑" panose="020B0503020204020204" pitchFamily="34" charset="-122"/>
                <a:ea typeface="微软雅黑" panose="020B0503020204020204" pitchFamily="34" charset="-122"/>
              </a:rPr>
              <a:t>展示</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5" name="内容占位符 4"/>
          <p:cNvSpPr>
            <a:spLocks noGrp="1"/>
          </p:cNvSpPr>
          <p:nvPr>
            <p:ph sz="half" idx="1"/>
          </p:nvPr>
        </p:nvSpPr>
        <p:spPr>
          <a:xfrm>
            <a:off x="981844" y="1725352"/>
            <a:ext cx="6157277" cy="4343400"/>
          </a:xfrm>
        </p:spPr>
        <p:txBody>
          <a:bodyPr>
            <a:normAutofit fontScale="85000" lnSpcReduction="20000"/>
          </a:bodyPr>
          <a:lstStyle/>
          <a:p>
            <a:pPr>
              <a:buFont typeface="Wingdings" panose="05000000000000000000" pitchFamily="2" charset="2"/>
              <a:buChar char="Ø"/>
            </a:pPr>
            <a:endParaRPr lang="en-US" altLang="zh-CN" dirty="0" smtClean="0">
              <a:latin typeface="微软雅黑" panose="020B0503020204020204" pitchFamily="34" charset="-122"/>
              <a:ea typeface="微软雅黑" panose="020B0503020204020204" pitchFamily="34" charset="-122"/>
            </a:endParaRPr>
          </a:p>
          <a:p>
            <a:pPr>
              <a:lnSpc>
                <a:spcPct val="11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我们组的任务是进行长江学者</a:t>
            </a:r>
            <a:r>
              <a:rPr lang="zh-CN" altLang="en-US" dirty="0">
                <a:latin typeface="微软雅黑" panose="020B0503020204020204" pitchFamily="34" charset="-122"/>
                <a:ea typeface="微软雅黑" panose="020B0503020204020204" pitchFamily="34" charset="-122"/>
              </a:rPr>
              <a:t>信息数据分析与</a:t>
            </a:r>
            <a:r>
              <a:rPr lang="zh-CN" altLang="en-US" dirty="0" smtClean="0">
                <a:latin typeface="微软雅黑" panose="020B0503020204020204" pitchFamily="34" charset="-122"/>
                <a:ea typeface="微软雅黑" panose="020B0503020204020204" pitchFamily="34" charset="-122"/>
              </a:rPr>
              <a:t>可视化。</a:t>
            </a:r>
            <a:endParaRPr lang="en-US" altLang="zh-CN" dirty="0" smtClean="0">
              <a:latin typeface="微软雅黑" panose="020B0503020204020204" pitchFamily="34" charset="-122"/>
              <a:ea typeface="微软雅黑" panose="020B0503020204020204" pitchFamily="34" charset="-122"/>
            </a:endParaRPr>
          </a:p>
          <a:p>
            <a:pPr>
              <a:lnSpc>
                <a:spcPct val="110000"/>
              </a:lnSpc>
              <a:buFont typeface="Wingdings" panose="05000000000000000000" pitchFamily="2" charset="2"/>
              <a:buChar char="Ø"/>
            </a:pPr>
            <a:r>
              <a:rPr lang="zh-CN" altLang="en-US" dirty="0" smtClean="0">
                <a:latin typeface="华文新魏" panose="02010800040101010101" pitchFamily="2" charset="-122"/>
                <a:ea typeface="华文新魏" panose="02010800040101010101" pitchFamily="2" charset="-122"/>
              </a:rPr>
              <a:t>首先我们组的组员在分工之后，在互联网上搜集长江学者的信息</a:t>
            </a:r>
            <a:r>
              <a:rPr lang="zh-CN" altLang="en-US" dirty="0">
                <a:latin typeface="华文新魏" panose="02010800040101010101" pitchFamily="2" charset="-122"/>
                <a:ea typeface="华文新魏" panose="02010800040101010101" pitchFamily="2" charset="-122"/>
              </a:rPr>
              <a:t>，在搜集数据，尤其是搜集经纬度位置坐标的过程中，我们用到的</a:t>
            </a:r>
            <a:r>
              <a:rPr lang="en-US" altLang="zh-CN" dirty="0">
                <a:latin typeface="华文新魏" panose="02010800040101010101" pitchFamily="2" charset="-122"/>
                <a:ea typeface="华文新魏" panose="02010800040101010101" pitchFamily="2" charset="-122"/>
              </a:rPr>
              <a:t>Geocoding API services</a:t>
            </a:r>
            <a:r>
              <a:rPr lang="zh-CN" altLang="en-US" dirty="0">
                <a:latin typeface="华文新魏" panose="02010800040101010101" pitchFamily="2" charset="-122"/>
                <a:ea typeface="华文新魏" panose="02010800040101010101" pitchFamily="2" charset="-122"/>
              </a:rPr>
              <a:t>有</a:t>
            </a:r>
            <a:r>
              <a:rPr lang="en-US" altLang="zh-CN" dirty="0" err="1">
                <a:latin typeface="华文新魏" panose="02010800040101010101" pitchFamily="2" charset="-122"/>
                <a:ea typeface="华文新魏" panose="02010800040101010101" pitchFamily="2" charset="-122"/>
              </a:rPr>
              <a:t>GPSspg</a:t>
            </a:r>
            <a:r>
              <a:rPr lang="zh-CN" altLang="en-US" dirty="0">
                <a:latin typeface="华文新魏" panose="02010800040101010101" pitchFamily="2" charset="-122"/>
                <a:ea typeface="华文新魏" panose="02010800040101010101" pitchFamily="2" charset="-122"/>
              </a:rPr>
              <a:t>。此外还用了高德地图搜索数据</a:t>
            </a:r>
            <a:r>
              <a:rPr lang="zh-CN" altLang="en-US" dirty="0" smtClean="0">
                <a:latin typeface="华文新魏" panose="02010800040101010101" pitchFamily="2" charset="-122"/>
                <a:ea typeface="华文新魏" panose="02010800040101010101" pitchFamily="2" charset="-122"/>
              </a:rPr>
              <a:t>。</a:t>
            </a:r>
            <a:endParaRPr lang="en-US" altLang="zh-CN" dirty="0" smtClean="0">
              <a:latin typeface="华文新魏" panose="02010800040101010101" pitchFamily="2" charset="-122"/>
              <a:ea typeface="华文新魏" panose="02010800040101010101" pitchFamily="2" charset="-122"/>
            </a:endParaRPr>
          </a:p>
          <a:p>
            <a:pPr>
              <a:lnSpc>
                <a:spcPct val="110000"/>
              </a:lnSpc>
              <a:buFont typeface="Wingdings" panose="05000000000000000000" pitchFamily="2" charset="2"/>
              <a:buChar char="Ø"/>
            </a:pPr>
            <a:r>
              <a:rPr lang="zh-CN" altLang="en-US" dirty="0" smtClean="0">
                <a:latin typeface="华文新魏" panose="02010800040101010101" pitchFamily="2" charset="-122"/>
                <a:ea typeface="华文新魏" panose="02010800040101010101" pitchFamily="2" charset="-122"/>
              </a:rPr>
              <a:t>小组每个人分配的数据量是</a:t>
            </a:r>
            <a:r>
              <a:rPr lang="en-US" altLang="zh-CN" dirty="0" smtClean="0">
                <a:latin typeface="华文新魏" panose="02010800040101010101" pitchFamily="2" charset="-122"/>
                <a:ea typeface="华文新魏" panose="02010800040101010101" pitchFamily="2" charset="-122"/>
              </a:rPr>
              <a:t>200</a:t>
            </a:r>
            <a:r>
              <a:rPr lang="zh-CN" altLang="en-US" dirty="0" smtClean="0">
                <a:latin typeface="华文新魏" panose="02010800040101010101" pitchFamily="2" charset="-122"/>
                <a:ea typeface="华文新魏" panose="02010800040101010101" pitchFamily="2" charset="-122"/>
              </a:rPr>
              <a:t>人左右。最终我们汇总综合第八组和第十组搜集的信息，得到最终的数据。包括长江学者的年龄，性别，籍贯，学校所在地，工作单位所在地等。</a:t>
            </a:r>
          </a:p>
          <a:p>
            <a:pPr>
              <a:lnSpc>
                <a:spcPct val="110000"/>
              </a:lnSpc>
              <a:buFont typeface="Wingdings" panose="05000000000000000000" pitchFamily="2" charset="2"/>
              <a:buChar char="Ø"/>
            </a:pPr>
            <a:r>
              <a:rPr altLang="en-US" dirty="0" smtClean="0">
                <a:latin typeface="华文新魏" panose="02010800040101010101" pitchFamily="2" charset="-122"/>
                <a:ea typeface="华文新魏" panose="02010800040101010101" pitchFamily="2" charset="-122"/>
              </a:rPr>
              <a:t>右图为初始数据</a:t>
            </a:r>
          </a:p>
        </p:txBody>
      </p:sp>
      <p:sp>
        <p:nvSpPr>
          <p:cNvPr id="9" name="内容占位符 8"/>
          <p:cNvSpPr>
            <a:spLocks noGrp="1"/>
          </p:cNvSpPr>
          <p:nvPr>
            <p:ph sz="half" idx="2"/>
          </p:nvPr>
        </p:nvSpPr>
        <p:spPr>
          <a:xfrm>
            <a:off x="8228880" y="2443242"/>
            <a:ext cx="2860577" cy="3391272"/>
          </a:xfrm>
        </p:spPr>
        <p:txBody>
          <a:bodyPr>
            <a:normAutofit fontScale="85000" lnSpcReduction="20000"/>
          </a:bodyPr>
          <a:lstStyle/>
          <a:p>
            <a:pPr marL="45720" indent="0">
              <a:buNone/>
            </a:pPr>
            <a:endParaRPr lang="en-US" altLang="zh-CN" sz="1800" dirty="0" smtClean="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endParaRPr lang="en-US" altLang="zh-CN" sz="1800" dirty="0"/>
          </a:p>
          <a:p>
            <a:pPr marL="45720" indent="0">
              <a:buNone/>
            </a:pPr>
            <a:endParaRPr lang="en-US" altLang="zh-CN" sz="1800" dirty="0" smtClean="0"/>
          </a:p>
          <a:p>
            <a:pPr marL="45720" indent="0">
              <a:buNone/>
            </a:pPr>
            <a:r>
              <a:rPr lang="zh-CN" altLang="en-US" sz="1600" dirty="0" smtClean="0"/>
              <a:t>    </a:t>
            </a:r>
            <a:endParaRPr lang="en-US" altLang="zh-CN" sz="1600" dirty="0" smtClean="0"/>
          </a:p>
          <a:p>
            <a:pPr marL="45720" indent="0">
              <a:buNone/>
            </a:pPr>
            <a:r>
              <a:rPr lang="en-US" altLang="zh-CN" sz="1600" dirty="0"/>
              <a:t> </a:t>
            </a:r>
            <a:r>
              <a:rPr lang="en-US" altLang="zh-CN" sz="1600" dirty="0" smtClean="0"/>
              <a:t>     </a:t>
            </a:r>
            <a:r>
              <a:rPr lang="zh-CN" altLang="en-US" sz="1600" dirty="0" smtClean="0"/>
              <a:t>图</a:t>
            </a:r>
            <a:r>
              <a:rPr lang="en-US" altLang="zh-CN" sz="1600" dirty="0" smtClean="0"/>
              <a:t>2.1 </a:t>
            </a:r>
            <a:r>
              <a:rPr lang="zh-CN" altLang="en-US" sz="1600" dirty="0" smtClean="0"/>
              <a:t>长江学者初始数据</a:t>
            </a:r>
            <a:endParaRPr lang="zh-CN" altLang="en-US" sz="1600"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540" y="2060848"/>
            <a:ext cx="4334480" cy="28769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81844" y="879302"/>
            <a:ext cx="9753600" cy="1325562"/>
          </a:xfrm>
        </p:spPr>
        <p:txBody>
          <a:bodyPr>
            <a:normAutofit/>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a:t>
            </a:r>
            <a:r>
              <a:rPr lang="zh-CN" altLang="en-US" dirty="0">
                <a:solidFill>
                  <a:schemeClr val="tx1"/>
                </a:solidFill>
                <a:latin typeface="微软雅黑" panose="020B0503020204020204" pitchFamily="34" charset="-122"/>
                <a:ea typeface="微软雅黑" panose="020B0503020204020204" pitchFamily="34" charset="-122"/>
              </a:rPr>
              <a:t>搜集</a:t>
            </a:r>
            <a:r>
              <a:rPr lang="zh-CN" altLang="en-US" dirty="0" smtClean="0">
                <a:solidFill>
                  <a:schemeClr val="tx1"/>
                </a:solidFill>
                <a:latin typeface="微软雅黑" panose="020B0503020204020204" pitchFamily="34" charset="-122"/>
                <a:ea typeface="微软雅黑" panose="020B0503020204020204" pitchFamily="34" charset="-122"/>
              </a:rPr>
              <a:t>与</a:t>
            </a:r>
            <a:r>
              <a:rPr lang="zh-CN" altLang="en-US" dirty="0">
                <a:solidFill>
                  <a:schemeClr val="tx1"/>
                </a:solidFill>
                <a:latin typeface="微软雅黑" panose="020B0503020204020204" pitchFamily="34" charset="-122"/>
                <a:ea typeface="微软雅黑" panose="020B0503020204020204" pitchFamily="34" charset="-122"/>
              </a:rPr>
              <a:t>处理</a:t>
            </a:r>
            <a:r>
              <a:rPr lang="zh-CN" altLang="en-US" dirty="0" smtClean="0">
                <a:solidFill>
                  <a:schemeClr val="tx1"/>
                </a:solidFill>
                <a:latin typeface="微软雅黑" panose="020B0503020204020204" pitchFamily="34" charset="-122"/>
                <a:ea typeface="微软雅黑" panose="020B0503020204020204" pitchFamily="34" charset="-122"/>
              </a:rPr>
              <a:t>过程展示          </a:t>
            </a:r>
            <a:r>
              <a:rPr lang="zh-CN" altLang="en-US" sz="1600" dirty="0" smtClean="0">
                <a:solidFill>
                  <a:schemeClr val="tx1"/>
                </a:solidFill>
                <a:latin typeface="微软雅黑" panose="020B0503020204020204" pitchFamily="34" charset="-122"/>
                <a:ea typeface="微软雅黑" panose="020B0503020204020204" pitchFamily="34" charset="-122"/>
              </a:rPr>
              <a:t>删除</a:t>
            </a:r>
            <a:r>
              <a:rPr lang="zh-CN" altLang="en-US" sz="4400" dirty="0">
                <a:solidFill>
                  <a:schemeClr val="tx1"/>
                </a:solidFill>
                <a:latin typeface="华文行楷" panose="02010800040101010101" pitchFamily="2" charset="-122"/>
                <a:ea typeface="华文行楷" panose="02010800040101010101" pitchFamily="2" charset="-122"/>
              </a:rPr>
              <a:t/>
            </a:r>
            <a:br>
              <a:rPr lang="zh-CN" altLang="en-US" sz="4400" dirty="0">
                <a:solidFill>
                  <a:schemeClr val="tx1"/>
                </a:solidFill>
                <a:latin typeface="华文行楷" panose="02010800040101010101" pitchFamily="2" charset="-122"/>
                <a:ea typeface="华文行楷" panose="02010800040101010101" pitchFamily="2" charset="-122"/>
              </a:rPr>
            </a:br>
            <a:endParaRPr lang="zh-CN" dirty="0">
              <a:solidFill>
                <a:schemeClr val="tx1"/>
              </a:solidFill>
              <a:latin typeface="华文行楷" panose="02010800040101010101" pitchFamily="2" charset="-122"/>
              <a:ea typeface="华文行楷" panose="02010800040101010101" pitchFamily="2" charset="-122"/>
            </a:endParaRPr>
          </a:p>
        </p:txBody>
      </p:sp>
      <p:sp>
        <p:nvSpPr>
          <p:cNvPr id="5" name="内容占位符 4"/>
          <p:cNvSpPr>
            <a:spLocks noGrp="1"/>
          </p:cNvSpPr>
          <p:nvPr>
            <p:ph sz="half" idx="1"/>
          </p:nvPr>
        </p:nvSpPr>
        <p:spPr>
          <a:xfrm>
            <a:off x="765820" y="1830472"/>
            <a:ext cx="4012705" cy="4694872"/>
          </a:xfrm>
        </p:spPr>
        <p:txBody>
          <a:bodyPr>
            <a:normAutofit fontScale="60000" lnSpcReduction="20000"/>
          </a:bodyPr>
          <a:lstStyle/>
          <a:p>
            <a:pPr>
              <a:lnSpc>
                <a:spcPct val="170000"/>
              </a:lnSpc>
              <a:buFont typeface="Wingdings" panose="05000000000000000000" pitchFamily="2" charset="2"/>
              <a:buChar char="Ø"/>
            </a:pPr>
            <a:r>
              <a:rPr lang="zh-CN" altLang="en-US" sz="3400" dirty="0" smtClean="0">
                <a:latin typeface="华文新魏" panose="02010800040101010101" pitchFamily="2" charset="-122"/>
                <a:ea typeface="华文新魏" panose="02010800040101010101" pitchFamily="2" charset="-122"/>
              </a:rPr>
              <a:t>搜集好的初始数据存在较多缺失，主要包含籍贯，出生年月，我们利用</a:t>
            </a:r>
            <a:r>
              <a:rPr lang="en-US" altLang="zh-CN" sz="3400" dirty="0" smtClean="0">
                <a:latin typeface="华文新魏" panose="02010800040101010101" pitchFamily="2" charset="-122"/>
                <a:ea typeface="华文新魏" panose="02010800040101010101" pitchFamily="2" charset="-122"/>
              </a:rPr>
              <a:t>Excel</a:t>
            </a:r>
            <a:r>
              <a:rPr lang="zh-CN" altLang="en-US" sz="3400" dirty="0" smtClean="0">
                <a:latin typeface="华文新魏" panose="02010800040101010101" pitchFamily="2" charset="-122"/>
                <a:ea typeface="华文新魏" panose="02010800040101010101" pitchFamily="2" charset="-122"/>
              </a:rPr>
              <a:t>等工具进行数据清理，去掉了信息缺失过多的样本数据。</a:t>
            </a:r>
            <a:endParaRPr lang="en-US" altLang="zh-CN" sz="3400" dirty="0" smtClean="0">
              <a:latin typeface="华文新魏" panose="02010800040101010101" pitchFamily="2" charset="-122"/>
              <a:ea typeface="华文新魏" panose="02010800040101010101" pitchFamily="2" charset="-122"/>
            </a:endParaRPr>
          </a:p>
          <a:p>
            <a:pPr>
              <a:lnSpc>
                <a:spcPct val="170000"/>
              </a:lnSpc>
              <a:buFont typeface="Wingdings" panose="05000000000000000000" pitchFamily="2" charset="2"/>
              <a:buChar char="Ø"/>
            </a:pPr>
            <a:r>
              <a:rPr lang="zh-CN" altLang="en-US" sz="3400" dirty="0" smtClean="0">
                <a:latin typeface="华文新魏" panose="02010800040101010101" pitchFamily="2" charset="-122"/>
                <a:ea typeface="华文新魏" panose="02010800040101010101" pitchFamily="2" charset="-122"/>
              </a:rPr>
              <a:t>为保证数据的有效性，清洗原则是每个样本来说，缺失三条以上的数据就删除，如果一条数据不存在就设置为</a:t>
            </a:r>
            <a:r>
              <a:rPr lang="en-US" altLang="zh-CN" sz="3400" dirty="0" smtClean="0">
                <a:latin typeface="华文新魏" panose="02010800040101010101" pitchFamily="2" charset="-122"/>
                <a:ea typeface="华文新魏" panose="02010800040101010101" pitchFamily="2" charset="-122"/>
              </a:rPr>
              <a:t>Null</a:t>
            </a:r>
            <a:r>
              <a:rPr lang="zh-CN" altLang="en-US" sz="3400" dirty="0" smtClean="0">
                <a:latin typeface="华文新魏" panose="02010800040101010101" pitchFamily="2" charset="-122"/>
                <a:ea typeface="华文新魏" panose="02010800040101010101" pitchFamily="2" charset="-122"/>
              </a:rPr>
              <a:t>。</a:t>
            </a:r>
            <a:endParaRPr lang="en-US" altLang="zh-CN" sz="3400" dirty="0">
              <a:latin typeface="华文新魏" panose="02010800040101010101" pitchFamily="2" charset="-122"/>
              <a:ea typeface="华文新魏" panose="02010800040101010101" pitchFamily="2" charset="-122"/>
            </a:endParaRPr>
          </a:p>
          <a:p>
            <a:pPr>
              <a:buFont typeface="Wingdings" panose="05000000000000000000" pitchFamily="2" charset="2"/>
              <a:buChar char="Ø"/>
            </a:pPr>
            <a:endParaRPr lang="zh-CN" dirty="0">
              <a:latin typeface="微软雅黑" panose="020B0503020204020204" pitchFamily="34" charset="-122"/>
              <a:ea typeface="微软雅黑" panose="020B0503020204020204" pitchFamily="34" charset="-122"/>
            </a:endParaRPr>
          </a:p>
        </p:txBody>
      </p:sp>
      <p:sp>
        <p:nvSpPr>
          <p:cNvPr id="2" name="文本框 1"/>
          <p:cNvSpPr txBox="1"/>
          <p:nvPr/>
        </p:nvSpPr>
        <p:spPr>
          <a:xfrm>
            <a:off x="7462564" y="5570186"/>
            <a:ext cx="3042500" cy="307777"/>
          </a:xfrm>
          <a:prstGeom prst="rect">
            <a:avLst/>
          </a:prstGeom>
          <a:noFill/>
        </p:spPr>
        <p:txBody>
          <a:bodyPr wrap="none" rtlCol="0" anchor="t">
            <a:spAutoFit/>
          </a:bodyPr>
          <a:lstStyle/>
          <a:p>
            <a:pPr marL="45720" indent="0">
              <a:buNone/>
            </a:pPr>
            <a:r>
              <a:rPr lang="zh-CN" altLang="en-US" sz="1400" dirty="0" smtClean="0">
                <a:sym typeface="+mn-ea"/>
              </a:rPr>
              <a:t>图</a:t>
            </a:r>
            <a:r>
              <a:rPr lang="en-US" altLang="zh-CN" sz="1400" dirty="0" smtClean="0">
                <a:sym typeface="+mn-ea"/>
              </a:rPr>
              <a:t>2.2 </a:t>
            </a:r>
            <a:r>
              <a:rPr lang="zh-CN" altLang="en-US" sz="1400" dirty="0" smtClean="0">
                <a:sym typeface="+mn-ea"/>
              </a:rPr>
              <a:t>对长江学者相关数据进行清洗</a:t>
            </a:r>
            <a:endParaRPr lang="en-US" altLang="zh-CN" sz="1400" dirty="0" smtClean="0">
              <a:ea typeface="宋体" panose="02010600030101010101" pitchFamily="2" charset="-122"/>
              <a:sym typeface="+mn-ea"/>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962" y="2089022"/>
            <a:ext cx="4915459" cy="3262568"/>
          </a:xfrm>
          <a:prstGeom prst="rect">
            <a:avLst/>
          </a:prstGeom>
        </p:spPr>
      </p:pic>
      <p:cxnSp>
        <p:nvCxnSpPr>
          <p:cNvPr id="8" name="直接箭头连接符 7"/>
          <p:cNvCxnSpPr/>
          <p:nvPr/>
        </p:nvCxnSpPr>
        <p:spPr>
          <a:xfrm flipV="1">
            <a:off x="8222132" y="1585352"/>
            <a:ext cx="576064" cy="7920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9071212" y="1624903"/>
            <a:ext cx="864096" cy="26019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16134" y="335107"/>
            <a:ext cx="9753600" cy="1325562"/>
          </a:xfrm>
        </p:spPr>
        <p:txBody>
          <a:bodyPr/>
          <a:lstStyle/>
          <a:p>
            <a:pPr marL="571500" indent="-571500">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数据</a:t>
            </a:r>
            <a:r>
              <a:rPr lang="zh-CN" altLang="en-US" dirty="0">
                <a:solidFill>
                  <a:schemeClr val="tx1"/>
                </a:solidFill>
                <a:latin typeface="微软雅黑" panose="020B0503020204020204" pitchFamily="34" charset="-122"/>
                <a:ea typeface="微软雅黑" panose="020B0503020204020204" pitchFamily="34" charset="-122"/>
              </a:rPr>
              <a:t>搜集</a:t>
            </a:r>
            <a:r>
              <a:rPr lang="zh-CN" altLang="en-US" dirty="0" smtClean="0">
                <a:solidFill>
                  <a:schemeClr val="tx1"/>
                </a:solidFill>
                <a:latin typeface="微软雅黑" panose="020B0503020204020204" pitchFamily="34" charset="-122"/>
                <a:ea typeface="微软雅黑" panose="020B0503020204020204" pitchFamily="34" charset="-122"/>
              </a:rPr>
              <a:t>与</a:t>
            </a:r>
            <a:r>
              <a:rPr lang="zh-CN" altLang="en-US" dirty="0">
                <a:solidFill>
                  <a:schemeClr val="tx1"/>
                </a:solidFill>
                <a:latin typeface="微软雅黑" panose="020B0503020204020204" pitchFamily="34" charset="-122"/>
                <a:ea typeface="微软雅黑" panose="020B0503020204020204" pitchFamily="34" charset="-122"/>
              </a:rPr>
              <a:t>处理</a:t>
            </a:r>
            <a:r>
              <a:rPr lang="zh-CN" altLang="en-US" dirty="0" smtClean="0">
                <a:solidFill>
                  <a:schemeClr val="tx1"/>
                </a:solidFill>
                <a:latin typeface="微软雅黑" panose="020B0503020204020204" pitchFamily="34" charset="-122"/>
                <a:ea typeface="微软雅黑" panose="020B0503020204020204" pitchFamily="34" charset="-122"/>
              </a:rPr>
              <a:t>过程</a:t>
            </a:r>
            <a:r>
              <a:rPr lang="zh-CN" altLang="en-US" dirty="0">
                <a:solidFill>
                  <a:schemeClr val="tx1"/>
                </a:solidFill>
                <a:latin typeface="微软雅黑" panose="020B0503020204020204" pitchFamily="34" charset="-122"/>
                <a:ea typeface="微软雅黑" panose="020B0503020204020204" pitchFamily="34" charset="-122"/>
              </a:rPr>
              <a:t>展示</a:t>
            </a:r>
            <a:br>
              <a:rPr lang="zh-CN" altLang="en-US" dirty="0">
                <a:solidFill>
                  <a:schemeClr val="tx1"/>
                </a:solidFill>
                <a:latin typeface="微软雅黑" panose="020B0503020204020204" pitchFamily="34" charset="-122"/>
                <a:ea typeface="微软雅黑" panose="020B0503020204020204" pitchFamily="34" charset="-122"/>
              </a:rPr>
            </a:br>
            <a:endParaRPr lang="zh-CN" dirty="0">
              <a:solidFill>
                <a:schemeClr val="tx1"/>
              </a:solidFill>
              <a:latin typeface="微软雅黑" panose="020B0503020204020204" pitchFamily="34" charset="-122"/>
              <a:ea typeface="微软雅黑" panose="020B0503020204020204" pitchFamily="34" charset="-122"/>
            </a:endParaRPr>
          </a:p>
        </p:txBody>
      </p:sp>
      <p:sp>
        <p:nvSpPr>
          <p:cNvPr id="7" name="内容占位符 6"/>
          <p:cNvSpPr>
            <a:spLocks noGrp="1"/>
          </p:cNvSpPr>
          <p:nvPr>
            <p:ph sz="half" idx="1"/>
          </p:nvPr>
        </p:nvSpPr>
        <p:spPr>
          <a:xfrm>
            <a:off x="819785" y="1105535"/>
            <a:ext cx="9651365" cy="5419809"/>
          </a:xfrm>
        </p:spPr>
        <p:txBody>
          <a:bodyPr>
            <a:normAutofit fontScale="97500"/>
          </a:bodyPr>
          <a:lstStyle/>
          <a:p>
            <a:pPr>
              <a:lnSpc>
                <a:spcPct val="150000"/>
              </a:lnSpc>
              <a:buFont typeface="Wingdings" panose="05000000000000000000" pitchFamily="2" charset="2"/>
              <a:buChar char="Ø"/>
            </a:pPr>
            <a:r>
              <a:rPr altLang="en-US" sz="2100" dirty="0">
                <a:latin typeface="华文新魏" panose="02010800040101010101" pitchFamily="2" charset="-122"/>
                <a:ea typeface="华文新魏" panose="02010800040101010101" pitchFamily="2" charset="-122"/>
              </a:rPr>
              <a:t>考虑到数据的可视化的要求，我们对数据再次进行清洗，将包含籍贯与学校经纬度信息较多的数据进行了提取，</a:t>
            </a:r>
            <a:r>
              <a:rPr altLang="en-US" sz="2100" dirty="0" smtClean="0">
                <a:latin typeface="华文新魏" panose="02010800040101010101" pitchFamily="2" charset="-122"/>
                <a:ea typeface="华文新魏" panose="02010800040101010101" pitchFamily="2" charset="-122"/>
              </a:rPr>
              <a:t>最后得到数据是不存在缺失值的数据</a:t>
            </a:r>
            <a:r>
              <a:rPr lang="zh-CN" altLang="en-US" sz="2100" dirty="0" smtClean="0">
                <a:latin typeface="华文新魏" panose="02010800040101010101" pitchFamily="2" charset="-122"/>
                <a:ea typeface="华文新魏" panose="02010800040101010101" pitchFamily="2" charset="-122"/>
              </a:rPr>
              <a:t>。</a:t>
            </a:r>
            <a:r>
              <a:rPr altLang="en-US" sz="2100" dirty="0" smtClean="0">
                <a:latin typeface="华文新魏" panose="02010800040101010101" pitchFamily="2" charset="-122"/>
                <a:ea typeface="华文新魏" panose="02010800040101010101" pitchFamily="2" charset="-122"/>
              </a:rPr>
              <a:t>（</a:t>
            </a:r>
            <a:r>
              <a:rPr altLang="en-US" sz="2100" dirty="0">
                <a:latin typeface="华文新魏" panose="02010800040101010101" pitchFamily="2" charset="-122"/>
                <a:ea typeface="华文新魏" panose="02010800040101010101" pitchFamily="2" charset="-122"/>
              </a:rPr>
              <a:t>也考虑了缺失值的众数性赋值）</a:t>
            </a:r>
          </a:p>
          <a:p>
            <a:pPr>
              <a:lnSpc>
                <a:spcPct val="150000"/>
              </a:lnSpc>
              <a:buFont typeface="Wingdings" panose="05000000000000000000" pitchFamily="2" charset="2"/>
              <a:buChar char="Ø"/>
            </a:pPr>
            <a:r>
              <a:rPr altLang="en-US" sz="2100" dirty="0">
                <a:latin typeface="华文新魏" panose="02010800040101010101" pitchFamily="2" charset="-122"/>
                <a:ea typeface="华文新魏" panose="02010800040101010101" pitchFamily="2" charset="-122"/>
              </a:rPr>
              <a:t>下图即为完整的数据</a:t>
            </a:r>
            <a:endParaRPr lang="en-US" altLang="zh-CN" sz="2100" dirty="0">
              <a:latin typeface="华文新魏" panose="02010800040101010101" pitchFamily="2" charset="-122"/>
              <a:ea typeface="华文新魏" panose="02010800040101010101" pitchFamily="2" charset="-122"/>
            </a:endParaRPr>
          </a:p>
          <a:p>
            <a:pPr marL="45720" indent="0">
              <a:buNone/>
            </a:pPr>
            <a:endParaRPr lang="en-US" altLang="zh-CN" sz="1800" dirty="0" smtClean="0">
              <a:latin typeface="微软雅黑" panose="020B0503020204020204" pitchFamily="34" charset="-122"/>
              <a:ea typeface="微软雅黑" panose="020B0503020204020204" pitchFamily="34" charset="-122"/>
            </a:endParaRPr>
          </a:p>
          <a:p>
            <a:pPr marL="45720" indent="0">
              <a:buNone/>
            </a:pPr>
            <a:endParaRPr lang="en-US" altLang="zh-CN" sz="1800" dirty="0">
              <a:latin typeface="微软雅黑" panose="020B0503020204020204" pitchFamily="34" charset="-122"/>
              <a:ea typeface="微软雅黑" panose="020B0503020204020204" pitchFamily="34" charset="-122"/>
            </a:endParaRPr>
          </a:p>
          <a:p>
            <a:pPr marL="45720" indent="0">
              <a:buNone/>
            </a:pPr>
            <a:endParaRPr lang="en-US" altLang="zh-CN" sz="1800" dirty="0" smtClean="0">
              <a:latin typeface="微软雅黑" panose="020B0503020204020204" pitchFamily="34" charset="-122"/>
              <a:ea typeface="微软雅黑" panose="020B0503020204020204" pitchFamily="34" charset="-122"/>
            </a:endParaRPr>
          </a:p>
          <a:p>
            <a:pPr marL="45720" indent="0">
              <a:buNone/>
            </a:pPr>
            <a:endParaRPr lang="en-US" altLang="zh-CN" sz="1800" dirty="0">
              <a:latin typeface="微软雅黑" panose="020B0503020204020204" pitchFamily="34" charset="-122"/>
              <a:ea typeface="微软雅黑" panose="020B0503020204020204" pitchFamily="34" charset="-122"/>
            </a:endParaRPr>
          </a:p>
          <a:p>
            <a:pPr marL="45720" indent="0">
              <a:buNone/>
            </a:pPr>
            <a:endParaRPr lang="en-US" altLang="zh-CN" sz="1800" dirty="0" smtClean="0">
              <a:latin typeface="微软雅黑" panose="020B0503020204020204" pitchFamily="34" charset="-122"/>
              <a:ea typeface="微软雅黑" panose="020B0503020204020204" pitchFamily="34" charset="-122"/>
            </a:endParaRPr>
          </a:p>
          <a:p>
            <a:pPr marL="45720" indent="0" algn="ctr">
              <a:buNone/>
            </a:pPr>
            <a:r>
              <a:rPr lang="zh-CN" altLang="en-US" sz="1400" dirty="0" smtClean="0">
                <a:latin typeface="微软雅黑" panose="020B0503020204020204" pitchFamily="34" charset="-122"/>
                <a:ea typeface="微软雅黑" panose="020B0503020204020204" pitchFamily="34" charset="-122"/>
              </a:rPr>
              <a:t>   图</a:t>
            </a:r>
            <a:r>
              <a:rPr lang="en-US" altLang="zh-CN" sz="1400" dirty="0" smtClean="0">
                <a:latin typeface="微软雅黑" panose="020B0503020204020204" pitchFamily="34" charset="-122"/>
                <a:ea typeface="微软雅黑" panose="020B0503020204020204" pitchFamily="34" charset="-122"/>
              </a:rPr>
              <a:t>2</a:t>
            </a:r>
            <a:r>
              <a:rPr lang="en-US" altLang="zh-CN" sz="1400" dirty="0" smtClean="0">
                <a:latin typeface="微软雅黑" panose="020B0503020204020204" pitchFamily="34" charset="-122"/>
                <a:ea typeface="微软雅黑" panose="020B0503020204020204" pitchFamily="34" charset="-122"/>
              </a:rPr>
              <a:t>.3 </a:t>
            </a:r>
            <a:r>
              <a:rPr lang="zh-CN" altLang="en-US" sz="1400" dirty="0" smtClean="0">
                <a:latin typeface="微软雅黑" panose="020B0503020204020204" pitchFamily="34" charset="-122"/>
                <a:ea typeface="微软雅黑" panose="020B0503020204020204" pitchFamily="34" charset="-122"/>
              </a:rPr>
              <a:t>长江学者最终数据</a:t>
            </a:r>
            <a:endParaRPr lang="zh-CN" sz="14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1216727" y="3429000"/>
            <a:ext cx="9403715" cy="22021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世界地图系列、亚洲大陆演示（宽屏）</Template>
  <TotalTime>0</TotalTime>
  <Words>1751</Words>
  <Application>Microsoft Office PowerPoint</Application>
  <PresentationFormat>自定义</PresentationFormat>
  <Paragraphs>262</Paragraphs>
  <Slides>20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华文行楷</vt:lpstr>
      <vt:lpstr>华文新魏</vt:lpstr>
      <vt:lpstr>宋体</vt:lpstr>
      <vt:lpstr>微软雅黑</vt:lpstr>
      <vt:lpstr>Arial</vt:lpstr>
      <vt:lpstr>Century Gothic</vt:lpstr>
      <vt:lpstr>Wingdings</vt:lpstr>
      <vt:lpstr>Continental_Asia_16x9</vt:lpstr>
      <vt:lpstr> 时空分析与可视系统——长江学者信息数据分析与可视化 </vt:lpstr>
      <vt:lpstr>Topics</vt:lpstr>
      <vt:lpstr>时空数据分析与可视化介绍 </vt:lpstr>
      <vt:lpstr>时空数据分析与可视化介绍</vt:lpstr>
      <vt:lpstr>时空数据分析与可视化介绍</vt:lpstr>
      <vt:lpstr>2.  数据搜集与处理过程展示  </vt:lpstr>
      <vt:lpstr>数据搜集与处理过程展示 </vt:lpstr>
      <vt:lpstr>数据搜集与处理过程展示          删除 </vt:lpstr>
      <vt:lpstr>数据搜集与处理过程展示 </vt:lpstr>
      <vt:lpstr>数据搜集与处理过程展示 </vt:lpstr>
      <vt:lpstr>3.  可视系统效果图  </vt:lpstr>
      <vt:lpstr>数据籍贯聚类分析结果</vt:lpstr>
      <vt:lpstr>可视系统效果图 </vt:lpstr>
      <vt:lpstr>可视系统效果图 </vt:lpstr>
      <vt:lpstr>可视系统效果图 </vt:lpstr>
      <vt:lpstr>可视系统效果图 </vt:lpstr>
      <vt:lpstr>可视系统效果图 </vt:lpstr>
      <vt:lpstr>可视系统效果图 </vt:lpstr>
      <vt:lpstr>可视系统效果图 </vt:lpstr>
      <vt:lpstr>    通过这次作业，我们小组数据对数据可视化的重要性有了较好的认识与理解，并掌握了数据可视化的技巧与方法，这对我们以后的学习与研究具有很好的启发性意义。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2018-06-07T11:04:00Z</dcterms:created>
  <dcterms:modified xsi:type="dcterms:W3CDTF">2018-06-10T00:39:58Z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y fmtid="{D5CDD505-2E9C-101B-9397-08002B2CF9AE}" pid="3" name="KSOProductBuildVer">
    <vt:lpwstr>2052-10.1.0.7400</vt:lpwstr>
  </property>
</Properties>
</file>