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9" r:id="rId2"/>
    <p:sldId id="287" r:id="rId3"/>
    <p:sldId id="290" r:id="rId4"/>
    <p:sldId id="283" r:id="rId5"/>
    <p:sldId id="288" r:id="rId6"/>
    <p:sldId id="291" r:id="rId7"/>
    <p:sldId id="300" r:id="rId8"/>
    <p:sldId id="292" r:id="rId9"/>
    <p:sldId id="293" r:id="rId10"/>
    <p:sldId id="302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289" r:id="rId19"/>
    <p:sldId id="27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80629" autoAdjust="0"/>
  </p:normalViewPr>
  <p:slideViewPr>
    <p:cSldViewPr>
      <p:cViewPr varScale="1">
        <p:scale>
          <a:sx n="85" d="100"/>
          <a:sy n="85" d="100"/>
        </p:scale>
        <p:origin x="129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9/25/2019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9/25/2019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 acidity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most acids involved with wine or fixed or nonvolatile (do not evaporate readily)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acidity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amount of acetic acid in wine, which at too high of levels can lead to an unpleasant, vinegar taste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citric acid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found in small quantities, citric acid can add ‘freshness’ and flavor to wines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sugar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amount of sugar remaining after fermentation stops, it’s rare to find wines with less than 1 gram/liter and wines with greater than 45 grams/liter are considered sweet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chlorides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amount of salt in the wine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sulfur dioxide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free form of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SO2SO2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exists in equilibrium between molecular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SO2SO2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(as a dissolved gas) and bisulfite ion; it prevents microbial growth and the oxidation of wine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sulfur dioxide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amount of free and bound forms of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S02S02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in low concentrations,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SO2SO2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mostly undetectable in wine, but at free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SO2SO2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concentrations over 50 ppm,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SO2SO2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becomes evident in the nose and taste of wine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density of water is close to that of water depending on the percent alcohol and sugar content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describes how acidic or basic a wine is on a scale from 0 (very acidic) to 14 (very basic); most wines are between 3-4 on the pH scale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sulphates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wine additive which can contribute to sulfur dioxide gas (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S02S02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levels,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wich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acts as an antimicrobial and antioxidant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alcohol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percent alcohol content of the wine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variable (based on sensory data): 12 -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(score between 0 and 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9/25/2019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 of what makes a “good” wine</a:t>
            </a:r>
          </a:p>
          <a:p>
            <a:endParaRPr lang="en-US" dirty="0"/>
          </a:p>
          <a:p>
            <a:r>
              <a:rPr lang="en-US" sz="1600" dirty="0" err="1"/>
              <a:t>Mingjun</a:t>
            </a:r>
            <a:r>
              <a:rPr lang="en-US" sz="1600" dirty="0"/>
              <a:t> Li, </a:t>
            </a:r>
            <a:r>
              <a:rPr lang="en-US" sz="1600" dirty="0" err="1"/>
              <a:t>Yifei</a:t>
            </a:r>
            <a:r>
              <a:rPr lang="en-US" sz="1600" dirty="0"/>
              <a:t> Zhou, Allen Martinez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/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7BD2E7-261A-41E1-B6FF-BC31CFDA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16" y="1905000"/>
            <a:ext cx="6452896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D24F08-1E62-46D4-AEAE-2343920044B4}"/>
              </a:ext>
            </a:extLst>
          </p:cNvPr>
          <p:cNvSpPr txBox="1"/>
          <p:nvPr/>
        </p:nvSpPr>
        <p:spPr>
          <a:xfrm>
            <a:off x="5789612" y="1465371"/>
            <a:ext cx="6019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After transformation:  y^.7475</a:t>
            </a:r>
          </a:p>
        </p:txBody>
      </p:sp>
    </p:spTree>
    <p:extLst>
      <p:ext uri="{BB962C8B-B14F-4D97-AF65-F5344CB8AC3E}">
        <p14:creationId xmlns:p14="http://schemas.microsoft.com/office/powerpoint/2010/main" val="25111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52600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/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31739-D15D-4B62-8F0D-EB59FFD3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1681356"/>
            <a:ext cx="6629400" cy="11334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BE29630-169B-40EF-8E31-09EA8C544BBF}"/>
              </a:ext>
            </a:extLst>
          </p:cNvPr>
          <p:cNvSpPr/>
          <p:nvPr/>
        </p:nvSpPr>
        <p:spPr>
          <a:xfrm>
            <a:off x="5713412" y="2286000"/>
            <a:ext cx="1143000" cy="381000"/>
          </a:xfrm>
          <a:prstGeom prst="ellipse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E8EB46-DF90-4948-8A73-756E37EA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37" y="2995420"/>
            <a:ext cx="6153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/>
              <a:t>Variable selection</a:t>
            </a:r>
          </a:p>
          <a:p>
            <a:pPr lvl="1"/>
            <a:r>
              <a:rPr lang="en-US" dirty="0"/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37A82-C081-4BA9-9710-EC11F464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480057"/>
            <a:ext cx="5877053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/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/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0BD9D-12B0-4855-A87A-8DCCFADF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1672063"/>
            <a:ext cx="6700085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prstClr val="white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59FE0-C656-4B1E-8ED8-E92F2D2B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701800"/>
            <a:ext cx="6638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prstClr val="white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6CFCA-42F5-4C78-AD8A-96AB20D2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759414"/>
            <a:ext cx="6819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prstClr val="white"/>
                </a:solidFill>
              </a:rPr>
              <a:t>Bootstrap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A4969-FCD6-43EC-AC73-66F46E1A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1536698"/>
            <a:ext cx="6605296" cy="46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prstClr val="white"/>
                </a:solidFill>
              </a:rPr>
              <a:t>Bootstrap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72BC0-152C-4019-B806-14A99A79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685800"/>
            <a:ext cx="60091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012" y="1803401"/>
            <a:ext cx="10666651" cy="4470400"/>
          </a:xfrm>
        </p:spPr>
        <p:txBody>
          <a:bodyPr/>
          <a:lstStyle/>
          <a:p>
            <a:r>
              <a:rPr lang="en-US" dirty="0"/>
              <a:t>Decrease the level of </a:t>
            </a:r>
            <a:r>
              <a:rPr lang="en-US" dirty="0" err="1"/>
              <a:t>volatile.acidity</a:t>
            </a:r>
            <a:r>
              <a:rPr lang="en-US" dirty="0"/>
              <a:t> and chlorides </a:t>
            </a:r>
          </a:p>
          <a:p>
            <a:r>
              <a:rPr lang="en-US" dirty="0"/>
              <a:t>Increase the level of sulphates</a:t>
            </a:r>
          </a:p>
          <a:p>
            <a:r>
              <a:rPr lang="en-US" dirty="0"/>
              <a:t>Improvement in wine quality and consistently produce “good” wine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DCC9AE2-AAD5-416D-BD53-5EE5E0574DCC}"/>
                  </a:ext>
                </a:extLst>
              </p:cNvPr>
              <p:cNvSpPr/>
              <p:nvPr/>
            </p:nvSpPr>
            <p:spPr>
              <a:xfrm>
                <a:off x="1827212" y="4114800"/>
                <a:ext cx="9220200" cy="190488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𝑄𝑢𝑎𝑙𝑖𝑡𝑦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=2.11+0.09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+0.16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𝑎𝑙𝑐𝑜h𝑜𝑙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−0.75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𝑣𝑜𝑙𝑎𝑡𝑖𝑙𝑒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𝑎𝑐𝑖𝑑𝑖𝑡𝑦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+0.26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𝑠𝑢𝑙𝑝h𝑎𝑡𝑒𝑠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𝑠𝑢𝑔𝑎𝑟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+0.003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𝑠𝑢𝑙𝑓𝑢𝑟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𝑑𝑖𝑜𝑥𝑖𝑑𝑒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−0.001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𝑠𝑢𝑙𝑓𝑢𝑟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𝑑𝑖𝑜𝑥𝑖𝑑𝑒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𝑐h𝑙𝑜𝑟𝑖𝑑𝑒𝑠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−0.09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𝑐𝑖𝑡𝑟𝑖𝑐</m:t>
                      </m:r>
                      <m:r>
                        <a:rPr lang="en-US" i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𝑎𝑐𝑖𝑑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DCC9AE2-AAD5-416D-BD53-5EE5E0574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4114800"/>
                <a:ext cx="9220200" cy="1904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4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what makes a “good” wine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Purpose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Model Development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5B9C-15FD-4739-913A-B03A2A9F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B503-3F54-4288-8A0D-9B3EEFCC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of grapes to wine is an art</a:t>
            </a:r>
          </a:p>
          <a:p>
            <a:r>
              <a:rPr lang="en-US" dirty="0"/>
              <a:t>The core elements: good grapes of good quality, diligent wine making practices and barrel aging. </a:t>
            </a:r>
          </a:p>
          <a:p>
            <a:r>
              <a:rPr lang="en-US" dirty="0"/>
              <a:t>Comes down to chemical compounds and composition</a:t>
            </a:r>
          </a:p>
          <a:p>
            <a:r>
              <a:rPr lang="en-US" dirty="0"/>
              <a:t>Provide insight for maintaining and improving quality</a:t>
            </a:r>
          </a:p>
          <a:p>
            <a:r>
              <a:rPr lang="en-US" dirty="0"/>
              <a:t> Our goal is to identify which of these many variables have a significant effect on wine quality. </a:t>
            </a:r>
          </a:p>
        </p:txBody>
      </p:sp>
    </p:spTree>
    <p:extLst>
      <p:ext uri="{BB962C8B-B14F-4D97-AF65-F5344CB8AC3E}">
        <p14:creationId xmlns:p14="http://schemas.microsoft.com/office/powerpoint/2010/main" val="20671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381000"/>
            <a:ext cx="3961368" cy="60960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1F9F5-D288-418D-9978-DE067D971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148"/>
          <a:stretch/>
        </p:blipFill>
        <p:spPr>
          <a:xfrm>
            <a:off x="7863967" y="1497663"/>
            <a:ext cx="3961368" cy="4674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B1A28-7AD4-4F74-85E3-45C6A9FE068E}"/>
              </a:ext>
            </a:extLst>
          </p:cNvPr>
          <p:cNvSpPr txBox="1"/>
          <p:nvPr/>
        </p:nvSpPr>
        <p:spPr>
          <a:xfrm>
            <a:off x="531812" y="457200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Variables:</a:t>
            </a:r>
          </a:p>
          <a:p>
            <a:pPr>
              <a:lnSpc>
                <a:spcPct val="90000"/>
              </a:lnSpc>
            </a:pPr>
            <a:r>
              <a:rPr lang="en-US" dirty="0"/>
              <a:t>Type  </a:t>
            </a:r>
          </a:p>
          <a:p>
            <a:pPr>
              <a:lnSpc>
                <a:spcPct val="90000"/>
              </a:lnSpc>
            </a:pPr>
            <a:r>
              <a:rPr lang="en-US" dirty="0"/>
              <a:t>Fixed Acidity</a:t>
            </a:r>
          </a:p>
          <a:p>
            <a:pPr>
              <a:lnSpc>
                <a:spcPct val="90000"/>
              </a:lnSpc>
            </a:pPr>
            <a:r>
              <a:rPr lang="en-US" dirty="0"/>
              <a:t>Volatile Acidity</a:t>
            </a:r>
          </a:p>
          <a:p>
            <a:pPr>
              <a:lnSpc>
                <a:spcPct val="90000"/>
              </a:lnSpc>
            </a:pPr>
            <a:r>
              <a:rPr lang="en-US" dirty="0"/>
              <a:t>Citric Acid</a:t>
            </a:r>
          </a:p>
          <a:p>
            <a:pPr>
              <a:lnSpc>
                <a:spcPct val="90000"/>
              </a:lnSpc>
            </a:pPr>
            <a:r>
              <a:rPr lang="en-US" dirty="0"/>
              <a:t>Residual Sugar</a:t>
            </a:r>
          </a:p>
          <a:p>
            <a:pPr>
              <a:lnSpc>
                <a:spcPct val="90000"/>
              </a:lnSpc>
            </a:pPr>
            <a:r>
              <a:rPr lang="en-US" dirty="0"/>
              <a:t>Chlorides</a:t>
            </a:r>
          </a:p>
          <a:p>
            <a:pPr>
              <a:lnSpc>
                <a:spcPct val="90000"/>
              </a:lnSpc>
            </a:pPr>
            <a:r>
              <a:rPr lang="en-US" dirty="0"/>
              <a:t>Free Sulfur Dioxide</a:t>
            </a:r>
          </a:p>
          <a:p>
            <a:pPr>
              <a:lnSpc>
                <a:spcPct val="90000"/>
              </a:lnSpc>
            </a:pPr>
            <a:r>
              <a:rPr lang="en-US" dirty="0"/>
              <a:t>Total Sulfur Dioxide</a:t>
            </a:r>
          </a:p>
          <a:p>
            <a:pPr>
              <a:lnSpc>
                <a:spcPct val="90000"/>
              </a:lnSpc>
            </a:pPr>
            <a:r>
              <a:rPr lang="en-US" dirty="0"/>
              <a:t>Density</a:t>
            </a:r>
          </a:p>
          <a:p>
            <a:pPr>
              <a:lnSpc>
                <a:spcPct val="90000"/>
              </a:lnSpc>
            </a:pPr>
            <a:r>
              <a:rPr lang="en-US" dirty="0"/>
              <a:t>pH</a:t>
            </a:r>
          </a:p>
          <a:p>
            <a:pPr>
              <a:lnSpc>
                <a:spcPct val="90000"/>
              </a:lnSpc>
            </a:pPr>
            <a:r>
              <a:rPr lang="en-US" dirty="0"/>
              <a:t>Sulphates</a:t>
            </a:r>
          </a:p>
          <a:p>
            <a:pPr>
              <a:lnSpc>
                <a:spcPct val="90000"/>
              </a:lnSpc>
            </a:pPr>
            <a:r>
              <a:rPr lang="en-US" dirty="0"/>
              <a:t>Alcohol</a:t>
            </a:r>
          </a:p>
          <a:p>
            <a:pPr>
              <a:lnSpc>
                <a:spcPct val="90000"/>
              </a:lnSpc>
            </a:pPr>
            <a:r>
              <a:rPr lang="en-US" dirty="0"/>
              <a:t>Quality Score</a:t>
            </a:r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/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B3E45-E49C-468C-B62C-9AD043BD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1718526"/>
            <a:ext cx="6874441" cy="40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/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26F18-F6AE-4155-9598-9B08F6E8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194082"/>
            <a:ext cx="6107255" cy="65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/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78BAD-5845-45CC-949E-34E4D937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73567"/>
            <a:ext cx="6296071" cy="38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/>
              <a:t>Regression Models</a:t>
            </a:r>
          </a:p>
          <a:p>
            <a:r>
              <a:rPr lang="en-US" dirty="0">
                <a:solidFill>
                  <a:schemeClr val="bg1"/>
                </a:solidFill>
              </a:rPr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65616-34F7-4481-893E-91A46359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16" y="1701799"/>
            <a:ext cx="6071896" cy="48866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83CA02-8386-4147-A568-0C2F133F3DA6}"/>
              </a:ext>
            </a:extLst>
          </p:cNvPr>
          <p:cNvSpPr/>
          <p:nvPr/>
        </p:nvSpPr>
        <p:spPr>
          <a:xfrm>
            <a:off x="9599612" y="2895600"/>
            <a:ext cx="1295400" cy="2971800"/>
          </a:xfrm>
          <a:prstGeom prst="ellipse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1735253"/>
            <a:ext cx="4977104" cy="44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Relationship with Quality Score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r>
              <a:rPr lang="en-US" dirty="0"/>
              <a:t>Diagnostic Plots </a:t>
            </a:r>
          </a:p>
          <a:p>
            <a:r>
              <a:rPr lang="en-US" dirty="0">
                <a:solidFill>
                  <a:schemeClr val="bg1"/>
                </a:solidFill>
              </a:rPr>
              <a:t>Variable selection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Stepwise (forward and backward)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Best subset</a:t>
            </a:r>
          </a:p>
          <a:p>
            <a:pPr lvl="0"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Reweight Model</a:t>
            </a:r>
          </a:p>
          <a:p>
            <a:pPr>
              <a:buClr>
                <a:srgbClr val="BCB49E"/>
              </a:buClr>
            </a:pPr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0">
              <a:buClr>
                <a:srgbClr val="BCB49E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5C1C9-E6BC-4DC9-8544-11860B75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1905000"/>
            <a:ext cx="6819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2945</TotalTime>
  <Words>500</Words>
  <Application>Microsoft Office PowerPoint</Application>
  <PresentationFormat>Custom</PresentationFormat>
  <Paragraphs>187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</vt:lpstr>
      <vt:lpstr>Cambria Math</vt:lpstr>
      <vt:lpstr>Red Radial 16x9</vt:lpstr>
      <vt:lpstr>Wine quality</vt:lpstr>
      <vt:lpstr>Analysis of what makes a “good” wine</vt:lpstr>
      <vt:lpstr>Background and Purpose</vt:lpstr>
      <vt:lpstr>The Data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</dc:title>
  <dc:creator>al martinez</dc:creator>
  <cp:lastModifiedBy>李 明君</cp:lastModifiedBy>
  <cp:revision>25</cp:revision>
  <dcterms:created xsi:type="dcterms:W3CDTF">2019-09-24T13:01:49Z</dcterms:created>
  <dcterms:modified xsi:type="dcterms:W3CDTF">2019-09-26T17:57:29Z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