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88BC29-CFE9-46A5-9964-92AD41A77DB5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42716C-47A5-40AE-A034-5AE98FAA42FF}">
      <dgm:prSet phldrT="[Text]"/>
      <dgm:spPr/>
      <dgm:t>
        <a:bodyPr/>
        <a:lstStyle/>
        <a:p>
          <a:r>
            <a:rPr lang="en-US" dirty="0" smtClean="0"/>
            <a:t>Run dedupe tool</a:t>
          </a:r>
          <a:endParaRPr lang="en-US" dirty="0"/>
        </a:p>
      </dgm:t>
    </dgm:pt>
    <dgm:pt modelId="{7D72D216-0C6C-498C-A0D7-63D337B7D4ED}" type="parTrans" cxnId="{A52F1DE5-CC12-4293-8AD7-E5D779078928}">
      <dgm:prSet/>
      <dgm:spPr/>
      <dgm:t>
        <a:bodyPr/>
        <a:lstStyle/>
        <a:p>
          <a:endParaRPr lang="en-US"/>
        </a:p>
      </dgm:t>
    </dgm:pt>
    <dgm:pt modelId="{BACBFB22-F9A7-414B-A956-034CD3B8C1E5}" type="sibTrans" cxnId="{A52F1DE5-CC12-4293-8AD7-E5D779078928}">
      <dgm:prSet/>
      <dgm:spPr/>
      <dgm:t>
        <a:bodyPr/>
        <a:lstStyle/>
        <a:p>
          <a:endParaRPr lang="en-US"/>
        </a:p>
      </dgm:t>
    </dgm:pt>
    <dgm:pt modelId="{279BE1A7-0396-4B2E-A9BA-B71D48ED389F}">
      <dgm:prSet phldrT="[Text]"/>
      <dgm:spPr/>
      <dgm:t>
        <a:bodyPr/>
        <a:lstStyle/>
        <a:p>
          <a:r>
            <a:rPr lang="en-US" dirty="0" smtClean="0"/>
            <a:t>Validate results</a:t>
          </a:r>
          <a:endParaRPr lang="en-US" dirty="0"/>
        </a:p>
      </dgm:t>
    </dgm:pt>
    <dgm:pt modelId="{2F4B2D00-3498-4067-8F64-DB249739AE12}" type="parTrans" cxnId="{6D7ABBF2-BE93-4DD6-9B48-393B87447D1D}">
      <dgm:prSet/>
      <dgm:spPr/>
      <dgm:t>
        <a:bodyPr/>
        <a:lstStyle/>
        <a:p>
          <a:endParaRPr lang="en-US"/>
        </a:p>
      </dgm:t>
    </dgm:pt>
    <dgm:pt modelId="{BCD9C55B-2DBA-4294-974F-177D4ABEC53F}" type="sibTrans" cxnId="{6D7ABBF2-BE93-4DD6-9B48-393B87447D1D}">
      <dgm:prSet/>
      <dgm:spPr/>
      <dgm:t>
        <a:bodyPr/>
        <a:lstStyle/>
        <a:p>
          <a:endParaRPr lang="en-US"/>
        </a:p>
      </dgm:t>
    </dgm:pt>
    <dgm:pt modelId="{A410C5ED-44BB-4816-83D0-F527DB521211}" type="pres">
      <dgm:prSet presAssocID="{5188BC29-CFE9-46A5-9964-92AD41A77DB5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877CC847-CEAF-4276-9D3A-85F1C635FA20}" type="pres">
      <dgm:prSet presAssocID="{4042716C-47A5-40AE-A034-5AE98FAA42FF}" presName="Accent1" presStyleCnt="0"/>
      <dgm:spPr/>
    </dgm:pt>
    <dgm:pt modelId="{097E0D14-604F-4937-83CA-F84B288D9C10}" type="pres">
      <dgm:prSet presAssocID="{4042716C-47A5-40AE-A034-5AE98FAA42FF}" presName="Accent" presStyleLbl="node1" presStyleIdx="0" presStyleCnt="2"/>
      <dgm:spPr/>
    </dgm:pt>
    <dgm:pt modelId="{C9DB891A-5364-4607-B588-A4BB495761AD}" type="pres">
      <dgm:prSet presAssocID="{4042716C-47A5-40AE-A034-5AE98FAA42FF}" presName="Parent1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F1B243-54D6-4542-AD66-4F14D3D29108}" type="pres">
      <dgm:prSet presAssocID="{279BE1A7-0396-4B2E-A9BA-B71D48ED389F}" presName="Accent2" presStyleCnt="0"/>
      <dgm:spPr/>
    </dgm:pt>
    <dgm:pt modelId="{F9467FBE-FE97-4A7C-B9D2-D4DD752A5788}" type="pres">
      <dgm:prSet presAssocID="{279BE1A7-0396-4B2E-A9BA-B71D48ED389F}" presName="Accent" presStyleLbl="node1" presStyleIdx="1" presStyleCnt="2"/>
      <dgm:spPr/>
    </dgm:pt>
    <dgm:pt modelId="{9EE4F042-CB2A-4F68-BFD7-71BB51787397}" type="pres">
      <dgm:prSet presAssocID="{279BE1A7-0396-4B2E-A9BA-B71D48ED389F}" presName="Parent2" presStyleLbl="revTx" presStyleIdx="1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4FDAF1-8AB0-466A-8208-276427BB4CBB}" type="presOf" srcId="{4042716C-47A5-40AE-A034-5AE98FAA42FF}" destId="{C9DB891A-5364-4607-B588-A4BB495761AD}" srcOrd="0" destOrd="0" presId="urn:microsoft.com/office/officeart/2009/layout/CircleArrowProcess"/>
    <dgm:cxn modelId="{A52F1DE5-CC12-4293-8AD7-E5D779078928}" srcId="{5188BC29-CFE9-46A5-9964-92AD41A77DB5}" destId="{4042716C-47A5-40AE-A034-5AE98FAA42FF}" srcOrd="0" destOrd="0" parTransId="{7D72D216-0C6C-498C-A0D7-63D337B7D4ED}" sibTransId="{BACBFB22-F9A7-414B-A956-034CD3B8C1E5}"/>
    <dgm:cxn modelId="{EA810D95-1B23-4C58-935A-D00E87C39A6B}" type="presOf" srcId="{5188BC29-CFE9-46A5-9964-92AD41A77DB5}" destId="{A410C5ED-44BB-4816-83D0-F527DB521211}" srcOrd="0" destOrd="0" presId="urn:microsoft.com/office/officeart/2009/layout/CircleArrowProcess"/>
    <dgm:cxn modelId="{7F56BE36-C8E4-407E-B544-4F708AC7854F}" type="presOf" srcId="{279BE1A7-0396-4B2E-A9BA-B71D48ED389F}" destId="{9EE4F042-CB2A-4F68-BFD7-71BB51787397}" srcOrd="0" destOrd="0" presId="urn:microsoft.com/office/officeart/2009/layout/CircleArrowProcess"/>
    <dgm:cxn modelId="{6D7ABBF2-BE93-4DD6-9B48-393B87447D1D}" srcId="{5188BC29-CFE9-46A5-9964-92AD41A77DB5}" destId="{279BE1A7-0396-4B2E-A9BA-B71D48ED389F}" srcOrd="1" destOrd="0" parTransId="{2F4B2D00-3498-4067-8F64-DB249739AE12}" sibTransId="{BCD9C55B-2DBA-4294-974F-177D4ABEC53F}"/>
    <dgm:cxn modelId="{2D34ACAF-96E7-40F2-A2E9-1B7759E4A52E}" type="presParOf" srcId="{A410C5ED-44BB-4816-83D0-F527DB521211}" destId="{877CC847-CEAF-4276-9D3A-85F1C635FA20}" srcOrd="0" destOrd="0" presId="urn:microsoft.com/office/officeart/2009/layout/CircleArrowProcess"/>
    <dgm:cxn modelId="{66853AF2-87BC-43DE-B90D-99DC48C64C9D}" type="presParOf" srcId="{877CC847-CEAF-4276-9D3A-85F1C635FA20}" destId="{097E0D14-604F-4937-83CA-F84B288D9C10}" srcOrd="0" destOrd="0" presId="urn:microsoft.com/office/officeart/2009/layout/CircleArrowProcess"/>
    <dgm:cxn modelId="{F720D9FE-7D8F-4274-8DB0-2AC22C1D83AB}" type="presParOf" srcId="{A410C5ED-44BB-4816-83D0-F527DB521211}" destId="{C9DB891A-5364-4607-B588-A4BB495761AD}" srcOrd="1" destOrd="0" presId="urn:microsoft.com/office/officeart/2009/layout/CircleArrowProcess"/>
    <dgm:cxn modelId="{1FB7398C-BAA8-47A9-AAD5-0117B131059D}" type="presParOf" srcId="{A410C5ED-44BB-4816-83D0-F527DB521211}" destId="{2BF1B243-54D6-4542-AD66-4F14D3D29108}" srcOrd="2" destOrd="0" presId="urn:microsoft.com/office/officeart/2009/layout/CircleArrowProcess"/>
    <dgm:cxn modelId="{4E003EEB-5528-4AC4-AEF4-E9FCFD05FE46}" type="presParOf" srcId="{2BF1B243-54D6-4542-AD66-4F14D3D29108}" destId="{F9467FBE-FE97-4A7C-B9D2-D4DD752A5788}" srcOrd="0" destOrd="0" presId="urn:microsoft.com/office/officeart/2009/layout/CircleArrowProcess"/>
    <dgm:cxn modelId="{596DDED1-DCD7-4F46-98A6-8F4328459E2F}" type="presParOf" srcId="{A410C5ED-44BB-4816-83D0-F527DB521211}" destId="{9EE4F042-CB2A-4F68-BFD7-71BB51787397}" srcOrd="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47E4CE-97E0-48A6-857B-148C0A3A3524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375BFF-9AF3-4034-90A4-AE345E799806}">
      <dgm:prSet phldrT="[Text]"/>
      <dgm:spPr/>
      <dgm:t>
        <a:bodyPr/>
        <a:lstStyle/>
        <a:p>
          <a:r>
            <a:rPr lang="en-US" dirty="0" smtClean="0"/>
            <a:t>Below threshold</a:t>
          </a:r>
          <a:endParaRPr lang="en-US" dirty="0"/>
        </a:p>
      </dgm:t>
    </dgm:pt>
    <dgm:pt modelId="{0DA76B2F-F797-4B8B-8C3F-383A40C9BEE7}" type="parTrans" cxnId="{D9009EF2-482E-41A4-8D85-2D7DA2C5ACEF}">
      <dgm:prSet/>
      <dgm:spPr/>
      <dgm:t>
        <a:bodyPr/>
        <a:lstStyle/>
        <a:p>
          <a:endParaRPr lang="en-US"/>
        </a:p>
      </dgm:t>
    </dgm:pt>
    <dgm:pt modelId="{DC5C23EF-A755-4F46-BD67-A9F20C87C625}" type="sibTrans" cxnId="{D9009EF2-482E-41A4-8D85-2D7DA2C5ACEF}">
      <dgm:prSet/>
      <dgm:spPr/>
      <dgm:t>
        <a:bodyPr/>
        <a:lstStyle/>
        <a:p>
          <a:endParaRPr lang="en-US"/>
        </a:p>
      </dgm:t>
    </dgm:pt>
    <dgm:pt modelId="{75B5E3FC-4C8E-4BBD-9FEA-6F5F7245E781}">
      <dgm:prSet phldrT="[Text]"/>
      <dgm:spPr/>
      <dgm:t>
        <a:bodyPr/>
        <a:lstStyle/>
        <a:p>
          <a:r>
            <a:rPr lang="en-US" dirty="0" smtClean="0"/>
            <a:t>Form a data quality team</a:t>
          </a:r>
          <a:endParaRPr lang="en-US" dirty="0"/>
        </a:p>
      </dgm:t>
    </dgm:pt>
    <dgm:pt modelId="{DDD545D9-5CDF-4958-BAC7-00FFA9B71597}" type="parTrans" cxnId="{9416F514-F939-4177-A50E-D13ABD7C4252}">
      <dgm:prSet/>
      <dgm:spPr/>
      <dgm:t>
        <a:bodyPr/>
        <a:lstStyle/>
        <a:p>
          <a:endParaRPr lang="en-US"/>
        </a:p>
      </dgm:t>
    </dgm:pt>
    <dgm:pt modelId="{652BBFEF-2549-4852-BC0C-FAF6ADC5206C}" type="sibTrans" cxnId="{9416F514-F939-4177-A50E-D13ABD7C4252}">
      <dgm:prSet/>
      <dgm:spPr/>
      <dgm:t>
        <a:bodyPr/>
        <a:lstStyle/>
        <a:p>
          <a:endParaRPr lang="en-US"/>
        </a:p>
      </dgm:t>
    </dgm:pt>
    <dgm:pt modelId="{04005637-D92B-430D-985B-5B043517AEC6}">
      <dgm:prSet phldrT="[Text]"/>
      <dgm:spPr/>
      <dgm:t>
        <a:bodyPr/>
        <a:lstStyle/>
        <a:p>
          <a:r>
            <a:rPr lang="en-US" dirty="0" smtClean="0"/>
            <a:t>Ming to figure out application for data cleaning</a:t>
          </a:r>
          <a:endParaRPr lang="en-US" dirty="0"/>
        </a:p>
      </dgm:t>
    </dgm:pt>
    <dgm:pt modelId="{06D4BAFC-8893-4B78-99DD-015CD8BA19BC}" type="parTrans" cxnId="{967A6959-F139-435F-9208-299B8E17967B}">
      <dgm:prSet/>
      <dgm:spPr/>
      <dgm:t>
        <a:bodyPr/>
        <a:lstStyle/>
        <a:p>
          <a:endParaRPr lang="en-US"/>
        </a:p>
      </dgm:t>
    </dgm:pt>
    <dgm:pt modelId="{D743AA69-1E09-4F6C-B374-AC09A579DFBB}" type="sibTrans" cxnId="{967A6959-F139-435F-9208-299B8E17967B}">
      <dgm:prSet/>
      <dgm:spPr/>
      <dgm:t>
        <a:bodyPr/>
        <a:lstStyle/>
        <a:p>
          <a:endParaRPr lang="en-US"/>
        </a:p>
      </dgm:t>
    </dgm:pt>
    <dgm:pt modelId="{236E7DC0-9039-415C-BFC9-B76D447B0AE7}">
      <dgm:prSet phldrT="[Text]"/>
      <dgm:spPr/>
      <dgm:t>
        <a:bodyPr/>
        <a:lstStyle/>
        <a:p>
          <a:r>
            <a:rPr lang="en-US" dirty="0" smtClean="0"/>
            <a:t>Above threshold</a:t>
          </a:r>
          <a:endParaRPr lang="en-US" dirty="0"/>
        </a:p>
      </dgm:t>
    </dgm:pt>
    <dgm:pt modelId="{039F4805-268B-4827-8222-8043ECC023CB}" type="parTrans" cxnId="{22E88EA4-81BF-4BDD-A18B-B04D72F06156}">
      <dgm:prSet/>
      <dgm:spPr/>
      <dgm:t>
        <a:bodyPr/>
        <a:lstStyle/>
        <a:p>
          <a:endParaRPr lang="en-US"/>
        </a:p>
      </dgm:t>
    </dgm:pt>
    <dgm:pt modelId="{D375B49F-0ED5-4DC8-BAB0-25600B00ADAB}" type="sibTrans" cxnId="{22E88EA4-81BF-4BDD-A18B-B04D72F06156}">
      <dgm:prSet/>
      <dgm:spPr/>
      <dgm:t>
        <a:bodyPr/>
        <a:lstStyle/>
        <a:p>
          <a:endParaRPr lang="en-US"/>
        </a:p>
      </dgm:t>
    </dgm:pt>
    <dgm:pt modelId="{317D521E-6D2D-43D9-B903-EAEB502E012B}">
      <dgm:prSet phldrT="[Text]"/>
      <dgm:spPr/>
      <dgm:t>
        <a:bodyPr/>
        <a:lstStyle/>
        <a:p>
          <a:r>
            <a:rPr lang="en-US" dirty="0" smtClean="0"/>
            <a:t>Ming will implement logical checks to verify dedupe tool output</a:t>
          </a:r>
          <a:endParaRPr lang="en-US" dirty="0"/>
        </a:p>
      </dgm:t>
    </dgm:pt>
    <dgm:pt modelId="{CE056871-0484-40C4-A5F7-8A9D2BD560E2}" type="parTrans" cxnId="{DADAF258-C0FA-4C36-9496-851E332FD52A}">
      <dgm:prSet/>
      <dgm:spPr/>
      <dgm:t>
        <a:bodyPr/>
        <a:lstStyle/>
        <a:p>
          <a:endParaRPr lang="en-US"/>
        </a:p>
      </dgm:t>
    </dgm:pt>
    <dgm:pt modelId="{5A66F429-DFEB-4397-908C-5E1EBF510C35}" type="sibTrans" cxnId="{DADAF258-C0FA-4C36-9496-851E332FD52A}">
      <dgm:prSet/>
      <dgm:spPr/>
      <dgm:t>
        <a:bodyPr/>
        <a:lstStyle/>
        <a:p>
          <a:endParaRPr lang="en-US"/>
        </a:p>
      </dgm:t>
    </dgm:pt>
    <dgm:pt modelId="{D56366BE-F576-42E6-B0EF-DD1264259268}" type="pres">
      <dgm:prSet presAssocID="{2947E4CE-97E0-48A6-857B-148C0A3A3524}" presName="Name0" presStyleCnt="0">
        <dgm:presLayoutVars>
          <dgm:dir/>
          <dgm:animLvl val="lvl"/>
          <dgm:resizeHandles/>
        </dgm:presLayoutVars>
      </dgm:prSet>
      <dgm:spPr/>
    </dgm:pt>
    <dgm:pt modelId="{CCA01AC3-5F1F-48AF-88E5-7C6CB0C57341}" type="pres">
      <dgm:prSet presAssocID="{31375BFF-9AF3-4034-90A4-AE345E799806}" presName="linNode" presStyleCnt="0"/>
      <dgm:spPr/>
    </dgm:pt>
    <dgm:pt modelId="{B9D8B93E-6DB9-4F21-98AF-2B9048732E83}" type="pres">
      <dgm:prSet presAssocID="{31375BFF-9AF3-4034-90A4-AE345E799806}" presName="parentShp" presStyleLbl="node1" presStyleIdx="0" presStyleCnt="2">
        <dgm:presLayoutVars>
          <dgm:bulletEnabled val="1"/>
        </dgm:presLayoutVars>
      </dgm:prSet>
      <dgm:spPr/>
    </dgm:pt>
    <dgm:pt modelId="{FDDA5DDE-838D-49A7-8991-F7AC8F27AF51}" type="pres">
      <dgm:prSet presAssocID="{31375BFF-9AF3-4034-90A4-AE345E799806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CD14-4541-4948-9E52-9A8AF86AF65E}" type="pres">
      <dgm:prSet presAssocID="{DC5C23EF-A755-4F46-BD67-A9F20C87C625}" presName="spacing" presStyleCnt="0"/>
      <dgm:spPr/>
    </dgm:pt>
    <dgm:pt modelId="{B8C9A2F9-6F68-48CE-B499-4186701E3CA7}" type="pres">
      <dgm:prSet presAssocID="{236E7DC0-9039-415C-BFC9-B76D447B0AE7}" presName="linNode" presStyleCnt="0"/>
      <dgm:spPr/>
    </dgm:pt>
    <dgm:pt modelId="{73BE0ED9-8A61-40F3-9789-886CC197CE9A}" type="pres">
      <dgm:prSet presAssocID="{236E7DC0-9039-415C-BFC9-B76D447B0AE7}" presName="parentShp" presStyleLbl="node1" presStyleIdx="1" presStyleCnt="2">
        <dgm:presLayoutVars>
          <dgm:bulletEnabled val="1"/>
        </dgm:presLayoutVars>
      </dgm:prSet>
      <dgm:spPr/>
    </dgm:pt>
    <dgm:pt modelId="{67C32DD6-8AB6-4EC2-8D1F-2D0B20549584}" type="pres">
      <dgm:prSet presAssocID="{236E7DC0-9039-415C-BFC9-B76D447B0AE7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78D848-3818-4751-97E5-334937802E94}" type="presOf" srcId="{31375BFF-9AF3-4034-90A4-AE345E799806}" destId="{B9D8B93E-6DB9-4F21-98AF-2B9048732E83}" srcOrd="0" destOrd="0" presId="urn:microsoft.com/office/officeart/2005/8/layout/vList6"/>
    <dgm:cxn modelId="{9416F514-F939-4177-A50E-D13ABD7C4252}" srcId="{31375BFF-9AF3-4034-90A4-AE345E799806}" destId="{75B5E3FC-4C8E-4BBD-9FEA-6F5F7245E781}" srcOrd="0" destOrd="0" parTransId="{DDD545D9-5CDF-4958-BAC7-00FFA9B71597}" sibTransId="{652BBFEF-2549-4852-BC0C-FAF6ADC5206C}"/>
    <dgm:cxn modelId="{22E88EA4-81BF-4BDD-A18B-B04D72F06156}" srcId="{2947E4CE-97E0-48A6-857B-148C0A3A3524}" destId="{236E7DC0-9039-415C-BFC9-B76D447B0AE7}" srcOrd="1" destOrd="0" parTransId="{039F4805-268B-4827-8222-8043ECC023CB}" sibTransId="{D375B49F-0ED5-4DC8-BAB0-25600B00ADAB}"/>
    <dgm:cxn modelId="{967A6959-F139-435F-9208-299B8E17967B}" srcId="{31375BFF-9AF3-4034-90A4-AE345E799806}" destId="{04005637-D92B-430D-985B-5B043517AEC6}" srcOrd="1" destOrd="0" parTransId="{06D4BAFC-8893-4B78-99DD-015CD8BA19BC}" sibTransId="{D743AA69-1E09-4F6C-B374-AC09A579DFBB}"/>
    <dgm:cxn modelId="{F627A17F-55A9-4A3A-971E-EB37D5FD2A4D}" type="presOf" srcId="{317D521E-6D2D-43D9-B903-EAEB502E012B}" destId="{67C32DD6-8AB6-4EC2-8D1F-2D0B20549584}" srcOrd="0" destOrd="0" presId="urn:microsoft.com/office/officeart/2005/8/layout/vList6"/>
    <dgm:cxn modelId="{DADAF258-C0FA-4C36-9496-851E332FD52A}" srcId="{236E7DC0-9039-415C-BFC9-B76D447B0AE7}" destId="{317D521E-6D2D-43D9-B903-EAEB502E012B}" srcOrd="0" destOrd="0" parTransId="{CE056871-0484-40C4-A5F7-8A9D2BD560E2}" sibTransId="{5A66F429-DFEB-4397-908C-5E1EBF510C35}"/>
    <dgm:cxn modelId="{545C2B66-113C-4786-8F51-8F178C66BEA6}" type="presOf" srcId="{75B5E3FC-4C8E-4BBD-9FEA-6F5F7245E781}" destId="{FDDA5DDE-838D-49A7-8991-F7AC8F27AF51}" srcOrd="0" destOrd="0" presId="urn:microsoft.com/office/officeart/2005/8/layout/vList6"/>
    <dgm:cxn modelId="{CA0EFB1F-74C6-496A-A247-D5BC1A45518E}" type="presOf" srcId="{236E7DC0-9039-415C-BFC9-B76D447B0AE7}" destId="{73BE0ED9-8A61-40F3-9789-886CC197CE9A}" srcOrd="0" destOrd="0" presId="urn:microsoft.com/office/officeart/2005/8/layout/vList6"/>
    <dgm:cxn modelId="{B36FA67F-A26F-4149-BA0F-348C0740B4E3}" type="presOf" srcId="{04005637-D92B-430D-985B-5B043517AEC6}" destId="{FDDA5DDE-838D-49A7-8991-F7AC8F27AF51}" srcOrd="0" destOrd="1" presId="urn:microsoft.com/office/officeart/2005/8/layout/vList6"/>
    <dgm:cxn modelId="{5734AA31-BB58-438A-97B1-9F4848314C3B}" type="presOf" srcId="{2947E4CE-97E0-48A6-857B-148C0A3A3524}" destId="{D56366BE-F576-42E6-B0EF-DD1264259268}" srcOrd="0" destOrd="0" presId="urn:microsoft.com/office/officeart/2005/8/layout/vList6"/>
    <dgm:cxn modelId="{D9009EF2-482E-41A4-8D85-2D7DA2C5ACEF}" srcId="{2947E4CE-97E0-48A6-857B-148C0A3A3524}" destId="{31375BFF-9AF3-4034-90A4-AE345E799806}" srcOrd="0" destOrd="0" parTransId="{0DA76B2F-F797-4B8B-8C3F-383A40C9BEE7}" sibTransId="{DC5C23EF-A755-4F46-BD67-A9F20C87C625}"/>
    <dgm:cxn modelId="{51F1C751-36D2-461D-B349-13F4542CCB8C}" type="presParOf" srcId="{D56366BE-F576-42E6-B0EF-DD1264259268}" destId="{CCA01AC3-5F1F-48AF-88E5-7C6CB0C57341}" srcOrd="0" destOrd="0" presId="urn:microsoft.com/office/officeart/2005/8/layout/vList6"/>
    <dgm:cxn modelId="{B8B7D8C3-BF1F-459F-BFF9-B12843AD3033}" type="presParOf" srcId="{CCA01AC3-5F1F-48AF-88E5-7C6CB0C57341}" destId="{B9D8B93E-6DB9-4F21-98AF-2B9048732E83}" srcOrd="0" destOrd="0" presId="urn:microsoft.com/office/officeart/2005/8/layout/vList6"/>
    <dgm:cxn modelId="{4F87F330-0681-4978-8B21-70DE33D6822A}" type="presParOf" srcId="{CCA01AC3-5F1F-48AF-88E5-7C6CB0C57341}" destId="{FDDA5DDE-838D-49A7-8991-F7AC8F27AF51}" srcOrd="1" destOrd="0" presId="urn:microsoft.com/office/officeart/2005/8/layout/vList6"/>
    <dgm:cxn modelId="{3DAD216D-F15E-4DF1-B484-FCF3700B6085}" type="presParOf" srcId="{D56366BE-F576-42E6-B0EF-DD1264259268}" destId="{CD81CD14-4541-4948-9E52-9A8AF86AF65E}" srcOrd="1" destOrd="0" presId="urn:microsoft.com/office/officeart/2005/8/layout/vList6"/>
    <dgm:cxn modelId="{23921988-24DF-40E6-8E3D-DE10DFEE2010}" type="presParOf" srcId="{D56366BE-F576-42E6-B0EF-DD1264259268}" destId="{B8C9A2F9-6F68-48CE-B499-4186701E3CA7}" srcOrd="2" destOrd="0" presId="urn:microsoft.com/office/officeart/2005/8/layout/vList6"/>
    <dgm:cxn modelId="{91B20619-D1A5-48DE-BE50-2DD83859171D}" type="presParOf" srcId="{B8C9A2F9-6F68-48CE-B499-4186701E3CA7}" destId="{73BE0ED9-8A61-40F3-9789-886CC197CE9A}" srcOrd="0" destOrd="0" presId="urn:microsoft.com/office/officeart/2005/8/layout/vList6"/>
    <dgm:cxn modelId="{77F1137E-59CA-4377-8F29-5016501BA84E}" type="presParOf" srcId="{B8C9A2F9-6F68-48CE-B499-4186701E3CA7}" destId="{67C32DD6-8AB6-4EC2-8D1F-2D0B20549584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E0D14-604F-4937-83CA-F84B288D9C10}">
      <dsp:nvSpPr>
        <dsp:cNvPr id="0" name=""/>
        <dsp:cNvSpPr/>
      </dsp:nvSpPr>
      <dsp:spPr>
        <a:xfrm>
          <a:off x="866037" y="33320"/>
          <a:ext cx="1713523" cy="1713572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B891A-5364-4607-B588-A4BB495761AD}">
      <dsp:nvSpPr>
        <dsp:cNvPr id="0" name=""/>
        <dsp:cNvSpPr/>
      </dsp:nvSpPr>
      <dsp:spPr>
        <a:xfrm>
          <a:off x="1244484" y="653702"/>
          <a:ext cx="956011" cy="477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Run dedupe tool</a:t>
          </a:r>
          <a:endParaRPr lang="en-US" sz="1500" kern="1200" dirty="0"/>
        </a:p>
      </dsp:txBody>
      <dsp:txXfrm>
        <a:off x="1244484" y="653702"/>
        <a:ext cx="956011" cy="477949"/>
      </dsp:txXfrm>
    </dsp:sp>
    <dsp:sp modelId="{F9467FBE-FE97-4A7C-B9D2-D4DD752A5788}">
      <dsp:nvSpPr>
        <dsp:cNvPr id="0" name=""/>
        <dsp:cNvSpPr/>
      </dsp:nvSpPr>
      <dsp:spPr>
        <a:xfrm>
          <a:off x="512325" y="1131652"/>
          <a:ext cx="1472046" cy="1472669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4F042-CB2A-4F68-BFD7-71BB51787397}">
      <dsp:nvSpPr>
        <dsp:cNvPr id="0" name=""/>
        <dsp:cNvSpPr/>
      </dsp:nvSpPr>
      <dsp:spPr>
        <a:xfrm>
          <a:off x="766478" y="1640196"/>
          <a:ext cx="956011" cy="477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Validate results</a:t>
          </a:r>
          <a:endParaRPr lang="en-US" sz="1500" kern="1200" dirty="0"/>
        </a:p>
      </dsp:txBody>
      <dsp:txXfrm>
        <a:off x="766478" y="1640196"/>
        <a:ext cx="956011" cy="4779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A5DDE-838D-49A7-8991-F7AC8F27AF51}">
      <dsp:nvSpPr>
        <dsp:cNvPr id="0" name=""/>
        <dsp:cNvSpPr/>
      </dsp:nvSpPr>
      <dsp:spPr>
        <a:xfrm>
          <a:off x="1413262" y="267"/>
          <a:ext cx="2119893" cy="104264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Form a data quality team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Ming to figure out application for data cleaning</a:t>
          </a:r>
          <a:endParaRPr lang="en-US" sz="1200" kern="1200" dirty="0"/>
        </a:p>
      </dsp:txBody>
      <dsp:txXfrm>
        <a:off x="1413262" y="130598"/>
        <a:ext cx="1728900" cy="781986"/>
      </dsp:txXfrm>
    </dsp:sp>
    <dsp:sp modelId="{B9D8B93E-6DB9-4F21-98AF-2B9048732E83}">
      <dsp:nvSpPr>
        <dsp:cNvPr id="0" name=""/>
        <dsp:cNvSpPr/>
      </dsp:nvSpPr>
      <dsp:spPr>
        <a:xfrm>
          <a:off x="0" y="267"/>
          <a:ext cx="1413262" cy="1042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Below threshold</a:t>
          </a:r>
          <a:endParaRPr lang="en-US" sz="2200" kern="1200" dirty="0"/>
        </a:p>
      </dsp:txBody>
      <dsp:txXfrm>
        <a:off x="50898" y="51165"/>
        <a:ext cx="1311466" cy="940852"/>
      </dsp:txXfrm>
    </dsp:sp>
    <dsp:sp modelId="{67C32DD6-8AB6-4EC2-8D1F-2D0B20549584}">
      <dsp:nvSpPr>
        <dsp:cNvPr id="0" name=""/>
        <dsp:cNvSpPr/>
      </dsp:nvSpPr>
      <dsp:spPr>
        <a:xfrm>
          <a:off x="1413262" y="1147180"/>
          <a:ext cx="2119893" cy="104264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Ming will implement logical checks to verify dedupe tool output</a:t>
          </a:r>
          <a:endParaRPr lang="en-US" sz="1200" kern="1200" dirty="0"/>
        </a:p>
      </dsp:txBody>
      <dsp:txXfrm>
        <a:off x="1413262" y="1277511"/>
        <a:ext cx="1728900" cy="781986"/>
      </dsp:txXfrm>
    </dsp:sp>
    <dsp:sp modelId="{73BE0ED9-8A61-40F3-9789-886CC197CE9A}">
      <dsp:nvSpPr>
        <dsp:cNvPr id="0" name=""/>
        <dsp:cNvSpPr/>
      </dsp:nvSpPr>
      <dsp:spPr>
        <a:xfrm>
          <a:off x="0" y="1147180"/>
          <a:ext cx="1413262" cy="1042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Above threshold</a:t>
          </a:r>
          <a:endParaRPr lang="en-US" sz="2200" kern="1200" dirty="0"/>
        </a:p>
      </dsp:txBody>
      <dsp:txXfrm>
        <a:off x="50898" y="1198078"/>
        <a:ext cx="1311466" cy="940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631B3-2066-4227-BFCB-B9F81722900C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A16F1-9F7E-4D76-B2DF-F2875FECC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44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A9E8-1CDD-4FDB-B26C-7D4C1AF07A07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8F59-2719-42EE-8B5C-4427240E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8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A9E8-1CDD-4FDB-B26C-7D4C1AF07A07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8F59-2719-42EE-8B5C-4427240E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03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A9E8-1CDD-4FDB-B26C-7D4C1AF07A07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8F59-2719-42EE-8B5C-4427240E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A9E8-1CDD-4FDB-B26C-7D4C1AF07A07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8F59-2719-42EE-8B5C-4427240E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6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A9E8-1CDD-4FDB-B26C-7D4C1AF07A07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8F59-2719-42EE-8B5C-4427240E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15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A9E8-1CDD-4FDB-B26C-7D4C1AF07A07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8F59-2719-42EE-8B5C-4427240E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5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A9E8-1CDD-4FDB-B26C-7D4C1AF07A07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8F59-2719-42EE-8B5C-4427240E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A9E8-1CDD-4FDB-B26C-7D4C1AF07A07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8F59-2719-42EE-8B5C-4427240E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2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A9E8-1CDD-4FDB-B26C-7D4C1AF07A07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8F59-2719-42EE-8B5C-4427240E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7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A9E8-1CDD-4FDB-B26C-7D4C1AF07A07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8F59-2719-42EE-8B5C-4427240E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6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A9E8-1CDD-4FDB-B26C-7D4C1AF07A07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8F59-2719-42EE-8B5C-4427240E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8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DA9E8-1CDD-4FDB-B26C-7D4C1AF07A07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58F59-2719-42EE-8B5C-4427240E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3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vignette.wikia.nocookie.net/parksandrecreation/images/a/a0/S07E02.png/revision/latest/scale-to-width-down/1000?cb=201603271147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20812" cy="693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30" y="-46596"/>
            <a:ext cx="11423444" cy="69587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De-duplicating HAS Workflow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44838" y="5248331"/>
            <a:ext cx="187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*Real Ron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49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81516616"/>
              </p:ext>
            </p:extLst>
          </p:nvPr>
        </p:nvGraphicFramePr>
        <p:xfrm>
          <a:off x="230912" y="1398667"/>
          <a:ext cx="3091886" cy="263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1040" y="97392"/>
            <a:ext cx="11805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Step 1: Create unique/deduped table of athletes </a:t>
            </a:r>
          </a:p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within</a:t>
            </a:r>
            <a:r>
              <a:rPr lang="en-US" sz="2800" dirty="0" smtClean="0"/>
              <a:t> each discipline</a:t>
            </a:r>
            <a:endParaRPr lang="en-US" sz="2800" dirty="0"/>
          </a:p>
        </p:txBody>
      </p:sp>
      <p:cxnSp>
        <p:nvCxnSpPr>
          <p:cNvPr id="7" name="Elbow Connector 6"/>
          <p:cNvCxnSpPr/>
          <p:nvPr/>
        </p:nvCxnSpPr>
        <p:spPr>
          <a:xfrm flipV="1">
            <a:off x="2396918" y="2537494"/>
            <a:ext cx="1913342" cy="5141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54849" y="3051607"/>
            <a:ext cx="11632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Determine threshold for human data quality checks</a:t>
            </a:r>
          </a:p>
          <a:p>
            <a:endParaRPr lang="en-US" sz="1200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81612099"/>
              </p:ext>
            </p:extLst>
          </p:nvPr>
        </p:nvGraphicFramePr>
        <p:xfrm>
          <a:off x="4523304" y="1442446"/>
          <a:ext cx="3533155" cy="2190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9637723" y="1678852"/>
            <a:ext cx="2080396" cy="1977581"/>
            <a:chOff x="9637723" y="1678852"/>
            <a:chExt cx="2080396" cy="1977581"/>
          </a:xfrm>
        </p:grpSpPr>
        <p:sp>
          <p:nvSpPr>
            <p:cNvPr id="14" name="Can 13"/>
            <p:cNvSpPr/>
            <p:nvPr/>
          </p:nvSpPr>
          <p:spPr>
            <a:xfrm>
              <a:off x="9637723" y="1678852"/>
              <a:ext cx="1958656" cy="182345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637723" y="2456104"/>
              <a:ext cx="20803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 </a:t>
              </a:r>
              <a:r>
                <a:rPr lang="en-US" dirty="0" err="1" smtClean="0"/>
                <a:t>deduplicated</a:t>
              </a:r>
              <a:r>
                <a:rPr lang="en-US" dirty="0" smtClean="0"/>
                <a:t> HAS “athlete” discipline table!</a:t>
              </a:r>
            </a:p>
            <a:p>
              <a:pPr algn="ctr"/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867086" y="1983706"/>
            <a:ext cx="1325610" cy="1114706"/>
            <a:chOff x="7867086" y="1983706"/>
            <a:chExt cx="1325610" cy="1114706"/>
          </a:xfrm>
        </p:grpSpPr>
        <p:sp>
          <p:nvSpPr>
            <p:cNvPr id="17" name="Cloud 16"/>
            <p:cNvSpPr/>
            <p:nvPr/>
          </p:nvSpPr>
          <p:spPr>
            <a:xfrm>
              <a:off x="7867086" y="1983706"/>
              <a:ext cx="1325610" cy="99015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82764" y="2082749"/>
              <a:ext cx="8230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Lots of staring at data later…</a:t>
              </a:r>
            </a:p>
            <a:p>
              <a:endParaRPr lang="en-US" sz="1200" dirty="0"/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>
            <a:off x="9327962" y="2499654"/>
            <a:ext cx="211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5984" y="1216405"/>
            <a:ext cx="1997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each discipline we will…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817984"/>
              </p:ext>
            </p:extLst>
          </p:nvPr>
        </p:nvGraphicFramePr>
        <p:xfrm>
          <a:off x="271040" y="4312288"/>
          <a:ext cx="4874132" cy="2314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533">
                  <a:extLst>
                    <a:ext uri="{9D8B030D-6E8A-4147-A177-3AD203B41FA5}">
                      <a16:colId xmlns:a16="http://schemas.microsoft.com/office/drawing/2014/main" val="704922837"/>
                    </a:ext>
                  </a:extLst>
                </a:gridCol>
                <a:gridCol w="1218533">
                  <a:extLst>
                    <a:ext uri="{9D8B030D-6E8A-4147-A177-3AD203B41FA5}">
                      <a16:colId xmlns:a16="http://schemas.microsoft.com/office/drawing/2014/main" val="635194544"/>
                    </a:ext>
                  </a:extLst>
                </a:gridCol>
                <a:gridCol w="1218533">
                  <a:extLst>
                    <a:ext uri="{9D8B030D-6E8A-4147-A177-3AD203B41FA5}">
                      <a16:colId xmlns:a16="http://schemas.microsoft.com/office/drawing/2014/main" val="846131027"/>
                    </a:ext>
                  </a:extLst>
                </a:gridCol>
                <a:gridCol w="1218533">
                  <a:extLst>
                    <a:ext uri="{9D8B030D-6E8A-4147-A177-3AD203B41FA5}">
                      <a16:colId xmlns:a16="http://schemas.microsoft.com/office/drawing/2014/main" val="2810551198"/>
                    </a:ext>
                  </a:extLst>
                </a:gridCol>
              </a:tblGrid>
              <a:tr h="393879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Delegation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44041"/>
                  </a:ext>
                </a:extLst>
              </a:tr>
              <a:tr h="393879">
                <a:tc>
                  <a:txBody>
                    <a:bodyPr/>
                    <a:lstStyle/>
                    <a:p>
                      <a:r>
                        <a:rPr lang="en-US" dirty="0" smtClean="0"/>
                        <a:t>Ming</a:t>
                      </a:r>
                      <a:r>
                        <a:rPr lang="en-US" baseline="0" dirty="0" smtClean="0"/>
                        <a:t> Jolson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5/5/1979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678961"/>
                  </a:ext>
                </a:extLst>
              </a:tr>
              <a:tr h="393879">
                <a:tc>
                  <a:txBody>
                    <a:bodyPr/>
                    <a:lstStyle/>
                    <a:p>
                      <a:r>
                        <a:rPr lang="en-US" dirty="0" smtClean="0"/>
                        <a:t>Ming</a:t>
                      </a:r>
                      <a:r>
                        <a:rPr lang="en-US" baseline="0" dirty="0" smtClean="0"/>
                        <a:t> B. Jolson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5/5/1979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424472"/>
                  </a:ext>
                </a:extLst>
              </a:tr>
              <a:tr h="393879">
                <a:tc>
                  <a:txBody>
                    <a:bodyPr/>
                    <a:lstStyle/>
                    <a:p>
                      <a:r>
                        <a:rPr lang="en-US" dirty="0" smtClean="0"/>
                        <a:t>Ming Jolson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897390"/>
                  </a:ext>
                </a:extLst>
              </a:tr>
            </a:tbl>
          </a:graphicData>
        </a:graphic>
      </p:graphicFrame>
      <p:cxnSp>
        <p:nvCxnSpPr>
          <p:cNvPr id="29" name="Straight Connector 28"/>
          <p:cNvCxnSpPr/>
          <p:nvPr/>
        </p:nvCxnSpPr>
        <p:spPr>
          <a:xfrm>
            <a:off x="75749" y="4190434"/>
            <a:ext cx="12049520" cy="56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>
            <a:off x="5302438" y="5237510"/>
            <a:ext cx="1644838" cy="568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544891"/>
              </p:ext>
            </p:extLst>
          </p:nvPr>
        </p:nvGraphicFramePr>
        <p:xfrm>
          <a:off x="6996404" y="5004589"/>
          <a:ext cx="4874132" cy="1033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533">
                  <a:extLst>
                    <a:ext uri="{9D8B030D-6E8A-4147-A177-3AD203B41FA5}">
                      <a16:colId xmlns:a16="http://schemas.microsoft.com/office/drawing/2014/main" val="857638502"/>
                    </a:ext>
                  </a:extLst>
                </a:gridCol>
                <a:gridCol w="1218533">
                  <a:extLst>
                    <a:ext uri="{9D8B030D-6E8A-4147-A177-3AD203B41FA5}">
                      <a16:colId xmlns:a16="http://schemas.microsoft.com/office/drawing/2014/main" val="336957286"/>
                    </a:ext>
                  </a:extLst>
                </a:gridCol>
                <a:gridCol w="1218533">
                  <a:extLst>
                    <a:ext uri="{9D8B030D-6E8A-4147-A177-3AD203B41FA5}">
                      <a16:colId xmlns:a16="http://schemas.microsoft.com/office/drawing/2014/main" val="1199730098"/>
                    </a:ext>
                  </a:extLst>
                </a:gridCol>
                <a:gridCol w="1218533">
                  <a:extLst>
                    <a:ext uri="{9D8B030D-6E8A-4147-A177-3AD203B41FA5}">
                      <a16:colId xmlns:a16="http://schemas.microsoft.com/office/drawing/2014/main" val="1831408541"/>
                    </a:ext>
                  </a:extLst>
                </a:gridCol>
              </a:tblGrid>
              <a:tr h="393879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Delegation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409347"/>
                  </a:ext>
                </a:extLst>
              </a:tr>
              <a:tr h="393879">
                <a:tc>
                  <a:txBody>
                    <a:bodyPr/>
                    <a:lstStyle/>
                    <a:p>
                      <a:r>
                        <a:rPr lang="en-US" dirty="0" smtClean="0"/>
                        <a:t>Ming</a:t>
                      </a:r>
                      <a:r>
                        <a:rPr lang="en-US" baseline="0" dirty="0" smtClean="0"/>
                        <a:t> Jolson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5/5/1979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113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15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Step 2: Record Linkage: </a:t>
            </a:r>
            <a:r>
              <a:rPr lang="en-US" sz="3200" dirty="0" smtClean="0"/>
              <a:t>Once we have each of the disciplines deduped, we can match athletes that exists </a:t>
            </a:r>
            <a:r>
              <a:rPr lang="en-US" sz="3200" i="1" dirty="0" smtClean="0">
                <a:solidFill>
                  <a:srgbClr val="00B050"/>
                </a:solidFill>
              </a:rPr>
              <a:t>across</a:t>
            </a:r>
            <a:r>
              <a:rPr lang="en-US" sz="3200" i="1" dirty="0" smtClean="0"/>
              <a:t> </a:t>
            </a:r>
            <a:r>
              <a:rPr lang="en-US" sz="3200" dirty="0" smtClean="0"/>
              <a:t>disciplines…</a:t>
            </a:r>
            <a:br>
              <a:rPr lang="en-US" sz="3200" dirty="0" smtClean="0"/>
            </a:br>
            <a:endParaRPr lang="en-US" sz="3200" dirty="0"/>
          </a:p>
        </p:txBody>
      </p:sp>
      <p:grpSp>
        <p:nvGrpSpPr>
          <p:cNvPr id="7" name="Group 6"/>
          <p:cNvGrpSpPr/>
          <p:nvPr/>
        </p:nvGrpSpPr>
        <p:grpSpPr>
          <a:xfrm>
            <a:off x="362513" y="1763872"/>
            <a:ext cx="2158850" cy="3008322"/>
            <a:chOff x="1006381" y="2402329"/>
            <a:chExt cx="2158850" cy="3008322"/>
          </a:xfrm>
        </p:grpSpPr>
        <p:sp>
          <p:nvSpPr>
            <p:cNvPr id="5" name="Can 4"/>
            <p:cNvSpPr/>
            <p:nvPr/>
          </p:nvSpPr>
          <p:spPr>
            <a:xfrm>
              <a:off x="1006381" y="2402329"/>
              <a:ext cx="2158850" cy="300832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31020" y="3305908"/>
              <a:ext cx="1514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FUNF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06906" y="1763872"/>
            <a:ext cx="2158850" cy="3008322"/>
            <a:chOff x="1006381" y="2402329"/>
            <a:chExt cx="2158850" cy="3008322"/>
          </a:xfrm>
        </p:grpSpPr>
        <p:sp>
          <p:nvSpPr>
            <p:cNvPr id="9" name="Can 8"/>
            <p:cNvSpPr/>
            <p:nvPr/>
          </p:nvSpPr>
          <p:spPr>
            <a:xfrm>
              <a:off x="1006381" y="2402329"/>
              <a:ext cx="2158850" cy="300832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31020" y="3305908"/>
              <a:ext cx="1514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HH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51299" y="1742230"/>
            <a:ext cx="2158850" cy="3008322"/>
            <a:chOff x="1006381" y="2402329"/>
            <a:chExt cx="2158850" cy="3008322"/>
          </a:xfrm>
        </p:grpSpPr>
        <p:sp>
          <p:nvSpPr>
            <p:cNvPr id="12" name="Can 11"/>
            <p:cNvSpPr/>
            <p:nvPr/>
          </p:nvSpPr>
          <p:spPr>
            <a:xfrm>
              <a:off x="1006381" y="2402329"/>
              <a:ext cx="2158850" cy="300832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31020" y="3305908"/>
              <a:ext cx="1514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SS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495692" y="1763873"/>
            <a:ext cx="2158850" cy="3008322"/>
            <a:chOff x="1006381" y="2402329"/>
            <a:chExt cx="2158850" cy="3008322"/>
          </a:xfrm>
        </p:grpSpPr>
        <p:sp>
          <p:nvSpPr>
            <p:cNvPr id="15" name="Can 14"/>
            <p:cNvSpPr/>
            <p:nvPr/>
          </p:nvSpPr>
          <p:spPr>
            <a:xfrm>
              <a:off x="1006381" y="2402329"/>
              <a:ext cx="2158850" cy="300832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31020" y="3305908"/>
              <a:ext cx="1514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FUNF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Left-Right Arrow 16"/>
          <p:cNvSpPr/>
          <p:nvPr/>
        </p:nvSpPr>
        <p:spPr>
          <a:xfrm>
            <a:off x="2552925" y="3121946"/>
            <a:ext cx="790857" cy="476138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Left-Right Arrow 17"/>
          <p:cNvSpPr/>
          <p:nvPr/>
        </p:nvSpPr>
        <p:spPr>
          <a:xfrm>
            <a:off x="5597318" y="3121946"/>
            <a:ext cx="790857" cy="476138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Left-Right Arrow 18"/>
          <p:cNvSpPr/>
          <p:nvPr/>
        </p:nvSpPr>
        <p:spPr>
          <a:xfrm>
            <a:off x="8673273" y="3121946"/>
            <a:ext cx="790857" cy="476138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29856" y="4912871"/>
            <a:ext cx="11990002" cy="48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482992"/>
              </p:ext>
            </p:extLst>
          </p:nvPr>
        </p:nvGraphicFramePr>
        <p:xfrm>
          <a:off x="148566" y="3738760"/>
          <a:ext cx="258674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686">
                  <a:extLst>
                    <a:ext uri="{9D8B030D-6E8A-4147-A177-3AD203B41FA5}">
                      <a16:colId xmlns:a16="http://schemas.microsoft.com/office/drawing/2014/main" val="857638502"/>
                    </a:ext>
                  </a:extLst>
                </a:gridCol>
                <a:gridCol w="646686">
                  <a:extLst>
                    <a:ext uri="{9D8B030D-6E8A-4147-A177-3AD203B41FA5}">
                      <a16:colId xmlns:a16="http://schemas.microsoft.com/office/drawing/2014/main" val="336957286"/>
                    </a:ext>
                  </a:extLst>
                </a:gridCol>
                <a:gridCol w="646686">
                  <a:extLst>
                    <a:ext uri="{9D8B030D-6E8A-4147-A177-3AD203B41FA5}">
                      <a16:colId xmlns:a16="http://schemas.microsoft.com/office/drawing/2014/main" val="1199730098"/>
                    </a:ext>
                  </a:extLst>
                </a:gridCol>
                <a:gridCol w="646686">
                  <a:extLst>
                    <a:ext uri="{9D8B030D-6E8A-4147-A177-3AD203B41FA5}">
                      <a16:colId xmlns:a16="http://schemas.microsoft.com/office/drawing/2014/main" val="1831408541"/>
                    </a:ext>
                  </a:extLst>
                </a:gridCol>
              </a:tblGrid>
              <a:tr h="1960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DOB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Gender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Delegation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409347"/>
                  </a:ext>
                </a:extLst>
              </a:tr>
              <a:tr h="31852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Ming</a:t>
                      </a:r>
                      <a:r>
                        <a:rPr lang="en-US" sz="800" baseline="0" dirty="0" smtClean="0"/>
                        <a:t> Jolson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5/5/1979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SOMD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113821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432363"/>
              </p:ext>
            </p:extLst>
          </p:nvPr>
        </p:nvGraphicFramePr>
        <p:xfrm>
          <a:off x="3233539" y="3738760"/>
          <a:ext cx="258674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686">
                  <a:extLst>
                    <a:ext uri="{9D8B030D-6E8A-4147-A177-3AD203B41FA5}">
                      <a16:colId xmlns:a16="http://schemas.microsoft.com/office/drawing/2014/main" val="857638502"/>
                    </a:ext>
                  </a:extLst>
                </a:gridCol>
                <a:gridCol w="646686">
                  <a:extLst>
                    <a:ext uri="{9D8B030D-6E8A-4147-A177-3AD203B41FA5}">
                      <a16:colId xmlns:a16="http://schemas.microsoft.com/office/drawing/2014/main" val="336957286"/>
                    </a:ext>
                  </a:extLst>
                </a:gridCol>
                <a:gridCol w="646686">
                  <a:extLst>
                    <a:ext uri="{9D8B030D-6E8A-4147-A177-3AD203B41FA5}">
                      <a16:colId xmlns:a16="http://schemas.microsoft.com/office/drawing/2014/main" val="1199730098"/>
                    </a:ext>
                  </a:extLst>
                </a:gridCol>
                <a:gridCol w="646686">
                  <a:extLst>
                    <a:ext uri="{9D8B030D-6E8A-4147-A177-3AD203B41FA5}">
                      <a16:colId xmlns:a16="http://schemas.microsoft.com/office/drawing/2014/main" val="1831408541"/>
                    </a:ext>
                  </a:extLst>
                </a:gridCol>
              </a:tblGrid>
              <a:tr h="1960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DOB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Gender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Delegation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409347"/>
                  </a:ext>
                </a:extLst>
              </a:tr>
              <a:tr h="31852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Ming</a:t>
                      </a:r>
                      <a:r>
                        <a:rPr lang="en-US" sz="800" baseline="0" dirty="0" smtClean="0"/>
                        <a:t> Jolson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5/5/1979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SOMD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113821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112426"/>
              </p:ext>
            </p:extLst>
          </p:nvPr>
        </p:nvGraphicFramePr>
        <p:xfrm>
          <a:off x="6318512" y="3760403"/>
          <a:ext cx="258674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686">
                  <a:extLst>
                    <a:ext uri="{9D8B030D-6E8A-4147-A177-3AD203B41FA5}">
                      <a16:colId xmlns:a16="http://schemas.microsoft.com/office/drawing/2014/main" val="857638502"/>
                    </a:ext>
                  </a:extLst>
                </a:gridCol>
                <a:gridCol w="646686">
                  <a:extLst>
                    <a:ext uri="{9D8B030D-6E8A-4147-A177-3AD203B41FA5}">
                      <a16:colId xmlns:a16="http://schemas.microsoft.com/office/drawing/2014/main" val="336957286"/>
                    </a:ext>
                  </a:extLst>
                </a:gridCol>
                <a:gridCol w="646686">
                  <a:extLst>
                    <a:ext uri="{9D8B030D-6E8A-4147-A177-3AD203B41FA5}">
                      <a16:colId xmlns:a16="http://schemas.microsoft.com/office/drawing/2014/main" val="1199730098"/>
                    </a:ext>
                  </a:extLst>
                </a:gridCol>
                <a:gridCol w="646686">
                  <a:extLst>
                    <a:ext uri="{9D8B030D-6E8A-4147-A177-3AD203B41FA5}">
                      <a16:colId xmlns:a16="http://schemas.microsoft.com/office/drawing/2014/main" val="1831408541"/>
                    </a:ext>
                  </a:extLst>
                </a:gridCol>
              </a:tblGrid>
              <a:tr h="1960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DOB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Gender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Delegation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409347"/>
                  </a:ext>
                </a:extLst>
              </a:tr>
              <a:tr h="31852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Ming</a:t>
                      </a:r>
                      <a:r>
                        <a:rPr lang="en-US" sz="800" baseline="0" dirty="0" smtClean="0"/>
                        <a:t> Jolson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5/5/1979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SOMD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113821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354592"/>
              </p:ext>
            </p:extLst>
          </p:nvPr>
        </p:nvGraphicFramePr>
        <p:xfrm>
          <a:off x="9331343" y="3727487"/>
          <a:ext cx="2586744" cy="571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686">
                  <a:extLst>
                    <a:ext uri="{9D8B030D-6E8A-4147-A177-3AD203B41FA5}">
                      <a16:colId xmlns:a16="http://schemas.microsoft.com/office/drawing/2014/main" val="857638502"/>
                    </a:ext>
                  </a:extLst>
                </a:gridCol>
                <a:gridCol w="646686">
                  <a:extLst>
                    <a:ext uri="{9D8B030D-6E8A-4147-A177-3AD203B41FA5}">
                      <a16:colId xmlns:a16="http://schemas.microsoft.com/office/drawing/2014/main" val="336957286"/>
                    </a:ext>
                  </a:extLst>
                </a:gridCol>
                <a:gridCol w="646686">
                  <a:extLst>
                    <a:ext uri="{9D8B030D-6E8A-4147-A177-3AD203B41FA5}">
                      <a16:colId xmlns:a16="http://schemas.microsoft.com/office/drawing/2014/main" val="1199730098"/>
                    </a:ext>
                  </a:extLst>
                </a:gridCol>
                <a:gridCol w="646686">
                  <a:extLst>
                    <a:ext uri="{9D8B030D-6E8A-4147-A177-3AD203B41FA5}">
                      <a16:colId xmlns:a16="http://schemas.microsoft.com/office/drawing/2014/main" val="1831408541"/>
                    </a:ext>
                  </a:extLst>
                </a:gridCol>
              </a:tblGrid>
              <a:tr h="23590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DOB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Gender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Delegation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409347"/>
                  </a:ext>
                </a:extLst>
              </a:tr>
              <a:tr h="31852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Ming</a:t>
                      </a:r>
                      <a:r>
                        <a:rPr lang="en-US" sz="800" baseline="0" dirty="0" smtClean="0"/>
                        <a:t> Jolson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5/5/1979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SOMD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113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39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/>
          <p:cNvSpPr/>
          <p:nvPr/>
        </p:nvSpPr>
        <p:spPr>
          <a:xfrm>
            <a:off x="1969477" y="1785515"/>
            <a:ext cx="7915782" cy="47667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now have a deduped HAS Athlete table!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462205"/>
              </p:ext>
            </p:extLst>
          </p:nvPr>
        </p:nvGraphicFramePr>
        <p:xfrm>
          <a:off x="3061976" y="3343782"/>
          <a:ext cx="5021536" cy="100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837">
                  <a:extLst>
                    <a:ext uri="{9D8B030D-6E8A-4147-A177-3AD203B41FA5}">
                      <a16:colId xmlns:a16="http://schemas.microsoft.com/office/drawing/2014/main" val="3633106248"/>
                    </a:ext>
                  </a:extLst>
                </a:gridCol>
                <a:gridCol w="891837">
                  <a:extLst>
                    <a:ext uri="{9D8B030D-6E8A-4147-A177-3AD203B41FA5}">
                      <a16:colId xmlns:a16="http://schemas.microsoft.com/office/drawing/2014/main" val="857638502"/>
                    </a:ext>
                  </a:extLst>
                </a:gridCol>
                <a:gridCol w="891837">
                  <a:extLst>
                    <a:ext uri="{9D8B030D-6E8A-4147-A177-3AD203B41FA5}">
                      <a16:colId xmlns:a16="http://schemas.microsoft.com/office/drawing/2014/main" val="336957286"/>
                    </a:ext>
                  </a:extLst>
                </a:gridCol>
                <a:gridCol w="891837">
                  <a:extLst>
                    <a:ext uri="{9D8B030D-6E8A-4147-A177-3AD203B41FA5}">
                      <a16:colId xmlns:a16="http://schemas.microsoft.com/office/drawing/2014/main" val="1199730098"/>
                    </a:ext>
                  </a:extLst>
                </a:gridCol>
                <a:gridCol w="1454188">
                  <a:extLst>
                    <a:ext uri="{9D8B030D-6E8A-4147-A177-3AD203B41FA5}">
                      <a16:colId xmlns:a16="http://schemas.microsoft.com/office/drawing/2014/main" val="1831408541"/>
                    </a:ext>
                  </a:extLst>
                </a:gridCol>
              </a:tblGrid>
              <a:tr h="3560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HAS_ID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Gender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Delegation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409347"/>
                  </a:ext>
                </a:extLst>
              </a:tr>
              <a:tr h="64708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Ming</a:t>
                      </a:r>
                      <a:r>
                        <a:rPr lang="en-US" sz="1600" baseline="0" dirty="0" smtClean="0"/>
                        <a:t> Jolson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5/5/1979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SOMD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11382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60791" y="1974888"/>
            <a:ext cx="298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All HAS athletes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58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795366" y="627635"/>
            <a:ext cx="1915370" cy="2484135"/>
            <a:chOff x="795366" y="627635"/>
            <a:chExt cx="1915370" cy="2484135"/>
          </a:xfrm>
        </p:grpSpPr>
        <p:sp>
          <p:nvSpPr>
            <p:cNvPr id="4" name="Can 3"/>
            <p:cNvSpPr/>
            <p:nvPr/>
          </p:nvSpPr>
          <p:spPr>
            <a:xfrm>
              <a:off x="795366" y="627635"/>
              <a:ext cx="1915370" cy="222377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90052" y="1049667"/>
              <a:ext cx="1725997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Athletes table: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HAS_ID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 smtClean="0"/>
                <a:t>First_name</a:t>
              </a:r>
              <a:endParaRPr lang="en-US" sz="16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 smtClean="0"/>
                <a:t>Last_name</a:t>
              </a:r>
              <a:endParaRPr lang="en-US" sz="16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DOB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Gender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 smtClean="0"/>
                <a:t>Country_ID</a:t>
              </a:r>
              <a:endParaRPr lang="en-US" sz="16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854530" y="561430"/>
            <a:ext cx="2015466" cy="2289982"/>
            <a:chOff x="7204282" y="627634"/>
            <a:chExt cx="2015466" cy="2289982"/>
          </a:xfrm>
        </p:grpSpPr>
        <p:sp>
          <p:nvSpPr>
            <p:cNvPr id="7" name="Can 6"/>
            <p:cNvSpPr/>
            <p:nvPr/>
          </p:nvSpPr>
          <p:spPr>
            <a:xfrm>
              <a:off x="7204282" y="627634"/>
              <a:ext cx="1915370" cy="2223777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85537" y="1163290"/>
              <a:ext cx="183421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[Discipline] table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HAS_ID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Event_ID</a:t>
              </a:r>
              <a:endParaRPr lang="en-US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Discipline related fields…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32780" y="2816242"/>
            <a:ext cx="1915370" cy="2223777"/>
            <a:chOff x="6480609" y="3071709"/>
            <a:chExt cx="1915370" cy="2223777"/>
          </a:xfrm>
        </p:grpSpPr>
        <p:sp>
          <p:nvSpPr>
            <p:cNvPr id="5" name="Can 4"/>
            <p:cNvSpPr/>
            <p:nvPr/>
          </p:nvSpPr>
          <p:spPr>
            <a:xfrm>
              <a:off x="6480609" y="3071709"/>
              <a:ext cx="1915370" cy="2223777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88820" y="3651969"/>
              <a:ext cx="175575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Event table: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Event_ID</a:t>
              </a:r>
              <a:endParaRPr lang="en-US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Event name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Event location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587645" y="3794670"/>
            <a:ext cx="1915370" cy="2516479"/>
            <a:chOff x="795366" y="4297861"/>
            <a:chExt cx="1915370" cy="2516479"/>
          </a:xfrm>
        </p:grpSpPr>
        <p:sp>
          <p:nvSpPr>
            <p:cNvPr id="6" name="Can 5"/>
            <p:cNvSpPr/>
            <p:nvPr/>
          </p:nvSpPr>
          <p:spPr>
            <a:xfrm>
              <a:off x="795366" y="4297861"/>
              <a:ext cx="1915370" cy="2223777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95366" y="4783015"/>
              <a:ext cx="176387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Country table: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Country_ID</a:t>
              </a:r>
              <a:endParaRPr lang="en-US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Census count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GDP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Population etc…</a:t>
              </a:r>
            </a:p>
            <a:p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311318" y="75749"/>
            <a:ext cx="4485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deduped athletes table will make the future HAS system normalized and easier to pull reports from in the future.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797718" y="4534125"/>
            <a:ext cx="29109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Important: This is not at all a well thought out normalization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Simply serves to show how the deduped Athletes table will fit in to the big picture.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079043" y="1422343"/>
            <a:ext cx="6927887" cy="992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092951" y="2816242"/>
            <a:ext cx="1472599" cy="17719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320611" y="1859992"/>
            <a:ext cx="1769282" cy="19834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39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283</Words>
  <Application>Microsoft Office PowerPoint</Application>
  <PresentationFormat>Widescreen</PresentationFormat>
  <Paragraphs>112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De-duplicating HAS Workflow</vt:lpstr>
      <vt:lpstr>PowerPoint Presentation</vt:lpstr>
      <vt:lpstr>Step 2: Record Linkage: Once we have each of the disciplines deduped, we can match athletes that exists across disciplines… </vt:lpstr>
      <vt:lpstr>We now have a deduped HAS Athlete table!</vt:lpstr>
      <vt:lpstr>PowerPoint Presentation</vt:lpstr>
    </vt:vector>
  </TitlesOfParts>
  <Company>SOI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 Hsu</dc:creator>
  <cp:lastModifiedBy>Ming Hsu</cp:lastModifiedBy>
  <cp:revision>19</cp:revision>
  <dcterms:created xsi:type="dcterms:W3CDTF">2018-08-22T20:18:57Z</dcterms:created>
  <dcterms:modified xsi:type="dcterms:W3CDTF">2018-08-23T19:43:23Z</dcterms:modified>
</cp:coreProperties>
</file>