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78" r:id="rId7"/>
    <p:sldId id="261" r:id="rId8"/>
    <p:sldId id="262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9" r:id="rId18"/>
    <p:sldId id="28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404" autoAdjust="0"/>
  </p:normalViewPr>
  <p:slideViewPr>
    <p:cSldViewPr snapToGrid="0">
      <p:cViewPr varScale="1">
        <p:scale>
          <a:sx n="113" d="100"/>
          <a:sy n="113" d="100"/>
        </p:scale>
        <p:origin x="3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6CDA2F-3CAF-43A1-813B-1DE2C2260E91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9E6E7-F1A1-4A6F-A5EF-4C8520C25B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803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9E6E7-F1A1-4A6F-A5EF-4C8520C25B3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981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9E6E7-F1A1-4A6F-A5EF-4C8520C25B3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211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9E6E7-F1A1-4A6F-A5EF-4C8520C25B3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03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9E6E7-F1A1-4A6F-A5EF-4C8520C25B3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761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88C1-810F-4356-8764-7F1B544DA1AA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CF192-A32E-4C95-9BA7-CF4F92E1C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410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88C1-810F-4356-8764-7F1B544DA1AA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CF192-A32E-4C95-9BA7-CF4F92E1C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17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88C1-810F-4356-8764-7F1B544DA1AA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CF192-A32E-4C95-9BA7-CF4F92E1C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28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88C1-810F-4356-8764-7F1B544DA1AA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CF192-A32E-4C95-9BA7-CF4F92E1C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506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88C1-810F-4356-8764-7F1B544DA1AA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CF192-A32E-4C95-9BA7-CF4F92E1C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576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88C1-810F-4356-8764-7F1B544DA1AA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CF192-A32E-4C95-9BA7-CF4F92E1C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122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88C1-810F-4356-8764-7F1B544DA1AA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CF192-A32E-4C95-9BA7-CF4F92E1C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72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88C1-810F-4356-8764-7F1B544DA1AA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CF192-A32E-4C95-9BA7-CF4F92E1C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137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88C1-810F-4356-8764-7F1B544DA1AA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CF192-A32E-4C95-9BA7-CF4F92E1C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89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88C1-810F-4356-8764-7F1B544DA1AA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CF192-A32E-4C95-9BA7-CF4F92E1C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45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88C1-810F-4356-8764-7F1B544DA1AA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CF192-A32E-4C95-9BA7-CF4F92E1C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184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E88C1-810F-4356-8764-7F1B544DA1AA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CF192-A32E-4C95-9BA7-CF4F92E1C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026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CytoSEE</a:t>
            </a:r>
            <a:r>
              <a:rPr lang="en-US" altLang="zh-CN" dirty="0" smtClean="0"/>
              <a:t> Document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17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727379" y="86257"/>
            <a:ext cx="10983744" cy="6607077"/>
            <a:chOff x="523098" y="154351"/>
            <a:chExt cx="10983744" cy="660707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3098" y="154351"/>
              <a:ext cx="10983744" cy="6178355"/>
            </a:xfrm>
            <a:prstGeom prst="rect">
              <a:avLst/>
            </a:prstGeom>
          </p:spPr>
        </p:pic>
        <p:sp>
          <p:nvSpPr>
            <p:cNvPr id="5" name="圆角矩形 4"/>
            <p:cNvSpPr/>
            <p:nvPr/>
          </p:nvSpPr>
          <p:spPr>
            <a:xfrm>
              <a:off x="3112851" y="508061"/>
              <a:ext cx="5544766" cy="5659276"/>
            </a:xfrm>
            <a:prstGeom prst="round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707674" y="6453691"/>
              <a:ext cx="244800" cy="246141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n w="12700">
                    <a:solidFill>
                      <a:srgbClr val="FF0000"/>
                    </a:solidFill>
                  </a:ln>
                  <a:solidFill>
                    <a:srgbClr val="FF0000">
                      <a:alpha val="98000"/>
                    </a:srgbClr>
                  </a:solidFill>
                </a:rPr>
                <a:t>1</a:t>
              </a:r>
              <a:endParaRPr lang="zh-CN" altLang="en-US" dirty="0">
                <a:ln w="12700">
                  <a:solidFill>
                    <a:srgbClr val="FF0000"/>
                  </a:solidFill>
                </a:ln>
                <a:solidFill>
                  <a:srgbClr val="FF0000">
                    <a:alpha val="98000"/>
                  </a:srgbClr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7718078" y="584671"/>
              <a:ext cx="244800" cy="246141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n w="12700">
                    <a:solidFill>
                      <a:srgbClr val="FF0000"/>
                    </a:solidFill>
                  </a:ln>
                  <a:solidFill>
                    <a:srgbClr val="FF0000">
                      <a:alpha val="98000"/>
                    </a:srgbClr>
                  </a:solidFill>
                </a:rPr>
                <a:t>1</a:t>
              </a:r>
              <a:endParaRPr lang="zh-CN" altLang="en-US" dirty="0">
                <a:ln w="12700">
                  <a:solidFill>
                    <a:srgbClr val="FF0000"/>
                  </a:solidFill>
                </a:ln>
                <a:solidFill>
                  <a:srgbClr val="FF0000">
                    <a:alpha val="98000"/>
                  </a:srgbClr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52474" y="6392096"/>
              <a:ext cx="3463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Clusters label information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272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469812" y="585883"/>
            <a:ext cx="10980000" cy="5111984"/>
            <a:chOff x="469812" y="585883"/>
            <a:chExt cx="10980000" cy="5111984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9812" y="585883"/>
              <a:ext cx="10980000" cy="4675280"/>
            </a:xfrm>
            <a:prstGeom prst="rect">
              <a:avLst/>
            </a:prstGeom>
          </p:spPr>
        </p:pic>
        <p:sp>
          <p:nvSpPr>
            <p:cNvPr id="6" name="圆角矩形 5"/>
            <p:cNvSpPr/>
            <p:nvPr/>
          </p:nvSpPr>
          <p:spPr>
            <a:xfrm>
              <a:off x="603115" y="914401"/>
              <a:ext cx="7973440" cy="4212076"/>
            </a:xfrm>
            <a:prstGeom prst="round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8722825" y="914401"/>
              <a:ext cx="2580716" cy="4212076"/>
            </a:xfrm>
            <a:prstGeom prst="round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775767" y="5344735"/>
              <a:ext cx="244800" cy="246141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n w="12700">
                    <a:solidFill>
                      <a:srgbClr val="FF0000"/>
                    </a:solidFill>
                  </a:ln>
                  <a:solidFill>
                    <a:srgbClr val="FF0000">
                      <a:alpha val="98000"/>
                    </a:srgbClr>
                  </a:solidFill>
                </a:rPr>
                <a:t>1</a:t>
              </a:r>
              <a:endParaRPr lang="zh-CN" altLang="en-US" dirty="0">
                <a:ln w="12700">
                  <a:solidFill>
                    <a:srgbClr val="FF0000"/>
                  </a:solidFill>
                </a:ln>
                <a:solidFill>
                  <a:srgbClr val="FF0000">
                    <a:alpha val="98000"/>
                  </a:srgbClr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020566" y="5283140"/>
              <a:ext cx="40475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Dimensionality reduction visualization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8021671" y="4641102"/>
              <a:ext cx="244800" cy="246141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n w="12700">
                    <a:solidFill>
                      <a:srgbClr val="FF0000"/>
                    </a:solidFill>
                  </a:ln>
                  <a:solidFill>
                    <a:srgbClr val="FF0000">
                      <a:alpha val="98000"/>
                    </a:srgbClr>
                  </a:solidFill>
                </a:rPr>
                <a:t>1</a:t>
              </a:r>
              <a:endParaRPr lang="zh-CN" altLang="en-US" dirty="0">
                <a:ln w="12700">
                  <a:solidFill>
                    <a:srgbClr val="FF0000"/>
                  </a:solidFill>
                </a:ln>
                <a:solidFill>
                  <a:srgbClr val="FF0000">
                    <a:alpha val="98000"/>
                  </a:srgbClr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10955151" y="4641103"/>
              <a:ext cx="244800" cy="246141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n w="12700">
                    <a:solidFill>
                      <a:srgbClr val="FF0000"/>
                    </a:solidFill>
                  </a:ln>
                  <a:solidFill>
                    <a:srgbClr val="FF0000">
                      <a:alpha val="98000"/>
                    </a:srgbClr>
                  </a:solidFill>
                </a:rPr>
                <a:t>2</a:t>
              </a:r>
              <a:endParaRPr lang="zh-CN" altLang="en-US" dirty="0">
                <a:ln w="12700">
                  <a:solidFill>
                    <a:srgbClr val="FF0000"/>
                  </a:solidFill>
                </a:ln>
                <a:solidFill>
                  <a:srgbClr val="FF0000">
                    <a:alpha val="98000"/>
                  </a:srgbClr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461271" y="5390130"/>
              <a:ext cx="244800" cy="246141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n w="12700">
                    <a:solidFill>
                      <a:srgbClr val="FF0000"/>
                    </a:solidFill>
                  </a:ln>
                  <a:solidFill>
                    <a:srgbClr val="FF0000">
                      <a:alpha val="98000"/>
                    </a:srgbClr>
                  </a:solidFill>
                </a:rPr>
                <a:t>2</a:t>
              </a:r>
              <a:endParaRPr lang="zh-CN" altLang="en-US" dirty="0">
                <a:ln w="12700">
                  <a:solidFill>
                    <a:srgbClr val="FF0000"/>
                  </a:solidFill>
                </a:ln>
                <a:solidFill>
                  <a:srgbClr val="FF0000">
                    <a:alpha val="98000"/>
                  </a:srgbClr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706070" y="5328535"/>
              <a:ext cx="40475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Control panel – scatter plot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916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93995" y="544749"/>
            <a:ext cx="11662375" cy="5350055"/>
            <a:chOff x="332906" y="243191"/>
            <a:chExt cx="11662375" cy="5350055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2906" y="243191"/>
              <a:ext cx="11662375" cy="4943966"/>
            </a:xfrm>
            <a:prstGeom prst="rect">
              <a:avLst/>
            </a:prstGeom>
          </p:spPr>
        </p:pic>
        <p:sp>
          <p:nvSpPr>
            <p:cNvPr id="5" name="圆角矩形 4"/>
            <p:cNvSpPr/>
            <p:nvPr/>
          </p:nvSpPr>
          <p:spPr>
            <a:xfrm>
              <a:off x="486384" y="612843"/>
              <a:ext cx="8035046" cy="4426085"/>
            </a:xfrm>
            <a:prstGeom prst="roundRect">
              <a:avLst>
                <a:gd name="adj" fmla="val 12491"/>
              </a:avLst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8754894" y="612842"/>
              <a:ext cx="3122578" cy="4426085"/>
            </a:xfrm>
            <a:prstGeom prst="roundRect">
              <a:avLst>
                <a:gd name="adj" fmla="val 12491"/>
              </a:avLst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3974968" y="5285509"/>
              <a:ext cx="244800" cy="246141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n w="12700">
                    <a:solidFill>
                      <a:srgbClr val="FF0000"/>
                    </a:solidFill>
                  </a:ln>
                  <a:solidFill>
                    <a:srgbClr val="FF0000">
                      <a:alpha val="98000"/>
                    </a:srgbClr>
                  </a:solidFill>
                </a:rPr>
                <a:t>2</a:t>
              </a:r>
              <a:endParaRPr lang="zh-CN" altLang="en-US" dirty="0">
                <a:ln w="12700">
                  <a:solidFill>
                    <a:srgbClr val="FF0000"/>
                  </a:solidFill>
                </a:ln>
                <a:solidFill>
                  <a:srgbClr val="FF0000">
                    <a:alpha val="98000"/>
                  </a:srgbClr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219767" y="5223914"/>
              <a:ext cx="40475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Control panel – MST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610412" y="5285510"/>
              <a:ext cx="244800" cy="246141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n w="12700">
                    <a:solidFill>
                      <a:srgbClr val="FF0000"/>
                    </a:solidFill>
                  </a:ln>
                  <a:solidFill>
                    <a:srgbClr val="FF0000">
                      <a:alpha val="98000"/>
                    </a:srgbClr>
                  </a:solidFill>
                </a:rPr>
                <a:t>1</a:t>
              </a:r>
              <a:endParaRPr lang="zh-CN" altLang="en-US" dirty="0">
                <a:ln w="12700">
                  <a:solidFill>
                    <a:srgbClr val="FF0000"/>
                  </a:solidFill>
                </a:ln>
                <a:solidFill>
                  <a:srgbClr val="FF0000">
                    <a:alpha val="98000"/>
                  </a:srgbClr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8019645" y="4534110"/>
              <a:ext cx="244800" cy="246141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n w="12700">
                    <a:solidFill>
                      <a:srgbClr val="FF0000"/>
                    </a:solidFill>
                  </a:ln>
                  <a:solidFill>
                    <a:srgbClr val="FF0000">
                      <a:alpha val="98000"/>
                    </a:srgbClr>
                  </a:solidFill>
                </a:rPr>
                <a:t>1</a:t>
              </a:r>
              <a:endParaRPr lang="zh-CN" altLang="en-US" dirty="0">
                <a:ln w="12700">
                  <a:solidFill>
                    <a:srgbClr val="FF0000"/>
                  </a:solidFill>
                </a:ln>
                <a:solidFill>
                  <a:srgbClr val="FF0000">
                    <a:alpha val="98000"/>
                  </a:srgbClr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1469723" y="4534110"/>
              <a:ext cx="244800" cy="246141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n w="12700">
                    <a:solidFill>
                      <a:srgbClr val="FF0000"/>
                    </a:solidFill>
                  </a:ln>
                  <a:solidFill>
                    <a:srgbClr val="FF0000">
                      <a:alpha val="98000"/>
                    </a:srgbClr>
                  </a:solidFill>
                </a:rPr>
                <a:t>2</a:t>
              </a:r>
              <a:endParaRPr lang="zh-CN" altLang="en-US" dirty="0">
                <a:ln w="12700">
                  <a:solidFill>
                    <a:srgbClr val="FF0000"/>
                  </a:solidFill>
                </a:ln>
                <a:solidFill>
                  <a:srgbClr val="FF0000">
                    <a:alpha val="98000"/>
                  </a:srgbClr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71021" y="5223914"/>
              <a:ext cx="3088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Minimum Spanning Tree Plot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881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368630" y="763959"/>
            <a:ext cx="11124000" cy="5151659"/>
            <a:chOff x="534000" y="365125"/>
            <a:chExt cx="11124000" cy="5151659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4000" y="365125"/>
              <a:ext cx="11124000" cy="4721403"/>
            </a:xfrm>
            <a:prstGeom prst="rect">
              <a:avLst/>
            </a:prstGeom>
          </p:spPr>
        </p:pic>
        <p:sp>
          <p:nvSpPr>
            <p:cNvPr id="5" name="圆角矩形 4"/>
            <p:cNvSpPr/>
            <p:nvPr/>
          </p:nvSpPr>
          <p:spPr>
            <a:xfrm>
              <a:off x="680936" y="795381"/>
              <a:ext cx="8122596" cy="4204636"/>
            </a:xfrm>
            <a:prstGeom prst="roundRect">
              <a:avLst>
                <a:gd name="adj" fmla="val 12491"/>
              </a:avLst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8881352" y="795381"/>
              <a:ext cx="2629712" cy="4204636"/>
            </a:xfrm>
            <a:prstGeom prst="roundRect">
              <a:avLst>
                <a:gd name="adj" fmla="val 12491"/>
              </a:avLst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8223925" y="904835"/>
              <a:ext cx="244800" cy="246141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n w="12700">
                    <a:solidFill>
                      <a:srgbClr val="FF0000"/>
                    </a:solidFill>
                  </a:ln>
                  <a:solidFill>
                    <a:srgbClr val="FF0000">
                      <a:alpha val="98000"/>
                    </a:srgbClr>
                  </a:solidFill>
                </a:rPr>
                <a:t>1</a:t>
              </a:r>
              <a:endParaRPr lang="zh-CN" altLang="en-US" dirty="0">
                <a:ln w="12700">
                  <a:solidFill>
                    <a:srgbClr val="FF0000"/>
                  </a:solidFill>
                </a:ln>
                <a:solidFill>
                  <a:srgbClr val="FF0000">
                    <a:alpha val="98000"/>
                  </a:srgbClr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1109000" y="4635182"/>
              <a:ext cx="244800" cy="246141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n w="12700">
                    <a:solidFill>
                      <a:srgbClr val="FF0000"/>
                    </a:solidFill>
                  </a:ln>
                  <a:solidFill>
                    <a:srgbClr val="FF0000">
                      <a:alpha val="98000"/>
                    </a:srgbClr>
                  </a:solidFill>
                </a:rPr>
                <a:t>2</a:t>
              </a:r>
              <a:endParaRPr lang="zh-CN" altLang="en-US" dirty="0">
                <a:ln w="12700">
                  <a:solidFill>
                    <a:srgbClr val="FF0000"/>
                  </a:solidFill>
                </a:ln>
                <a:solidFill>
                  <a:srgbClr val="FF0000">
                    <a:alpha val="98000"/>
                  </a:srgbClr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2863148" y="5209047"/>
              <a:ext cx="244800" cy="246141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n w="12700">
                    <a:solidFill>
                      <a:srgbClr val="FF0000"/>
                    </a:solidFill>
                  </a:ln>
                  <a:solidFill>
                    <a:srgbClr val="FF0000">
                      <a:alpha val="98000"/>
                    </a:srgbClr>
                  </a:solidFill>
                </a:rPr>
                <a:t>2</a:t>
              </a:r>
              <a:endParaRPr lang="zh-CN" altLang="en-US" dirty="0">
                <a:ln w="12700">
                  <a:solidFill>
                    <a:srgbClr val="FF0000"/>
                  </a:solidFill>
                </a:ln>
                <a:solidFill>
                  <a:srgbClr val="FF0000">
                    <a:alpha val="98000"/>
                  </a:srgbClr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107947" y="5147452"/>
              <a:ext cx="40475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Control panel – </a:t>
              </a:r>
              <a:r>
                <a:rPr lang="en-US" altLang="zh-CN" dirty="0" err="1" smtClean="0">
                  <a:solidFill>
                    <a:srgbClr val="FF0000"/>
                  </a:solidFill>
                </a:rPr>
                <a:t>Heatmap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811827" y="5209048"/>
              <a:ext cx="244800" cy="246141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n w="12700">
                    <a:solidFill>
                      <a:srgbClr val="FF0000"/>
                    </a:solidFill>
                  </a:ln>
                  <a:solidFill>
                    <a:srgbClr val="FF0000">
                      <a:alpha val="98000"/>
                    </a:srgbClr>
                  </a:solidFill>
                </a:rPr>
                <a:t>1</a:t>
              </a:r>
              <a:endParaRPr lang="zh-CN" altLang="en-US" dirty="0">
                <a:ln w="12700">
                  <a:solidFill>
                    <a:srgbClr val="FF0000"/>
                  </a:solidFill>
                </a:ln>
                <a:solidFill>
                  <a:srgbClr val="FF0000">
                    <a:alpha val="98000"/>
                  </a:srgbClr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72436" y="5147452"/>
              <a:ext cx="3088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>
                  <a:solidFill>
                    <a:srgbClr val="FF0000"/>
                  </a:solidFill>
                </a:rPr>
                <a:t>Heatmap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 plot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124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586201" y="600295"/>
            <a:ext cx="11124000" cy="5266680"/>
            <a:chOff x="508380" y="308465"/>
            <a:chExt cx="11124000" cy="526668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8380" y="308465"/>
              <a:ext cx="11124000" cy="4805007"/>
            </a:xfrm>
            <a:prstGeom prst="rect">
              <a:avLst/>
            </a:prstGeom>
          </p:spPr>
        </p:pic>
        <p:sp>
          <p:nvSpPr>
            <p:cNvPr id="5" name="圆角矩形 4"/>
            <p:cNvSpPr/>
            <p:nvPr/>
          </p:nvSpPr>
          <p:spPr>
            <a:xfrm>
              <a:off x="632298" y="680936"/>
              <a:ext cx="6614808" cy="4432536"/>
            </a:xfrm>
            <a:prstGeom prst="roundRect">
              <a:avLst>
                <a:gd name="adj" fmla="val 12491"/>
              </a:avLst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7371024" y="680936"/>
              <a:ext cx="4175708" cy="4432536"/>
            </a:xfrm>
            <a:prstGeom prst="roundRect">
              <a:avLst>
                <a:gd name="adj" fmla="val 12491"/>
              </a:avLst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691611" y="5205813"/>
              <a:ext cx="40475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Control panel – Population marker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662266" y="5267408"/>
              <a:ext cx="244800" cy="246141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n w="12700">
                    <a:solidFill>
                      <a:srgbClr val="FF0000"/>
                    </a:solidFill>
                  </a:ln>
                  <a:solidFill>
                    <a:srgbClr val="FF0000">
                      <a:alpha val="98000"/>
                    </a:srgbClr>
                  </a:solidFill>
                </a:rPr>
                <a:t>1</a:t>
              </a:r>
              <a:endParaRPr lang="zh-CN" altLang="en-US" dirty="0">
                <a:ln w="12700">
                  <a:solidFill>
                    <a:srgbClr val="FF0000"/>
                  </a:solidFill>
                </a:ln>
                <a:solidFill>
                  <a:srgbClr val="FF0000">
                    <a:alpha val="98000"/>
                  </a:srgbClr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907066" y="5205813"/>
              <a:ext cx="3088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Population marker plot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446811" y="5267408"/>
              <a:ext cx="244800" cy="246141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n w="12700">
                    <a:solidFill>
                      <a:srgbClr val="FF0000"/>
                    </a:solidFill>
                  </a:ln>
                  <a:solidFill>
                    <a:srgbClr val="FF0000">
                      <a:alpha val="98000"/>
                    </a:srgbClr>
                  </a:solidFill>
                </a:rPr>
                <a:t>2</a:t>
              </a:r>
              <a:endParaRPr lang="zh-CN" altLang="en-US" dirty="0">
                <a:ln w="12700">
                  <a:solidFill>
                    <a:srgbClr val="FF0000"/>
                  </a:solidFill>
                </a:ln>
                <a:solidFill>
                  <a:srgbClr val="FF0000">
                    <a:alpha val="98000"/>
                  </a:srgbClr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11099232" y="4631873"/>
              <a:ext cx="244800" cy="246141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n w="12700">
                    <a:solidFill>
                      <a:srgbClr val="FF0000"/>
                    </a:solidFill>
                  </a:ln>
                  <a:solidFill>
                    <a:srgbClr val="FF0000">
                      <a:alpha val="98000"/>
                    </a:srgbClr>
                  </a:solidFill>
                </a:rPr>
                <a:t>2</a:t>
              </a:r>
              <a:endParaRPr lang="zh-CN" altLang="en-US" dirty="0">
                <a:ln w="12700">
                  <a:solidFill>
                    <a:srgbClr val="FF0000"/>
                  </a:solidFill>
                </a:ln>
                <a:solidFill>
                  <a:srgbClr val="FF0000">
                    <a:alpha val="98000"/>
                  </a:srgbClr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6745320" y="4631872"/>
              <a:ext cx="244800" cy="246141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n w="12700">
                    <a:solidFill>
                      <a:srgbClr val="FF0000"/>
                    </a:solidFill>
                  </a:ln>
                  <a:solidFill>
                    <a:srgbClr val="FF0000">
                      <a:alpha val="98000"/>
                    </a:srgbClr>
                  </a:solidFill>
                </a:rPr>
                <a:t>1</a:t>
              </a:r>
              <a:endParaRPr lang="zh-CN" altLang="en-US" dirty="0">
                <a:ln w="12700">
                  <a:solidFill>
                    <a:srgbClr val="FF0000"/>
                  </a:solidFill>
                </a:ln>
                <a:solidFill>
                  <a:srgbClr val="FF0000">
                    <a:alpha val="98000"/>
                  </a:srgb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953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329426" y="803355"/>
            <a:ext cx="11124000" cy="4791242"/>
            <a:chOff x="329426" y="803355"/>
            <a:chExt cx="11124000" cy="479124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9426" y="803355"/>
              <a:ext cx="11124000" cy="4399355"/>
            </a:xfrm>
            <a:prstGeom prst="rect">
              <a:avLst/>
            </a:prstGeom>
          </p:spPr>
        </p:pic>
        <p:sp>
          <p:nvSpPr>
            <p:cNvPr id="5" name="圆角矩形 4"/>
            <p:cNvSpPr/>
            <p:nvPr/>
          </p:nvSpPr>
          <p:spPr>
            <a:xfrm>
              <a:off x="3070404" y="1420238"/>
              <a:ext cx="5642043" cy="3346315"/>
            </a:xfrm>
            <a:prstGeom prst="roundRect">
              <a:avLst>
                <a:gd name="adj" fmla="val 12491"/>
              </a:avLst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8223924" y="1557933"/>
              <a:ext cx="244800" cy="246141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n w="12700">
                    <a:solidFill>
                      <a:srgbClr val="FF0000"/>
                    </a:solidFill>
                  </a:ln>
                  <a:solidFill>
                    <a:srgbClr val="FF0000">
                      <a:alpha val="98000"/>
                    </a:srgbClr>
                  </a:solidFill>
                </a:rPr>
                <a:t>1</a:t>
              </a:r>
              <a:endParaRPr lang="zh-CN" altLang="en-US" dirty="0">
                <a:ln w="12700">
                  <a:solidFill>
                    <a:srgbClr val="FF0000"/>
                  </a:solidFill>
                </a:ln>
                <a:solidFill>
                  <a:srgbClr val="FF0000">
                    <a:alpha val="98000"/>
                  </a:srgbClr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740087" y="5286860"/>
              <a:ext cx="244800" cy="246141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n w="12700">
                    <a:solidFill>
                      <a:srgbClr val="FF0000"/>
                    </a:solidFill>
                  </a:ln>
                  <a:solidFill>
                    <a:srgbClr val="FF0000">
                      <a:alpha val="98000"/>
                    </a:srgbClr>
                  </a:solidFill>
                </a:rPr>
                <a:t>1</a:t>
              </a:r>
              <a:endParaRPr lang="zh-CN" altLang="en-US" dirty="0">
                <a:ln w="12700">
                  <a:solidFill>
                    <a:srgbClr val="FF0000"/>
                  </a:solidFill>
                </a:ln>
                <a:solidFill>
                  <a:srgbClr val="FF0000">
                    <a:alpha val="98000"/>
                  </a:srgbClr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984887" y="5225265"/>
              <a:ext cx="3088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Project information report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701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459485" y="762432"/>
            <a:ext cx="11124000" cy="4764071"/>
            <a:chOff x="488668" y="956985"/>
            <a:chExt cx="11124000" cy="4764071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8668" y="956985"/>
              <a:ext cx="11124000" cy="4394738"/>
            </a:xfrm>
            <a:prstGeom prst="rect">
              <a:avLst/>
            </a:prstGeom>
          </p:spPr>
        </p:pic>
        <p:sp>
          <p:nvSpPr>
            <p:cNvPr id="5" name="圆角矩形 4"/>
            <p:cNvSpPr/>
            <p:nvPr/>
          </p:nvSpPr>
          <p:spPr>
            <a:xfrm>
              <a:off x="3249038" y="1420238"/>
              <a:ext cx="5463409" cy="3677056"/>
            </a:xfrm>
            <a:prstGeom prst="roundRect">
              <a:avLst>
                <a:gd name="adj" fmla="val 12491"/>
              </a:avLst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8223924" y="1557933"/>
              <a:ext cx="244800" cy="246141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n w="12700">
                    <a:solidFill>
                      <a:srgbClr val="FF0000"/>
                    </a:solidFill>
                  </a:ln>
                  <a:solidFill>
                    <a:srgbClr val="FF0000">
                      <a:alpha val="98000"/>
                    </a:srgbClr>
                  </a:solidFill>
                </a:rPr>
                <a:t>1</a:t>
              </a:r>
              <a:endParaRPr lang="zh-CN" altLang="en-US" dirty="0">
                <a:ln w="12700">
                  <a:solidFill>
                    <a:srgbClr val="FF0000"/>
                  </a:solidFill>
                </a:ln>
                <a:solidFill>
                  <a:srgbClr val="FF0000">
                    <a:alpha val="98000"/>
                  </a:srgbClr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740087" y="5413319"/>
              <a:ext cx="244800" cy="246141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n w="12700">
                    <a:solidFill>
                      <a:srgbClr val="FF0000"/>
                    </a:solidFill>
                  </a:ln>
                  <a:solidFill>
                    <a:srgbClr val="FF0000">
                      <a:alpha val="98000"/>
                    </a:srgbClr>
                  </a:solidFill>
                </a:rPr>
                <a:t>1</a:t>
              </a:r>
              <a:endParaRPr lang="zh-CN" altLang="en-US" dirty="0">
                <a:ln w="12700">
                  <a:solidFill>
                    <a:srgbClr val="FF0000"/>
                  </a:solidFill>
                </a:ln>
                <a:solidFill>
                  <a:srgbClr val="FF0000">
                    <a:alpha val="98000"/>
                  </a:srgbClr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84887" y="5351724"/>
              <a:ext cx="3088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Cluster information report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125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2 </a:t>
            </a:r>
            <a:r>
              <a:rPr lang="en-US" altLang="zh-CN" dirty="0" err="1" smtClean="0"/>
              <a:t>Rdata</a:t>
            </a:r>
            <a:r>
              <a:rPr lang="en-US" altLang="zh-CN" dirty="0" smtClean="0"/>
              <a:t> display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61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29" y="712867"/>
            <a:ext cx="11841181" cy="5209130"/>
          </a:xfrm>
          <a:prstGeom prst="rect">
            <a:avLst/>
          </a:prstGeom>
        </p:spPr>
      </p:pic>
      <p:sp>
        <p:nvSpPr>
          <p:cNvPr id="15" name="圆角矩形 14"/>
          <p:cNvSpPr/>
          <p:nvPr/>
        </p:nvSpPr>
        <p:spPr>
          <a:xfrm>
            <a:off x="6350000" y="4209865"/>
            <a:ext cx="4478866" cy="350196"/>
          </a:xfrm>
          <a:prstGeom prst="round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350000" y="3505785"/>
            <a:ext cx="4478867" cy="246141"/>
          </a:xfrm>
          <a:prstGeom prst="round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0951913" y="3505784"/>
            <a:ext cx="244800" cy="246141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12700">
                  <a:solidFill>
                    <a:srgbClr val="FF0000"/>
                  </a:solidFill>
                </a:ln>
                <a:solidFill>
                  <a:srgbClr val="FF0000">
                    <a:alpha val="98000"/>
                  </a:srgbClr>
                </a:solidFill>
              </a:rPr>
              <a:t>1</a:t>
            </a:r>
            <a:endParaRPr lang="zh-CN" altLang="en-US" dirty="0">
              <a:ln w="12700">
                <a:solidFill>
                  <a:srgbClr val="FF0000"/>
                </a:solidFill>
              </a:ln>
              <a:solidFill>
                <a:srgbClr val="FF0000">
                  <a:alpha val="98000"/>
                </a:srgbClr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0951913" y="4261892"/>
            <a:ext cx="244800" cy="246141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 w="12700">
                  <a:solidFill>
                    <a:srgbClr val="FF0000"/>
                  </a:solidFill>
                </a:ln>
                <a:solidFill>
                  <a:srgbClr val="FF0000">
                    <a:alpha val="98000"/>
                  </a:srgbClr>
                </a:solidFill>
              </a:rPr>
              <a:t>2</a:t>
            </a:r>
            <a:endParaRPr lang="zh-CN" altLang="en-US" dirty="0">
              <a:ln w="12700">
                <a:solidFill>
                  <a:srgbClr val="FF0000"/>
                </a:solidFill>
              </a:ln>
              <a:solidFill>
                <a:srgbClr val="FF0000">
                  <a:alpha val="98000"/>
                </a:srgbClr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780318" y="4838142"/>
            <a:ext cx="4396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Name the project, default is </a:t>
            </a:r>
            <a:r>
              <a:rPr lang="en-US" altLang="zh-CN" dirty="0" err="1" smtClean="0">
                <a:solidFill>
                  <a:srgbClr val="FF0000"/>
                </a:solidFill>
              </a:rPr>
              <a:t>CytoSEE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525788" y="4923927"/>
            <a:ext cx="244800" cy="246141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12700">
                  <a:solidFill>
                    <a:srgbClr val="FF0000"/>
                  </a:solidFill>
                </a:ln>
                <a:solidFill>
                  <a:srgbClr val="FF0000">
                    <a:alpha val="98000"/>
                  </a:srgbClr>
                </a:solidFill>
              </a:rPr>
              <a:t>1</a:t>
            </a:r>
            <a:endParaRPr lang="zh-CN" altLang="en-US" dirty="0">
              <a:ln w="12700">
                <a:solidFill>
                  <a:srgbClr val="FF0000"/>
                </a:solidFill>
              </a:ln>
              <a:solidFill>
                <a:srgbClr val="FF0000">
                  <a:alpha val="98000"/>
                </a:srgbClr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535518" y="5218424"/>
            <a:ext cx="244800" cy="225297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 w="12700">
                  <a:solidFill>
                    <a:srgbClr val="FF0000"/>
                  </a:solidFill>
                </a:ln>
                <a:solidFill>
                  <a:srgbClr val="FF0000">
                    <a:alpha val="98000"/>
                  </a:srgbClr>
                </a:solidFill>
              </a:rPr>
              <a:t>2</a:t>
            </a:r>
            <a:endParaRPr lang="zh-CN" altLang="en-US" dirty="0">
              <a:ln w="12700">
                <a:solidFill>
                  <a:srgbClr val="FF0000"/>
                </a:solidFill>
              </a:ln>
              <a:solidFill>
                <a:srgbClr val="FF0000">
                  <a:alpha val="98000"/>
                </a:srgbClr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790048" y="5146406"/>
            <a:ext cx="4396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Upload the .</a:t>
            </a:r>
            <a:r>
              <a:rPr lang="en-US" altLang="zh-CN" dirty="0" err="1" smtClean="0">
                <a:solidFill>
                  <a:srgbClr val="FF0000"/>
                </a:solidFill>
              </a:rPr>
              <a:t>RData</a:t>
            </a:r>
            <a:r>
              <a:rPr lang="en-US" altLang="zh-CN" dirty="0" smtClean="0">
                <a:solidFill>
                  <a:srgbClr val="FF0000"/>
                </a:solidFill>
              </a:rPr>
              <a:t> file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3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1 Single-file analysis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23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09829" y="712867"/>
            <a:ext cx="11841181" cy="5209130"/>
            <a:chOff x="192896" y="755200"/>
            <a:chExt cx="11841181" cy="520913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2896" y="755200"/>
              <a:ext cx="11841181" cy="5209130"/>
            </a:xfrm>
            <a:prstGeom prst="rect">
              <a:avLst/>
            </a:prstGeom>
          </p:spPr>
        </p:pic>
        <p:grpSp>
          <p:nvGrpSpPr>
            <p:cNvPr id="6" name="组合 5"/>
            <p:cNvGrpSpPr/>
            <p:nvPr/>
          </p:nvGrpSpPr>
          <p:grpSpPr>
            <a:xfrm>
              <a:off x="1395377" y="3544845"/>
              <a:ext cx="4840509" cy="2058570"/>
              <a:chOff x="1395377" y="3544845"/>
              <a:chExt cx="4840509" cy="2058570"/>
            </a:xfrm>
          </p:grpSpPr>
          <p:sp>
            <p:nvSpPr>
              <p:cNvPr id="15" name="圆角矩形 14"/>
              <p:cNvSpPr/>
              <p:nvPr/>
            </p:nvSpPr>
            <p:spPr>
              <a:xfrm>
                <a:off x="1395377" y="4266736"/>
                <a:ext cx="4497421" cy="350196"/>
              </a:xfrm>
              <a:prstGeom prst="roundRect">
                <a:avLst/>
              </a:prstGeom>
              <a:noFill/>
              <a:ln w="222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28575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>
                <a:off x="1395378" y="3544846"/>
                <a:ext cx="4497421" cy="246141"/>
              </a:xfrm>
              <a:prstGeom prst="roundRect">
                <a:avLst/>
              </a:prstGeom>
              <a:noFill/>
              <a:ln w="222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5991086" y="3544845"/>
                <a:ext cx="244800" cy="246141"/>
              </a:xfrm>
              <a:prstGeom prst="ellipse">
                <a:avLst/>
              </a:prstGeom>
              <a:noFill/>
              <a:ln w="222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n w="12700">
                      <a:solidFill>
                        <a:srgbClr val="FF0000"/>
                      </a:solidFill>
                    </a:ln>
                    <a:solidFill>
                      <a:srgbClr val="FF0000">
                        <a:alpha val="98000"/>
                      </a:srgbClr>
                    </a:solidFill>
                  </a:rPr>
                  <a:t>1</a:t>
                </a:r>
                <a:endParaRPr lang="zh-CN" altLang="en-US" dirty="0">
                  <a:ln w="12700">
                    <a:solidFill>
                      <a:srgbClr val="FF0000"/>
                    </a:solidFill>
                  </a:ln>
                  <a:solidFill>
                    <a:srgbClr val="FF0000">
                      <a:alpha val="98000"/>
                    </a:srgbClr>
                  </a:solidFill>
                </a:endParaRP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5991086" y="4318763"/>
                <a:ext cx="244800" cy="246141"/>
              </a:xfrm>
              <a:prstGeom prst="ellipse">
                <a:avLst/>
              </a:prstGeom>
              <a:noFill/>
              <a:ln w="222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ln w="12700">
                      <a:solidFill>
                        <a:srgbClr val="FF0000"/>
                      </a:solidFill>
                    </a:ln>
                    <a:solidFill>
                      <a:srgbClr val="FF0000">
                        <a:alpha val="98000"/>
                      </a:srgbClr>
                    </a:solidFill>
                  </a:rPr>
                  <a:t>2</a:t>
                </a:r>
                <a:endParaRPr lang="zh-CN" altLang="en-US" dirty="0">
                  <a:ln w="12700">
                    <a:solidFill>
                      <a:srgbClr val="FF0000"/>
                    </a:solidFill>
                  </a:ln>
                  <a:solidFill>
                    <a:srgbClr val="FF0000">
                      <a:alpha val="98000"/>
                    </a:srgbClr>
                  </a:solidFill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1712585" y="4925819"/>
                <a:ext cx="43969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FF0000"/>
                    </a:solidFill>
                  </a:rPr>
                  <a:t>Name the project, default is </a:t>
                </a:r>
                <a:r>
                  <a:rPr lang="en-US" altLang="zh-CN" dirty="0" err="1" smtClean="0">
                    <a:solidFill>
                      <a:srgbClr val="FF0000"/>
                    </a:solidFill>
                  </a:rPr>
                  <a:t>CytoSEE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1458055" y="5011604"/>
                <a:ext cx="244800" cy="246141"/>
              </a:xfrm>
              <a:prstGeom prst="ellipse">
                <a:avLst/>
              </a:prstGeom>
              <a:noFill/>
              <a:ln w="222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n w="12700">
                      <a:solidFill>
                        <a:srgbClr val="FF0000"/>
                      </a:solidFill>
                    </a:ln>
                    <a:solidFill>
                      <a:srgbClr val="FF0000">
                        <a:alpha val="98000"/>
                      </a:srgbClr>
                    </a:solidFill>
                  </a:rPr>
                  <a:t>1</a:t>
                </a:r>
                <a:endParaRPr lang="zh-CN" altLang="en-US" dirty="0">
                  <a:ln w="12700">
                    <a:solidFill>
                      <a:srgbClr val="FF0000"/>
                    </a:solidFill>
                  </a:ln>
                  <a:solidFill>
                    <a:srgbClr val="FF0000">
                      <a:alpha val="98000"/>
                    </a:srgbClr>
                  </a:solidFill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1467785" y="5306101"/>
                <a:ext cx="244800" cy="225297"/>
              </a:xfrm>
              <a:prstGeom prst="ellipse">
                <a:avLst/>
              </a:prstGeom>
              <a:noFill/>
              <a:ln w="222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ln w="12700">
                      <a:solidFill>
                        <a:srgbClr val="FF0000"/>
                      </a:solidFill>
                    </a:ln>
                    <a:solidFill>
                      <a:srgbClr val="FF0000">
                        <a:alpha val="98000"/>
                      </a:srgbClr>
                    </a:solidFill>
                  </a:rPr>
                  <a:t>2</a:t>
                </a:r>
                <a:endParaRPr lang="zh-CN" altLang="en-US" dirty="0">
                  <a:ln w="12700">
                    <a:solidFill>
                      <a:srgbClr val="FF0000"/>
                    </a:solidFill>
                  </a:ln>
                  <a:solidFill>
                    <a:srgbClr val="FF0000">
                      <a:alpha val="98000"/>
                    </a:srgbClr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1722315" y="5234083"/>
                <a:ext cx="43969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FF0000"/>
                    </a:solidFill>
                  </a:rPr>
                  <a:t>Upload the .fcs file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5658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175076" y="131662"/>
            <a:ext cx="12131638" cy="6485297"/>
            <a:chOff x="175076" y="170572"/>
            <a:chExt cx="12131638" cy="648529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0291" y="170572"/>
              <a:ext cx="11738790" cy="5709600"/>
            </a:xfrm>
            <a:prstGeom prst="rect">
              <a:avLst/>
            </a:prstGeom>
          </p:spPr>
        </p:pic>
        <p:sp>
          <p:nvSpPr>
            <p:cNvPr id="6" name="椭圆 5"/>
            <p:cNvSpPr/>
            <p:nvPr/>
          </p:nvSpPr>
          <p:spPr>
            <a:xfrm>
              <a:off x="3579773" y="1125470"/>
              <a:ext cx="244800" cy="246141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n w="12700">
                    <a:solidFill>
                      <a:srgbClr val="FF0000"/>
                    </a:solidFill>
                  </a:ln>
                  <a:solidFill>
                    <a:srgbClr val="FF0000">
                      <a:alpha val="98000"/>
                    </a:srgbClr>
                  </a:solidFill>
                </a:rPr>
                <a:t>1</a:t>
              </a:r>
              <a:endParaRPr lang="zh-CN" altLang="en-US" dirty="0">
                <a:ln w="12700">
                  <a:solidFill>
                    <a:srgbClr val="FF0000"/>
                  </a:solidFill>
                </a:ln>
                <a:solidFill>
                  <a:srgbClr val="FF0000">
                    <a:alpha val="98000"/>
                  </a:srgbClr>
                </a:solidFill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398834" y="972766"/>
              <a:ext cx="3696509" cy="2811293"/>
            </a:xfrm>
            <a:prstGeom prst="round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4221431" y="972767"/>
              <a:ext cx="3696509" cy="2801566"/>
            </a:xfrm>
            <a:prstGeom prst="round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8080256" y="972767"/>
              <a:ext cx="3696509" cy="2801566"/>
            </a:xfrm>
            <a:prstGeom prst="round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398834" y="4231531"/>
              <a:ext cx="7607030" cy="661481"/>
            </a:xfrm>
            <a:prstGeom prst="round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8080256" y="3988341"/>
              <a:ext cx="3696509" cy="1177047"/>
            </a:xfrm>
            <a:prstGeom prst="round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19876" y="5915037"/>
              <a:ext cx="4396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Correlation plot between two markers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75076" y="5989279"/>
              <a:ext cx="244800" cy="246141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n w="12700">
                    <a:solidFill>
                      <a:srgbClr val="FF0000"/>
                    </a:solidFill>
                  </a:ln>
                  <a:solidFill>
                    <a:srgbClr val="FF0000">
                      <a:alpha val="98000"/>
                    </a:srgbClr>
                  </a:solidFill>
                </a:rPr>
                <a:t>1</a:t>
              </a:r>
              <a:endParaRPr lang="zh-CN" altLang="en-US" dirty="0">
                <a:ln w="12700">
                  <a:solidFill>
                    <a:srgbClr val="FF0000"/>
                  </a:solidFill>
                </a:ln>
                <a:solidFill>
                  <a:srgbClr val="FF0000">
                    <a:alpha val="98000"/>
                  </a:srgbClr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19876" y="6247550"/>
              <a:ext cx="4396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Density map of marker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175076" y="6321792"/>
              <a:ext cx="244800" cy="246141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n w="12700">
                    <a:solidFill>
                      <a:srgbClr val="FF0000"/>
                    </a:solidFill>
                  </a:ln>
                  <a:solidFill>
                    <a:srgbClr val="FF0000">
                      <a:alpha val="98000"/>
                    </a:srgbClr>
                  </a:solidFill>
                </a:rPr>
                <a:t>2</a:t>
              </a:r>
              <a:endParaRPr lang="zh-CN" altLang="en-US" dirty="0">
                <a:ln w="12700">
                  <a:solidFill>
                    <a:srgbClr val="FF0000"/>
                  </a:solidFill>
                </a:ln>
                <a:solidFill>
                  <a:srgbClr val="FF0000">
                    <a:alpha val="98000"/>
                  </a:srgbClr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638438" y="5915037"/>
              <a:ext cx="4396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Bin value, scale value bar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4393638" y="5989279"/>
              <a:ext cx="244800" cy="246141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n w="12700">
                    <a:solidFill>
                      <a:srgbClr val="FF0000"/>
                    </a:solidFill>
                  </a:ln>
                  <a:solidFill>
                    <a:srgbClr val="FF0000">
                      <a:alpha val="98000"/>
                    </a:srgbClr>
                  </a:solidFill>
                </a:rPr>
                <a:t>3</a:t>
              </a:r>
              <a:endParaRPr lang="zh-CN" altLang="en-US" dirty="0">
                <a:ln w="12700">
                  <a:solidFill>
                    <a:srgbClr val="FF0000"/>
                  </a:solidFill>
                </a:ln>
                <a:solidFill>
                  <a:srgbClr val="FF0000">
                    <a:alpha val="98000"/>
                  </a:srgbClr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638438" y="6286537"/>
              <a:ext cx="4396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Select markers for clustering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4393638" y="6360779"/>
              <a:ext cx="244800" cy="246141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n w="12700">
                    <a:solidFill>
                      <a:srgbClr val="FF0000"/>
                    </a:solidFill>
                  </a:ln>
                  <a:solidFill>
                    <a:srgbClr val="FF0000">
                      <a:alpha val="98000"/>
                    </a:srgbClr>
                  </a:solidFill>
                </a:rPr>
                <a:t>4</a:t>
              </a:r>
              <a:endParaRPr lang="zh-CN" altLang="en-US" dirty="0">
                <a:ln w="12700">
                  <a:solidFill>
                    <a:srgbClr val="FF0000"/>
                  </a:solidFill>
                </a:ln>
                <a:solidFill>
                  <a:srgbClr val="FF0000">
                    <a:alpha val="98000"/>
                  </a:srgbClr>
                </a:solidFill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909812" y="5921180"/>
              <a:ext cx="4396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Data transform by log10, </a:t>
              </a:r>
              <a:r>
                <a:rPr lang="en-US" altLang="zh-CN" dirty="0" err="1" smtClean="0">
                  <a:solidFill>
                    <a:srgbClr val="FF0000"/>
                  </a:solidFill>
                </a:rPr>
                <a:t>arcsinh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 or None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7665012" y="5995422"/>
              <a:ext cx="244800" cy="246141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n w="12700">
                    <a:solidFill>
                      <a:srgbClr val="FF0000"/>
                    </a:solidFill>
                  </a:ln>
                  <a:solidFill>
                    <a:srgbClr val="FF0000">
                      <a:alpha val="98000"/>
                    </a:srgbClr>
                  </a:solidFill>
                </a:rPr>
                <a:t>5</a:t>
              </a:r>
              <a:endParaRPr lang="zh-CN" altLang="en-US" dirty="0">
                <a:ln w="12700">
                  <a:solidFill>
                    <a:srgbClr val="FF0000"/>
                  </a:solidFill>
                </a:ln>
                <a:solidFill>
                  <a:srgbClr val="FF0000">
                    <a:alpha val="98000"/>
                  </a:srgbClr>
                </a:solidFill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7420212" y="1125470"/>
              <a:ext cx="244800" cy="246141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n w="12700">
                    <a:solidFill>
                      <a:srgbClr val="FF0000"/>
                    </a:solidFill>
                  </a:ln>
                  <a:solidFill>
                    <a:srgbClr val="FF0000">
                      <a:alpha val="98000"/>
                    </a:srgbClr>
                  </a:solidFill>
                </a:rPr>
                <a:t>2</a:t>
              </a:r>
              <a:endParaRPr lang="zh-CN" altLang="en-US" dirty="0">
                <a:ln w="12700">
                  <a:solidFill>
                    <a:srgbClr val="FF0000"/>
                  </a:solidFill>
                </a:ln>
                <a:solidFill>
                  <a:srgbClr val="FF0000">
                    <a:alpha val="98000"/>
                  </a:srgbClr>
                </a:solidFill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11321356" y="1125469"/>
              <a:ext cx="244800" cy="246141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n w="12700">
                    <a:solidFill>
                      <a:srgbClr val="FF0000"/>
                    </a:solidFill>
                  </a:ln>
                  <a:solidFill>
                    <a:srgbClr val="FF0000">
                      <a:alpha val="98000"/>
                    </a:srgbClr>
                  </a:solidFill>
                </a:rPr>
                <a:t>4</a:t>
              </a:r>
              <a:endParaRPr lang="zh-CN" altLang="en-US" dirty="0">
                <a:ln w="12700">
                  <a:solidFill>
                    <a:srgbClr val="FF0000"/>
                  </a:solidFill>
                </a:ln>
                <a:solidFill>
                  <a:srgbClr val="FF0000">
                    <a:alpha val="98000"/>
                  </a:srgbClr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11321356" y="4108460"/>
              <a:ext cx="244800" cy="246141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n w="12700">
                    <a:solidFill>
                      <a:srgbClr val="FF0000"/>
                    </a:solidFill>
                  </a:ln>
                  <a:solidFill>
                    <a:srgbClr val="FF0000">
                      <a:alpha val="98000"/>
                    </a:srgbClr>
                  </a:solidFill>
                </a:rPr>
                <a:t>5</a:t>
              </a:r>
              <a:endParaRPr lang="zh-CN" altLang="en-US" dirty="0">
                <a:ln w="12700">
                  <a:solidFill>
                    <a:srgbClr val="FF0000"/>
                  </a:solidFill>
                </a:ln>
                <a:solidFill>
                  <a:srgbClr val="FF0000">
                    <a:alpha val="98000"/>
                  </a:srgbClr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528514" y="4954467"/>
              <a:ext cx="244800" cy="246141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n w="12700">
                    <a:solidFill>
                      <a:srgbClr val="FF0000"/>
                    </a:solidFill>
                  </a:ln>
                  <a:solidFill>
                    <a:srgbClr val="FF0000">
                      <a:alpha val="98000"/>
                    </a:srgbClr>
                  </a:solidFill>
                </a:rPr>
                <a:t>3</a:t>
              </a:r>
              <a:endParaRPr lang="zh-CN" altLang="en-US" dirty="0">
                <a:ln w="12700">
                  <a:solidFill>
                    <a:srgbClr val="FF0000"/>
                  </a:solidFill>
                </a:ln>
                <a:solidFill>
                  <a:srgbClr val="FF0000">
                    <a:alpha val="98000"/>
                  </a:srgb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300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2707914" y="1798129"/>
            <a:ext cx="6095238" cy="2623074"/>
            <a:chOff x="2863556" y="2080231"/>
            <a:chExt cx="6095238" cy="2623074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63556" y="2080231"/>
              <a:ext cx="6095238" cy="2133333"/>
            </a:xfrm>
            <a:prstGeom prst="rect">
              <a:avLst/>
            </a:prstGeom>
          </p:spPr>
        </p:pic>
        <p:sp>
          <p:nvSpPr>
            <p:cNvPr id="6" name="圆角矩形 5"/>
            <p:cNvSpPr/>
            <p:nvPr/>
          </p:nvSpPr>
          <p:spPr>
            <a:xfrm>
              <a:off x="3044757" y="2263825"/>
              <a:ext cx="2976663" cy="498829"/>
            </a:xfrm>
            <a:prstGeom prst="round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5666375" y="2385306"/>
              <a:ext cx="244800" cy="246141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n w="12700">
                    <a:solidFill>
                      <a:srgbClr val="FF0000"/>
                    </a:solidFill>
                  </a:ln>
                  <a:solidFill>
                    <a:srgbClr val="FF0000">
                      <a:alpha val="98000"/>
                    </a:srgbClr>
                  </a:solidFill>
                </a:rPr>
                <a:t>1</a:t>
              </a:r>
              <a:endParaRPr lang="zh-CN" altLang="en-US" dirty="0">
                <a:ln w="12700">
                  <a:solidFill>
                    <a:srgbClr val="FF0000"/>
                  </a:solidFill>
                </a:ln>
                <a:solidFill>
                  <a:srgbClr val="FF0000">
                    <a:alpha val="98000"/>
                  </a:srgbClr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044758" y="4397159"/>
              <a:ext cx="244800" cy="246141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n w="12700">
                    <a:solidFill>
                      <a:srgbClr val="FF0000"/>
                    </a:solidFill>
                  </a:ln>
                  <a:solidFill>
                    <a:srgbClr val="FF0000">
                      <a:alpha val="98000"/>
                    </a:srgbClr>
                  </a:solidFill>
                </a:rPr>
                <a:t>1</a:t>
              </a:r>
              <a:endParaRPr lang="zh-CN" altLang="en-US" dirty="0">
                <a:ln w="12700">
                  <a:solidFill>
                    <a:srgbClr val="FF0000"/>
                  </a:solidFill>
                </a:ln>
                <a:solidFill>
                  <a:srgbClr val="FF0000">
                    <a:alpha val="98000"/>
                  </a:srgbClr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289558" y="4333973"/>
              <a:ext cx="4396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Choose method for quality control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415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5264" y="0"/>
            <a:ext cx="10515600" cy="1325563"/>
          </a:xfrm>
        </p:spPr>
        <p:txBody>
          <a:bodyPr/>
          <a:lstStyle/>
          <a:p>
            <a:r>
              <a:rPr lang="en-US" altLang="zh-CN" dirty="0" err="1" smtClean="0"/>
              <a:t>flowAI</a:t>
            </a:r>
            <a:r>
              <a:rPr lang="en-US" altLang="zh-CN" dirty="0" smtClean="0"/>
              <a:t>-manual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18" y="1105292"/>
            <a:ext cx="11490393" cy="4712455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525294" y="1517515"/>
            <a:ext cx="7140102" cy="4153711"/>
          </a:xfrm>
          <a:prstGeom prst="round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7898858" y="1494799"/>
            <a:ext cx="3638146" cy="4153711"/>
          </a:xfrm>
          <a:prstGeom prst="round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60343" y="5876127"/>
            <a:ext cx="2430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Dynamic range check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515543" y="5950369"/>
            <a:ext cx="244800" cy="246141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12700">
                  <a:solidFill>
                    <a:srgbClr val="FF0000"/>
                  </a:solidFill>
                </a:ln>
                <a:solidFill>
                  <a:srgbClr val="FF0000">
                    <a:alpha val="98000"/>
                  </a:srgbClr>
                </a:solidFill>
              </a:rPr>
              <a:t>1</a:t>
            </a:r>
            <a:endParaRPr lang="zh-CN" altLang="en-US" dirty="0">
              <a:ln w="12700">
                <a:solidFill>
                  <a:srgbClr val="FF0000"/>
                </a:solidFill>
              </a:ln>
              <a:solidFill>
                <a:srgbClr val="FF0000">
                  <a:alpha val="98000"/>
                </a:srgb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05174" y="5876127"/>
            <a:ext cx="2430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Manual setting panel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260374" y="5950369"/>
            <a:ext cx="244800" cy="246141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 w="12700">
                  <a:solidFill>
                    <a:srgbClr val="FF0000"/>
                  </a:solidFill>
                </a:ln>
                <a:solidFill>
                  <a:srgbClr val="FF0000">
                    <a:alpha val="98000"/>
                  </a:srgbClr>
                </a:solidFill>
              </a:rPr>
              <a:t>2</a:t>
            </a:r>
            <a:endParaRPr lang="zh-CN" altLang="en-US" dirty="0">
              <a:ln w="12700">
                <a:solidFill>
                  <a:srgbClr val="FF0000"/>
                </a:solidFill>
              </a:ln>
              <a:solidFill>
                <a:srgbClr val="FF0000">
                  <a:alpha val="98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20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196" y="134623"/>
            <a:ext cx="10515600" cy="685235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flowAI</a:t>
            </a:r>
            <a:r>
              <a:rPr lang="en-US" altLang="zh-CN" dirty="0" smtClean="0"/>
              <a:t>-auto</a:t>
            </a:r>
            <a:endParaRPr lang="zh-CN" altLang="en-US" dirty="0"/>
          </a:p>
        </p:txBody>
      </p:sp>
      <p:grpSp>
        <p:nvGrpSpPr>
          <p:cNvPr id="21" name="组合 20"/>
          <p:cNvGrpSpPr/>
          <p:nvPr/>
        </p:nvGrpSpPr>
        <p:grpSpPr>
          <a:xfrm>
            <a:off x="236324" y="819858"/>
            <a:ext cx="11858400" cy="5858435"/>
            <a:chOff x="252032" y="807164"/>
            <a:chExt cx="11858400" cy="5858435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2032" y="807164"/>
              <a:ext cx="11858400" cy="5090653"/>
            </a:xfrm>
            <a:prstGeom prst="rect">
              <a:avLst/>
            </a:prstGeom>
          </p:spPr>
        </p:pic>
        <p:sp>
          <p:nvSpPr>
            <p:cNvPr id="5" name="圆角矩形 4"/>
            <p:cNvSpPr/>
            <p:nvPr/>
          </p:nvSpPr>
          <p:spPr>
            <a:xfrm>
              <a:off x="379380" y="894100"/>
              <a:ext cx="2071990" cy="4806303"/>
            </a:xfrm>
            <a:prstGeom prst="round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2714017" y="894939"/>
              <a:ext cx="6741267" cy="2431915"/>
            </a:xfrm>
            <a:prstGeom prst="round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2714018" y="3401935"/>
              <a:ext cx="6741266" cy="2139583"/>
            </a:xfrm>
            <a:prstGeom prst="round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9717932" y="894939"/>
              <a:ext cx="2094688" cy="4805464"/>
            </a:xfrm>
            <a:prstGeom prst="round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53339" y="5915037"/>
              <a:ext cx="4396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Basic file information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408539" y="5989279"/>
              <a:ext cx="244800" cy="246141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n w="12700">
                    <a:solidFill>
                      <a:srgbClr val="FF0000"/>
                    </a:solidFill>
                  </a:ln>
                  <a:solidFill>
                    <a:srgbClr val="FF0000">
                      <a:alpha val="98000"/>
                    </a:srgbClr>
                  </a:solidFill>
                </a:rPr>
                <a:t>1</a:t>
              </a:r>
              <a:endParaRPr lang="zh-CN" altLang="en-US" dirty="0">
                <a:ln w="12700">
                  <a:solidFill>
                    <a:srgbClr val="FF0000"/>
                  </a:solidFill>
                </a:ln>
                <a:solidFill>
                  <a:srgbClr val="FF0000">
                    <a:alpha val="98000"/>
                  </a:srgbClr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2068727" y="1017103"/>
              <a:ext cx="244800" cy="246141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n w="12700">
                    <a:solidFill>
                      <a:srgbClr val="FF0000"/>
                    </a:solidFill>
                  </a:ln>
                  <a:solidFill>
                    <a:srgbClr val="FF0000">
                      <a:alpha val="98000"/>
                    </a:srgbClr>
                  </a:solidFill>
                </a:rPr>
                <a:t>1</a:t>
              </a:r>
              <a:endParaRPr lang="zh-CN" altLang="en-US" dirty="0">
                <a:ln w="12700">
                  <a:solidFill>
                    <a:srgbClr val="FF0000"/>
                  </a:solidFill>
                </a:ln>
                <a:solidFill>
                  <a:srgbClr val="FF0000">
                    <a:alpha val="98000"/>
                  </a:srgbClr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8917015" y="1017102"/>
              <a:ext cx="244800" cy="246141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n w="12700">
                    <a:solidFill>
                      <a:srgbClr val="FF0000"/>
                    </a:solidFill>
                  </a:ln>
                  <a:solidFill>
                    <a:srgbClr val="FF0000">
                      <a:alpha val="98000"/>
                    </a:srgbClr>
                  </a:solidFill>
                </a:rPr>
                <a:t>2</a:t>
              </a:r>
              <a:endParaRPr lang="zh-CN" altLang="en-US" dirty="0">
                <a:ln w="12700">
                  <a:solidFill>
                    <a:srgbClr val="FF0000"/>
                  </a:solidFill>
                </a:ln>
                <a:solidFill>
                  <a:srgbClr val="FF0000">
                    <a:alpha val="98000"/>
                  </a:srgbClr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8917015" y="3543066"/>
              <a:ext cx="244800" cy="246141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n w="12700">
                    <a:solidFill>
                      <a:srgbClr val="FF0000"/>
                    </a:solidFill>
                  </a:ln>
                  <a:solidFill>
                    <a:srgbClr val="FF0000">
                      <a:alpha val="98000"/>
                    </a:srgbClr>
                  </a:solidFill>
                </a:rPr>
                <a:t>3</a:t>
              </a:r>
              <a:endParaRPr lang="zh-CN" altLang="en-US" dirty="0">
                <a:ln w="12700">
                  <a:solidFill>
                    <a:srgbClr val="FF0000"/>
                  </a:solidFill>
                </a:ln>
                <a:solidFill>
                  <a:srgbClr val="FF0000">
                    <a:alpha val="98000"/>
                  </a:srgbClr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1417034" y="1017102"/>
              <a:ext cx="244800" cy="246141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n w="12700">
                    <a:solidFill>
                      <a:srgbClr val="FF0000"/>
                    </a:solidFill>
                  </a:ln>
                  <a:solidFill>
                    <a:srgbClr val="FF0000">
                      <a:alpha val="98000"/>
                    </a:srgbClr>
                  </a:solidFill>
                </a:rPr>
                <a:t>4</a:t>
              </a:r>
              <a:endParaRPr lang="zh-CN" altLang="en-US" dirty="0">
                <a:ln w="12700">
                  <a:solidFill>
                    <a:srgbClr val="FF0000"/>
                  </a:solidFill>
                </a:ln>
                <a:solidFill>
                  <a:srgbClr val="FF0000">
                    <a:alpha val="98000"/>
                  </a:srgbClr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408539" y="6327133"/>
              <a:ext cx="244800" cy="246141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n w="12700">
                    <a:solidFill>
                      <a:srgbClr val="FF0000"/>
                    </a:solidFill>
                  </a:ln>
                  <a:solidFill>
                    <a:srgbClr val="FF0000">
                      <a:alpha val="98000"/>
                    </a:srgbClr>
                  </a:solidFill>
                </a:rPr>
                <a:t>2</a:t>
              </a:r>
              <a:endParaRPr lang="zh-CN" altLang="en-US" dirty="0">
                <a:ln w="12700">
                  <a:solidFill>
                    <a:srgbClr val="FF0000"/>
                  </a:solidFill>
                </a:ln>
                <a:solidFill>
                  <a:srgbClr val="FF0000">
                    <a:alpha val="98000"/>
                  </a:srgbClr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53339" y="6265537"/>
              <a:ext cx="4396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Cell clustering setting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500307" y="5936727"/>
              <a:ext cx="4396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Clustering method parameters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3255507" y="6010969"/>
              <a:ext cx="244800" cy="246141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n w="12700">
                    <a:solidFill>
                      <a:srgbClr val="FF0000"/>
                    </a:solidFill>
                  </a:ln>
                  <a:solidFill>
                    <a:srgbClr val="FF0000">
                      <a:alpha val="98000"/>
                    </a:srgbClr>
                  </a:solidFill>
                </a:rPr>
                <a:t>3</a:t>
              </a:r>
              <a:endParaRPr lang="zh-CN" altLang="en-US" dirty="0">
                <a:ln w="12700">
                  <a:solidFill>
                    <a:srgbClr val="FF0000"/>
                  </a:solidFill>
                </a:ln>
                <a:solidFill>
                  <a:srgbClr val="FF0000">
                    <a:alpha val="98000"/>
                  </a:srgbClr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255507" y="6348823"/>
              <a:ext cx="244800" cy="246141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n w="12700">
                    <a:solidFill>
                      <a:srgbClr val="FF0000"/>
                    </a:solidFill>
                  </a:ln>
                  <a:solidFill>
                    <a:srgbClr val="FF0000">
                      <a:alpha val="98000"/>
                    </a:srgbClr>
                  </a:solidFill>
                </a:rPr>
                <a:t>4</a:t>
              </a:r>
              <a:endParaRPr lang="zh-CN" altLang="en-US" dirty="0">
                <a:ln w="12700">
                  <a:solidFill>
                    <a:srgbClr val="FF0000"/>
                  </a:solidFill>
                </a:ln>
                <a:solidFill>
                  <a:srgbClr val="FF0000">
                    <a:alpha val="98000"/>
                  </a:srgbClr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500307" y="6296267"/>
              <a:ext cx="4396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Arguments tips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68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83728" y="194554"/>
            <a:ext cx="11844000" cy="6420942"/>
            <a:chOff x="242094" y="291830"/>
            <a:chExt cx="11844000" cy="642094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2094" y="291830"/>
              <a:ext cx="11844000" cy="6043749"/>
            </a:xfrm>
            <a:prstGeom prst="rect">
              <a:avLst/>
            </a:prstGeom>
          </p:spPr>
        </p:pic>
        <p:sp>
          <p:nvSpPr>
            <p:cNvPr id="7" name="椭圆 6"/>
            <p:cNvSpPr/>
            <p:nvPr/>
          </p:nvSpPr>
          <p:spPr>
            <a:xfrm>
              <a:off x="414678" y="6405036"/>
              <a:ext cx="244800" cy="246141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n w="12700">
                    <a:solidFill>
                      <a:srgbClr val="FF0000"/>
                    </a:solidFill>
                  </a:ln>
                  <a:solidFill>
                    <a:srgbClr val="FF0000">
                      <a:alpha val="98000"/>
                    </a:srgbClr>
                  </a:solidFill>
                </a:rPr>
                <a:t>1</a:t>
              </a:r>
              <a:endParaRPr lang="zh-CN" altLang="en-US" dirty="0">
                <a:ln w="12700">
                  <a:solidFill>
                    <a:srgbClr val="FF0000"/>
                  </a:solidFill>
                </a:ln>
                <a:solidFill>
                  <a:srgbClr val="FF0000">
                    <a:alpha val="98000"/>
                  </a:srgbClr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356299" y="701315"/>
              <a:ext cx="3751153" cy="5388123"/>
            </a:xfrm>
            <a:prstGeom prst="round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4455545" y="663077"/>
              <a:ext cx="7602647" cy="5426361"/>
            </a:xfrm>
            <a:prstGeom prst="round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59478" y="6343440"/>
              <a:ext cx="21449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Label the cluster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2804434" y="6405036"/>
              <a:ext cx="244800" cy="246141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n w="12700">
                    <a:solidFill>
                      <a:srgbClr val="FF0000"/>
                    </a:solidFill>
                  </a:ln>
                  <a:solidFill>
                    <a:srgbClr val="FF0000">
                      <a:alpha val="98000"/>
                    </a:srgbClr>
                  </a:solidFill>
                </a:rPr>
                <a:t>2</a:t>
              </a:r>
              <a:endParaRPr lang="zh-CN" altLang="en-US" dirty="0">
                <a:ln w="12700">
                  <a:solidFill>
                    <a:srgbClr val="FF0000"/>
                  </a:solidFill>
                </a:ln>
                <a:solidFill>
                  <a:srgbClr val="FF0000">
                    <a:alpha val="98000"/>
                  </a:srgbClr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049234" y="6343440"/>
              <a:ext cx="4396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Maker expression level in each clusters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3582653" y="848460"/>
              <a:ext cx="244800" cy="246141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n w="12700">
                    <a:solidFill>
                      <a:srgbClr val="FF0000"/>
                    </a:solidFill>
                  </a:ln>
                  <a:solidFill>
                    <a:srgbClr val="FF0000">
                      <a:alpha val="98000"/>
                    </a:srgbClr>
                  </a:solidFill>
                </a:rPr>
                <a:t>1</a:t>
              </a:r>
              <a:endParaRPr lang="zh-CN" altLang="en-US" dirty="0">
                <a:ln w="12700">
                  <a:solidFill>
                    <a:srgbClr val="FF0000"/>
                  </a:solidFill>
                </a:ln>
                <a:solidFill>
                  <a:srgbClr val="FF0000">
                    <a:alpha val="98000"/>
                  </a:srgbClr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1410170" y="848460"/>
              <a:ext cx="244800" cy="246141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n w="12700">
                    <a:solidFill>
                      <a:srgbClr val="FF0000"/>
                    </a:solidFill>
                  </a:ln>
                  <a:solidFill>
                    <a:srgbClr val="FF0000">
                      <a:alpha val="98000"/>
                    </a:srgbClr>
                  </a:solidFill>
                </a:rPr>
                <a:t>2</a:t>
              </a:r>
              <a:endParaRPr lang="zh-CN" altLang="en-US" dirty="0">
                <a:ln w="12700">
                  <a:solidFill>
                    <a:srgbClr val="FF0000"/>
                  </a:solidFill>
                </a:ln>
                <a:solidFill>
                  <a:srgbClr val="FF0000">
                    <a:alpha val="98000"/>
                  </a:srgbClr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724130" y="3103546"/>
              <a:ext cx="199912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Enter the marker name here, e.g. CD40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439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174000" y="365125"/>
            <a:ext cx="11844000" cy="6268410"/>
            <a:chOff x="248503" y="92751"/>
            <a:chExt cx="11844000" cy="626841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8503" y="92751"/>
              <a:ext cx="11844000" cy="5822887"/>
            </a:xfrm>
            <a:prstGeom prst="rect">
              <a:avLst/>
            </a:prstGeom>
          </p:spPr>
        </p:pic>
        <p:sp>
          <p:nvSpPr>
            <p:cNvPr id="5" name="椭圆 4"/>
            <p:cNvSpPr/>
            <p:nvPr/>
          </p:nvSpPr>
          <p:spPr>
            <a:xfrm>
              <a:off x="4235500" y="626805"/>
              <a:ext cx="244800" cy="246141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n w="12700">
                    <a:solidFill>
                      <a:srgbClr val="FF0000"/>
                    </a:solidFill>
                  </a:ln>
                  <a:solidFill>
                    <a:srgbClr val="FF0000">
                      <a:alpha val="98000"/>
                    </a:srgbClr>
                  </a:solidFill>
                </a:rPr>
                <a:t>1</a:t>
              </a:r>
              <a:endParaRPr lang="zh-CN" altLang="en-US" dirty="0">
                <a:ln w="12700">
                  <a:solidFill>
                    <a:srgbClr val="FF0000"/>
                  </a:solidFill>
                </a:ln>
                <a:solidFill>
                  <a:srgbClr val="FF0000">
                    <a:alpha val="98000"/>
                  </a:srgbClr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54606" y="5987249"/>
              <a:ext cx="21539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Cluster label tables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137974" y="6048845"/>
              <a:ext cx="244800" cy="246141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n w="12700">
                    <a:solidFill>
                      <a:srgbClr val="FF0000"/>
                    </a:solidFill>
                  </a:ln>
                  <a:solidFill>
                    <a:srgbClr val="FF0000">
                      <a:alpha val="98000"/>
                    </a:srgbClr>
                  </a:solidFill>
                </a:rPr>
                <a:t>2</a:t>
              </a:r>
              <a:endParaRPr lang="zh-CN" altLang="en-US" dirty="0">
                <a:ln w="12700">
                  <a:solidFill>
                    <a:srgbClr val="FF0000"/>
                  </a:solidFill>
                </a:ln>
                <a:solidFill>
                  <a:srgbClr val="FF0000">
                    <a:alpha val="98000"/>
                  </a:srgbClr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369651" y="527516"/>
              <a:ext cx="4630366" cy="4929702"/>
            </a:xfrm>
            <a:prstGeom prst="round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5327515" y="539343"/>
              <a:ext cx="6615982" cy="4917875"/>
            </a:xfrm>
            <a:prstGeom prst="round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1061103" y="626805"/>
              <a:ext cx="244800" cy="246141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n w="12700">
                    <a:solidFill>
                      <a:srgbClr val="FF0000"/>
                    </a:solidFill>
                  </a:ln>
                  <a:solidFill>
                    <a:srgbClr val="FF0000">
                      <a:alpha val="98000"/>
                    </a:srgbClr>
                  </a:solidFill>
                </a:rPr>
                <a:t>2</a:t>
              </a:r>
              <a:endParaRPr lang="zh-CN" altLang="en-US" dirty="0">
                <a:ln w="12700">
                  <a:solidFill>
                    <a:srgbClr val="FF0000"/>
                  </a:solidFill>
                </a:ln>
                <a:solidFill>
                  <a:srgbClr val="FF0000">
                    <a:alpha val="98000"/>
                  </a:srgbClr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09806" y="6048845"/>
              <a:ext cx="244800" cy="246141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n w="12700">
                    <a:solidFill>
                      <a:srgbClr val="FF0000"/>
                    </a:solidFill>
                  </a:ln>
                  <a:solidFill>
                    <a:srgbClr val="FF0000">
                      <a:alpha val="98000"/>
                    </a:srgbClr>
                  </a:solidFill>
                </a:rPr>
                <a:t>1</a:t>
              </a:r>
              <a:endParaRPr lang="zh-CN" altLang="en-US" dirty="0">
                <a:ln w="12700">
                  <a:solidFill>
                    <a:srgbClr val="FF0000"/>
                  </a:solidFill>
                </a:ln>
                <a:solidFill>
                  <a:srgbClr val="FF0000">
                    <a:alpha val="98000"/>
                  </a:srgbClr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382774" y="5991829"/>
              <a:ext cx="2220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Divisive marker tree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554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210</Words>
  <Application>Microsoft Office PowerPoint</Application>
  <PresentationFormat>宽屏</PresentationFormat>
  <Paragraphs>101</Paragraphs>
  <Slides>18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等线</vt:lpstr>
      <vt:lpstr>等线 Light</vt:lpstr>
      <vt:lpstr>Arial</vt:lpstr>
      <vt:lpstr>Office 主题​​</vt:lpstr>
      <vt:lpstr>CytoSEE Document</vt:lpstr>
      <vt:lpstr>1 Single-file analysis</vt:lpstr>
      <vt:lpstr>PowerPoint 演示文稿</vt:lpstr>
      <vt:lpstr>PowerPoint 演示文稿</vt:lpstr>
      <vt:lpstr>PowerPoint 演示文稿</vt:lpstr>
      <vt:lpstr>flowAI-manual</vt:lpstr>
      <vt:lpstr>flowAI-auto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 Rdata display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CytoSEE Document</dc:title>
  <dc:creator>admin</dc:creator>
  <cp:lastModifiedBy>admin</cp:lastModifiedBy>
  <cp:revision>224</cp:revision>
  <dcterms:created xsi:type="dcterms:W3CDTF">2018-12-31T01:48:56Z</dcterms:created>
  <dcterms:modified xsi:type="dcterms:W3CDTF">2018-12-31T11:01:26Z</dcterms:modified>
</cp:coreProperties>
</file>