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erriweather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3688B8-80C4-486B-B7B9-6B8C92C7043A}">
  <a:tblStyle styleId="{CE3688B8-80C4-486B-B7B9-6B8C92C704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erriweatherSans-regular.fntdata"/><Relationship Id="rId21" Type="http://schemas.openxmlformats.org/officeDocument/2006/relationships/slide" Target="slides/slide15.xml"/><Relationship Id="rId24" Type="http://schemas.openxmlformats.org/officeDocument/2006/relationships/font" Target="fonts/MerriweatherSans-italic.fntdata"/><Relationship Id="rId23" Type="http://schemas.openxmlformats.org/officeDocument/2006/relationships/font" Target="fonts/Merriweather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erriweather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d08fa1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d08fa1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2e17a54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2e17a54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e17a54c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e17a54c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2e17a54c3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2e17a54c3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2d08fa1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2d08fa1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0fdb5106d_9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0fdb5106d_9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e17a54c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e17a54c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fdb5106d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fdb5106d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fdb5106d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fdb5106d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fdb5106d_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fdb5106d_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2e17a54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2e17a54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Given a dataset of real-world structured sequences, train a θ-parameterized generative model G</a:t>
            </a:r>
            <a:r>
              <a:rPr lang="en" sz="700">
                <a:solidFill>
                  <a:schemeClr val="dk1"/>
                </a:solidFill>
              </a:rPr>
              <a:t>θ </a:t>
            </a:r>
            <a:r>
              <a:rPr lang="en" sz="1000">
                <a:solidFill>
                  <a:schemeClr val="dk1"/>
                </a:solidFill>
              </a:rPr>
              <a:t>to produce a se-quence Y</a:t>
            </a:r>
            <a:r>
              <a:rPr lang="en" sz="700">
                <a:solidFill>
                  <a:schemeClr val="dk1"/>
                </a:solidFill>
              </a:rPr>
              <a:t>1:T </a:t>
            </a:r>
            <a:r>
              <a:rPr lang="en" sz="1000">
                <a:solidFill>
                  <a:schemeClr val="dk1"/>
                </a:solidFill>
              </a:rPr>
              <a:t>= (y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,...,y</a:t>
            </a:r>
            <a:r>
              <a:rPr lang="en" sz="700">
                <a:solidFill>
                  <a:schemeClr val="dk1"/>
                </a:solidFill>
              </a:rPr>
              <a:t>t</a:t>
            </a:r>
            <a:r>
              <a:rPr lang="en" sz="1000">
                <a:solidFill>
                  <a:schemeClr val="dk1"/>
                </a:solidFill>
              </a:rPr>
              <a:t>,...,y</a:t>
            </a:r>
            <a:r>
              <a:rPr lang="en" sz="700">
                <a:solidFill>
                  <a:schemeClr val="dk1"/>
                </a:solidFill>
              </a:rPr>
              <a:t>T</a:t>
            </a:r>
            <a:r>
              <a:rPr lang="en" sz="1000">
                <a:solidFill>
                  <a:schemeClr val="dk1"/>
                </a:solidFill>
              </a:rPr>
              <a:t>),y</a:t>
            </a:r>
            <a:r>
              <a:rPr lang="en" sz="700">
                <a:solidFill>
                  <a:schemeClr val="dk1"/>
                </a:solidFill>
              </a:rPr>
              <a:t>t </a:t>
            </a:r>
            <a:r>
              <a:rPr lang="en" sz="1000">
                <a:solidFill>
                  <a:schemeClr val="dk1"/>
                </a:solidFill>
              </a:rPr>
              <a:t>∈ Y, where Y is the vocabulary of candidate tokens.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timestep t, the state s is the current produced tokens (y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 . . , 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t−1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the action a is the next token 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select. Thus the policy model 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1:t−1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stochastic, whereas the state transition is deterministic after an action has been chosen. Additionally, we also train a φ-parameterized discrimina- tive model D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(Goodfellow and others 2014) to provide a guidance for improving generator 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1:T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 prob- ability indicating how likely a sequence Y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1:T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from real sequence data or not. Discriminative model D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trained by providing positive ex- amples from the real sequence data and negative examples from the synthetic sequences generated from the generative model 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At the same time, the generative model G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up- dated by employing a policy gradient and MC search on the basis of the expected end reward received from the discrim- inative model D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reward is estimated by the likelihood that it would fool the discriminative model D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specific formulation is given in the next subsection.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2e17a54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2e17a54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d08fa1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d08fa1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d08fa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2d08fa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eek-ai/Texyge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Progress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FinTech Group 3</a:t>
            </a:r>
            <a:r>
              <a:rPr lang="en" sz="1400"/>
              <a:t>: </a:t>
            </a:r>
            <a:r>
              <a:rPr lang="en" sz="1400"/>
              <a:t>Alex Chen, Ming-Yu Chi, Yao-Chieh Hu, Yue Hu, Chien-Hsun Huang, Nicolas Kardous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Environment: Texygen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GANs Toolbox: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SeqGAN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GSGAN: Discrete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Input: Txt file with sequence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Txt file with sequence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change some parameter in the 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11700" y="4204675"/>
            <a:ext cx="3420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https://github.com/geek-ai/Texygen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 Comparison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00" y="2236125"/>
            <a:ext cx="36004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150" y="2236125"/>
            <a:ext cx="36004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15250" y="1154850"/>
            <a:ext cx="56409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select 10000 data point to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similar, but we still have the room to improve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1225900" y="4619375"/>
            <a:ext cx="1980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Input: Raw LOB Data</a:t>
            </a:r>
            <a:endParaRPr b="1"/>
          </a:p>
        </p:txBody>
      </p:sp>
      <p:sp>
        <p:nvSpPr>
          <p:cNvPr id="146" name="Google Shape;146;p23"/>
          <p:cNvSpPr txBox="1"/>
          <p:nvPr/>
        </p:nvSpPr>
        <p:spPr>
          <a:xfrm>
            <a:off x="5464675" y="4619375"/>
            <a:ext cx="2725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Output: Generative 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GANs - Network Structure 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6715125" y="788100"/>
            <a:ext cx="21171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Generative Model </a:t>
            </a:r>
            <a:r>
              <a:rPr b="1" i="1" lang="en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</a:t>
            </a:r>
            <a:endParaRPr b="1" i="1"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Inputs include past closing price Y = {y1, y2 ,..., yT } and technical indicators X</a:t>
            </a:r>
            <a:endParaRPr sz="1200"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Capture the underlying distribution and output ỹt+1</a:t>
            </a:r>
            <a:endParaRPr sz="1200"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6791325" y="2987550"/>
            <a:ext cx="20412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Discriminative Model </a:t>
            </a:r>
            <a:r>
              <a:rPr b="1" i="1" lang="en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endParaRPr b="1" i="1"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estimates the probability that a sample came from the training data rather than </a:t>
            </a:r>
            <a:r>
              <a:rPr b="1" i="1" lang="en" sz="1200">
                <a:solidFill>
                  <a:srgbClr val="43434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𝐺</a:t>
            </a:r>
            <a:endParaRPr b="1" i="1" sz="1200"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25" y="1209325"/>
            <a:ext cx="5137975" cy="3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758575" y="1082550"/>
            <a:ext cx="4024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Training </a:t>
            </a:r>
            <a:r>
              <a:rPr b="1" i="1" lang="en">
                <a:latin typeface="Merriweather Sans"/>
                <a:ea typeface="Merriweather Sans"/>
                <a:cs typeface="Merriweather Sans"/>
                <a:sym typeface="Merriweather Sans"/>
              </a:rPr>
              <a:t>G</a:t>
            </a:r>
            <a:endParaRPr b="1" i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 Sans"/>
              <a:buChar char="-"/>
            </a:pPr>
            <a:r>
              <a:rPr lang="en" sz="1200">
                <a:latin typeface="Merriweather Sans"/>
                <a:ea typeface="Merriweather Sans"/>
                <a:cs typeface="Merriweather Sans"/>
                <a:sym typeface="Merriweather Sans"/>
              </a:rPr>
              <a:t>Minimize Adversarial Loss to confuse D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erriweather Sans"/>
                <a:ea typeface="Merriweather Sans"/>
                <a:cs typeface="Merriweather Sans"/>
                <a:sym typeface="Merriweather Sans"/>
              </a:rPr>
              <a:t>	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782775" y="1082550"/>
            <a:ext cx="38133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 Sans"/>
                <a:ea typeface="Merriweather Sans"/>
                <a:cs typeface="Merriweather Sans"/>
                <a:sym typeface="Merriweather Sans"/>
              </a:rPr>
              <a:t>Training </a:t>
            </a:r>
            <a:r>
              <a:rPr b="1" i="1" lang="en"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endParaRPr b="1" i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Char char="-"/>
            </a:pPr>
            <a:r>
              <a:rPr lang="en" sz="1200">
                <a:latin typeface="Merriweather Sans"/>
                <a:ea typeface="Merriweather Sans"/>
                <a:cs typeface="Merriweather Sans"/>
                <a:sym typeface="Merriweather Sans"/>
              </a:rPr>
              <a:t>Minimize Adversarial Loss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38" y="1887175"/>
            <a:ext cx="2006675" cy="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657" y="2919275"/>
            <a:ext cx="1674060" cy="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213" y="1887175"/>
            <a:ext cx="3042426" cy="7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758575" y="2373150"/>
            <a:ext cx="4024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erriweather Sans"/>
              <a:buChar char="-"/>
            </a:pPr>
            <a:r>
              <a:rPr lang="en" sz="1200">
                <a:latin typeface="Merriweather Sans"/>
                <a:ea typeface="Merriweather Sans"/>
                <a:cs typeface="Merriweather Sans"/>
                <a:sym typeface="Merriweather Sans"/>
              </a:rPr>
              <a:t>Minimize RMSE loss to decrease forecast error loss</a:t>
            </a:r>
            <a:endParaRPr sz="12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58575" y="1082550"/>
            <a:ext cx="40242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Training </a:t>
            </a:r>
            <a:r>
              <a:rPr b="1" i="1" lang="en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G</a:t>
            </a:r>
            <a:endParaRPr b="1" i="1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Minimize Adversarial Loss to confuse D</a:t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</a:t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782775" y="1082550"/>
            <a:ext cx="38133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Training </a:t>
            </a:r>
            <a:r>
              <a:rPr b="1" i="1" lang="en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endParaRPr b="1" i="1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Minimize Adversarial Loss</a:t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338" y="1887175"/>
            <a:ext cx="2006675" cy="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657" y="2919275"/>
            <a:ext cx="1674060" cy="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213" y="1887175"/>
            <a:ext cx="3042426" cy="7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758575" y="2373150"/>
            <a:ext cx="4024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erriweather Sans"/>
              <a:buChar char="-"/>
            </a:pPr>
            <a:r>
              <a:rPr lang="en" sz="1200">
                <a:solidFill>
                  <a:srgbClr val="66666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Minimize RMSE loss to decrease forecast error loss</a:t>
            </a:r>
            <a:endParaRPr sz="1200">
              <a:solidFill>
                <a:srgbClr val="666666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GANs - Loss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43675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Parameters to change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of item for one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bin size for continuous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bin size for price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 bin size for trade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More Model to test</a:t>
            </a:r>
            <a:endParaRPr sz="2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our own SeqGAN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68425"/>
            <a:ext cx="8520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SeqGAN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1: </a:t>
            </a:r>
            <a:r>
              <a:rPr lang="en" sz="2400"/>
              <a:t>SeqGAN</a:t>
            </a:r>
            <a:r>
              <a:rPr lang="en" sz="2400"/>
              <a:t> Pipeline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 2: Regular GAN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Future </a:t>
            </a:r>
            <a:r>
              <a:rPr lang="en" sz="2400"/>
              <a:t>Work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 LOB + GAN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14" y="2382079"/>
            <a:ext cx="3480727" cy="15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347825" y="1188025"/>
            <a:ext cx="2664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Machine Learning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074972" y="1188025"/>
            <a:ext cx="210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Financial Market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561025" y="2102800"/>
            <a:ext cx="26649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SeqGAN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077500" y="1108075"/>
            <a:ext cx="621900" cy="621900"/>
          </a:xfrm>
          <a:prstGeom prst="mathPlus">
            <a:avLst>
              <a:gd fmla="val 7964" name="adj1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201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SeqGAN model</a:t>
            </a:r>
            <a:br>
              <a:rPr lang="en"/>
            </a:b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88" y="1112750"/>
            <a:ext cx="736902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26953"/>
          <a:stretch/>
        </p:blipFill>
        <p:spPr>
          <a:xfrm>
            <a:off x="2527325" y="1883875"/>
            <a:ext cx="2044675" cy="18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9775" y="3960575"/>
            <a:ext cx="1147475" cy="2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6">
            <a:alphaModFix/>
          </a:blip>
          <a:srcRect b="4852" l="0" r="0" t="14404"/>
          <a:stretch/>
        </p:blipFill>
        <p:spPr>
          <a:xfrm>
            <a:off x="4130550" y="3591600"/>
            <a:ext cx="721842" cy="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SeqGAN model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25" y="1232500"/>
            <a:ext cx="4658774" cy="13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86525"/>
            <a:ext cx="4556451" cy="14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850" y="1295825"/>
            <a:ext cx="4461001" cy="12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6">
            <a:alphaModFix/>
          </a:blip>
          <a:srcRect b="0" l="0" r="0" t="41427"/>
          <a:stretch/>
        </p:blipFill>
        <p:spPr>
          <a:xfrm>
            <a:off x="4883450" y="3152938"/>
            <a:ext cx="3945799" cy="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0200" y="2580685"/>
            <a:ext cx="4275825" cy="6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42750" y="3863150"/>
            <a:ext cx="3686501" cy="4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SeqGAN model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75" y="52640"/>
            <a:ext cx="5260724" cy="495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00" y="1216925"/>
            <a:ext cx="3404375" cy="71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5" y="2459750"/>
            <a:ext cx="3556101" cy="52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9725" y="3228575"/>
            <a:ext cx="3686501" cy="4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788575" y="2132025"/>
            <a:ext cx="959400" cy="106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SeqGAN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324500" y="2229675"/>
            <a:ext cx="747600" cy="870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Txt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387925" y="2229675"/>
            <a:ext cx="747600" cy="870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Txt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540300" y="2229675"/>
            <a:ext cx="7476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7177600" y="2229675"/>
            <a:ext cx="11727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Data</a:t>
            </a:r>
            <a:endParaRPr/>
          </a:p>
        </p:txBody>
      </p:sp>
      <p:cxnSp>
        <p:nvCxnSpPr>
          <p:cNvPr id="116" name="Google Shape;116;p20"/>
          <p:cNvCxnSpPr>
            <a:stCxn id="114" idx="3"/>
            <a:endCxn id="112" idx="1"/>
          </p:cNvCxnSpPr>
          <p:nvPr/>
        </p:nvCxnSpPr>
        <p:spPr>
          <a:xfrm>
            <a:off x="1287900" y="2664975"/>
            <a:ext cx="103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12" idx="3"/>
            <a:endCxn id="111" idx="1"/>
          </p:cNvCxnSpPr>
          <p:nvPr/>
        </p:nvCxnSpPr>
        <p:spPr>
          <a:xfrm>
            <a:off x="3072100" y="2664975"/>
            <a:ext cx="7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11" idx="3"/>
            <a:endCxn id="113" idx="1"/>
          </p:cNvCxnSpPr>
          <p:nvPr/>
        </p:nvCxnSpPr>
        <p:spPr>
          <a:xfrm>
            <a:off x="4747975" y="2664975"/>
            <a:ext cx="63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13" idx="3"/>
            <a:endCxn id="115" idx="1"/>
          </p:cNvCxnSpPr>
          <p:nvPr/>
        </p:nvCxnSpPr>
        <p:spPr>
          <a:xfrm>
            <a:off x="6135525" y="2664975"/>
            <a:ext cx="10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1406450" y="2229675"/>
            <a:ext cx="799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256813" y="2229675"/>
            <a:ext cx="7995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</a:t>
            </a:r>
            <a:r>
              <a:rPr lang="en"/>
              <a:t>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1"/>
          <p:cNvGraphicFramePr/>
          <p:nvPr/>
        </p:nvGraphicFramePr>
        <p:xfrm>
          <a:off x="175200" y="19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{CE3688B8-80C4-486B-B7B9-6B8C92C7043A}</a:tableStyleId>
              </a:tblPr>
              <a:tblGrid>
                <a:gridCol w="593300"/>
                <a:gridCol w="602350"/>
                <a:gridCol w="1071200"/>
                <a:gridCol w="845850"/>
                <a:gridCol w="755600"/>
              </a:tblGrid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175200" y="390850"/>
            <a:ext cx="51168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Encoding System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Type: 1- 7 -&gt;   0 - 6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Direction: 1,-1 -&gt;   0,1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Size: 100 - 1300 -&gt; 0 - 12 for bin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Price: Bin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4795950" y="19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{CE3688B8-80C4-486B-B7B9-6B8C92C7043A}</a:tableStyleId>
              </a:tblPr>
              <a:tblGrid>
                <a:gridCol w="593300"/>
                <a:gridCol w="602350"/>
                <a:gridCol w="1071200"/>
                <a:gridCol w="845850"/>
                <a:gridCol w="755600"/>
              </a:tblGrid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1"/>
          <p:cNvSpPr txBox="1"/>
          <p:nvPr/>
        </p:nvSpPr>
        <p:spPr>
          <a:xfrm>
            <a:off x="5481050" y="3766575"/>
            <a:ext cx="28782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Encoding: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   ×    2    ×    13   ×   10   =  1820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