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/>
    <p:restoredTop sz="82245"/>
  </p:normalViewPr>
  <p:slideViewPr>
    <p:cSldViewPr snapToGrid="0" snapToObjects="1">
      <p:cViewPr>
        <p:scale>
          <a:sx n="124" d="100"/>
          <a:sy n="124" d="100"/>
        </p:scale>
        <p:origin x="230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AC08B-EA69-6E45-82A4-C23EEFAC48A6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8F1C-A869-784A-ABA5-DC38D55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24AF-085A-B144-B309-29D1D6D5FD9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>
            <a:extLst>
              <a:ext uri="{FF2B5EF4-FFF2-40B4-BE49-F238E27FC236}">
                <a16:creationId xmlns:a16="http://schemas.microsoft.com/office/drawing/2014/main" id="{45BDF821-02C3-794A-934D-7135B4760962}"/>
              </a:ext>
            </a:extLst>
          </p:cNvPr>
          <p:cNvSpPr txBox="1"/>
          <p:nvPr/>
        </p:nvSpPr>
        <p:spPr>
          <a:xfrm>
            <a:off x="3430594" y="1618247"/>
            <a:ext cx="190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Paraphrase reconstruction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loss (PRL)</a:t>
            </a:r>
          </a:p>
          <a:p>
            <a:endParaRPr lang="en-US" sz="900" dirty="0">
              <a:latin typeface="+mj-lt"/>
            </a:endParaRPr>
          </a:p>
          <a:p>
            <a:endParaRPr lang="en-US" sz="900" dirty="0">
              <a:latin typeface="+mj-lt"/>
            </a:endParaRPr>
          </a:p>
          <a:p>
            <a:r>
              <a:rPr lang="en-US" altLang="zh-CN" sz="900" dirty="0">
                <a:latin typeface="+mj-lt"/>
              </a:rPr>
              <a:t>Shown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in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green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lines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(</a:t>
            </a:r>
            <a:r>
              <a:rPr lang="zh-CN" altLang="en-US" sz="900" dirty="0">
                <a:latin typeface="+mj-lt"/>
              </a:rPr>
              <a:t>       </a:t>
            </a:r>
            <a:r>
              <a:rPr lang="en-US" altLang="zh-CN" sz="900" dirty="0">
                <a:latin typeface="+mj-lt"/>
              </a:rPr>
              <a:t>)</a:t>
            </a:r>
            <a:endParaRPr lang="en-US" sz="900" dirty="0">
              <a:latin typeface="+mj-lt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669745" y="244989"/>
            <a:ext cx="10436087" cy="396363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2000" b="1" dirty="0"/>
              <a:t>Controllable Paraphrase Generation with a Syntactic Exemplar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DBE8-42A4-994A-87ED-449EB8F8F692}"/>
              </a:ext>
            </a:extLst>
          </p:cNvPr>
          <p:cNvSpPr txBox="1"/>
          <p:nvPr/>
        </p:nvSpPr>
        <p:spPr>
          <a:xfrm>
            <a:off x="8974521" y="1743797"/>
            <a:ext cx="184731" cy="109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3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" y="237370"/>
            <a:ext cx="1998110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2621271" y="601480"/>
            <a:ext cx="6427303" cy="269399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400" dirty="0" err="1"/>
              <a:t>Mingda</a:t>
            </a:r>
            <a:r>
              <a:rPr lang="en-US" sz="1400" dirty="0"/>
              <a:t> Chen, Qingming Tang, Sam Wiseman, Kevin </a:t>
            </a:r>
            <a:r>
              <a:rPr lang="en-US" sz="1400" dirty="0" err="1"/>
              <a:t>Gimpel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F1251-0292-2A43-A00E-489FA199880B}"/>
              </a:ext>
            </a:extLst>
          </p:cNvPr>
          <p:cNvSpPr txBox="1"/>
          <p:nvPr/>
        </p:nvSpPr>
        <p:spPr>
          <a:xfrm>
            <a:off x="3444094" y="1017349"/>
            <a:ext cx="329237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Multi-Task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Training</a:t>
            </a:r>
            <a:endParaRPr lang="en-US" sz="12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235465" y="1017349"/>
            <a:ext cx="3179098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Controllable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Generation</a:t>
            </a:r>
            <a:endParaRPr lang="en-US" sz="1200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EB85BC-4D17-C044-B76F-937DC6B250DE}"/>
              </a:ext>
            </a:extLst>
          </p:cNvPr>
          <p:cNvSpPr txBox="1"/>
          <p:nvPr/>
        </p:nvSpPr>
        <p:spPr>
          <a:xfrm>
            <a:off x="6781610" y="1017349"/>
            <a:ext cx="329237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Experiment 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8D4EDA-C0DA-C04E-9E51-C7D3573D827A}"/>
              </a:ext>
            </a:extLst>
          </p:cNvPr>
          <p:cNvSpPr txBox="1"/>
          <p:nvPr/>
        </p:nvSpPr>
        <p:spPr>
          <a:xfrm>
            <a:off x="210244" y="3271493"/>
            <a:ext cx="3179098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+mj-lt"/>
              </a:rPr>
              <a:t>vMF</a:t>
            </a:r>
            <a:r>
              <a:rPr lang="en-US" altLang="zh-CN" sz="1200" dirty="0">
                <a:latin typeface="+mj-lt"/>
              </a:rPr>
              <a:t>-Gaussian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VAE</a:t>
            </a:r>
            <a:endParaRPr lang="en-US" sz="12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616393" y="1504908"/>
            <a:ext cx="777923" cy="21544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+mj-lt"/>
              </a:rPr>
              <a:t>Sentence</a:t>
            </a:r>
            <a:endParaRPr lang="en-US" sz="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8812" y="359269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12" y="3592696"/>
                <a:ext cx="228600" cy="228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7147" y="3786484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47" y="3786484"/>
                <a:ext cx="228600" cy="228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8812" y="397716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12" y="3977162"/>
                <a:ext cx="228600" cy="228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6352" y="3786484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9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52" y="3786484"/>
                <a:ext cx="228600" cy="228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E369CF-AF4B-DA45-B000-F743CB56C47F}"/>
              </a:ext>
            </a:extLst>
          </p:cNvPr>
          <p:cNvCxnSpPr>
            <a:cxnSpLocks/>
            <a:stCxn id="77" idx="7"/>
            <a:endCxn id="45" idx="2"/>
          </p:cNvCxnSpPr>
          <p:nvPr/>
        </p:nvCxnSpPr>
        <p:spPr>
          <a:xfrm flipV="1">
            <a:off x="2002269" y="3706996"/>
            <a:ext cx="266543" cy="11296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37E648-8B0E-1F4D-94B5-1BD710D7EAD4}"/>
              </a:ext>
            </a:extLst>
          </p:cNvPr>
          <p:cNvCxnSpPr>
            <a:cxnSpLocks/>
            <a:stCxn id="77" idx="5"/>
            <a:endCxn id="78" idx="2"/>
          </p:cNvCxnSpPr>
          <p:nvPr/>
        </p:nvCxnSpPr>
        <p:spPr>
          <a:xfrm>
            <a:off x="2002269" y="3981606"/>
            <a:ext cx="266543" cy="1098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55A987-41B2-2C4A-A8BE-E8A1862B82FD}"/>
              </a:ext>
            </a:extLst>
          </p:cNvPr>
          <p:cNvCxnSpPr>
            <a:cxnSpLocks/>
            <a:stCxn id="45" idx="6"/>
            <a:endCxn id="79" idx="1"/>
          </p:cNvCxnSpPr>
          <p:nvPr/>
        </p:nvCxnSpPr>
        <p:spPr>
          <a:xfrm>
            <a:off x="2497412" y="3706996"/>
            <a:ext cx="262418" cy="1129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6F6F0F-65B8-004B-9741-4B57E244964F}"/>
              </a:ext>
            </a:extLst>
          </p:cNvPr>
          <p:cNvCxnSpPr>
            <a:cxnSpLocks/>
            <a:stCxn id="78" idx="6"/>
            <a:endCxn id="79" idx="3"/>
          </p:cNvCxnSpPr>
          <p:nvPr/>
        </p:nvCxnSpPr>
        <p:spPr>
          <a:xfrm flipV="1">
            <a:off x="2497412" y="3981606"/>
            <a:ext cx="262418" cy="1098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9910393-8490-8B41-8BA6-2A94BB954AE2}"/>
              </a:ext>
            </a:extLst>
          </p:cNvPr>
          <p:cNvCxnSpPr>
            <a:cxnSpLocks/>
          </p:cNvCxnSpPr>
          <p:nvPr/>
        </p:nvCxnSpPr>
        <p:spPr>
          <a:xfrm>
            <a:off x="286966" y="3767318"/>
            <a:ext cx="1534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D3ECEC-1E1F-EF45-9EB1-05C4C384BD1D}"/>
              </a:ext>
            </a:extLst>
          </p:cNvPr>
          <p:cNvCxnSpPr>
            <a:cxnSpLocks/>
          </p:cNvCxnSpPr>
          <p:nvPr/>
        </p:nvCxnSpPr>
        <p:spPr>
          <a:xfrm>
            <a:off x="290492" y="3949668"/>
            <a:ext cx="14994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C68129-BB39-D347-9C4E-A2A90A45B9DB}"/>
              </a:ext>
            </a:extLst>
          </p:cNvPr>
          <p:cNvSpPr txBox="1"/>
          <p:nvPr/>
        </p:nvSpPr>
        <p:spPr>
          <a:xfrm>
            <a:off x="423148" y="3648925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Inference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model</a:t>
            </a:r>
            <a:endParaRPr lang="en-US" sz="90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59612-34D3-6748-9878-6E7E2F5B3AFD}"/>
              </a:ext>
            </a:extLst>
          </p:cNvPr>
          <p:cNvSpPr txBox="1"/>
          <p:nvPr/>
        </p:nvSpPr>
        <p:spPr>
          <a:xfrm>
            <a:off x="423148" y="3843899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Generative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model</a:t>
            </a:r>
            <a:endParaRPr lang="en-US" sz="900" dirty="0">
              <a:latin typeface="+mj-lt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4E743C3-1F53-8446-885B-BDD3150DB489}"/>
              </a:ext>
            </a:extLst>
          </p:cNvPr>
          <p:cNvSpPr>
            <a:spLocks noChangeAspect="1"/>
          </p:cNvSpPr>
          <p:nvPr/>
        </p:nvSpPr>
        <p:spPr>
          <a:xfrm>
            <a:off x="301604" y="4137376"/>
            <a:ext cx="137160" cy="137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2058DB-3CEC-E340-AFCD-A70D87E00D6A}"/>
              </a:ext>
            </a:extLst>
          </p:cNvPr>
          <p:cNvSpPr txBox="1"/>
          <p:nvPr/>
        </p:nvSpPr>
        <p:spPr>
          <a:xfrm>
            <a:off x="426907" y="4079764"/>
            <a:ext cx="1827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Semantic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variable,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 err="1">
                <a:latin typeface="+mj-lt"/>
              </a:rPr>
              <a:t>vMF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distribution</a:t>
            </a:r>
            <a:endParaRPr lang="en-US" sz="900" dirty="0">
              <a:latin typeface="+mj-lt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3EEF06A-4B94-5846-A105-30B254726AE8}"/>
              </a:ext>
            </a:extLst>
          </p:cNvPr>
          <p:cNvSpPr>
            <a:spLocks noChangeAspect="1"/>
          </p:cNvSpPr>
          <p:nvPr/>
        </p:nvSpPr>
        <p:spPr>
          <a:xfrm>
            <a:off x="301603" y="4299828"/>
            <a:ext cx="137160" cy="13716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3D2FA5-0845-7842-B8CB-84B959D2C913}"/>
              </a:ext>
            </a:extLst>
          </p:cNvPr>
          <p:cNvSpPr txBox="1"/>
          <p:nvPr/>
        </p:nvSpPr>
        <p:spPr>
          <a:xfrm>
            <a:off x="426907" y="4243569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Syntactic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variable,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Gaussian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distribution</a:t>
            </a:r>
            <a:endParaRPr lang="en-US" sz="9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0F1D1A-831F-3641-B284-DFBFB0D31F3A}"/>
              </a:ext>
            </a:extLst>
          </p:cNvPr>
          <p:cNvSpPr txBox="1"/>
          <p:nvPr/>
        </p:nvSpPr>
        <p:spPr>
          <a:xfrm>
            <a:off x="2306840" y="4722161"/>
            <a:ext cx="9492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+mj-lt"/>
              </a:rPr>
              <a:t>vMF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distribution</a:t>
            </a:r>
            <a:endParaRPr lang="en-US" sz="900" dirty="0"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CB44B8-858D-DC47-A248-E8ECBF0AE646}"/>
              </a:ext>
            </a:extLst>
          </p:cNvPr>
          <p:cNvSpPr txBox="1"/>
          <p:nvPr/>
        </p:nvSpPr>
        <p:spPr>
          <a:xfrm>
            <a:off x="210950" y="4807981"/>
            <a:ext cx="732696" cy="230832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Background</a:t>
            </a:r>
            <a:endParaRPr lang="en-US" sz="900" dirty="0">
              <a:latin typeface="+mj-lt"/>
            </a:endParaRP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9362442A-6E55-A545-9FDD-9DB16015BBF1}"/>
              </a:ext>
            </a:extLst>
          </p:cNvPr>
          <p:cNvSpPr/>
          <p:nvPr/>
        </p:nvSpPr>
        <p:spPr>
          <a:xfrm rot="2859996">
            <a:off x="2771811" y="4919172"/>
            <a:ext cx="327099" cy="150715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FC7168-BCD4-9A4C-B3BF-86E42CCCF68A}"/>
              </a:ext>
            </a:extLst>
          </p:cNvPr>
          <p:cNvSpPr/>
          <p:nvPr/>
        </p:nvSpPr>
        <p:spPr>
          <a:xfrm>
            <a:off x="2539310" y="4979786"/>
            <a:ext cx="409032" cy="409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6DBDFB-3B1F-4B47-9D5C-9A32D92BE13E}"/>
              </a:ext>
            </a:extLst>
          </p:cNvPr>
          <p:cNvCxnSpPr>
            <a:cxnSpLocks/>
            <a:endCxn id="87" idx="7"/>
          </p:cNvCxnSpPr>
          <p:nvPr/>
        </p:nvCxnSpPr>
        <p:spPr>
          <a:xfrm flipV="1">
            <a:off x="2761662" y="5039687"/>
            <a:ext cx="126779" cy="11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43A00C3-AD9A-F043-B743-F372BA272E37}"/>
              </a:ext>
            </a:extLst>
          </p:cNvPr>
          <p:cNvSpPr txBox="1"/>
          <p:nvPr/>
        </p:nvSpPr>
        <p:spPr>
          <a:xfrm>
            <a:off x="1092653" y="4748174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Gaussian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distribution</a:t>
            </a:r>
            <a:endParaRPr lang="en-US" sz="900" dirty="0">
              <a:latin typeface="+mj-lt"/>
            </a:endParaRP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FAEB0E1F-8147-9D40-B3CB-01CB94E040C2}"/>
              </a:ext>
            </a:extLst>
          </p:cNvPr>
          <p:cNvSpPr/>
          <p:nvPr/>
        </p:nvSpPr>
        <p:spPr>
          <a:xfrm>
            <a:off x="1172201" y="5027435"/>
            <a:ext cx="927435" cy="321141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2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6164FBB-81A4-E44C-B773-873D1ED788DB}"/>
              </a:ext>
            </a:extLst>
          </p:cNvPr>
          <p:cNvCxnSpPr>
            <a:cxnSpLocks/>
            <a:stCxn id="184" idx="2"/>
          </p:cNvCxnSpPr>
          <p:nvPr/>
        </p:nvCxnSpPr>
        <p:spPr>
          <a:xfrm flipH="1">
            <a:off x="1664952" y="4979006"/>
            <a:ext cx="8950" cy="4090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A1C2A76-CA74-7740-B308-5E163C9A7A47}"/>
              </a:ext>
            </a:extLst>
          </p:cNvPr>
          <p:cNvSpPr txBox="1"/>
          <p:nvPr/>
        </p:nvSpPr>
        <p:spPr>
          <a:xfrm>
            <a:off x="3437194" y="5196954"/>
            <a:ext cx="329237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Learned Word Clusters</a:t>
            </a:r>
            <a:endParaRPr lang="en-US" sz="1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/>
              <p:nvPr/>
            </p:nvSpPr>
            <p:spPr>
              <a:xfrm>
                <a:off x="3430594" y="1292286"/>
                <a:ext cx="163358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+mj-lt"/>
                  </a:rPr>
                  <a:t>Training uses paraphrase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94" y="1292286"/>
                <a:ext cx="163358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953" y="14119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3" y="1411901"/>
                <a:ext cx="182880" cy="182880"/>
              </a:xfrm>
              <a:prstGeom prst="ellipse">
                <a:avLst/>
              </a:prstGeom>
              <a:blipFill>
                <a:blip r:embed="rId9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1208" y="15623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08" y="1562357"/>
                <a:ext cx="182880" cy="182880"/>
              </a:xfrm>
              <a:prstGeom prst="ellipse">
                <a:avLst/>
              </a:prstGeom>
              <a:blipFill>
                <a:blip r:embed="rId10"/>
                <a:stretch>
                  <a:fillRect l="-250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953" y="171066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3" y="1710664"/>
                <a:ext cx="182880" cy="182880"/>
              </a:xfrm>
              <a:prstGeom prst="ellipse">
                <a:avLst/>
              </a:prstGeom>
              <a:blipFill>
                <a:blip r:embed="rId11"/>
                <a:stretch>
                  <a:fillRect l="-1764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9186" y="158134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9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186" y="1581349"/>
                <a:ext cx="182880" cy="182880"/>
              </a:xfrm>
              <a:prstGeom prst="ellipse">
                <a:avLst/>
              </a:prstGeom>
              <a:blipFill>
                <a:blip r:embed="rId12"/>
                <a:stretch>
                  <a:fillRect l="-235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47658C2-235D-5D4A-A09D-C05FA74B7A23}"/>
              </a:ext>
            </a:extLst>
          </p:cNvPr>
          <p:cNvCxnSpPr>
            <a:cxnSpLocks/>
            <a:stCxn id="195" idx="7"/>
            <a:endCxn id="194" idx="2"/>
          </p:cNvCxnSpPr>
          <p:nvPr/>
        </p:nvCxnSpPr>
        <p:spPr>
          <a:xfrm flipV="1">
            <a:off x="5867306" y="1503341"/>
            <a:ext cx="207647" cy="85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9646780-7779-4D4C-9AF6-A10C7F6654EB}"/>
              </a:ext>
            </a:extLst>
          </p:cNvPr>
          <p:cNvCxnSpPr>
            <a:cxnSpLocks/>
            <a:stCxn id="195" idx="5"/>
            <a:endCxn id="196" idx="2"/>
          </p:cNvCxnSpPr>
          <p:nvPr/>
        </p:nvCxnSpPr>
        <p:spPr>
          <a:xfrm>
            <a:off x="5867306" y="1718455"/>
            <a:ext cx="207647" cy="836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97F8C8E-92A2-B94E-B677-22C840CC6685}"/>
              </a:ext>
            </a:extLst>
          </p:cNvPr>
          <p:cNvCxnSpPr>
            <a:cxnSpLocks/>
            <a:stCxn id="194" idx="6"/>
            <a:endCxn id="197" idx="1"/>
          </p:cNvCxnSpPr>
          <p:nvPr/>
        </p:nvCxnSpPr>
        <p:spPr>
          <a:xfrm>
            <a:off x="6257833" y="1503341"/>
            <a:ext cx="238135" cy="104790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C690B04-E77F-5949-A535-C36DF071248A}"/>
              </a:ext>
            </a:extLst>
          </p:cNvPr>
          <p:cNvCxnSpPr>
            <a:cxnSpLocks/>
            <a:stCxn id="196" idx="6"/>
            <a:endCxn id="206" idx="0"/>
          </p:cNvCxnSpPr>
          <p:nvPr/>
        </p:nvCxnSpPr>
        <p:spPr>
          <a:xfrm>
            <a:off x="6257833" y="1802104"/>
            <a:ext cx="302793" cy="345383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953" y="198231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3" y="1982314"/>
                <a:ext cx="182880" cy="182880"/>
              </a:xfrm>
              <a:prstGeom prst="ellipse">
                <a:avLst/>
              </a:prstGeom>
              <a:blipFill>
                <a:blip r:embed="rId13"/>
                <a:stretch>
                  <a:fillRect l="-176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7382" y="2136162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2" y="2136162"/>
                <a:ext cx="182880" cy="182880"/>
              </a:xfrm>
              <a:prstGeom prst="ellipse">
                <a:avLst/>
              </a:prstGeom>
              <a:blipFill>
                <a:blip r:embed="rId14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953" y="22923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3" y="2292357"/>
                <a:ext cx="182880" cy="182880"/>
              </a:xfrm>
              <a:prstGeom prst="ellipse">
                <a:avLst/>
              </a:prstGeom>
              <a:blipFill>
                <a:blip r:embed="rId15"/>
                <a:stretch>
                  <a:fillRect l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9186" y="214748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9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186" y="2147487"/>
                <a:ext cx="182880" cy="182880"/>
              </a:xfrm>
              <a:prstGeom prst="ellipse">
                <a:avLst/>
              </a:prstGeom>
              <a:blipFill>
                <a:blip r:embed="rId16"/>
                <a:stretch>
                  <a:fillRect l="-2352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50987E-91A9-EA45-8ABD-97F4B30BFD41}"/>
              </a:ext>
            </a:extLst>
          </p:cNvPr>
          <p:cNvCxnSpPr>
            <a:cxnSpLocks/>
            <a:stCxn id="204" idx="7"/>
            <a:endCxn id="203" idx="2"/>
          </p:cNvCxnSpPr>
          <p:nvPr/>
        </p:nvCxnSpPr>
        <p:spPr>
          <a:xfrm flipV="1">
            <a:off x="5863480" y="2073754"/>
            <a:ext cx="211473" cy="8919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B0316F7-7C44-694E-B4F0-0C33F90B65C8}"/>
              </a:ext>
            </a:extLst>
          </p:cNvPr>
          <p:cNvCxnSpPr>
            <a:cxnSpLocks/>
            <a:stCxn id="204" idx="5"/>
            <a:endCxn id="205" idx="2"/>
          </p:cNvCxnSpPr>
          <p:nvPr/>
        </p:nvCxnSpPr>
        <p:spPr>
          <a:xfrm>
            <a:off x="5863480" y="2292260"/>
            <a:ext cx="211473" cy="91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815705F-D97F-494E-9672-A359D32392EB}"/>
              </a:ext>
            </a:extLst>
          </p:cNvPr>
          <p:cNvCxnSpPr>
            <a:cxnSpLocks/>
            <a:stCxn id="203" idx="6"/>
            <a:endCxn id="197" idx="4"/>
          </p:cNvCxnSpPr>
          <p:nvPr/>
        </p:nvCxnSpPr>
        <p:spPr>
          <a:xfrm flipV="1">
            <a:off x="6257833" y="1764229"/>
            <a:ext cx="302793" cy="309525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3444E91-2960-104D-B256-A491B90FE67A}"/>
              </a:ext>
            </a:extLst>
          </p:cNvPr>
          <p:cNvCxnSpPr>
            <a:cxnSpLocks/>
            <a:stCxn id="205" idx="6"/>
            <a:endCxn id="206" idx="3"/>
          </p:cNvCxnSpPr>
          <p:nvPr/>
        </p:nvCxnSpPr>
        <p:spPr>
          <a:xfrm flipV="1">
            <a:off x="6257833" y="2303585"/>
            <a:ext cx="238135" cy="80212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0B60E2C2-6065-CE4A-9986-291EA7B72426}"/>
              </a:ext>
            </a:extLst>
          </p:cNvPr>
          <p:cNvSpPr/>
          <p:nvPr/>
        </p:nvSpPr>
        <p:spPr>
          <a:xfrm rot="20198763">
            <a:off x="5643468" y="1466809"/>
            <a:ext cx="676918" cy="22632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BD0D512-44E4-6A4D-9003-95F714BF82CC}"/>
              </a:ext>
            </a:extLst>
          </p:cNvPr>
          <p:cNvSpPr txBox="1"/>
          <p:nvPr/>
        </p:nvSpPr>
        <p:spPr>
          <a:xfrm rot="20372377">
            <a:off x="5183461" y="136186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Word Position Loss</a:t>
            </a:r>
            <a:endParaRPr lang="en-US" sz="900" dirty="0">
              <a:latin typeface="+mj-lt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842F5E2-0C79-D646-A632-E407E8671A28}"/>
              </a:ext>
            </a:extLst>
          </p:cNvPr>
          <p:cNvSpPr txBox="1"/>
          <p:nvPr/>
        </p:nvSpPr>
        <p:spPr>
          <a:xfrm rot="1454089">
            <a:off x="5319598" y="2338569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Word Position Loss</a:t>
            </a:r>
            <a:endParaRPr lang="en-US" sz="900" dirty="0">
              <a:latin typeface="+mj-lt"/>
            </a:endParaRP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2C5A0CB-B695-AD48-BD23-66FDF0DA7BC1}"/>
              </a:ext>
            </a:extLst>
          </p:cNvPr>
          <p:cNvCxnSpPr>
            <a:cxnSpLocks/>
          </p:cNvCxnSpPr>
          <p:nvPr/>
        </p:nvCxnSpPr>
        <p:spPr>
          <a:xfrm>
            <a:off x="4527473" y="2156984"/>
            <a:ext cx="182048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4" name="Table 243">
                <a:extLst>
                  <a:ext uri="{FF2B5EF4-FFF2-40B4-BE49-F238E27FC236}">
                    <a16:creationId xmlns:a16="http://schemas.microsoft.com/office/drawing/2014/main" id="{F495F5AD-12CA-AA42-876B-2D45001505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610626"/>
                  </p:ext>
                </p:extLst>
              </p:nvPr>
            </p:nvGraphicFramePr>
            <p:xfrm>
              <a:off x="6969395" y="2062224"/>
              <a:ext cx="2881350" cy="21488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162540">
                      <a:extLst>
                        <a:ext uri="{9D8B030D-6E8A-4147-A177-3AD203B41FA5}">
                          <a16:colId xmlns:a16="http://schemas.microsoft.com/office/drawing/2014/main" val="3044217874"/>
                        </a:ext>
                      </a:extLst>
                    </a:gridCol>
                    <a:gridCol w="726332">
                      <a:extLst>
                        <a:ext uri="{9D8B030D-6E8A-4147-A177-3AD203B41FA5}">
                          <a16:colId xmlns:a16="http://schemas.microsoft.com/office/drawing/2014/main" val="491333771"/>
                        </a:ext>
                      </a:extLst>
                    </a:gridCol>
                    <a:gridCol w="992478">
                      <a:extLst>
                        <a:ext uri="{9D8B030D-6E8A-4147-A177-3AD203B41FA5}">
                          <a16:colId xmlns:a16="http://schemas.microsoft.com/office/drawing/2014/main" val="4095103810"/>
                        </a:ext>
                      </a:extLst>
                    </a:gridCol>
                  </a:tblGrid>
                  <a:tr h="112890">
                    <a:tc>
                      <a:txBody>
                        <a:bodyPr/>
                        <a:lstStyle/>
                        <a:p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BLEU (</a:t>
                          </a:r>
                          <a14:m>
                            <m:oMath xmlns:m="http://schemas.openxmlformats.org/officeDocument/2006/math"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en-US" sz="700" b="0" dirty="0">
                              <a:latin typeface="+mj-lt"/>
                            </a:rPr>
                            <a:t>)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ST (</a:t>
                          </a:r>
                          <a14:m>
                            <m:oMath xmlns:m="http://schemas.openxmlformats.org/officeDocument/2006/math"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en-US" sz="700" b="0" dirty="0">
                              <a:latin typeface="+mj-lt"/>
                            </a:rPr>
                            <a:t>)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52432425"/>
                      </a:ext>
                    </a:extLst>
                  </a:tr>
                  <a:tr h="11289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+mj-lt"/>
                            </a:rPr>
                            <a:t>Return-input baselines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882962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+mj-lt"/>
                            </a:rPr>
                            <a:t>Semantic template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dirty="0">
                              <a:latin typeface="+mj-lt"/>
                            </a:rPr>
                            <a:t>18.5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12.0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38482846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Syntactic template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dirty="0">
                              <a:latin typeface="+mj-lt"/>
                            </a:rPr>
                            <a:t>3.3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173858501"/>
                      </a:ext>
                    </a:extLst>
                  </a:tr>
                  <a:tr h="11289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Our work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293817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3.5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10.6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287201735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4.5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10.0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425836969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VGVAE+LC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3.3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9.1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735536468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VGVAE+LC+WPL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624279699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VGVAE+WN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13.0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6.8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4271577388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VGVAE+WN+WPL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13.2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6.7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895231931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VGVAE+LC+WN+WPL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13.6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6.7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932041413"/>
                      </a:ext>
                    </a:extLst>
                  </a:tr>
                  <a:tr h="11289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Prior work using supervised parsers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82046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 err="1">
                              <a:latin typeface="+mj-lt"/>
                            </a:rPr>
                            <a:t>SCPN+template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17.8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2747600006"/>
                      </a:ext>
                    </a:extLst>
                  </a:tr>
                  <a:tr h="1128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 err="1">
                              <a:latin typeface="+mj-lt"/>
                            </a:rPr>
                            <a:t>SCPN+full</a:t>
                          </a:r>
                          <a:r>
                            <a:rPr lang="en-US" sz="700" kern="1200" dirty="0">
                              <a:latin typeface="+mj-lt"/>
                            </a:rPr>
                            <a:t> parse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19.2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76752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4" name="Table 243">
                <a:extLst>
                  <a:ext uri="{FF2B5EF4-FFF2-40B4-BE49-F238E27FC236}">
                    <a16:creationId xmlns:a16="http://schemas.microsoft.com/office/drawing/2014/main" id="{F495F5AD-12CA-AA42-876B-2D45001505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610626"/>
                  </p:ext>
                </p:extLst>
              </p:nvPr>
            </p:nvGraphicFramePr>
            <p:xfrm>
              <a:off x="6969395" y="2062224"/>
              <a:ext cx="2881350" cy="21488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162540">
                      <a:extLst>
                        <a:ext uri="{9D8B030D-6E8A-4147-A177-3AD203B41FA5}">
                          <a16:colId xmlns:a16="http://schemas.microsoft.com/office/drawing/2014/main" val="3044217874"/>
                        </a:ext>
                      </a:extLst>
                    </a:gridCol>
                    <a:gridCol w="726332">
                      <a:extLst>
                        <a:ext uri="{9D8B030D-6E8A-4147-A177-3AD203B41FA5}">
                          <a16:colId xmlns:a16="http://schemas.microsoft.com/office/drawing/2014/main" val="491333771"/>
                        </a:ext>
                      </a:extLst>
                    </a:gridCol>
                    <a:gridCol w="992478">
                      <a:extLst>
                        <a:ext uri="{9D8B030D-6E8A-4147-A177-3AD203B41FA5}">
                          <a16:colId xmlns:a16="http://schemas.microsoft.com/office/drawing/2014/main" val="4095103810"/>
                        </a:ext>
                      </a:extLst>
                    </a:gridCol>
                  </a:tblGrid>
                  <a:tr h="143256">
                    <a:tc>
                      <a:txBody>
                        <a:bodyPr/>
                        <a:lstStyle/>
                        <a:p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8288" marB="18288" anchor="ctr">
                        <a:blipFill>
                          <a:blip r:embed="rId17"/>
                          <a:stretch>
                            <a:fillRect l="-161404" t="-9091" r="-138596" b="-14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8288" marB="18288" anchor="ctr">
                        <a:blipFill>
                          <a:blip r:embed="rId17"/>
                          <a:stretch>
                            <a:fillRect l="-188608" t="-9091" b="-14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32425"/>
                      </a:ext>
                    </a:extLst>
                  </a:tr>
                  <a:tr h="143256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+mj-lt"/>
                            </a:rPr>
                            <a:t>Return-input baselines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882962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r>
                            <a:rPr lang="en-US" sz="700" dirty="0">
                              <a:latin typeface="+mj-lt"/>
                            </a:rPr>
                            <a:t>Semantic template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dirty="0">
                              <a:latin typeface="+mj-lt"/>
                            </a:rPr>
                            <a:t>18.5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12.0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38482846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Syntactic template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dirty="0">
                              <a:latin typeface="+mj-lt"/>
                            </a:rPr>
                            <a:t>3.3</a:t>
                          </a:r>
                          <a:endParaRPr lang="en-US" sz="700" b="0" dirty="0">
                            <a:latin typeface="+mj-lt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173858501"/>
                      </a:ext>
                    </a:extLst>
                  </a:tr>
                  <a:tr h="14325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Our work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293817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3.5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10.6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287201735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4.5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10.0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425836969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VGVAE+LC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3.3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9.1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735536468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VGVAE+LC+WPL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9.0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3624279699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VGVAE+WN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13.0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6.8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4271577388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VGVAE+WN+WPL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13.2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6.7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895231931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kern="1200" dirty="0"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VGVAE+LC+WN+WPL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13.6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6.7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932041413"/>
                      </a:ext>
                    </a:extLst>
                  </a:tr>
                  <a:tr h="143256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>
                              <a:latin typeface="+mj-lt"/>
                            </a:rPr>
                            <a:t>Prior work using supervised parsers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latin typeface="+mj-lt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282046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 err="1">
                              <a:latin typeface="+mj-lt"/>
                            </a:rPr>
                            <a:t>SCPN+template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17.8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9.9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2747600006"/>
                      </a:ext>
                    </a:extLst>
                  </a:tr>
                  <a:tr h="1432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kern="1200" dirty="0" err="1">
                              <a:latin typeface="+mj-lt"/>
                            </a:rPr>
                            <a:t>SCPN+full</a:t>
                          </a:r>
                          <a:r>
                            <a:rPr lang="en-US" sz="700" kern="1200" dirty="0">
                              <a:latin typeface="+mj-lt"/>
                            </a:rPr>
                            <a:t> parse</a:t>
                          </a:r>
                          <a:endParaRPr lang="en-US" sz="700" b="0" kern="1200" dirty="0">
                            <a:solidFill>
                              <a:schemeClr val="tx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19.2</a:t>
                          </a:r>
                        </a:p>
                      </a:txBody>
                      <a:tcPr marT="18288" marB="1828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700" b="0" dirty="0">
                              <a:latin typeface="+mj-lt"/>
                            </a:rPr>
                            <a:t>5.9</a:t>
                          </a:r>
                        </a:p>
                      </a:txBody>
                      <a:tcPr marT="18288" marB="18288" anchor="ctr"/>
                    </a:tc>
                    <a:extLst>
                      <a:ext uri="{0D108BD9-81ED-4DB2-BD59-A6C34878D82A}">
                        <a16:rowId xmlns:a16="http://schemas.microsoft.com/office/drawing/2014/main" val="176752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7102017-4462-6A4E-B167-86A2E002D35F}"/>
              </a:ext>
            </a:extLst>
          </p:cNvPr>
          <p:cNvSpPr txBox="1"/>
          <p:nvPr/>
        </p:nvSpPr>
        <p:spPr>
          <a:xfrm>
            <a:off x="616393" y="1743536"/>
            <a:ext cx="777923" cy="2154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+mj-lt"/>
              </a:rPr>
              <a:t>Attribute</a:t>
            </a:r>
            <a:endParaRPr lang="en-US" sz="8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5C671F-5BF4-3644-BB04-E5B4540FCCD1}"/>
              </a:ext>
            </a:extLst>
          </p:cNvPr>
          <p:cNvSpPr txBox="1"/>
          <p:nvPr/>
        </p:nvSpPr>
        <p:spPr>
          <a:xfrm>
            <a:off x="2006130" y="1649117"/>
            <a:ext cx="887110" cy="21544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+mj-lt"/>
              </a:rPr>
              <a:t>New</a:t>
            </a:r>
            <a:r>
              <a:rPr lang="zh-CN" altLang="en-US" sz="800" dirty="0">
                <a:latin typeface="+mj-lt"/>
              </a:rPr>
              <a:t> </a:t>
            </a:r>
            <a:r>
              <a:rPr lang="en-US" altLang="zh-CN" sz="800" dirty="0">
                <a:latin typeface="+mj-lt"/>
              </a:rPr>
              <a:t>Sentence</a:t>
            </a:r>
            <a:endParaRPr lang="en-US" sz="800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7F244-3053-4547-A395-CC67E26D068F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1394316" y="1612630"/>
            <a:ext cx="611814" cy="14420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E226FB-B6BF-E546-8AB2-5293DEE9CFB8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 flipV="1">
            <a:off x="1394316" y="1756839"/>
            <a:ext cx="611814" cy="9441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B8D48-28A8-2A46-AF20-0A6FDBECA48E}"/>
              </a:ext>
            </a:extLst>
          </p:cNvPr>
          <p:cNvSpPr txBox="1"/>
          <p:nvPr/>
        </p:nvSpPr>
        <p:spPr>
          <a:xfrm>
            <a:off x="241425" y="2343553"/>
            <a:ext cx="3108251" cy="21544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+mj-lt"/>
              </a:rPr>
              <a:t>his teammates’ eyes got an ugly, hostile expression.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AF3857-8B3E-E04F-AE59-131ABFEC2F0F}"/>
              </a:ext>
            </a:extLst>
          </p:cNvPr>
          <p:cNvSpPr txBox="1"/>
          <p:nvPr/>
        </p:nvSpPr>
        <p:spPr>
          <a:xfrm>
            <a:off x="241425" y="2675971"/>
            <a:ext cx="3108251" cy="215444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+mj-lt"/>
              </a:rPr>
              <a:t>the smell of flowers was thick and sweet.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0A7EB5-D872-2A45-80DE-E7B17358D0EF}"/>
              </a:ext>
            </a:extLst>
          </p:cNvPr>
          <p:cNvSpPr txBox="1"/>
          <p:nvPr/>
        </p:nvSpPr>
        <p:spPr>
          <a:xfrm>
            <a:off x="1717761" y="2504957"/>
            <a:ext cx="213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+mj-lt"/>
              </a:rPr>
              <a:t>+</a:t>
            </a:r>
            <a:endParaRPr lang="en-US" sz="800" dirty="0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C0D26-0D7F-4142-80DC-7561C187AB9E}"/>
              </a:ext>
            </a:extLst>
          </p:cNvPr>
          <p:cNvSpPr txBox="1"/>
          <p:nvPr/>
        </p:nvSpPr>
        <p:spPr>
          <a:xfrm rot="5400000">
            <a:off x="1725418" y="2841601"/>
            <a:ext cx="213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=</a:t>
            </a:r>
            <a:endParaRPr lang="en-US" sz="900" dirty="0">
              <a:latin typeface="+mj-lt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3E9ABA-4513-AC40-AE77-1D91BE252B24}"/>
              </a:ext>
            </a:extLst>
          </p:cNvPr>
          <p:cNvSpPr txBox="1"/>
          <p:nvPr/>
        </p:nvSpPr>
        <p:spPr>
          <a:xfrm>
            <a:off x="241425" y="3032270"/>
            <a:ext cx="3108252" cy="21544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+mj-lt"/>
              </a:rPr>
              <a:t>the eyes of his teammate had turned ugly and</a:t>
            </a:r>
            <a:r>
              <a:rPr lang="zh-CN" altLang="en-US" sz="800" dirty="0">
                <a:latin typeface="+mj-lt"/>
              </a:rPr>
              <a:t> </a:t>
            </a:r>
            <a:r>
              <a:rPr lang="en-US" sz="800" dirty="0">
                <a:latin typeface="+mj-lt"/>
              </a:rPr>
              <a:t>hostile.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B3B298-B2DD-254C-8D5E-266C2815237C}"/>
              </a:ext>
            </a:extLst>
          </p:cNvPr>
          <p:cNvSpPr txBox="1"/>
          <p:nvPr/>
        </p:nvSpPr>
        <p:spPr>
          <a:xfrm>
            <a:off x="195456" y="1964095"/>
            <a:ext cx="3194573" cy="2539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dirty="0">
                <a:latin typeface="+mj-lt"/>
              </a:rPr>
              <a:t>Our work: control the syntax of a generated sentence with</a:t>
            </a:r>
            <a:r>
              <a:rPr lang="zh-CN" altLang="en-US" sz="1000" dirty="0">
                <a:latin typeface="+mj-lt"/>
              </a:rPr>
              <a:t> </a:t>
            </a:r>
            <a:r>
              <a:rPr lang="en-US" altLang="zh-CN" sz="1000" dirty="0">
                <a:latin typeface="+mj-lt"/>
              </a:rPr>
              <a:t>a</a:t>
            </a:r>
            <a:r>
              <a:rPr lang="zh-CN" altLang="en-US" sz="1000" dirty="0">
                <a:latin typeface="+mj-lt"/>
              </a:rPr>
              <a:t> </a:t>
            </a:r>
            <a:r>
              <a:rPr lang="en-US" altLang="zh-CN" sz="1000" dirty="0">
                <a:latin typeface="+mj-lt"/>
              </a:rPr>
              <a:t>syntactic</a:t>
            </a:r>
            <a:r>
              <a:rPr lang="zh-CN" altLang="en-US" sz="1000" dirty="0">
                <a:latin typeface="+mj-lt"/>
              </a:rPr>
              <a:t> </a:t>
            </a:r>
            <a:r>
              <a:rPr lang="en-US" altLang="zh-CN" sz="1000" dirty="0">
                <a:latin typeface="+mj-lt"/>
              </a:rPr>
              <a:t>exemplar</a:t>
            </a:r>
            <a:endParaRPr lang="en-US" sz="1000" dirty="0">
              <a:latin typeface="+mj-lt"/>
            </a:endParaRP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D130E263-0E90-AB42-BC4D-3C057A9A1BFA}"/>
              </a:ext>
            </a:extLst>
          </p:cNvPr>
          <p:cNvSpPr/>
          <p:nvPr/>
        </p:nvSpPr>
        <p:spPr>
          <a:xfrm rot="12242535">
            <a:off x="5636726" y="2190299"/>
            <a:ext cx="676918" cy="226326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4C9455D6-69DF-634A-A561-BEAF0DBB5A1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50447"/>
          <a:stretch/>
        </p:blipFill>
        <p:spPr>
          <a:xfrm>
            <a:off x="3515086" y="1805417"/>
            <a:ext cx="1092389" cy="267355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934BDF66-86F9-7649-B619-C144129506C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51492" r="7003"/>
          <a:stretch/>
        </p:blipFill>
        <p:spPr>
          <a:xfrm>
            <a:off x="4583753" y="1808235"/>
            <a:ext cx="1015883" cy="261717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B96BE87-9B38-6341-86D3-95A187ED88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12220" y="2366303"/>
            <a:ext cx="1282700" cy="27305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E49021D5-D3D6-DC4E-898C-5E28AF7746D0}"/>
              </a:ext>
            </a:extLst>
          </p:cNvPr>
          <p:cNvSpPr txBox="1"/>
          <p:nvPr/>
        </p:nvSpPr>
        <p:spPr>
          <a:xfrm>
            <a:off x="3430594" y="2199841"/>
            <a:ext cx="1703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Word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position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loss (WPL)</a:t>
            </a:r>
            <a:endParaRPr lang="en-US" sz="900" dirty="0">
              <a:latin typeface="+mj-lt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A5CD3C-A138-7246-B221-287032621A39}"/>
              </a:ext>
            </a:extLst>
          </p:cNvPr>
          <p:cNvSpPr txBox="1"/>
          <p:nvPr/>
        </p:nvSpPr>
        <p:spPr>
          <a:xfrm>
            <a:off x="3441599" y="2703789"/>
            <a:ext cx="329237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Better Learning of Syntax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7DAA95B-5DDC-4341-A541-58FB1C719C2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44305" y="3319722"/>
            <a:ext cx="916861" cy="296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3049857-6F87-944C-93D3-CFDF922531AA}"/>
                  </a:ext>
                </a:extLst>
              </p:cNvPr>
              <p:cNvSpPr txBox="1"/>
              <p:nvPr/>
            </p:nvSpPr>
            <p:spPr>
              <a:xfrm>
                <a:off x="3445584" y="3548492"/>
                <a:ext cx="3261394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900" dirty="0">
                    <a:latin typeface="+mj-lt"/>
                  </a:rPr>
                  <a:t> is the latent code for word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9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dirty="0">
                    <a:latin typeface="+mj-lt"/>
                  </a:rPr>
                  <a:t>is the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9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900" dirty="0">
                    <a:latin typeface="+mj-lt"/>
                  </a:rPr>
                  <a:t> is the resulting word embedding for word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9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3049857-6F87-944C-93D3-CFDF9225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84" y="3548492"/>
                <a:ext cx="3261394" cy="381708"/>
              </a:xfrm>
              <a:prstGeom prst="rect">
                <a:avLst/>
              </a:prstGeom>
              <a:blipFill>
                <a:blip r:embed="rId2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TextBox 228">
            <a:extLst>
              <a:ext uri="{FF2B5EF4-FFF2-40B4-BE49-F238E27FC236}">
                <a16:creationId xmlns:a16="http://schemas.microsoft.com/office/drawing/2014/main" id="{5DB2864E-DA88-204F-A864-74B71589303A}"/>
              </a:ext>
            </a:extLst>
          </p:cNvPr>
          <p:cNvSpPr txBox="1"/>
          <p:nvPr/>
        </p:nvSpPr>
        <p:spPr>
          <a:xfrm>
            <a:off x="3446029" y="3006748"/>
            <a:ext cx="2538964" cy="253916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fr" altLang="zh-CN" sz="1050" dirty="0">
                <a:latin typeface="+mj-lt"/>
              </a:rPr>
              <a:t>Latent Codes (LC) for </a:t>
            </a:r>
            <a:r>
              <a:rPr lang="fr" altLang="zh-CN" sz="1050" dirty="0" err="1">
                <a:latin typeface="+mj-lt"/>
              </a:rPr>
              <a:t>Syntactic</a:t>
            </a:r>
            <a:r>
              <a:rPr lang="fr" altLang="zh-CN" sz="1050" dirty="0">
                <a:latin typeface="+mj-lt"/>
              </a:rPr>
              <a:t> Encoder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5CC6C8D-9B8E-A942-B7E8-9C73D6129D40}"/>
              </a:ext>
            </a:extLst>
          </p:cNvPr>
          <p:cNvSpPr txBox="1"/>
          <p:nvPr/>
        </p:nvSpPr>
        <p:spPr>
          <a:xfrm>
            <a:off x="3446029" y="3922415"/>
            <a:ext cx="2538964" cy="253916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fr" altLang="zh-CN" sz="1050" dirty="0">
                <a:latin typeface="+mj-lt"/>
              </a:rPr>
              <a:t>Word </a:t>
            </a:r>
            <a:r>
              <a:rPr lang="fr" altLang="zh-CN" sz="1050" dirty="0" err="1">
                <a:latin typeface="+mj-lt"/>
              </a:rPr>
              <a:t>Noising</a:t>
            </a:r>
            <a:r>
              <a:rPr lang="fr" altLang="zh-CN" sz="1050" dirty="0">
                <a:latin typeface="+mj-lt"/>
              </a:rPr>
              <a:t> (WN) via Part-of-Speech Tags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4BB5303-5C66-0749-83EB-CAD8CC890A3F}"/>
              </a:ext>
            </a:extLst>
          </p:cNvPr>
          <p:cNvSpPr txBox="1"/>
          <p:nvPr/>
        </p:nvSpPr>
        <p:spPr>
          <a:xfrm>
            <a:off x="3398177" y="4144175"/>
            <a:ext cx="135453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900" dirty="0">
                <a:latin typeface="+mj-lt"/>
              </a:rPr>
              <a:t>Tag training set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900" dirty="0">
                <a:latin typeface="+mj-lt"/>
              </a:rPr>
              <a:t>Group the word types by tag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900" dirty="0">
                <a:latin typeface="+mj-lt"/>
              </a:rPr>
              <a:t>Randomly replace word tokens from the same group (syntactic input)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858B661-F21C-D945-8D7F-2586088A885B}"/>
              </a:ext>
            </a:extLst>
          </p:cNvPr>
          <p:cNvSpPr txBox="1"/>
          <p:nvPr/>
        </p:nvSpPr>
        <p:spPr>
          <a:xfrm>
            <a:off x="6777416" y="4549922"/>
            <a:ext cx="329237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Generated Sentences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167" name="Table 166">
            <a:extLst>
              <a:ext uri="{FF2B5EF4-FFF2-40B4-BE49-F238E27FC236}">
                <a16:creationId xmlns:a16="http://schemas.microsoft.com/office/drawing/2014/main" id="{388DE80C-605A-9C4F-AB1A-3B24C9275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26728"/>
              </p:ext>
            </p:extLst>
          </p:nvPr>
        </p:nvGraphicFramePr>
        <p:xfrm>
          <a:off x="3445583" y="5505716"/>
          <a:ext cx="3283981" cy="1292352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433670239"/>
                    </a:ext>
                  </a:extLst>
                </a:gridCol>
                <a:gridCol w="2755856">
                  <a:extLst>
                    <a:ext uri="{9D8B030D-6E8A-4147-A177-3AD203B41FA5}">
                      <a16:colId xmlns:a16="http://schemas.microsoft.com/office/drawing/2014/main" val="1906776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12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does must could shall do wo ’s did </a:t>
                      </a:r>
                      <a:r>
                        <a:rPr lang="en-US" sz="700" dirty="0" err="1">
                          <a:latin typeface="+mj-lt"/>
                        </a:rPr>
                        <a:t>ai</a:t>
                      </a:r>
                      <a:r>
                        <a:rPr lang="en-US" sz="700" dirty="0">
                          <a:latin typeface="+mj-lt"/>
                        </a:rPr>
                        <a:t> ’d ’ll should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1395589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451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watching wearing carrying thrown refuse drew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514788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11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?:*≫!;).”,’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172945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18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maybe they because if where but we when how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266492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41279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elvish festive freeway anteroom </a:t>
                      </a:r>
                      <a:r>
                        <a:rPr lang="en-US" sz="700" dirty="0" err="1">
                          <a:latin typeface="+mj-lt"/>
                        </a:rPr>
                        <a:t>jennifer</a:t>
                      </a:r>
                      <a:r>
                        <a:rPr lang="en-US" sz="700" dirty="0">
                          <a:latin typeface="+mj-lt"/>
                        </a:rPr>
                        <a:t> terrors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54159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10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well ⟨</a:t>
                      </a:r>
                      <a:r>
                        <a:rPr lang="en-US" sz="700" dirty="0" err="1">
                          <a:latin typeface="+mj-lt"/>
                        </a:rPr>
                        <a:t>unk</a:t>
                      </a:r>
                      <a:r>
                        <a:rPr lang="en-US" sz="700" dirty="0">
                          <a:latin typeface="+mj-lt"/>
                        </a:rPr>
                        <a:t>⟩ anyone okay now everybody someone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43831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165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supposedly basically essentially rarely officially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80168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59</a:t>
                      </a:r>
                    </a:p>
                  </a:txBody>
                  <a:tcPr marT="27432" marB="274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using on by into as the with within under quite </a:t>
                      </a:r>
                    </a:p>
                  </a:txBody>
                  <a:tcPr marT="27432" marB="27432" anchor="ctr"/>
                </a:tc>
                <a:extLst>
                  <a:ext uri="{0D108BD9-81ED-4DB2-BD59-A6C34878D82A}">
                    <a16:rowId xmlns:a16="http://schemas.microsoft.com/office/drawing/2014/main" val="2800442609"/>
                  </a:ext>
                </a:extLst>
              </a:tr>
            </a:tbl>
          </a:graphicData>
        </a:graphic>
      </p:graphicFrame>
      <p:graphicFrame>
        <p:nvGraphicFramePr>
          <p:cNvPr id="236" name="Table 235">
            <a:extLst>
              <a:ext uri="{FF2B5EF4-FFF2-40B4-BE49-F238E27FC236}">
                <a16:creationId xmlns:a16="http://schemas.microsoft.com/office/drawing/2014/main" id="{9AEE345D-9F77-2544-90DC-18E05B77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81074"/>
              </p:ext>
            </p:extLst>
          </p:nvPr>
        </p:nvGraphicFramePr>
        <p:xfrm>
          <a:off x="6781611" y="4859332"/>
          <a:ext cx="3283981" cy="646176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732724">
                  <a:extLst>
                    <a:ext uri="{9D8B030D-6E8A-4147-A177-3AD203B41FA5}">
                      <a16:colId xmlns:a16="http://schemas.microsoft.com/office/drawing/2014/main" val="433670239"/>
                    </a:ext>
                  </a:extLst>
                </a:gridCol>
                <a:gridCol w="2551257">
                  <a:extLst>
                    <a:ext uri="{9D8B030D-6E8A-4147-A177-3AD203B41FA5}">
                      <a16:colId xmlns:a16="http://schemas.microsoft.com/office/drawing/2014/main" val="1906776857"/>
                    </a:ext>
                  </a:extLst>
                </a:gridCol>
              </a:tblGrid>
              <a:tr h="138926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Semantic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if </a:t>
                      </a:r>
                      <a:r>
                        <a:rPr lang="en-US" sz="700" dirty="0" err="1">
                          <a:latin typeface="+mj-lt"/>
                        </a:rPr>
                        <a:t>i</a:t>
                      </a:r>
                      <a:r>
                        <a:rPr lang="en-US" sz="700" dirty="0">
                          <a:latin typeface="+mj-lt"/>
                        </a:rPr>
                        <a:t> was there, </a:t>
                      </a:r>
                      <a:r>
                        <a:rPr lang="en-US" sz="700" dirty="0" err="1">
                          <a:latin typeface="+mj-lt"/>
                        </a:rPr>
                        <a:t>i</a:t>
                      </a:r>
                      <a:r>
                        <a:rPr lang="en-US" sz="700" dirty="0">
                          <a:latin typeface="+mj-lt"/>
                        </a:rPr>
                        <a:t> would kick that bastard in the ass.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395589154"/>
                  </a:ext>
                </a:extLst>
              </a:tr>
              <a:tr h="138926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Syntactic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they would’ve delivered a verdict in your favor.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514788310"/>
                  </a:ext>
                </a:extLst>
              </a:tr>
              <a:tr h="138926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reference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latin typeface="+mj-lt"/>
                        </a:rPr>
                        <a:t>i</a:t>
                      </a:r>
                      <a:r>
                        <a:rPr lang="en-US" sz="700" dirty="0">
                          <a:latin typeface="+mj-lt"/>
                        </a:rPr>
                        <a:t> would’ve kicked that bastard out on his ass.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729452114"/>
                  </a:ext>
                </a:extLst>
              </a:tr>
              <a:tr h="138926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generation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she would’ve kicked the bastard on my ass.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4012218478"/>
                  </a:ext>
                </a:extLst>
              </a:tr>
            </a:tbl>
          </a:graphicData>
        </a:graphic>
      </p:graphicFrame>
      <p:graphicFrame>
        <p:nvGraphicFramePr>
          <p:cNvPr id="242" name="Table 241">
            <a:extLst>
              <a:ext uri="{FF2B5EF4-FFF2-40B4-BE49-F238E27FC236}">
                <a16:creationId xmlns:a16="http://schemas.microsoft.com/office/drawing/2014/main" id="{B2B378C0-8F8D-AE47-9BCC-C1BBF2900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11007"/>
              </p:ext>
            </p:extLst>
          </p:nvPr>
        </p:nvGraphicFramePr>
        <p:xfrm>
          <a:off x="6785805" y="5505577"/>
          <a:ext cx="3283981" cy="646176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732724">
                  <a:extLst>
                    <a:ext uri="{9D8B030D-6E8A-4147-A177-3AD203B41FA5}">
                      <a16:colId xmlns:a16="http://schemas.microsoft.com/office/drawing/2014/main" val="433670239"/>
                    </a:ext>
                  </a:extLst>
                </a:gridCol>
                <a:gridCol w="2551257">
                  <a:extLst>
                    <a:ext uri="{9D8B030D-6E8A-4147-A177-3AD203B41FA5}">
                      <a16:colId xmlns:a16="http://schemas.microsoft.com/office/drawing/2014/main" val="1906776857"/>
                    </a:ext>
                  </a:extLst>
                </a:gridCol>
              </a:tblGrid>
              <a:tr h="81299"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Semantic</a:t>
                      </a:r>
                      <a:r>
                        <a:rPr lang="en-US" sz="700" dirty="0">
                          <a:latin typeface="+mj-lt"/>
                        </a:rPr>
                        <a:t>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don’t you think that’s a quite aggressive message?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395589154"/>
                  </a:ext>
                </a:extLst>
              </a:tr>
              <a:tr h="8129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Syntactic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that’s worth something, </a:t>
                      </a:r>
                      <a:r>
                        <a:rPr lang="en-US" sz="700" dirty="0" err="1">
                          <a:latin typeface="+mj-lt"/>
                        </a:rPr>
                        <a:t>ain’t</a:t>
                      </a:r>
                      <a:r>
                        <a:rPr lang="en-US" sz="700" dirty="0">
                          <a:latin typeface="+mj-lt"/>
                        </a:rPr>
                        <a:t> it?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514788310"/>
                  </a:ext>
                </a:extLst>
              </a:tr>
              <a:tr h="8129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reference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that’s a pretty aggressive message, don’t you think?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729452114"/>
                  </a:ext>
                </a:extLst>
              </a:tr>
              <a:tr h="81299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generation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that’s impossible message, aren’t you?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4012218478"/>
                  </a:ext>
                </a:extLst>
              </a:tr>
            </a:tbl>
          </a:graphicData>
        </a:graphic>
      </p:graphicFrame>
      <p:graphicFrame>
        <p:nvGraphicFramePr>
          <p:cNvPr id="247" name="Table 246">
            <a:extLst>
              <a:ext uri="{FF2B5EF4-FFF2-40B4-BE49-F238E27FC236}">
                <a16:creationId xmlns:a16="http://schemas.microsoft.com/office/drawing/2014/main" id="{6A93D4E5-F77B-B64E-BD5E-E69147EE9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60991"/>
              </p:ext>
            </p:extLst>
          </p:nvPr>
        </p:nvGraphicFramePr>
        <p:xfrm>
          <a:off x="6789999" y="6151892"/>
          <a:ext cx="3283981" cy="646176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732724">
                  <a:extLst>
                    <a:ext uri="{9D8B030D-6E8A-4147-A177-3AD203B41FA5}">
                      <a16:colId xmlns:a16="http://schemas.microsoft.com/office/drawing/2014/main" val="433670239"/>
                    </a:ext>
                  </a:extLst>
                </a:gridCol>
                <a:gridCol w="2551257">
                  <a:extLst>
                    <a:ext uri="{9D8B030D-6E8A-4147-A177-3AD203B41FA5}">
                      <a16:colId xmlns:a16="http://schemas.microsoft.com/office/drawing/2014/main" val="1906776857"/>
                    </a:ext>
                  </a:extLst>
                </a:gridCol>
              </a:tblGrid>
              <a:tr h="133007"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Semantic</a:t>
                      </a:r>
                      <a:r>
                        <a:rPr lang="en-US" sz="700" dirty="0">
                          <a:latin typeface="+mj-lt"/>
                        </a:rPr>
                        <a:t>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her yelling sounds sad. 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395589154"/>
                  </a:ext>
                </a:extLst>
              </a:tr>
              <a:tr h="13300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Syntactic input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she looks beautiful. shining like a star.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514788310"/>
                  </a:ext>
                </a:extLst>
              </a:tr>
              <a:tr h="13300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reference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j-lt"/>
                        </a:rPr>
                        <a:t>she sounds sad. yelling like that.</a:t>
                      </a: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729452114"/>
                  </a:ext>
                </a:extLst>
              </a:tr>
              <a:tr h="133007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+mj-lt"/>
                        </a:rPr>
                        <a:t>generation</a:t>
                      </a: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she sounds sad. screaming like a scream.</a:t>
                      </a:r>
                      <a:endParaRPr lang="en-US" sz="700" dirty="0">
                        <a:latin typeface="+mj-lt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401221847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3DD62A-4FC3-0648-8B95-11AB10C50B7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85180" y="4211453"/>
            <a:ext cx="2134108" cy="92041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EC39901-ED4D-8E41-9D0A-A64E8388B080}"/>
              </a:ext>
            </a:extLst>
          </p:cNvPr>
          <p:cNvSpPr txBox="1"/>
          <p:nvPr/>
        </p:nvSpPr>
        <p:spPr>
          <a:xfrm>
            <a:off x="217254" y="1262951"/>
            <a:ext cx="3185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+mj-lt"/>
              </a:rPr>
              <a:t>Prior Work: controlled attributes with a finite set of values</a:t>
            </a:r>
            <a:endParaRPr lang="en-US" sz="10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9B96E3-A852-8D48-8996-EC7DF69545A2}"/>
              </a:ext>
            </a:extLst>
          </p:cNvPr>
          <p:cNvSpPr txBox="1"/>
          <p:nvPr/>
        </p:nvSpPr>
        <p:spPr>
          <a:xfrm>
            <a:off x="6766958" y="1289108"/>
            <a:ext cx="32881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/>
                </a:solidFill>
                <a:latin typeface="+mj-lt"/>
              </a:rPr>
              <a:t>Data: 1300 human-annotated instances. </a:t>
            </a:r>
            <a:r>
              <a:rPr lang="en-US" altLang="zh-CN" sz="900" dirty="0">
                <a:latin typeface="+mj-lt"/>
              </a:rPr>
              <a:t>(500 for Dev, 800 for Test)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5895A6-4F81-D44E-B17A-4CF676DD43C4}"/>
              </a:ext>
            </a:extLst>
          </p:cNvPr>
          <p:cNvSpPr txBox="1"/>
          <p:nvPr/>
        </p:nvSpPr>
        <p:spPr>
          <a:xfrm>
            <a:off x="3459819" y="1465197"/>
            <a:ext cx="156966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00" dirty="0">
                <a:solidFill>
                  <a:schemeClr val="tx1"/>
                </a:solidFill>
                <a:latin typeface="+mj-lt"/>
              </a:rPr>
              <a:t>ParaNMT-50M: 50 million paraphrases</a:t>
            </a:r>
            <a:endParaRPr lang="en-US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3DE6C8-70BE-4F49-9813-A7A5624655E1}"/>
              </a:ext>
            </a:extLst>
          </p:cNvPr>
          <p:cNvSpPr txBox="1"/>
          <p:nvPr/>
        </p:nvSpPr>
        <p:spPr>
          <a:xfrm>
            <a:off x="6769907" y="1434607"/>
            <a:ext cx="3288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/>
                </a:solidFill>
                <a:latin typeface="+mj-lt"/>
              </a:rPr>
              <a:t>Evaluation metrics:</a:t>
            </a:r>
            <a:endParaRPr lang="en-US" altLang="zh-CN" sz="900" dirty="0">
              <a:latin typeface="+mj-lt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+mj-lt"/>
              </a:rPr>
              <a:t>Semantic similarity: BLEU, ROUGE, METEOR</a:t>
            </a:r>
            <a:r>
              <a:rPr lang="en-US" altLang="zh-CN" sz="9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+mj-lt"/>
              </a:rPr>
              <a:t>Syntactic similarity: Syntactic tree edit distance (ST). Tree edit distance between constituency parse trees of two sentences.</a:t>
            </a:r>
            <a:endParaRPr lang="en-US" altLang="zh-CN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CDD79F-6E9A-884B-A827-FDF26291C293}"/>
              </a:ext>
            </a:extLst>
          </p:cNvPr>
          <p:cNvSpPr txBox="1"/>
          <p:nvPr/>
        </p:nvSpPr>
        <p:spPr>
          <a:xfrm>
            <a:off x="191627" y="5394713"/>
            <a:ext cx="1103187" cy="230832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Neural Architecture</a:t>
            </a:r>
            <a:endParaRPr lang="en-US" sz="900" dirty="0">
              <a:latin typeface="+mj-l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E81BE3F-FD6A-624E-AB07-75D25F2A933E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6679" t="-2674" r="26716" b="2671"/>
          <a:stretch/>
        </p:blipFill>
        <p:spPr>
          <a:xfrm>
            <a:off x="270986" y="5656577"/>
            <a:ext cx="393634" cy="13580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CD0494A-38F5-8E4A-9746-A19C79DF556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3368" t="1" b="-1"/>
          <a:stretch/>
        </p:blipFill>
        <p:spPr>
          <a:xfrm>
            <a:off x="270986" y="5868630"/>
            <a:ext cx="393634" cy="13566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6222904-CCA1-6747-87C3-3871A88D8DD9}"/>
              </a:ext>
            </a:extLst>
          </p:cNvPr>
          <p:cNvSpPr txBox="1"/>
          <p:nvPr/>
        </p:nvSpPr>
        <p:spPr>
          <a:xfrm>
            <a:off x="1172201" y="5607680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Word averaging encoder</a:t>
            </a:r>
            <a:endParaRPr lang="en-US" sz="9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0C4CB5-4EE5-8E45-8DE9-20E0267F219C}"/>
              </a:ext>
            </a:extLst>
          </p:cNvPr>
          <p:cNvSpPr txBox="1"/>
          <p:nvPr/>
        </p:nvSpPr>
        <p:spPr>
          <a:xfrm>
            <a:off x="1178627" y="5818005"/>
            <a:ext cx="1460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+mj-lt"/>
              </a:rPr>
              <a:t>Bidirectional LSTM encoder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287DC7-E6B7-0F42-BC85-65EC2C4AC17D}"/>
              </a:ext>
            </a:extLst>
          </p:cNvPr>
          <p:cNvSpPr txBox="1"/>
          <p:nvPr/>
        </p:nvSpPr>
        <p:spPr>
          <a:xfrm>
            <a:off x="1189741" y="602833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LSTM decoder</a:t>
            </a:r>
            <a:endParaRPr lang="en-US" sz="9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E84F-570B-5248-B488-5B22F39B3A2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39149" y="5450723"/>
            <a:ext cx="739033" cy="88683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C34B4C5-A755-6046-A9E4-92F9E89A0427}"/>
              </a:ext>
            </a:extLst>
          </p:cNvPr>
          <p:cNvSpPr txBox="1"/>
          <p:nvPr/>
        </p:nvSpPr>
        <p:spPr>
          <a:xfrm>
            <a:off x="8995" y="6416119"/>
            <a:ext cx="344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A Multi-Task Approach for Disentangling Syntax and Semantics in Sentence Representations. (NAACL 2019)</a:t>
            </a:r>
            <a:endParaRPr lang="en-US" sz="900" dirty="0">
              <a:latin typeface="+mj-l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91FAAF-A03E-C64E-A97D-6A8C15CFB084}"/>
              </a:ext>
            </a:extLst>
          </p:cNvPr>
          <p:cNvSpPr txBox="1"/>
          <p:nvPr/>
        </p:nvSpPr>
        <p:spPr>
          <a:xfrm>
            <a:off x="-10298" y="6292712"/>
            <a:ext cx="3447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+mj-lt"/>
              </a:rPr>
              <a:t>See our prior work on learning disentangled sentence representations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F6A771-4279-D242-9412-A431FA42D2B0}"/>
              </a:ext>
            </a:extLst>
          </p:cNvPr>
          <p:cNvSpPr txBox="1"/>
          <p:nvPr/>
        </p:nvSpPr>
        <p:spPr>
          <a:xfrm>
            <a:off x="6777416" y="4192364"/>
            <a:ext cx="348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SCPN: Adversarial Example Generation with Syntactically Controlled Paraphrase Networks. (NAACL 2018)</a:t>
            </a:r>
            <a:endParaRPr lang="en-US" sz="9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FE84A-0D92-8C48-AEDA-D6A20523AE4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4782" y="4445087"/>
            <a:ext cx="2263859" cy="34055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50F3F4B-B55C-0248-ACAE-113B8D258AB1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60124" t="33443" b="31481"/>
          <a:stretch/>
        </p:blipFill>
        <p:spPr>
          <a:xfrm>
            <a:off x="270986" y="6078428"/>
            <a:ext cx="918755" cy="1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4"/>
    </mc:Choice>
    <mc:Fallback xmlns="">
      <p:transition spd="slow" advTm="44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5325</TotalTime>
  <Words>606</Words>
  <Application>Microsoft Macintosh PowerPoint</Application>
  <PresentationFormat>35mm Slides</PresentationFormat>
  <Paragraphs>143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Mingda Chen</dc:creator>
  <cp:lastModifiedBy>Mingda Chen</cp:lastModifiedBy>
  <cp:revision>225</cp:revision>
  <cp:lastPrinted>2019-07-21T18:29:59Z</cp:lastPrinted>
  <dcterms:created xsi:type="dcterms:W3CDTF">2019-04-29T07:24:27Z</dcterms:created>
  <dcterms:modified xsi:type="dcterms:W3CDTF">2019-07-23T04:12:39Z</dcterms:modified>
</cp:coreProperties>
</file>