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10287000" cy="6858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/>
    <p:restoredTop sz="82245"/>
  </p:normalViewPr>
  <p:slideViewPr>
    <p:cSldViewPr snapToGrid="0" snapToObjects="1">
      <p:cViewPr>
        <p:scale>
          <a:sx n="193" d="100"/>
          <a:sy n="193" d="100"/>
        </p:scale>
        <p:origin x="-40" y="-1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AC08B-EA69-6E45-82A4-C23EEFAC48A6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8F1C-A869-784A-ABA5-DC38D55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7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8F1C-A869-784A-ABA5-DC38D55FB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8F1C-A869-784A-ABA5-DC38D55FB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8F1C-A869-784A-ABA5-DC38D55FB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24AF-085A-B144-B309-29D1D6D5FD94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emf"/><Relationship Id="rId5" Type="http://schemas.openxmlformats.org/officeDocument/2006/relationships/image" Target="../media/image3.tif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emf"/><Relationship Id="rId5" Type="http://schemas.openxmlformats.org/officeDocument/2006/relationships/image" Target="../media/image3.tif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emf"/><Relationship Id="rId5" Type="http://schemas.openxmlformats.org/officeDocument/2006/relationships/image" Target="../media/image3.tif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D64A711C-82F3-CC46-B0F2-3C592CAD5B45}"/>
              </a:ext>
            </a:extLst>
          </p:cNvPr>
          <p:cNvSpPr/>
          <p:nvPr/>
        </p:nvSpPr>
        <p:spPr>
          <a:xfrm>
            <a:off x="3516113" y="2172920"/>
            <a:ext cx="3239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C. </a:t>
            </a:r>
            <a:r>
              <a:rPr lang="en-US" sz="800" dirty="0" err="1">
                <a:latin typeface="Helvetica" pitchFamily="2" charset="0"/>
                <a:cs typeface="Times New Roman" panose="02020603050405020304" pitchFamily="18" charset="0"/>
              </a:rPr>
              <a:t>China_men's_national_basketball_team</a:t>
            </a:r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: </a:t>
            </a:r>
            <a:r>
              <a:rPr lang="en-US" sz="800" dirty="0">
                <a:latin typeface="Helvetica" pitchFamily="2" charset="0"/>
              </a:rPr>
              <a:t>The Chinese men's national basketball team represents the …</a:t>
            </a:r>
          </a:p>
          <a:p>
            <a:endParaRPr lang="en-US" sz="8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576B80-6C48-5C47-9A12-6C434BCE70A4}"/>
              </a:ext>
            </a:extLst>
          </p:cNvPr>
          <p:cNvSpPr txBox="1"/>
          <p:nvPr/>
        </p:nvSpPr>
        <p:spPr>
          <a:xfrm>
            <a:off x="823208" y="100865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Helvetica" pitchFamily="2" charset="0"/>
              </a:rPr>
              <a:t>Neural</a:t>
            </a:r>
            <a:r>
              <a:rPr lang="zh-CN" altLang="en-US" sz="900" dirty="0">
                <a:latin typeface="Helvetica" pitchFamily="2" charset="0"/>
              </a:rPr>
              <a:t> </a:t>
            </a:r>
            <a:r>
              <a:rPr lang="en-US" altLang="zh-CN" sz="900" dirty="0">
                <a:latin typeface="Helvetica" pitchFamily="2" charset="0"/>
              </a:rPr>
              <a:t>Networks</a:t>
            </a:r>
            <a:endParaRPr lang="en-US" sz="900" dirty="0">
              <a:latin typeface="Helvetica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21FA61B-F84D-9E4D-B044-9834014CA34B}"/>
              </a:ext>
            </a:extLst>
          </p:cNvPr>
          <p:cNvSpPr txBox="1">
            <a:spLocks/>
          </p:cNvSpPr>
          <p:nvPr/>
        </p:nvSpPr>
        <p:spPr>
          <a:xfrm>
            <a:off x="2563257" y="38270"/>
            <a:ext cx="8038663" cy="269692"/>
          </a:xfrm>
          <a:prstGeom prst="rect">
            <a:avLst/>
          </a:prstGeom>
        </p:spPr>
        <p:txBody>
          <a:bodyPr vert="horz" lIns="21431" tIns="10716" rIns="21431" bIns="107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600" b="1" dirty="0" err="1">
                <a:latin typeface="Helvetica" pitchFamily="2" charset="0"/>
              </a:rPr>
              <a:t>EntEval</a:t>
            </a:r>
            <a:r>
              <a:rPr lang="en-US" sz="1600" b="1" dirty="0">
                <a:latin typeface="Helvetica" pitchFamily="2" charset="0"/>
              </a:rPr>
              <a:t>: A Holistic Evaluation Benchmark for Entity Representations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9144C-FB68-8E43-BCC6-47EA0B07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17"/>
          <a:stretch/>
        </p:blipFill>
        <p:spPr>
          <a:xfrm>
            <a:off x="115240" y="103654"/>
            <a:ext cx="583103" cy="57445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F15568E-C2F3-BC4C-8743-F5EDCCF48E73}"/>
              </a:ext>
            </a:extLst>
          </p:cNvPr>
          <p:cNvSpPr txBox="1">
            <a:spLocks/>
          </p:cNvSpPr>
          <p:nvPr/>
        </p:nvSpPr>
        <p:spPr>
          <a:xfrm>
            <a:off x="3255113" y="299009"/>
            <a:ext cx="6427303" cy="180220"/>
          </a:xfrm>
          <a:prstGeom prst="rect">
            <a:avLst/>
          </a:prstGeom>
        </p:spPr>
        <p:txBody>
          <a:bodyPr vert="horz" lIns="21431" tIns="10716" rIns="21431" bIns="1071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200" dirty="0" err="1">
                <a:latin typeface="Helvetica" pitchFamily="2" charset="0"/>
              </a:rPr>
              <a:t>Mingda</a:t>
            </a:r>
            <a:r>
              <a:rPr lang="en-US" sz="1200" dirty="0">
                <a:latin typeface="Helvetica" pitchFamily="2" charset="0"/>
              </a:rPr>
              <a:t> Chen*</a:t>
            </a:r>
            <a:r>
              <a:rPr lang="en-US" sz="1200" baseline="30000" dirty="0">
                <a:latin typeface="Helvetica" pitchFamily="2" charset="0"/>
              </a:rPr>
              <a:t>1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Zewei</a:t>
            </a:r>
            <a:r>
              <a:rPr lang="en-US" sz="1200" dirty="0">
                <a:latin typeface="Helvetica" pitchFamily="2" charset="0"/>
              </a:rPr>
              <a:t> Chu*</a:t>
            </a:r>
            <a:r>
              <a:rPr lang="en-US" sz="1200" baseline="30000" dirty="0">
                <a:latin typeface="Helvetica" pitchFamily="2" charset="0"/>
              </a:rPr>
              <a:t>2</a:t>
            </a:r>
            <a:r>
              <a:rPr lang="en-US" sz="1200" dirty="0">
                <a:latin typeface="Helvetica" pitchFamily="2" charset="0"/>
              </a:rPr>
              <a:t>, Yang Chen</a:t>
            </a:r>
            <a:r>
              <a:rPr lang="en-US" sz="1200" baseline="30000" dirty="0">
                <a:latin typeface="Helvetica" pitchFamily="2" charset="0"/>
              </a:rPr>
              <a:t>4</a:t>
            </a:r>
            <a:r>
              <a:rPr lang="en-US" sz="1200" dirty="0">
                <a:latin typeface="Helvetica" pitchFamily="2" charset="0"/>
              </a:rPr>
              <a:t>, Karl Stratos</a:t>
            </a:r>
            <a:r>
              <a:rPr lang="en-US" sz="1200" baseline="30000" dirty="0">
                <a:latin typeface="Helvetica" pitchFamily="2" charset="0"/>
              </a:rPr>
              <a:t>3</a:t>
            </a:r>
            <a:r>
              <a:rPr lang="en-US" sz="1200" dirty="0">
                <a:latin typeface="Helvetica" pitchFamily="2" charset="0"/>
              </a:rPr>
              <a:t>, Kevin Gimpel</a:t>
            </a:r>
            <a:r>
              <a:rPr lang="en-US" sz="1200" baseline="30000" dirty="0">
                <a:latin typeface="Helvetica" pitchFamily="2" charset="0"/>
              </a:rPr>
              <a:t>1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26106F7-141B-8944-8D41-D89A6E775EDC}"/>
              </a:ext>
            </a:extLst>
          </p:cNvPr>
          <p:cNvSpPr txBox="1">
            <a:spLocks/>
          </p:cNvSpPr>
          <p:nvPr/>
        </p:nvSpPr>
        <p:spPr>
          <a:xfrm>
            <a:off x="2961805" y="516523"/>
            <a:ext cx="7415392" cy="164993"/>
          </a:xfrm>
          <a:prstGeom prst="rect">
            <a:avLst/>
          </a:prstGeom>
        </p:spPr>
        <p:txBody>
          <a:bodyPr vert="horz" lIns="21431" tIns="10716" rIns="21431" bIns="10716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14279"/>
            <a:r>
              <a:rPr lang="en-US" sz="1200" baseline="30000" dirty="0">
                <a:latin typeface="Helvetica" pitchFamily="2" charset="0"/>
              </a:rPr>
              <a:t>1</a:t>
            </a:r>
            <a:r>
              <a:rPr lang="en-US" sz="1200" dirty="0">
                <a:latin typeface="Helvetica" pitchFamily="2" charset="0"/>
              </a:rPr>
              <a:t>Toyota Technological Institute at Chicago    </a:t>
            </a:r>
            <a:r>
              <a:rPr lang="en-US" sz="1200" baseline="30000" dirty="0">
                <a:latin typeface="Helvetica" pitchFamily="2" charset="0"/>
              </a:rPr>
              <a:t>2</a:t>
            </a:r>
            <a:r>
              <a:rPr lang="en-US" sz="1200" dirty="0">
                <a:latin typeface="Helvetica" pitchFamily="2" charset="0"/>
              </a:rPr>
              <a:t>University of Chicago    </a:t>
            </a:r>
            <a:r>
              <a:rPr lang="en-US" sz="1200" baseline="30000" dirty="0">
                <a:latin typeface="Helvetica" pitchFamily="2" charset="0"/>
              </a:rPr>
              <a:t>3</a:t>
            </a:r>
            <a:r>
              <a:rPr lang="en-US" sz="1200" dirty="0">
                <a:latin typeface="Helvetica" pitchFamily="2" charset="0"/>
              </a:rPr>
              <a:t>Rutgers University    </a:t>
            </a:r>
            <a:r>
              <a:rPr lang="en-US" sz="1200" baseline="30000" dirty="0">
                <a:latin typeface="Helvetica" pitchFamily="2" charset="0"/>
              </a:rPr>
              <a:t>4</a:t>
            </a:r>
            <a:r>
              <a:rPr lang="en-US" sz="1200" dirty="0">
                <a:latin typeface="Helvetica" pitchFamily="2" charset="0"/>
              </a:rPr>
              <a:t>Ohio State University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778A7D-6B27-C744-A267-0A25F5F27B6B}"/>
              </a:ext>
            </a:extLst>
          </p:cNvPr>
          <p:cNvSpPr txBox="1"/>
          <p:nvPr/>
        </p:nvSpPr>
        <p:spPr>
          <a:xfrm>
            <a:off x="98339" y="746182"/>
            <a:ext cx="3239843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Learning</a:t>
            </a:r>
            <a:r>
              <a:rPr lang="zh-CN" alt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Entity</a:t>
            </a:r>
            <a:r>
              <a:rPr lang="zh-CN" alt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Representations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4CB4C-9392-7A45-B40F-C7C614ABE5EA}"/>
              </a:ext>
            </a:extLst>
          </p:cNvPr>
          <p:cNvSpPr txBox="1"/>
          <p:nvPr/>
        </p:nvSpPr>
        <p:spPr>
          <a:xfrm>
            <a:off x="360113" y="110020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Helvetica" pitchFamily="2" charset="0"/>
              </a:rPr>
              <a:t>Entity</a:t>
            </a:r>
            <a:endParaRPr lang="en-US" sz="1000" dirty="0">
              <a:latin typeface="Helvetica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9F6F6-7B82-2B4E-98CB-F1F1D29829E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09522" y="1208897"/>
            <a:ext cx="922177" cy="266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30630E-57E8-6A41-B616-999A385CAD36}"/>
              </a:ext>
            </a:extLst>
          </p:cNvPr>
          <p:cNvSpPr txBox="1"/>
          <p:nvPr/>
        </p:nvSpPr>
        <p:spPr>
          <a:xfrm>
            <a:off x="1831699" y="1088450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Helvetica" pitchFamily="2" charset="0"/>
              </a:rPr>
              <a:t>Fixed-length</a:t>
            </a:r>
            <a:r>
              <a:rPr lang="zh-CN" altLang="en-US" sz="1000" dirty="0">
                <a:latin typeface="Helvetica" pitchFamily="2" charset="0"/>
              </a:rPr>
              <a:t> </a:t>
            </a:r>
            <a:r>
              <a:rPr lang="en-US" altLang="zh-CN" sz="1000" dirty="0">
                <a:latin typeface="Helvetica" pitchFamily="2" charset="0"/>
              </a:rPr>
              <a:t>vector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82AC65-DDDD-C648-B301-D33C050E80FC}"/>
              </a:ext>
            </a:extLst>
          </p:cNvPr>
          <p:cNvSpPr txBox="1"/>
          <p:nvPr/>
        </p:nvSpPr>
        <p:spPr>
          <a:xfrm>
            <a:off x="191332" y="1266049"/>
            <a:ext cx="30528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Helvetica" pitchFamily="2" charset="0"/>
              </a:rPr>
              <a:t>We are interested in two approaches: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i="1" dirty="0">
                <a:latin typeface="Helvetica" pitchFamily="2" charset="0"/>
              </a:rPr>
              <a:t>Contextualized entity representations (CER) </a:t>
            </a:r>
            <a:r>
              <a:rPr lang="en-US" sz="900" dirty="0">
                <a:latin typeface="Helvetica" pitchFamily="2" charset="0"/>
              </a:rPr>
              <a:t>that encode an entity based on the context it appears regardless of whether the entity is seen before.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i="1" dirty="0">
                <a:latin typeface="Helvetica" pitchFamily="2" charset="0"/>
              </a:rPr>
              <a:t>Descriptive entity representations (DER) </a:t>
            </a:r>
            <a:r>
              <a:rPr lang="en-US" sz="900" dirty="0">
                <a:latin typeface="Helvetica" pitchFamily="2" charset="0"/>
              </a:rPr>
              <a:t>that rely on entries in Wikipedia. </a:t>
            </a:r>
          </a:p>
          <a:p>
            <a:endParaRPr lang="en-US" sz="900" i="1" dirty="0">
              <a:latin typeface="Helvetica" pitchFamily="2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27F8B5F-3DA0-3C44-A999-73821CE13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" y="98196"/>
            <a:ext cx="583103" cy="583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1AF5F7-24BA-5B44-AD98-EEFAAB03A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10" y="102748"/>
            <a:ext cx="583103" cy="583103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E05EDCDA-6971-F245-9300-D4A085DAB2CA}"/>
              </a:ext>
            </a:extLst>
          </p:cNvPr>
          <p:cNvSpPr txBox="1"/>
          <p:nvPr/>
        </p:nvSpPr>
        <p:spPr>
          <a:xfrm>
            <a:off x="98339" y="2176838"/>
            <a:ext cx="3239843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Helvetica" pitchFamily="2" charset="0"/>
              </a:rPr>
              <a:t>EntEval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D7D4E7-963B-314C-9513-A022A8BBE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695" y="102748"/>
            <a:ext cx="655388" cy="58310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6B50A191-6F5A-B44F-AD99-C5C821A6E39B}"/>
              </a:ext>
            </a:extLst>
          </p:cNvPr>
          <p:cNvSpPr txBox="1"/>
          <p:nvPr/>
        </p:nvSpPr>
        <p:spPr>
          <a:xfrm>
            <a:off x="193602" y="2483056"/>
            <a:ext cx="3083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altLang="zh-CN" sz="900" dirty="0">
                <a:latin typeface="Helvetica" pitchFamily="2" charset="0"/>
              </a:rPr>
              <a:t>7 probing task groups.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204026-14D3-A645-AE0A-2F2212913001}"/>
              </a:ext>
            </a:extLst>
          </p:cNvPr>
          <p:cNvSpPr txBox="1"/>
          <p:nvPr/>
        </p:nvSpPr>
        <p:spPr>
          <a:xfrm>
            <a:off x="139481" y="2733681"/>
            <a:ext cx="1242435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Helvetica" pitchFamily="2" charset="0"/>
              </a:rPr>
              <a:t>Entity Typing (ET)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634CEE-2BC0-8F44-84F1-DA07C7368B7C}"/>
              </a:ext>
            </a:extLst>
          </p:cNvPr>
          <p:cNvSpPr/>
          <p:nvPr/>
        </p:nvSpPr>
        <p:spPr>
          <a:xfrm>
            <a:off x="62429" y="2971793"/>
            <a:ext cx="33269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ET = assign types to an entity given only the mention context.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C769F0-666F-2F4A-B932-43C36DD63881}"/>
              </a:ext>
            </a:extLst>
          </p:cNvPr>
          <p:cNvSpPr/>
          <p:nvPr/>
        </p:nvSpPr>
        <p:spPr>
          <a:xfrm>
            <a:off x="367942" y="3210166"/>
            <a:ext cx="2654805" cy="33855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Logic was established as 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a discipline</a:t>
            </a:r>
            <a:r>
              <a:rPr lang="en-US" sz="800" dirty="0">
                <a:latin typeface="Helvetica" pitchFamily="2" charset="0"/>
              </a:rPr>
              <a:t> by Aristotle, who established its fundamental place in philosophy.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B1EAB-398F-D54B-8F95-107D22BF893E}"/>
              </a:ext>
            </a:extLst>
          </p:cNvPr>
          <p:cNvSpPr/>
          <p:nvPr/>
        </p:nvSpPr>
        <p:spPr>
          <a:xfrm>
            <a:off x="139481" y="3575277"/>
            <a:ext cx="554960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Wisdom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EBF4C4-D918-414F-8312-2CA99D996D7F}"/>
              </a:ext>
            </a:extLst>
          </p:cNvPr>
          <p:cNvSpPr/>
          <p:nvPr/>
        </p:nvSpPr>
        <p:spPr>
          <a:xfrm>
            <a:off x="746295" y="3575277"/>
            <a:ext cx="635110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University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8DAF5D-B6E4-3540-9BCD-A8B62082816B}"/>
              </a:ext>
            </a:extLst>
          </p:cNvPr>
          <p:cNvSpPr/>
          <p:nvPr/>
        </p:nvSpPr>
        <p:spPr>
          <a:xfrm>
            <a:off x="1433259" y="3575277"/>
            <a:ext cx="713483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Philosophy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A832F-EEBF-D84F-8679-195BE476ADED}"/>
              </a:ext>
            </a:extLst>
          </p:cNvPr>
          <p:cNvSpPr/>
          <p:nvPr/>
        </p:nvSpPr>
        <p:spPr>
          <a:xfrm>
            <a:off x="2198186" y="3575277"/>
            <a:ext cx="580608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Accident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E02F8A2-7C98-5643-BC2E-D37EC1AA475B}"/>
              </a:ext>
            </a:extLst>
          </p:cNvPr>
          <p:cNvSpPr/>
          <p:nvPr/>
        </p:nvSpPr>
        <p:spPr>
          <a:xfrm>
            <a:off x="2830769" y="3580966"/>
            <a:ext cx="287258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29AD5C-383D-0242-92E6-0C9EE5CAA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14" y="3790721"/>
            <a:ext cx="86907" cy="84057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88359D4B-BC51-2E40-ACE8-623546A3D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2761" y="3790721"/>
            <a:ext cx="86907" cy="84057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40850A7-2D0F-0B4B-A07C-EEFBC512634B}"/>
              </a:ext>
            </a:extLst>
          </p:cNvPr>
          <p:cNvSpPr txBox="1"/>
          <p:nvPr/>
        </p:nvSpPr>
        <p:spPr>
          <a:xfrm>
            <a:off x="139481" y="3917512"/>
            <a:ext cx="2122803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Coreference Arc Prediction (CAP)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41BBB-0E88-3D4C-8BAC-A4DD1F4CB5CD}"/>
              </a:ext>
            </a:extLst>
          </p:cNvPr>
          <p:cNvSpPr/>
          <p:nvPr/>
        </p:nvSpPr>
        <p:spPr>
          <a:xfrm>
            <a:off x="134932" y="4189647"/>
            <a:ext cx="30528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CAP = classify if two entities are the same given context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47FFB29-B541-D443-8077-D99F269C7DDF}"/>
              </a:ext>
            </a:extLst>
          </p:cNvPr>
          <p:cNvSpPr/>
          <p:nvPr/>
        </p:nvSpPr>
        <p:spPr>
          <a:xfrm>
            <a:off x="388941" y="4433696"/>
            <a:ext cx="2562027" cy="33855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Revenues of $14.5 billion were posted by [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Dell</a:t>
            </a:r>
            <a:r>
              <a:rPr lang="en-US" sz="800" dirty="0">
                <a:latin typeface="Helvetica" pitchFamily="2" charset="0"/>
              </a:rPr>
              <a:t>]. [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The company</a:t>
            </a:r>
            <a:r>
              <a:rPr lang="en-US" sz="800" dirty="0">
                <a:latin typeface="Helvetica" pitchFamily="2" charset="0"/>
              </a:rPr>
              <a:t>] ...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0C4D9CA-37F3-3642-A485-BA61288E7EFC}"/>
              </a:ext>
            </a:extLst>
          </p:cNvPr>
          <p:cNvCxnSpPr>
            <a:cxnSpLocks/>
          </p:cNvCxnSpPr>
          <p:nvPr/>
        </p:nvCxnSpPr>
        <p:spPr>
          <a:xfrm>
            <a:off x="836741" y="4748273"/>
            <a:ext cx="1647613" cy="80717"/>
          </a:xfrm>
          <a:prstGeom prst="bentConnector3">
            <a:avLst>
              <a:gd name="adj1" fmla="val -16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A956FA-B2FB-1447-A150-5C7067E62246}"/>
              </a:ext>
            </a:extLst>
          </p:cNvPr>
          <p:cNvCxnSpPr>
            <a:cxnSpLocks/>
          </p:cNvCxnSpPr>
          <p:nvPr/>
        </p:nvCxnSpPr>
        <p:spPr>
          <a:xfrm flipV="1">
            <a:off x="2487426" y="4606943"/>
            <a:ext cx="0" cy="2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A picture containing tunnel&#10;&#10;Description automatically generated">
            <a:extLst>
              <a:ext uri="{FF2B5EF4-FFF2-40B4-BE49-F238E27FC236}">
                <a16:creationId xmlns:a16="http://schemas.microsoft.com/office/drawing/2014/main" id="{9D09D4C7-71D4-6C48-AF77-3927380DE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495" y="4686941"/>
            <a:ext cx="57821" cy="10612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69F6C8F-C282-A84D-9FE4-287B0F055C4E}"/>
              </a:ext>
            </a:extLst>
          </p:cNvPr>
          <p:cNvSpPr txBox="1"/>
          <p:nvPr/>
        </p:nvSpPr>
        <p:spPr>
          <a:xfrm>
            <a:off x="3371136" y="745637"/>
            <a:ext cx="3504445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Helvetica" pitchFamily="2" charset="0"/>
              </a:rPr>
              <a:t>EntEval</a:t>
            </a:r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 cont.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60BC65-D963-E841-8C1A-D4CBC77BCA62}"/>
              </a:ext>
            </a:extLst>
          </p:cNvPr>
          <p:cNvSpPr txBox="1"/>
          <p:nvPr/>
        </p:nvSpPr>
        <p:spPr>
          <a:xfrm>
            <a:off x="6909980" y="3172758"/>
            <a:ext cx="3239843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Experiment Results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19A5E18-6B0C-314C-B447-2A3F929C07E3}"/>
              </a:ext>
            </a:extLst>
          </p:cNvPr>
          <p:cNvSpPr txBox="1"/>
          <p:nvPr/>
        </p:nvSpPr>
        <p:spPr>
          <a:xfrm>
            <a:off x="139481" y="5042307"/>
            <a:ext cx="2052704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Entity Factuality Prediction (EFP)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0A8C79-D362-734D-A174-160FEFABD96C}"/>
              </a:ext>
            </a:extLst>
          </p:cNvPr>
          <p:cNvSpPr/>
          <p:nvPr/>
        </p:nvSpPr>
        <p:spPr>
          <a:xfrm>
            <a:off x="110909" y="5294879"/>
            <a:ext cx="32594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EFP = classify the correctness of statements for entities.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C59D3-3164-CB4C-9E93-DE789A8E6C57}"/>
              </a:ext>
            </a:extLst>
          </p:cNvPr>
          <p:cNvSpPr txBox="1"/>
          <p:nvPr/>
        </p:nvSpPr>
        <p:spPr>
          <a:xfrm>
            <a:off x="402727" y="5523321"/>
            <a:ext cx="1816211" cy="215444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TD Garden </a:t>
            </a:r>
            <a:r>
              <a:rPr lang="en-US" sz="800" dirty="0">
                <a:latin typeface="Helvetica" pitchFamily="2" charset="0"/>
              </a:rPr>
              <a:t>has held Bruins games.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F27054B-F2A0-ED4E-89FF-A7D0E8487C3B}"/>
              </a:ext>
            </a:extLst>
          </p:cNvPr>
          <p:cNvSpPr txBox="1"/>
          <p:nvPr/>
        </p:nvSpPr>
        <p:spPr>
          <a:xfrm>
            <a:off x="3378047" y="1061936"/>
            <a:ext cx="2287688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Named Entity Disambiguation (NED)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6055C29-A4A4-D442-A1C9-0AF4E8C02A0D}"/>
              </a:ext>
            </a:extLst>
          </p:cNvPr>
          <p:cNvSpPr/>
          <p:nvPr/>
        </p:nvSpPr>
        <p:spPr>
          <a:xfrm>
            <a:off x="3327312" y="1310476"/>
            <a:ext cx="36174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NED = link a named-entity mention to its entry in a knowledge base.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EB4C8A6-7C6A-DD42-865F-BD5A277728D4}"/>
              </a:ext>
            </a:extLst>
          </p:cNvPr>
          <p:cNvSpPr/>
          <p:nvPr/>
        </p:nvSpPr>
        <p:spPr>
          <a:xfrm>
            <a:off x="3539083" y="1543390"/>
            <a:ext cx="2961602" cy="338554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SOCCER - JAPAN GET LUCKY WIN, 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  <a:cs typeface="Times New Roman" panose="02020603050405020304" pitchFamily="18" charset="0"/>
              </a:rPr>
              <a:t>CHINA</a:t>
            </a:r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 IN SURPRISE DEFEAT. 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6F4DFB-A8B2-394F-8890-93384441D805}"/>
              </a:ext>
            </a:extLst>
          </p:cNvPr>
          <p:cNvSpPr/>
          <p:nvPr/>
        </p:nvSpPr>
        <p:spPr>
          <a:xfrm>
            <a:off x="3528755" y="2452016"/>
            <a:ext cx="31472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D. </a:t>
            </a:r>
            <a:r>
              <a:rPr lang="en-US" sz="800" dirty="0" err="1">
                <a:latin typeface="Helvetica" pitchFamily="2" charset="0"/>
                <a:cs typeface="Times New Roman" panose="02020603050405020304" pitchFamily="18" charset="0"/>
              </a:rPr>
              <a:t>China_PR_national_football_team</a:t>
            </a:r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: The Chinese national </a:t>
            </a:r>
            <a:r>
              <a:rPr lang="en-US" sz="800" dirty="0">
                <a:latin typeface="Helvetica" pitchFamily="2" charset="0"/>
              </a:rPr>
              <a:t>football team recognized as China PR by FIFA …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16817C8-3C5B-0144-82D7-7A0E50D034F1}"/>
              </a:ext>
            </a:extLst>
          </p:cNvPr>
          <p:cNvSpPr/>
          <p:nvPr/>
        </p:nvSpPr>
        <p:spPr>
          <a:xfrm>
            <a:off x="3524355" y="1858887"/>
            <a:ext cx="29763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A. China: China is a country in East Asia …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5D7D6F4-2274-6B4F-B240-610AF26CD03A}"/>
              </a:ext>
            </a:extLst>
          </p:cNvPr>
          <p:cNvSpPr/>
          <p:nvPr/>
        </p:nvSpPr>
        <p:spPr>
          <a:xfrm>
            <a:off x="3524355" y="2024747"/>
            <a:ext cx="23310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B. Porcelain: Porcelain is a ceramic material …</a:t>
            </a:r>
          </a:p>
        </p:txBody>
      </p:sp>
      <p:pic>
        <p:nvPicPr>
          <p:cNvPr id="52" name="Picture 51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16A8E629-AD26-0E44-94FF-B425962BD1C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952" t="9845" r="8643" b="8383"/>
          <a:stretch/>
        </p:blipFill>
        <p:spPr>
          <a:xfrm>
            <a:off x="9805350" y="6380508"/>
            <a:ext cx="481649" cy="4898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4B0E43-DC08-8644-9B99-EB4FB913388A}"/>
              </a:ext>
            </a:extLst>
          </p:cNvPr>
          <p:cNvSpPr txBox="1"/>
          <p:nvPr/>
        </p:nvSpPr>
        <p:spPr>
          <a:xfrm>
            <a:off x="9176460" y="255096"/>
            <a:ext cx="120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*Equal Contribution. Listed in alphabetical order.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9C462CD-6917-FC41-8A54-84567A141DB3}"/>
              </a:ext>
            </a:extLst>
          </p:cNvPr>
          <p:cNvSpPr txBox="1"/>
          <p:nvPr/>
        </p:nvSpPr>
        <p:spPr>
          <a:xfrm>
            <a:off x="6931968" y="745688"/>
            <a:ext cx="3256694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Hyperlink-Based Training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48ED1CE-332F-BA4F-895E-CE4C6C756A2F}"/>
              </a:ext>
            </a:extLst>
          </p:cNvPr>
          <p:cNvSpPr/>
          <p:nvPr/>
        </p:nvSpPr>
        <p:spPr>
          <a:xfrm>
            <a:off x="6924123" y="1042540"/>
            <a:ext cx="3239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Given a context sentence           with mention span        and a description sentence            </a:t>
            </a:r>
          </a:p>
          <a:p>
            <a:r>
              <a:rPr lang="en-US" sz="900" dirty="0">
                <a:latin typeface="Helvetica" pitchFamily="2" charset="0"/>
              </a:rPr>
              <a:t>We use the same bidirectional language modeling loss</a:t>
            </a:r>
          </a:p>
          <a:p>
            <a:r>
              <a:rPr lang="en-US" sz="900" dirty="0">
                <a:latin typeface="Helvetica" pitchFamily="2" charset="0"/>
              </a:rPr>
              <a:t>                                       as in </a:t>
            </a:r>
            <a:r>
              <a:rPr lang="en-US" sz="900" dirty="0" err="1">
                <a:latin typeface="Helvetica" pitchFamily="2" charset="0"/>
              </a:rPr>
              <a:t>ELMo</a:t>
            </a:r>
            <a:r>
              <a:rPr lang="en-US" sz="900" dirty="0">
                <a:latin typeface="Helvetica" pitchFamily="2" charset="0"/>
              </a:rPr>
              <a:t>, where</a:t>
            </a:r>
          </a:p>
          <a:p>
            <a:endParaRPr lang="en-US" sz="900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1B5ACA8-6957-834C-B25E-59F4E61811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3383" y="1105299"/>
            <a:ext cx="286887" cy="1035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7F3CA15-FB08-E64A-BB17-C9411EE382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8513" y="1098827"/>
            <a:ext cx="216254" cy="11942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18253C-C906-DE40-8CE2-F9000FE2C1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6820" y="1250209"/>
            <a:ext cx="235852" cy="10058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88F8A72-ABE4-5E43-9E8F-6AB47A6C44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50478" y="1520012"/>
            <a:ext cx="1172018" cy="127124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2A49C71-0D20-3B4C-9F8D-D4CEED5B1B10}"/>
              </a:ext>
            </a:extLst>
          </p:cNvPr>
          <p:cNvSpPr/>
          <p:nvPr/>
        </p:nvSpPr>
        <p:spPr>
          <a:xfrm>
            <a:off x="6941340" y="1919447"/>
            <a:ext cx="33366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In addition, we define two bag-of-words reconstruction losses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E71E50-86DD-8F4A-B00B-9E13959B9F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9063" y="2162978"/>
            <a:ext cx="2007186" cy="479739"/>
          </a:xfrm>
          <a:prstGeom prst="rect">
            <a:avLst/>
          </a:prstGeom>
        </p:spPr>
      </p:pic>
      <p:sp>
        <p:nvSpPr>
          <p:cNvPr id="251" name="Rectangle 250">
            <a:extLst>
              <a:ext uri="{FF2B5EF4-FFF2-40B4-BE49-F238E27FC236}">
                <a16:creationId xmlns:a16="http://schemas.microsoft.com/office/drawing/2014/main" id="{E0D41E0B-6AD2-2F43-BA4E-F08579620C9B}"/>
              </a:ext>
            </a:extLst>
          </p:cNvPr>
          <p:cNvSpPr/>
          <p:nvPr/>
        </p:nvSpPr>
        <p:spPr>
          <a:xfrm>
            <a:off x="6967992" y="2683150"/>
            <a:ext cx="3239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The final training loss for </a:t>
            </a:r>
            <a:r>
              <a:rPr lang="en-US" sz="900" b="1" dirty="0" err="1">
                <a:solidFill>
                  <a:srgbClr val="C00000"/>
                </a:solidFill>
                <a:latin typeface="Helvetica" pitchFamily="2" charset="0"/>
              </a:rPr>
              <a:t>EntELMo</a:t>
            </a:r>
            <a:r>
              <a:rPr lang="en-US" sz="900" dirty="0">
                <a:latin typeface="Helvetica" pitchFamily="2" charset="0"/>
              </a:rPr>
              <a:t> is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2489616-E3ED-EB4F-9879-DC1410B3A6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84579" y="2932109"/>
            <a:ext cx="2100665" cy="147731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ADEB65-188C-694B-88E1-D1CE2EB2FD39}"/>
              </a:ext>
            </a:extLst>
          </p:cNvPr>
          <p:cNvCxnSpPr>
            <a:cxnSpLocks/>
          </p:cNvCxnSpPr>
          <p:nvPr/>
        </p:nvCxnSpPr>
        <p:spPr>
          <a:xfrm>
            <a:off x="8451884" y="2326894"/>
            <a:ext cx="906305" cy="25660"/>
          </a:xfrm>
          <a:prstGeom prst="bentConnector3">
            <a:avLst>
              <a:gd name="adj1" fmla="val -112"/>
            </a:avLst>
          </a:prstGeom>
          <a:ln>
            <a:solidFill>
              <a:schemeClr val="tx1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D0D4D896-609A-984B-B1F0-039A263FC1AC}"/>
              </a:ext>
            </a:extLst>
          </p:cNvPr>
          <p:cNvCxnSpPr>
            <a:cxnSpLocks/>
          </p:cNvCxnSpPr>
          <p:nvPr/>
        </p:nvCxnSpPr>
        <p:spPr>
          <a:xfrm>
            <a:off x="8451884" y="2580173"/>
            <a:ext cx="906305" cy="62544"/>
          </a:xfrm>
          <a:prstGeom prst="bentConnector3">
            <a:avLst>
              <a:gd name="adj1" fmla="val -112"/>
            </a:avLst>
          </a:prstGeom>
          <a:ln cap="flat">
            <a:solidFill>
              <a:schemeClr val="tx1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BDE8396-7608-0E47-9D84-2FA69F8F58C3}"/>
              </a:ext>
            </a:extLst>
          </p:cNvPr>
          <p:cNvSpPr/>
          <p:nvPr/>
        </p:nvSpPr>
        <p:spPr>
          <a:xfrm>
            <a:off x="9296984" y="2124110"/>
            <a:ext cx="874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Special symbols prepended to sentences to distinguish descriptions from contexts.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04781464-0308-884E-A213-253792E01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11155"/>
              </p:ext>
            </p:extLst>
          </p:nvPr>
        </p:nvGraphicFramePr>
        <p:xfrm>
          <a:off x="6924123" y="3484842"/>
          <a:ext cx="3272798" cy="859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744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339634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  <a:gridCol w="313509">
                  <a:extLst>
                    <a:ext uri="{9D8B030D-6E8A-4147-A177-3AD203B41FA5}">
                      <a16:colId xmlns:a16="http://schemas.microsoft.com/office/drawing/2014/main" val="89775456"/>
                    </a:ext>
                  </a:extLst>
                </a:gridCol>
                <a:gridCol w="322218">
                  <a:extLst>
                    <a:ext uri="{9D8B030D-6E8A-4147-A177-3AD203B41FA5}">
                      <a16:colId xmlns:a16="http://schemas.microsoft.com/office/drawing/2014/main" val="203516195"/>
                    </a:ext>
                  </a:extLst>
                </a:gridCol>
                <a:gridCol w="330925">
                  <a:extLst>
                    <a:ext uri="{9D8B030D-6E8A-4147-A177-3AD203B41FA5}">
                      <a16:colId xmlns:a16="http://schemas.microsoft.com/office/drawing/2014/main" val="1711320561"/>
                    </a:ext>
                  </a:extLst>
                </a:gridCol>
                <a:gridCol w="300796">
                  <a:extLst>
                    <a:ext uri="{9D8B030D-6E8A-4147-A177-3AD203B41FA5}">
                      <a16:colId xmlns:a16="http://schemas.microsoft.com/office/drawing/2014/main" val="184693423"/>
                    </a:ext>
                  </a:extLst>
                </a:gridCol>
                <a:gridCol w="327170">
                  <a:extLst>
                    <a:ext uri="{9D8B030D-6E8A-4147-A177-3AD203B41FA5}">
                      <a16:colId xmlns:a16="http://schemas.microsoft.com/office/drawing/2014/main" val="3945908977"/>
                    </a:ext>
                  </a:extLst>
                </a:gridCol>
                <a:gridCol w="381802">
                  <a:extLst>
                    <a:ext uri="{9D8B030D-6E8A-4147-A177-3AD203B41FA5}">
                      <a16:colId xmlns:a16="http://schemas.microsoft.com/office/drawing/2014/main" val="3739850647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CAP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EFP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NED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ESR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GloVe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10.3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67.0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41.2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52.6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40.8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50.9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Helvetica" pitchFamily="2" charset="0"/>
                        </a:rPr>
                        <a:t>BERT Base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32.0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80.6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74.8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50.6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65.6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42.2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28.8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Helvetica" pitchFamily="2" charset="0"/>
                        </a:rPr>
                        <a:t>BERT Large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32.3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79.1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76.7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54.3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66.9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48.8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Helvetica" pitchFamily="2" charset="0"/>
                        </a:rPr>
                        <a:t>32.6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ELMo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35.6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79.1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75.8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51.6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61.2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46.8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60.3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94161797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7117AF36-764B-FC42-8CFC-D54669C7A67D}"/>
              </a:ext>
            </a:extLst>
          </p:cNvPr>
          <p:cNvSpPr/>
          <p:nvPr/>
        </p:nvSpPr>
        <p:spPr>
          <a:xfrm>
            <a:off x="6908900" y="4379382"/>
            <a:ext cx="327279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Table 1. Performances of entity representations on </a:t>
            </a:r>
            <a:r>
              <a:rPr lang="en-US" sz="800" dirty="0" err="1">
                <a:latin typeface="Helvetica" pitchFamily="2" charset="0"/>
              </a:rPr>
              <a:t>EntEval</a:t>
            </a:r>
            <a:r>
              <a:rPr lang="en-US" sz="800" dirty="0">
                <a:latin typeface="Helvetica" pitchFamily="2" charset="0"/>
              </a:rPr>
              <a:t> tasks. </a:t>
            </a:r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1648EFEB-EFBC-3747-9831-5632F8B176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4961" y="5551034"/>
            <a:ext cx="163718" cy="106918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E5C2E502-BD31-7F4B-93AA-AFC6D8E315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16731" y="5542483"/>
            <a:ext cx="160377" cy="10691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E1743F5-12E8-5E4E-88DA-E427F2EBE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8966" y="5537844"/>
            <a:ext cx="192718" cy="18639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A506EB-A324-B74F-BF6E-12DE35E2C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742" y="2530614"/>
            <a:ext cx="188543" cy="18236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509DA8A-46DD-0D4A-8297-AD815E7A08BF}"/>
              </a:ext>
            </a:extLst>
          </p:cNvPr>
          <p:cNvSpPr txBox="1"/>
          <p:nvPr/>
        </p:nvSpPr>
        <p:spPr>
          <a:xfrm>
            <a:off x="139481" y="5855462"/>
            <a:ext cx="2972962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Helvetica" pitchFamily="2" charset="0"/>
              </a:rPr>
              <a:t>Contexualized</a:t>
            </a:r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 Entity Relationship Prediction (CP)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E8B84E-7E62-2447-BAA0-C95BB26DA40F}"/>
              </a:ext>
            </a:extLst>
          </p:cNvPr>
          <p:cNvSpPr/>
          <p:nvPr/>
        </p:nvSpPr>
        <p:spPr>
          <a:xfrm>
            <a:off x="112482" y="6114240"/>
            <a:ext cx="34074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CP = classify the correctness of statements for entity pairs.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D8D116-762E-144B-B769-E62761DE5527}"/>
              </a:ext>
            </a:extLst>
          </p:cNvPr>
          <p:cNvSpPr txBox="1"/>
          <p:nvPr/>
        </p:nvSpPr>
        <p:spPr>
          <a:xfrm>
            <a:off x="401019" y="6347497"/>
            <a:ext cx="2008615" cy="215444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Gin and vermouth</a:t>
            </a:r>
            <a:r>
              <a:rPr lang="en-US" sz="800" dirty="0">
                <a:latin typeface="Helvetica" pitchFamily="2" charset="0"/>
              </a:rPr>
              <a:t> can make 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a martini</a:t>
            </a:r>
            <a:r>
              <a:rPr lang="en-US" sz="800" dirty="0">
                <a:latin typeface="Helvetica" pitchFamily="2" charset="0"/>
              </a:rPr>
              <a:t>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32CC4EEA-0D45-C84F-949B-FFAD78E71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319" y="6365377"/>
            <a:ext cx="192718" cy="18639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0AC1C-91C8-BA48-9088-182177454C55}"/>
              </a:ext>
            </a:extLst>
          </p:cNvPr>
          <p:cNvSpPr txBox="1"/>
          <p:nvPr/>
        </p:nvSpPr>
        <p:spPr>
          <a:xfrm>
            <a:off x="3370400" y="2778096"/>
            <a:ext cx="2448137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Entity Similarity and Relatedness (ESR)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7E405-F6EF-AF43-B14E-DE49BF46E444}"/>
              </a:ext>
            </a:extLst>
          </p:cNvPr>
          <p:cNvSpPr/>
          <p:nvPr/>
        </p:nvSpPr>
        <p:spPr>
          <a:xfrm>
            <a:off x="3356685" y="2996583"/>
            <a:ext cx="32812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ESR = predict the similarity of two entities given descriptions.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4EB4D5-51E6-3E48-9E6B-90632E7152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0478" y="1648505"/>
            <a:ext cx="3045190" cy="32006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02D3357-25B6-8249-8EA6-53FFACE0274B}"/>
              </a:ext>
            </a:extLst>
          </p:cNvPr>
          <p:cNvSpPr txBox="1"/>
          <p:nvPr/>
        </p:nvSpPr>
        <p:spPr>
          <a:xfrm>
            <a:off x="3364733" y="4151439"/>
            <a:ext cx="2072117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Entity Relationship Typing (ERT)</a:t>
            </a:r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58A4AC4C-CA48-D14E-8C57-E807C31B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83225"/>
              </p:ext>
            </p:extLst>
          </p:nvPr>
        </p:nvGraphicFramePr>
        <p:xfrm>
          <a:off x="3953004" y="3172758"/>
          <a:ext cx="2117064" cy="9533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9527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477537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Score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Entity Name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Apple Inc.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Steve Jobs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11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Microsoft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35234338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41506285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itchFamily="2" charset="0"/>
                        </a:rPr>
                        <a:t>Ford Motor Company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192934226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108CAD4-D3FB-D243-AE66-7F4A0A5F28F8}"/>
              </a:ext>
            </a:extLst>
          </p:cNvPr>
          <p:cNvSpPr/>
          <p:nvPr/>
        </p:nvSpPr>
        <p:spPr>
          <a:xfrm>
            <a:off x="3335994" y="4381628"/>
            <a:ext cx="3340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ERT = classify the types of relations between a pair of entities given descriptions.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0540E983-5A09-D946-BEEA-F14FBD9DB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78995"/>
              </p:ext>
            </p:extLst>
          </p:nvPr>
        </p:nvGraphicFramePr>
        <p:xfrm>
          <a:off x="3621737" y="4704799"/>
          <a:ext cx="2796293" cy="30168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481088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315205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5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Helvetica" pitchFamily="2" charset="0"/>
                        </a:rPr>
                        <a:t>book.school_or_movement.associated_works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5084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English Renaissance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Helvetica" pitchFamily="2" charset="0"/>
                        </a:rPr>
                        <a:t>Volpone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8" name="Table 127">
                <a:extLst>
                  <a:ext uri="{FF2B5EF4-FFF2-40B4-BE49-F238E27FC236}">
                    <a16:creationId xmlns:a16="http://schemas.microsoft.com/office/drawing/2014/main" id="{D293BB3F-0354-9644-B36D-22FE16DCC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221282"/>
                  </p:ext>
                </p:extLst>
              </p:nvPr>
            </p:nvGraphicFramePr>
            <p:xfrm>
              <a:off x="3389409" y="5307109"/>
              <a:ext cx="1382730" cy="3551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8472">
                      <a:extLst>
                        <a:ext uri="{9D8B030D-6E8A-4147-A177-3AD203B41FA5}">
                          <a16:colId xmlns:a16="http://schemas.microsoft.com/office/drawing/2014/main" val="1172320044"/>
                        </a:ext>
                      </a:extLst>
                    </a:gridCol>
                    <a:gridCol w="676475">
                      <a:extLst>
                        <a:ext uri="{9D8B030D-6E8A-4147-A177-3AD203B41FA5}">
                          <a16:colId xmlns:a16="http://schemas.microsoft.com/office/drawing/2014/main" val="1439450124"/>
                        </a:ext>
                      </a:extLst>
                    </a:gridCol>
                    <a:gridCol w="387783">
                      <a:extLst>
                        <a:ext uri="{9D8B030D-6E8A-4147-A177-3AD203B41FA5}">
                          <a16:colId xmlns:a16="http://schemas.microsoft.com/office/drawing/2014/main" val="1199261015"/>
                        </a:ext>
                      </a:extLst>
                    </a:gridCol>
                  </a:tblGrid>
                  <a:tr h="118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Task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Dataset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#class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617918710"/>
                      </a:ext>
                    </a:extLst>
                  </a:tr>
                  <a:tr h="11838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NED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Rare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4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1515732945"/>
                      </a:ext>
                    </a:extLst>
                  </a:tr>
                  <a:tr h="118386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</a:endParaRP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CONLL-YAGO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700" dirty="0">
                              <a:latin typeface="Helvetica" pitchFamily="2" charset="0"/>
                            </a:rPr>
                            <a:t> 30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9290843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8" name="Table 127">
                <a:extLst>
                  <a:ext uri="{FF2B5EF4-FFF2-40B4-BE49-F238E27FC236}">
                    <a16:creationId xmlns:a16="http://schemas.microsoft.com/office/drawing/2014/main" id="{D293BB3F-0354-9644-B36D-22FE16DCC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221282"/>
                  </p:ext>
                </p:extLst>
              </p:nvPr>
            </p:nvGraphicFramePr>
            <p:xfrm>
              <a:off x="3389409" y="5307109"/>
              <a:ext cx="1382730" cy="3551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8472">
                      <a:extLst>
                        <a:ext uri="{9D8B030D-6E8A-4147-A177-3AD203B41FA5}">
                          <a16:colId xmlns:a16="http://schemas.microsoft.com/office/drawing/2014/main" val="1172320044"/>
                        </a:ext>
                      </a:extLst>
                    </a:gridCol>
                    <a:gridCol w="676475">
                      <a:extLst>
                        <a:ext uri="{9D8B030D-6E8A-4147-A177-3AD203B41FA5}">
                          <a16:colId xmlns:a16="http://schemas.microsoft.com/office/drawing/2014/main" val="1439450124"/>
                        </a:ext>
                      </a:extLst>
                    </a:gridCol>
                    <a:gridCol w="387783">
                      <a:extLst>
                        <a:ext uri="{9D8B030D-6E8A-4147-A177-3AD203B41FA5}">
                          <a16:colId xmlns:a16="http://schemas.microsoft.com/office/drawing/2014/main" val="1199261015"/>
                        </a:ext>
                      </a:extLst>
                    </a:gridCol>
                  </a:tblGrid>
                  <a:tr h="118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Task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Dataset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#class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617918710"/>
                      </a:ext>
                    </a:extLst>
                  </a:tr>
                  <a:tr h="11838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NED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Rare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4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1515732945"/>
                      </a:ext>
                    </a:extLst>
                  </a:tr>
                  <a:tr h="118386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</a:endParaRP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CONLL-YAGO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 anchor="ctr">
                        <a:blipFill>
                          <a:blip r:embed="rId19"/>
                          <a:stretch>
                            <a:fillRect l="-258065" t="-200000" r="-3226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0843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0B7CCEF2-D787-214C-9B28-AD487D1B9ABF}"/>
              </a:ext>
            </a:extLst>
          </p:cNvPr>
          <p:cNvSpPr txBox="1"/>
          <p:nvPr/>
        </p:nvSpPr>
        <p:spPr>
          <a:xfrm>
            <a:off x="3364733" y="5050133"/>
            <a:ext cx="1310253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Statistics of </a:t>
            </a:r>
            <a:r>
              <a:rPr lang="en-US" sz="1000" dirty="0" err="1">
                <a:solidFill>
                  <a:schemeClr val="bg1"/>
                </a:solidFill>
                <a:latin typeface="Helvetica" pitchFamily="2" charset="0"/>
              </a:rPr>
              <a:t>EntEval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A81201A-09D7-AC4C-93E5-5BB33BA88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63347"/>
              </p:ext>
            </p:extLst>
          </p:nvPr>
        </p:nvGraphicFramePr>
        <p:xfrm>
          <a:off x="6931968" y="4601858"/>
          <a:ext cx="3272797" cy="859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744">
                  <a:extLst>
                    <a:ext uri="{9D8B030D-6E8A-4147-A177-3AD203B41FA5}">
                      <a16:colId xmlns:a16="http://schemas.microsoft.com/office/drawing/2014/main" val="452447195"/>
                    </a:ext>
                  </a:extLst>
                </a:gridCol>
                <a:gridCol w="339634">
                  <a:extLst>
                    <a:ext uri="{9D8B030D-6E8A-4147-A177-3AD203B41FA5}">
                      <a16:colId xmlns:a16="http://schemas.microsoft.com/office/drawing/2014/main" val="3740455674"/>
                    </a:ext>
                  </a:extLst>
                </a:gridCol>
                <a:gridCol w="313508">
                  <a:extLst>
                    <a:ext uri="{9D8B030D-6E8A-4147-A177-3AD203B41FA5}">
                      <a16:colId xmlns:a16="http://schemas.microsoft.com/office/drawing/2014/main" val="2813482440"/>
                    </a:ext>
                  </a:extLst>
                </a:gridCol>
                <a:gridCol w="322218">
                  <a:extLst>
                    <a:ext uri="{9D8B030D-6E8A-4147-A177-3AD203B41FA5}">
                      <a16:colId xmlns:a16="http://schemas.microsoft.com/office/drawing/2014/main" val="3992657975"/>
                    </a:ext>
                  </a:extLst>
                </a:gridCol>
                <a:gridCol w="330925">
                  <a:extLst>
                    <a:ext uri="{9D8B030D-6E8A-4147-A177-3AD203B41FA5}">
                      <a16:colId xmlns:a16="http://schemas.microsoft.com/office/drawing/2014/main" val="3185942076"/>
                    </a:ext>
                  </a:extLst>
                </a:gridCol>
                <a:gridCol w="292952">
                  <a:extLst>
                    <a:ext uri="{9D8B030D-6E8A-4147-A177-3AD203B41FA5}">
                      <a16:colId xmlns:a16="http://schemas.microsoft.com/office/drawing/2014/main" val="1063894465"/>
                    </a:ext>
                  </a:extLst>
                </a:gridCol>
                <a:gridCol w="335559">
                  <a:extLst>
                    <a:ext uri="{9D8B030D-6E8A-4147-A177-3AD203B41FA5}">
                      <a16:colId xmlns:a16="http://schemas.microsoft.com/office/drawing/2014/main" val="1584434612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255146730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CAP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EFP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NED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ESR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498441128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r>
                        <a:rPr lang="en-US" sz="800" dirty="0">
                          <a:latin typeface="Helvetica" pitchFamily="2" charset="0"/>
                        </a:rPr>
                        <a:t> Baseline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31.3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78.0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71.5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48.5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59.6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46.5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61.6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25186354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32.2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76.9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72.4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49.0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59.9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45.7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59.7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74694796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r>
                        <a:rPr lang="en-US" sz="800" dirty="0">
                          <a:latin typeface="Helvetica" pitchFamily="2" charset="0"/>
                        </a:rPr>
                        <a:t> w/o 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33.2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73.5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48.9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59.4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44.6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53.3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36058926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r>
                        <a:rPr lang="en-US" sz="800" dirty="0">
                          <a:latin typeface="Helvetica" pitchFamily="2" charset="0"/>
                        </a:rPr>
                        <a:t> w/ 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33.6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76.2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70.9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49.3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60.4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42.9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49.0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59905345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3E3C24B7-1568-5346-99CF-61EB2DDAEB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7250" y="5137633"/>
            <a:ext cx="194757" cy="12983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C3D97C9-2D93-6D4B-B6A9-A1D34B0607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67977" y="5308050"/>
            <a:ext cx="194757" cy="1271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E9B41C1-3710-9041-A245-B663A20C28EC}"/>
              </a:ext>
            </a:extLst>
          </p:cNvPr>
          <p:cNvSpPr/>
          <p:nvPr/>
        </p:nvSpPr>
        <p:spPr>
          <a:xfrm>
            <a:off x="6893074" y="5486368"/>
            <a:ext cx="32855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Table 2. </a:t>
            </a:r>
            <a:r>
              <a:rPr lang="en-US" sz="900" dirty="0" err="1">
                <a:latin typeface="Helvetica" pitchFamily="2" charset="0"/>
              </a:rPr>
              <a:t>EntELMo</a:t>
            </a:r>
            <a:r>
              <a:rPr lang="en-US" sz="900" dirty="0">
                <a:latin typeface="Helvetica" pitchFamily="2" charset="0"/>
              </a:rPr>
              <a:t> w/        is trained with a modified version of where we only decode entity mentions instead of the whole context.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2528898-ED56-D243-919B-53B1C4F00616}"/>
              </a:ext>
            </a:extLst>
          </p:cNvPr>
          <p:cNvSpPr txBox="1"/>
          <p:nvPr/>
        </p:nvSpPr>
        <p:spPr>
          <a:xfrm>
            <a:off x="6967992" y="5936273"/>
            <a:ext cx="2372861" cy="23083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" pitchFamily="2" charset="0"/>
              </a:rPr>
              <a:t>Static vs non-static entity representations</a:t>
            </a:r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A819D025-88CB-8E47-BF19-DFC809AFB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10499"/>
              </p:ext>
            </p:extLst>
          </p:nvPr>
        </p:nvGraphicFramePr>
        <p:xfrm>
          <a:off x="6984426" y="6192129"/>
          <a:ext cx="2556521" cy="5720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2156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43009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CONLL-YAGO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43009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ELMo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71.2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43009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Helvetica" pitchFamily="2" charset="0"/>
                        </a:rPr>
                        <a:t>Gupta et al. 2017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65.1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43009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Ganea</a:t>
                      </a:r>
                      <a:r>
                        <a:rPr lang="en-US" sz="800" dirty="0">
                          <a:latin typeface="Helvetica" pitchFamily="2" charset="0"/>
                        </a:rPr>
                        <a:t> and Hofmann, 2017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66.7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</a:tbl>
          </a:graphicData>
        </a:graphic>
      </p:graphicFrame>
      <p:sp>
        <p:nvSpPr>
          <p:cNvPr id="135" name="Rectangle 134">
            <a:extLst>
              <a:ext uri="{FF2B5EF4-FFF2-40B4-BE49-F238E27FC236}">
                <a16:creationId xmlns:a16="http://schemas.microsoft.com/office/drawing/2014/main" id="{A082D3FD-1CCE-6842-ABBB-62F1E65CF64D}"/>
              </a:ext>
            </a:extLst>
          </p:cNvPr>
          <p:cNvSpPr/>
          <p:nvPr/>
        </p:nvSpPr>
        <p:spPr>
          <a:xfrm>
            <a:off x="9476381" y="6104593"/>
            <a:ext cx="919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Scan to check out the code and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73BBB4-D960-884F-A525-7AAE15C78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30564"/>
              </p:ext>
            </p:extLst>
          </p:nvPr>
        </p:nvGraphicFramePr>
        <p:xfrm>
          <a:off x="4772199" y="5310085"/>
          <a:ext cx="1943638" cy="343622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45623">
                  <a:extLst>
                    <a:ext uri="{9D8B030D-6E8A-4147-A177-3AD203B41FA5}">
                      <a16:colId xmlns:a16="http://schemas.microsoft.com/office/drawing/2014/main" val="4122976444"/>
                    </a:ext>
                  </a:extLst>
                </a:gridCol>
                <a:gridCol w="247958">
                  <a:extLst>
                    <a:ext uri="{9D8B030D-6E8A-4147-A177-3AD203B41FA5}">
                      <a16:colId xmlns:a16="http://schemas.microsoft.com/office/drawing/2014/main" val="3147758730"/>
                    </a:ext>
                  </a:extLst>
                </a:gridCol>
                <a:gridCol w="205860">
                  <a:extLst>
                    <a:ext uri="{9D8B030D-6E8A-4147-A177-3AD203B41FA5}">
                      <a16:colId xmlns:a16="http://schemas.microsoft.com/office/drawing/2014/main" val="1066456688"/>
                    </a:ext>
                  </a:extLst>
                </a:gridCol>
                <a:gridCol w="263309">
                  <a:extLst>
                    <a:ext uri="{9D8B030D-6E8A-4147-A177-3AD203B41FA5}">
                      <a16:colId xmlns:a16="http://schemas.microsoft.com/office/drawing/2014/main" val="814357966"/>
                    </a:ext>
                  </a:extLst>
                </a:gridCol>
                <a:gridCol w="315971">
                  <a:extLst>
                    <a:ext uri="{9D8B030D-6E8A-4147-A177-3AD203B41FA5}">
                      <a16:colId xmlns:a16="http://schemas.microsoft.com/office/drawing/2014/main" val="2707184003"/>
                    </a:ext>
                  </a:extLst>
                </a:gridCol>
                <a:gridCol w="263309">
                  <a:extLst>
                    <a:ext uri="{9D8B030D-6E8A-4147-A177-3AD203B41FA5}">
                      <a16:colId xmlns:a16="http://schemas.microsoft.com/office/drawing/2014/main" val="1713443060"/>
                    </a:ext>
                  </a:extLst>
                </a:gridCol>
                <a:gridCol w="301608">
                  <a:extLst>
                    <a:ext uri="{9D8B030D-6E8A-4147-A177-3AD203B41FA5}">
                      <a16:colId xmlns:a16="http://schemas.microsoft.com/office/drawing/2014/main" val="1340173077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Task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CAP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CP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EFP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ESR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ERT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567354123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#class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10331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626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610369053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0A17CF97-CCFA-A749-818E-F35D58D10A64}"/>
              </a:ext>
            </a:extLst>
          </p:cNvPr>
          <p:cNvSpPr txBox="1"/>
          <p:nvPr/>
        </p:nvSpPr>
        <p:spPr>
          <a:xfrm>
            <a:off x="3370400" y="5686274"/>
            <a:ext cx="1041614" cy="12709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Helvetica" pitchFamily="2" charset="0"/>
              </a:rPr>
              <a:t>Dataset References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3B56615-011A-B24E-B59B-1CBF80BC6739}"/>
              </a:ext>
            </a:extLst>
          </p:cNvPr>
          <p:cNvSpPr/>
          <p:nvPr/>
        </p:nvSpPr>
        <p:spPr>
          <a:xfrm>
            <a:off x="3371136" y="5787628"/>
            <a:ext cx="34964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ET: Ultra-fine entity typing.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CAP: </a:t>
            </a:r>
            <a:r>
              <a:rPr lang="en-US" sz="700" dirty="0" err="1">
                <a:latin typeface="Helvetica" pitchFamily="2" charset="0"/>
              </a:rPr>
              <a:t>PreCo</a:t>
            </a:r>
            <a:r>
              <a:rPr lang="en-US" sz="700" dirty="0">
                <a:latin typeface="Helvetica" pitchFamily="2" charset="0"/>
              </a:rPr>
              <a:t>: A large-scale dataset in preschool vocabulary for </a:t>
            </a:r>
            <a:r>
              <a:rPr lang="en-US" sz="700" dirty="0" err="1">
                <a:latin typeface="Helvetica" pitchFamily="2" charset="0"/>
              </a:rPr>
              <a:t>coref</a:t>
            </a:r>
            <a:r>
              <a:rPr lang="en-US" sz="700" dirty="0">
                <a:latin typeface="Helvetica" pitchFamily="2" charset="0"/>
              </a:rPr>
              <a:t> resolution.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CP: </a:t>
            </a:r>
            <a:r>
              <a:rPr lang="en-US" sz="700" dirty="0" err="1">
                <a:latin typeface="Helvetica" pitchFamily="2" charset="0"/>
              </a:rPr>
              <a:t>Conceptnet</a:t>
            </a:r>
            <a:r>
              <a:rPr lang="en-US" sz="700" dirty="0">
                <a:latin typeface="Helvetica" pitchFamily="2" charset="0"/>
              </a:rPr>
              <a:t> 5.5: An open multilingual graph of general knowledge.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NED: Robust disambiguation of named entities in text.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NED: Rare entity prediction with hierarchical </a:t>
            </a:r>
            <a:r>
              <a:rPr lang="en-US" sz="700" dirty="0" err="1">
                <a:latin typeface="Helvetica" pitchFamily="2" charset="0"/>
              </a:rPr>
              <a:t>lstms</a:t>
            </a:r>
            <a:r>
              <a:rPr lang="en-US" sz="700" dirty="0">
                <a:latin typeface="Helvetica" pitchFamily="2" charset="0"/>
              </a:rPr>
              <a:t> using external descriptions. 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ESR: Kore: </a:t>
            </a:r>
            <a:r>
              <a:rPr lang="en-US" sz="700" dirty="0" err="1">
                <a:latin typeface="Helvetica" pitchFamily="2" charset="0"/>
              </a:rPr>
              <a:t>keyphrase</a:t>
            </a:r>
            <a:r>
              <a:rPr lang="en-US" sz="700" dirty="0">
                <a:latin typeface="Helvetica" pitchFamily="2" charset="0"/>
              </a:rPr>
              <a:t> overlap relatedness for entity disambiguation. 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ESR: Jointly embedding entities and text with distant supervision.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ERT: Freebase: a collaboratively created graph database for structuring human knowledge.</a:t>
            </a:r>
          </a:p>
          <a:p>
            <a:pPr marL="80010" indent="-80010">
              <a:buFont typeface="Wingdings" pitchFamily="2" charset="2"/>
              <a:buChar char="§"/>
            </a:pPr>
            <a:endParaRPr lang="en-US" sz="7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64"/>
    </mc:Choice>
    <mc:Fallback xmlns="">
      <p:transition spd="slow" advTm="445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D64A711C-82F3-CC46-B0F2-3C592CAD5B45}"/>
              </a:ext>
            </a:extLst>
          </p:cNvPr>
          <p:cNvSpPr/>
          <p:nvPr/>
        </p:nvSpPr>
        <p:spPr>
          <a:xfrm>
            <a:off x="3516113" y="2172920"/>
            <a:ext cx="3239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C. </a:t>
            </a:r>
            <a:r>
              <a:rPr lang="en-US" sz="800" dirty="0" err="1">
                <a:latin typeface="Helvetica" pitchFamily="2" charset="0"/>
                <a:cs typeface="Times New Roman" panose="02020603050405020304" pitchFamily="18" charset="0"/>
              </a:rPr>
              <a:t>China_men's_national_basketball_team</a:t>
            </a:r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: </a:t>
            </a:r>
            <a:r>
              <a:rPr lang="en-US" sz="800" dirty="0">
                <a:latin typeface="Helvetica" pitchFamily="2" charset="0"/>
              </a:rPr>
              <a:t>The Chinese men's national basketball team represents the …</a:t>
            </a:r>
          </a:p>
          <a:p>
            <a:endParaRPr lang="en-US" sz="8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576B80-6C48-5C47-9A12-6C434BCE70A4}"/>
              </a:ext>
            </a:extLst>
          </p:cNvPr>
          <p:cNvSpPr txBox="1"/>
          <p:nvPr/>
        </p:nvSpPr>
        <p:spPr>
          <a:xfrm>
            <a:off x="823208" y="100865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Helvetica" pitchFamily="2" charset="0"/>
              </a:rPr>
              <a:t>Neural</a:t>
            </a:r>
            <a:r>
              <a:rPr lang="zh-CN" altLang="en-US" sz="900" dirty="0">
                <a:latin typeface="Helvetica" pitchFamily="2" charset="0"/>
              </a:rPr>
              <a:t> </a:t>
            </a:r>
            <a:r>
              <a:rPr lang="en-US" altLang="zh-CN" sz="900" dirty="0">
                <a:latin typeface="Helvetica" pitchFamily="2" charset="0"/>
              </a:rPr>
              <a:t>Networks</a:t>
            </a:r>
            <a:endParaRPr lang="en-US" sz="900" dirty="0">
              <a:latin typeface="Helvetica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21FA61B-F84D-9E4D-B044-9834014CA34B}"/>
              </a:ext>
            </a:extLst>
          </p:cNvPr>
          <p:cNvSpPr txBox="1">
            <a:spLocks/>
          </p:cNvSpPr>
          <p:nvPr/>
        </p:nvSpPr>
        <p:spPr>
          <a:xfrm>
            <a:off x="2563257" y="38270"/>
            <a:ext cx="8038663" cy="269692"/>
          </a:xfrm>
          <a:prstGeom prst="rect">
            <a:avLst/>
          </a:prstGeom>
        </p:spPr>
        <p:txBody>
          <a:bodyPr vert="horz" lIns="21431" tIns="10716" rIns="21431" bIns="107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600" b="1" dirty="0" err="1">
                <a:latin typeface="Helvetica" pitchFamily="2" charset="0"/>
              </a:rPr>
              <a:t>EntEval</a:t>
            </a:r>
            <a:r>
              <a:rPr lang="en-US" sz="1600" b="1" dirty="0">
                <a:latin typeface="Helvetica" pitchFamily="2" charset="0"/>
              </a:rPr>
              <a:t>: A Holistic Evaluation Benchmark for Entity Representations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9144C-FB68-8E43-BCC6-47EA0B07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17"/>
          <a:stretch/>
        </p:blipFill>
        <p:spPr>
          <a:xfrm>
            <a:off x="115240" y="103654"/>
            <a:ext cx="583103" cy="57445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F15568E-C2F3-BC4C-8743-F5EDCCF48E73}"/>
              </a:ext>
            </a:extLst>
          </p:cNvPr>
          <p:cNvSpPr txBox="1">
            <a:spLocks/>
          </p:cNvSpPr>
          <p:nvPr/>
        </p:nvSpPr>
        <p:spPr>
          <a:xfrm>
            <a:off x="3255113" y="299009"/>
            <a:ext cx="6427303" cy="180220"/>
          </a:xfrm>
          <a:prstGeom prst="rect">
            <a:avLst/>
          </a:prstGeom>
        </p:spPr>
        <p:txBody>
          <a:bodyPr vert="horz" lIns="21431" tIns="10716" rIns="21431" bIns="1071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200" dirty="0" err="1">
                <a:latin typeface="Helvetica" pitchFamily="2" charset="0"/>
              </a:rPr>
              <a:t>Mingda</a:t>
            </a:r>
            <a:r>
              <a:rPr lang="en-US" sz="1200" dirty="0">
                <a:latin typeface="Helvetica" pitchFamily="2" charset="0"/>
              </a:rPr>
              <a:t> Chen*</a:t>
            </a:r>
            <a:r>
              <a:rPr lang="en-US" sz="1200" baseline="30000" dirty="0">
                <a:latin typeface="Helvetica" pitchFamily="2" charset="0"/>
              </a:rPr>
              <a:t>1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Zewei</a:t>
            </a:r>
            <a:r>
              <a:rPr lang="en-US" sz="1200" dirty="0">
                <a:latin typeface="Helvetica" pitchFamily="2" charset="0"/>
              </a:rPr>
              <a:t> Chu*</a:t>
            </a:r>
            <a:r>
              <a:rPr lang="en-US" sz="1200" baseline="30000" dirty="0">
                <a:latin typeface="Helvetica" pitchFamily="2" charset="0"/>
              </a:rPr>
              <a:t>2</a:t>
            </a:r>
            <a:r>
              <a:rPr lang="en-US" sz="1200" dirty="0">
                <a:latin typeface="Helvetica" pitchFamily="2" charset="0"/>
              </a:rPr>
              <a:t>, Yang Chen</a:t>
            </a:r>
            <a:r>
              <a:rPr lang="en-US" sz="1200" baseline="30000" dirty="0">
                <a:latin typeface="Helvetica" pitchFamily="2" charset="0"/>
              </a:rPr>
              <a:t>4</a:t>
            </a:r>
            <a:r>
              <a:rPr lang="en-US" sz="1200" dirty="0">
                <a:latin typeface="Helvetica" pitchFamily="2" charset="0"/>
              </a:rPr>
              <a:t>, Karl Stratos</a:t>
            </a:r>
            <a:r>
              <a:rPr lang="en-US" sz="1200" baseline="30000" dirty="0">
                <a:latin typeface="Helvetica" pitchFamily="2" charset="0"/>
              </a:rPr>
              <a:t>3</a:t>
            </a:r>
            <a:r>
              <a:rPr lang="en-US" sz="1200" dirty="0">
                <a:latin typeface="Helvetica" pitchFamily="2" charset="0"/>
              </a:rPr>
              <a:t>, Kevin Gimpel</a:t>
            </a:r>
            <a:r>
              <a:rPr lang="en-US" sz="1200" baseline="30000" dirty="0">
                <a:latin typeface="Helvetica" pitchFamily="2" charset="0"/>
              </a:rPr>
              <a:t>1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26106F7-141B-8944-8D41-D89A6E775EDC}"/>
              </a:ext>
            </a:extLst>
          </p:cNvPr>
          <p:cNvSpPr txBox="1">
            <a:spLocks/>
          </p:cNvSpPr>
          <p:nvPr/>
        </p:nvSpPr>
        <p:spPr>
          <a:xfrm>
            <a:off x="2961805" y="516523"/>
            <a:ext cx="7415392" cy="164993"/>
          </a:xfrm>
          <a:prstGeom prst="rect">
            <a:avLst/>
          </a:prstGeom>
        </p:spPr>
        <p:txBody>
          <a:bodyPr vert="horz" lIns="21431" tIns="10716" rIns="21431" bIns="10716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14279"/>
            <a:r>
              <a:rPr lang="en-US" sz="1200" baseline="30000" dirty="0">
                <a:latin typeface="Helvetica" pitchFamily="2" charset="0"/>
              </a:rPr>
              <a:t>1</a:t>
            </a:r>
            <a:r>
              <a:rPr lang="en-US" sz="1200" dirty="0">
                <a:latin typeface="Helvetica" pitchFamily="2" charset="0"/>
              </a:rPr>
              <a:t>Toyota Technological Institute at Chicago    </a:t>
            </a:r>
            <a:r>
              <a:rPr lang="en-US" sz="1200" baseline="30000" dirty="0">
                <a:latin typeface="Helvetica" pitchFamily="2" charset="0"/>
              </a:rPr>
              <a:t>2</a:t>
            </a:r>
            <a:r>
              <a:rPr lang="en-US" sz="1200" dirty="0">
                <a:latin typeface="Helvetica" pitchFamily="2" charset="0"/>
              </a:rPr>
              <a:t>University of Chicago    </a:t>
            </a:r>
            <a:r>
              <a:rPr lang="en-US" sz="1200" baseline="30000" dirty="0">
                <a:latin typeface="Helvetica" pitchFamily="2" charset="0"/>
              </a:rPr>
              <a:t>3</a:t>
            </a:r>
            <a:r>
              <a:rPr lang="en-US" sz="1200" dirty="0">
                <a:latin typeface="Helvetica" pitchFamily="2" charset="0"/>
              </a:rPr>
              <a:t>Rutgers University    </a:t>
            </a:r>
            <a:r>
              <a:rPr lang="en-US" sz="1200" baseline="30000" dirty="0">
                <a:latin typeface="Helvetica" pitchFamily="2" charset="0"/>
              </a:rPr>
              <a:t>4</a:t>
            </a:r>
            <a:r>
              <a:rPr lang="en-US" sz="1200" dirty="0">
                <a:latin typeface="Helvetica" pitchFamily="2" charset="0"/>
              </a:rPr>
              <a:t>Ohio State University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778A7D-6B27-C744-A267-0A25F5F27B6B}"/>
              </a:ext>
            </a:extLst>
          </p:cNvPr>
          <p:cNvSpPr txBox="1"/>
          <p:nvPr/>
        </p:nvSpPr>
        <p:spPr>
          <a:xfrm>
            <a:off x="98339" y="746182"/>
            <a:ext cx="3239843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Learning</a:t>
            </a:r>
            <a:r>
              <a:rPr lang="zh-CN" alt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Entity</a:t>
            </a:r>
            <a:r>
              <a:rPr lang="zh-CN" alt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Representations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4CB4C-9392-7A45-B40F-C7C614ABE5EA}"/>
              </a:ext>
            </a:extLst>
          </p:cNvPr>
          <p:cNvSpPr txBox="1"/>
          <p:nvPr/>
        </p:nvSpPr>
        <p:spPr>
          <a:xfrm>
            <a:off x="360113" y="110020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Helvetica" pitchFamily="2" charset="0"/>
              </a:rPr>
              <a:t>Entity</a:t>
            </a:r>
            <a:endParaRPr lang="en-US" sz="1000" dirty="0">
              <a:latin typeface="Helvetica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9F6F6-7B82-2B4E-98CB-F1F1D29829E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09522" y="1208897"/>
            <a:ext cx="922177" cy="266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30630E-57E8-6A41-B616-999A385CAD36}"/>
              </a:ext>
            </a:extLst>
          </p:cNvPr>
          <p:cNvSpPr txBox="1"/>
          <p:nvPr/>
        </p:nvSpPr>
        <p:spPr>
          <a:xfrm>
            <a:off x="1831699" y="1088450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Helvetica" pitchFamily="2" charset="0"/>
              </a:rPr>
              <a:t>Fixed-length</a:t>
            </a:r>
            <a:r>
              <a:rPr lang="zh-CN" altLang="en-US" sz="1000" dirty="0">
                <a:latin typeface="Helvetica" pitchFamily="2" charset="0"/>
              </a:rPr>
              <a:t> </a:t>
            </a:r>
            <a:r>
              <a:rPr lang="en-US" altLang="zh-CN" sz="1000" dirty="0">
                <a:latin typeface="Helvetica" pitchFamily="2" charset="0"/>
              </a:rPr>
              <a:t>vector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82AC65-DDDD-C648-B301-D33C050E80FC}"/>
              </a:ext>
            </a:extLst>
          </p:cNvPr>
          <p:cNvSpPr txBox="1"/>
          <p:nvPr/>
        </p:nvSpPr>
        <p:spPr>
          <a:xfrm>
            <a:off x="191332" y="1266049"/>
            <a:ext cx="30528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Helvetica" pitchFamily="2" charset="0"/>
              </a:rPr>
              <a:t>We are interested in two approaches: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i="1" dirty="0">
                <a:latin typeface="Helvetica" pitchFamily="2" charset="0"/>
              </a:rPr>
              <a:t>Contextualized entity representations (CER) </a:t>
            </a:r>
            <a:r>
              <a:rPr lang="en-US" sz="900" dirty="0">
                <a:latin typeface="Helvetica" pitchFamily="2" charset="0"/>
              </a:rPr>
              <a:t>that encode an entity based on the context it appears regardless of whether the entity is seen before.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i="1" dirty="0">
                <a:latin typeface="Helvetica" pitchFamily="2" charset="0"/>
              </a:rPr>
              <a:t>Descriptive entity representations (DER) </a:t>
            </a:r>
            <a:r>
              <a:rPr lang="en-US" sz="900" dirty="0">
                <a:latin typeface="Helvetica" pitchFamily="2" charset="0"/>
              </a:rPr>
              <a:t>that rely on entries in Wikipedia. </a:t>
            </a:r>
          </a:p>
          <a:p>
            <a:endParaRPr lang="en-US" sz="900" i="1" dirty="0">
              <a:latin typeface="Helvetica" pitchFamily="2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27F8B5F-3DA0-3C44-A999-73821CE13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" y="98196"/>
            <a:ext cx="583103" cy="583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1AF5F7-24BA-5B44-AD98-EEFAAB03A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10" y="102748"/>
            <a:ext cx="583103" cy="583103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E05EDCDA-6971-F245-9300-D4A085DAB2CA}"/>
              </a:ext>
            </a:extLst>
          </p:cNvPr>
          <p:cNvSpPr txBox="1"/>
          <p:nvPr/>
        </p:nvSpPr>
        <p:spPr>
          <a:xfrm>
            <a:off x="98339" y="2176838"/>
            <a:ext cx="3239843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Helvetica" pitchFamily="2" charset="0"/>
              </a:rPr>
              <a:t>EntEval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D7D4E7-963B-314C-9513-A022A8BBE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695" y="102748"/>
            <a:ext cx="655388" cy="58310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6B50A191-6F5A-B44F-AD99-C5C821A6E39B}"/>
              </a:ext>
            </a:extLst>
          </p:cNvPr>
          <p:cNvSpPr txBox="1"/>
          <p:nvPr/>
        </p:nvSpPr>
        <p:spPr>
          <a:xfrm>
            <a:off x="193602" y="2483056"/>
            <a:ext cx="30833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altLang="zh-CN" sz="900" dirty="0">
                <a:latin typeface="Helvetica" pitchFamily="2" charset="0"/>
              </a:rPr>
              <a:t>7 probing task groups.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204026-14D3-A645-AE0A-2F2212913001}"/>
              </a:ext>
            </a:extLst>
          </p:cNvPr>
          <p:cNvSpPr txBox="1"/>
          <p:nvPr/>
        </p:nvSpPr>
        <p:spPr>
          <a:xfrm>
            <a:off x="139481" y="2733681"/>
            <a:ext cx="1242435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Helvetica" pitchFamily="2" charset="0"/>
              </a:rPr>
              <a:t>Entity Typing (ET)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634CEE-2BC0-8F44-84F1-DA07C7368B7C}"/>
              </a:ext>
            </a:extLst>
          </p:cNvPr>
          <p:cNvSpPr/>
          <p:nvPr/>
        </p:nvSpPr>
        <p:spPr>
          <a:xfrm>
            <a:off x="62429" y="2971793"/>
            <a:ext cx="33269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ET = assign types to an entity given only the mention context.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C769F0-666F-2F4A-B932-43C36DD63881}"/>
              </a:ext>
            </a:extLst>
          </p:cNvPr>
          <p:cNvSpPr/>
          <p:nvPr/>
        </p:nvSpPr>
        <p:spPr>
          <a:xfrm>
            <a:off x="367942" y="3210166"/>
            <a:ext cx="2654805" cy="33855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Logic was established as 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a discipline</a:t>
            </a:r>
            <a:r>
              <a:rPr lang="en-US" sz="800" dirty="0">
                <a:latin typeface="Helvetica" pitchFamily="2" charset="0"/>
              </a:rPr>
              <a:t> by Aristotle, who established its fundamental place in philosophy.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B1EAB-398F-D54B-8F95-107D22BF893E}"/>
              </a:ext>
            </a:extLst>
          </p:cNvPr>
          <p:cNvSpPr/>
          <p:nvPr/>
        </p:nvSpPr>
        <p:spPr>
          <a:xfrm>
            <a:off x="139481" y="3575277"/>
            <a:ext cx="554960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Wisdom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EBF4C4-D918-414F-8312-2CA99D996D7F}"/>
              </a:ext>
            </a:extLst>
          </p:cNvPr>
          <p:cNvSpPr/>
          <p:nvPr/>
        </p:nvSpPr>
        <p:spPr>
          <a:xfrm>
            <a:off x="746295" y="3575277"/>
            <a:ext cx="635110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University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8DAF5D-B6E4-3540-9BCD-A8B62082816B}"/>
              </a:ext>
            </a:extLst>
          </p:cNvPr>
          <p:cNvSpPr/>
          <p:nvPr/>
        </p:nvSpPr>
        <p:spPr>
          <a:xfrm>
            <a:off x="1433259" y="3575277"/>
            <a:ext cx="713483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Philosophy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A832F-EEBF-D84F-8679-195BE476ADED}"/>
              </a:ext>
            </a:extLst>
          </p:cNvPr>
          <p:cNvSpPr/>
          <p:nvPr/>
        </p:nvSpPr>
        <p:spPr>
          <a:xfrm>
            <a:off x="2198186" y="3575277"/>
            <a:ext cx="580608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Accident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E02F8A2-7C98-5643-BC2E-D37EC1AA475B}"/>
              </a:ext>
            </a:extLst>
          </p:cNvPr>
          <p:cNvSpPr/>
          <p:nvPr/>
        </p:nvSpPr>
        <p:spPr>
          <a:xfrm>
            <a:off x="2830769" y="3580966"/>
            <a:ext cx="287258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29AD5C-383D-0242-92E6-0C9EE5CAA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14" y="3790721"/>
            <a:ext cx="86907" cy="84057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88359D4B-BC51-2E40-ACE8-623546A3D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2761" y="3790721"/>
            <a:ext cx="86907" cy="84057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40850A7-2D0F-0B4B-A07C-EEFBC512634B}"/>
              </a:ext>
            </a:extLst>
          </p:cNvPr>
          <p:cNvSpPr txBox="1"/>
          <p:nvPr/>
        </p:nvSpPr>
        <p:spPr>
          <a:xfrm>
            <a:off x="139481" y="3917512"/>
            <a:ext cx="2122803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Coreference Arc Prediction (CAP)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41BBB-0E88-3D4C-8BAC-A4DD1F4CB5CD}"/>
              </a:ext>
            </a:extLst>
          </p:cNvPr>
          <p:cNvSpPr/>
          <p:nvPr/>
        </p:nvSpPr>
        <p:spPr>
          <a:xfrm>
            <a:off x="134932" y="4189647"/>
            <a:ext cx="30528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CAP = classify if two entities are the same given context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47FFB29-B541-D443-8077-D99F269C7DDF}"/>
              </a:ext>
            </a:extLst>
          </p:cNvPr>
          <p:cNvSpPr/>
          <p:nvPr/>
        </p:nvSpPr>
        <p:spPr>
          <a:xfrm>
            <a:off x="388941" y="4433696"/>
            <a:ext cx="2562027" cy="33855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Revenues of $14.5 billion were posted by [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Dell</a:t>
            </a:r>
            <a:r>
              <a:rPr lang="en-US" sz="800" dirty="0">
                <a:latin typeface="Helvetica" pitchFamily="2" charset="0"/>
              </a:rPr>
              <a:t>]. [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The company</a:t>
            </a:r>
            <a:r>
              <a:rPr lang="en-US" sz="800" dirty="0">
                <a:latin typeface="Helvetica" pitchFamily="2" charset="0"/>
              </a:rPr>
              <a:t>] ...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0C4D9CA-37F3-3642-A485-BA61288E7EFC}"/>
              </a:ext>
            </a:extLst>
          </p:cNvPr>
          <p:cNvCxnSpPr>
            <a:cxnSpLocks/>
          </p:cNvCxnSpPr>
          <p:nvPr/>
        </p:nvCxnSpPr>
        <p:spPr>
          <a:xfrm>
            <a:off x="836741" y="4748273"/>
            <a:ext cx="1647613" cy="80717"/>
          </a:xfrm>
          <a:prstGeom prst="bentConnector3">
            <a:avLst>
              <a:gd name="adj1" fmla="val -16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A956FA-B2FB-1447-A150-5C7067E62246}"/>
              </a:ext>
            </a:extLst>
          </p:cNvPr>
          <p:cNvCxnSpPr>
            <a:cxnSpLocks/>
          </p:cNvCxnSpPr>
          <p:nvPr/>
        </p:nvCxnSpPr>
        <p:spPr>
          <a:xfrm flipV="1">
            <a:off x="2487426" y="4606943"/>
            <a:ext cx="0" cy="2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A picture containing tunnel&#10;&#10;Description automatically generated">
            <a:extLst>
              <a:ext uri="{FF2B5EF4-FFF2-40B4-BE49-F238E27FC236}">
                <a16:creationId xmlns:a16="http://schemas.microsoft.com/office/drawing/2014/main" id="{9D09D4C7-71D4-6C48-AF77-3927380DE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495" y="4686941"/>
            <a:ext cx="57821" cy="10612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69F6C8F-C282-A84D-9FE4-287B0F055C4E}"/>
              </a:ext>
            </a:extLst>
          </p:cNvPr>
          <p:cNvSpPr txBox="1"/>
          <p:nvPr/>
        </p:nvSpPr>
        <p:spPr>
          <a:xfrm>
            <a:off x="3371136" y="745637"/>
            <a:ext cx="3504445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Helvetica" pitchFamily="2" charset="0"/>
              </a:rPr>
              <a:t>EntEval</a:t>
            </a:r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 cont.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60BC65-D963-E841-8C1A-D4CBC77BCA62}"/>
              </a:ext>
            </a:extLst>
          </p:cNvPr>
          <p:cNvSpPr txBox="1"/>
          <p:nvPr/>
        </p:nvSpPr>
        <p:spPr>
          <a:xfrm>
            <a:off x="6909980" y="3172758"/>
            <a:ext cx="3239843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Experiment Results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19A5E18-6B0C-314C-B447-2A3F929C07E3}"/>
              </a:ext>
            </a:extLst>
          </p:cNvPr>
          <p:cNvSpPr txBox="1"/>
          <p:nvPr/>
        </p:nvSpPr>
        <p:spPr>
          <a:xfrm>
            <a:off x="139481" y="5042307"/>
            <a:ext cx="2052704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Entity Factuality Prediction (EFP)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0A8C79-D362-734D-A174-160FEFABD96C}"/>
              </a:ext>
            </a:extLst>
          </p:cNvPr>
          <p:cNvSpPr/>
          <p:nvPr/>
        </p:nvSpPr>
        <p:spPr>
          <a:xfrm>
            <a:off x="110909" y="5294879"/>
            <a:ext cx="325949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EFP = classify the correctness of statements for entities.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C59D3-3164-CB4C-9E93-DE789A8E6C57}"/>
              </a:ext>
            </a:extLst>
          </p:cNvPr>
          <p:cNvSpPr txBox="1"/>
          <p:nvPr/>
        </p:nvSpPr>
        <p:spPr>
          <a:xfrm>
            <a:off x="402727" y="5523321"/>
            <a:ext cx="1816211" cy="215444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TD Garden </a:t>
            </a:r>
            <a:r>
              <a:rPr lang="en-US" sz="800" dirty="0">
                <a:latin typeface="Helvetica" pitchFamily="2" charset="0"/>
              </a:rPr>
              <a:t>has held Bruins games.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F27054B-F2A0-ED4E-89FF-A7D0E8487C3B}"/>
              </a:ext>
            </a:extLst>
          </p:cNvPr>
          <p:cNvSpPr txBox="1"/>
          <p:nvPr/>
        </p:nvSpPr>
        <p:spPr>
          <a:xfrm>
            <a:off x="3378047" y="1061936"/>
            <a:ext cx="2287688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Named Entity Disambiguation (NED)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6055C29-A4A4-D442-A1C9-0AF4E8C02A0D}"/>
              </a:ext>
            </a:extLst>
          </p:cNvPr>
          <p:cNvSpPr/>
          <p:nvPr/>
        </p:nvSpPr>
        <p:spPr>
          <a:xfrm>
            <a:off x="3327312" y="1310476"/>
            <a:ext cx="36174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NED = link a named-entity mention to its entry in a knowledge base.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EB4C8A6-7C6A-DD42-865F-BD5A277728D4}"/>
              </a:ext>
            </a:extLst>
          </p:cNvPr>
          <p:cNvSpPr/>
          <p:nvPr/>
        </p:nvSpPr>
        <p:spPr>
          <a:xfrm>
            <a:off x="3539083" y="1543390"/>
            <a:ext cx="2961602" cy="338554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SOCCER - JAPAN GET LUCKY WIN, 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  <a:cs typeface="Times New Roman" panose="02020603050405020304" pitchFamily="18" charset="0"/>
              </a:rPr>
              <a:t>CHINA</a:t>
            </a:r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 IN SURPRISE DEFEAT. 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6F4DFB-A8B2-394F-8890-93384441D805}"/>
              </a:ext>
            </a:extLst>
          </p:cNvPr>
          <p:cNvSpPr/>
          <p:nvPr/>
        </p:nvSpPr>
        <p:spPr>
          <a:xfrm>
            <a:off x="3528755" y="2452016"/>
            <a:ext cx="31472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D. </a:t>
            </a:r>
            <a:r>
              <a:rPr lang="en-US" sz="800" dirty="0" err="1">
                <a:latin typeface="Helvetica" pitchFamily="2" charset="0"/>
                <a:cs typeface="Times New Roman" panose="02020603050405020304" pitchFamily="18" charset="0"/>
              </a:rPr>
              <a:t>China_PR_national_football_team</a:t>
            </a:r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: The Chinese national </a:t>
            </a:r>
            <a:r>
              <a:rPr lang="en-US" sz="800" dirty="0">
                <a:latin typeface="Helvetica" pitchFamily="2" charset="0"/>
              </a:rPr>
              <a:t>football team recognized as China PR by FIFA …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16817C8-3C5B-0144-82D7-7A0E50D034F1}"/>
              </a:ext>
            </a:extLst>
          </p:cNvPr>
          <p:cNvSpPr/>
          <p:nvPr/>
        </p:nvSpPr>
        <p:spPr>
          <a:xfrm>
            <a:off x="3524355" y="1858887"/>
            <a:ext cx="29763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A. China: China is a country in East Asia …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5D7D6F4-2274-6B4F-B240-610AF26CD03A}"/>
              </a:ext>
            </a:extLst>
          </p:cNvPr>
          <p:cNvSpPr/>
          <p:nvPr/>
        </p:nvSpPr>
        <p:spPr>
          <a:xfrm>
            <a:off x="3524355" y="2024747"/>
            <a:ext cx="23310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B. Porcelain: Porcelain is a ceramic material …</a:t>
            </a:r>
          </a:p>
        </p:txBody>
      </p:sp>
      <p:pic>
        <p:nvPicPr>
          <p:cNvPr id="52" name="Picture 51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16A8E629-AD26-0E44-94FF-B425962BD1C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952" t="9845" r="8643" b="8383"/>
          <a:stretch/>
        </p:blipFill>
        <p:spPr>
          <a:xfrm>
            <a:off x="9805350" y="6380508"/>
            <a:ext cx="481649" cy="48983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4B0E43-DC08-8644-9B99-EB4FB913388A}"/>
              </a:ext>
            </a:extLst>
          </p:cNvPr>
          <p:cNvSpPr txBox="1"/>
          <p:nvPr/>
        </p:nvSpPr>
        <p:spPr>
          <a:xfrm>
            <a:off x="9176460" y="255096"/>
            <a:ext cx="120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*Equal Contribution. Listed in alphabetical order.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9C462CD-6917-FC41-8A54-84567A141DB3}"/>
              </a:ext>
            </a:extLst>
          </p:cNvPr>
          <p:cNvSpPr txBox="1"/>
          <p:nvPr/>
        </p:nvSpPr>
        <p:spPr>
          <a:xfrm>
            <a:off x="6931968" y="745688"/>
            <a:ext cx="3256694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Hyperlink-Based Training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48ED1CE-332F-BA4F-895E-CE4C6C756A2F}"/>
              </a:ext>
            </a:extLst>
          </p:cNvPr>
          <p:cNvSpPr/>
          <p:nvPr/>
        </p:nvSpPr>
        <p:spPr>
          <a:xfrm>
            <a:off x="6924123" y="1042540"/>
            <a:ext cx="3239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Given a context sentence           with mention span        and a description sentence            </a:t>
            </a:r>
          </a:p>
          <a:p>
            <a:r>
              <a:rPr lang="en-US" sz="900" dirty="0">
                <a:latin typeface="Helvetica" pitchFamily="2" charset="0"/>
              </a:rPr>
              <a:t>We use the same bidirectional language modeling loss</a:t>
            </a:r>
          </a:p>
          <a:p>
            <a:r>
              <a:rPr lang="en-US" sz="900" dirty="0">
                <a:latin typeface="Helvetica" pitchFamily="2" charset="0"/>
              </a:rPr>
              <a:t>                                       as in </a:t>
            </a:r>
            <a:r>
              <a:rPr lang="en-US" sz="900" dirty="0" err="1">
                <a:latin typeface="Helvetica" pitchFamily="2" charset="0"/>
              </a:rPr>
              <a:t>ELMo</a:t>
            </a:r>
            <a:r>
              <a:rPr lang="en-US" sz="900" dirty="0">
                <a:latin typeface="Helvetica" pitchFamily="2" charset="0"/>
              </a:rPr>
              <a:t>, where</a:t>
            </a:r>
          </a:p>
          <a:p>
            <a:endParaRPr lang="en-US" sz="900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1B5ACA8-6957-834C-B25E-59F4E61811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3383" y="1105299"/>
            <a:ext cx="286887" cy="1035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7F3CA15-FB08-E64A-BB17-C9411EE382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8513" y="1098827"/>
            <a:ext cx="216254" cy="11942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18253C-C906-DE40-8CE2-F9000FE2C1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6820" y="1250209"/>
            <a:ext cx="235852" cy="10058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88F8A72-ABE4-5E43-9E8F-6AB47A6C44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50478" y="1520012"/>
            <a:ext cx="1172018" cy="127124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2A49C71-0D20-3B4C-9F8D-D4CEED5B1B10}"/>
              </a:ext>
            </a:extLst>
          </p:cNvPr>
          <p:cNvSpPr/>
          <p:nvPr/>
        </p:nvSpPr>
        <p:spPr>
          <a:xfrm>
            <a:off x="6941340" y="1919447"/>
            <a:ext cx="33366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In addition, we define two bag-of-words reconstruction losses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E71E50-86DD-8F4A-B00B-9E13959B9F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9063" y="2162978"/>
            <a:ext cx="2007186" cy="479739"/>
          </a:xfrm>
          <a:prstGeom prst="rect">
            <a:avLst/>
          </a:prstGeom>
        </p:spPr>
      </p:pic>
      <p:sp>
        <p:nvSpPr>
          <p:cNvPr id="251" name="Rectangle 250">
            <a:extLst>
              <a:ext uri="{FF2B5EF4-FFF2-40B4-BE49-F238E27FC236}">
                <a16:creationId xmlns:a16="http://schemas.microsoft.com/office/drawing/2014/main" id="{E0D41E0B-6AD2-2F43-BA4E-F08579620C9B}"/>
              </a:ext>
            </a:extLst>
          </p:cNvPr>
          <p:cNvSpPr/>
          <p:nvPr/>
        </p:nvSpPr>
        <p:spPr>
          <a:xfrm>
            <a:off x="6967992" y="2683150"/>
            <a:ext cx="3239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The final training loss for </a:t>
            </a:r>
            <a:r>
              <a:rPr lang="en-US" sz="900" b="1" dirty="0" err="1">
                <a:solidFill>
                  <a:srgbClr val="C00000"/>
                </a:solidFill>
                <a:latin typeface="Helvetica" pitchFamily="2" charset="0"/>
              </a:rPr>
              <a:t>EntELMo</a:t>
            </a:r>
            <a:r>
              <a:rPr lang="en-US" sz="900" dirty="0">
                <a:latin typeface="Helvetica" pitchFamily="2" charset="0"/>
              </a:rPr>
              <a:t> is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2489616-E3ED-EB4F-9879-DC1410B3A6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84579" y="2932109"/>
            <a:ext cx="2100665" cy="147731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ADEB65-188C-694B-88E1-D1CE2EB2FD39}"/>
              </a:ext>
            </a:extLst>
          </p:cNvPr>
          <p:cNvCxnSpPr>
            <a:cxnSpLocks/>
          </p:cNvCxnSpPr>
          <p:nvPr/>
        </p:nvCxnSpPr>
        <p:spPr>
          <a:xfrm>
            <a:off x="8451884" y="2326894"/>
            <a:ext cx="906305" cy="25660"/>
          </a:xfrm>
          <a:prstGeom prst="bentConnector3">
            <a:avLst>
              <a:gd name="adj1" fmla="val -112"/>
            </a:avLst>
          </a:prstGeom>
          <a:ln>
            <a:solidFill>
              <a:schemeClr val="tx1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D0D4D896-609A-984B-B1F0-039A263FC1AC}"/>
              </a:ext>
            </a:extLst>
          </p:cNvPr>
          <p:cNvCxnSpPr>
            <a:cxnSpLocks/>
          </p:cNvCxnSpPr>
          <p:nvPr/>
        </p:nvCxnSpPr>
        <p:spPr>
          <a:xfrm>
            <a:off x="8451884" y="2580173"/>
            <a:ext cx="906305" cy="62544"/>
          </a:xfrm>
          <a:prstGeom prst="bentConnector3">
            <a:avLst>
              <a:gd name="adj1" fmla="val -112"/>
            </a:avLst>
          </a:prstGeom>
          <a:ln cap="flat">
            <a:solidFill>
              <a:schemeClr val="tx1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BDE8396-7608-0E47-9D84-2FA69F8F58C3}"/>
              </a:ext>
            </a:extLst>
          </p:cNvPr>
          <p:cNvSpPr/>
          <p:nvPr/>
        </p:nvSpPr>
        <p:spPr>
          <a:xfrm>
            <a:off x="9296984" y="2124110"/>
            <a:ext cx="874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Special symbols prepended to sentences to distinguish descriptions from contexts.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04781464-0308-884E-A213-253792E01DC0}"/>
              </a:ext>
            </a:extLst>
          </p:cNvPr>
          <p:cNvGraphicFramePr>
            <a:graphicFrameLocks noGrp="1"/>
          </p:cNvGraphicFramePr>
          <p:nvPr/>
        </p:nvGraphicFramePr>
        <p:xfrm>
          <a:off x="6924123" y="3484842"/>
          <a:ext cx="3272798" cy="859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744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339634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  <a:gridCol w="313509">
                  <a:extLst>
                    <a:ext uri="{9D8B030D-6E8A-4147-A177-3AD203B41FA5}">
                      <a16:colId xmlns:a16="http://schemas.microsoft.com/office/drawing/2014/main" val="89775456"/>
                    </a:ext>
                  </a:extLst>
                </a:gridCol>
                <a:gridCol w="322218">
                  <a:extLst>
                    <a:ext uri="{9D8B030D-6E8A-4147-A177-3AD203B41FA5}">
                      <a16:colId xmlns:a16="http://schemas.microsoft.com/office/drawing/2014/main" val="203516195"/>
                    </a:ext>
                  </a:extLst>
                </a:gridCol>
                <a:gridCol w="330925">
                  <a:extLst>
                    <a:ext uri="{9D8B030D-6E8A-4147-A177-3AD203B41FA5}">
                      <a16:colId xmlns:a16="http://schemas.microsoft.com/office/drawing/2014/main" val="1711320561"/>
                    </a:ext>
                  </a:extLst>
                </a:gridCol>
                <a:gridCol w="300796">
                  <a:extLst>
                    <a:ext uri="{9D8B030D-6E8A-4147-A177-3AD203B41FA5}">
                      <a16:colId xmlns:a16="http://schemas.microsoft.com/office/drawing/2014/main" val="184693423"/>
                    </a:ext>
                  </a:extLst>
                </a:gridCol>
                <a:gridCol w="327170">
                  <a:extLst>
                    <a:ext uri="{9D8B030D-6E8A-4147-A177-3AD203B41FA5}">
                      <a16:colId xmlns:a16="http://schemas.microsoft.com/office/drawing/2014/main" val="3945908977"/>
                    </a:ext>
                  </a:extLst>
                </a:gridCol>
                <a:gridCol w="381802">
                  <a:extLst>
                    <a:ext uri="{9D8B030D-6E8A-4147-A177-3AD203B41FA5}">
                      <a16:colId xmlns:a16="http://schemas.microsoft.com/office/drawing/2014/main" val="3739850647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CAP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EFP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NED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ESR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GloVe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10.3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67.0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41.2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52.6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40.8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50.9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Helvetica" pitchFamily="2" charset="0"/>
                        </a:rPr>
                        <a:t>BERT Base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32.0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80.6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74.8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50.6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65.6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42.2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28.8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Helvetica" pitchFamily="2" charset="0"/>
                        </a:rPr>
                        <a:t>BERT Large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32.3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79.1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76.7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54.3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66.9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48.8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Helvetica" pitchFamily="2" charset="0"/>
                        </a:rPr>
                        <a:t>32.6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ELMo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35.6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79.1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75.8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51.6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61.2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46.8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60.3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941617974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7117AF36-764B-FC42-8CFC-D54669C7A67D}"/>
              </a:ext>
            </a:extLst>
          </p:cNvPr>
          <p:cNvSpPr/>
          <p:nvPr/>
        </p:nvSpPr>
        <p:spPr>
          <a:xfrm>
            <a:off x="6908900" y="4379382"/>
            <a:ext cx="327279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Table 1. Performances of entity representations on </a:t>
            </a:r>
            <a:r>
              <a:rPr lang="en-US" sz="800" dirty="0" err="1">
                <a:latin typeface="Helvetica" pitchFamily="2" charset="0"/>
              </a:rPr>
              <a:t>EntEval</a:t>
            </a:r>
            <a:r>
              <a:rPr lang="en-US" sz="800" dirty="0">
                <a:latin typeface="Helvetica" pitchFamily="2" charset="0"/>
              </a:rPr>
              <a:t> tasks. </a:t>
            </a:r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1648EFEB-EFBC-3747-9831-5632F8B176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04961" y="5551034"/>
            <a:ext cx="163718" cy="106918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E5C2E502-BD31-7F4B-93AA-AFC6D8E3158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16731" y="5542483"/>
            <a:ext cx="160377" cy="10691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E1743F5-12E8-5E4E-88DA-E427F2EBE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8966" y="5537844"/>
            <a:ext cx="192718" cy="18639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A506EB-A324-B74F-BF6E-12DE35E2C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742" y="2530614"/>
            <a:ext cx="188543" cy="18236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509DA8A-46DD-0D4A-8297-AD815E7A08BF}"/>
              </a:ext>
            </a:extLst>
          </p:cNvPr>
          <p:cNvSpPr txBox="1"/>
          <p:nvPr/>
        </p:nvSpPr>
        <p:spPr>
          <a:xfrm>
            <a:off x="139481" y="5855462"/>
            <a:ext cx="2972962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Helvetica" pitchFamily="2" charset="0"/>
              </a:rPr>
              <a:t>Contexualized</a:t>
            </a:r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 Entity Relationship Prediction (CP)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E8B84E-7E62-2447-BAA0-C95BB26DA40F}"/>
              </a:ext>
            </a:extLst>
          </p:cNvPr>
          <p:cNvSpPr/>
          <p:nvPr/>
        </p:nvSpPr>
        <p:spPr>
          <a:xfrm>
            <a:off x="112482" y="6114240"/>
            <a:ext cx="340746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CP = classify the correctness of statements for entity pairs.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D8D116-762E-144B-B769-E62761DE5527}"/>
              </a:ext>
            </a:extLst>
          </p:cNvPr>
          <p:cNvSpPr txBox="1"/>
          <p:nvPr/>
        </p:nvSpPr>
        <p:spPr>
          <a:xfrm>
            <a:off x="401019" y="6347497"/>
            <a:ext cx="2008615" cy="215444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Gin and vermouth</a:t>
            </a:r>
            <a:r>
              <a:rPr lang="en-US" sz="800" dirty="0">
                <a:latin typeface="Helvetica" pitchFamily="2" charset="0"/>
              </a:rPr>
              <a:t> can make 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a martini</a:t>
            </a:r>
            <a:r>
              <a:rPr lang="en-US" sz="800" dirty="0">
                <a:latin typeface="Helvetica" pitchFamily="2" charset="0"/>
              </a:rPr>
              <a:t>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32CC4EEA-0D45-C84F-949B-FFAD78E71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319" y="6365377"/>
            <a:ext cx="192718" cy="18639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0AC1C-91C8-BA48-9088-182177454C55}"/>
              </a:ext>
            </a:extLst>
          </p:cNvPr>
          <p:cNvSpPr txBox="1"/>
          <p:nvPr/>
        </p:nvSpPr>
        <p:spPr>
          <a:xfrm>
            <a:off x="3370400" y="2778096"/>
            <a:ext cx="2448137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Entity Similarity and Relatedness (ESR)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7E405-F6EF-AF43-B14E-DE49BF46E444}"/>
              </a:ext>
            </a:extLst>
          </p:cNvPr>
          <p:cNvSpPr/>
          <p:nvPr/>
        </p:nvSpPr>
        <p:spPr>
          <a:xfrm>
            <a:off x="3356685" y="2996583"/>
            <a:ext cx="32812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ESR = predict the similarity of two entities given descriptions.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4EB4D5-51E6-3E48-9E6B-90632E7152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0478" y="1648505"/>
            <a:ext cx="3045190" cy="32006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02D3357-25B6-8249-8EA6-53FFACE0274B}"/>
              </a:ext>
            </a:extLst>
          </p:cNvPr>
          <p:cNvSpPr txBox="1"/>
          <p:nvPr/>
        </p:nvSpPr>
        <p:spPr>
          <a:xfrm>
            <a:off x="3364733" y="4151439"/>
            <a:ext cx="2072117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Entity Relationship Typing (ERT)</a:t>
            </a:r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58A4AC4C-CA48-D14E-8C57-E807C31B1D58}"/>
              </a:ext>
            </a:extLst>
          </p:cNvPr>
          <p:cNvGraphicFramePr>
            <a:graphicFrameLocks noGrp="1"/>
          </p:cNvGraphicFramePr>
          <p:nvPr/>
        </p:nvGraphicFramePr>
        <p:xfrm>
          <a:off x="3953004" y="3172758"/>
          <a:ext cx="2117064" cy="9533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9527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477537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Score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Entity Name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Apple Inc.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Steve Jobs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11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Microsoft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35234338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41506285"/>
                  </a:ext>
                </a:extLst>
              </a:tr>
              <a:tr h="1361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Helvetica" pitchFamily="2" charset="0"/>
                        </a:rPr>
                        <a:t>Ford Motor Company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192934226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108CAD4-D3FB-D243-AE66-7F4A0A5F28F8}"/>
              </a:ext>
            </a:extLst>
          </p:cNvPr>
          <p:cNvSpPr/>
          <p:nvPr/>
        </p:nvSpPr>
        <p:spPr>
          <a:xfrm>
            <a:off x="3335994" y="4381628"/>
            <a:ext cx="3340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ERT = classify the types of relations between a pair of entities given descriptions.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0540E983-5A09-D946-BEEA-F14FBD9DBAE3}"/>
              </a:ext>
            </a:extLst>
          </p:cNvPr>
          <p:cNvGraphicFramePr>
            <a:graphicFrameLocks noGrp="1"/>
          </p:cNvGraphicFramePr>
          <p:nvPr/>
        </p:nvGraphicFramePr>
        <p:xfrm>
          <a:off x="3614373" y="4719883"/>
          <a:ext cx="2796293" cy="34362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7832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498461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71811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Helvetica" pitchFamily="2" charset="0"/>
                        </a:rPr>
                        <a:t>book.school_or_movement.associated_works</a:t>
                      </a:r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English Renaissance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Helvetica" pitchFamily="2" charset="0"/>
                        </a:rPr>
                        <a:t>Volpone</a:t>
                      </a:r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8" name="Table 127">
                <a:extLst>
                  <a:ext uri="{FF2B5EF4-FFF2-40B4-BE49-F238E27FC236}">
                    <a16:creationId xmlns:a16="http://schemas.microsoft.com/office/drawing/2014/main" id="{D293BB3F-0354-9644-B36D-22FE16DCC6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04705" y="5373455"/>
              <a:ext cx="1382730" cy="3551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8472">
                      <a:extLst>
                        <a:ext uri="{9D8B030D-6E8A-4147-A177-3AD203B41FA5}">
                          <a16:colId xmlns:a16="http://schemas.microsoft.com/office/drawing/2014/main" val="1172320044"/>
                        </a:ext>
                      </a:extLst>
                    </a:gridCol>
                    <a:gridCol w="676475">
                      <a:extLst>
                        <a:ext uri="{9D8B030D-6E8A-4147-A177-3AD203B41FA5}">
                          <a16:colId xmlns:a16="http://schemas.microsoft.com/office/drawing/2014/main" val="1439450124"/>
                        </a:ext>
                      </a:extLst>
                    </a:gridCol>
                    <a:gridCol w="387783">
                      <a:extLst>
                        <a:ext uri="{9D8B030D-6E8A-4147-A177-3AD203B41FA5}">
                          <a16:colId xmlns:a16="http://schemas.microsoft.com/office/drawing/2014/main" val="1199261015"/>
                        </a:ext>
                      </a:extLst>
                    </a:gridCol>
                  </a:tblGrid>
                  <a:tr h="118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Task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Dataset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#class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617918710"/>
                      </a:ext>
                    </a:extLst>
                  </a:tr>
                  <a:tr h="11838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NED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Rare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4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1515732945"/>
                      </a:ext>
                    </a:extLst>
                  </a:tr>
                  <a:tr h="118386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</a:endParaRP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CONLL-YAGO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sz="700" dirty="0">
                              <a:latin typeface="Helvetica" pitchFamily="2" charset="0"/>
                            </a:rPr>
                            <a:t> 30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9290843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8" name="Table 127">
                <a:extLst>
                  <a:ext uri="{FF2B5EF4-FFF2-40B4-BE49-F238E27FC236}">
                    <a16:creationId xmlns:a16="http://schemas.microsoft.com/office/drawing/2014/main" id="{D293BB3F-0354-9644-B36D-22FE16DCC6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04705" y="5373455"/>
              <a:ext cx="1382730" cy="35515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318472">
                      <a:extLst>
                        <a:ext uri="{9D8B030D-6E8A-4147-A177-3AD203B41FA5}">
                          <a16:colId xmlns:a16="http://schemas.microsoft.com/office/drawing/2014/main" val="1172320044"/>
                        </a:ext>
                      </a:extLst>
                    </a:gridCol>
                    <a:gridCol w="676475">
                      <a:extLst>
                        <a:ext uri="{9D8B030D-6E8A-4147-A177-3AD203B41FA5}">
                          <a16:colId xmlns:a16="http://schemas.microsoft.com/office/drawing/2014/main" val="1439450124"/>
                        </a:ext>
                      </a:extLst>
                    </a:gridCol>
                    <a:gridCol w="387783">
                      <a:extLst>
                        <a:ext uri="{9D8B030D-6E8A-4147-A177-3AD203B41FA5}">
                          <a16:colId xmlns:a16="http://schemas.microsoft.com/office/drawing/2014/main" val="1199261015"/>
                        </a:ext>
                      </a:extLst>
                    </a:gridCol>
                  </a:tblGrid>
                  <a:tr h="1183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Task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Dataset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#class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617918710"/>
                      </a:ext>
                    </a:extLst>
                  </a:tr>
                  <a:tr h="11838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NED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Rare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4</a:t>
                          </a:r>
                        </a:p>
                      </a:txBody>
                      <a:tcPr marL="45720" marR="45720" marT="0" marB="0" anchor="ctr"/>
                    </a:tc>
                    <a:extLst>
                      <a:ext uri="{0D108BD9-81ED-4DB2-BD59-A6C34878D82A}">
                        <a16:rowId xmlns:a16="http://schemas.microsoft.com/office/drawing/2014/main" val="1515732945"/>
                      </a:ext>
                    </a:extLst>
                  </a:tr>
                  <a:tr h="118386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</a:endParaRP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700" dirty="0">
                              <a:latin typeface="Helvetica" pitchFamily="2" charset="0"/>
                            </a:rPr>
                            <a:t>CONLL-YAGO</a:t>
                          </a:r>
                        </a:p>
                      </a:txBody>
                      <a:tcPr marL="45720" marR="4572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45720" marT="0" marB="0" anchor="ctr">
                        <a:blipFill>
                          <a:blip r:embed="rId19"/>
                          <a:stretch>
                            <a:fillRect l="-254839" t="-210000" r="-6452" b="-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0843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0B7CCEF2-D787-214C-9B28-AD487D1B9ABF}"/>
              </a:ext>
            </a:extLst>
          </p:cNvPr>
          <p:cNvSpPr txBox="1"/>
          <p:nvPr/>
        </p:nvSpPr>
        <p:spPr>
          <a:xfrm>
            <a:off x="3371254" y="5103450"/>
            <a:ext cx="1310253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Statistics of </a:t>
            </a:r>
            <a:r>
              <a:rPr lang="en-US" sz="1000" dirty="0" err="1">
                <a:solidFill>
                  <a:schemeClr val="bg1"/>
                </a:solidFill>
                <a:latin typeface="Helvetica" pitchFamily="2" charset="0"/>
              </a:rPr>
              <a:t>EntEval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A81201A-09D7-AC4C-93E5-5BB33BA88645}"/>
              </a:ext>
            </a:extLst>
          </p:cNvPr>
          <p:cNvGraphicFramePr>
            <a:graphicFrameLocks noGrp="1"/>
          </p:cNvGraphicFramePr>
          <p:nvPr/>
        </p:nvGraphicFramePr>
        <p:xfrm>
          <a:off x="6931968" y="4601858"/>
          <a:ext cx="3272797" cy="8590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744">
                  <a:extLst>
                    <a:ext uri="{9D8B030D-6E8A-4147-A177-3AD203B41FA5}">
                      <a16:colId xmlns:a16="http://schemas.microsoft.com/office/drawing/2014/main" val="452447195"/>
                    </a:ext>
                  </a:extLst>
                </a:gridCol>
                <a:gridCol w="339634">
                  <a:extLst>
                    <a:ext uri="{9D8B030D-6E8A-4147-A177-3AD203B41FA5}">
                      <a16:colId xmlns:a16="http://schemas.microsoft.com/office/drawing/2014/main" val="3740455674"/>
                    </a:ext>
                  </a:extLst>
                </a:gridCol>
                <a:gridCol w="313508">
                  <a:extLst>
                    <a:ext uri="{9D8B030D-6E8A-4147-A177-3AD203B41FA5}">
                      <a16:colId xmlns:a16="http://schemas.microsoft.com/office/drawing/2014/main" val="2813482440"/>
                    </a:ext>
                  </a:extLst>
                </a:gridCol>
                <a:gridCol w="322218">
                  <a:extLst>
                    <a:ext uri="{9D8B030D-6E8A-4147-A177-3AD203B41FA5}">
                      <a16:colId xmlns:a16="http://schemas.microsoft.com/office/drawing/2014/main" val="3992657975"/>
                    </a:ext>
                  </a:extLst>
                </a:gridCol>
                <a:gridCol w="330925">
                  <a:extLst>
                    <a:ext uri="{9D8B030D-6E8A-4147-A177-3AD203B41FA5}">
                      <a16:colId xmlns:a16="http://schemas.microsoft.com/office/drawing/2014/main" val="3185942076"/>
                    </a:ext>
                  </a:extLst>
                </a:gridCol>
                <a:gridCol w="292952">
                  <a:extLst>
                    <a:ext uri="{9D8B030D-6E8A-4147-A177-3AD203B41FA5}">
                      <a16:colId xmlns:a16="http://schemas.microsoft.com/office/drawing/2014/main" val="1063894465"/>
                    </a:ext>
                  </a:extLst>
                </a:gridCol>
                <a:gridCol w="335559">
                  <a:extLst>
                    <a:ext uri="{9D8B030D-6E8A-4147-A177-3AD203B41FA5}">
                      <a16:colId xmlns:a16="http://schemas.microsoft.com/office/drawing/2014/main" val="1584434612"/>
                    </a:ext>
                  </a:extLst>
                </a:gridCol>
                <a:gridCol w="381257">
                  <a:extLst>
                    <a:ext uri="{9D8B030D-6E8A-4147-A177-3AD203B41FA5}">
                      <a16:colId xmlns:a16="http://schemas.microsoft.com/office/drawing/2014/main" val="3255146730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CAP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EFP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NED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ESR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498441128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r>
                        <a:rPr lang="en-US" sz="800" dirty="0">
                          <a:latin typeface="Helvetica" pitchFamily="2" charset="0"/>
                        </a:rPr>
                        <a:t> Baseline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31.3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78.0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71.5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48.5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59.6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46.5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61.6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025186354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32.2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76.9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72.4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49.0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59.9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45.7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59.7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74694796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r>
                        <a:rPr lang="en-US" sz="800" dirty="0">
                          <a:latin typeface="Helvetica" pitchFamily="2" charset="0"/>
                        </a:rPr>
                        <a:t> w/o 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33.2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73.5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48.9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59.4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44.6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53.3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36058926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r>
                        <a:rPr lang="en-US" sz="800" dirty="0">
                          <a:latin typeface="Helvetica" pitchFamily="2" charset="0"/>
                        </a:rPr>
                        <a:t> w/ 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33.6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76.2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70.9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49.3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60.4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42.9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49.0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59905345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3E3C24B7-1568-5346-99CF-61EB2DDAEB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7250" y="5137633"/>
            <a:ext cx="194757" cy="12983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C3D97C9-2D93-6D4B-B6A9-A1D34B0607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67977" y="5308050"/>
            <a:ext cx="194757" cy="1271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E9B41C1-3710-9041-A245-B663A20C28EC}"/>
              </a:ext>
            </a:extLst>
          </p:cNvPr>
          <p:cNvSpPr/>
          <p:nvPr/>
        </p:nvSpPr>
        <p:spPr>
          <a:xfrm>
            <a:off x="6893074" y="5486368"/>
            <a:ext cx="32855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Table 2. </a:t>
            </a:r>
            <a:r>
              <a:rPr lang="en-US" sz="900" dirty="0" err="1">
                <a:latin typeface="Helvetica" pitchFamily="2" charset="0"/>
              </a:rPr>
              <a:t>EntELMo</a:t>
            </a:r>
            <a:r>
              <a:rPr lang="en-US" sz="900" dirty="0">
                <a:latin typeface="Helvetica" pitchFamily="2" charset="0"/>
              </a:rPr>
              <a:t> w/        is trained with a modified version of where we only decode entity mentions instead of the whole context.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2528898-ED56-D243-919B-53B1C4F00616}"/>
              </a:ext>
            </a:extLst>
          </p:cNvPr>
          <p:cNvSpPr txBox="1"/>
          <p:nvPr/>
        </p:nvSpPr>
        <p:spPr>
          <a:xfrm>
            <a:off x="6967992" y="5936273"/>
            <a:ext cx="2372861" cy="230832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" pitchFamily="2" charset="0"/>
              </a:rPr>
              <a:t>Static vs non-static entity representations</a:t>
            </a:r>
          </a:p>
        </p:txBody>
      </p:sp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A819D025-88CB-8E47-BF19-DFC809AFB3EB}"/>
              </a:ext>
            </a:extLst>
          </p:cNvPr>
          <p:cNvGraphicFramePr>
            <a:graphicFrameLocks noGrp="1"/>
          </p:cNvGraphicFramePr>
          <p:nvPr/>
        </p:nvGraphicFramePr>
        <p:xfrm>
          <a:off x="6984426" y="6192129"/>
          <a:ext cx="2556521" cy="5720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2156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43009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CONLL-YAGO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43009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ELMo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71.2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43009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Helvetica" pitchFamily="2" charset="0"/>
                        </a:rPr>
                        <a:t>Gupta et al. 2017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65.1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43009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Ganea</a:t>
                      </a:r>
                      <a:r>
                        <a:rPr lang="en-US" sz="800" dirty="0">
                          <a:latin typeface="Helvetica" pitchFamily="2" charset="0"/>
                        </a:rPr>
                        <a:t> and Hofmann, 2017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66.7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</a:tbl>
          </a:graphicData>
        </a:graphic>
      </p:graphicFrame>
      <p:sp>
        <p:nvSpPr>
          <p:cNvPr id="135" name="Rectangle 134">
            <a:extLst>
              <a:ext uri="{FF2B5EF4-FFF2-40B4-BE49-F238E27FC236}">
                <a16:creationId xmlns:a16="http://schemas.microsoft.com/office/drawing/2014/main" id="{A082D3FD-1CCE-6842-ABBB-62F1E65CF64D}"/>
              </a:ext>
            </a:extLst>
          </p:cNvPr>
          <p:cNvSpPr/>
          <p:nvPr/>
        </p:nvSpPr>
        <p:spPr>
          <a:xfrm>
            <a:off x="9476381" y="6104593"/>
            <a:ext cx="919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Scan to check out the code and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73BBB4-D960-884F-A525-7AAE15C78127}"/>
              </a:ext>
            </a:extLst>
          </p:cNvPr>
          <p:cNvGraphicFramePr>
            <a:graphicFrameLocks noGrp="1"/>
          </p:cNvGraphicFramePr>
          <p:nvPr/>
        </p:nvGraphicFramePr>
        <p:xfrm>
          <a:off x="4787495" y="5376431"/>
          <a:ext cx="1943638" cy="343622"/>
        </p:xfrm>
        <a:graphic>
          <a:graphicData uri="http://schemas.openxmlformats.org/drawingml/2006/table">
            <a:tbl>
              <a:tblPr firstCol="1" bandRow="1">
                <a:tableStyleId>{F5AB1C69-6EDB-4FF4-983F-18BD219EF322}</a:tableStyleId>
              </a:tblPr>
              <a:tblGrid>
                <a:gridCol w="345623">
                  <a:extLst>
                    <a:ext uri="{9D8B030D-6E8A-4147-A177-3AD203B41FA5}">
                      <a16:colId xmlns:a16="http://schemas.microsoft.com/office/drawing/2014/main" val="4122976444"/>
                    </a:ext>
                  </a:extLst>
                </a:gridCol>
                <a:gridCol w="247958">
                  <a:extLst>
                    <a:ext uri="{9D8B030D-6E8A-4147-A177-3AD203B41FA5}">
                      <a16:colId xmlns:a16="http://schemas.microsoft.com/office/drawing/2014/main" val="3147758730"/>
                    </a:ext>
                  </a:extLst>
                </a:gridCol>
                <a:gridCol w="205860">
                  <a:extLst>
                    <a:ext uri="{9D8B030D-6E8A-4147-A177-3AD203B41FA5}">
                      <a16:colId xmlns:a16="http://schemas.microsoft.com/office/drawing/2014/main" val="1066456688"/>
                    </a:ext>
                  </a:extLst>
                </a:gridCol>
                <a:gridCol w="263309">
                  <a:extLst>
                    <a:ext uri="{9D8B030D-6E8A-4147-A177-3AD203B41FA5}">
                      <a16:colId xmlns:a16="http://schemas.microsoft.com/office/drawing/2014/main" val="814357966"/>
                    </a:ext>
                  </a:extLst>
                </a:gridCol>
                <a:gridCol w="315971">
                  <a:extLst>
                    <a:ext uri="{9D8B030D-6E8A-4147-A177-3AD203B41FA5}">
                      <a16:colId xmlns:a16="http://schemas.microsoft.com/office/drawing/2014/main" val="2707184003"/>
                    </a:ext>
                  </a:extLst>
                </a:gridCol>
                <a:gridCol w="263309">
                  <a:extLst>
                    <a:ext uri="{9D8B030D-6E8A-4147-A177-3AD203B41FA5}">
                      <a16:colId xmlns:a16="http://schemas.microsoft.com/office/drawing/2014/main" val="1713443060"/>
                    </a:ext>
                  </a:extLst>
                </a:gridCol>
                <a:gridCol w="301608">
                  <a:extLst>
                    <a:ext uri="{9D8B030D-6E8A-4147-A177-3AD203B41FA5}">
                      <a16:colId xmlns:a16="http://schemas.microsoft.com/office/drawing/2014/main" val="1340173077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Task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CAP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CP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EFP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ET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ESR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ERT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3567354123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Helvetica" pitchFamily="2" charset="0"/>
                        </a:rPr>
                        <a:t>#class</a:t>
                      </a:r>
                    </a:p>
                  </a:txBody>
                  <a:tcPr marL="27432" marR="27432" marT="27432" marB="2743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10331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 marL="27432" marR="27432" marT="27432" marB="274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626</a:t>
                      </a:r>
                    </a:p>
                  </a:txBody>
                  <a:tcPr marL="27432" marR="27432" marT="27432" marB="27432" anchor="ctr"/>
                </a:tc>
                <a:extLst>
                  <a:ext uri="{0D108BD9-81ED-4DB2-BD59-A6C34878D82A}">
                    <a16:rowId xmlns:a16="http://schemas.microsoft.com/office/drawing/2014/main" val="610369053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0A17CF97-CCFA-A749-818E-F35D58D10A64}"/>
              </a:ext>
            </a:extLst>
          </p:cNvPr>
          <p:cNvSpPr txBox="1"/>
          <p:nvPr/>
        </p:nvSpPr>
        <p:spPr>
          <a:xfrm>
            <a:off x="3364734" y="5745210"/>
            <a:ext cx="995232" cy="18288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Helvetica" pitchFamily="2" charset="0"/>
              </a:rPr>
              <a:t>Dataset References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3B56615-011A-B24E-B59B-1CBF80BC6739}"/>
              </a:ext>
            </a:extLst>
          </p:cNvPr>
          <p:cNvSpPr/>
          <p:nvPr/>
        </p:nvSpPr>
        <p:spPr>
          <a:xfrm>
            <a:off x="3339321" y="5882106"/>
            <a:ext cx="349647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ET: Ultra-fine entity typing. ACL, 2018.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CAP: </a:t>
            </a:r>
            <a:r>
              <a:rPr lang="en-US" sz="700" dirty="0" err="1">
                <a:latin typeface="Helvetica" pitchFamily="2" charset="0"/>
              </a:rPr>
              <a:t>PreCo</a:t>
            </a:r>
            <a:r>
              <a:rPr lang="en-US" sz="700" dirty="0">
                <a:latin typeface="Helvetica" pitchFamily="2" charset="0"/>
              </a:rPr>
              <a:t>: A large-scale dataset in preschool vocabulary for coreference resolution. EMNLP, 2018.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CP: </a:t>
            </a:r>
            <a:r>
              <a:rPr lang="en-US" sz="700" dirty="0" err="1">
                <a:latin typeface="Helvetica" pitchFamily="2" charset="0"/>
              </a:rPr>
              <a:t>Conceptnet</a:t>
            </a:r>
            <a:r>
              <a:rPr lang="en-US" sz="700" dirty="0">
                <a:latin typeface="Helvetica" pitchFamily="2" charset="0"/>
              </a:rPr>
              <a:t> 5.5: An open multilingual graph of general knowledge. AAAI, 2017.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NED: Robust disambiguation of named entities in text. EMNLP, 2011.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NED: Rare entity prediction with hierarchical </a:t>
            </a:r>
            <a:r>
              <a:rPr lang="en-US" sz="700" dirty="0" err="1">
                <a:latin typeface="Helvetica" pitchFamily="2" charset="0"/>
              </a:rPr>
              <a:t>lstms</a:t>
            </a:r>
            <a:r>
              <a:rPr lang="en-US" sz="700" dirty="0">
                <a:latin typeface="Helvetica" pitchFamily="2" charset="0"/>
              </a:rPr>
              <a:t> using external descriptions. EMNLP, 2017.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ESR: Kore: </a:t>
            </a:r>
            <a:r>
              <a:rPr lang="en-US" sz="700" dirty="0" err="1">
                <a:latin typeface="Helvetica" pitchFamily="2" charset="0"/>
              </a:rPr>
              <a:t>keyphrase</a:t>
            </a:r>
            <a:r>
              <a:rPr lang="en-US" sz="700" dirty="0">
                <a:latin typeface="Helvetica" pitchFamily="2" charset="0"/>
              </a:rPr>
              <a:t> overlap relatedness for entity disambiguation. </a:t>
            </a:r>
          </a:p>
          <a:p>
            <a:pPr marL="80010" indent="-80010">
              <a:buFont typeface="Wingdings" pitchFamily="2" charset="2"/>
              <a:buChar char="§"/>
            </a:pPr>
            <a:r>
              <a:rPr lang="en-US" sz="700" dirty="0">
                <a:latin typeface="Helvetica" pitchFamily="2" charset="0"/>
              </a:rPr>
              <a:t>ESR: Jointly embedding entities and text with distant supervision. ACL</a:t>
            </a:r>
          </a:p>
        </p:txBody>
      </p:sp>
    </p:spTree>
    <p:extLst>
      <p:ext uri="{BB962C8B-B14F-4D97-AF65-F5344CB8AC3E}">
        <p14:creationId xmlns:p14="http://schemas.microsoft.com/office/powerpoint/2010/main" val="53320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564"/>
    </mc:Choice>
    <mc:Fallback>
      <p:transition spd="slow" advTm="445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18">
            <a:extLst>
              <a:ext uri="{FF2B5EF4-FFF2-40B4-BE49-F238E27FC236}">
                <a16:creationId xmlns:a16="http://schemas.microsoft.com/office/drawing/2014/main" id="{D64A711C-82F3-CC46-B0F2-3C592CAD5B45}"/>
              </a:ext>
            </a:extLst>
          </p:cNvPr>
          <p:cNvSpPr/>
          <p:nvPr/>
        </p:nvSpPr>
        <p:spPr>
          <a:xfrm>
            <a:off x="3516113" y="2276750"/>
            <a:ext cx="32398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C. </a:t>
            </a:r>
            <a:r>
              <a:rPr lang="en-US" sz="800" dirty="0" err="1">
                <a:latin typeface="Helvetica" pitchFamily="2" charset="0"/>
                <a:cs typeface="Times New Roman" panose="02020603050405020304" pitchFamily="18" charset="0"/>
              </a:rPr>
              <a:t>China_men's_national_basketball_team</a:t>
            </a:r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: </a:t>
            </a:r>
            <a:r>
              <a:rPr lang="en-US" sz="800" dirty="0">
                <a:latin typeface="Helvetica" pitchFamily="2" charset="0"/>
              </a:rPr>
              <a:t>The Chinese men's national basketball team represents the …</a:t>
            </a:r>
          </a:p>
          <a:p>
            <a:endParaRPr lang="en-US" sz="8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576B80-6C48-5C47-9A12-6C434BCE70A4}"/>
              </a:ext>
            </a:extLst>
          </p:cNvPr>
          <p:cNvSpPr txBox="1"/>
          <p:nvPr/>
        </p:nvSpPr>
        <p:spPr>
          <a:xfrm>
            <a:off x="823208" y="100865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Helvetica" pitchFamily="2" charset="0"/>
              </a:rPr>
              <a:t>Neural</a:t>
            </a:r>
            <a:r>
              <a:rPr lang="zh-CN" altLang="en-US" sz="900" dirty="0">
                <a:latin typeface="Helvetica" pitchFamily="2" charset="0"/>
              </a:rPr>
              <a:t> </a:t>
            </a:r>
            <a:r>
              <a:rPr lang="en-US" altLang="zh-CN" sz="900" dirty="0">
                <a:latin typeface="Helvetica" pitchFamily="2" charset="0"/>
              </a:rPr>
              <a:t>Networks</a:t>
            </a:r>
            <a:endParaRPr lang="en-US" sz="900" dirty="0">
              <a:latin typeface="Helvetica" pitchFamily="2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21FA61B-F84D-9E4D-B044-9834014CA34B}"/>
              </a:ext>
            </a:extLst>
          </p:cNvPr>
          <p:cNvSpPr txBox="1">
            <a:spLocks/>
          </p:cNvSpPr>
          <p:nvPr/>
        </p:nvSpPr>
        <p:spPr>
          <a:xfrm>
            <a:off x="2563257" y="38270"/>
            <a:ext cx="8038663" cy="269692"/>
          </a:xfrm>
          <a:prstGeom prst="rect">
            <a:avLst/>
          </a:prstGeom>
        </p:spPr>
        <p:txBody>
          <a:bodyPr vert="horz" lIns="21431" tIns="10716" rIns="21431" bIns="107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600" b="1" dirty="0" err="1">
                <a:latin typeface="Helvetica" pitchFamily="2" charset="0"/>
              </a:rPr>
              <a:t>EntEval</a:t>
            </a:r>
            <a:r>
              <a:rPr lang="en-US" sz="1600" b="1" dirty="0">
                <a:latin typeface="Helvetica" pitchFamily="2" charset="0"/>
              </a:rPr>
              <a:t>: A Holistic Evaluation Benchmark for Entity Representations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9144C-FB68-8E43-BCC6-47EA0B07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17"/>
          <a:stretch/>
        </p:blipFill>
        <p:spPr>
          <a:xfrm>
            <a:off x="115240" y="103654"/>
            <a:ext cx="583103" cy="57445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F15568E-C2F3-BC4C-8743-F5EDCCF48E73}"/>
              </a:ext>
            </a:extLst>
          </p:cNvPr>
          <p:cNvSpPr txBox="1">
            <a:spLocks/>
          </p:cNvSpPr>
          <p:nvPr/>
        </p:nvSpPr>
        <p:spPr>
          <a:xfrm>
            <a:off x="3255113" y="299009"/>
            <a:ext cx="6427303" cy="180220"/>
          </a:xfrm>
          <a:prstGeom prst="rect">
            <a:avLst/>
          </a:prstGeom>
        </p:spPr>
        <p:txBody>
          <a:bodyPr vert="horz" lIns="21431" tIns="10716" rIns="21431" bIns="1071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200" dirty="0" err="1">
                <a:latin typeface="Helvetica" pitchFamily="2" charset="0"/>
              </a:rPr>
              <a:t>Mingda</a:t>
            </a:r>
            <a:r>
              <a:rPr lang="en-US" sz="1200" dirty="0">
                <a:latin typeface="Helvetica" pitchFamily="2" charset="0"/>
              </a:rPr>
              <a:t> Chen*</a:t>
            </a:r>
            <a:r>
              <a:rPr lang="en-US" sz="1200" baseline="30000" dirty="0">
                <a:latin typeface="Helvetica" pitchFamily="2" charset="0"/>
              </a:rPr>
              <a:t>1</a:t>
            </a:r>
            <a:r>
              <a:rPr lang="en-US" sz="1200" dirty="0">
                <a:latin typeface="Helvetica" pitchFamily="2" charset="0"/>
              </a:rPr>
              <a:t>, </a:t>
            </a:r>
            <a:r>
              <a:rPr lang="en-US" sz="1200" dirty="0" err="1">
                <a:latin typeface="Helvetica" pitchFamily="2" charset="0"/>
              </a:rPr>
              <a:t>Zewei</a:t>
            </a:r>
            <a:r>
              <a:rPr lang="en-US" sz="1200" dirty="0">
                <a:latin typeface="Helvetica" pitchFamily="2" charset="0"/>
              </a:rPr>
              <a:t> Chu*</a:t>
            </a:r>
            <a:r>
              <a:rPr lang="en-US" sz="1200" baseline="30000" dirty="0">
                <a:latin typeface="Helvetica" pitchFamily="2" charset="0"/>
              </a:rPr>
              <a:t>2</a:t>
            </a:r>
            <a:r>
              <a:rPr lang="en-US" sz="1200" dirty="0">
                <a:latin typeface="Helvetica" pitchFamily="2" charset="0"/>
              </a:rPr>
              <a:t>, Yang Chen</a:t>
            </a:r>
            <a:r>
              <a:rPr lang="en-US" sz="1200" baseline="30000" dirty="0">
                <a:latin typeface="Helvetica" pitchFamily="2" charset="0"/>
              </a:rPr>
              <a:t>4</a:t>
            </a:r>
            <a:r>
              <a:rPr lang="en-US" sz="1200" dirty="0">
                <a:latin typeface="Helvetica" pitchFamily="2" charset="0"/>
              </a:rPr>
              <a:t>, Karl Stratos</a:t>
            </a:r>
            <a:r>
              <a:rPr lang="en-US" sz="1200" baseline="30000" dirty="0">
                <a:latin typeface="Helvetica" pitchFamily="2" charset="0"/>
              </a:rPr>
              <a:t>3</a:t>
            </a:r>
            <a:r>
              <a:rPr lang="en-US" sz="1200" dirty="0">
                <a:latin typeface="Helvetica" pitchFamily="2" charset="0"/>
              </a:rPr>
              <a:t>, Kevin Gimpel</a:t>
            </a:r>
            <a:r>
              <a:rPr lang="en-US" sz="1200" baseline="30000" dirty="0">
                <a:latin typeface="Helvetica" pitchFamily="2" charset="0"/>
              </a:rPr>
              <a:t>1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26106F7-141B-8944-8D41-D89A6E775EDC}"/>
              </a:ext>
            </a:extLst>
          </p:cNvPr>
          <p:cNvSpPr txBox="1">
            <a:spLocks/>
          </p:cNvSpPr>
          <p:nvPr/>
        </p:nvSpPr>
        <p:spPr>
          <a:xfrm>
            <a:off x="2961805" y="516523"/>
            <a:ext cx="7415392" cy="164993"/>
          </a:xfrm>
          <a:prstGeom prst="rect">
            <a:avLst/>
          </a:prstGeom>
        </p:spPr>
        <p:txBody>
          <a:bodyPr vert="horz" lIns="21431" tIns="10716" rIns="21431" bIns="10716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14279"/>
            <a:r>
              <a:rPr lang="en-US" sz="1200" baseline="30000" dirty="0">
                <a:latin typeface="Helvetica" pitchFamily="2" charset="0"/>
              </a:rPr>
              <a:t>1</a:t>
            </a:r>
            <a:r>
              <a:rPr lang="en-US" sz="1200" dirty="0">
                <a:latin typeface="Helvetica" pitchFamily="2" charset="0"/>
              </a:rPr>
              <a:t>Toyota Technological Institute at Chicago    </a:t>
            </a:r>
            <a:r>
              <a:rPr lang="en-US" sz="1200" baseline="30000" dirty="0">
                <a:latin typeface="Helvetica" pitchFamily="2" charset="0"/>
              </a:rPr>
              <a:t>2</a:t>
            </a:r>
            <a:r>
              <a:rPr lang="en-US" sz="1200" dirty="0">
                <a:latin typeface="Helvetica" pitchFamily="2" charset="0"/>
              </a:rPr>
              <a:t>University of Chicago    </a:t>
            </a:r>
            <a:r>
              <a:rPr lang="en-US" sz="1200" baseline="30000" dirty="0">
                <a:latin typeface="Helvetica" pitchFamily="2" charset="0"/>
              </a:rPr>
              <a:t>3</a:t>
            </a:r>
            <a:r>
              <a:rPr lang="en-US" sz="1200" dirty="0">
                <a:latin typeface="Helvetica" pitchFamily="2" charset="0"/>
              </a:rPr>
              <a:t>Rutgers University    </a:t>
            </a:r>
            <a:r>
              <a:rPr lang="en-US" sz="1200" baseline="30000" dirty="0">
                <a:latin typeface="Helvetica" pitchFamily="2" charset="0"/>
              </a:rPr>
              <a:t>4</a:t>
            </a:r>
            <a:r>
              <a:rPr lang="en-US" sz="1200" dirty="0">
                <a:latin typeface="Helvetica" pitchFamily="2" charset="0"/>
              </a:rPr>
              <a:t>Ohio State University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778A7D-6B27-C744-A267-0A25F5F27B6B}"/>
              </a:ext>
            </a:extLst>
          </p:cNvPr>
          <p:cNvSpPr txBox="1"/>
          <p:nvPr/>
        </p:nvSpPr>
        <p:spPr>
          <a:xfrm>
            <a:off x="98339" y="746182"/>
            <a:ext cx="3239843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Learning</a:t>
            </a:r>
            <a:r>
              <a:rPr lang="zh-CN" alt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Entity</a:t>
            </a:r>
            <a:r>
              <a:rPr lang="zh-CN" altLang="en-US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Representations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4CB4C-9392-7A45-B40F-C7C614ABE5EA}"/>
              </a:ext>
            </a:extLst>
          </p:cNvPr>
          <p:cNvSpPr txBox="1"/>
          <p:nvPr/>
        </p:nvSpPr>
        <p:spPr>
          <a:xfrm>
            <a:off x="360113" y="1100202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Helvetica" pitchFamily="2" charset="0"/>
              </a:rPr>
              <a:t>Entity</a:t>
            </a:r>
            <a:endParaRPr lang="en-US" sz="1000" dirty="0">
              <a:latin typeface="Helvetica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9F6F6-7B82-2B4E-98CB-F1F1D29829E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09522" y="1208897"/>
            <a:ext cx="922177" cy="2664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30630E-57E8-6A41-B616-999A385CAD36}"/>
              </a:ext>
            </a:extLst>
          </p:cNvPr>
          <p:cNvSpPr txBox="1"/>
          <p:nvPr/>
        </p:nvSpPr>
        <p:spPr>
          <a:xfrm>
            <a:off x="1831699" y="1088450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Helvetica" pitchFamily="2" charset="0"/>
              </a:rPr>
              <a:t>Fixed-length</a:t>
            </a:r>
            <a:r>
              <a:rPr lang="zh-CN" altLang="en-US" sz="1000" dirty="0">
                <a:latin typeface="Helvetica" pitchFamily="2" charset="0"/>
              </a:rPr>
              <a:t> </a:t>
            </a:r>
            <a:r>
              <a:rPr lang="en-US" altLang="zh-CN" sz="1000" dirty="0">
                <a:latin typeface="Helvetica" pitchFamily="2" charset="0"/>
              </a:rPr>
              <a:t>vector</a:t>
            </a:r>
            <a:endParaRPr lang="en-US" sz="1000" dirty="0">
              <a:latin typeface="Helvetica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82AC65-DDDD-C648-B301-D33C050E80FC}"/>
              </a:ext>
            </a:extLst>
          </p:cNvPr>
          <p:cNvSpPr txBox="1"/>
          <p:nvPr/>
        </p:nvSpPr>
        <p:spPr>
          <a:xfrm>
            <a:off x="191332" y="1266049"/>
            <a:ext cx="30528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Helvetica" pitchFamily="2" charset="0"/>
              </a:rPr>
              <a:t>We are interested in two approaches: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i="1" dirty="0">
                <a:latin typeface="Helvetica" pitchFamily="2" charset="0"/>
              </a:rPr>
              <a:t>Contextualized entity representations (CER) </a:t>
            </a:r>
            <a:r>
              <a:rPr lang="en-US" sz="900" dirty="0">
                <a:latin typeface="Helvetica" pitchFamily="2" charset="0"/>
              </a:rPr>
              <a:t>that encode an entity based on the context it appears regardless of whether the entity is seen before.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900" i="1" dirty="0">
                <a:latin typeface="Helvetica" pitchFamily="2" charset="0"/>
              </a:rPr>
              <a:t>Descriptive entity representations (DER) </a:t>
            </a:r>
            <a:r>
              <a:rPr lang="en-US" sz="900" dirty="0">
                <a:latin typeface="Helvetica" pitchFamily="2" charset="0"/>
              </a:rPr>
              <a:t>that rely on entries in Wikipedia. </a:t>
            </a:r>
          </a:p>
          <a:p>
            <a:endParaRPr lang="en-US" sz="900" i="1" dirty="0">
              <a:latin typeface="Helvetica" pitchFamily="2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527F8B5F-3DA0-3C44-A999-73821CE13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25" y="98196"/>
            <a:ext cx="583103" cy="5831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1AF5F7-24BA-5B44-AD98-EEFAAB03A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210" y="102748"/>
            <a:ext cx="583103" cy="583103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E05EDCDA-6971-F245-9300-D4A085DAB2CA}"/>
              </a:ext>
            </a:extLst>
          </p:cNvPr>
          <p:cNvSpPr txBox="1"/>
          <p:nvPr/>
        </p:nvSpPr>
        <p:spPr>
          <a:xfrm>
            <a:off x="98339" y="2176838"/>
            <a:ext cx="3239843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Helvetica" pitchFamily="2" charset="0"/>
              </a:rPr>
              <a:t>EntEval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D7D4E7-963B-314C-9513-A022A8BBE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695" y="102748"/>
            <a:ext cx="655388" cy="58310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6B50A191-6F5A-B44F-AD99-C5C821A6E39B}"/>
              </a:ext>
            </a:extLst>
          </p:cNvPr>
          <p:cNvSpPr txBox="1"/>
          <p:nvPr/>
        </p:nvSpPr>
        <p:spPr>
          <a:xfrm>
            <a:off x="193602" y="2483056"/>
            <a:ext cx="308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altLang="zh-CN" sz="900" dirty="0">
                <a:latin typeface="Helvetica" pitchFamily="2" charset="0"/>
              </a:rPr>
              <a:t>Probing task.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altLang="zh-CN" sz="900" dirty="0">
                <a:latin typeface="Helvetica" pitchFamily="2" charset="0"/>
              </a:rPr>
              <a:t>7 task groups.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204026-14D3-A645-AE0A-2F2212913001}"/>
              </a:ext>
            </a:extLst>
          </p:cNvPr>
          <p:cNvSpPr txBox="1"/>
          <p:nvPr/>
        </p:nvSpPr>
        <p:spPr>
          <a:xfrm>
            <a:off x="149507" y="2837622"/>
            <a:ext cx="1242435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Helvetica" pitchFamily="2" charset="0"/>
              </a:rPr>
              <a:t>Entity Typing (ET)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634CEE-2BC0-8F44-84F1-DA07C7368B7C}"/>
              </a:ext>
            </a:extLst>
          </p:cNvPr>
          <p:cNvSpPr/>
          <p:nvPr/>
        </p:nvSpPr>
        <p:spPr>
          <a:xfrm>
            <a:off x="124639" y="3092534"/>
            <a:ext cx="3152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ET is to assign types to an entity given only the context of the entity mention.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C769F0-666F-2F4A-B932-43C36DD63881}"/>
              </a:ext>
            </a:extLst>
          </p:cNvPr>
          <p:cNvSpPr/>
          <p:nvPr/>
        </p:nvSpPr>
        <p:spPr>
          <a:xfrm>
            <a:off x="384728" y="3427715"/>
            <a:ext cx="2654805" cy="33855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Logic was established as 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a discipline</a:t>
            </a:r>
            <a:r>
              <a:rPr lang="en-US" sz="800" dirty="0">
                <a:latin typeface="Helvetica" pitchFamily="2" charset="0"/>
              </a:rPr>
              <a:t> by Aristotle, who established its fundamental place in philosophy.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8B1EAB-398F-D54B-8F95-107D22BF893E}"/>
              </a:ext>
            </a:extLst>
          </p:cNvPr>
          <p:cNvSpPr/>
          <p:nvPr/>
        </p:nvSpPr>
        <p:spPr>
          <a:xfrm>
            <a:off x="156267" y="3792826"/>
            <a:ext cx="554960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Wisdom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EBF4C4-D918-414F-8312-2CA99D996D7F}"/>
              </a:ext>
            </a:extLst>
          </p:cNvPr>
          <p:cNvSpPr/>
          <p:nvPr/>
        </p:nvSpPr>
        <p:spPr>
          <a:xfrm>
            <a:off x="763081" y="3792826"/>
            <a:ext cx="635110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University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8DAF5D-B6E4-3540-9BCD-A8B62082816B}"/>
              </a:ext>
            </a:extLst>
          </p:cNvPr>
          <p:cNvSpPr/>
          <p:nvPr/>
        </p:nvSpPr>
        <p:spPr>
          <a:xfrm>
            <a:off x="1450045" y="3792826"/>
            <a:ext cx="713483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Philosophy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A832F-EEBF-D84F-8679-195BE476ADED}"/>
              </a:ext>
            </a:extLst>
          </p:cNvPr>
          <p:cNvSpPr/>
          <p:nvPr/>
        </p:nvSpPr>
        <p:spPr>
          <a:xfrm>
            <a:off x="2214972" y="3792826"/>
            <a:ext cx="580608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Accident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E02F8A2-7C98-5643-BC2E-D37EC1AA475B}"/>
              </a:ext>
            </a:extLst>
          </p:cNvPr>
          <p:cNvSpPr/>
          <p:nvPr/>
        </p:nvSpPr>
        <p:spPr>
          <a:xfrm>
            <a:off x="2847555" y="3798515"/>
            <a:ext cx="287258" cy="21544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…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29AD5C-383D-0242-92E6-0C9EE5CAA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00" y="4008270"/>
            <a:ext cx="86907" cy="84057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88359D4B-BC51-2E40-ACE8-623546A3D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547" y="4008270"/>
            <a:ext cx="86907" cy="84057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240850A7-2D0F-0B4B-A07C-EEFBC512634B}"/>
              </a:ext>
            </a:extLst>
          </p:cNvPr>
          <p:cNvSpPr txBox="1"/>
          <p:nvPr/>
        </p:nvSpPr>
        <p:spPr>
          <a:xfrm>
            <a:off x="149507" y="4126474"/>
            <a:ext cx="2122803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Coreference Arc Prediction (CAP)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841BBB-0E88-3D4C-8BAC-A4DD1F4CB5CD}"/>
              </a:ext>
            </a:extLst>
          </p:cNvPr>
          <p:cNvSpPr/>
          <p:nvPr/>
        </p:nvSpPr>
        <p:spPr>
          <a:xfrm>
            <a:off x="108310" y="4363469"/>
            <a:ext cx="3052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Given two entities and the associated context, the task is to determine whether they refer to the same entity.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47FFB29-B541-D443-8077-D99F269C7DDF}"/>
              </a:ext>
            </a:extLst>
          </p:cNvPr>
          <p:cNvSpPr/>
          <p:nvPr/>
        </p:nvSpPr>
        <p:spPr>
          <a:xfrm>
            <a:off x="406791" y="4713112"/>
            <a:ext cx="2562027" cy="338554"/>
          </a:xfrm>
          <a:prstGeom prst="rect">
            <a:avLst/>
          </a:prstGeom>
          <a:solidFill>
            <a:schemeClr val="bg2">
              <a:alpha val="64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Revenues of $14.5 billion were posted by [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Dell</a:t>
            </a:r>
            <a:r>
              <a:rPr lang="en-US" sz="800" dirty="0">
                <a:latin typeface="Helvetica" pitchFamily="2" charset="0"/>
              </a:rPr>
              <a:t>]. [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The company</a:t>
            </a:r>
            <a:r>
              <a:rPr lang="en-US" sz="800" dirty="0">
                <a:latin typeface="Helvetica" pitchFamily="2" charset="0"/>
              </a:rPr>
              <a:t>] ...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0C4D9CA-37F3-3642-A485-BA61288E7EFC}"/>
              </a:ext>
            </a:extLst>
          </p:cNvPr>
          <p:cNvCxnSpPr>
            <a:cxnSpLocks/>
          </p:cNvCxnSpPr>
          <p:nvPr/>
        </p:nvCxnSpPr>
        <p:spPr>
          <a:xfrm>
            <a:off x="854591" y="5027689"/>
            <a:ext cx="1647613" cy="80717"/>
          </a:xfrm>
          <a:prstGeom prst="bentConnector3">
            <a:avLst>
              <a:gd name="adj1" fmla="val -16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A956FA-B2FB-1447-A150-5C7067E62246}"/>
              </a:ext>
            </a:extLst>
          </p:cNvPr>
          <p:cNvCxnSpPr>
            <a:cxnSpLocks/>
          </p:cNvCxnSpPr>
          <p:nvPr/>
        </p:nvCxnSpPr>
        <p:spPr>
          <a:xfrm flipV="1">
            <a:off x="2505276" y="4886359"/>
            <a:ext cx="0" cy="22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 descr="A picture containing tunnel&#10;&#10;Description automatically generated">
            <a:extLst>
              <a:ext uri="{FF2B5EF4-FFF2-40B4-BE49-F238E27FC236}">
                <a16:creationId xmlns:a16="http://schemas.microsoft.com/office/drawing/2014/main" id="{9D09D4C7-71D4-6C48-AF77-3927380DE6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345" y="4966357"/>
            <a:ext cx="57821" cy="10612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869F6C8F-C282-A84D-9FE4-287B0F055C4E}"/>
              </a:ext>
            </a:extLst>
          </p:cNvPr>
          <p:cNvSpPr txBox="1"/>
          <p:nvPr/>
        </p:nvSpPr>
        <p:spPr>
          <a:xfrm>
            <a:off x="3371136" y="745637"/>
            <a:ext cx="3504445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chemeClr val="bg1"/>
                </a:solidFill>
                <a:latin typeface="Helvetica" pitchFamily="2" charset="0"/>
              </a:rPr>
              <a:t>EntEval</a:t>
            </a:r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 cont.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60BC65-D963-E841-8C1A-D4CBC77BCA62}"/>
              </a:ext>
            </a:extLst>
          </p:cNvPr>
          <p:cNvSpPr txBox="1"/>
          <p:nvPr/>
        </p:nvSpPr>
        <p:spPr>
          <a:xfrm>
            <a:off x="6909980" y="3172758"/>
            <a:ext cx="3239843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Experiment Results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19A5E18-6B0C-314C-B447-2A3F929C07E3}"/>
              </a:ext>
            </a:extLst>
          </p:cNvPr>
          <p:cNvSpPr txBox="1"/>
          <p:nvPr/>
        </p:nvSpPr>
        <p:spPr>
          <a:xfrm>
            <a:off x="156268" y="5139511"/>
            <a:ext cx="2052704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Entity Factuality Prediction (EFP)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0A8C79-D362-734D-A174-160FEFABD96C}"/>
              </a:ext>
            </a:extLst>
          </p:cNvPr>
          <p:cNvSpPr/>
          <p:nvPr/>
        </p:nvSpPr>
        <p:spPr>
          <a:xfrm>
            <a:off x="108310" y="5392083"/>
            <a:ext cx="3259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EFP task involves determining the correctness of statements regarding entities.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6C59D3-3164-CB4C-9E93-DE789A8E6C57}"/>
              </a:ext>
            </a:extLst>
          </p:cNvPr>
          <p:cNvSpPr txBox="1"/>
          <p:nvPr/>
        </p:nvSpPr>
        <p:spPr>
          <a:xfrm>
            <a:off x="408691" y="5786117"/>
            <a:ext cx="1816211" cy="215444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TD Garden </a:t>
            </a:r>
            <a:r>
              <a:rPr lang="en-US" sz="800" dirty="0">
                <a:latin typeface="Helvetica" pitchFamily="2" charset="0"/>
              </a:rPr>
              <a:t>has held Bruins games.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F27054B-F2A0-ED4E-89FF-A7D0E8487C3B}"/>
              </a:ext>
            </a:extLst>
          </p:cNvPr>
          <p:cNvSpPr txBox="1"/>
          <p:nvPr/>
        </p:nvSpPr>
        <p:spPr>
          <a:xfrm>
            <a:off x="3405186" y="1061936"/>
            <a:ext cx="2287688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Named Entity Disambiguation (NED)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6055C29-A4A4-D442-A1C9-0AF4E8C02A0D}"/>
              </a:ext>
            </a:extLst>
          </p:cNvPr>
          <p:cNvSpPr/>
          <p:nvPr/>
        </p:nvSpPr>
        <p:spPr>
          <a:xfrm>
            <a:off x="3451619" y="1319539"/>
            <a:ext cx="3530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NED is the task of linking a named-entity mention to its corresponding instance in a knowledge base such as Wikipedia.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EB4C8A6-7C6A-DD42-865F-BD5A277728D4}"/>
              </a:ext>
            </a:extLst>
          </p:cNvPr>
          <p:cNvSpPr/>
          <p:nvPr/>
        </p:nvSpPr>
        <p:spPr>
          <a:xfrm>
            <a:off x="3539083" y="1647220"/>
            <a:ext cx="2961602" cy="338554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SOCCER - JAPAN GET LUCKY WIN, 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  <a:cs typeface="Times New Roman" panose="02020603050405020304" pitchFamily="18" charset="0"/>
              </a:rPr>
              <a:t>CHINA</a:t>
            </a:r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 IN SURPRISE DEFEAT. 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6F4DFB-A8B2-394F-8890-93384441D805}"/>
              </a:ext>
            </a:extLst>
          </p:cNvPr>
          <p:cNvSpPr/>
          <p:nvPr/>
        </p:nvSpPr>
        <p:spPr>
          <a:xfrm>
            <a:off x="3528755" y="2555846"/>
            <a:ext cx="31472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D. </a:t>
            </a:r>
            <a:r>
              <a:rPr lang="en-US" sz="800" dirty="0" err="1">
                <a:latin typeface="Helvetica" pitchFamily="2" charset="0"/>
                <a:cs typeface="Times New Roman" panose="02020603050405020304" pitchFamily="18" charset="0"/>
              </a:rPr>
              <a:t>China_PR_national_football_team</a:t>
            </a:r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: The Chinese national </a:t>
            </a:r>
            <a:r>
              <a:rPr lang="en-US" sz="800" dirty="0">
                <a:latin typeface="Helvetica" pitchFamily="2" charset="0"/>
              </a:rPr>
              <a:t>football team recognized as China PR by FIFA …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16817C8-3C5B-0144-82D7-7A0E50D034F1}"/>
              </a:ext>
            </a:extLst>
          </p:cNvPr>
          <p:cNvSpPr/>
          <p:nvPr/>
        </p:nvSpPr>
        <p:spPr>
          <a:xfrm>
            <a:off x="3524355" y="1962717"/>
            <a:ext cx="29763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A. China: China is a country in East Asia …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5D7D6F4-2274-6B4F-B240-610AF26CD03A}"/>
              </a:ext>
            </a:extLst>
          </p:cNvPr>
          <p:cNvSpPr/>
          <p:nvPr/>
        </p:nvSpPr>
        <p:spPr>
          <a:xfrm>
            <a:off x="3524355" y="2128577"/>
            <a:ext cx="23310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B. Porcelain: Porcelain is a ceramic material …</a:t>
            </a:r>
          </a:p>
        </p:txBody>
      </p:sp>
      <p:pic>
        <p:nvPicPr>
          <p:cNvPr id="52" name="Picture 51" descr="A picture containing black, drawing&#10;&#10;Description automatically generated">
            <a:extLst>
              <a:ext uri="{FF2B5EF4-FFF2-40B4-BE49-F238E27FC236}">
                <a16:creationId xmlns:a16="http://schemas.microsoft.com/office/drawing/2014/main" id="{16A8E629-AD26-0E44-94FF-B425962BD1C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0952" t="9845" r="8643" b="8383"/>
          <a:stretch/>
        </p:blipFill>
        <p:spPr>
          <a:xfrm>
            <a:off x="10099614" y="6679770"/>
            <a:ext cx="187385" cy="19056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54B0E43-DC08-8644-9B99-EB4FB913388A}"/>
              </a:ext>
            </a:extLst>
          </p:cNvPr>
          <p:cNvSpPr txBox="1"/>
          <p:nvPr/>
        </p:nvSpPr>
        <p:spPr>
          <a:xfrm>
            <a:off x="9176460" y="255096"/>
            <a:ext cx="1200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*Equal Contribution. Listed in alphabetical order.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69C462CD-6917-FC41-8A54-84567A141DB3}"/>
              </a:ext>
            </a:extLst>
          </p:cNvPr>
          <p:cNvSpPr txBox="1"/>
          <p:nvPr/>
        </p:nvSpPr>
        <p:spPr>
          <a:xfrm>
            <a:off x="6931968" y="728910"/>
            <a:ext cx="3256694" cy="276999"/>
          </a:xfrm>
          <a:prstGeom prst="rect">
            <a:avLst/>
          </a:prstGeom>
          <a:solidFill>
            <a:srgbClr val="C00000">
              <a:alpha val="7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Helvetica" pitchFamily="2" charset="0"/>
              </a:rPr>
              <a:t>Hyperlink-Based Training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48ED1CE-332F-BA4F-895E-CE4C6C756A2F}"/>
              </a:ext>
            </a:extLst>
          </p:cNvPr>
          <p:cNvSpPr/>
          <p:nvPr/>
        </p:nvSpPr>
        <p:spPr>
          <a:xfrm>
            <a:off x="6924123" y="1042540"/>
            <a:ext cx="3239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Given a context sentence           with mention span        and a description sentence            </a:t>
            </a:r>
          </a:p>
          <a:p>
            <a:r>
              <a:rPr lang="en-US" sz="900" dirty="0">
                <a:latin typeface="Helvetica" pitchFamily="2" charset="0"/>
              </a:rPr>
              <a:t>We use the same bidirectional language modeling loss</a:t>
            </a:r>
          </a:p>
          <a:p>
            <a:r>
              <a:rPr lang="en-US" sz="900" dirty="0">
                <a:latin typeface="Helvetica" pitchFamily="2" charset="0"/>
              </a:rPr>
              <a:t>                                       as in </a:t>
            </a:r>
            <a:r>
              <a:rPr lang="en-US" sz="900" dirty="0" err="1">
                <a:latin typeface="Helvetica" pitchFamily="2" charset="0"/>
              </a:rPr>
              <a:t>ELMo</a:t>
            </a:r>
            <a:r>
              <a:rPr lang="en-US" sz="900" dirty="0">
                <a:latin typeface="Helvetica" pitchFamily="2" charset="0"/>
              </a:rPr>
              <a:t>, where</a:t>
            </a:r>
          </a:p>
          <a:p>
            <a:endParaRPr lang="en-US" sz="900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71B5ACA8-6957-834C-B25E-59F4E61811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3383" y="1105299"/>
            <a:ext cx="286887" cy="1035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7F3CA15-FB08-E64A-BB17-C9411EE382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8513" y="1098827"/>
            <a:ext cx="216254" cy="11942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A18253C-C906-DE40-8CE2-F9000FE2C1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6820" y="1235732"/>
            <a:ext cx="279340" cy="1191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88F8A72-ABE4-5E43-9E8F-6AB47A6C44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50478" y="1520012"/>
            <a:ext cx="1172018" cy="127124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2A49C71-0D20-3B4C-9F8D-D4CEED5B1B10}"/>
              </a:ext>
            </a:extLst>
          </p:cNvPr>
          <p:cNvSpPr/>
          <p:nvPr/>
        </p:nvSpPr>
        <p:spPr>
          <a:xfrm>
            <a:off x="6941340" y="1919447"/>
            <a:ext cx="333663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In addition, we define two bag-of-words reconstruction losses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E71E50-86DD-8F4A-B00B-9E13959B9F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9063" y="2162978"/>
            <a:ext cx="2007186" cy="479739"/>
          </a:xfrm>
          <a:prstGeom prst="rect">
            <a:avLst/>
          </a:prstGeom>
        </p:spPr>
      </p:pic>
      <p:sp>
        <p:nvSpPr>
          <p:cNvPr id="251" name="Rectangle 250">
            <a:extLst>
              <a:ext uri="{FF2B5EF4-FFF2-40B4-BE49-F238E27FC236}">
                <a16:creationId xmlns:a16="http://schemas.microsoft.com/office/drawing/2014/main" id="{E0D41E0B-6AD2-2F43-BA4E-F08579620C9B}"/>
              </a:ext>
            </a:extLst>
          </p:cNvPr>
          <p:cNvSpPr/>
          <p:nvPr/>
        </p:nvSpPr>
        <p:spPr>
          <a:xfrm>
            <a:off x="6967992" y="2683150"/>
            <a:ext cx="3239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The final training loss for </a:t>
            </a:r>
            <a:r>
              <a:rPr lang="en-US" sz="900" b="1" dirty="0" err="1">
                <a:solidFill>
                  <a:srgbClr val="C00000"/>
                </a:solidFill>
                <a:latin typeface="Helvetica" pitchFamily="2" charset="0"/>
              </a:rPr>
              <a:t>EntELMo</a:t>
            </a:r>
            <a:r>
              <a:rPr lang="en-US" sz="900" dirty="0">
                <a:latin typeface="Helvetica" pitchFamily="2" charset="0"/>
              </a:rPr>
              <a:t> is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2489616-E3ED-EB4F-9879-DC1410B3A6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84579" y="2932109"/>
            <a:ext cx="2100665" cy="147731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ADEB65-188C-694B-88E1-D1CE2EB2FD39}"/>
              </a:ext>
            </a:extLst>
          </p:cNvPr>
          <p:cNvCxnSpPr>
            <a:cxnSpLocks/>
          </p:cNvCxnSpPr>
          <p:nvPr/>
        </p:nvCxnSpPr>
        <p:spPr>
          <a:xfrm>
            <a:off x="8451884" y="2326894"/>
            <a:ext cx="906305" cy="25660"/>
          </a:xfrm>
          <a:prstGeom prst="bentConnector3">
            <a:avLst>
              <a:gd name="adj1" fmla="val -112"/>
            </a:avLst>
          </a:prstGeom>
          <a:ln>
            <a:solidFill>
              <a:schemeClr val="tx1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D0D4D896-609A-984B-B1F0-039A263FC1AC}"/>
              </a:ext>
            </a:extLst>
          </p:cNvPr>
          <p:cNvCxnSpPr>
            <a:cxnSpLocks/>
          </p:cNvCxnSpPr>
          <p:nvPr/>
        </p:nvCxnSpPr>
        <p:spPr>
          <a:xfrm>
            <a:off x="8451884" y="2580173"/>
            <a:ext cx="906305" cy="62544"/>
          </a:xfrm>
          <a:prstGeom prst="bentConnector3">
            <a:avLst>
              <a:gd name="adj1" fmla="val -112"/>
            </a:avLst>
          </a:prstGeom>
          <a:ln cap="flat">
            <a:solidFill>
              <a:schemeClr val="tx1"/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BDE8396-7608-0E47-9D84-2FA69F8F58C3}"/>
              </a:ext>
            </a:extLst>
          </p:cNvPr>
          <p:cNvSpPr/>
          <p:nvPr/>
        </p:nvSpPr>
        <p:spPr>
          <a:xfrm>
            <a:off x="9296984" y="2124110"/>
            <a:ext cx="874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Special symbols prepended to sentences to distinguish descriptions from contexts.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04781464-0308-884E-A213-253792E01DC0}"/>
              </a:ext>
            </a:extLst>
          </p:cNvPr>
          <p:cNvGraphicFramePr>
            <a:graphicFrameLocks noGrp="1"/>
          </p:cNvGraphicFramePr>
          <p:nvPr/>
        </p:nvGraphicFramePr>
        <p:xfrm>
          <a:off x="6924123" y="3484842"/>
          <a:ext cx="3272797" cy="15462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744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339634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  <a:gridCol w="313508">
                  <a:extLst>
                    <a:ext uri="{9D8B030D-6E8A-4147-A177-3AD203B41FA5}">
                      <a16:colId xmlns:a16="http://schemas.microsoft.com/office/drawing/2014/main" val="89775456"/>
                    </a:ext>
                  </a:extLst>
                </a:gridCol>
                <a:gridCol w="322218">
                  <a:extLst>
                    <a:ext uri="{9D8B030D-6E8A-4147-A177-3AD203B41FA5}">
                      <a16:colId xmlns:a16="http://schemas.microsoft.com/office/drawing/2014/main" val="203516195"/>
                    </a:ext>
                  </a:extLst>
                </a:gridCol>
                <a:gridCol w="330925">
                  <a:extLst>
                    <a:ext uri="{9D8B030D-6E8A-4147-A177-3AD203B41FA5}">
                      <a16:colId xmlns:a16="http://schemas.microsoft.com/office/drawing/2014/main" val="1711320561"/>
                    </a:ext>
                  </a:extLst>
                </a:gridCol>
                <a:gridCol w="252549">
                  <a:extLst>
                    <a:ext uri="{9D8B030D-6E8A-4147-A177-3AD203B41FA5}">
                      <a16:colId xmlns:a16="http://schemas.microsoft.com/office/drawing/2014/main" val="184693423"/>
                    </a:ext>
                  </a:extLst>
                </a:gridCol>
                <a:gridCol w="330926">
                  <a:extLst>
                    <a:ext uri="{9D8B030D-6E8A-4147-A177-3AD203B41FA5}">
                      <a16:colId xmlns:a16="http://schemas.microsoft.com/office/drawing/2014/main" val="3945908977"/>
                    </a:ext>
                  </a:extLst>
                </a:gridCol>
                <a:gridCol w="426293">
                  <a:extLst>
                    <a:ext uri="{9D8B030D-6E8A-4147-A177-3AD203B41FA5}">
                      <a16:colId xmlns:a16="http://schemas.microsoft.com/office/drawing/2014/main" val="3739850647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CAP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EFP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NED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CP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ESR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GloVe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10.3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67.0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41.2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Helvetica" pitchFamily="2" charset="0"/>
                        </a:rPr>
                        <a:t>BERT Base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32.0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80.6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74.8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50.6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latin typeface="Helvetica" pitchFamily="2" charset="0"/>
                        </a:rPr>
                        <a:t>BERT Large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32.3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79.1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76.7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54.3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1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ELMo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</a:rPr>
                        <a:t>35.6</a:t>
                      </a:r>
                    </a:p>
                  </a:txBody>
                  <a:tcPr marL="45720" marR="4572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79.1</a:t>
                      </a:r>
                    </a:p>
                  </a:txBody>
                  <a:tcPr marL="45720" marR="4572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75.8</a:t>
                      </a:r>
                    </a:p>
                  </a:txBody>
                  <a:tcPr marL="45720" marR="4572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51.6</a:t>
                      </a:r>
                    </a:p>
                  </a:txBody>
                  <a:tcPr marL="45720" marR="4572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617974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r>
                        <a:rPr lang="en-US" sz="800" dirty="0">
                          <a:latin typeface="Helvetica" pitchFamily="2" charset="0"/>
                        </a:rPr>
                        <a:t> Baseline</a:t>
                      </a:r>
                    </a:p>
                  </a:txBody>
                  <a:tcPr marL="45720" marR="4572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31.3</a:t>
                      </a:r>
                    </a:p>
                  </a:txBody>
                  <a:tcPr marL="45720" marR="4572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78.0</a:t>
                      </a:r>
                    </a:p>
                  </a:txBody>
                  <a:tcPr marL="45720" marR="4572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71.5</a:t>
                      </a:r>
                    </a:p>
                  </a:txBody>
                  <a:tcPr marL="45720" marR="4572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48.5</a:t>
                      </a:r>
                    </a:p>
                  </a:txBody>
                  <a:tcPr marL="45720" marR="4572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2265427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32.2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76.9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72.4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49.0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222962787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r>
                        <a:rPr lang="en-US" sz="800" dirty="0">
                          <a:latin typeface="Helvetica" pitchFamily="2" charset="0"/>
                        </a:rPr>
                        <a:t> w/o 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33.2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73.5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71.1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48.9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96590982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800" dirty="0" err="1">
                          <a:latin typeface="Helvetica" pitchFamily="2" charset="0"/>
                        </a:rPr>
                        <a:t>EntELMo</a:t>
                      </a:r>
                      <a:r>
                        <a:rPr lang="en-US" sz="800" dirty="0">
                          <a:latin typeface="Helvetica" pitchFamily="2" charset="0"/>
                        </a:rPr>
                        <a:t> w/ 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33.6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76.2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70.9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</a:rPr>
                        <a:t>49.3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877892847"/>
                  </a:ext>
                </a:extLst>
              </a:tr>
            </a:tbl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3E3C24B7-1568-5346-99CF-61EB2DDAEB0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7749" y="4702315"/>
            <a:ext cx="194757" cy="12983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C3D97C9-2D93-6D4B-B6A9-A1D34B0607D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49372" y="4883765"/>
            <a:ext cx="194757" cy="127188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7117AF36-764B-FC42-8CFC-D54669C7A67D}"/>
              </a:ext>
            </a:extLst>
          </p:cNvPr>
          <p:cNvSpPr/>
          <p:nvPr/>
        </p:nvSpPr>
        <p:spPr>
          <a:xfrm>
            <a:off x="6935037" y="5048502"/>
            <a:ext cx="32727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Table 1. Performances of entity representations on a subset of </a:t>
            </a:r>
            <a:r>
              <a:rPr lang="en-US" sz="800" dirty="0" err="1">
                <a:latin typeface="Helvetica" pitchFamily="2" charset="0"/>
              </a:rPr>
              <a:t>EntEval</a:t>
            </a:r>
            <a:r>
              <a:rPr lang="en-US" sz="800" dirty="0">
                <a:latin typeface="Helvetica" pitchFamily="2" charset="0"/>
              </a:rPr>
              <a:t> tasks. </a:t>
            </a:r>
            <a:r>
              <a:rPr lang="en-US" sz="800" dirty="0" err="1">
                <a:latin typeface="Helvetica" pitchFamily="2" charset="0"/>
              </a:rPr>
              <a:t>EntELMo</a:t>
            </a:r>
            <a:r>
              <a:rPr lang="en-US" sz="800" dirty="0">
                <a:latin typeface="Helvetica" pitchFamily="2" charset="0"/>
              </a:rPr>
              <a:t> w/        is trained with a modified version of        , where we only decode entity mentions instead of the whole context.</a:t>
            </a:r>
          </a:p>
        </p:txBody>
      </p:sp>
      <p:pic>
        <p:nvPicPr>
          <p:cNvPr id="254" name="Picture 253">
            <a:extLst>
              <a:ext uri="{FF2B5EF4-FFF2-40B4-BE49-F238E27FC236}">
                <a16:creationId xmlns:a16="http://schemas.microsoft.com/office/drawing/2014/main" id="{1648EFEB-EFBC-3747-9831-5632F8B1761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90314" y="5226996"/>
            <a:ext cx="163718" cy="106918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E5C2E502-BD31-7F4B-93AA-AFC6D8E315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99615" y="5226996"/>
            <a:ext cx="160377" cy="106917"/>
          </a:xfrm>
          <a:prstGeom prst="rect">
            <a:avLst/>
          </a:prstGeom>
        </p:spPr>
      </p:pic>
      <p:sp>
        <p:nvSpPr>
          <p:cNvPr id="256" name="TextBox 255">
            <a:extLst>
              <a:ext uri="{FF2B5EF4-FFF2-40B4-BE49-F238E27FC236}">
                <a16:creationId xmlns:a16="http://schemas.microsoft.com/office/drawing/2014/main" id="{858AD3D4-0BAC-764E-B46C-BD7C823C31D8}"/>
              </a:ext>
            </a:extLst>
          </p:cNvPr>
          <p:cNvSpPr txBox="1"/>
          <p:nvPr/>
        </p:nvSpPr>
        <p:spPr>
          <a:xfrm>
            <a:off x="6931723" y="5597309"/>
            <a:ext cx="2823322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Is descriptive entity representation necessary?</a:t>
            </a:r>
          </a:p>
        </p:txBody>
      </p:sp>
      <p:graphicFrame>
        <p:nvGraphicFramePr>
          <p:cNvPr id="257" name="Table 256">
            <a:extLst>
              <a:ext uri="{FF2B5EF4-FFF2-40B4-BE49-F238E27FC236}">
                <a16:creationId xmlns:a16="http://schemas.microsoft.com/office/drawing/2014/main" id="{84983746-0261-B947-B53B-A8DAD516E1D7}"/>
              </a:ext>
            </a:extLst>
          </p:cNvPr>
          <p:cNvGraphicFramePr>
            <a:graphicFrameLocks noGrp="1"/>
          </p:cNvGraphicFramePr>
          <p:nvPr/>
        </p:nvGraphicFramePr>
        <p:xfrm>
          <a:off x="6973257" y="5865183"/>
          <a:ext cx="3134143" cy="68724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5788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368355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CONLL-YAGO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Helvetica" pitchFamily="2" charset="0"/>
                        </a:rPr>
                        <a:t>ELMo</a:t>
                      </a:r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71.2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Helvetica" pitchFamily="2" charset="0"/>
                        </a:rPr>
                        <a:t>Gupta et al. 2017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65.1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latin typeface="Helvetica" pitchFamily="2" charset="0"/>
                        </a:rPr>
                        <a:t>Ganea</a:t>
                      </a:r>
                      <a:r>
                        <a:rPr lang="en-US" sz="900" dirty="0">
                          <a:latin typeface="Helvetica" pitchFamily="2" charset="0"/>
                        </a:rPr>
                        <a:t> and Hofmann, 2017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66.7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</a:tbl>
          </a:graphicData>
        </a:graphic>
      </p:graphicFrame>
      <p:sp>
        <p:nvSpPr>
          <p:cNvPr id="258" name="Rectangle 257">
            <a:extLst>
              <a:ext uri="{FF2B5EF4-FFF2-40B4-BE49-F238E27FC236}">
                <a16:creationId xmlns:a16="http://schemas.microsoft.com/office/drawing/2014/main" id="{E88670F4-18C7-5C46-B8EF-8F4A1633574D}"/>
              </a:ext>
            </a:extLst>
          </p:cNvPr>
          <p:cNvSpPr/>
          <p:nvPr/>
        </p:nvSpPr>
        <p:spPr>
          <a:xfrm>
            <a:off x="6973257" y="6540358"/>
            <a:ext cx="32727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Table 2. Accuracies (%) on </a:t>
            </a:r>
            <a:r>
              <a:rPr lang="en-US" sz="800" dirty="0" err="1">
                <a:latin typeface="Helvetica" pitchFamily="2" charset="0"/>
              </a:rPr>
              <a:t>CoNLL</a:t>
            </a:r>
            <a:r>
              <a:rPr lang="en-US" sz="800" dirty="0">
                <a:latin typeface="Helvetica" pitchFamily="2" charset="0"/>
              </a:rPr>
              <a:t>-YAGO with static or non-static entity representations.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2E1743F5-12E8-5E4E-88DA-E427F2EBE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2310" y="5789646"/>
            <a:ext cx="192718" cy="18639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8A506EB-A324-B74F-BF6E-12DE35E2C9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742" y="2634444"/>
            <a:ext cx="188543" cy="18236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509DA8A-46DD-0D4A-8297-AD815E7A08BF}"/>
              </a:ext>
            </a:extLst>
          </p:cNvPr>
          <p:cNvSpPr txBox="1"/>
          <p:nvPr/>
        </p:nvSpPr>
        <p:spPr>
          <a:xfrm>
            <a:off x="161852" y="6047147"/>
            <a:ext cx="2972962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  <a:latin typeface="Helvetica" pitchFamily="2" charset="0"/>
              </a:rPr>
              <a:t>Contexualized</a:t>
            </a:r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 Entity Relationship Prediction (CP)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E8B84E-7E62-2447-BAA0-C95BB26DA40F}"/>
              </a:ext>
            </a:extLst>
          </p:cNvPr>
          <p:cNvSpPr/>
          <p:nvPr/>
        </p:nvSpPr>
        <p:spPr>
          <a:xfrm>
            <a:off x="137177" y="6260201"/>
            <a:ext cx="3407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CP task involves determining the correctness of statements regarding a pair entities.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D8D116-762E-144B-B769-E62761DE5527}"/>
              </a:ext>
            </a:extLst>
          </p:cNvPr>
          <p:cNvSpPr txBox="1"/>
          <p:nvPr/>
        </p:nvSpPr>
        <p:spPr>
          <a:xfrm>
            <a:off x="384728" y="6615452"/>
            <a:ext cx="2008615" cy="215444"/>
          </a:xfrm>
          <a:prstGeom prst="rect">
            <a:avLst/>
          </a:prstGeom>
          <a:solidFill>
            <a:schemeClr val="bg2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Gin and vermouth</a:t>
            </a:r>
            <a:r>
              <a:rPr lang="en-US" sz="800" dirty="0">
                <a:latin typeface="Helvetica" pitchFamily="2" charset="0"/>
              </a:rPr>
              <a:t> can make </a:t>
            </a:r>
            <a:r>
              <a:rPr lang="en-US" sz="800" b="1" dirty="0">
                <a:solidFill>
                  <a:srgbClr val="C00000"/>
                </a:solidFill>
                <a:latin typeface="Helvetica" pitchFamily="2" charset="0"/>
              </a:rPr>
              <a:t>a martini</a:t>
            </a:r>
            <a:r>
              <a:rPr lang="en-US" sz="800" dirty="0">
                <a:latin typeface="Helvetica" pitchFamily="2" charset="0"/>
              </a:rPr>
              <a:t>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32CC4EEA-0D45-C84F-949B-FFAD78E71D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5028" y="6633332"/>
            <a:ext cx="192718" cy="186398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0AC1C-91C8-BA48-9088-182177454C55}"/>
              </a:ext>
            </a:extLst>
          </p:cNvPr>
          <p:cNvSpPr txBox="1"/>
          <p:nvPr/>
        </p:nvSpPr>
        <p:spPr>
          <a:xfrm>
            <a:off x="3407305" y="2907369"/>
            <a:ext cx="2448137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Entity Similarity and Relatedness (ESR)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77E405-F6EF-AF43-B14E-DE49BF46E444}"/>
              </a:ext>
            </a:extLst>
          </p:cNvPr>
          <p:cNvSpPr/>
          <p:nvPr/>
        </p:nvSpPr>
        <p:spPr>
          <a:xfrm>
            <a:off x="3500439" y="3150934"/>
            <a:ext cx="3038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Given two entities with their descriptions from Wikipedia, the task is to determine their similarity or relatedness.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4EB4D5-51E6-3E48-9E6B-90632E7152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50478" y="1648505"/>
            <a:ext cx="3045190" cy="320065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02D3357-25B6-8249-8EA6-53FFACE0274B}"/>
              </a:ext>
            </a:extLst>
          </p:cNvPr>
          <p:cNvSpPr txBox="1"/>
          <p:nvPr/>
        </p:nvSpPr>
        <p:spPr>
          <a:xfrm>
            <a:off x="3410984" y="4757143"/>
            <a:ext cx="2072117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Entity Relationship Typing (ERT)</a:t>
            </a:r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58A4AC4C-CA48-D14E-8C57-E807C31B1D58}"/>
              </a:ext>
            </a:extLst>
          </p:cNvPr>
          <p:cNvGraphicFramePr>
            <a:graphicFrameLocks noGrp="1"/>
          </p:cNvGraphicFramePr>
          <p:nvPr/>
        </p:nvGraphicFramePr>
        <p:xfrm>
          <a:off x="3679467" y="3484842"/>
          <a:ext cx="2117064" cy="12026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9527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477537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Score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Entity Name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-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Apple Inc.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20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Steve Jobs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11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Microsoft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35234338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…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41506285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Helvetica" pitchFamily="2" charset="0"/>
                        </a:rPr>
                        <a:t>Ford Motor Company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192934226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108CAD4-D3FB-D243-AE66-7F4A0A5F28F8}"/>
              </a:ext>
            </a:extLst>
          </p:cNvPr>
          <p:cNvSpPr/>
          <p:nvPr/>
        </p:nvSpPr>
        <p:spPr>
          <a:xfrm>
            <a:off x="3543089" y="5018771"/>
            <a:ext cx="3239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ERT task involves classifying the types of relations between a pair of entities.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0540E983-5A09-D946-BEEA-F14FBD9DBAE3}"/>
              </a:ext>
            </a:extLst>
          </p:cNvPr>
          <p:cNvGraphicFramePr>
            <a:graphicFrameLocks noGrp="1"/>
          </p:cNvGraphicFramePr>
          <p:nvPr/>
        </p:nvGraphicFramePr>
        <p:xfrm>
          <a:off x="3621737" y="5363431"/>
          <a:ext cx="2796293" cy="34362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297832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498461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71811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Helvetica" pitchFamily="2" charset="0"/>
                        </a:rPr>
                        <a:t>book.school_or_movement.associated_works</a:t>
                      </a:r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English Renaissance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err="1">
                          <a:latin typeface="Helvetica" pitchFamily="2" charset="0"/>
                        </a:rPr>
                        <a:t>Volpone</a:t>
                      </a:r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4B0F4AF1-4D1D-2E43-8BB2-00D3814D6F7F}"/>
              </a:ext>
            </a:extLst>
          </p:cNvPr>
          <p:cNvGraphicFramePr>
            <a:graphicFrameLocks noGrp="1"/>
          </p:cNvGraphicFramePr>
          <p:nvPr/>
        </p:nvGraphicFramePr>
        <p:xfrm>
          <a:off x="5623019" y="5776526"/>
          <a:ext cx="741902" cy="8592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2091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409811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</a:tblGrid>
              <a:tr h="1227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Task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#class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227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CAP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227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CP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  <a:tr h="1227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EFP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2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3622734039"/>
                  </a:ext>
                </a:extLst>
              </a:tr>
              <a:tr h="1227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10331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35234338"/>
                  </a:ext>
                </a:extLst>
              </a:tr>
              <a:tr h="1227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ESR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N/A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4041506285"/>
                  </a:ext>
                </a:extLst>
              </a:tr>
              <a:tr h="122753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Helvetica" pitchFamily="2" charset="0"/>
                        </a:rPr>
                        <a:t>ERT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Helvetica" pitchFamily="2" charset="0"/>
                        </a:rPr>
                        <a:t>626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192934226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D293BB3F-0354-9644-B36D-22FE16DCC64C}"/>
              </a:ext>
            </a:extLst>
          </p:cNvPr>
          <p:cNvGraphicFramePr>
            <a:graphicFrameLocks noGrp="1"/>
          </p:cNvGraphicFramePr>
          <p:nvPr/>
        </p:nvGraphicFramePr>
        <p:xfrm>
          <a:off x="3411931" y="6080080"/>
          <a:ext cx="2185507" cy="5154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30180">
                  <a:extLst>
                    <a:ext uri="{9D8B030D-6E8A-4147-A177-3AD203B41FA5}">
                      <a16:colId xmlns:a16="http://schemas.microsoft.com/office/drawing/2014/main" val="1172320044"/>
                    </a:ext>
                  </a:extLst>
                </a:gridCol>
                <a:gridCol w="1018546">
                  <a:extLst>
                    <a:ext uri="{9D8B030D-6E8A-4147-A177-3AD203B41FA5}">
                      <a16:colId xmlns:a16="http://schemas.microsoft.com/office/drawing/2014/main" val="1439450124"/>
                    </a:ext>
                  </a:extLst>
                </a:gridCol>
                <a:gridCol w="536781">
                  <a:extLst>
                    <a:ext uri="{9D8B030D-6E8A-4147-A177-3AD203B41FA5}">
                      <a16:colId xmlns:a16="http://schemas.microsoft.com/office/drawing/2014/main" val="1199261015"/>
                    </a:ext>
                  </a:extLst>
                </a:gridCol>
              </a:tblGrid>
              <a:tr h="17181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Task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Dataset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#class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617918710"/>
                  </a:ext>
                </a:extLst>
              </a:tr>
              <a:tr h="171811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NED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Rare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4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1515732945"/>
                  </a:ext>
                </a:extLst>
              </a:tr>
              <a:tr h="171811">
                <a:tc vMerge="1">
                  <a:txBody>
                    <a:bodyPr/>
                    <a:lstStyle/>
                    <a:p>
                      <a:pPr algn="ctr"/>
                      <a:endParaRPr lang="en-US" sz="900" dirty="0">
                        <a:latin typeface="Helvetica" pitchFamily="2" charset="0"/>
                      </a:endParaRP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CONLL-YAGO</a:t>
                      </a:r>
                    </a:p>
                  </a:txBody>
                  <a:tcPr marL="45720" marR="4572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Helvetica" pitchFamily="2" charset="0"/>
                        </a:rPr>
                        <a:t>Up to 30</a:t>
                      </a:r>
                    </a:p>
                  </a:txBody>
                  <a:tcPr marL="45720" marR="45720" marT="0" marB="0" anchor="ctr"/>
                </a:tc>
                <a:extLst>
                  <a:ext uri="{0D108BD9-81ED-4DB2-BD59-A6C34878D82A}">
                    <a16:rowId xmlns:a16="http://schemas.microsoft.com/office/drawing/2014/main" val="929084323"/>
                  </a:ext>
                </a:extLst>
              </a:tr>
            </a:tbl>
          </a:graphicData>
        </a:graphic>
      </p:graphicFrame>
      <p:sp>
        <p:nvSpPr>
          <p:cNvPr id="129" name="TextBox 128">
            <a:extLst>
              <a:ext uri="{FF2B5EF4-FFF2-40B4-BE49-F238E27FC236}">
                <a16:creationId xmlns:a16="http://schemas.microsoft.com/office/drawing/2014/main" id="{0B7CCEF2-D787-214C-9B28-AD487D1B9ABF}"/>
              </a:ext>
            </a:extLst>
          </p:cNvPr>
          <p:cNvSpPr txBox="1"/>
          <p:nvPr/>
        </p:nvSpPr>
        <p:spPr>
          <a:xfrm>
            <a:off x="3402854" y="5787889"/>
            <a:ext cx="1310253" cy="24622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Helvetica" pitchFamily="2" charset="0"/>
              </a:rPr>
              <a:t>Statistics of </a:t>
            </a:r>
            <a:r>
              <a:rPr lang="en-US" sz="1000" dirty="0" err="1">
                <a:solidFill>
                  <a:schemeClr val="bg1"/>
                </a:solidFill>
                <a:latin typeface="Helvetica" pitchFamily="2" charset="0"/>
              </a:rPr>
              <a:t>EntEval</a:t>
            </a:r>
            <a:endParaRPr lang="en-US" sz="10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64"/>
    </mc:Choice>
    <mc:Fallback xmlns="">
      <p:transition spd="slow" advTm="4456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4549</TotalTime>
  <Words>2064</Words>
  <Application>Microsoft Macintosh PowerPoint</Application>
  <PresentationFormat>35mm Slides</PresentationFormat>
  <Paragraphs>526</Paragraphs>
  <Slides>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Mingda Chen</dc:creator>
  <cp:lastModifiedBy>Mingda Chen</cp:lastModifiedBy>
  <cp:revision>323</cp:revision>
  <cp:lastPrinted>2019-10-25T18:55:50Z</cp:lastPrinted>
  <dcterms:created xsi:type="dcterms:W3CDTF">2019-04-29T07:24:27Z</dcterms:created>
  <dcterms:modified xsi:type="dcterms:W3CDTF">2019-10-25T18:57:48Z</dcterms:modified>
</cp:coreProperties>
</file>