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10287000" cy="6858000" type="35mm"/>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245"/>
  </p:normalViewPr>
  <p:slideViewPr>
    <p:cSldViewPr snapToGrid="0" snapToObjects="1">
      <p:cViewPr varScale="1">
        <p:scale>
          <a:sx n="104" d="100"/>
          <a:sy n="104" d="100"/>
        </p:scale>
        <p:origin x="2056" y="20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none" spc="0" normalizeH="0" baseline="0">
                <a:solidFill>
                  <a:schemeClr val="tx1"/>
                </a:solidFill>
                <a:latin typeface="+mj-lt"/>
                <a:ea typeface="+mj-ea"/>
                <a:cs typeface="+mj-cs"/>
              </a:defRPr>
            </a:pPr>
            <a:r>
              <a:rPr lang="en-US" altLang="zh-CN" sz="1600" b="0" baseline="0" dirty="0">
                <a:solidFill>
                  <a:schemeClr val="tx1"/>
                </a:solidFill>
                <a:latin typeface="+mj-lt"/>
              </a:rPr>
              <a:t>Semantic</a:t>
            </a:r>
            <a:r>
              <a:rPr lang="zh-CN" altLang="en-US" sz="1600" b="0" baseline="0" dirty="0">
                <a:solidFill>
                  <a:schemeClr val="tx1"/>
                </a:solidFill>
                <a:latin typeface="+mj-lt"/>
              </a:rPr>
              <a:t> </a:t>
            </a:r>
            <a:r>
              <a:rPr lang="en-US" altLang="zh-CN" sz="1600" b="0" baseline="0" dirty="0">
                <a:solidFill>
                  <a:schemeClr val="tx1"/>
                </a:solidFill>
                <a:latin typeface="+mj-lt"/>
              </a:rPr>
              <a:t>Variable</a:t>
            </a:r>
            <a:endParaRPr lang="en-US" sz="1600" b="0" dirty="0">
              <a:solidFill>
                <a:schemeClr val="tx1"/>
              </a:solidFill>
              <a:latin typeface="+mj-lt"/>
            </a:endParaRPr>
          </a:p>
        </c:rich>
      </c:tx>
      <c:overlay val="0"/>
      <c:spPr>
        <a:noFill/>
        <a:ln>
          <a:noFill/>
        </a:ln>
        <a:effectLst/>
      </c:spPr>
      <c:txPr>
        <a:bodyPr rot="0" spcFirstLastPara="1" vertOverflow="ellipsis" vert="horz" wrap="square" anchor="ctr" anchorCtr="1"/>
        <a:lstStyle/>
        <a:p>
          <a:pPr>
            <a:defRPr sz="1600" b="0"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Semantic tasks</c:v>
                </c:pt>
              </c:strCache>
            </c:strRef>
          </c:tx>
          <c:spPr>
            <a:solidFill>
              <a:schemeClr val="accent1"/>
            </a:solidFill>
            <a:ln>
              <a:noFill/>
            </a:ln>
            <a:effectLst/>
          </c:spPr>
          <c:invertIfNegative val="0"/>
          <c:cat>
            <c:strRef>
              <c:f>Sheet1!$A$2:$A$3</c:f>
              <c:strCache>
                <c:ptCount val="2"/>
                <c:pt idx="0">
                  <c:v>Baseline</c:v>
                </c:pt>
                <c:pt idx="1">
                  <c:v>Our model</c:v>
                </c:pt>
              </c:strCache>
            </c:strRef>
          </c:cat>
          <c:val>
            <c:numRef>
              <c:f>Sheet1!$B$2:$B$3</c:f>
              <c:numCache>
                <c:formatCode>General</c:formatCode>
                <c:ptCount val="2"/>
                <c:pt idx="0">
                  <c:v>42.7</c:v>
                </c:pt>
                <c:pt idx="1">
                  <c:v>65.5</c:v>
                </c:pt>
              </c:numCache>
            </c:numRef>
          </c:val>
          <c:extLst>
            <c:ext xmlns:c16="http://schemas.microsoft.com/office/drawing/2014/chart" uri="{C3380CC4-5D6E-409C-BE32-E72D297353CC}">
              <c16:uniqueId val="{00000000-24CC-5B4B-8CAA-D6C2BF290614}"/>
            </c:ext>
          </c:extLst>
        </c:ser>
        <c:ser>
          <c:idx val="1"/>
          <c:order val="1"/>
          <c:tx>
            <c:strRef>
              <c:f>Sheet1!$C$1</c:f>
              <c:strCache>
                <c:ptCount val="1"/>
                <c:pt idx="0">
                  <c:v>Syntactic tasks</c:v>
                </c:pt>
              </c:strCache>
            </c:strRef>
          </c:tx>
          <c:spPr>
            <a:solidFill>
              <a:schemeClr val="accent2"/>
            </a:solidFill>
            <a:ln>
              <a:noFill/>
            </a:ln>
            <a:effectLst/>
          </c:spPr>
          <c:invertIfNegative val="0"/>
          <c:cat>
            <c:strRef>
              <c:f>Sheet1!$A$2:$A$3</c:f>
              <c:strCache>
                <c:ptCount val="2"/>
                <c:pt idx="0">
                  <c:v>Baseline</c:v>
                </c:pt>
                <c:pt idx="1">
                  <c:v>Our model</c:v>
                </c:pt>
              </c:strCache>
            </c:strRef>
          </c:cat>
          <c:val>
            <c:numRef>
              <c:f>Sheet1!$C$2:$C$3</c:f>
              <c:numCache>
                <c:formatCode>General</c:formatCode>
                <c:ptCount val="2"/>
                <c:pt idx="0">
                  <c:v>25.2</c:v>
                </c:pt>
                <c:pt idx="1">
                  <c:v>25.3</c:v>
                </c:pt>
              </c:numCache>
            </c:numRef>
          </c:val>
          <c:extLst>
            <c:ext xmlns:c16="http://schemas.microsoft.com/office/drawing/2014/chart" uri="{C3380CC4-5D6E-409C-BE32-E72D297353CC}">
              <c16:uniqueId val="{00000001-24CC-5B4B-8CAA-D6C2BF290614}"/>
            </c:ext>
          </c:extLst>
        </c:ser>
        <c:dLbls>
          <c:showLegendKey val="0"/>
          <c:showVal val="0"/>
          <c:showCatName val="0"/>
          <c:showSerName val="0"/>
          <c:showPercent val="0"/>
          <c:showBubbleSize val="0"/>
        </c:dLbls>
        <c:gapWidth val="267"/>
        <c:overlap val="-43"/>
        <c:axId val="1777306928"/>
        <c:axId val="1777308608"/>
      </c:barChart>
      <c:catAx>
        <c:axId val="177730692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77308608"/>
        <c:crosses val="autoZero"/>
        <c:auto val="1"/>
        <c:lblAlgn val="ctr"/>
        <c:lblOffset val="100"/>
        <c:noMultiLvlLbl val="0"/>
      </c:catAx>
      <c:valAx>
        <c:axId val="177730860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77306928"/>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cap="none" spc="0" normalizeH="0" baseline="0">
                <a:solidFill>
                  <a:schemeClr val="tx1"/>
                </a:solidFill>
                <a:latin typeface="+mj-lt"/>
                <a:ea typeface="+mj-ea"/>
                <a:cs typeface="+mj-cs"/>
              </a:defRPr>
            </a:pPr>
            <a:r>
              <a:rPr lang="en-US" altLang="zh-CN" sz="1600" b="0" dirty="0">
                <a:solidFill>
                  <a:schemeClr val="tx1"/>
                </a:solidFill>
              </a:rPr>
              <a:t>Syntactic</a:t>
            </a:r>
            <a:r>
              <a:rPr lang="en-US" sz="1600" b="0" dirty="0">
                <a:solidFill>
                  <a:schemeClr val="tx1"/>
                </a:solidFill>
              </a:rPr>
              <a:t> Variable</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Semantic tasks</c:v>
                </c:pt>
              </c:strCache>
            </c:strRef>
          </c:tx>
          <c:spPr>
            <a:solidFill>
              <a:schemeClr val="accent1"/>
            </a:solidFill>
            <a:ln>
              <a:noFill/>
            </a:ln>
            <a:effectLst/>
          </c:spPr>
          <c:invertIfNegative val="0"/>
          <c:cat>
            <c:strRef>
              <c:f>Sheet1!$A$2:$A$3</c:f>
              <c:strCache>
                <c:ptCount val="2"/>
                <c:pt idx="0">
                  <c:v>Baseline</c:v>
                </c:pt>
                <c:pt idx="1">
                  <c:v>Our model</c:v>
                </c:pt>
              </c:strCache>
            </c:strRef>
          </c:cat>
          <c:val>
            <c:numRef>
              <c:f>Sheet1!$B$2:$B$3</c:f>
              <c:numCache>
                <c:formatCode>General</c:formatCode>
                <c:ptCount val="2"/>
                <c:pt idx="0">
                  <c:v>43.2</c:v>
                </c:pt>
                <c:pt idx="1">
                  <c:v>19.3</c:v>
                </c:pt>
              </c:numCache>
            </c:numRef>
          </c:val>
          <c:extLst>
            <c:ext xmlns:c16="http://schemas.microsoft.com/office/drawing/2014/chart" uri="{C3380CC4-5D6E-409C-BE32-E72D297353CC}">
              <c16:uniqueId val="{00000000-DC1C-5F4B-B8A7-832F6E374294}"/>
            </c:ext>
          </c:extLst>
        </c:ser>
        <c:ser>
          <c:idx val="1"/>
          <c:order val="1"/>
          <c:tx>
            <c:strRef>
              <c:f>Sheet1!$C$1</c:f>
              <c:strCache>
                <c:ptCount val="1"/>
                <c:pt idx="0">
                  <c:v>Syntactic tasks</c:v>
                </c:pt>
              </c:strCache>
            </c:strRef>
          </c:tx>
          <c:spPr>
            <a:solidFill>
              <a:schemeClr val="accent2"/>
            </a:solidFill>
            <a:ln>
              <a:noFill/>
            </a:ln>
            <a:effectLst/>
          </c:spPr>
          <c:invertIfNegative val="0"/>
          <c:cat>
            <c:strRef>
              <c:f>Sheet1!$A$2:$A$3</c:f>
              <c:strCache>
                <c:ptCount val="2"/>
                <c:pt idx="0">
                  <c:v>Baseline</c:v>
                </c:pt>
                <c:pt idx="1">
                  <c:v>Our model</c:v>
                </c:pt>
              </c:strCache>
            </c:strRef>
          </c:cat>
          <c:val>
            <c:numRef>
              <c:f>Sheet1!$C$2:$C$3</c:f>
              <c:numCache>
                <c:formatCode>General</c:formatCode>
                <c:ptCount val="2"/>
                <c:pt idx="0">
                  <c:v>25</c:v>
                </c:pt>
                <c:pt idx="1">
                  <c:v>38.799999999999997</c:v>
                </c:pt>
              </c:numCache>
            </c:numRef>
          </c:val>
          <c:extLst>
            <c:ext xmlns:c16="http://schemas.microsoft.com/office/drawing/2014/chart" uri="{C3380CC4-5D6E-409C-BE32-E72D297353CC}">
              <c16:uniqueId val="{00000001-DC1C-5F4B-B8A7-832F6E374294}"/>
            </c:ext>
          </c:extLst>
        </c:ser>
        <c:dLbls>
          <c:showLegendKey val="0"/>
          <c:showVal val="0"/>
          <c:showCatName val="0"/>
          <c:showSerName val="0"/>
          <c:showPercent val="0"/>
          <c:showBubbleSize val="0"/>
        </c:dLbls>
        <c:gapWidth val="267"/>
        <c:overlap val="-43"/>
        <c:axId val="1777306928"/>
        <c:axId val="1777308608"/>
      </c:barChart>
      <c:catAx>
        <c:axId val="177730692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77308608"/>
        <c:crosses val="autoZero"/>
        <c:auto val="1"/>
        <c:lblAlgn val="ctr"/>
        <c:lblOffset val="100"/>
        <c:noMultiLvlLbl val="0"/>
      </c:catAx>
      <c:valAx>
        <c:axId val="177730860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77306928"/>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AC08B-EA69-6E45-82A4-C23EEFAC48A6}" type="datetimeFigureOut">
              <a:rPr lang="en-US" smtClean="0"/>
              <a:t>6/7/19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98F1C-A869-784A-ABA5-DC38D55FB3E2}" type="slidenum">
              <a:rPr lang="en-US" smtClean="0"/>
              <a:t>‹#›</a:t>
            </a:fld>
            <a:endParaRPr lang="en-US"/>
          </a:p>
        </p:txBody>
      </p:sp>
    </p:spTree>
    <p:extLst>
      <p:ext uri="{BB962C8B-B14F-4D97-AF65-F5344CB8AC3E}">
        <p14:creationId xmlns:p14="http://schemas.microsoft.com/office/powerpoint/2010/main" val="236987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propose a generative model that uses two latent variables, with one for semantic representations and the other for syntactic representations. We also propose several multitask losses, including ones that make use of aligned paraphrases and one that characterizes syntax as word ordering. Empirically, we show that the maximal disentanglement between semantic representations and syntactic representations can lead the best performance, and the nearest neighbors found by these two representations show that they capture desirable characteristics.</a:t>
            </a:r>
            <a:endParaRPr lang="en-US" dirty="0"/>
          </a:p>
        </p:txBody>
      </p:sp>
      <p:sp>
        <p:nvSpPr>
          <p:cNvPr id="4" name="Slide Number Placeholder 3"/>
          <p:cNvSpPr>
            <a:spLocks noGrp="1"/>
          </p:cNvSpPr>
          <p:nvPr>
            <p:ph type="sldNum" sz="quarter" idx="5"/>
          </p:nvPr>
        </p:nvSpPr>
        <p:spPr/>
        <p:txBody>
          <a:bodyPr/>
          <a:lstStyle/>
          <a:p>
            <a:fld id="{B4298F1C-A869-784A-ABA5-DC38D55FB3E2}" type="slidenum">
              <a:rPr lang="en-US" smtClean="0"/>
              <a:t>1</a:t>
            </a:fld>
            <a:endParaRPr lang="en-US"/>
          </a:p>
        </p:txBody>
      </p:sp>
    </p:spTree>
    <p:extLst>
      <p:ext uri="{BB962C8B-B14F-4D97-AF65-F5344CB8AC3E}">
        <p14:creationId xmlns:p14="http://schemas.microsoft.com/office/powerpoint/2010/main" val="297216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1122363"/>
            <a:ext cx="874395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85875" y="3602038"/>
            <a:ext cx="771525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F24AF-085A-B144-B309-29D1D6D5FD94}" type="datetimeFigureOut">
              <a:rPr lang="en-US" smtClean="0"/>
              <a:t>6/7/19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F0EC4-8D1A-624E-B4D4-61D6D8352752}" type="slidenum">
              <a:rPr lang="en-US" smtClean="0"/>
              <a:t>‹#›</a:t>
            </a:fld>
            <a:endParaRPr lang="en-US"/>
          </a:p>
        </p:txBody>
      </p:sp>
    </p:spTree>
    <p:extLst>
      <p:ext uri="{BB962C8B-B14F-4D97-AF65-F5344CB8AC3E}">
        <p14:creationId xmlns:p14="http://schemas.microsoft.com/office/powerpoint/2010/main" val="382018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F24AF-085A-B144-B309-29D1D6D5FD94}" type="datetimeFigureOut">
              <a:rPr lang="en-US" smtClean="0"/>
              <a:t>6/7/19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F0EC4-8D1A-624E-B4D4-61D6D8352752}" type="slidenum">
              <a:rPr lang="en-US" smtClean="0"/>
              <a:t>‹#›</a:t>
            </a:fld>
            <a:endParaRPr lang="en-US"/>
          </a:p>
        </p:txBody>
      </p:sp>
    </p:spTree>
    <p:extLst>
      <p:ext uri="{BB962C8B-B14F-4D97-AF65-F5344CB8AC3E}">
        <p14:creationId xmlns:p14="http://schemas.microsoft.com/office/powerpoint/2010/main" val="210936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5" y="365125"/>
            <a:ext cx="2218134"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07232" y="365125"/>
            <a:ext cx="652581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F24AF-085A-B144-B309-29D1D6D5FD94}" type="datetimeFigureOut">
              <a:rPr lang="en-US" smtClean="0"/>
              <a:t>6/7/19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F0EC4-8D1A-624E-B4D4-61D6D8352752}" type="slidenum">
              <a:rPr lang="en-US" smtClean="0"/>
              <a:t>‹#›</a:t>
            </a:fld>
            <a:endParaRPr lang="en-US"/>
          </a:p>
        </p:txBody>
      </p:sp>
    </p:spTree>
    <p:extLst>
      <p:ext uri="{BB962C8B-B14F-4D97-AF65-F5344CB8AC3E}">
        <p14:creationId xmlns:p14="http://schemas.microsoft.com/office/powerpoint/2010/main" val="273094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F24AF-085A-B144-B309-29D1D6D5FD94}" type="datetimeFigureOut">
              <a:rPr lang="en-US" smtClean="0"/>
              <a:t>6/7/19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F0EC4-8D1A-624E-B4D4-61D6D8352752}" type="slidenum">
              <a:rPr lang="en-US" smtClean="0"/>
              <a:t>‹#›</a:t>
            </a:fld>
            <a:endParaRPr lang="en-US"/>
          </a:p>
        </p:txBody>
      </p:sp>
    </p:spTree>
    <p:extLst>
      <p:ext uri="{BB962C8B-B14F-4D97-AF65-F5344CB8AC3E}">
        <p14:creationId xmlns:p14="http://schemas.microsoft.com/office/powerpoint/2010/main" val="3151726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1874" y="1709740"/>
            <a:ext cx="8872538"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701874" y="4589465"/>
            <a:ext cx="887253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F24AF-085A-B144-B309-29D1D6D5FD94}" type="datetimeFigureOut">
              <a:rPr lang="en-US" smtClean="0"/>
              <a:t>6/7/19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F0EC4-8D1A-624E-B4D4-61D6D8352752}" type="slidenum">
              <a:rPr lang="en-US" smtClean="0"/>
              <a:t>‹#›</a:t>
            </a:fld>
            <a:endParaRPr lang="en-US"/>
          </a:p>
        </p:txBody>
      </p:sp>
    </p:spTree>
    <p:extLst>
      <p:ext uri="{BB962C8B-B14F-4D97-AF65-F5344CB8AC3E}">
        <p14:creationId xmlns:p14="http://schemas.microsoft.com/office/powerpoint/2010/main" val="337712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7231"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07794" y="1825625"/>
            <a:ext cx="437197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F24AF-085A-B144-B309-29D1D6D5FD94}" type="datetimeFigureOut">
              <a:rPr lang="en-US" smtClean="0"/>
              <a:t>6/7/19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F0EC4-8D1A-624E-B4D4-61D6D8352752}" type="slidenum">
              <a:rPr lang="en-US" smtClean="0"/>
              <a:t>‹#›</a:t>
            </a:fld>
            <a:endParaRPr lang="en-US"/>
          </a:p>
        </p:txBody>
      </p:sp>
    </p:spTree>
    <p:extLst>
      <p:ext uri="{BB962C8B-B14F-4D97-AF65-F5344CB8AC3E}">
        <p14:creationId xmlns:p14="http://schemas.microsoft.com/office/powerpoint/2010/main" val="325584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8571" y="365127"/>
            <a:ext cx="887253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08572" y="1681163"/>
            <a:ext cx="43518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8572" y="2505075"/>
            <a:ext cx="435188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07794" y="1681163"/>
            <a:ext cx="437331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07794" y="2505075"/>
            <a:ext cx="437331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F24AF-085A-B144-B309-29D1D6D5FD94}" type="datetimeFigureOut">
              <a:rPr lang="en-US" smtClean="0"/>
              <a:t>6/7/19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F0EC4-8D1A-624E-B4D4-61D6D8352752}" type="slidenum">
              <a:rPr lang="en-US" smtClean="0"/>
              <a:t>‹#›</a:t>
            </a:fld>
            <a:endParaRPr lang="en-US"/>
          </a:p>
        </p:txBody>
      </p:sp>
    </p:spTree>
    <p:extLst>
      <p:ext uri="{BB962C8B-B14F-4D97-AF65-F5344CB8AC3E}">
        <p14:creationId xmlns:p14="http://schemas.microsoft.com/office/powerpoint/2010/main" val="178722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F24AF-085A-B144-B309-29D1D6D5FD94}" type="datetimeFigureOut">
              <a:rPr lang="en-US" smtClean="0"/>
              <a:t>6/7/19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F0EC4-8D1A-624E-B4D4-61D6D8352752}" type="slidenum">
              <a:rPr lang="en-US" smtClean="0"/>
              <a:t>‹#›</a:t>
            </a:fld>
            <a:endParaRPr lang="en-US"/>
          </a:p>
        </p:txBody>
      </p:sp>
    </p:spTree>
    <p:extLst>
      <p:ext uri="{BB962C8B-B14F-4D97-AF65-F5344CB8AC3E}">
        <p14:creationId xmlns:p14="http://schemas.microsoft.com/office/powerpoint/2010/main" val="202968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F24AF-085A-B144-B309-29D1D6D5FD94}" type="datetimeFigureOut">
              <a:rPr lang="en-US" smtClean="0"/>
              <a:t>6/7/19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F0EC4-8D1A-624E-B4D4-61D6D8352752}" type="slidenum">
              <a:rPr lang="en-US" smtClean="0"/>
              <a:t>‹#›</a:t>
            </a:fld>
            <a:endParaRPr lang="en-US"/>
          </a:p>
        </p:txBody>
      </p:sp>
    </p:spTree>
    <p:extLst>
      <p:ext uri="{BB962C8B-B14F-4D97-AF65-F5344CB8AC3E}">
        <p14:creationId xmlns:p14="http://schemas.microsoft.com/office/powerpoint/2010/main" val="202176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373315" y="987427"/>
            <a:ext cx="520779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F24AF-085A-B144-B309-29D1D6D5FD94}" type="datetimeFigureOut">
              <a:rPr lang="en-US" smtClean="0"/>
              <a:t>6/7/19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F0EC4-8D1A-624E-B4D4-61D6D8352752}" type="slidenum">
              <a:rPr lang="en-US" smtClean="0"/>
              <a:t>‹#›</a:t>
            </a:fld>
            <a:endParaRPr lang="en-US"/>
          </a:p>
        </p:txBody>
      </p:sp>
    </p:spTree>
    <p:extLst>
      <p:ext uri="{BB962C8B-B14F-4D97-AF65-F5344CB8AC3E}">
        <p14:creationId xmlns:p14="http://schemas.microsoft.com/office/powerpoint/2010/main" val="221078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1" y="457200"/>
            <a:ext cx="3317825"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373315" y="987427"/>
            <a:ext cx="5207794"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08571" y="2057400"/>
            <a:ext cx="3317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F24AF-085A-B144-B309-29D1D6D5FD94}" type="datetimeFigureOut">
              <a:rPr lang="en-US" smtClean="0"/>
              <a:t>6/7/19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F0EC4-8D1A-624E-B4D4-61D6D8352752}" type="slidenum">
              <a:rPr lang="en-US" smtClean="0"/>
              <a:t>‹#›</a:t>
            </a:fld>
            <a:endParaRPr lang="en-US"/>
          </a:p>
        </p:txBody>
      </p:sp>
    </p:spTree>
    <p:extLst>
      <p:ext uri="{BB962C8B-B14F-4D97-AF65-F5344CB8AC3E}">
        <p14:creationId xmlns:p14="http://schemas.microsoft.com/office/powerpoint/2010/main" val="136899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365127"/>
            <a:ext cx="887253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07231" y="1825625"/>
            <a:ext cx="887253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7231" y="6356352"/>
            <a:ext cx="23145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F24AF-085A-B144-B309-29D1D6D5FD94}" type="datetimeFigureOut">
              <a:rPr lang="en-US" smtClean="0"/>
              <a:t>6/7/19</a:t>
            </a:fld>
            <a:endParaRPr lang="en-US"/>
          </a:p>
        </p:txBody>
      </p:sp>
      <p:sp>
        <p:nvSpPr>
          <p:cNvPr id="5" name="Footer Placeholder 4"/>
          <p:cNvSpPr>
            <a:spLocks noGrp="1"/>
          </p:cNvSpPr>
          <p:nvPr>
            <p:ph type="ftr" sz="quarter" idx="3"/>
          </p:nvPr>
        </p:nvSpPr>
        <p:spPr>
          <a:xfrm>
            <a:off x="3407569" y="6356352"/>
            <a:ext cx="347186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65194" y="6356352"/>
            <a:ext cx="231457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F0EC4-8D1A-624E-B4D4-61D6D8352752}" type="slidenum">
              <a:rPr lang="en-US" smtClean="0"/>
              <a:t>‹#›</a:t>
            </a:fld>
            <a:endParaRPr lang="en-US"/>
          </a:p>
        </p:txBody>
      </p:sp>
    </p:spTree>
    <p:extLst>
      <p:ext uri="{BB962C8B-B14F-4D97-AF65-F5344CB8AC3E}">
        <p14:creationId xmlns:p14="http://schemas.microsoft.com/office/powerpoint/2010/main" val="20276438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D21FA61B-F84D-9E4D-B044-9834014CA34B}"/>
              </a:ext>
            </a:extLst>
          </p:cNvPr>
          <p:cNvSpPr txBox="1">
            <a:spLocks/>
          </p:cNvSpPr>
          <p:nvPr/>
        </p:nvSpPr>
        <p:spPr>
          <a:xfrm>
            <a:off x="0" y="129052"/>
            <a:ext cx="10436087" cy="791092"/>
          </a:xfrm>
          <a:prstGeom prst="rect">
            <a:avLst/>
          </a:prstGeom>
        </p:spPr>
        <p:txBody>
          <a:bodyPr vert="horz" lIns="21431" tIns="10716" rIns="21431" bIns="1071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214279"/>
            <a:r>
              <a:rPr lang="en-US" sz="2200" dirty="0"/>
              <a:t>A Multi-Task Approach for</a:t>
            </a:r>
            <a:br>
              <a:rPr lang="en-US" sz="2200" dirty="0"/>
            </a:br>
            <a:r>
              <a:rPr lang="en-US" sz="2200" dirty="0"/>
              <a:t>Disentangling Syntax and Semantics in Sentence Representations</a:t>
            </a:r>
          </a:p>
        </p:txBody>
      </p:sp>
      <p:sp>
        <p:nvSpPr>
          <p:cNvPr id="7" name="TextBox 6">
            <a:extLst>
              <a:ext uri="{FF2B5EF4-FFF2-40B4-BE49-F238E27FC236}">
                <a16:creationId xmlns:a16="http://schemas.microsoft.com/office/drawing/2014/main" id="{ADA5DBE8-42A4-994A-87ED-449EB8F8F692}"/>
              </a:ext>
            </a:extLst>
          </p:cNvPr>
          <p:cNvSpPr txBox="1"/>
          <p:nvPr/>
        </p:nvSpPr>
        <p:spPr>
          <a:xfrm>
            <a:off x="8974521" y="1743797"/>
            <a:ext cx="184731" cy="109710"/>
          </a:xfrm>
          <a:prstGeom prst="rect">
            <a:avLst/>
          </a:prstGeom>
          <a:noFill/>
        </p:spPr>
        <p:txBody>
          <a:bodyPr wrap="none" rtlCol="0">
            <a:spAutoFit/>
          </a:bodyPr>
          <a:lstStyle/>
          <a:p>
            <a:endParaRPr lang="en-US" sz="113" dirty="0">
              <a:latin typeface="+mj-lt"/>
            </a:endParaRPr>
          </a:p>
        </p:txBody>
      </p:sp>
      <p:sp>
        <p:nvSpPr>
          <p:cNvPr id="8" name="TextBox 7">
            <a:extLst>
              <a:ext uri="{FF2B5EF4-FFF2-40B4-BE49-F238E27FC236}">
                <a16:creationId xmlns:a16="http://schemas.microsoft.com/office/drawing/2014/main" id="{42791890-19F8-A04E-91E9-C21ACFD71AAC}"/>
              </a:ext>
            </a:extLst>
          </p:cNvPr>
          <p:cNvSpPr txBox="1"/>
          <p:nvPr/>
        </p:nvSpPr>
        <p:spPr>
          <a:xfrm>
            <a:off x="2926313" y="3603432"/>
            <a:ext cx="184731" cy="403957"/>
          </a:xfrm>
          <a:prstGeom prst="rect">
            <a:avLst/>
          </a:prstGeom>
          <a:noFill/>
        </p:spPr>
        <p:txBody>
          <a:bodyPr wrap="none" rtlCol="0">
            <a:spAutoFit/>
          </a:bodyPr>
          <a:lstStyle/>
          <a:p>
            <a:endParaRPr lang="en-US" sz="2025" dirty="0">
              <a:latin typeface="+mj-lt"/>
            </a:endParaRPr>
          </a:p>
        </p:txBody>
      </p:sp>
      <p:pic>
        <p:nvPicPr>
          <p:cNvPr id="11" name="Picture 10">
            <a:extLst>
              <a:ext uri="{FF2B5EF4-FFF2-40B4-BE49-F238E27FC236}">
                <a16:creationId xmlns:a16="http://schemas.microsoft.com/office/drawing/2014/main" id="{AE69144C-FB68-8E43-BCC6-47EA0B07FC8D}"/>
              </a:ext>
            </a:extLst>
          </p:cNvPr>
          <p:cNvPicPr>
            <a:picLocks noChangeAspect="1"/>
          </p:cNvPicPr>
          <p:nvPr/>
        </p:nvPicPr>
        <p:blipFill>
          <a:blip r:embed="rId3"/>
          <a:stretch>
            <a:fillRect/>
          </a:stretch>
        </p:blipFill>
        <p:spPr>
          <a:xfrm>
            <a:off x="7260829" y="920138"/>
            <a:ext cx="2625866" cy="754936"/>
          </a:xfrm>
          <a:prstGeom prst="rect">
            <a:avLst/>
          </a:prstGeom>
        </p:spPr>
      </p:pic>
      <p:sp>
        <p:nvSpPr>
          <p:cNvPr id="12" name="Title 3">
            <a:extLst>
              <a:ext uri="{FF2B5EF4-FFF2-40B4-BE49-F238E27FC236}">
                <a16:creationId xmlns:a16="http://schemas.microsoft.com/office/drawing/2014/main" id="{BF15568E-C2F3-BC4C-8743-F5EDCCF48E73}"/>
              </a:ext>
            </a:extLst>
          </p:cNvPr>
          <p:cNvSpPr txBox="1">
            <a:spLocks/>
          </p:cNvSpPr>
          <p:nvPr/>
        </p:nvSpPr>
        <p:spPr>
          <a:xfrm>
            <a:off x="656415" y="826318"/>
            <a:ext cx="6427303" cy="614535"/>
          </a:xfrm>
          <a:prstGeom prst="rect">
            <a:avLst/>
          </a:prstGeom>
        </p:spPr>
        <p:txBody>
          <a:bodyPr vert="horz" lIns="21431" tIns="10716" rIns="21431" bIns="1071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214279"/>
            <a:r>
              <a:rPr lang="en-US" sz="1800" dirty="0" err="1"/>
              <a:t>Mingda</a:t>
            </a:r>
            <a:r>
              <a:rPr lang="en-US" sz="1800" dirty="0"/>
              <a:t> Chen, Qingming Tang, Sam Wiseman, Kevin </a:t>
            </a:r>
            <a:r>
              <a:rPr lang="en-US" sz="1800" dirty="0" err="1"/>
              <a:t>Gimpel</a:t>
            </a:r>
            <a:endParaRPr lang="en-US" sz="1800" dirty="0"/>
          </a:p>
        </p:txBody>
      </p:sp>
      <p:sp>
        <p:nvSpPr>
          <p:cNvPr id="14" name="Title 3">
            <a:extLst>
              <a:ext uri="{FF2B5EF4-FFF2-40B4-BE49-F238E27FC236}">
                <a16:creationId xmlns:a16="http://schemas.microsoft.com/office/drawing/2014/main" id="{426106F7-141B-8944-8D41-D89A6E775EDC}"/>
              </a:ext>
            </a:extLst>
          </p:cNvPr>
          <p:cNvSpPr txBox="1">
            <a:spLocks/>
          </p:cNvSpPr>
          <p:nvPr/>
        </p:nvSpPr>
        <p:spPr>
          <a:xfrm>
            <a:off x="857141" y="1120999"/>
            <a:ext cx="6427303" cy="614535"/>
          </a:xfrm>
          <a:prstGeom prst="rect">
            <a:avLst/>
          </a:prstGeom>
        </p:spPr>
        <p:txBody>
          <a:bodyPr vert="horz" lIns="21431" tIns="10716" rIns="21431" bIns="10716"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214279"/>
            <a:r>
              <a:rPr lang="en-US" sz="1800" dirty="0"/>
              <a:t>Toyota Technological Institute at Chicago</a:t>
            </a:r>
          </a:p>
        </p:txBody>
      </p:sp>
      <p:graphicFrame>
        <p:nvGraphicFramePr>
          <p:cNvPr id="16" name="Chart 15">
            <a:extLst>
              <a:ext uri="{FF2B5EF4-FFF2-40B4-BE49-F238E27FC236}">
                <a16:creationId xmlns:a16="http://schemas.microsoft.com/office/drawing/2014/main" id="{7DA4D0A7-51AA-E64D-9261-1682916FB927}"/>
              </a:ext>
            </a:extLst>
          </p:cNvPr>
          <p:cNvGraphicFramePr/>
          <p:nvPr>
            <p:extLst>
              <p:ext uri="{D42A27DB-BD31-4B8C-83A1-F6EECF244321}">
                <p14:modId xmlns:p14="http://schemas.microsoft.com/office/powerpoint/2010/main" val="105042804"/>
              </p:ext>
            </p:extLst>
          </p:nvPr>
        </p:nvGraphicFramePr>
        <p:xfrm>
          <a:off x="4971359" y="2294234"/>
          <a:ext cx="2382494" cy="18263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a:extLst>
              <a:ext uri="{FF2B5EF4-FFF2-40B4-BE49-F238E27FC236}">
                <a16:creationId xmlns:a16="http://schemas.microsoft.com/office/drawing/2014/main" id="{B8C512AA-EB1B-A84F-8DC4-8968AB36345C}"/>
              </a:ext>
            </a:extLst>
          </p:cNvPr>
          <p:cNvGraphicFramePr/>
          <p:nvPr>
            <p:extLst>
              <p:ext uri="{D42A27DB-BD31-4B8C-83A1-F6EECF244321}">
                <p14:modId xmlns:p14="http://schemas.microsoft.com/office/powerpoint/2010/main" val="3035731405"/>
              </p:ext>
            </p:extLst>
          </p:nvPr>
        </p:nvGraphicFramePr>
        <p:xfrm>
          <a:off x="7504201" y="2292478"/>
          <a:ext cx="2382494" cy="1826326"/>
        </p:xfrm>
        <a:graphic>
          <a:graphicData uri="http://schemas.openxmlformats.org/drawingml/2006/chart">
            <c:chart xmlns:c="http://schemas.openxmlformats.org/drawingml/2006/chart" xmlns:r="http://schemas.openxmlformats.org/officeDocument/2006/relationships" r:id="rId5"/>
          </a:graphicData>
        </a:graphic>
      </p:graphicFrame>
      <p:sp>
        <p:nvSpPr>
          <p:cNvPr id="24" name="TextBox 23">
            <a:extLst>
              <a:ext uri="{FF2B5EF4-FFF2-40B4-BE49-F238E27FC236}">
                <a16:creationId xmlns:a16="http://schemas.microsoft.com/office/drawing/2014/main" id="{D96F1251-0292-2A43-A00E-489FA199880B}"/>
              </a:ext>
            </a:extLst>
          </p:cNvPr>
          <p:cNvSpPr txBox="1"/>
          <p:nvPr/>
        </p:nvSpPr>
        <p:spPr>
          <a:xfrm>
            <a:off x="4990448" y="1776924"/>
            <a:ext cx="5027506" cy="400110"/>
          </a:xfrm>
          <a:prstGeom prst="rect">
            <a:avLst/>
          </a:prstGeom>
          <a:pattFill prst="pct70">
            <a:fgClr>
              <a:schemeClr val="accent5">
                <a:lumMod val="40000"/>
                <a:lumOff val="60000"/>
              </a:schemeClr>
            </a:fgClr>
            <a:bgClr>
              <a:schemeClr val="bg1"/>
            </a:bgClr>
          </a:pattFill>
        </p:spPr>
        <p:txBody>
          <a:bodyPr wrap="square" rtlCol="0">
            <a:spAutoFit/>
          </a:bodyPr>
          <a:lstStyle/>
          <a:p>
            <a:pPr algn="ctr"/>
            <a:r>
              <a:rPr lang="en-US" sz="2000" dirty="0">
                <a:latin typeface="+mj-lt"/>
              </a:rPr>
              <a:t>Experiment Results</a:t>
            </a:r>
          </a:p>
        </p:txBody>
      </p:sp>
      <p:grpSp>
        <p:nvGrpSpPr>
          <p:cNvPr id="26" name="Group 25">
            <a:extLst>
              <a:ext uri="{FF2B5EF4-FFF2-40B4-BE49-F238E27FC236}">
                <a16:creationId xmlns:a16="http://schemas.microsoft.com/office/drawing/2014/main" id="{F3CED9ED-3172-454D-930E-AD87978DB79C}"/>
              </a:ext>
            </a:extLst>
          </p:cNvPr>
          <p:cNvGrpSpPr/>
          <p:nvPr/>
        </p:nvGrpSpPr>
        <p:grpSpPr>
          <a:xfrm>
            <a:off x="5684464" y="4036422"/>
            <a:ext cx="3432024" cy="408608"/>
            <a:chOff x="4410101" y="5977428"/>
            <a:chExt cx="3432024" cy="408608"/>
          </a:xfrm>
        </p:grpSpPr>
        <p:pic>
          <p:nvPicPr>
            <p:cNvPr id="21" name="Picture 20">
              <a:extLst>
                <a:ext uri="{FF2B5EF4-FFF2-40B4-BE49-F238E27FC236}">
                  <a16:creationId xmlns:a16="http://schemas.microsoft.com/office/drawing/2014/main" id="{0C879C11-5A36-954B-BA03-1A81741F3D13}"/>
                </a:ext>
              </a:extLst>
            </p:cNvPr>
            <p:cNvPicPr>
              <a:picLocks noChangeAspect="1"/>
            </p:cNvPicPr>
            <p:nvPr/>
          </p:nvPicPr>
          <p:blipFill rotWithShape="1">
            <a:blip r:embed="rId6"/>
            <a:srcRect l="-1531" t="57276"/>
            <a:stretch/>
          </p:blipFill>
          <p:spPr>
            <a:xfrm>
              <a:off x="6195317" y="5977428"/>
              <a:ext cx="309465" cy="325557"/>
            </a:xfrm>
            <a:prstGeom prst="rect">
              <a:avLst/>
            </a:prstGeom>
          </p:spPr>
        </p:pic>
        <p:sp>
          <p:nvSpPr>
            <p:cNvPr id="22" name="TextBox 21">
              <a:extLst>
                <a:ext uri="{FF2B5EF4-FFF2-40B4-BE49-F238E27FC236}">
                  <a16:creationId xmlns:a16="http://schemas.microsoft.com/office/drawing/2014/main" id="{05204057-5C0E-B348-968C-FE158D2FC1AF}"/>
                </a:ext>
              </a:extLst>
            </p:cNvPr>
            <p:cNvSpPr txBox="1"/>
            <p:nvPr/>
          </p:nvSpPr>
          <p:spPr>
            <a:xfrm>
              <a:off x="4667232" y="5984130"/>
              <a:ext cx="1412631" cy="338554"/>
            </a:xfrm>
            <a:prstGeom prst="rect">
              <a:avLst/>
            </a:prstGeom>
            <a:noFill/>
          </p:spPr>
          <p:txBody>
            <a:bodyPr wrap="none" rtlCol="0">
              <a:spAutoFit/>
            </a:bodyPr>
            <a:lstStyle/>
            <a:p>
              <a:r>
                <a:rPr lang="en-US" sz="1600" dirty="0">
                  <a:latin typeface="+mj-lt"/>
                </a:rPr>
                <a:t>Semantic tasks</a:t>
              </a:r>
            </a:p>
          </p:txBody>
        </p:sp>
        <p:sp>
          <p:nvSpPr>
            <p:cNvPr id="23" name="TextBox 22">
              <a:extLst>
                <a:ext uri="{FF2B5EF4-FFF2-40B4-BE49-F238E27FC236}">
                  <a16:creationId xmlns:a16="http://schemas.microsoft.com/office/drawing/2014/main" id="{85E66C31-37DF-D542-8194-C28D0CCD5673}"/>
                </a:ext>
              </a:extLst>
            </p:cNvPr>
            <p:cNvSpPr txBox="1"/>
            <p:nvPr/>
          </p:nvSpPr>
          <p:spPr>
            <a:xfrm>
              <a:off x="6452129" y="5984130"/>
              <a:ext cx="1389996" cy="338554"/>
            </a:xfrm>
            <a:prstGeom prst="rect">
              <a:avLst/>
            </a:prstGeom>
            <a:noFill/>
          </p:spPr>
          <p:txBody>
            <a:bodyPr wrap="none" rtlCol="0">
              <a:spAutoFit/>
            </a:bodyPr>
            <a:lstStyle/>
            <a:p>
              <a:r>
                <a:rPr lang="en-US" sz="1600" dirty="0">
                  <a:latin typeface="+mj-lt"/>
                </a:rPr>
                <a:t>Syntactic tasks</a:t>
              </a:r>
            </a:p>
          </p:txBody>
        </p:sp>
        <p:pic>
          <p:nvPicPr>
            <p:cNvPr id="25" name="Picture 24">
              <a:extLst>
                <a:ext uri="{FF2B5EF4-FFF2-40B4-BE49-F238E27FC236}">
                  <a16:creationId xmlns:a16="http://schemas.microsoft.com/office/drawing/2014/main" id="{910CC216-92F0-984D-A8DB-C5C4FFC1508B}"/>
                </a:ext>
              </a:extLst>
            </p:cNvPr>
            <p:cNvPicPr>
              <a:picLocks noChangeAspect="1"/>
            </p:cNvPicPr>
            <p:nvPr/>
          </p:nvPicPr>
          <p:blipFill rotWithShape="1">
            <a:blip r:embed="rId6"/>
            <a:srcRect b="51531"/>
            <a:stretch/>
          </p:blipFill>
          <p:spPr>
            <a:xfrm>
              <a:off x="4410101" y="6016704"/>
              <a:ext cx="304800" cy="369332"/>
            </a:xfrm>
            <a:prstGeom prst="rect">
              <a:avLst/>
            </a:prstGeom>
          </p:spPr>
        </p:pic>
      </p:grpSp>
      <p:sp>
        <p:nvSpPr>
          <p:cNvPr id="27" name="Striped Right Arrow 26">
            <a:extLst>
              <a:ext uri="{FF2B5EF4-FFF2-40B4-BE49-F238E27FC236}">
                <a16:creationId xmlns:a16="http://schemas.microsoft.com/office/drawing/2014/main" id="{47E7BB6D-652C-3D4A-AA22-E6265A4890DF}"/>
              </a:ext>
            </a:extLst>
          </p:cNvPr>
          <p:cNvSpPr/>
          <p:nvPr/>
        </p:nvSpPr>
        <p:spPr>
          <a:xfrm>
            <a:off x="6835652" y="4533113"/>
            <a:ext cx="1052933" cy="308225"/>
          </a:xfrm>
          <a:prstGeom prst="stripedRightArrow">
            <a:avLst/>
          </a:prstGeom>
          <a:pattFill prst="smGrid">
            <a:fgClr>
              <a:schemeClr val="accent1">
                <a:lumMod val="60000"/>
                <a:lumOff val="4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j-lt"/>
            </a:endParaRPr>
          </a:p>
        </p:txBody>
      </p:sp>
      <p:sp>
        <p:nvSpPr>
          <p:cNvPr id="28" name="TextBox 27">
            <a:extLst>
              <a:ext uri="{FF2B5EF4-FFF2-40B4-BE49-F238E27FC236}">
                <a16:creationId xmlns:a16="http://schemas.microsoft.com/office/drawing/2014/main" id="{95F00802-4705-074A-8517-9BD7A2384282}"/>
              </a:ext>
            </a:extLst>
          </p:cNvPr>
          <p:cNvSpPr txBox="1"/>
          <p:nvPr/>
        </p:nvSpPr>
        <p:spPr>
          <a:xfrm>
            <a:off x="4971359" y="4404327"/>
            <a:ext cx="1884147" cy="584775"/>
          </a:xfrm>
          <a:prstGeom prst="rect">
            <a:avLst/>
          </a:prstGeom>
          <a:noFill/>
        </p:spPr>
        <p:txBody>
          <a:bodyPr wrap="square" rtlCol="0">
            <a:spAutoFit/>
          </a:bodyPr>
          <a:lstStyle/>
          <a:p>
            <a:pPr algn="ctr"/>
            <a:r>
              <a:rPr lang="en-US" sz="1600" dirty="0">
                <a:latin typeface="+mj-lt"/>
              </a:rPr>
              <a:t>Maximal Disentanglement</a:t>
            </a:r>
          </a:p>
        </p:txBody>
      </p:sp>
      <p:sp>
        <p:nvSpPr>
          <p:cNvPr id="29" name="TextBox 28">
            <a:extLst>
              <a:ext uri="{FF2B5EF4-FFF2-40B4-BE49-F238E27FC236}">
                <a16:creationId xmlns:a16="http://schemas.microsoft.com/office/drawing/2014/main" id="{3F314893-FF72-6D47-9214-56D0FB371C04}"/>
              </a:ext>
            </a:extLst>
          </p:cNvPr>
          <p:cNvSpPr txBox="1"/>
          <p:nvPr/>
        </p:nvSpPr>
        <p:spPr>
          <a:xfrm>
            <a:off x="7993636" y="4502559"/>
            <a:ext cx="1884147" cy="338554"/>
          </a:xfrm>
          <a:prstGeom prst="rect">
            <a:avLst/>
          </a:prstGeom>
          <a:noFill/>
        </p:spPr>
        <p:txBody>
          <a:bodyPr wrap="square" rtlCol="0">
            <a:spAutoFit/>
          </a:bodyPr>
          <a:lstStyle/>
          <a:p>
            <a:pPr algn="ctr"/>
            <a:r>
              <a:rPr lang="en-US" sz="1600" dirty="0">
                <a:latin typeface="+mj-lt"/>
              </a:rPr>
              <a:t>Best Performance</a:t>
            </a:r>
          </a:p>
        </p:txBody>
      </p:sp>
      <p:sp>
        <p:nvSpPr>
          <p:cNvPr id="30" name="TextBox 29">
            <a:extLst>
              <a:ext uri="{FF2B5EF4-FFF2-40B4-BE49-F238E27FC236}">
                <a16:creationId xmlns:a16="http://schemas.microsoft.com/office/drawing/2014/main" id="{92778A7D-6B27-C744-A267-0A25F5F27B6B}"/>
              </a:ext>
            </a:extLst>
          </p:cNvPr>
          <p:cNvSpPr txBox="1"/>
          <p:nvPr/>
        </p:nvSpPr>
        <p:spPr>
          <a:xfrm>
            <a:off x="208724" y="1776924"/>
            <a:ext cx="4585791" cy="400110"/>
          </a:xfrm>
          <a:prstGeom prst="rect">
            <a:avLst/>
          </a:prstGeom>
          <a:pattFill prst="pct70">
            <a:fgClr>
              <a:schemeClr val="accent5">
                <a:lumMod val="40000"/>
                <a:lumOff val="60000"/>
              </a:schemeClr>
            </a:fgClr>
            <a:bgClr>
              <a:schemeClr val="bg1"/>
            </a:bgClr>
          </a:pattFill>
        </p:spPr>
        <p:txBody>
          <a:bodyPr wrap="square" rtlCol="0">
            <a:spAutoFit/>
          </a:bodyPr>
          <a:lstStyle/>
          <a:p>
            <a:pPr algn="ctr"/>
            <a:r>
              <a:rPr lang="en-US" sz="2000" dirty="0">
                <a:latin typeface="+mj-lt"/>
              </a:rPr>
              <a:t>Multi-Task Training</a:t>
            </a:r>
          </a:p>
        </p:txBody>
      </p:sp>
      <p:sp>
        <p:nvSpPr>
          <p:cNvPr id="34" name="Rounded Rectangle 33">
            <a:extLst>
              <a:ext uri="{FF2B5EF4-FFF2-40B4-BE49-F238E27FC236}">
                <a16:creationId xmlns:a16="http://schemas.microsoft.com/office/drawing/2014/main" id="{9F402B38-64DA-0C45-AC03-51F64C0207E6}"/>
              </a:ext>
            </a:extLst>
          </p:cNvPr>
          <p:cNvSpPr/>
          <p:nvPr/>
        </p:nvSpPr>
        <p:spPr>
          <a:xfrm>
            <a:off x="452566" y="4104021"/>
            <a:ext cx="1931541" cy="4833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mj-lt"/>
              </a:rPr>
              <a:t>Semantic variable</a:t>
            </a:r>
          </a:p>
        </p:txBody>
      </p:sp>
      <p:sp>
        <p:nvSpPr>
          <p:cNvPr id="35" name="Rounded Rectangle 34">
            <a:extLst>
              <a:ext uri="{FF2B5EF4-FFF2-40B4-BE49-F238E27FC236}">
                <a16:creationId xmlns:a16="http://schemas.microsoft.com/office/drawing/2014/main" id="{748DA977-2C48-ED4B-8E84-EC3A99AAB847}"/>
              </a:ext>
            </a:extLst>
          </p:cNvPr>
          <p:cNvSpPr/>
          <p:nvPr/>
        </p:nvSpPr>
        <p:spPr>
          <a:xfrm>
            <a:off x="2717757" y="4087052"/>
            <a:ext cx="1931541" cy="4833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mj-lt"/>
              </a:rPr>
              <a:t>Syntactic variable</a:t>
            </a:r>
          </a:p>
        </p:txBody>
      </p:sp>
      <p:cxnSp>
        <p:nvCxnSpPr>
          <p:cNvPr id="38" name="Straight Arrow Connector 37">
            <a:extLst>
              <a:ext uri="{FF2B5EF4-FFF2-40B4-BE49-F238E27FC236}">
                <a16:creationId xmlns:a16="http://schemas.microsoft.com/office/drawing/2014/main" id="{D3B9F588-FCEE-1D49-8CE6-9BC8B912F526}"/>
              </a:ext>
            </a:extLst>
          </p:cNvPr>
          <p:cNvCxnSpPr>
            <a:cxnSpLocks/>
          </p:cNvCxnSpPr>
          <p:nvPr/>
        </p:nvCxnSpPr>
        <p:spPr>
          <a:xfrm flipH="1">
            <a:off x="1867578" y="3805410"/>
            <a:ext cx="210933" cy="298611"/>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314944A-6D7D-7947-81C5-32FAAE2C80F9}"/>
              </a:ext>
            </a:extLst>
          </p:cNvPr>
          <p:cNvCxnSpPr>
            <a:cxnSpLocks/>
            <a:stCxn id="8" idx="1"/>
          </p:cNvCxnSpPr>
          <p:nvPr/>
        </p:nvCxnSpPr>
        <p:spPr>
          <a:xfrm>
            <a:off x="2926313" y="3805411"/>
            <a:ext cx="242453" cy="29861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721AA8-1C71-804B-B3FC-E5B7A3E70123}"/>
              </a:ext>
            </a:extLst>
          </p:cNvPr>
          <p:cNvCxnSpPr>
            <a:cxnSpLocks/>
          </p:cNvCxnSpPr>
          <p:nvPr/>
        </p:nvCxnSpPr>
        <p:spPr>
          <a:xfrm>
            <a:off x="1867578" y="4604342"/>
            <a:ext cx="210933" cy="27899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25B53E0-404E-1D4F-91B1-286EA11F7CE9}"/>
              </a:ext>
            </a:extLst>
          </p:cNvPr>
          <p:cNvCxnSpPr>
            <a:cxnSpLocks/>
          </p:cNvCxnSpPr>
          <p:nvPr/>
        </p:nvCxnSpPr>
        <p:spPr>
          <a:xfrm flipH="1">
            <a:off x="2926313" y="4578881"/>
            <a:ext cx="242453" cy="28749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CEFFB0B7-C614-A943-9579-13FCECF1615C}"/>
              </a:ext>
            </a:extLst>
          </p:cNvPr>
          <p:cNvSpPr/>
          <p:nvPr/>
        </p:nvSpPr>
        <p:spPr>
          <a:xfrm>
            <a:off x="1690069" y="3295752"/>
            <a:ext cx="1576527" cy="4833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mj-lt"/>
              </a:rPr>
              <a:t>Sentence</a:t>
            </a:r>
          </a:p>
        </p:txBody>
      </p:sp>
      <p:sp>
        <p:nvSpPr>
          <p:cNvPr id="60" name="Rounded Rectangle 59">
            <a:extLst>
              <a:ext uri="{FF2B5EF4-FFF2-40B4-BE49-F238E27FC236}">
                <a16:creationId xmlns:a16="http://schemas.microsoft.com/office/drawing/2014/main" id="{BC599D0F-B298-A346-A316-9954E7CFF314}"/>
              </a:ext>
            </a:extLst>
          </p:cNvPr>
          <p:cNvSpPr/>
          <p:nvPr/>
        </p:nvSpPr>
        <p:spPr>
          <a:xfrm>
            <a:off x="1690069" y="4866371"/>
            <a:ext cx="1576527" cy="4833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mj-lt"/>
              </a:rPr>
              <a:t>Sentence</a:t>
            </a:r>
          </a:p>
        </p:txBody>
      </p:sp>
      <p:cxnSp>
        <p:nvCxnSpPr>
          <p:cNvPr id="70" name="Straight Arrow Connector 69">
            <a:extLst>
              <a:ext uri="{FF2B5EF4-FFF2-40B4-BE49-F238E27FC236}">
                <a16:creationId xmlns:a16="http://schemas.microsoft.com/office/drawing/2014/main" id="{59ACB6C5-1039-8E48-8552-43F917C6C0F0}"/>
              </a:ext>
            </a:extLst>
          </p:cNvPr>
          <p:cNvCxnSpPr>
            <a:cxnSpLocks/>
          </p:cNvCxnSpPr>
          <p:nvPr/>
        </p:nvCxnSpPr>
        <p:spPr>
          <a:xfrm flipV="1">
            <a:off x="1054891" y="4578883"/>
            <a:ext cx="0" cy="476011"/>
          </a:xfrm>
          <a:prstGeom prst="straightConnector1">
            <a:avLst/>
          </a:prstGeom>
          <a:ln w="31750">
            <a:prstDash val="sysDot"/>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0F66A30D-C2FC-CA45-9502-E147DFC52751}"/>
              </a:ext>
            </a:extLst>
          </p:cNvPr>
          <p:cNvSpPr txBox="1"/>
          <p:nvPr/>
        </p:nvSpPr>
        <p:spPr>
          <a:xfrm>
            <a:off x="102212" y="5033222"/>
            <a:ext cx="1844065" cy="646331"/>
          </a:xfrm>
          <a:prstGeom prst="rect">
            <a:avLst/>
          </a:prstGeom>
          <a:noFill/>
        </p:spPr>
        <p:txBody>
          <a:bodyPr wrap="square" rtlCol="0">
            <a:spAutoFit/>
          </a:bodyPr>
          <a:lstStyle/>
          <a:p>
            <a:pPr algn="ctr"/>
            <a:r>
              <a:rPr lang="en-US" dirty="0">
                <a:latin typeface="+mj-lt"/>
              </a:rPr>
              <a:t>Discriminative Paraphrase Loss</a:t>
            </a:r>
          </a:p>
        </p:txBody>
      </p:sp>
      <p:cxnSp>
        <p:nvCxnSpPr>
          <p:cNvPr id="75" name="Straight Arrow Connector 74">
            <a:extLst>
              <a:ext uri="{FF2B5EF4-FFF2-40B4-BE49-F238E27FC236}">
                <a16:creationId xmlns:a16="http://schemas.microsoft.com/office/drawing/2014/main" id="{809D6031-4514-F74E-8913-48D0C21C4EA7}"/>
              </a:ext>
            </a:extLst>
          </p:cNvPr>
          <p:cNvCxnSpPr>
            <a:cxnSpLocks/>
          </p:cNvCxnSpPr>
          <p:nvPr/>
        </p:nvCxnSpPr>
        <p:spPr>
          <a:xfrm flipV="1">
            <a:off x="3870067" y="4565221"/>
            <a:ext cx="0" cy="936003"/>
          </a:xfrm>
          <a:prstGeom prst="straightConnector1">
            <a:avLst/>
          </a:prstGeom>
          <a:ln w="31750">
            <a:prstDash val="sysDot"/>
            <a:tailEnd type="arrow"/>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41F7F6E-34AA-D548-B146-9B5603CE8ADF}"/>
              </a:ext>
            </a:extLst>
          </p:cNvPr>
          <p:cNvSpPr txBox="1"/>
          <p:nvPr/>
        </p:nvSpPr>
        <p:spPr>
          <a:xfrm>
            <a:off x="2919730" y="5501224"/>
            <a:ext cx="1844065" cy="646331"/>
          </a:xfrm>
          <a:prstGeom prst="rect">
            <a:avLst/>
          </a:prstGeom>
          <a:noFill/>
        </p:spPr>
        <p:txBody>
          <a:bodyPr wrap="square" rtlCol="0">
            <a:spAutoFit/>
          </a:bodyPr>
          <a:lstStyle/>
          <a:p>
            <a:pPr algn="ctr"/>
            <a:r>
              <a:rPr lang="en-US" dirty="0">
                <a:latin typeface="+mj-lt"/>
              </a:rPr>
              <a:t>Word Position Loss</a:t>
            </a:r>
          </a:p>
        </p:txBody>
      </p:sp>
      <p:cxnSp>
        <p:nvCxnSpPr>
          <p:cNvPr id="82" name="Elbow Connector 81">
            <a:extLst>
              <a:ext uri="{FF2B5EF4-FFF2-40B4-BE49-F238E27FC236}">
                <a16:creationId xmlns:a16="http://schemas.microsoft.com/office/drawing/2014/main" id="{ED6624E2-C7E6-CA45-B0E6-98A3663A32D3}"/>
              </a:ext>
            </a:extLst>
          </p:cNvPr>
          <p:cNvCxnSpPr>
            <a:cxnSpLocks/>
            <a:stCxn id="89" idx="1"/>
          </p:cNvCxnSpPr>
          <p:nvPr/>
        </p:nvCxnSpPr>
        <p:spPr>
          <a:xfrm rot="10800000" flipV="1">
            <a:off x="1054900" y="2842249"/>
            <a:ext cx="517429" cy="1244796"/>
          </a:xfrm>
          <a:prstGeom prst="bentConnector2">
            <a:avLst/>
          </a:prstGeom>
          <a:ln w="31750">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0E1F84F-A9E1-1545-B49B-25C9A4866CDC}"/>
              </a:ext>
            </a:extLst>
          </p:cNvPr>
          <p:cNvSpPr txBox="1"/>
          <p:nvPr/>
        </p:nvSpPr>
        <p:spPr>
          <a:xfrm>
            <a:off x="1572328" y="2380584"/>
            <a:ext cx="1733811" cy="923330"/>
          </a:xfrm>
          <a:prstGeom prst="rect">
            <a:avLst/>
          </a:prstGeom>
          <a:noFill/>
        </p:spPr>
        <p:txBody>
          <a:bodyPr wrap="square" rtlCol="0">
            <a:spAutoFit/>
          </a:bodyPr>
          <a:lstStyle/>
          <a:p>
            <a:pPr algn="ctr"/>
            <a:r>
              <a:rPr lang="en-US" dirty="0">
                <a:latin typeface="+mj-lt"/>
              </a:rPr>
              <a:t>Paraphrase Reconstruction Loss</a:t>
            </a:r>
          </a:p>
        </p:txBody>
      </p:sp>
      <p:cxnSp>
        <p:nvCxnSpPr>
          <p:cNvPr id="93" name="Elbow Connector 92">
            <a:extLst>
              <a:ext uri="{FF2B5EF4-FFF2-40B4-BE49-F238E27FC236}">
                <a16:creationId xmlns:a16="http://schemas.microsoft.com/office/drawing/2014/main" id="{A1FF6AA5-803D-8A4D-BA77-EA0BFA859B5B}"/>
              </a:ext>
            </a:extLst>
          </p:cNvPr>
          <p:cNvCxnSpPr>
            <a:cxnSpLocks/>
            <a:stCxn id="89" idx="3"/>
          </p:cNvCxnSpPr>
          <p:nvPr/>
        </p:nvCxnSpPr>
        <p:spPr>
          <a:xfrm>
            <a:off x="3306139" y="2842249"/>
            <a:ext cx="572564" cy="1183274"/>
          </a:xfrm>
          <a:prstGeom prst="bentConnector2">
            <a:avLst/>
          </a:prstGeom>
          <a:ln w="31750">
            <a:prstDash val="sysDot"/>
            <a:headEnd type="none"/>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419DB65-54BF-A440-B228-F742EFABFCA8}"/>
              </a:ext>
            </a:extLst>
          </p:cNvPr>
          <p:cNvSpPr txBox="1"/>
          <p:nvPr/>
        </p:nvSpPr>
        <p:spPr>
          <a:xfrm>
            <a:off x="4971359" y="4989102"/>
            <a:ext cx="1734257" cy="338554"/>
          </a:xfrm>
          <a:prstGeom prst="rect">
            <a:avLst/>
          </a:prstGeom>
          <a:solidFill>
            <a:schemeClr val="accent4">
              <a:lumMod val="40000"/>
              <a:lumOff val="60000"/>
              <a:alpha val="70000"/>
            </a:schemeClr>
          </a:solidFill>
          <a:ln>
            <a:noFill/>
          </a:ln>
        </p:spPr>
        <p:txBody>
          <a:bodyPr wrap="none" rtlCol="0">
            <a:spAutoFit/>
          </a:bodyPr>
          <a:lstStyle/>
          <a:p>
            <a:r>
              <a:rPr lang="en-US" sz="1600" dirty="0">
                <a:latin typeface="+mj-lt"/>
              </a:rPr>
              <a:t>Nearest Neighbors</a:t>
            </a:r>
          </a:p>
        </p:txBody>
      </p:sp>
      <p:sp>
        <p:nvSpPr>
          <p:cNvPr id="97" name="TextBox 96">
            <a:extLst>
              <a:ext uri="{FF2B5EF4-FFF2-40B4-BE49-F238E27FC236}">
                <a16:creationId xmlns:a16="http://schemas.microsoft.com/office/drawing/2014/main" id="{7B27A982-F493-7D4A-AAA9-59F5ACD7A8F4}"/>
              </a:ext>
            </a:extLst>
          </p:cNvPr>
          <p:cNvSpPr txBox="1"/>
          <p:nvPr/>
        </p:nvSpPr>
        <p:spPr>
          <a:xfrm>
            <a:off x="4971359" y="5345608"/>
            <a:ext cx="817853" cy="338554"/>
          </a:xfrm>
          <a:prstGeom prst="rect">
            <a:avLst/>
          </a:prstGeom>
          <a:solidFill>
            <a:schemeClr val="bg2">
              <a:lumMod val="90000"/>
              <a:alpha val="70000"/>
            </a:schemeClr>
          </a:solidFill>
        </p:spPr>
        <p:txBody>
          <a:bodyPr wrap="none" rtlCol="0">
            <a:spAutoFit/>
          </a:bodyPr>
          <a:lstStyle/>
          <a:p>
            <a:r>
              <a:rPr lang="en-US" sz="1600" dirty="0">
                <a:latin typeface="+mj-lt"/>
              </a:rPr>
              <a:t>starting</a:t>
            </a:r>
          </a:p>
        </p:txBody>
      </p:sp>
      <p:sp>
        <p:nvSpPr>
          <p:cNvPr id="98" name="TextBox 97">
            <a:extLst>
              <a:ext uri="{FF2B5EF4-FFF2-40B4-BE49-F238E27FC236}">
                <a16:creationId xmlns:a16="http://schemas.microsoft.com/office/drawing/2014/main" id="{7E75F973-0C12-5645-8000-F84980F8F4D7}"/>
              </a:ext>
            </a:extLst>
          </p:cNvPr>
          <p:cNvSpPr txBox="1"/>
          <p:nvPr/>
        </p:nvSpPr>
        <p:spPr>
          <a:xfrm>
            <a:off x="7296725" y="5352776"/>
            <a:ext cx="2451079" cy="338554"/>
          </a:xfrm>
          <a:prstGeom prst="rect">
            <a:avLst/>
          </a:prstGeom>
          <a:solidFill>
            <a:schemeClr val="bg2">
              <a:lumMod val="90000"/>
              <a:alpha val="70000"/>
            </a:schemeClr>
          </a:solidFill>
        </p:spPr>
        <p:txBody>
          <a:bodyPr wrap="square" rtlCol="0">
            <a:spAutoFit/>
          </a:bodyPr>
          <a:lstStyle/>
          <a:p>
            <a:r>
              <a:rPr lang="en-US" sz="1600" dirty="0">
                <a:latin typeface="+mj-lt"/>
              </a:rPr>
              <a:t>we’ve got to get a move on.</a:t>
            </a:r>
          </a:p>
        </p:txBody>
      </p:sp>
      <p:sp>
        <p:nvSpPr>
          <p:cNvPr id="101" name="TextBox 100">
            <a:extLst>
              <a:ext uri="{FF2B5EF4-FFF2-40B4-BE49-F238E27FC236}">
                <a16:creationId xmlns:a16="http://schemas.microsoft.com/office/drawing/2014/main" id="{0E7E343E-A767-3448-AF40-7881C561F41A}"/>
              </a:ext>
            </a:extLst>
          </p:cNvPr>
          <p:cNvSpPr txBox="1"/>
          <p:nvPr/>
        </p:nvSpPr>
        <p:spPr>
          <a:xfrm>
            <a:off x="7294718" y="6050779"/>
            <a:ext cx="2326281" cy="338554"/>
          </a:xfrm>
          <a:prstGeom prst="rect">
            <a:avLst/>
          </a:prstGeom>
          <a:solidFill>
            <a:schemeClr val="accent1">
              <a:lumMod val="60000"/>
              <a:lumOff val="40000"/>
              <a:alpha val="70000"/>
            </a:schemeClr>
          </a:solidFill>
        </p:spPr>
        <p:txBody>
          <a:bodyPr wrap="square" rtlCol="0">
            <a:spAutoFit/>
          </a:bodyPr>
          <a:lstStyle/>
          <a:p>
            <a:r>
              <a:rPr lang="en-US" sz="1600" dirty="0">
                <a:latin typeface="+mj-lt"/>
              </a:rPr>
              <a:t>come on, we got ta move.</a:t>
            </a:r>
          </a:p>
        </p:txBody>
      </p:sp>
      <p:sp>
        <p:nvSpPr>
          <p:cNvPr id="102" name="TextBox 101">
            <a:extLst>
              <a:ext uri="{FF2B5EF4-FFF2-40B4-BE49-F238E27FC236}">
                <a16:creationId xmlns:a16="http://schemas.microsoft.com/office/drawing/2014/main" id="{7D5E125D-93D8-F640-9762-AB55F4BA7FDA}"/>
              </a:ext>
            </a:extLst>
          </p:cNvPr>
          <p:cNvSpPr txBox="1"/>
          <p:nvPr/>
        </p:nvSpPr>
        <p:spPr>
          <a:xfrm>
            <a:off x="7296725" y="5701012"/>
            <a:ext cx="2326281" cy="338554"/>
          </a:xfrm>
          <a:prstGeom prst="rect">
            <a:avLst/>
          </a:prstGeom>
          <a:solidFill>
            <a:schemeClr val="accent2">
              <a:alpha val="60000"/>
            </a:schemeClr>
          </a:solidFill>
        </p:spPr>
        <p:txBody>
          <a:bodyPr wrap="square" rtlCol="0">
            <a:spAutoFit/>
          </a:bodyPr>
          <a:lstStyle/>
          <a:p>
            <a:r>
              <a:rPr lang="en-US" sz="1600" dirty="0">
                <a:latin typeface="+mj-lt"/>
              </a:rPr>
              <a:t>you’ll have to get in there.</a:t>
            </a:r>
          </a:p>
        </p:txBody>
      </p:sp>
      <p:sp>
        <p:nvSpPr>
          <p:cNvPr id="103" name="TextBox 102">
            <a:extLst>
              <a:ext uri="{FF2B5EF4-FFF2-40B4-BE49-F238E27FC236}">
                <a16:creationId xmlns:a16="http://schemas.microsoft.com/office/drawing/2014/main" id="{40C554BA-0007-8141-A622-5BD79525DE5B}"/>
              </a:ext>
            </a:extLst>
          </p:cNvPr>
          <p:cNvSpPr txBox="1"/>
          <p:nvPr/>
        </p:nvSpPr>
        <p:spPr>
          <a:xfrm>
            <a:off x="4971359" y="5694694"/>
            <a:ext cx="2028808" cy="338554"/>
          </a:xfrm>
          <a:prstGeom prst="rect">
            <a:avLst/>
          </a:prstGeom>
          <a:solidFill>
            <a:schemeClr val="accent2">
              <a:alpha val="60000"/>
            </a:schemeClr>
          </a:solidFill>
        </p:spPr>
        <p:txBody>
          <a:bodyPr wrap="square" rtlCol="0">
            <a:spAutoFit/>
          </a:bodyPr>
          <a:lstStyle/>
          <a:p>
            <a:r>
              <a:rPr lang="en-US" sz="1600" dirty="0">
                <a:latin typeface="+mj-lt"/>
              </a:rPr>
              <a:t>trying sharing chasing </a:t>
            </a:r>
          </a:p>
        </p:txBody>
      </p:sp>
      <p:sp>
        <p:nvSpPr>
          <p:cNvPr id="105" name="TextBox 104">
            <a:extLst>
              <a:ext uri="{FF2B5EF4-FFF2-40B4-BE49-F238E27FC236}">
                <a16:creationId xmlns:a16="http://schemas.microsoft.com/office/drawing/2014/main" id="{5AC6D3DB-CFC0-484E-B657-ED8056133719}"/>
              </a:ext>
            </a:extLst>
          </p:cNvPr>
          <p:cNvSpPr txBox="1"/>
          <p:nvPr/>
        </p:nvSpPr>
        <p:spPr>
          <a:xfrm>
            <a:off x="4976680" y="6050779"/>
            <a:ext cx="2284856" cy="338554"/>
          </a:xfrm>
          <a:prstGeom prst="rect">
            <a:avLst/>
          </a:prstGeom>
          <a:solidFill>
            <a:schemeClr val="accent1">
              <a:lumMod val="60000"/>
              <a:lumOff val="40000"/>
              <a:alpha val="70000"/>
            </a:schemeClr>
          </a:solidFill>
          <a:ln>
            <a:noFill/>
          </a:ln>
        </p:spPr>
        <p:txBody>
          <a:bodyPr wrap="none" rtlCol="0">
            <a:spAutoFit/>
          </a:bodyPr>
          <a:lstStyle/>
          <a:p>
            <a:r>
              <a:rPr lang="en-US" sz="1600" dirty="0">
                <a:latin typeface="+mj-lt"/>
              </a:rPr>
              <a:t>rising wake initial forward</a:t>
            </a:r>
          </a:p>
        </p:txBody>
      </p:sp>
      <p:sp>
        <p:nvSpPr>
          <p:cNvPr id="106" name="TextBox 105">
            <a:extLst>
              <a:ext uri="{FF2B5EF4-FFF2-40B4-BE49-F238E27FC236}">
                <a16:creationId xmlns:a16="http://schemas.microsoft.com/office/drawing/2014/main" id="{53D691ED-2F0E-4742-BD53-F993E36F13D3}"/>
              </a:ext>
            </a:extLst>
          </p:cNvPr>
          <p:cNvSpPr txBox="1"/>
          <p:nvPr/>
        </p:nvSpPr>
        <p:spPr>
          <a:xfrm>
            <a:off x="6715890" y="5054894"/>
            <a:ext cx="568554" cy="276999"/>
          </a:xfrm>
          <a:prstGeom prst="rect">
            <a:avLst/>
          </a:prstGeom>
          <a:solidFill>
            <a:schemeClr val="bg2">
              <a:lumMod val="90000"/>
              <a:alpha val="70000"/>
            </a:schemeClr>
          </a:solidFill>
        </p:spPr>
        <p:txBody>
          <a:bodyPr wrap="none" rtlCol="0">
            <a:spAutoFit/>
          </a:bodyPr>
          <a:lstStyle/>
          <a:p>
            <a:r>
              <a:rPr lang="en-US" sz="1200" dirty="0">
                <a:latin typeface="+mj-lt"/>
              </a:rPr>
              <a:t>Query</a:t>
            </a:r>
          </a:p>
        </p:txBody>
      </p:sp>
      <p:sp>
        <p:nvSpPr>
          <p:cNvPr id="107" name="TextBox 106">
            <a:extLst>
              <a:ext uri="{FF2B5EF4-FFF2-40B4-BE49-F238E27FC236}">
                <a16:creationId xmlns:a16="http://schemas.microsoft.com/office/drawing/2014/main" id="{56EF8AF3-4F7A-8543-9C4F-6341C06299EF}"/>
              </a:ext>
            </a:extLst>
          </p:cNvPr>
          <p:cNvSpPr txBox="1"/>
          <p:nvPr/>
        </p:nvSpPr>
        <p:spPr>
          <a:xfrm>
            <a:off x="7294718" y="5054894"/>
            <a:ext cx="1412631" cy="276999"/>
          </a:xfrm>
          <a:prstGeom prst="rect">
            <a:avLst/>
          </a:prstGeom>
          <a:solidFill>
            <a:schemeClr val="accent1">
              <a:lumMod val="60000"/>
              <a:lumOff val="40000"/>
              <a:alpha val="70000"/>
            </a:schemeClr>
          </a:solidFill>
        </p:spPr>
        <p:txBody>
          <a:bodyPr wrap="square" rtlCol="0">
            <a:spAutoFit/>
          </a:bodyPr>
          <a:lstStyle/>
          <a:p>
            <a:r>
              <a:rPr lang="en-US" sz="1200" dirty="0">
                <a:latin typeface="+mj-lt"/>
              </a:rPr>
              <a:t>Semantically similar</a:t>
            </a:r>
          </a:p>
        </p:txBody>
      </p:sp>
      <p:sp>
        <p:nvSpPr>
          <p:cNvPr id="108" name="TextBox 107">
            <a:extLst>
              <a:ext uri="{FF2B5EF4-FFF2-40B4-BE49-F238E27FC236}">
                <a16:creationId xmlns:a16="http://schemas.microsoft.com/office/drawing/2014/main" id="{EC647077-4D50-444F-B515-38E7105C5977}"/>
              </a:ext>
            </a:extLst>
          </p:cNvPr>
          <p:cNvSpPr txBox="1"/>
          <p:nvPr/>
        </p:nvSpPr>
        <p:spPr>
          <a:xfrm>
            <a:off x="8717623" y="5054894"/>
            <a:ext cx="1406154" cy="276999"/>
          </a:xfrm>
          <a:prstGeom prst="rect">
            <a:avLst/>
          </a:prstGeom>
          <a:solidFill>
            <a:schemeClr val="accent2">
              <a:alpha val="60000"/>
            </a:schemeClr>
          </a:solidFill>
        </p:spPr>
        <p:txBody>
          <a:bodyPr wrap="none" rtlCol="0">
            <a:spAutoFit/>
          </a:bodyPr>
          <a:lstStyle/>
          <a:p>
            <a:r>
              <a:rPr lang="en-US" sz="1200" dirty="0">
                <a:latin typeface="+mj-lt"/>
              </a:rPr>
              <a:t>Syntactically similar</a:t>
            </a:r>
          </a:p>
        </p:txBody>
      </p:sp>
      <p:pic>
        <p:nvPicPr>
          <p:cNvPr id="51" name="Content Placeholder 5" descr="logo.png">
            <a:extLst>
              <a:ext uri="{FF2B5EF4-FFF2-40B4-BE49-F238E27FC236}">
                <a16:creationId xmlns:a16="http://schemas.microsoft.com/office/drawing/2014/main" id="{8B76AB93-39FE-F641-8350-0D0BAFFC2A16}"/>
              </a:ext>
            </a:extLst>
          </p:cNvPr>
          <p:cNvPicPr>
            <a:picLocks noChangeAspect="1"/>
          </p:cNvPicPr>
          <p:nvPr/>
        </p:nvPicPr>
        <p:blipFill rotWithShape="1">
          <a:blip r:embed="rId7">
            <a:extLst>
              <a:ext uri="{28A0092B-C50C-407E-A947-70E740481C1C}">
                <a14:useLocalDpi xmlns:a14="http://schemas.microsoft.com/office/drawing/2010/main" val="0"/>
              </a:ext>
            </a:extLst>
          </a:blip>
          <a:srcRect l="13341" t="19559" r="9504" b="17292"/>
          <a:stretch/>
        </p:blipFill>
        <p:spPr>
          <a:xfrm>
            <a:off x="1" y="5604798"/>
            <a:ext cx="2302249" cy="1253202"/>
          </a:xfrm>
          <a:prstGeom prst="rect">
            <a:avLst/>
          </a:prstGeom>
        </p:spPr>
      </p:pic>
    </p:spTree>
    <p:extLst>
      <p:ext uri="{BB962C8B-B14F-4D97-AF65-F5344CB8AC3E}">
        <p14:creationId xmlns:p14="http://schemas.microsoft.com/office/powerpoint/2010/main" val="3784021175"/>
      </p:ext>
    </p:extLst>
  </p:cSld>
  <p:clrMapOvr>
    <a:masterClrMapping/>
  </p:clrMapOvr>
  <mc:AlternateContent xmlns:mc="http://schemas.openxmlformats.org/markup-compatibility/2006" xmlns:p14="http://schemas.microsoft.com/office/powerpoint/2010/main">
    <mc:Choice Requires="p14">
      <p:transition spd="slow" p14:dur="2000" advTm="44564"/>
    </mc:Choice>
    <mc:Fallback xmlns="">
      <p:transition spd="slow" advTm="44564"/>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785</TotalTime>
  <Words>173</Words>
  <Application>Microsoft Macintosh PowerPoint</Application>
  <PresentationFormat>35mm Slides</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Mingda Chen</dc:creator>
  <cp:lastModifiedBy>Mingda Chen</cp:lastModifiedBy>
  <cp:revision>38</cp:revision>
  <cp:lastPrinted>2019-06-08T04:56:29Z</cp:lastPrinted>
  <dcterms:created xsi:type="dcterms:W3CDTF">2019-04-29T07:24:27Z</dcterms:created>
  <dcterms:modified xsi:type="dcterms:W3CDTF">2019-06-08T04:56:39Z</dcterms:modified>
</cp:coreProperties>
</file>