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10287000" cy="6858000" type="35mm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32"/>
    <p:restoredTop sz="82245"/>
  </p:normalViewPr>
  <p:slideViewPr>
    <p:cSldViewPr snapToGrid="0" snapToObjects="1">
      <p:cViewPr>
        <p:scale>
          <a:sx n="279" d="100"/>
          <a:sy n="279" d="100"/>
        </p:scale>
        <p:origin x="-6928" y="-6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AC08B-EA69-6E45-82A4-C23EEFAC48A6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98F1C-A869-784A-ABA5-DC38D55FB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87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8F1C-A869-784A-ABA5-DC38D55FB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60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98F1C-A869-784A-ABA5-DC38D55FB3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91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1122363"/>
            <a:ext cx="874395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5875" y="3602038"/>
            <a:ext cx="77152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0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6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1635" y="365125"/>
            <a:ext cx="221813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7232" y="365125"/>
            <a:ext cx="652581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7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2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74" y="1709740"/>
            <a:ext cx="887253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874" y="4589465"/>
            <a:ext cx="887253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20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7231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794" y="1825625"/>
            <a:ext cx="437197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365127"/>
            <a:ext cx="887253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8572" y="1681163"/>
            <a:ext cx="435188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572" y="2505075"/>
            <a:ext cx="435188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07794" y="1681163"/>
            <a:ext cx="437331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7794" y="2505075"/>
            <a:ext cx="437331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2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8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65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315" y="987427"/>
            <a:ext cx="520779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8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71" y="457200"/>
            <a:ext cx="33178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73315" y="987427"/>
            <a:ext cx="520779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71" y="2057400"/>
            <a:ext cx="33178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9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7231" y="365127"/>
            <a:ext cx="8872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231" y="1825625"/>
            <a:ext cx="8872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7231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24AF-085A-B144-B309-29D1D6D5FD94}" type="datetimeFigureOut">
              <a:rPr lang="en-US" smtClean="0"/>
              <a:t>6/8/19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07569" y="6356352"/>
            <a:ext cx="34718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194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F0EC4-8D1A-624E-B4D4-61D6D8352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4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6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8.emf"/><Relationship Id="rId10" Type="http://schemas.openxmlformats.org/officeDocument/2006/relationships/image" Target="../media/image8.png"/><Relationship Id="rId19" Type="http://schemas.openxmlformats.org/officeDocument/2006/relationships/image" Target="../media/image4.emf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emf"/><Relationship Id="rId21" Type="http://schemas.openxmlformats.org/officeDocument/2006/relationships/image" Target="../media/image5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8.emf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23" Type="http://schemas.openxmlformats.org/officeDocument/2006/relationships/image" Target="../media/image7.emf"/><Relationship Id="rId10" Type="http://schemas.openxmlformats.org/officeDocument/2006/relationships/image" Target="../media/image8.png"/><Relationship Id="rId19" Type="http://schemas.openxmlformats.org/officeDocument/2006/relationships/image" Target="../media/image9.emf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>
            <a:extLst>
              <a:ext uri="{FF2B5EF4-FFF2-40B4-BE49-F238E27FC236}">
                <a16:creationId xmlns:a16="http://schemas.microsoft.com/office/drawing/2014/main" id="{2710FE3A-DB6D-FE41-9E5D-7401B24D04D2}"/>
              </a:ext>
            </a:extLst>
          </p:cNvPr>
          <p:cNvSpPr/>
          <p:nvPr/>
        </p:nvSpPr>
        <p:spPr>
          <a:xfrm>
            <a:off x="5629347" y="5375095"/>
            <a:ext cx="10699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Score the parse trees/tags between these two sentences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B22A5B0-0FA9-514A-AC94-8EA6541A0F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015"/>
          <a:stretch/>
        </p:blipFill>
        <p:spPr>
          <a:xfrm>
            <a:off x="3873794" y="3535886"/>
            <a:ext cx="1653590" cy="158654"/>
          </a:xfrm>
          <a:prstGeom prst="rect">
            <a:avLst/>
          </a:prstGeom>
        </p:spPr>
      </p:pic>
      <p:sp>
        <p:nvSpPr>
          <p:cNvPr id="233" name="Rectangle 232">
            <a:extLst>
              <a:ext uri="{FF2B5EF4-FFF2-40B4-BE49-F238E27FC236}">
                <a16:creationId xmlns:a16="http://schemas.microsoft.com/office/drawing/2014/main" id="{2C90E7F3-4A5F-024E-A096-A8B4B4AD91E8}"/>
              </a:ext>
            </a:extLst>
          </p:cNvPr>
          <p:cNvSpPr/>
          <p:nvPr/>
        </p:nvSpPr>
        <p:spPr>
          <a:xfrm>
            <a:off x="4219828" y="5402296"/>
            <a:ext cx="14377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Find nearest neighbor based on syntactic representations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A34413F2-21FD-8D44-832E-6E3378F34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057" y="2851285"/>
            <a:ext cx="1455198" cy="261743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45BDF821-02C3-794A-934D-7135B4760962}"/>
              </a:ext>
            </a:extLst>
          </p:cNvPr>
          <p:cNvSpPr txBox="1"/>
          <p:nvPr/>
        </p:nvSpPr>
        <p:spPr>
          <a:xfrm>
            <a:off x="5201972" y="1651876"/>
            <a:ext cx="1398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Paraphrase Reconstruction Loss (PRL)</a:t>
            </a:r>
            <a:endParaRPr lang="en-US" sz="1100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576B80-6C48-5C47-9A12-6C434BCE70A4}"/>
              </a:ext>
            </a:extLst>
          </p:cNvPr>
          <p:cNvSpPr txBox="1"/>
          <p:nvPr/>
        </p:nvSpPr>
        <p:spPr>
          <a:xfrm>
            <a:off x="922544" y="1079598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Neural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Networks</a:t>
            </a:r>
            <a:endParaRPr lang="en-US" sz="900" dirty="0">
              <a:latin typeface="+mj-lt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21FA61B-F84D-9E4D-B044-9834014CA34B}"/>
              </a:ext>
            </a:extLst>
          </p:cNvPr>
          <p:cNvSpPr txBox="1">
            <a:spLocks/>
          </p:cNvSpPr>
          <p:nvPr/>
        </p:nvSpPr>
        <p:spPr>
          <a:xfrm>
            <a:off x="1979990" y="-192225"/>
            <a:ext cx="8038663" cy="791092"/>
          </a:xfrm>
          <a:prstGeom prst="rect">
            <a:avLst/>
          </a:prstGeom>
        </p:spPr>
        <p:txBody>
          <a:bodyPr vert="horz" lIns="21431" tIns="10716" rIns="21431" bIns="107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600" b="1" dirty="0"/>
              <a:t>A Multi-Task Approach for Disentangling Syntax and Semantics in Sentence Representations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5DBE8-42A4-994A-87ED-449EB8F8F692}"/>
              </a:ext>
            </a:extLst>
          </p:cNvPr>
          <p:cNvSpPr txBox="1"/>
          <p:nvPr/>
        </p:nvSpPr>
        <p:spPr>
          <a:xfrm>
            <a:off x="8974521" y="1743797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9144C-FB68-8E43-BCC6-47EA0B07F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40" y="103654"/>
            <a:ext cx="1998110" cy="57445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F15568E-C2F3-BC4C-8743-F5EDCCF48E73}"/>
              </a:ext>
            </a:extLst>
          </p:cNvPr>
          <p:cNvSpPr txBox="1">
            <a:spLocks/>
          </p:cNvSpPr>
          <p:nvPr/>
        </p:nvSpPr>
        <p:spPr>
          <a:xfrm>
            <a:off x="2865300" y="348658"/>
            <a:ext cx="6427303" cy="180220"/>
          </a:xfrm>
          <a:prstGeom prst="rect">
            <a:avLst/>
          </a:prstGeom>
        </p:spPr>
        <p:txBody>
          <a:bodyPr vert="horz" lIns="21431" tIns="10716" rIns="21431" bIns="1071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200" dirty="0" err="1"/>
              <a:t>Mingda</a:t>
            </a:r>
            <a:r>
              <a:rPr lang="en-US" sz="1200" dirty="0"/>
              <a:t> Chen, Qingming Tang, Sam Wiseman, Kevin </a:t>
            </a:r>
            <a:r>
              <a:rPr lang="en-US" sz="1200" dirty="0" err="1"/>
              <a:t>Gimpel</a:t>
            </a:r>
            <a:endParaRPr lang="en-US" sz="1200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26106F7-141B-8944-8D41-D89A6E775EDC}"/>
              </a:ext>
            </a:extLst>
          </p:cNvPr>
          <p:cNvSpPr txBox="1">
            <a:spLocks/>
          </p:cNvSpPr>
          <p:nvPr/>
        </p:nvSpPr>
        <p:spPr>
          <a:xfrm>
            <a:off x="4232143" y="510586"/>
            <a:ext cx="3503276" cy="169733"/>
          </a:xfrm>
          <a:prstGeom prst="rect">
            <a:avLst/>
          </a:prstGeom>
        </p:spPr>
        <p:txBody>
          <a:bodyPr vert="horz" lIns="21431" tIns="10716" rIns="21431" bIns="10716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200" dirty="0"/>
              <a:t>Toyota Technological Institute at Chicago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778A7D-6B27-C744-A267-0A25F5F27B6B}"/>
              </a:ext>
            </a:extLst>
          </p:cNvPr>
          <p:cNvSpPr txBox="1"/>
          <p:nvPr/>
        </p:nvSpPr>
        <p:spPr>
          <a:xfrm>
            <a:off x="98339" y="746182"/>
            <a:ext cx="3239843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Learning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Sentence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Representations</a:t>
            </a:r>
            <a:endParaRPr lang="en-US" sz="1200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EB85BC-4D17-C044-B76F-937DC6B250DE}"/>
              </a:ext>
            </a:extLst>
          </p:cNvPr>
          <p:cNvSpPr txBox="1"/>
          <p:nvPr/>
        </p:nvSpPr>
        <p:spPr>
          <a:xfrm>
            <a:off x="6628676" y="744379"/>
            <a:ext cx="3559985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Experiment Results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8D4EDA-C0DA-C04E-9E51-C7D3573D827A}"/>
              </a:ext>
            </a:extLst>
          </p:cNvPr>
          <p:cNvSpPr txBox="1"/>
          <p:nvPr/>
        </p:nvSpPr>
        <p:spPr>
          <a:xfrm>
            <a:off x="94916" y="1791807"/>
            <a:ext cx="3239842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+mj-lt"/>
              </a:rPr>
              <a:t>vMF</a:t>
            </a:r>
            <a:r>
              <a:rPr lang="en-US" altLang="zh-CN" sz="1200" dirty="0">
                <a:latin typeface="+mj-lt"/>
              </a:rPr>
              <a:t>-Gaussian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VAE</a:t>
            </a:r>
            <a:endParaRPr lang="en-US" sz="12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4CB4C-9392-7A45-B40F-C7C614ABE5EA}"/>
              </a:ext>
            </a:extLst>
          </p:cNvPr>
          <p:cNvSpPr txBox="1"/>
          <p:nvPr/>
        </p:nvSpPr>
        <p:spPr>
          <a:xfrm>
            <a:off x="255111" y="115939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Sentence</a:t>
            </a:r>
            <a:endParaRPr lang="en-US" sz="1100" dirty="0">
              <a:latin typeface="+mj-l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9F6F6-7B82-2B4E-98CB-F1F1D29829E4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963959" y="1290197"/>
            <a:ext cx="907442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30630E-57E8-6A41-B616-999A385CAD36}"/>
              </a:ext>
            </a:extLst>
          </p:cNvPr>
          <p:cNvSpPr txBox="1"/>
          <p:nvPr/>
        </p:nvSpPr>
        <p:spPr>
          <a:xfrm>
            <a:off x="1871401" y="1159393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Fixed-length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vector</a:t>
            </a:r>
            <a:endParaRPr lang="en-US" sz="1100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82AC65-DDDD-C648-B301-D33C050E80FC}"/>
              </a:ext>
            </a:extLst>
          </p:cNvPr>
          <p:cNvSpPr txBox="1"/>
          <p:nvPr/>
        </p:nvSpPr>
        <p:spPr>
          <a:xfrm>
            <a:off x="168769" y="1376566"/>
            <a:ext cx="3052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+mj-lt"/>
              </a:rPr>
              <a:t>Can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we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encode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semantics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and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syntax into </a:t>
            </a:r>
            <a:r>
              <a:rPr lang="en-US" altLang="zh-CN" sz="1100" b="1" i="1" dirty="0">
                <a:latin typeface="+mj-lt"/>
              </a:rPr>
              <a:t>separate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representations?</a:t>
            </a:r>
            <a:endParaRPr lang="en-US" sz="11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9C35050-41A6-F944-BED4-AA1629C73D38}"/>
                  </a:ext>
                </a:extLst>
              </p:cNvPr>
              <p:cNvSpPr/>
              <p:nvPr/>
            </p:nvSpPr>
            <p:spPr>
              <a:xfrm>
                <a:off x="2151522" y="2132947"/>
                <a:ext cx="254543" cy="25454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9C35050-41A6-F944-BED4-AA1629C73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22" y="2132947"/>
                <a:ext cx="254543" cy="25454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9A342AE-9168-C246-82C0-BD30692CA29F}"/>
                  </a:ext>
                </a:extLst>
              </p:cNvPr>
              <p:cNvSpPr/>
              <p:nvPr/>
            </p:nvSpPr>
            <p:spPr>
              <a:xfrm>
                <a:off x="1673619" y="2291643"/>
                <a:ext cx="254543" cy="2545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9A342AE-9168-C246-82C0-BD30692CA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19" y="2291643"/>
                <a:ext cx="254543" cy="254543"/>
              </a:xfrm>
              <a:prstGeom prst="ellipse">
                <a:avLst/>
              </a:prstGeom>
              <a:blipFill>
                <a:blip r:embed="rId7"/>
                <a:stretch>
                  <a:fillRect l="-952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3122A61-0DD2-444F-9067-4FD56D214E6C}"/>
                  </a:ext>
                </a:extLst>
              </p:cNvPr>
              <p:cNvSpPr/>
              <p:nvPr/>
            </p:nvSpPr>
            <p:spPr>
              <a:xfrm>
                <a:off x="2154668" y="2467424"/>
                <a:ext cx="254543" cy="25454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3122A61-0DD2-444F-9067-4FD56D214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8" y="2467424"/>
                <a:ext cx="254543" cy="254543"/>
              </a:xfrm>
              <a:prstGeom prst="ellipse">
                <a:avLst/>
              </a:prstGeom>
              <a:blipFill>
                <a:blip r:embed="rId8"/>
                <a:stretch>
                  <a:fillRect l="-454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2BBBF0-0867-B846-B0F1-5CFA151A1BCA}"/>
                  </a:ext>
                </a:extLst>
              </p:cNvPr>
              <p:cNvSpPr/>
              <p:nvPr/>
            </p:nvSpPr>
            <p:spPr>
              <a:xfrm>
                <a:off x="2610071" y="2291643"/>
                <a:ext cx="254543" cy="2545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2BBBF0-0867-B846-B0F1-5CFA151A1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71" y="2291643"/>
                <a:ext cx="254543" cy="254543"/>
              </a:xfrm>
              <a:prstGeom prst="ellipse">
                <a:avLst/>
              </a:prstGeom>
              <a:blipFill>
                <a:blip r:embed="rId9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E369CF-AF4B-DA45-B000-F743CB56C47F}"/>
              </a:ext>
            </a:extLst>
          </p:cNvPr>
          <p:cNvCxnSpPr>
            <a:cxnSpLocks/>
            <a:stCxn id="77" idx="7"/>
            <a:endCxn id="45" idx="2"/>
          </p:cNvCxnSpPr>
          <p:nvPr/>
        </p:nvCxnSpPr>
        <p:spPr>
          <a:xfrm flipV="1">
            <a:off x="1890885" y="2260219"/>
            <a:ext cx="260637" cy="687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37E648-8B0E-1F4D-94B5-1BD710D7EAD4}"/>
              </a:ext>
            </a:extLst>
          </p:cNvPr>
          <p:cNvCxnSpPr>
            <a:cxnSpLocks/>
            <a:stCxn id="77" idx="5"/>
            <a:endCxn id="78" idx="2"/>
          </p:cNvCxnSpPr>
          <p:nvPr/>
        </p:nvCxnSpPr>
        <p:spPr>
          <a:xfrm>
            <a:off x="1890885" y="2508909"/>
            <a:ext cx="263783" cy="857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55A987-41B2-2C4A-A8BE-E8A1862B82FD}"/>
              </a:ext>
            </a:extLst>
          </p:cNvPr>
          <p:cNvCxnSpPr>
            <a:cxnSpLocks/>
            <a:stCxn id="45" idx="6"/>
            <a:endCxn id="79" idx="1"/>
          </p:cNvCxnSpPr>
          <p:nvPr/>
        </p:nvCxnSpPr>
        <p:spPr>
          <a:xfrm>
            <a:off x="2406065" y="2260219"/>
            <a:ext cx="241283" cy="687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6F6F0F-65B8-004B-9741-4B57E244964F}"/>
              </a:ext>
            </a:extLst>
          </p:cNvPr>
          <p:cNvCxnSpPr>
            <a:cxnSpLocks/>
            <a:stCxn id="78" idx="6"/>
            <a:endCxn id="79" idx="3"/>
          </p:cNvCxnSpPr>
          <p:nvPr/>
        </p:nvCxnSpPr>
        <p:spPr>
          <a:xfrm flipV="1">
            <a:off x="2409211" y="2508909"/>
            <a:ext cx="238137" cy="85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9910393-8490-8B41-8BA6-2A94BB954AE2}"/>
              </a:ext>
            </a:extLst>
          </p:cNvPr>
          <p:cNvCxnSpPr>
            <a:cxnSpLocks/>
          </p:cNvCxnSpPr>
          <p:nvPr/>
        </p:nvCxnSpPr>
        <p:spPr>
          <a:xfrm>
            <a:off x="269117" y="2294766"/>
            <a:ext cx="2204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D3ECEC-1E1F-EF45-9EB1-05C4C384BD1D}"/>
              </a:ext>
            </a:extLst>
          </p:cNvPr>
          <p:cNvCxnSpPr>
            <a:cxnSpLocks/>
          </p:cNvCxnSpPr>
          <p:nvPr/>
        </p:nvCxnSpPr>
        <p:spPr>
          <a:xfrm>
            <a:off x="272643" y="2477116"/>
            <a:ext cx="2168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C68129-BB39-D347-9C4E-A2A90A45B9DB}"/>
              </a:ext>
            </a:extLst>
          </p:cNvPr>
          <p:cNvSpPr txBox="1"/>
          <p:nvPr/>
        </p:nvSpPr>
        <p:spPr>
          <a:xfrm>
            <a:off x="459177" y="216083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Inference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model</a:t>
            </a:r>
            <a:endParaRPr lang="en-US" sz="1100" dirty="0"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159612-34D3-6748-9878-6E7E2F5B3AFD}"/>
              </a:ext>
            </a:extLst>
          </p:cNvPr>
          <p:cNvSpPr txBox="1"/>
          <p:nvPr/>
        </p:nvSpPr>
        <p:spPr>
          <a:xfrm>
            <a:off x="459177" y="2355812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Generative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model</a:t>
            </a:r>
            <a:endParaRPr lang="en-US" sz="1100" dirty="0">
              <a:latin typeface="+mj-lt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3EEF06A-4B94-5846-A105-30B254726AE8}"/>
              </a:ext>
            </a:extLst>
          </p:cNvPr>
          <p:cNvSpPr/>
          <p:nvPr/>
        </p:nvSpPr>
        <p:spPr>
          <a:xfrm>
            <a:off x="255207" y="2802329"/>
            <a:ext cx="120272" cy="1202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3D2FA5-0845-7842-B8CB-84B959D2C913}"/>
              </a:ext>
            </a:extLst>
          </p:cNvPr>
          <p:cNvSpPr txBox="1"/>
          <p:nvPr/>
        </p:nvSpPr>
        <p:spPr>
          <a:xfrm>
            <a:off x="344958" y="2736267"/>
            <a:ext cx="2432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Syntactic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variable,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Gaussian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distribution</a:t>
            </a:r>
            <a:endParaRPr lang="en-US" sz="1100" dirty="0">
              <a:latin typeface="+mj-lt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0F1D1A-831F-3641-B284-DFBFB0D31F3A}"/>
              </a:ext>
            </a:extLst>
          </p:cNvPr>
          <p:cNvSpPr txBox="1"/>
          <p:nvPr/>
        </p:nvSpPr>
        <p:spPr>
          <a:xfrm>
            <a:off x="1942559" y="3822713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+mj-lt"/>
              </a:rPr>
              <a:t>vMF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distribution</a:t>
            </a:r>
            <a:endParaRPr lang="en-US" sz="1100" dirty="0">
              <a:latin typeface="+mj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CB44B8-858D-DC47-A248-E8ECBF0AE646}"/>
              </a:ext>
            </a:extLst>
          </p:cNvPr>
          <p:cNvSpPr txBox="1"/>
          <p:nvPr/>
        </p:nvSpPr>
        <p:spPr>
          <a:xfrm>
            <a:off x="123481" y="3569755"/>
            <a:ext cx="856325" cy="26161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Background</a:t>
            </a:r>
            <a:endParaRPr lang="en-US" sz="1100" dirty="0">
              <a:latin typeface="+mj-lt"/>
            </a:endParaRPr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9362442A-6E55-A545-9FDD-9DB16015BBF1}"/>
              </a:ext>
            </a:extLst>
          </p:cNvPr>
          <p:cNvSpPr/>
          <p:nvPr/>
        </p:nvSpPr>
        <p:spPr>
          <a:xfrm rot="2859996">
            <a:off x="2477880" y="4105073"/>
            <a:ext cx="372729" cy="171740"/>
          </a:xfrm>
          <a:custGeom>
            <a:avLst/>
            <a:gdLst>
              <a:gd name="connsiteX0" fmla="*/ 0 w 5207000"/>
              <a:gd name="connsiteY0" fmla="*/ 1481012 h 1513178"/>
              <a:gd name="connsiteX1" fmla="*/ 673100 w 5207000"/>
              <a:gd name="connsiteY1" fmla="*/ 1442912 h 1513178"/>
              <a:gd name="connsiteX2" fmla="*/ 1549400 w 5207000"/>
              <a:gd name="connsiteY2" fmla="*/ 858712 h 1513178"/>
              <a:gd name="connsiteX3" fmla="*/ 2679700 w 5207000"/>
              <a:gd name="connsiteY3" fmla="*/ 7812 h 1513178"/>
              <a:gd name="connsiteX4" fmla="*/ 3683000 w 5207000"/>
              <a:gd name="connsiteY4" fmla="*/ 477712 h 1513178"/>
              <a:gd name="connsiteX5" fmla="*/ 4368800 w 5207000"/>
              <a:gd name="connsiteY5" fmla="*/ 1176212 h 1513178"/>
              <a:gd name="connsiteX6" fmla="*/ 5207000 w 5207000"/>
              <a:gd name="connsiteY6" fmla="*/ 1481012 h 1513178"/>
              <a:gd name="connsiteX0" fmla="*/ 0 w 5207000"/>
              <a:gd name="connsiteY0" fmla="*/ 1481012 h 1499784"/>
              <a:gd name="connsiteX1" fmla="*/ 673100 w 5207000"/>
              <a:gd name="connsiteY1" fmla="*/ 1442912 h 1499784"/>
              <a:gd name="connsiteX2" fmla="*/ 1549400 w 5207000"/>
              <a:gd name="connsiteY2" fmla="*/ 858712 h 1499784"/>
              <a:gd name="connsiteX3" fmla="*/ 2679700 w 5207000"/>
              <a:gd name="connsiteY3" fmla="*/ 7812 h 1499784"/>
              <a:gd name="connsiteX4" fmla="*/ 3683000 w 5207000"/>
              <a:gd name="connsiteY4" fmla="*/ 477712 h 1499784"/>
              <a:gd name="connsiteX5" fmla="*/ 4368800 w 5207000"/>
              <a:gd name="connsiteY5" fmla="*/ 1176212 h 1499784"/>
              <a:gd name="connsiteX6" fmla="*/ 5207000 w 5207000"/>
              <a:gd name="connsiteY6" fmla="*/ 1481012 h 1499784"/>
              <a:gd name="connsiteX0" fmla="*/ 0 w 5207000"/>
              <a:gd name="connsiteY0" fmla="*/ 1481012 h 1481012"/>
              <a:gd name="connsiteX1" fmla="*/ 800100 w 5207000"/>
              <a:gd name="connsiteY1" fmla="*/ 1379412 h 1481012"/>
              <a:gd name="connsiteX2" fmla="*/ 1549400 w 5207000"/>
              <a:gd name="connsiteY2" fmla="*/ 858712 h 1481012"/>
              <a:gd name="connsiteX3" fmla="*/ 2679700 w 5207000"/>
              <a:gd name="connsiteY3" fmla="*/ 7812 h 1481012"/>
              <a:gd name="connsiteX4" fmla="*/ 3683000 w 5207000"/>
              <a:gd name="connsiteY4" fmla="*/ 477712 h 1481012"/>
              <a:gd name="connsiteX5" fmla="*/ 4368800 w 5207000"/>
              <a:gd name="connsiteY5" fmla="*/ 1176212 h 1481012"/>
              <a:gd name="connsiteX6" fmla="*/ 5207000 w 5207000"/>
              <a:gd name="connsiteY6" fmla="*/ 1481012 h 1481012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515146 h 1515146"/>
              <a:gd name="connsiteX1" fmla="*/ 800100 w 5207000"/>
              <a:gd name="connsiteY1" fmla="*/ 1413546 h 1515146"/>
              <a:gd name="connsiteX2" fmla="*/ 1663700 w 5207000"/>
              <a:gd name="connsiteY2" fmla="*/ 778546 h 1515146"/>
              <a:gd name="connsiteX3" fmla="*/ 2755900 w 5207000"/>
              <a:gd name="connsiteY3" fmla="*/ 3846 h 1515146"/>
              <a:gd name="connsiteX4" fmla="*/ 3683000 w 5207000"/>
              <a:gd name="connsiteY4" fmla="*/ 511846 h 1515146"/>
              <a:gd name="connsiteX5" fmla="*/ 4368800 w 5207000"/>
              <a:gd name="connsiteY5" fmla="*/ 1210346 h 1515146"/>
              <a:gd name="connsiteX6" fmla="*/ 5207000 w 5207000"/>
              <a:gd name="connsiteY6" fmla="*/ 1515146 h 1515146"/>
              <a:gd name="connsiteX0" fmla="*/ 0 w 5207000"/>
              <a:gd name="connsiteY0" fmla="*/ 1517312 h 1517312"/>
              <a:gd name="connsiteX1" fmla="*/ 800100 w 5207000"/>
              <a:gd name="connsiteY1" fmla="*/ 1415712 h 1517312"/>
              <a:gd name="connsiteX2" fmla="*/ 1663700 w 5207000"/>
              <a:gd name="connsiteY2" fmla="*/ 780712 h 1517312"/>
              <a:gd name="connsiteX3" fmla="*/ 2755900 w 5207000"/>
              <a:gd name="connsiteY3" fmla="*/ 6012 h 1517312"/>
              <a:gd name="connsiteX4" fmla="*/ 3683000 w 5207000"/>
              <a:gd name="connsiteY4" fmla="*/ 514012 h 1517312"/>
              <a:gd name="connsiteX5" fmla="*/ 4368800 w 5207000"/>
              <a:gd name="connsiteY5" fmla="*/ 1212512 h 1517312"/>
              <a:gd name="connsiteX6" fmla="*/ 5207000 w 5207000"/>
              <a:gd name="connsiteY6" fmla="*/ 1517312 h 1517312"/>
              <a:gd name="connsiteX0" fmla="*/ 0 w 5207000"/>
              <a:gd name="connsiteY0" fmla="*/ 1512772 h 1512772"/>
              <a:gd name="connsiteX1" fmla="*/ 800100 w 5207000"/>
              <a:gd name="connsiteY1" fmla="*/ 1411172 h 1512772"/>
              <a:gd name="connsiteX2" fmla="*/ 1663700 w 5207000"/>
              <a:gd name="connsiteY2" fmla="*/ 776172 h 1512772"/>
              <a:gd name="connsiteX3" fmla="*/ 2755900 w 5207000"/>
              <a:gd name="connsiteY3" fmla="*/ 1472 h 1512772"/>
              <a:gd name="connsiteX4" fmla="*/ 3759200 w 5207000"/>
              <a:gd name="connsiteY4" fmla="*/ 598372 h 1512772"/>
              <a:gd name="connsiteX5" fmla="*/ 4368800 w 5207000"/>
              <a:gd name="connsiteY5" fmla="*/ 1207972 h 1512772"/>
              <a:gd name="connsiteX6" fmla="*/ 5207000 w 5207000"/>
              <a:gd name="connsiteY6" fmla="*/ 1512772 h 1512772"/>
              <a:gd name="connsiteX0" fmla="*/ 0 w 5207000"/>
              <a:gd name="connsiteY0" fmla="*/ 1513066 h 1513066"/>
              <a:gd name="connsiteX1" fmla="*/ 800100 w 5207000"/>
              <a:gd name="connsiteY1" fmla="*/ 1411466 h 1513066"/>
              <a:gd name="connsiteX2" fmla="*/ 1663700 w 5207000"/>
              <a:gd name="connsiteY2" fmla="*/ 776466 h 1513066"/>
              <a:gd name="connsiteX3" fmla="*/ 2755900 w 5207000"/>
              <a:gd name="connsiteY3" fmla="*/ 1766 h 1513066"/>
              <a:gd name="connsiteX4" fmla="*/ 3759200 w 5207000"/>
              <a:gd name="connsiteY4" fmla="*/ 598666 h 1513066"/>
              <a:gd name="connsiteX5" fmla="*/ 4368800 w 5207000"/>
              <a:gd name="connsiteY5" fmla="*/ 1208266 h 1513066"/>
              <a:gd name="connsiteX6" fmla="*/ 5207000 w 5207000"/>
              <a:gd name="connsiteY6" fmla="*/ 1513066 h 1513066"/>
              <a:gd name="connsiteX0" fmla="*/ 0 w 5207000"/>
              <a:gd name="connsiteY0" fmla="*/ 1512779 h 1512779"/>
              <a:gd name="connsiteX1" fmla="*/ 800100 w 5207000"/>
              <a:gd name="connsiteY1" fmla="*/ 1411179 h 1512779"/>
              <a:gd name="connsiteX2" fmla="*/ 1663700 w 5207000"/>
              <a:gd name="connsiteY2" fmla="*/ 776179 h 1512779"/>
              <a:gd name="connsiteX3" fmla="*/ 2755900 w 5207000"/>
              <a:gd name="connsiteY3" fmla="*/ 1479 h 1512779"/>
              <a:gd name="connsiteX4" fmla="*/ 3759200 w 5207000"/>
              <a:gd name="connsiteY4" fmla="*/ 598379 h 1512779"/>
              <a:gd name="connsiteX5" fmla="*/ 4432300 w 5207000"/>
              <a:gd name="connsiteY5" fmla="*/ 1220679 h 1512779"/>
              <a:gd name="connsiteX6" fmla="*/ 5207000 w 5207000"/>
              <a:gd name="connsiteY6" fmla="*/ 1512779 h 1512779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375693 w 5207000"/>
              <a:gd name="connsiteY2" fmla="*/ 1062196 h 1513076"/>
              <a:gd name="connsiteX3" fmla="*/ 1663700 w 5207000"/>
              <a:gd name="connsiteY3" fmla="*/ 776476 h 1513076"/>
              <a:gd name="connsiteX4" fmla="*/ 2755900 w 5207000"/>
              <a:gd name="connsiteY4" fmla="*/ 1776 h 1513076"/>
              <a:gd name="connsiteX5" fmla="*/ 3759200 w 5207000"/>
              <a:gd name="connsiteY5" fmla="*/ 598676 h 1513076"/>
              <a:gd name="connsiteX6" fmla="*/ 4432300 w 5207000"/>
              <a:gd name="connsiteY6" fmla="*/ 1220976 h 1513076"/>
              <a:gd name="connsiteX7" fmla="*/ 5207000 w 5207000"/>
              <a:gd name="connsiteY7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1347 h 1511347"/>
              <a:gd name="connsiteX1" fmla="*/ 800100 w 5207000"/>
              <a:gd name="connsiteY1" fmla="*/ 1409747 h 1511347"/>
              <a:gd name="connsiteX2" fmla="*/ 1663700 w 5207000"/>
              <a:gd name="connsiteY2" fmla="*/ 774747 h 1511347"/>
              <a:gd name="connsiteX3" fmla="*/ 2755900 w 5207000"/>
              <a:gd name="connsiteY3" fmla="*/ 47 h 1511347"/>
              <a:gd name="connsiteX4" fmla="*/ 3759200 w 5207000"/>
              <a:gd name="connsiteY4" fmla="*/ 596947 h 1511347"/>
              <a:gd name="connsiteX5" fmla="*/ 4432300 w 5207000"/>
              <a:gd name="connsiteY5" fmla="*/ 1219247 h 1511347"/>
              <a:gd name="connsiteX6" fmla="*/ 5207000 w 5207000"/>
              <a:gd name="connsiteY6" fmla="*/ 1511347 h 1511347"/>
              <a:gd name="connsiteX0" fmla="*/ 0 w 5207000"/>
              <a:gd name="connsiteY0" fmla="*/ 1511331 h 1511331"/>
              <a:gd name="connsiteX1" fmla="*/ 800100 w 5207000"/>
              <a:gd name="connsiteY1" fmla="*/ 1409731 h 1511331"/>
              <a:gd name="connsiteX2" fmla="*/ 1663700 w 5207000"/>
              <a:gd name="connsiteY2" fmla="*/ 774731 h 1511331"/>
              <a:gd name="connsiteX3" fmla="*/ 2755900 w 5207000"/>
              <a:gd name="connsiteY3" fmla="*/ 31 h 1511331"/>
              <a:gd name="connsiteX4" fmla="*/ 3759200 w 5207000"/>
              <a:gd name="connsiteY4" fmla="*/ 596931 h 1511331"/>
              <a:gd name="connsiteX5" fmla="*/ 4432300 w 5207000"/>
              <a:gd name="connsiteY5" fmla="*/ 1219231 h 1511331"/>
              <a:gd name="connsiteX6" fmla="*/ 5207000 w 5207000"/>
              <a:gd name="connsiteY6" fmla="*/ 1511331 h 1511331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0" h="1511334">
                <a:moveTo>
                  <a:pt x="0" y="1511334"/>
                </a:moveTo>
                <a:cubicBezTo>
                  <a:pt x="385233" y="1506042"/>
                  <a:pt x="587822" y="1493498"/>
                  <a:pt x="800100" y="1409734"/>
                </a:cubicBezTo>
                <a:cubicBezTo>
                  <a:pt x="1012378" y="1325970"/>
                  <a:pt x="1363734" y="1148361"/>
                  <a:pt x="1663700" y="774734"/>
                </a:cubicBezTo>
                <a:cubicBezTo>
                  <a:pt x="1963666" y="401107"/>
                  <a:pt x="2345979" y="3664"/>
                  <a:pt x="2755900" y="34"/>
                </a:cubicBezTo>
                <a:cubicBezTo>
                  <a:pt x="3165821" y="-3596"/>
                  <a:pt x="3484133" y="278531"/>
                  <a:pt x="3759200" y="596934"/>
                </a:cubicBezTo>
                <a:cubicBezTo>
                  <a:pt x="4034267" y="915337"/>
                  <a:pt x="4177999" y="1049500"/>
                  <a:pt x="4432300" y="1219234"/>
                </a:cubicBezTo>
                <a:cubicBezTo>
                  <a:pt x="4686601" y="1388968"/>
                  <a:pt x="4914900" y="1442542"/>
                  <a:pt x="5207000" y="1511334"/>
                </a:cubicBezTo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FC7168-BCD4-9A4C-B3BF-86E42CCCF68A}"/>
              </a:ext>
            </a:extLst>
          </p:cNvPr>
          <p:cNvSpPr/>
          <p:nvPr/>
        </p:nvSpPr>
        <p:spPr>
          <a:xfrm>
            <a:off x="2213413" y="4175635"/>
            <a:ext cx="466092" cy="4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6DBDFB-3B1F-4B47-9D5C-9A32D92BE13E}"/>
              </a:ext>
            </a:extLst>
          </p:cNvPr>
          <p:cNvCxnSpPr>
            <a:cxnSpLocks/>
            <a:endCxn id="87" idx="7"/>
          </p:cNvCxnSpPr>
          <p:nvPr/>
        </p:nvCxnSpPr>
        <p:spPr>
          <a:xfrm flipV="1">
            <a:off x="2462168" y="4243893"/>
            <a:ext cx="149079" cy="12748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43A00C3-AD9A-F043-B743-F372BA272E37}"/>
              </a:ext>
            </a:extLst>
          </p:cNvPr>
          <p:cNvSpPr txBox="1"/>
          <p:nvPr/>
        </p:nvSpPr>
        <p:spPr>
          <a:xfrm>
            <a:off x="439278" y="3840115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Gaussian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distribution</a:t>
            </a:r>
            <a:endParaRPr lang="en-US" sz="1100" dirty="0">
              <a:latin typeface="+mj-lt"/>
            </a:endParaRP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FAEB0E1F-8147-9D40-B3CB-01CB94E040C2}"/>
              </a:ext>
            </a:extLst>
          </p:cNvPr>
          <p:cNvSpPr/>
          <p:nvPr/>
        </p:nvSpPr>
        <p:spPr>
          <a:xfrm>
            <a:off x="652237" y="4219224"/>
            <a:ext cx="1057293" cy="366106"/>
          </a:xfrm>
          <a:custGeom>
            <a:avLst/>
            <a:gdLst>
              <a:gd name="connsiteX0" fmla="*/ 0 w 5207000"/>
              <a:gd name="connsiteY0" fmla="*/ 1481012 h 1513178"/>
              <a:gd name="connsiteX1" fmla="*/ 673100 w 5207000"/>
              <a:gd name="connsiteY1" fmla="*/ 1442912 h 1513178"/>
              <a:gd name="connsiteX2" fmla="*/ 1549400 w 5207000"/>
              <a:gd name="connsiteY2" fmla="*/ 858712 h 1513178"/>
              <a:gd name="connsiteX3" fmla="*/ 2679700 w 5207000"/>
              <a:gd name="connsiteY3" fmla="*/ 7812 h 1513178"/>
              <a:gd name="connsiteX4" fmla="*/ 3683000 w 5207000"/>
              <a:gd name="connsiteY4" fmla="*/ 477712 h 1513178"/>
              <a:gd name="connsiteX5" fmla="*/ 4368800 w 5207000"/>
              <a:gd name="connsiteY5" fmla="*/ 1176212 h 1513178"/>
              <a:gd name="connsiteX6" fmla="*/ 5207000 w 5207000"/>
              <a:gd name="connsiteY6" fmla="*/ 1481012 h 1513178"/>
              <a:gd name="connsiteX0" fmla="*/ 0 w 5207000"/>
              <a:gd name="connsiteY0" fmla="*/ 1481012 h 1499784"/>
              <a:gd name="connsiteX1" fmla="*/ 673100 w 5207000"/>
              <a:gd name="connsiteY1" fmla="*/ 1442912 h 1499784"/>
              <a:gd name="connsiteX2" fmla="*/ 1549400 w 5207000"/>
              <a:gd name="connsiteY2" fmla="*/ 858712 h 1499784"/>
              <a:gd name="connsiteX3" fmla="*/ 2679700 w 5207000"/>
              <a:gd name="connsiteY3" fmla="*/ 7812 h 1499784"/>
              <a:gd name="connsiteX4" fmla="*/ 3683000 w 5207000"/>
              <a:gd name="connsiteY4" fmla="*/ 477712 h 1499784"/>
              <a:gd name="connsiteX5" fmla="*/ 4368800 w 5207000"/>
              <a:gd name="connsiteY5" fmla="*/ 1176212 h 1499784"/>
              <a:gd name="connsiteX6" fmla="*/ 5207000 w 5207000"/>
              <a:gd name="connsiteY6" fmla="*/ 1481012 h 1499784"/>
              <a:gd name="connsiteX0" fmla="*/ 0 w 5207000"/>
              <a:gd name="connsiteY0" fmla="*/ 1481012 h 1481012"/>
              <a:gd name="connsiteX1" fmla="*/ 800100 w 5207000"/>
              <a:gd name="connsiteY1" fmla="*/ 1379412 h 1481012"/>
              <a:gd name="connsiteX2" fmla="*/ 1549400 w 5207000"/>
              <a:gd name="connsiteY2" fmla="*/ 858712 h 1481012"/>
              <a:gd name="connsiteX3" fmla="*/ 2679700 w 5207000"/>
              <a:gd name="connsiteY3" fmla="*/ 7812 h 1481012"/>
              <a:gd name="connsiteX4" fmla="*/ 3683000 w 5207000"/>
              <a:gd name="connsiteY4" fmla="*/ 477712 h 1481012"/>
              <a:gd name="connsiteX5" fmla="*/ 4368800 w 5207000"/>
              <a:gd name="connsiteY5" fmla="*/ 1176212 h 1481012"/>
              <a:gd name="connsiteX6" fmla="*/ 5207000 w 5207000"/>
              <a:gd name="connsiteY6" fmla="*/ 1481012 h 1481012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515146 h 1515146"/>
              <a:gd name="connsiteX1" fmla="*/ 800100 w 5207000"/>
              <a:gd name="connsiteY1" fmla="*/ 1413546 h 1515146"/>
              <a:gd name="connsiteX2" fmla="*/ 1663700 w 5207000"/>
              <a:gd name="connsiteY2" fmla="*/ 778546 h 1515146"/>
              <a:gd name="connsiteX3" fmla="*/ 2755900 w 5207000"/>
              <a:gd name="connsiteY3" fmla="*/ 3846 h 1515146"/>
              <a:gd name="connsiteX4" fmla="*/ 3683000 w 5207000"/>
              <a:gd name="connsiteY4" fmla="*/ 511846 h 1515146"/>
              <a:gd name="connsiteX5" fmla="*/ 4368800 w 5207000"/>
              <a:gd name="connsiteY5" fmla="*/ 1210346 h 1515146"/>
              <a:gd name="connsiteX6" fmla="*/ 5207000 w 5207000"/>
              <a:gd name="connsiteY6" fmla="*/ 1515146 h 1515146"/>
              <a:gd name="connsiteX0" fmla="*/ 0 w 5207000"/>
              <a:gd name="connsiteY0" fmla="*/ 1517312 h 1517312"/>
              <a:gd name="connsiteX1" fmla="*/ 800100 w 5207000"/>
              <a:gd name="connsiteY1" fmla="*/ 1415712 h 1517312"/>
              <a:gd name="connsiteX2" fmla="*/ 1663700 w 5207000"/>
              <a:gd name="connsiteY2" fmla="*/ 780712 h 1517312"/>
              <a:gd name="connsiteX3" fmla="*/ 2755900 w 5207000"/>
              <a:gd name="connsiteY3" fmla="*/ 6012 h 1517312"/>
              <a:gd name="connsiteX4" fmla="*/ 3683000 w 5207000"/>
              <a:gd name="connsiteY4" fmla="*/ 514012 h 1517312"/>
              <a:gd name="connsiteX5" fmla="*/ 4368800 w 5207000"/>
              <a:gd name="connsiteY5" fmla="*/ 1212512 h 1517312"/>
              <a:gd name="connsiteX6" fmla="*/ 5207000 w 5207000"/>
              <a:gd name="connsiteY6" fmla="*/ 1517312 h 1517312"/>
              <a:gd name="connsiteX0" fmla="*/ 0 w 5207000"/>
              <a:gd name="connsiteY0" fmla="*/ 1512772 h 1512772"/>
              <a:gd name="connsiteX1" fmla="*/ 800100 w 5207000"/>
              <a:gd name="connsiteY1" fmla="*/ 1411172 h 1512772"/>
              <a:gd name="connsiteX2" fmla="*/ 1663700 w 5207000"/>
              <a:gd name="connsiteY2" fmla="*/ 776172 h 1512772"/>
              <a:gd name="connsiteX3" fmla="*/ 2755900 w 5207000"/>
              <a:gd name="connsiteY3" fmla="*/ 1472 h 1512772"/>
              <a:gd name="connsiteX4" fmla="*/ 3759200 w 5207000"/>
              <a:gd name="connsiteY4" fmla="*/ 598372 h 1512772"/>
              <a:gd name="connsiteX5" fmla="*/ 4368800 w 5207000"/>
              <a:gd name="connsiteY5" fmla="*/ 1207972 h 1512772"/>
              <a:gd name="connsiteX6" fmla="*/ 5207000 w 5207000"/>
              <a:gd name="connsiteY6" fmla="*/ 1512772 h 1512772"/>
              <a:gd name="connsiteX0" fmla="*/ 0 w 5207000"/>
              <a:gd name="connsiteY0" fmla="*/ 1513066 h 1513066"/>
              <a:gd name="connsiteX1" fmla="*/ 800100 w 5207000"/>
              <a:gd name="connsiteY1" fmla="*/ 1411466 h 1513066"/>
              <a:gd name="connsiteX2" fmla="*/ 1663700 w 5207000"/>
              <a:gd name="connsiteY2" fmla="*/ 776466 h 1513066"/>
              <a:gd name="connsiteX3" fmla="*/ 2755900 w 5207000"/>
              <a:gd name="connsiteY3" fmla="*/ 1766 h 1513066"/>
              <a:gd name="connsiteX4" fmla="*/ 3759200 w 5207000"/>
              <a:gd name="connsiteY4" fmla="*/ 598666 h 1513066"/>
              <a:gd name="connsiteX5" fmla="*/ 4368800 w 5207000"/>
              <a:gd name="connsiteY5" fmla="*/ 1208266 h 1513066"/>
              <a:gd name="connsiteX6" fmla="*/ 5207000 w 5207000"/>
              <a:gd name="connsiteY6" fmla="*/ 1513066 h 1513066"/>
              <a:gd name="connsiteX0" fmla="*/ 0 w 5207000"/>
              <a:gd name="connsiteY0" fmla="*/ 1512779 h 1512779"/>
              <a:gd name="connsiteX1" fmla="*/ 800100 w 5207000"/>
              <a:gd name="connsiteY1" fmla="*/ 1411179 h 1512779"/>
              <a:gd name="connsiteX2" fmla="*/ 1663700 w 5207000"/>
              <a:gd name="connsiteY2" fmla="*/ 776179 h 1512779"/>
              <a:gd name="connsiteX3" fmla="*/ 2755900 w 5207000"/>
              <a:gd name="connsiteY3" fmla="*/ 1479 h 1512779"/>
              <a:gd name="connsiteX4" fmla="*/ 3759200 w 5207000"/>
              <a:gd name="connsiteY4" fmla="*/ 598379 h 1512779"/>
              <a:gd name="connsiteX5" fmla="*/ 4432300 w 5207000"/>
              <a:gd name="connsiteY5" fmla="*/ 1220679 h 1512779"/>
              <a:gd name="connsiteX6" fmla="*/ 5207000 w 5207000"/>
              <a:gd name="connsiteY6" fmla="*/ 1512779 h 1512779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375693 w 5207000"/>
              <a:gd name="connsiteY2" fmla="*/ 1062196 h 1513076"/>
              <a:gd name="connsiteX3" fmla="*/ 1663700 w 5207000"/>
              <a:gd name="connsiteY3" fmla="*/ 776476 h 1513076"/>
              <a:gd name="connsiteX4" fmla="*/ 2755900 w 5207000"/>
              <a:gd name="connsiteY4" fmla="*/ 1776 h 1513076"/>
              <a:gd name="connsiteX5" fmla="*/ 3759200 w 5207000"/>
              <a:gd name="connsiteY5" fmla="*/ 598676 h 1513076"/>
              <a:gd name="connsiteX6" fmla="*/ 4432300 w 5207000"/>
              <a:gd name="connsiteY6" fmla="*/ 1220976 h 1513076"/>
              <a:gd name="connsiteX7" fmla="*/ 5207000 w 5207000"/>
              <a:gd name="connsiteY7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1347 h 1511347"/>
              <a:gd name="connsiteX1" fmla="*/ 800100 w 5207000"/>
              <a:gd name="connsiteY1" fmla="*/ 1409747 h 1511347"/>
              <a:gd name="connsiteX2" fmla="*/ 1663700 w 5207000"/>
              <a:gd name="connsiteY2" fmla="*/ 774747 h 1511347"/>
              <a:gd name="connsiteX3" fmla="*/ 2755900 w 5207000"/>
              <a:gd name="connsiteY3" fmla="*/ 47 h 1511347"/>
              <a:gd name="connsiteX4" fmla="*/ 3759200 w 5207000"/>
              <a:gd name="connsiteY4" fmla="*/ 596947 h 1511347"/>
              <a:gd name="connsiteX5" fmla="*/ 4432300 w 5207000"/>
              <a:gd name="connsiteY5" fmla="*/ 1219247 h 1511347"/>
              <a:gd name="connsiteX6" fmla="*/ 5207000 w 5207000"/>
              <a:gd name="connsiteY6" fmla="*/ 1511347 h 1511347"/>
              <a:gd name="connsiteX0" fmla="*/ 0 w 5207000"/>
              <a:gd name="connsiteY0" fmla="*/ 1511331 h 1511331"/>
              <a:gd name="connsiteX1" fmla="*/ 800100 w 5207000"/>
              <a:gd name="connsiteY1" fmla="*/ 1409731 h 1511331"/>
              <a:gd name="connsiteX2" fmla="*/ 1663700 w 5207000"/>
              <a:gd name="connsiteY2" fmla="*/ 774731 h 1511331"/>
              <a:gd name="connsiteX3" fmla="*/ 2755900 w 5207000"/>
              <a:gd name="connsiteY3" fmla="*/ 31 h 1511331"/>
              <a:gd name="connsiteX4" fmla="*/ 3759200 w 5207000"/>
              <a:gd name="connsiteY4" fmla="*/ 596931 h 1511331"/>
              <a:gd name="connsiteX5" fmla="*/ 4432300 w 5207000"/>
              <a:gd name="connsiteY5" fmla="*/ 1219231 h 1511331"/>
              <a:gd name="connsiteX6" fmla="*/ 5207000 w 5207000"/>
              <a:gd name="connsiteY6" fmla="*/ 1511331 h 1511331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0" h="1511334">
                <a:moveTo>
                  <a:pt x="0" y="1511334"/>
                </a:moveTo>
                <a:cubicBezTo>
                  <a:pt x="385233" y="1506042"/>
                  <a:pt x="587822" y="1493498"/>
                  <a:pt x="800100" y="1409734"/>
                </a:cubicBezTo>
                <a:cubicBezTo>
                  <a:pt x="1012378" y="1325970"/>
                  <a:pt x="1363734" y="1148361"/>
                  <a:pt x="1663700" y="774734"/>
                </a:cubicBezTo>
                <a:cubicBezTo>
                  <a:pt x="1963666" y="401107"/>
                  <a:pt x="2345979" y="3664"/>
                  <a:pt x="2755900" y="34"/>
                </a:cubicBezTo>
                <a:cubicBezTo>
                  <a:pt x="3165821" y="-3596"/>
                  <a:pt x="3484133" y="278531"/>
                  <a:pt x="3759200" y="596934"/>
                </a:cubicBezTo>
                <a:cubicBezTo>
                  <a:pt x="4034267" y="915337"/>
                  <a:pt x="4177999" y="1049500"/>
                  <a:pt x="4432300" y="1219234"/>
                </a:cubicBezTo>
                <a:cubicBezTo>
                  <a:pt x="4686601" y="1388968"/>
                  <a:pt x="4914900" y="1442542"/>
                  <a:pt x="5207000" y="1511334"/>
                </a:cubicBezTo>
              </a:path>
            </a:pathLst>
          </a:custGeom>
          <a:pattFill prst="ltUpDiag">
            <a:fgClr>
              <a:schemeClr val="accent2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6164FBB-81A4-E44C-B773-873D1ED788DB}"/>
              </a:ext>
            </a:extLst>
          </p:cNvPr>
          <p:cNvCxnSpPr>
            <a:cxnSpLocks/>
          </p:cNvCxnSpPr>
          <p:nvPr/>
        </p:nvCxnSpPr>
        <p:spPr>
          <a:xfrm>
            <a:off x="1220509" y="4086319"/>
            <a:ext cx="0" cy="50519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A1C2A76-CA74-7740-B308-5E163C9A7A47}"/>
              </a:ext>
            </a:extLst>
          </p:cNvPr>
          <p:cNvSpPr txBox="1"/>
          <p:nvPr/>
        </p:nvSpPr>
        <p:spPr>
          <a:xfrm>
            <a:off x="3369717" y="4102462"/>
            <a:ext cx="3230306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Evaluation</a:t>
            </a:r>
            <a:endParaRPr lang="en-US" sz="1200" dirty="0">
              <a:latin typeface="+mj-lt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A55D62E-5AA9-5746-BC50-5F2C37560AC6}"/>
              </a:ext>
            </a:extLst>
          </p:cNvPr>
          <p:cNvSpPr txBox="1"/>
          <p:nvPr/>
        </p:nvSpPr>
        <p:spPr>
          <a:xfrm>
            <a:off x="3391421" y="4404128"/>
            <a:ext cx="1249060" cy="26161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Semantic similarity</a:t>
            </a:r>
            <a:endParaRPr lang="en-US" sz="1100" dirty="0">
              <a:latin typeface="+mj-lt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E35B21C-0EC2-6A41-AC78-A1133DFACCC3}"/>
              </a:ext>
            </a:extLst>
          </p:cNvPr>
          <p:cNvSpPr txBox="1"/>
          <p:nvPr/>
        </p:nvSpPr>
        <p:spPr>
          <a:xfrm>
            <a:off x="3388945" y="5095107"/>
            <a:ext cx="1236236" cy="26161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Syntactic similarity</a:t>
            </a:r>
            <a:endParaRPr lang="en-US" sz="11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14ECB54-0ACF-CD41-BAFD-9EC6B369554A}"/>
                  </a:ext>
                </a:extLst>
              </p:cNvPr>
              <p:cNvSpPr txBox="1"/>
              <p:nvPr/>
            </p:nvSpPr>
            <p:spPr>
              <a:xfrm>
                <a:off x="3384187" y="1037373"/>
                <a:ext cx="1637371" cy="2616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/>
                    </a:solidFill>
                    <a:latin typeface="+mj-lt"/>
                  </a:rPr>
                  <a:t>Aligned paraphrase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14ECB54-0ACF-CD41-BAFD-9EC6B369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87" y="1037373"/>
                <a:ext cx="1637371" cy="261610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F572FB7-E58F-A64C-AB81-6233B220D449}"/>
                  </a:ext>
                </a:extLst>
              </p:cNvPr>
              <p:cNvSpPr/>
              <p:nvPr/>
            </p:nvSpPr>
            <p:spPr>
              <a:xfrm>
                <a:off x="4038350" y="1438996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F572FB7-E58F-A64C-AB81-6233B220D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350" y="1438996"/>
                <a:ext cx="241283" cy="241283"/>
              </a:xfrm>
              <a:prstGeom prst="ellipse">
                <a:avLst/>
              </a:prstGeom>
              <a:blipFill>
                <a:blip r:embed="rId11"/>
                <a:stretch>
                  <a:fillRect l="-142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0EAD9CD-5F5B-F544-9581-F1D368E93D10}"/>
                  </a:ext>
                </a:extLst>
              </p:cNvPr>
              <p:cNvSpPr/>
              <p:nvPr/>
            </p:nvSpPr>
            <p:spPr>
              <a:xfrm>
                <a:off x="3559817" y="1646364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0EAD9CD-5F5B-F544-9581-F1D368E9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17" y="1646364"/>
                <a:ext cx="241283" cy="241283"/>
              </a:xfrm>
              <a:prstGeom prst="ellipse">
                <a:avLst/>
              </a:prstGeom>
              <a:blipFill>
                <a:blip r:embed="rId12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59F1E1E-AAC2-9E46-8EC4-ACEEBCFC7E01}"/>
                  </a:ext>
                </a:extLst>
              </p:cNvPr>
              <p:cNvSpPr/>
              <p:nvPr/>
            </p:nvSpPr>
            <p:spPr>
              <a:xfrm>
                <a:off x="4054820" y="1805769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59F1E1E-AAC2-9E46-8EC4-ACEEBCFC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20" y="1805769"/>
                <a:ext cx="241283" cy="241283"/>
              </a:xfrm>
              <a:prstGeom prst="ellipse">
                <a:avLst/>
              </a:prstGeom>
              <a:blipFill>
                <a:blip r:embed="rId13"/>
                <a:stretch>
                  <a:fillRect l="-142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07A622B-ADE8-C441-A64A-2FA9D56A13C6}"/>
                  </a:ext>
                </a:extLst>
              </p:cNvPr>
              <p:cNvSpPr/>
              <p:nvPr/>
            </p:nvSpPr>
            <p:spPr>
              <a:xfrm>
                <a:off x="4502253" y="1646363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07A622B-ADE8-C441-A64A-2FA9D56A1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53" y="1646363"/>
                <a:ext cx="241283" cy="241283"/>
              </a:xfrm>
              <a:prstGeom prst="ellipse">
                <a:avLst/>
              </a:prstGeom>
              <a:blipFill>
                <a:blip r:embed="rId14"/>
                <a:stretch>
                  <a:fillRect l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47658C2-235D-5D4A-A09D-C05FA74B7A23}"/>
              </a:ext>
            </a:extLst>
          </p:cNvPr>
          <p:cNvCxnSpPr>
            <a:stCxn id="195" idx="7"/>
            <a:endCxn id="194" idx="2"/>
          </p:cNvCxnSpPr>
          <p:nvPr/>
        </p:nvCxnSpPr>
        <p:spPr>
          <a:xfrm flipV="1">
            <a:off x="3765765" y="1559638"/>
            <a:ext cx="272585" cy="122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9646780-7779-4D4C-9AF6-A10C7F6654EB}"/>
              </a:ext>
            </a:extLst>
          </p:cNvPr>
          <p:cNvCxnSpPr>
            <a:stCxn id="195" idx="5"/>
            <a:endCxn id="196" idx="2"/>
          </p:cNvCxnSpPr>
          <p:nvPr/>
        </p:nvCxnSpPr>
        <p:spPr>
          <a:xfrm>
            <a:off x="3765765" y="1852312"/>
            <a:ext cx="289055" cy="740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97F8C8E-92A2-B94E-B677-22C840CC6685}"/>
              </a:ext>
            </a:extLst>
          </p:cNvPr>
          <p:cNvCxnSpPr>
            <a:cxnSpLocks/>
            <a:stCxn id="194" idx="6"/>
            <a:endCxn id="197" idx="1"/>
          </p:cNvCxnSpPr>
          <p:nvPr/>
        </p:nvCxnSpPr>
        <p:spPr>
          <a:xfrm>
            <a:off x="4279633" y="1559638"/>
            <a:ext cx="257955" cy="122060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C690B04-E77F-5949-A535-C36DF071248A}"/>
              </a:ext>
            </a:extLst>
          </p:cNvPr>
          <p:cNvCxnSpPr>
            <a:cxnSpLocks/>
            <a:stCxn id="196" idx="6"/>
            <a:endCxn id="206" idx="0"/>
          </p:cNvCxnSpPr>
          <p:nvPr/>
        </p:nvCxnSpPr>
        <p:spPr>
          <a:xfrm>
            <a:off x="4296103" y="1926411"/>
            <a:ext cx="316779" cy="327196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A55460A-2EA3-104D-ACAD-167DDF641268}"/>
                  </a:ext>
                </a:extLst>
              </p:cNvPr>
              <p:cNvSpPr/>
              <p:nvPr/>
            </p:nvSpPr>
            <p:spPr>
              <a:xfrm>
                <a:off x="4054820" y="2111577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A55460A-2EA3-104D-ACAD-167DDF641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20" y="2111577"/>
                <a:ext cx="241283" cy="241283"/>
              </a:xfrm>
              <a:prstGeom prst="ellipse">
                <a:avLst/>
              </a:prstGeom>
              <a:blipFill>
                <a:blip r:embed="rId15"/>
                <a:stretch>
                  <a:fillRect l="-142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2015C2E-0BF8-E745-AB11-5DD11AC5AD35}"/>
                  </a:ext>
                </a:extLst>
              </p:cNvPr>
              <p:cNvSpPr/>
              <p:nvPr/>
            </p:nvSpPr>
            <p:spPr>
              <a:xfrm>
                <a:off x="3584208" y="2305614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2015C2E-0BF8-E745-AB11-5DD11AC5A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08" y="2305614"/>
                <a:ext cx="241283" cy="241283"/>
              </a:xfrm>
              <a:prstGeom prst="ellipse">
                <a:avLst/>
              </a:prstGeom>
              <a:blipFill>
                <a:blip r:embed="rId16"/>
                <a:stretch>
                  <a:fillRect l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4D6D458-0D04-2D46-BAEF-63594F3611B3}"/>
                  </a:ext>
                </a:extLst>
              </p:cNvPr>
              <p:cNvSpPr/>
              <p:nvPr/>
            </p:nvSpPr>
            <p:spPr>
              <a:xfrm>
                <a:off x="4037926" y="2477972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4D6D458-0D04-2D46-BAEF-63594F361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26" y="2477972"/>
                <a:ext cx="241283" cy="241283"/>
              </a:xfrm>
              <a:prstGeom prst="ellipse">
                <a:avLst/>
              </a:prstGeom>
              <a:blipFill>
                <a:blip r:embed="rId17"/>
                <a:stretch>
                  <a:fillRect l="-142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E988F81-49E0-9440-AFD0-E0C9D9118276}"/>
                  </a:ext>
                </a:extLst>
              </p:cNvPr>
              <p:cNvSpPr/>
              <p:nvPr/>
            </p:nvSpPr>
            <p:spPr>
              <a:xfrm>
                <a:off x="4492240" y="2253607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E988F81-49E0-9440-AFD0-E0C9D9118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40" y="2253607"/>
                <a:ext cx="241283" cy="241283"/>
              </a:xfrm>
              <a:prstGeom prst="ellipse">
                <a:avLst/>
              </a:prstGeom>
              <a:blipFill>
                <a:blip r:embed="rId18"/>
                <a:stretch>
                  <a:fillRect l="-2381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50987E-91A9-EA45-8ABD-97F4B30BFD41}"/>
              </a:ext>
            </a:extLst>
          </p:cNvPr>
          <p:cNvCxnSpPr>
            <a:stCxn id="204" idx="7"/>
            <a:endCxn id="203" idx="2"/>
          </p:cNvCxnSpPr>
          <p:nvPr/>
        </p:nvCxnSpPr>
        <p:spPr>
          <a:xfrm flipV="1">
            <a:off x="3790156" y="2232219"/>
            <a:ext cx="264664" cy="1087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B0316F7-7C44-694E-B4F0-0C33F90B65C8}"/>
              </a:ext>
            </a:extLst>
          </p:cNvPr>
          <p:cNvCxnSpPr>
            <a:stCxn id="204" idx="5"/>
            <a:endCxn id="205" idx="2"/>
          </p:cNvCxnSpPr>
          <p:nvPr/>
        </p:nvCxnSpPr>
        <p:spPr>
          <a:xfrm>
            <a:off x="3790156" y="2511562"/>
            <a:ext cx="247770" cy="870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815705F-D97F-494E-9672-A359D32392EB}"/>
              </a:ext>
            </a:extLst>
          </p:cNvPr>
          <p:cNvCxnSpPr>
            <a:cxnSpLocks/>
            <a:stCxn id="203" idx="6"/>
            <a:endCxn id="197" idx="4"/>
          </p:cNvCxnSpPr>
          <p:nvPr/>
        </p:nvCxnSpPr>
        <p:spPr>
          <a:xfrm flipV="1">
            <a:off x="4296103" y="1887646"/>
            <a:ext cx="326792" cy="344573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3444E91-2960-104D-B256-A491B90FE67A}"/>
              </a:ext>
            </a:extLst>
          </p:cNvPr>
          <p:cNvCxnSpPr>
            <a:cxnSpLocks/>
            <a:stCxn id="205" idx="6"/>
            <a:endCxn id="206" idx="3"/>
          </p:cNvCxnSpPr>
          <p:nvPr/>
        </p:nvCxnSpPr>
        <p:spPr>
          <a:xfrm flipV="1">
            <a:off x="4279209" y="2459555"/>
            <a:ext cx="248366" cy="139059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0B60E2C2-6065-CE4A-9986-291EA7B72426}"/>
              </a:ext>
            </a:extLst>
          </p:cNvPr>
          <p:cNvSpPr/>
          <p:nvPr/>
        </p:nvSpPr>
        <p:spPr>
          <a:xfrm rot="20172585">
            <a:off x="3491245" y="1518859"/>
            <a:ext cx="844385" cy="292764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7082A9BF-A3E7-BE41-AA51-AF5916FEE972}"/>
              </a:ext>
            </a:extLst>
          </p:cNvPr>
          <p:cNvSpPr/>
          <p:nvPr/>
        </p:nvSpPr>
        <p:spPr>
          <a:xfrm rot="16200000">
            <a:off x="3861671" y="1942837"/>
            <a:ext cx="629216" cy="292766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2515D968-03BA-DE41-A18F-A3ABCF02D8CD}"/>
              </a:ext>
            </a:extLst>
          </p:cNvPr>
          <p:cNvSpPr/>
          <p:nvPr/>
        </p:nvSpPr>
        <p:spPr>
          <a:xfrm rot="1295298">
            <a:off x="3534301" y="2368702"/>
            <a:ext cx="792853" cy="292764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BD0D512-44E4-6A4D-9003-95F714BF82CC}"/>
              </a:ext>
            </a:extLst>
          </p:cNvPr>
          <p:cNvSpPr txBox="1"/>
          <p:nvPr/>
        </p:nvSpPr>
        <p:spPr>
          <a:xfrm>
            <a:off x="5201972" y="1241209"/>
            <a:ext cx="1398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Word Position Loss (WPL)</a:t>
            </a:r>
            <a:endParaRPr lang="en-US" sz="1100" dirty="0">
              <a:latin typeface="+mj-lt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22FAAD-C207-4B48-8284-FAC462261918}"/>
              </a:ext>
            </a:extLst>
          </p:cNvPr>
          <p:cNvSpPr txBox="1"/>
          <p:nvPr/>
        </p:nvSpPr>
        <p:spPr>
          <a:xfrm>
            <a:off x="5201972" y="2195394"/>
            <a:ext cx="1344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Discriminative Paraphrase Loss (DPL)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774F767-476E-3A4A-9756-FF775157ABA3}"/>
              </a:ext>
            </a:extLst>
          </p:cNvPr>
          <p:cNvSpPr/>
          <p:nvPr/>
        </p:nvSpPr>
        <p:spPr>
          <a:xfrm>
            <a:off x="3359687" y="4617740"/>
            <a:ext cx="2985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What is the best way to repair a cracked bathtub?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DB2FC34-C251-D341-B885-9999D5A391EB}"/>
              </a:ext>
            </a:extLst>
          </p:cNvPr>
          <p:cNvSpPr/>
          <p:nvPr/>
        </p:nvSpPr>
        <p:spPr>
          <a:xfrm>
            <a:off x="3366859" y="4802541"/>
            <a:ext cx="2985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What is the best way to fix this garage floor?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2EFD705-4EAA-8049-AF43-164D7273970F}"/>
              </a:ext>
            </a:extLst>
          </p:cNvPr>
          <p:cNvSpPr/>
          <p:nvPr/>
        </p:nvSpPr>
        <p:spPr>
          <a:xfrm>
            <a:off x="5929936" y="4791673"/>
            <a:ext cx="668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u="sng" dirty="0">
                <a:latin typeface="+mj-lt"/>
              </a:rPr>
              <a:t>Score: 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6261591-E2D9-054C-9DA0-A5AAE87189A8}"/>
              </a:ext>
            </a:extLst>
          </p:cNvPr>
          <p:cNvSpPr/>
          <p:nvPr/>
        </p:nvSpPr>
        <p:spPr>
          <a:xfrm>
            <a:off x="3375693" y="5490423"/>
            <a:ext cx="9693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Query sentence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96E7BB2-587B-F549-891E-2F4431A506CC}"/>
              </a:ext>
            </a:extLst>
          </p:cNvPr>
          <p:cNvCxnSpPr>
            <a:cxnSpLocks/>
          </p:cNvCxnSpPr>
          <p:nvPr/>
        </p:nvCxnSpPr>
        <p:spPr>
          <a:xfrm>
            <a:off x="3978957" y="5702378"/>
            <a:ext cx="253186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7FA6A98-FA30-E54B-85CE-67DB615085BC}"/>
              </a:ext>
            </a:extLst>
          </p:cNvPr>
          <p:cNvCxnSpPr>
            <a:cxnSpLocks/>
          </p:cNvCxnSpPr>
          <p:nvPr/>
        </p:nvCxnSpPr>
        <p:spPr>
          <a:xfrm>
            <a:off x="5420745" y="5702378"/>
            <a:ext cx="25318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4" name="Table 243">
            <a:extLst>
              <a:ext uri="{FF2B5EF4-FFF2-40B4-BE49-F238E27FC236}">
                <a16:creationId xmlns:a16="http://schemas.microsoft.com/office/drawing/2014/main" id="{F495F5AD-12CA-AA42-876B-2D4500150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244206"/>
              </p:ext>
            </p:extLst>
          </p:nvPr>
        </p:nvGraphicFramePr>
        <p:xfrm>
          <a:off x="6752623" y="1038902"/>
          <a:ext cx="3315065" cy="245131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617809">
                  <a:extLst>
                    <a:ext uri="{9D8B030D-6E8A-4147-A177-3AD203B41FA5}">
                      <a16:colId xmlns:a16="http://schemas.microsoft.com/office/drawing/2014/main" val="3044217874"/>
                    </a:ext>
                  </a:extLst>
                </a:gridCol>
                <a:gridCol w="674314">
                  <a:extLst>
                    <a:ext uri="{9D8B030D-6E8A-4147-A177-3AD203B41FA5}">
                      <a16:colId xmlns:a16="http://schemas.microsoft.com/office/drawing/2014/main" val="1392186257"/>
                    </a:ext>
                  </a:extLst>
                </a:gridCol>
                <a:gridCol w="674314">
                  <a:extLst>
                    <a:ext uri="{9D8B030D-6E8A-4147-A177-3AD203B41FA5}">
                      <a16:colId xmlns:a16="http://schemas.microsoft.com/office/drawing/2014/main" val="2145349767"/>
                    </a:ext>
                  </a:extLst>
                </a:gridCol>
                <a:gridCol w="674314">
                  <a:extLst>
                    <a:ext uri="{9D8B030D-6E8A-4147-A177-3AD203B41FA5}">
                      <a16:colId xmlns:a16="http://schemas.microsoft.com/office/drawing/2014/main" val="3403542828"/>
                    </a:ext>
                  </a:extLst>
                </a:gridCol>
                <a:gridCol w="674314">
                  <a:extLst>
                    <a:ext uri="{9D8B030D-6E8A-4147-A177-3AD203B41FA5}">
                      <a16:colId xmlns:a16="http://schemas.microsoft.com/office/drawing/2014/main" val="2546689003"/>
                    </a:ext>
                  </a:extLst>
                </a:gridCol>
              </a:tblGrid>
              <a:tr h="163421">
                <a:tc>
                  <a:txBody>
                    <a:bodyPr/>
                    <a:lstStyle/>
                    <a:p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Semantic similarity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Syntactic similarity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 sz="11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2425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+mj-lt"/>
                        </a:rPr>
                        <a:t>InferSent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67.8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28.0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3546965235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+mj-lt"/>
                        </a:rPr>
                        <a:t>SkipThought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42.1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30.9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4204151668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 err="1">
                          <a:latin typeface="+mj-lt"/>
                        </a:rPr>
                        <a:t>ELMo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57.7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30.4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2017842884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BERT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4.5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>
                    <a:lnR w="635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28.6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/>
                </a:tc>
                <a:extLst>
                  <a:ext uri="{0D108BD9-81ED-4DB2-BD59-A6C34878D82A}">
                    <a16:rowId xmlns:a16="http://schemas.microsoft.com/office/drawing/2014/main" val="1089053618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>
                      <a:noFill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Sem. var. (↑)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Syn. var. (↓)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Sem. var. (↓)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Syn. var. (↑)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4470162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base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45.5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40.8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25.2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25.0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73858501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WPL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51.5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28.1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+mj-lt"/>
                        </a:rPr>
                        <a:t>24.1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28.2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74228064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DPL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68.4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37.8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25.1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26.1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91073068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PRL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67.9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29.6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24.7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26.9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04540130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PRL+WPL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69.8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23.2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24.4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28.1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09290313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PRL+DPL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71.2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31.7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25.0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26.2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24616843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DPL+WPL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71.0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24.1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25.1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28.8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85265994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ALL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72.3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20.1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25.4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+mj-lt"/>
                        </a:rPr>
                        <a:t>29.3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95890400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j-lt"/>
                        </a:rPr>
                        <a:t>ALL+LSTM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+mj-lt"/>
                        </a:rPr>
                        <a:t>72.9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+mj-lt"/>
                        </a:rPr>
                        <a:t>11.3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j-lt"/>
                        </a:rPr>
                        <a:t>25.3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+mj-lt"/>
                        </a:rPr>
                        <a:t>38.8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95767750"/>
                  </a:ext>
                </a:extLst>
              </a:tr>
            </a:tbl>
          </a:graphicData>
        </a:graphic>
      </p:graphicFrame>
      <p:sp>
        <p:nvSpPr>
          <p:cNvPr id="245" name="TextBox 244">
            <a:extLst>
              <a:ext uri="{FF2B5EF4-FFF2-40B4-BE49-F238E27FC236}">
                <a16:creationId xmlns:a16="http://schemas.microsoft.com/office/drawing/2014/main" id="{D1297AAB-06A7-714B-9B34-487E13D3C213}"/>
              </a:ext>
            </a:extLst>
          </p:cNvPr>
          <p:cNvSpPr txBox="1"/>
          <p:nvPr/>
        </p:nvSpPr>
        <p:spPr>
          <a:xfrm>
            <a:off x="6716027" y="3484411"/>
            <a:ext cx="344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</a:rPr>
              <a:t>Table 1. Pearson correlations (%) for STS benchmark and Labeled F1 scores for constituent parsing.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B8DB531-E073-0F44-B8B9-AD67BFE0922B}"/>
              </a:ext>
            </a:extLst>
          </p:cNvPr>
          <p:cNvSpPr/>
          <p:nvPr/>
        </p:nvSpPr>
        <p:spPr>
          <a:xfrm>
            <a:off x="255207" y="2978570"/>
            <a:ext cx="120272" cy="1202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4AC6F5-250E-A543-BE67-3153170E54D1}"/>
              </a:ext>
            </a:extLst>
          </p:cNvPr>
          <p:cNvSpPr txBox="1"/>
          <p:nvPr/>
        </p:nvSpPr>
        <p:spPr>
          <a:xfrm>
            <a:off x="344958" y="2912508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Semantic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variable,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 err="1">
                <a:latin typeface="+mj-lt"/>
              </a:rPr>
              <a:t>vMF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distribution</a:t>
            </a:r>
            <a:endParaRPr lang="en-US" sz="1100" dirty="0">
              <a:latin typeface="+mj-lt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B42A876-B3CC-D44C-888E-6925E3F767AF}"/>
              </a:ext>
            </a:extLst>
          </p:cNvPr>
          <p:cNvSpPr/>
          <p:nvPr/>
        </p:nvSpPr>
        <p:spPr>
          <a:xfrm>
            <a:off x="6199610" y="1457255"/>
            <a:ext cx="142798" cy="146409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5ABB408-BD5D-A94E-85A5-C502CE75CC2B}"/>
              </a:ext>
            </a:extLst>
          </p:cNvPr>
          <p:cNvSpPr/>
          <p:nvPr/>
        </p:nvSpPr>
        <p:spPr>
          <a:xfrm rot="16200000">
            <a:off x="6198133" y="2613307"/>
            <a:ext cx="145752" cy="142798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07D54D5-A079-DF4E-A144-3323779F5138}"/>
              </a:ext>
            </a:extLst>
          </p:cNvPr>
          <p:cNvSpPr txBox="1"/>
          <p:nvPr/>
        </p:nvSpPr>
        <p:spPr>
          <a:xfrm>
            <a:off x="3366859" y="744380"/>
            <a:ext cx="3234820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Multi-Task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Training</a:t>
            </a:r>
            <a:endParaRPr lang="en-US" sz="1200" dirty="0">
              <a:latin typeface="+mj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AD9B77-5A32-DB41-82A3-4A1D82649DDE}"/>
              </a:ext>
            </a:extLst>
          </p:cNvPr>
          <p:cNvSpPr txBox="1"/>
          <p:nvPr/>
        </p:nvSpPr>
        <p:spPr>
          <a:xfrm>
            <a:off x="3500830" y="3191064"/>
            <a:ext cx="43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PRL</a:t>
            </a:r>
            <a:endParaRPr lang="en-US" sz="1100" dirty="0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CD61DAA-C695-C844-83F4-11C1B45566CB}"/>
              </a:ext>
            </a:extLst>
          </p:cNvPr>
          <p:cNvSpPr txBox="1"/>
          <p:nvPr/>
        </p:nvSpPr>
        <p:spPr>
          <a:xfrm>
            <a:off x="3492341" y="2867976"/>
            <a:ext cx="453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WPL</a:t>
            </a:r>
            <a:endParaRPr lang="en-US" sz="1100" dirty="0">
              <a:latin typeface="+mj-lt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9BF25D1-2A4C-2542-B7ED-D878675B6CC2}"/>
              </a:ext>
            </a:extLst>
          </p:cNvPr>
          <p:cNvSpPr txBox="1"/>
          <p:nvPr/>
        </p:nvSpPr>
        <p:spPr>
          <a:xfrm>
            <a:off x="3516286" y="3489717"/>
            <a:ext cx="43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DPL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1B84458-F746-C34C-97AA-BC716C39E1B2}"/>
              </a:ext>
            </a:extLst>
          </p:cNvPr>
          <p:cNvSpPr/>
          <p:nvPr/>
        </p:nvSpPr>
        <p:spPr>
          <a:xfrm>
            <a:off x="3384187" y="2929524"/>
            <a:ext cx="142798" cy="146409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AAF2CD1-FC84-B840-ABE1-B5CBE838D56A}"/>
              </a:ext>
            </a:extLst>
          </p:cNvPr>
          <p:cNvSpPr/>
          <p:nvPr/>
        </p:nvSpPr>
        <p:spPr>
          <a:xfrm rot="16200000">
            <a:off x="3390660" y="3551265"/>
            <a:ext cx="145752" cy="142798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EE0C62B-E31D-B44B-96F5-972674DFADFE}"/>
              </a:ext>
            </a:extLst>
          </p:cNvPr>
          <p:cNvCxnSpPr>
            <a:cxnSpLocks/>
          </p:cNvCxnSpPr>
          <p:nvPr/>
        </p:nvCxnSpPr>
        <p:spPr>
          <a:xfrm>
            <a:off x="6199610" y="2134072"/>
            <a:ext cx="150614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930DCB6-9952-9247-9CA2-ECB51CB67529}"/>
              </a:ext>
            </a:extLst>
          </p:cNvPr>
          <p:cNvSpPr txBox="1"/>
          <p:nvPr/>
        </p:nvSpPr>
        <p:spPr>
          <a:xfrm>
            <a:off x="123481" y="4672314"/>
            <a:ext cx="1297150" cy="26161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Neural Architecture</a:t>
            </a:r>
            <a:endParaRPr lang="en-US" sz="1100" dirty="0">
              <a:latin typeface="+mj-lt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42DECF3-CB4B-D74A-9BE5-1340F7AFD05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3671" y="3166033"/>
            <a:ext cx="2039052" cy="14939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5DFFC0E-38C0-7849-90FE-1315A60526F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1591" y="3373849"/>
            <a:ext cx="1635699" cy="150137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BD37664-6AD8-2043-9E12-7ED29453D7CC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45282" t="1" r="26354" b="-2"/>
          <a:stretch/>
        </p:blipFill>
        <p:spPr>
          <a:xfrm>
            <a:off x="218110" y="5024258"/>
            <a:ext cx="408578" cy="132219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692638EB-8DFD-5641-B707-485C08F40061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3368" t="1" b="-1"/>
          <a:stretch/>
        </p:blipFill>
        <p:spPr>
          <a:xfrm>
            <a:off x="218567" y="5302761"/>
            <a:ext cx="393634" cy="135667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582D81BE-A4D9-AE45-A594-AE9EC24EFE7F}"/>
              </a:ext>
            </a:extLst>
          </p:cNvPr>
          <p:cNvSpPr txBox="1"/>
          <p:nvPr/>
        </p:nvSpPr>
        <p:spPr>
          <a:xfrm>
            <a:off x="698343" y="4958488"/>
            <a:ext cx="1582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Word averaging encoder</a:t>
            </a:r>
            <a:endParaRPr lang="en-US" sz="1100" dirty="0">
              <a:latin typeface="+mj-lt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1996CF9-7875-5E48-9963-A97D73DA7791}"/>
              </a:ext>
            </a:extLst>
          </p:cNvPr>
          <p:cNvSpPr txBox="1"/>
          <p:nvPr/>
        </p:nvSpPr>
        <p:spPr>
          <a:xfrm>
            <a:off x="699886" y="5237615"/>
            <a:ext cx="1920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(1) Word averaging encoder</a:t>
            </a:r>
          </a:p>
          <a:p>
            <a:r>
              <a:rPr lang="en-US" sz="1100" dirty="0">
                <a:latin typeface="+mj-lt"/>
              </a:rPr>
              <a:t>(2) Bidirectional LSTM encoder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51053A9-3D06-DD4D-AC1B-948C7750EE9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l="71566" t="1" b="-1"/>
          <a:stretch/>
        </p:blipFill>
        <p:spPr>
          <a:xfrm>
            <a:off x="212696" y="5676405"/>
            <a:ext cx="536643" cy="13828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E29011B9-85FE-1B4C-B419-B5EF831C9B48}"/>
              </a:ext>
            </a:extLst>
          </p:cNvPr>
          <p:cNvSpPr txBox="1"/>
          <p:nvPr/>
        </p:nvSpPr>
        <p:spPr>
          <a:xfrm>
            <a:off x="168769" y="5832056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(1) Bag-of-words decoder</a:t>
            </a:r>
            <a:endParaRPr lang="en-US" sz="1100" dirty="0">
              <a:latin typeface="+mj-lt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3764509-F117-AD4C-9708-9230FBB690D3}"/>
              </a:ext>
            </a:extLst>
          </p:cNvPr>
          <p:cNvSpPr txBox="1"/>
          <p:nvPr/>
        </p:nvSpPr>
        <p:spPr>
          <a:xfrm>
            <a:off x="1796138" y="5836383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(2) LSTM decoder</a:t>
            </a:r>
            <a:endParaRPr lang="en-US" sz="1100" dirty="0">
              <a:latin typeface="+mj-lt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E6730EF-8993-8041-A925-40F7C07CA15F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t="42114"/>
          <a:stretch/>
        </p:blipFill>
        <p:spPr>
          <a:xfrm>
            <a:off x="22366" y="6144493"/>
            <a:ext cx="1665614" cy="39413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6D2942C-1C5E-2D40-84B3-9D7C19B0805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t="42114"/>
          <a:stretch/>
        </p:blipFill>
        <p:spPr>
          <a:xfrm>
            <a:off x="1702222" y="6144493"/>
            <a:ext cx="1533376" cy="394134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6C0D633-84BA-DD48-A1E5-EBA5B1F2AD0B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51533"/>
          <a:stretch/>
        </p:blipFill>
        <p:spPr>
          <a:xfrm>
            <a:off x="3860374" y="3216727"/>
            <a:ext cx="1324292" cy="267768"/>
          </a:xfrm>
          <a:prstGeom prst="rect">
            <a:avLst/>
          </a:prstGeom>
        </p:spPr>
      </p:pic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90FCC3A8-93BC-634F-837A-A1CD63776CAC}"/>
              </a:ext>
            </a:extLst>
          </p:cNvPr>
          <p:cNvSpPr/>
          <p:nvPr/>
        </p:nvSpPr>
        <p:spPr>
          <a:xfrm rot="16200000">
            <a:off x="4920745" y="2955041"/>
            <a:ext cx="113772" cy="53694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0F802798-7D95-DC49-B066-9B4E5C8A1D88}"/>
              </a:ext>
            </a:extLst>
          </p:cNvPr>
          <p:cNvCxnSpPr>
            <a:cxnSpLocks/>
            <a:stCxn id="154" idx="3"/>
            <a:endCxn id="160" idx="0"/>
          </p:cNvCxnSpPr>
          <p:nvPr/>
        </p:nvCxnSpPr>
        <p:spPr>
          <a:xfrm rot="5400000" flipH="1" flipV="1">
            <a:off x="5509541" y="2361748"/>
            <a:ext cx="31345" cy="1095165"/>
          </a:xfrm>
          <a:prstGeom prst="bentConnector3">
            <a:avLst>
              <a:gd name="adj1" fmla="val 395116"/>
            </a:avLst>
          </a:prstGeom>
          <a:ln w="3175"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F9F7FF5-2998-774B-819F-E7C4F9EF2012}"/>
              </a:ext>
            </a:extLst>
          </p:cNvPr>
          <p:cNvSpPr txBox="1"/>
          <p:nvPr/>
        </p:nvSpPr>
        <p:spPr>
          <a:xfrm>
            <a:off x="5615319" y="2893657"/>
            <a:ext cx="914953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dirty="0">
                <a:latin typeface="+mj-lt"/>
              </a:rPr>
              <a:t>Three-layer FFNN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0C81243C-7F2C-3342-A6B0-6E592AD3F05D}"/>
              </a:ext>
            </a:extLst>
          </p:cNvPr>
          <p:cNvSpPr/>
          <p:nvPr/>
        </p:nvSpPr>
        <p:spPr>
          <a:xfrm rot="16200000">
            <a:off x="4940518" y="3600579"/>
            <a:ext cx="140233" cy="66007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96496CA0-3480-454F-80D6-03586C3E8F74}"/>
              </a:ext>
            </a:extLst>
          </p:cNvPr>
          <p:cNvCxnSpPr>
            <a:cxnSpLocks/>
            <a:stCxn id="172" idx="1"/>
          </p:cNvCxnSpPr>
          <p:nvPr/>
        </p:nvCxnSpPr>
        <p:spPr>
          <a:xfrm rot="5400000" flipH="1" flipV="1">
            <a:off x="5268564" y="3368582"/>
            <a:ext cx="77188" cy="593046"/>
          </a:xfrm>
          <a:prstGeom prst="bentConnector4">
            <a:avLst>
              <a:gd name="adj1" fmla="val -104955"/>
              <a:gd name="adj2" fmla="val 79716"/>
            </a:avLst>
          </a:prstGeom>
          <a:ln w="3175"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268312E5-F2E7-BF4B-9BA4-DDF53CD08AE7}"/>
              </a:ext>
            </a:extLst>
          </p:cNvPr>
          <p:cNvSpPr txBox="1"/>
          <p:nvPr/>
        </p:nvSpPr>
        <p:spPr>
          <a:xfrm>
            <a:off x="5520109" y="3507051"/>
            <a:ext cx="11176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dirty="0">
                <a:latin typeface="+mj-lt"/>
              </a:rPr>
              <a:t>Cosine similarity based on mean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8C63176-C5EF-B04F-BC9E-C9680E1A9575}"/>
                  </a:ext>
                </a:extLst>
              </p:cNvPr>
              <p:cNvSpPr txBox="1"/>
              <p:nvPr/>
            </p:nvSpPr>
            <p:spPr>
              <a:xfrm>
                <a:off x="3817279" y="3816924"/>
                <a:ext cx="2419046" cy="2616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Final Loss: ELBO 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100" dirty="0">
                    <a:latin typeface="+mj-lt"/>
                  </a:rPr>
                  <a:t>WPL 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100" dirty="0">
                    <a:latin typeface="+mj-lt"/>
                  </a:rPr>
                  <a:t>PRL 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100" dirty="0">
                    <a:latin typeface="+mj-lt"/>
                  </a:rPr>
                  <a:t>DPL</a:t>
                </a: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8C63176-C5EF-B04F-BC9E-C9680E1A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279" y="3816924"/>
                <a:ext cx="2419046" cy="261610"/>
              </a:xfrm>
              <a:prstGeom prst="rect">
                <a:avLst/>
              </a:prstGeom>
              <a:blipFill>
                <a:blip r:embed="rId2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9B887FCB-EA1D-B44A-8392-3FC37E1E0FF3}"/>
              </a:ext>
            </a:extLst>
          </p:cNvPr>
          <p:cNvSpPr txBox="1"/>
          <p:nvPr/>
        </p:nvSpPr>
        <p:spPr>
          <a:xfrm>
            <a:off x="5241408" y="983371"/>
            <a:ext cx="125737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dirty="0">
                <a:latin typeface="+mj-lt"/>
              </a:rPr>
              <a:t>ParaNMT-50M: 50 million paraphrases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5F78560-459C-7D4D-8737-8941B6D730E8}"/>
              </a:ext>
            </a:extLst>
          </p:cNvPr>
          <p:cNvCxnSpPr>
            <a:cxnSpLocks/>
            <a:stCxn id="193" idx="3"/>
            <a:endCxn id="182" idx="1"/>
          </p:cNvCxnSpPr>
          <p:nvPr/>
        </p:nvCxnSpPr>
        <p:spPr>
          <a:xfrm flipV="1">
            <a:off x="5021558" y="1152648"/>
            <a:ext cx="219850" cy="1553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691DCF4-A138-0A43-9756-E9AA3A5BBE70}"/>
              </a:ext>
            </a:extLst>
          </p:cNvPr>
          <p:cNvSpPr/>
          <p:nvPr/>
        </p:nvSpPr>
        <p:spPr>
          <a:xfrm>
            <a:off x="4589232" y="4410738"/>
            <a:ext cx="1249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+mj-lt"/>
              </a:rPr>
              <a:t>Human annotated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15294E7-C3F6-574F-87F6-AF05F3BC7A43}"/>
              </a:ext>
            </a:extLst>
          </p:cNvPr>
          <p:cNvSpPr/>
          <p:nvPr/>
        </p:nvSpPr>
        <p:spPr>
          <a:xfrm>
            <a:off x="4596824" y="5026275"/>
            <a:ext cx="19808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+mj-lt"/>
              </a:rPr>
              <a:t>Human annotated and Automatically parsed/tagged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F962655-7F1D-6C47-8AC9-7128FBEB1C3C}"/>
              </a:ext>
            </a:extLst>
          </p:cNvPr>
          <p:cNvSpPr/>
          <p:nvPr/>
        </p:nvSpPr>
        <p:spPr>
          <a:xfrm rot="16200000">
            <a:off x="5817231" y="5294327"/>
            <a:ext cx="652383" cy="913204"/>
          </a:xfrm>
          <a:prstGeom prst="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5CD07EB-3B8B-0C4E-A077-E24BF89894E9}"/>
              </a:ext>
            </a:extLst>
          </p:cNvPr>
          <p:cNvCxnSpPr>
            <a:cxnSpLocks/>
          </p:cNvCxnSpPr>
          <p:nvPr/>
        </p:nvCxnSpPr>
        <p:spPr>
          <a:xfrm flipH="1">
            <a:off x="5026803" y="5914571"/>
            <a:ext cx="650668" cy="7524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A21E07F-6218-EC49-82E0-5E3D50AC9DE7}"/>
              </a:ext>
            </a:extLst>
          </p:cNvPr>
          <p:cNvCxnSpPr>
            <a:cxnSpLocks/>
            <a:endCxn id="220" idx="0"/>
          </p:cNvCxnSpPr>
          <p:nvPr/>
        </p:nvCxnSpPr>
        <p:spPr>
          <a:xfrm flipH="1">
            <a:off x="3905015" y="5989813"/>
            <a:ext cx="1129292" cy="18819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EBB4C7D-9EDE-FD48-9EF7-1EAA84D5498A}"/>
              </a:ext>
            </a:extLst>
          </p:cNvPr>
          <p:cNvSpPr/>
          <p:nvPr/>
        </p:nvSpPr>
        <p:spPr>
          <a:xfrm>
            <a:off x="3319046" y="6178003"/>
            <a:ext cx="11719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Labeled F1 score for constituency parsing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F1B283B-8615-0A47-9E39-E8EB7A9A718B}"/>
              </a:ext>
            </a:extLst>
          </p:cNvPr>
          <p:cNvSpPr/>
          <p:nvPr/>
        </p:nvSpPr>
        <p:spPr>
          <a:xfrm>
            <a:off x="5622976" y="6178003"/>
            <a:ext cx="10428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Accuracy for part-of-speech tagging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AF753DB-E667-AF46-90AD-F40382597241}"/>
              </a:ext>
            </a:extLst>
          </p:cNvPr>
          <p:cNvSpPr/>
          <p:nvPr/>
        </p:nvSpPr>
        <p:spPr>
          <a:xfrm>
            <a:off x="4441745" y="6178003"/>
            <a:ext cx="11736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Tree edit distance for constituency parsing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BEC07B6-B570-9742-ABED-6AFD416ADF7B}"/>
              </a:ext>
            </a:extLst>
          </p:cNvPr>
          <p:cNvCxnSpPr>
            <a:cxnSpLocks/>
            <a:endCxn id="223" idx="0"/>
          </p:cNvCxnSpPr>
          <p:nvPr/>
        </p:nvCxnSpPr>
        <p:spPr>
          <a:xfrm>
            <a:off x="5019220" y="5989813"/>
            <a:ext cx="9350" cy="18819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52C026A-DAC5-CE49-B412-A2DF79E47923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5013483" y="5989580"/>
            <a:ext cx="1130897" cy="18842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4E6F8AF1-B425-944D-8E0E-FF448D193CB9}"/>
              </a:ext>
            </a:extLst>
          </p:cNvPr>
          <p:cNvSpPr txBox="1"/>
          <p:nvPr/>
        </p:nvSpPr>
        <p:spPr>
          <a:xfrm>
            <a:off x="6712137" y="3826478"/>
            <a:ext cx="1237839" cy="26161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</a:rPr>
              <a:t>Nearest Neighbors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DE146AD-7E15-E142-8A7F-FCCB47B26ED8}"/>
              </a:ext>
            </a:extLst>
          </p:cNvPr>
          <p:cNvSpPr txBox="1"/>
          <p:nvPr/>
        </p:nvSpPr>
        <p:spPr>
          <a:xfrm>
            <a:off x="7949976" y="3852934"/>
            <a:ext cx="476734" cy="230832"/>
          </a:xfrm>
          <a:prstGeom prst="rect">
            <a:avLst/>
          </a:prstGeom>
          <a:solidFill>
            <a:schemeClr val="bg2">
              <a:lumMod val="90000"/>
              <a:alpha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</a:rPr>
              <a:t>Query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D2E64E4-8D65-354B-ACF8-F2F4EE19DEAD}"/>
              </a:ext>
            </a:extLst>
          </p:cNvPr>
          <p:cNvSpPr txBox="1"/>
          <p:nvPr/>
        </p:nvSpPr>
        <p:spPr>
          <a:xfrm>
            <a:off x="9138843" y="3852555"/>
            <a:ext cx="749808" cy="2308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</a:rPr>
              <a:t>Sem. similar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70BA08C3-5428-6A45-B171-49FDE40F8DFE}"/>
              </a:ext>
            </a:extLst>
          </p:cNvPr>
          <p:cNvSpPr txBox="1"/>
          <p:nvPr/>
        </p:nvSpPr>
        <p:spPr>
          <a:xfrm>
            <a:off x="8426710" y="3852934"/>
            <a:ext cx="710451" cy="230832"/>
          </a:xfrm>
          <a:prstGeom prst="rect">
            <a:avLst/>
          </a:prstGeom>
          <a:solidFill>
            <a:schemeClr val="accent2">
              <a:alpha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</a:rPr>
              <a:t>Syn. similar</a:t>
            </a:r>
          </a:p>
        </p:txBody>
      </p:sp>
      <p:graphicFrame>
        <p:nvGraphicFramePr>
          <p:cNvPr id="152" name="Table 151">
            <a:extLst>
              <a:ext uri="{FF2B5EF4-FFF2-40B4-BE49-F238E27FC236}">
                <a16:creationId xmlns:a16="http://schemas.microsoft.com/office/drawing/2014/main" id="{4E31E257-9362-9645-BFBB-54DCBEEC5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83770"/>
              </p:ext>
            </p:extLst>
          </p:nvPr>
        </p:nvGraphicFramePr>
        <p:xfrm>
          <a:off x="6737181" y="4105141"/>
          <a:ext cx="336329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6040">
                  <a:extLst>
                    <a:ext uri="{9D8B030D-6E8A-4147-A177-3AD203B41FA5}">
                      <a16:colId xmlns:a16="http://schemas.microsoft.com/office/drawing/2014/main" val="3325991389"/>
                    </a:ext>
                  </a:extLst>
                </a:gridCol>
                <a:gridCol w="1264444">
                  <a:extLst>
                    <a:ext uri="{9D8B030D-6E8A-4147-A177-3AD203B41FA5}">
                      <a16:colId xmlns:a16="http://schemas.microsoft.com/office/drawing/2014/main" val="3846543573"/>
                    </a:ext>
                  </a:extLst>
                </a:gridCol>
                <a:gridCol w="1462810">
                  <a:extLst>
                    <a:ext uri="{9D8B030D-6E8A-4147-A177-3AD203B41FA5}">
                      <a16:colId xmlns:a16="http://schemas.microsoft.com/office/drawing/2014/main" val="400933562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starting</a:t>
                      </a:r>
                    </a:p>
                  </a:txBody>
                  <a:tcPr marL="45720" marR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trying sharing chasing 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rising wake initial forward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116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times</a:t>
                      </a:r>
                    </a:p>
                  </a:txBody>
                  <a:tcPr marL="45720" marR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officer plan gang liar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twice later thousand once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3084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jokes</a:t>
                      </a:r>
                    </a:p>
                  </a:txBody>
                  <a:tcPr marL="45720" marR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photos finding baby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funny humor prize stars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04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area</a:t>
                      </a:r>
                    </a:p>
                  </a:txBody>
                  <a:tcPr marL="45720" marR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bottle lesson suit bags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sector location zone fields rooms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1462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considered</a:t>
                      </a:r>
                    </a:p>
                  </a:txBody>
                  <a:tcPr marL="45720" marR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stable limited odd scary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thought assumed regard reasons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9395"/>
                  </a:ext>
                </a:extLst>
              </a:tr>
            </a:tbl>
          </a:graphicData>
        </a:graphic>
      </p:graphicFrame>
      <p:graphicFrame>
        <p:nvGraphicFramePr>
          <p:cNvPr id="250" name="Table 249">
            <a:extLst>
              <a:ext uri="{FF2B5EF4-FFF2-40B4-BE49-F238E27FC236}">
                <a16:creationId xmlns:a16="http://schemas.microsoft.com/office/drawing/2014/main" id="{BCF73C2F-8BF2-0840-8D9A-E43052EB33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356946"/>
              </p:ext>
            </p:extLst>
          </p:nvPr>
        </p:nvGraphicFramePr>
        <p:xfrm>
          <a:off x="6737181" y="5034677"/>
          <a:ext cx="3363294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9140">
                  <a:extLst>
                    <a:ext uri="{9D8B030D-6E8A-4147-A177-3AD203B41FA5}">
                      <a16:colId xmlns:a16="http://schemas.microsoft.com/office/drawing/2014/main" val="3325991389"/>
                    </a:ext>
                  </a:extLst>
                </a:gridCol>
                <a:gridCol w="1263056">
                  <a:extLst>
                    <a:ext uri="{9D8B030D-6E8A-4147-A177-3AD203B41FA5}">
                      <a16:colId xmlns:a16="http://schemas.microsoft.com/office/drawing/2014/main" val="3846543573"/>
                    </a:ext>
                  </a:extLst>
                </a:gridCol>
                <a:gridCol w="1101098">
                  <a:extLst>
                    <a:ext uri="{9D8B030D-6E8A-4147-A177-3AD203B41FA5}">
                      <a16:colId xmlns:a16="http://schemas.microsoft.com/office/drawing/2014/main" val="40093356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we’ve got to get a move on.</a:t>
                      </a:r>
                    </a:p>
                  </a:txBody>
                  <a:tcPr marL="45720" marR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you’ll have to get in there.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come on, we </a:t>
                      </a:r>
                      <a:r>
                        <a:rPr lang="en-US" sz="800" b="0" dirty="0" err="1">
                          <a:latin typeface="+mj-lt"/>
                        </a:rPr>
                        <a:t>gotta</a:t>
                      </a:r>
                      <a:r>
                        <a:rPr lang="en-US" sz="800" b="0" dirty="0">
                          <a:latin typeface="+mj-lt"/>
                        </a:rPr>
                        <a:t> move.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601167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and that was usually the highlight of my day.</a:t>
                      </a:r>
                    </a:p>
                  </a:txBody>
                  <a:tcPr marL="45720" marR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and yet that was not the strangest aspect of the painting.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+mj-lt"/>
                        </a:rPr>
                        <a:t>i</a:t>
                      </a:r>
                      <a:r>
                        <a:rPr lang="en-US" sz="800" b="0" dirty="0">
                          <a:latin typeface="+mj-lt"/>
                        </a:rPr>
                        <a:t> really enjoyed it when </a:t>
                      </a:r>
                      <a:r>
                        <a:rPr lang="en-US" sz="800" b="0" dirty="0" err="1">
                          <a:latin typeface="+mj-lt"/>
                        </a:rPr>
                        <a:t>i</a:t>
                      </a:r>
                      <a:r>
                        <a:rPr lang="en-US" sz="800" b="0" dirty="0">
                          <a:latin typeface="+mj-lt"/>
                        </a:rPr>
                        <a:t> did it.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3084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you're </a:t>
                      </a:r>
                      <a:r>
                        <a:rPr lang="en-US" sz="800" b="0" dirty="0" err="1">
                          <a:latin typeface="+mj-lt"/>
                        </a:rPr>
                        <a:t>gonna</a:t>
                      </a:r>
                      <a:r>
                        <a:rPr lang="en-US" sz="800" b="0" dirty="0">
                          <a:latin typeface="+mj-lt"/>
                        </a:rPr>
                        <a:t> save her life.</a:t>
                      </a:r>
                    </a:p>
                  </a:txBody>
                  <a:tcPr marL="45720" marR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you're </a:t>
                      </a:r>
                      <a:r>
                        <a:rPr lang="en-US" sz="800" b="0" dirty="0" err="1">
                          <a:latin typeface="+mj-lt"/>
                        </a:rPr>
                        <a:t>gonna</a:t>
                      </a:r>
                      <a:r>
                        <a:rPr lang="en-US" sz="800" b="0" dirty="0">
                          <a:latin typeface="+mj-lt"/>
                        </a:rPr>
                        <a:t> give a speech.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you will save her.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30464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this is just such a surprise.</a:t>
                      </a:r>
                    </a:p>
                  </a:txBody>
                  <a:tcPr marL="45720" marR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this is just a little gain. 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oh. this is a surprise.</a:t>
                      </a:r>
                    </a:p>
                  </a:txBody>
                  <a:tcPr marL="45720" marR="45720" marT="0" marB="0" anchor="ctr">
                    <a:lnL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925532"/>
                  </a:ext>
                </a:extLst>
              </a:tr>
            </a:tbl>
          </a:graphicData>
        </a:graphic>
      </p:graphicFrame>
      <p:sp>
        <p:nvSpPr>
          <p:cNvPr id="133" name="TextBox 132">
            <a:extLst>
              <a:ext uri="{FF2B5EF4-FFF2-40B4-BE49-F238E27FC236}">
                <a16:creationId xmlns:a16="http://schemas.microsoft.com/office/drawing/2014/main" id="{DE4BBB27-5F30-1047-B5EB-5BD169675ECB}"/>
              </a:ext>
            </a:extLst>
          </p:cNvPr>
          <p:cNvSpPr txBox="1"/>
          <p:nvPr/>
        </p:nvSpPr>
        <p:spPr>
          <a:xfrm>
            <a:off x="6728237" y="6419645"/>
            <a:ext cx="3447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latin typeface="+mj-lt"/>
              </a:rPr>
              <a:t>Controllable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Paraphrase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Generation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with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a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Syntactic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Exemplar</a:t>
            </a:r>
          </a:p>
          <a:p>
            <a:r>
              <a:rPr lang="en-US" altLang="zh-CN" sz="900" dirty="0">
                <a:latin typeface="+mj-lt"/>
              </a:rPr>
              <a:t>M. Chen, Q. Tang, S. Wiseman, K. </a:t>
            </a:r>
            <a:r>
              <a:rPr lang="en-US" altLang="zh-CN" sz="900" dirty="0" err="1">
                <a:latin typeface="+mj-lt"/>
              </a:rPr>
              <a:t>Gimpel</a:t>
            </a:r>
            <a:r>
              <a:rPr lang="en-US" altLang="zh-CN" sz="900" dirty="0">
                <a:latin typeface="+mj-lt"/>
              </a:rPr>
              <a:t>. ACL 2019.</a:t>
            </a:r>
            <a:endParaRPr lang="en-US" sz="900" dirty="0">
              <a:latin typeface="+mj-lt"/>
            </a:endParaRP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024BF3B-8526-9040-869D-48861538FED9}"/>
              </a:ext>
            </a:extLst>
          </p:cNvPr>
          <p:cNvCxnSpPr>
            <a:cxnSpLocks/>
          </p:cNvCxnSpPr>
          <p:nvPr/>
        </p:nvCxnSpPr>
        <p:spPr>
          <a:xfrm>
            <a:off x="3396830" y="3321869"/>
            <a:ext cx="150614" cy="0"/>
          </a:xfrm>
          <a:prstGeom prst="straightConnector1">
            <a:avLst/>
          </a:prstGeom>
          <a:ln w="12700">
            <a:solidFill>
              <a:schemeClr val="accent6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7879F55A-FE4A-2647-A2BC-14EC8747E787}"/>
              </a:ext>
            </a:extLst>
          </p:cNvPr>
          <p:cNvSpPr txBox="1"/>
          <p:nvPr/>
        </p:nvSpPr>
        <p:spPr>
          <a:xfrm>
            <a:off x="6716027" y="6278510"/>
            <a:ext cx="34474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latin typeface="+mj-lt"/>
              </a:rPr>
              <a:t>See our follow-up work on controlled generation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C7EB9C7-E90E-E843-B98B-2972E65B5349}"/>
              </a:ext>
            </a:extLst>
          </p:cNvPr>
          <p:cNvSpPr txBox="1"/>
          <p:nvPr/>
        </p:nvSpPr>
        <p:spPr>
          <a:xfrm>
            <a:off x="5256107" y="3130755"/>
            <a:ext cx="133482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dirty="0">
                <a:latin typeface="+mj-lt"/>
              </a:rPr>
              <a:t>Swap semantic variables</a:t>
            </a:r>
          </a:p>
          <a:p>
            <a:r>
              <a:rPr lang="en-US" sz="800" dirty="0">
                <a:latin typeface="+mj-lt"/>
              </a:rPr>
              <a:t>Keep syntactic variables</a:t>
            </a:r>
          </a:p>
        </p:txBody>
      </p:sp>
    </p:spTree>
    <p:extLst>
      <p:ext uri="{BB962C8B-B14F-4D97-AF65-F5344CB8AC3E}">
        <p14:creationId xmlns:p14="http://schemas.microsoft.com/office/powerpoint/2010/main" val="378402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64"/>
    </mc:Choice>
    <mc:Fallback xmlns="">
      <p:transition spd="slow" advTm="4456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232">
            <a:extLst>
              <a:ext uri="{FF2B5EF4-FFF2-40B4-BE49-F238E27FC236}">
                <a16:creationId xmlns:a16="http://schemas.microsoft.com/office/drawing/2014/main" id="{2C90E7F3-4A5F-024E-A096-A8B4B4AD91E8}"/>
              </a:ext>
            </a:extLst>
          </p:cNvPr>
          <p:cNvSpPr/>
          <p:nvPr/>
        </p:nvSpPr>
        <p:spPr>
          <a:xfrm>
            <a:off x="4219828" y="5402296"/>
            <a:ext cx="14377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Find nearest neighbor based on syntactic representations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2710FE3A-DB6D-FE41-9E5D-7401B24D04D2}"/>
              </a:ext>
            </a:extLst>
          </p:cNvPr>
          <p:cNvSpPr/>
          <p:nvPr/>
        </p:nvSpPr>
        <p:spPr>
          <a:xfrm>
            <a:off x="5629347" y="5375095"/>
            <a:ext cx="106999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Score the parse trees/tags between these two sentences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0B22A5B0-0FA9-514A-AC94-8EA6541A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292" y="3521692"/>
            <a:ext cx="1286307" cy="22044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A34413F2-21FD-8D44-832E-6E3378F34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057" y="2875093"/>
            <a:ext cx="1322834" cy="237935"/>
          </a:xfrm>
          <a:prstGeom prst="rect">
            <a:avLst/>
          </a:prstGeom>
        </p:spPr>
      </p:pic>
      <p:sp>
        <p:nvSpPr>
          <p:cNvPr id="221" name="TextBox 220">
            <a:extLst>
              <a:ext uri="{FF2B5EF4-FFF2-40B4-BE49-F238E27FC236}">
                <a16:creationId xmlns:a16="http://schemas.microsoft.com/office/drawing/2014/main" id="{45BDF821-02C3-794A-934D-7135B4760962}"/>
              </a:ext>
            </a:extLst>
          </p:cNvPr>
          <p:cNvSpPr txBox="1"/>
          <p:nvPr/>
        </p:nvSpPr>
        <p:spPr>
          <a:xfrm>
            <a:off x="5201972" y="1651876"/>
            <a:ext cx="13980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Paraphrase Reconstruction Loss (PRL)</a:t>
            </a:r>
            <a:endParaRPr lang="en-US" sz="1100" dirty="0">
              <a:latin typeface="+mj-lt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A576B80-6C48-5C47-9A12-6C434BCE70A4}"/>
              </a:ext>
            </a:extLst>
          </p:cNvPr>
          <p:cNvSpPr txBox="1"/>
          <p:nvPr/>
        </p:nvSpPr>
        <p:spPr>
          <a:xfrm>
            <a:off x="922544" y="1079598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>
                <a:latin typeface="+mj-lt"/>
              </a:rPr>
              <a:t>Neural</a:t>
            </a:r>
            <a:r>
              <a:rPr lang="zh-CN" altLang="en-US" sz="900" dirty="0">
                <a:latin typeface="+mj-lt"/>
              </a:rPr>
              <a:t> </a:t>
            </a:r>
            <a:r>
              <a:rPr lang="en-US" altLang="zh-CN" sz="900" dirty="0">
                <a:latin typeface="+mj-lt"/>
              </a:rPr>
              <a:t>Networks</a:t>
            </a:r>
            <a:endParaRPr lang="en-US" sz="900" dirty="0">
              <a:latin typeface="+mj-lt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21FA61B-F84D-9E4D-B044-9834014CA34B}"/>
              </a:ext>
            </a:extLst>
          </p:cNvPr>
          <p:cNvSpPr txBox="1">
            <a:spLocks/>
          </p:cNvSpPr>
          <p:nvPr/>
        </p:nvSpPr>
        <p:spPr>
          <a:xfrm>
            <a:off x="1979990" y="-192225"/>
            <a:ext cx="8038663" cy="791092"/>
          </a:xfrm>
          <a:prstGeom prst="rect">
            <a:avLst/>
          </a:prstGeom>
        </p:spPr>
        <p:txBody>
          <a:bodyPr vert="horz" lIns="21431" tIns="10716" rIns="21431" bIns="10716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600" b="1" dirty="0"/>
              <a:t>A Multi-Task Approach for Disentangling Syntax and Semantics in Sentence Representations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5DBE8-42A4-994A-87ED-449EB8F8F692}"/>
              </a:ext>
            </a:extLst>
          </p:cNvPr>
          <p:cNvSpPr txBox="1"/>
          <p:nvPr/>
        </p:nvSpPr>
        <p:spPr>
          <a:xfrm>
            <a:off x="8974521" y="1743797"/>
            <a:ext cx="1847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00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69144C-FB68-8E43-BCC6-47EA0B07F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40" y="103654"/>
            <a:ext cx="1998110" cy="574456"/>
          </a:xfrm>
          <a:prstGeom prst="rect">
            <a:avLst/>
          </a:prstGeom>
        </p:spPr>
      </p:pic>
      <p:sp>
        <p:nvSpPr>
          <p:cNvPr id="12" name="Title 3">
            <a:extLst>
              <a:ext uri="{FF2B5EF4-FFF2-40B4-BE49-F238E27FC236}">
                <a16:creationId xmlns:a16="http://schemas.microsoft.com/office/drawing/2014/main" id="{BF15568E-C2F3-BC4C-8743-F5EDCCF48E73}"/>
              </a:ext>
            </a:extLst>
          </p:cNvPr>
          <p:cNvSpPr txBox="1">
            <a:spLocks/>
          </p:cNvSpPr>
          <p:nvPr/>
        </p:nvSpPr>
        <p:spPr>
          <a:xfrm>
            <a:off x="2865300" y="348658"/>
            <a:ext cx="6427303" cy="180220"/>
          </a:xfrm>
          <a:prstGeom prst="rect">
            <a:avLst/>
          </a:prstGeom>
        </p:spPr>
        <p:txBody>
          <a:bodyPr vert="horz" lIns="21431" tIns="10716" rIns="21431" bIns="10716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200" dirty="0" err="1"/>
              <a:t>Mingda</a:t>
            </a:r>
            <a:r>
              <a:rPr lang="en-US" sz="1200" dirty="0"/>
              <a:t> Chen, Qingming Tang, Sam Wiseman, Kevin </a:t>
            </a:r>
            <a:r>
              <a:rPr lang="en-US" sz="1200" dirty="0" err="1"/>
              <a:t>Gimpel</a:t>
            </a:r>
            <a:endParaRPr lang="en-US" sz="1200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26106F7-141B-8944-8D41-D89A6E775EDC}"/>
              </a:ext>
            </a:extLst>
          </p:cNvPr>
          <p:cNvSpPr txBox="1">
            <a:spLocks/>
          </p:cNvSpPr>
          <p:nvPr/>
        </p:nvSpPr>
        <p:spPr>
          <a:xfrm>
            <a:off x="4232143" y="510586"/>
            <a:ext cx="3503276" cy="169733"/>
          </a:xfrm>
          <a:prstGeom prst="rect">
            <a:avLst/>
          </a:prstGeom>
        </p:spPr>
        <p:txBody>
          <a:bodyPr vert="horz" lIns="21431" tIns="10716" rIns="21431" bIns="10716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214279"/>
            <a:r>
              <a:rPr lang="en-US" sz="1200" dirty="0"/>
              <a:t>Toyota Technological Institute at Chicago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778A7D-6B27-C744-A267-0A25F5F27B6B}"/>
              </a:ext>
            </a:extLst>
          </p:cNvPr>
          <p:cNvSpPr txBox="1"/>
          <p:nvPr/>
        </p:nvSpPr>
        <p:spPr>
          <a:xfrm>
            <a:off x="98339" y="746182"/>
            <a:ext cx="3239843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Learning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Sentence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Representations</a:t>
            </a:r>
            <a:endParaRPr lang="en-US" sz="1200" dirty="0">
              <a:latin typeface="+mj-lt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EB85BC-4D17-C044-B76F-937DC6B250DE}"/>
              </a:ext>
            </a:extLst>
          </p:cNvPr>
          <p:cNvSpPr txBox="1"/>
          <p:nvPr/>
        </p:nvSpPr>
        <p:spPr>
          <a:xfrm>
            <a:off x="6628676" y="744379"/>
            <a:ext cx="3559985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j-lt"/>
              </a:rPr>
              <a:t>Experiment Results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8D4EDA-C0DA-C04E-9E51-C7D3573D827A}"/>
              </a:ext>
            </a:extLst>
          </p:cNvPr>
          <p:cNvSpPr txBox="1"/>
          <p:nvPr/>
        </p:nvSpPr>
        <p:spPr>
          <a:xfrm>
            <a:off x="94916" y="1791807"/>
            <a:ext cx="3239842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+mj-lt"/>
              </a:rPr>
              <a:t>vMF</a:t>
            </a:r>
            <a:r>
              <a:rPr lang="en-US" altLang="zh-CN" sz="1200" dirty="0">
                <a:latin typeface="+mj-lt"/>
              </a:rPr>
              <a:t>-Gaussian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VAE</a:t>
            </a:r>
            <a:endParaRPr lang="en-US" sz="1200" dirty="0">
              <a:latin typeface="+mj-lt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D4CB4C-9392-7A45-B40F-C7C614ABE5EA}"/>
              </a:ext>
            </a:extLst>
          </p:cNvPr>
          <p:cNvSpPr txBox="1"/>
          <p:nvPr/>
        </p:nvSpPr>
        <p:spPr>
          <a:xfrm>
            <a:off x="255111" y="1159392"/>
            <a:ext cx="7088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Sentence</a:t>
            </a:r>
            <a:endParaRPr lang="en-US" sz="1100" dirty="0">
              <a:latin typeface="+mj-lt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49F6F6-7B82-2B4E-98CB-F1F1D29829E4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963959" y="1290197"/>
            <a:ext cx="907442" cy="1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D30630E-57E8-6A41-B616-999A385CAD36}"/>
              </a:ext>
            </a:extLst>
          </p:cNvPr>
          <p:cNvSpPr txBox="1"/>
          <p:nvPr/>
        </p:nvSpPr>
        <p:spPr>
          <a:xfrm>
            <a:off x="1871401" y="1159393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Fixed-length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vector</a:t>
            </a:r>
            <a:endParaRPr lang="en-US" sz="1100" dirty="0">
              <a:latin typeface="+mj-lt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382AC65-DDDD-C648-B301-D33C050E80FC}"/>
              </a:ext>
            </a:extLst>
          </p:cNvPr>
          <p:cNvSpPr txBox="1"/>
          <p:nvPr/>
        </p:nvSpPr>
        <p:spPr>
          <a:xfrm>
            <a:off x="168769" y="1376566"/>
            <a:ext cx="30528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>
                <a:latin typeface="+mj-lt"/>
              </a:rPr>
              <a:t>Can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we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encode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semantics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and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syntax into </a:t>
            </a:r>
            <a:r>
              <a:rPr lang="en-US" altLang="zh-CN" sz="1100" b="1" i="1" dirty="0">
                <a:latin typeface="+mj-lt"/>
              </a:rPr>
              <a:t>separate</a:t>
            </a:r>
            <a:r>
              <a:rPr lang="zh-CN" altLang="en-US" sz="1100" i="1" dirty="0">
                <a:latin typeface="+mj-lt"/>
              </a:rPr>
              <a:t> </a:t>
            </a:r>
            <a:r>
              <a:rPr lang="en-US" altLang="zh-CN" sz="1100" i="1" dirty="0">
                <a:latin typeface="+mj-lt"/>
              </a:rPr>
              <a:t>representations?</a:t>
            </a:r>
            <a:endParaRPr lang="en-US" sz="11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9C35050-41A6-F944-BED4-AA1629C73D38}"/>
                  </a:ext>
                </a:extLst>
              </p:cNvPr>
              <p:cNvSpPr/>
              <p:nvPr/>
            </p:nvSpPr>
            <p:spPr>
              <a:xfrm>
                <a:off x="2151522" y="2132947"/>
                <a:ext cx="254543" cy="25454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9C35050-41A6-F944-BED4-AA1629C73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522" y="2132947"/>
                <a:ext cx="254543" cy="25454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9A342AE-9168-C246-82C0-BD30692CA29F}"/>
                  </a:ext>
                </a:extLst>
              </p:cNvPr>
              <p:cNvSpPr/>
              <p:nvPr/>
            </p:nvSpPr>
            <p:spPr>
              <a:xfrm>
                <a:off x="1673619" y="2291643"/>
                <a:ext cx="254543" cy="2545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59A342AE-9168-C246-82C0-BD30692CA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19" y="2291643"/>
                <a:ext cx="254543" cy="254543"/>
              </a:xfrm>
              <a:prstGeom prst="ellipse">
                <a:avLst/>
              </a:prstGeom>
              <a:blipFill>
                <a:blip r:embed="rId7"/>
                <a:stretch>
                  <a:fillRect l="-9524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3122A61-0DD2-444F-9067-4FD56D214E6C}"/>
                  </a:ext>
                </a:extLst>
              </p:cNvPr>
              <p:cNvSpPr/>
              <p:nvPr/>
            </p:nvSpPr>
            <p:spPr>
              <a:xfrm>
                <a:off x="2154668" y="2467424"/>
                <a:ext cx="254543" cy="25454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33122A61-0DD2-444F-9067-4FD56D214E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668" y="2467424"/>
                <a:ext cx="254543" cy="254543"/>
              </a:xfrm>
              <a:prstGeom prst="ellipse">
                <a:avLst/>
              </a:prstGeom>
              <a:blipFill>
                <a:blip r:embed="rId8"/>
                <a:stretch>
                  <a:fillRect l="-4545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2BBBF0-0867-B846-B0F1-5CFA151A1BCA}"/>
                  </a:ext>
                </a:extLst>
              </p:cNvPr>
              <p:cNvSpPr/>
              <p:nvPr/>
            </p:nvSpPr>
            <p:spPr>
              <a:xfrm>
                <a:off x="2610071" y="2291643"/>
                <a:ext cx="254543" cy="2545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12BBBF0-0867-B846-B0F1-5CFA151A1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071" y="2291643"/>
                <a:ext cx="254543" cy="254543"/>
              </a:xfrm>
              <a:prstGeom prst="ellipse">
                <a:avLst/>
              </a:prstGeom>
              <a:blipFill>
                <a:blip r:embed="rId9"/>
                <a:stretch>
                  <a:fillRect l="-4545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DE369CF-AF4B-DA45-B000-F743CB56C47F}"/>
              </a:ext>
            </a:extLst>
          </p:cNvPr>
          <p:cNvCxnSpPr>
            <a:cxnSpLocks/>
            <a:stCxn id="77" idx="7"/>
            <a:endCxn id="45" idx="2"/>
          </p:cNvCxnSpPr>
          <p:nvPr/>
        </p:nvCxnSpPr>
        <p:spPr>
          <a:xfrm flipV="1">
            <a:off x="1890885" y="2260219"/>
            <a:ext cx="260637" cy="6870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37E648-8B0E-1F4D-94B5-1BD710D7EAD4}"/>
              </a:ext>
            </a:extLst>
          </p:cNvPr>
          <p:cNvCxnSpPr>
            <a:cxnSpLocks/>
            <a:stCxn id="77" idx="5"/>
            <a:endCxn id="78" idx="2"/>
          </p:cNvCxnSpPr>
          <p:nvPr/>
        </p:nvCxnSpPr>
        <p:spPr>
          <a:xfrm>
            <a:off x="1890885" y="2508909"/>
            <a:ext cx="263783" cy="857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855A987-41B2-2C4A-A8BE-E8A1862B82FD}"/>
              </a:ext>
            </a:extLst>
          </p:cNvPr>
          <p:cNvCxnSpPr>
            <a:cxnSpLocks/>
            <a:stCxn id="45" idx="6"/>
            <a:endCxn id="79" idx="1"/>
          </p:cNvCxnSpPr>
          <p:nvPr/>
        </p:nvCxnSpPr>
        <p:spPr>
          <a:xfrm>
            <a:off x="2406065" y="2260219"/>
            <a:ext cx="241283" cy="687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F6F6F0F-65B8-004B-9741-4B57E244964F}"/>
              </a:ext>
            </a:extLst>
          </p:cNvPr>
          <p:cNvCxnSpPr>
            <a:cxnSpLocks/>
            <a:stCxn id="78" idx="6"/>
            <a:endCxn id="79" idx="3"/>
          </p:cNvCxnSpPr>
          <p:nvPr/>
        </p:nvCxnSpPr>
        <p:spPr>
          <a:xfrm flipV="1">
            <a:off x="2409211" y="2508909"/>
            <a:ext cx="238137" cy="85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29910393-8490-8B41-8BA6-2A94BB954AE2}"/>
              </a:ext>
            </a:extLst>
          </p:cNvPr>
          <p:cNvCxnSpPr>
            <a:cxnSpLocks/>
          </p:cNvCxnSpPr>
          <p:nvPr/>
        </p:nvCxnSpPr>
        <p:spPr>
          <a:xfrm>
            <a:off x="269117" y="2294766"/>
            <a:ext cx="2204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DD3ECEC-1E1F-EF45-9EB1-05C4C384BD1D}"/>
              </a:ext>
            </a:extLst>
          </p:cNvPr>
          <p:cNvCxnSpPr>
            <a:cxnSpLocks/>
          </p:cNvCxnSpPr>
          <p:nvPr/>
        </p:nvCxnSpPr>
        <p:spPr>
          <a:xfrm>
            <a:off x="272643" y="2477116"/>
            <a:ext cx="216874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8C68129-BB39-D347-9C4E-A2A90A45B9DB}"/>
              </a:ext>
            </a:extLst>
          </p:cNvPr>
          <p:cNvSpPr txBox="1"/>
          <p:nvPr/>
        </p:nvSpPr>
        <p:spPr>
          <a:xfrm>
            <a:off x="459177" y="2160838"/>
            <a:ext cx="11128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Inference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model</a:t>
            </a:r>
            <a:endParaRPr lang="en-US" sz="1100" dirty="0">
              <a:latin typeface="+mj-lt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159612-34D3-6748-9878-6E7E2F5B3AFD}"/>
              </a:ext>
            </a:extLst>
          </p:cNvPr>
          <p:cNvSpPr txBox="1"/>
          <p:nvPr/>
        </p:nvSpPr>
        <p:spPr>
          <a:xfrm>
            <a:off x="459177" y="2355812"/>
            <a:ext cx="1197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Generative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model</a:t>
            </a:r>
            <a:endParaRPr lang="en-US" sz="1100" dirty="0">
              <a:latin typeface="+mj-lt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3EEF06A-4B94-5846-A105-30B254726AE8}"/>
              </a:ext>
            </a:extLst>
          </p:cNvPr>
          <p:cNvSpPr/>
          <p:nvPr/>
        </p:nvSpPr>
        <p:spPr>
          <a:xfrm>
            <a:off x="255207" y="2802329"/>
            <a:ext cx="120272" cy="120272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33D2FA5-0845-7842-B8CB-84B959D2C913}"/>
              </a:ext>
            </a:extLst>
          </p:cNvPr>
          <p:cNvSpPr txBox="1"/>
          <p:nvPr/>
        </p:nvSpPr>
        <p:spPr>
          <a:xfrm>
            <a:off x="344958" y="2736267"/>
            <a:ext cx="24320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Syntactic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variable,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Gaussian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distribution</a:t>
            </a:r>
            <a:endParaRPr lang="en-US" sz="1100" dirty="0">
              <a:latin typeface="+mj-lt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20F1D1A-831F-3641-B284-DFBFB0D31F3A}"/>
              </a:ext>
            </a:extLst>
          </p:cNvPr>
          <p:cNvSpPr txBox="1"/>
          <p:nvPr/>
        </p:nvSpPr>
        <p:spPr>
          <a:xfrm>
            <a:off x="1942559" y="3822713"/>
            <a:ext cx="111761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 err="1">
                <a:latin typeface="+mj-lt"/>
              </a:rPr>
              <a:t>vMF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distribution</a:t>
            </a:r>
            <a:endParaRPr lang="en-US" sz="1100" dirty="0">
              <a:latin typeface="+mj-lt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ECB44B8-858D-DC47-A248-E8ECBF0AE646}"/>
              </a:ext>
            </a:extLst>
          </p:cNvPr>
          <p:cNvSpPr txBox="1"/>
          <p:nvPr/>
        </p:nvSpPr>
        <p:spPr>
          <a:xfrm>
            <a:off x="123481" y="3545207"/>
            <a:ext cx="856325" cy="26161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Background</a:t>
            </a:r>
            <a:endParaRPr lang="en-US" sz="1100" dirty="0">
              <a:latin typeface="+mj-lt"/>
            </a:endParaRPr>
          </a:p>
        </p:txBody>
      </p:sp>
      <p:sp>
        <p:nvSpPr>
          <p:cNvPr id="183" name="Freeform 182">
            <a:extLst>
              <a:ext uri="{FF2B5EF4-FFF2-40B4-BE49-F238E27FC236}">
                <a16:creationId xmlns:a16="http://schemas.microsoft.com/office/drawing/2014/main" id="{9362442A-6E55-A545-9FDD-9DB16015BBF1}"/>
              </a:ext>
            </a:extLst>
          </p:cNvPr>
          <p:cNvSpPr/>
          <p:nvPr/>
        </p:nvSpPr>
        <p:spPr>
          <a:xfrm rot="2859996">
            <a:off x="2477880" y="4105073"/>
            <a:ext cx="372729" cy="171740"/>
          </a:xfrm>
          <a:custGeom>
            <a:avLst/>
            <a:gdLst>
              <a:gd name="connsiteX0" fmla="*/ 0 w 5207000"/>
              <a:gd name="connsiteY0" fmla="*/ 1481012 h 1513178"/>
              <a:gd name="connsiteX1" fmla="*/ 673100 w 5207000"/>
              <a:gd name="connsiteY1" fmla="*/ 1442912 h 1513178"/>
              <a:gd name="connsiteX2" fmla="*/ 1549400 w 5207000"/>
              <a:gd name="connsiteY2" fmla="*/ 858712 h 1513178"/>
              <a:gd name="connsiteX3" fmla="*/ 2679700 w 5207000"/>
              <a:gd name="connsiteY3" fmla="*/ 7812 h 1513178"/>
              <a:gd name="connsiteX4" fmla="*/ 3683000 w 5207000"/>
              <a:gd name="connsiteY4" fmla="*/ 477712 h 1513178"/>
              <a:gd name="connsiteX5" fmla="*/ 4368800 w 5207000"/>
              <a:gd name="connsiteY5" fmla="*/ 1176212 h 1513178"/>
              <a:gd name="connsiteX6" fmla="*/ 5207000 w 5207000"/>
              <a:gd name="connsiteY6" fmla="*/ 1481012 h 1513178"/>
              <a:gd name="connsiteX0" fmla="*/ 0 w 5207000"/>
              <a:gd name="connsiteY0" fmla="*/ 1481012 h 1499784"/>
              <a:gd name="connsiteX1" fmla="*/ 673100 w 5207000"/>
              <a:gd name="connsiteY1" fmla="*/ 1442912 h 1499784"/>
              <a:gd name="connsiteX2" fmla="*/ 1549400 w 5207000"/>
              <a:gd name="connsiteY2" fmla="*/ 858712 h 1499784"/>
              <a:gd name="connsiteX3" fmla="*/ 2679700 w 5207000"/>
              <a:gd name="connsiteY3" fmla="*/ 7812 h 1499784"/>
              <a:gd name="connsiteX4" fmla="*/ 3683000 w 5207000"/>
              <a:gd name="connsiteY4" fmla="*/ 477712 h 1499784"/>
              <a:gd name="connsiteX5" fmla="*/ 4368800 w 5207000"/>
              <a:gd name="connsiteY5" fmla="*/ 1176212 h 1499784"/>
              <a:gd name="connsiteX6" fmla="*/ 5207000 w 5207000"/>
              <a:gd name="connsiteY6" fmla="*/ 1481012 h 1499784"/>
              <a:gd name="connsiteX0" fmla="*/ 0 w 5207000"/>
              <a:gd name="connsiteY0" fmla="*/ 1481012 h 1481012"/>
              <a:gd name="connsiteX1" fmla="*/ 800100 w 5207000"/>
              <a:gd name="connsiteY1" fmla="*/ 1379412 h 1481012"/>
              <a:gd name="connsiteX2" fmla="*/ 1549400 w 5207000"/>
              <a:gd name="connsiteY2" fmla="*/ 858712 h 1481012"/>
              <a:gd name="connsiteX3" fmla="*/ 2679700 w 5207000"/>
              <a:gd name="connsiteY3" fmla="*/ 7812 h 1481012"/>
              <a:gd name="connsiteX4" fmla="*/ 3683000 w 5207000"/>
              <a:gd name="connsiteY4" fmla="*/ 477712 h 1481012"/>
              <a:gd name="connsiteX5" fmla="*/ 4368800 w 5207000"/>
              <a:gd name="connsiteY5" fmla="*/ 1176212 h 1481012"/>
              <a:gd name="connsiteX6" fmla="*/ 5207000 w 5207000"/>
              <a:gd name="connsiteY6" fmla="*/ 1481012 h 1481012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515146 h 1515146"/>
              <a:gd name="connsiteX1" fmla="*/ 800100 w 5207000"/>
              <a:gd name="connsiteY1" fmla="*/ 1413546 h 1515146"/>
              <a:gd name="connsiteX2" fmla="*/ 1663700 w 5207000"/>
              <a:gd name="connsiteY2" fmla="*/ 778546 h 1515146"/>
              <a:gd name="connsiteX3" fmla="*/ 2755900 w 5207000"/>
              <a:gd name="connsiteY3" fmla="*/ 3846 h 1515146"/>
              <a:gd name="connsiteX4" fmla="*/ 3683000 w 5207000"/>
              <a:gd name="connsiteY4" fmla="*/ 511846 h 1515146"/>
              <a:gd name="connsiteX5" fmla="*/ 4368800 w 5207000"/>
              <a:gd name="connsiteY5" fmla="*/ 1210346 h 1515146"/>
              <a:gd name="connsiteX6" fmla="*/ 5207000 w 5207000"/>
              <a:gd name="connsiteY6" fmla="*/ 1515146 h 1515146"/>
              <a:gd name="connsiteX0" fmla="*/ 0 w 5207000"/>
              <a:gd name="connsiteY0" fmla="*/ 1517312 h 1517312"/>
              <a:gd name="connsiteX1" fmla="*/ 800100 w 5207000"/>
              <a:gd name="connsiteY1" fmla="*/ 1415712 h 1517312"/>
              <a:gd name="connsiteX2" fmla="*/ 1663700 w 5207000"/>
              <a:gd name="connsiteY2" fmla="*/ 780712 h 1517312"/>
              <a:gd name="connsiteX3" fmla="*/ 2755900 w 5207000"/>
              <a:gd name="connsiteY3" fmla="*/ 6012 h 1517312"/>
              <a:gd name="connsiteX4" fmla="*/ 3683000 w 5207000"/>
              <a:gd name="connsiteY4" fmla="*/ 514012 h 1517312"/>
              <a:gd name="connsiteX5" fmla="*/ 4368800 w 5207000"/>
              <a:gd name="connsiteY5" fmla="*/ 1212512 h 1517312"/>
              <a:gd name="connsiteX6" fmla="*/ 5207000 w 5207000"/>
              <a:gd name="connsiteY6" fmla="*/ 1517312 h 1517312"/>
              <a:gd name="connsiteX0" fmla="*/ 0 w 5207000"/>
              <a:gd name="connsiteY0" fmla="*/ 1512772 h 1512772"/>
              <a:gd name="connsiteX1" fmla="*/ 800100 w 5207000"/>
              <a:gd name="connsiteY1" fmla="*/ 1411172 h 1512772"/>
              <a:gd name="connsiteX2" fmla="*/ 1663700 w 5207000"/>
              <a:gd name="connsiteY2" fmla="*/ 776172 h 1512772"/>
              <a:gd name="connsiteX3" fmla="*/ 2755900 w 5207000"/>
              <a:gd name="connsiteY3" fmla="*/ 1472 h 1512772"/>
              <a:gd name="connsiteX4" fmla="*/ 3759200 w 5207000"/>
              <a:gd name="connsiteY4" fmla="*/ 598372 h 1512772"/>
              <a:gd name="connsiteX5" fmla="*/ 4368800 w 5207000"/>
              <a:gd name="connsiteY5" fmla="*/ 1207972 h 1512772"/>
              <a:gd name="connsiteX6" fmla="*/ 5207000 w 5207000"/>
              <a:gd name="connsiteY6" fmla="*/ 1512772 h 1512772"/>
              <a:gd name="connsiteX0" fmla="*/ 0 w 5207000"/>
              <a:gd name="connsiteY0" fmla="*/ 1513066 h 1513066"/>
              <a:gd name="connsiteX1" fmla="*/ 800100 w 5207000"/>
              <a:gd name="connsiteY1" fmla="*/ 1411466 h 1513066"/>
              <a:gd name="connsiteX2" fmla="*/ 1663700 w 5207000"/>
              <a:gd name="connsiteY2" fmla="*/ 776466 h 1513066"/>
              <a:gd name="connsiteX3" fmla="*/ 2755900 w 5207000"/>
              <a:gd name="connsiteY3" fmla="*/ 1766 h 1513066"/>
              <a:gd name="connsiteX4" fmla="*/ 3759200 w 5207000"/>
              <a:gd name="connsiteY4" fmla="*/ 598666 h 1513066"/>
              <a:gd name="connsiteX5" fmla="*/ 4368800 w 5207000"/>
              <a:gd name="connsiteY5" fmla="*/ 1208266 h 1513066"/>
              <a:gd name="connsiteX6" fmla="*/ 5207000 w 5207000"/>
              <a:gd name="connsiteY6" fmla="*/ 1513066 h 1513066"/>
              <a:gd name="connsiteX0" fmla="*/ 0 w 5207000"/>
              <a:gd name="connsiteY0" fmla="*/ 1512779 h 1512779"/>
              <a:gd name="connsiteX1" fmla="*/ 800100 w 5207000"/>
              <a:gd name="connsiteY1" fmla="*/ 1411179 h 1512779"/>
              <a:gd name="connsiteX2" fmla="*/ 1663700 w 5207000"/>
              <a:gd name="connsiteY2" fmla="*/ 776179 h 1512779"/>
              <a:gd name="connsiteX3" fmla="*/ 2755900 w 5207000"/>
              <a:gd name="connsiteY3" fmla="*/ 1479 h 1512779"/>
              <a:gd name="connsiteX4" fmla="*/ 3759200 w 5207000"/>
              <a:gd name="connsiteY4" fmla="*/ 598379 h 1512779"/>
              <a:gd name="connsiteX5" fmla="*/ 4432300 w 5207000"/>
              <a:gd name="connsiteY5" fmla="*/ 1220679 h 1512779"/>
              <a:gd name="connsiteX6" fmla="*/ 5207000 w 5207000"/>
              <a:gd name="connsiteY6" fmla="*/ 1512779 h 1512779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375693 w 5207000"/>
              <a:gd name="connsiteY2" fmla="*/ 1062196 h 1513076"/>
              <a:gd name="connsiteX3" fmla="*/ 1663700 w 5207000"/>
              <a:gd name="connsiteY3" fmla="*/ 776476 h 1513076"/>
              <a:gd name="connsiteX4" fmla="*/ 2755900 w 5207000"/>
              <a:gd name="connsiteY4" fmla="*/ 1776 h 1513076"/>
              <a:gd name="connsiteX5" fmla="*/ 3759200 w 5207000"/>
              <a:gd name="connsiteY5" fmla="*/ 598676 h 1513076"/>
              <a:gd name="connsiteX6" fmla="*/ 4432300 w 5207000"/>
              <a:gd name="connsiteY6" fmla="*/ 1220976 h 1513076"/>
              <a:gd name="connsiteX7" fmla="*/ 5207000 w 5207000"/>
              <a:gd name="connsiteY7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1347 h 1511347"/>
              <a:gd name="connsiteX1" fmla="*/ 800100 w 5207000"/>
              <a:gd name="connsiteY1" fmla="*/ 1409747 h 1511347"/>
              <a:gd name="connsiteX2" fmla="*/ 1663700 w 5207000"/>
              <a:gd name="connsiteY2" fmla="*/ 774747 h 1511347"/>
              <a:gd name="connsiteX3" fmla="*/ 2755900 w 5207000"/>
              <a:gd name="connsiteY3" fmla="*/ 47 h 1511347"/>
              <a:gd name="connsiteX4" fmla="*/ 3759200 w 5207000"/>
              <a:gd name="connsiteY4" fmla="*/ 596947 h 1511347"/>
              <a:gd name="connsiteX5" fmla="*/ 4432300 w 5207000"/>
              <a:gd name="connsiteY5" fmla="*/ 1219247 h 1511347"/>
              <a:gd name="connsiteX6" fmla="*/ 5207000 w 5207000"/>
              <a:gd name="connsiteY6" fmla="*/ 1511347 h 1511347"/>
              <a:gd name="connsiteX0" fmla="*/ 0 w 5207000"/>
              <a:gd name="connsiteY0" fmla="*/ 1511331 h 1511331"/>
              <a:gd name="connsiteX1" fmla="*/ 800100 w 5207000"/>
              <a:gd name="connsiteY1" fmla="*/ 1409731 h 1511331"/>
              <a:gd name="connsiteX2" fmla="*/ 1663700 w 5207000"/>
              <a:gd name="connsiteY2" fmla="*/ 774731 h 1511331"/>
              <a:gd name="connsiteX3" fmla="*/ 2755900 w 5207000"/>
              <a:gd name="connsiteY3" fmla="*/ 31 h 1511331"/>
              <a:gd name="connsiteX4" fmla="*/ 3759200 w 5207000"/>
              <a:gd name="connsiteY4" fmla="*/ 596931 h 1511331"/>
              <a:gd name="connsiteX5" fmla="*/ 4432300 w 5207000"/>
              <a:gd name="connsiteY5" fmla="*/ 1219231 h 1511331"/>
              <a:gd name="connsiteX6" fmla="*/ 5207000 w 5207000"/>
              <a:gd name="connsiteY6" fmla="*/ 1511331 h 1511331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0" h="1511334">
                <a:moveTo>
                  <a:pt x="0" y="1511334"/>
                </a:moveTo>
                <a:cubicBezTo>
                  <a:pt x="385233" y="1506042"/>
                  <a:pt x="587822" y="1493498"/>
                  <a:pt x="800100" y="1409734"/>
                </a:cubicBezTo>
                <a:cubicBezTo>
                  <a:pt x="1012378" y="1325970"/>
                  <a:pt x="1363734" y="1148361"/>
                  <a:pt x="1663700" y="774734"/>
                </a:cubicBezTo>
                <a:cubicBezTo>
                  <a:pt x="1963666" y="401107"/>
                  <a:pt x="2345979" y="3664"/>
                  <a:pt x="2755900" y="34"/>
                </a:cubicBezTo>
                <a:cubicBezTo>
                  <a:pt x="3165821" y="-3596"/>
                  <a:pt x="3484133" y="278531"/>
                  <a:pt x="3759200" y="596934"/>
                </a:cubicBezTo>
                <a:cubicBezTo>
                  <a:pt x="4034267" y="915337"/>
                  <a:pt x="4177999" y="1049500"/>
                  <a:pt x="4432300" y="1219234"/>
                </a:cubicBezTo>
                <a:cubicBezTo>
                  <a:pt x="4686601" y="1388968"/>
                  <a:pt x="4914900" y="1442542"/>
                  <a:pt x="5207000" y="1511334"/>
                </a:cubicBezTo>
              </a:path>
            </a:pathLst>
          </a:custGeom>
          <a:pattFill prst="ltUpDiag">
            <a:fgClr>
              <a:schemeClr val="accent1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1FC7168-BCD4-9A4C-B3BF-86E42CCCF68A}"/>
              </a:ext>
            </a:extLst>
          </p:cNvPr>
          <p:cNvSpPr/>
          <p:nvPr/>
        </p:nvSpPr>
        <p:spPr>
          <a:xfrm>
            <a:off x="2213413" y="4175635"/>
            <a:ext cx="466092" cy="46609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96DBDFB-3B1F-4B47-9D5C-9A32D92BE13E}"/>
              </a:ext>
            </a:extLst>
          </p:cNvPr>
          <p:cNvCxnSpPr>
            <a:cxnSpLocks/>
            <a:endCxn id="87" idx="7"/>
          </p:cNvCxnSpPr>
          <p:nvPr/>
        </p:nvCxnSpPr>
        <p:spPr>
          <a:xfrm flipV="1">
            <a:off x="2462168" y="4243893"/>
            <a:ext cx="149079" cy="127483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643A00C3-AD9A-F043-B743-F372BA272E37}"/>
              </a:ext>
            </a:extLst>
          </p:cNvPr>
          <p:cNvSpPr txBox="1"/>
          <p:nvPr/>
        </p:nvSpPr>
        <p:spPr>
          <a:xfrm>
            <a:off x="439278" y="3840115"/>
            <a:ext cx="13789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Gaussian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distribution</a:t>
            </a:r>
            <a:endParaRPr lang="en-US" sz="1100" dirty="0">
              <a:latin typeface="+mj-lt"/>
            </a:endParaRPr>
          </a:p>
        </p:txBody>
      </p:sp>
      <p:sp>
        <p:nvSpPr>
          <p:cNvPr id="185" name="Freeform 184">
            <a:extLst>
              <a:ext uri="{FF2B5EF4-FFF2-40B4-BE49-F238E27FC236}">
                <a16:creationId xmlns:a16="http://schemas.microsoft.com/office/drawing/2014/main" id="{FAEB0E1F-8147-9D40-B3CB-01CB94E040C2}"/>
              </a:ext>
            </a:extLst>
          </p:cNvPr>
          <p:cNvSpPr/>
          <p:nvPr/>
        </p:nvSpPr>
        <p:spPr>
          <a:xfrm>
            <a:off x="652237" y="4219224"/>
            <a:ext cx="1057293" cy="366106"/>
          </a:xfrm>
          <a:custGeom>
            <a:avLst/>
            <a:gdLst>
              <a:gd name="connsiteX0" fmla="*/ 0 w 5207000"/>
              <a:gd name="connsiteY0" fmla="*/ 1481012 h 1513178"/>
              <a:gd name="connsiteX1" fmla="*/ 673100 w 5207000"/>
              <a:gd name="connsiteY1" fmla="*/ 1442912 h 1513178"/>
              <a:gd name="connsiteX2" fmla="*/ 1549400 w 5207000"/>
              <a:gd name="connsiteY2" fmla="*/ 858712 h 1513178"/>
              <a:gd name="connsiteX3" fmla="*/ 2679700 w 5207000"/>
              <a:gd name="connsiteY3" fmla="*/ 7812 h 1513178"/>
              <a:gd name="connsiteX4" fmla="*/ 3683000 w 5207000"/>
              <a:gd name="connsiteY4" fmla="*/ 477712 h 1513178"/>
              <a:gd name="connsiteX5" fmla="*/ 4368800 w 5207000"/>
              <a:gd name="connsiteY5" fmla="*/ 1176212 h 1513178"/>
              <a:gd name="connsiteX6" fmla="*/ 5207000 w 5207000"/>
              <a:gd name="connsiteY6" fmla="*/ 1481012 h 1513178"/>
              <a:gd name="connsiteX0" fmla="*/ 0 w 5207000"/>
              <a:gd name="connsiteY0" fmla="*/ 1481012 h 1499784"/>
              <a:gd name="connsiteX1" fmla="*/ 673100 w 5207000"/>
              <a:gd name="connsiteY1" fmla="*/ 1442912 h 1499784"/>
              <a:gd name="connsiteX2" fmla="*/ 1549400 w 5207000"/>
              <a:gd name="connsiteY2" fmla="*/ 858712 h 1499784"/>
              <a:gd name="connsiteX3" fmla="*/ 2679700 w 5207000"/>
              <a:gd name="connsiteY3" fmla="*/ 7812 h 1499784"/>
              <a:gd name="connsiteX4" fmla="*/ 3683000 w 5207000"/>
              <a:gd name="connsiteY4" fmla="*/ 477712 h 1499784"/>
              <a:gd name="connsiteX5" fmla="*/ 4368800 w 5207000"/>
              <a:gd name="connsiteY5" fmla="*/ 1176212 h 1499784"/>
              <a:gd name="connsiteX6" fmla="*/ 5207000 w 5207000"/>
              <a:gd name="connsiteY6" fmla="*/ 1481012 h 1499784"/>
              <a:gd name="connsiteX0" fmla="*/ 0 w 5207000"/>
              <a:gd name="connsiteY0" fmla="*/ 1481012 h 1481012"/>
              <a:gd name="connsiteX1" fmla="*/ 800100 w 5207000"/>
              <a:gd name="connsiteY1" fmla="*/ 1379412 h 1481012"/>
              <a:gd name="connsiteX2" fmla="*/ 1549400 w 5207000"/>
              <a:gd name="connsiteY2" fmla="*/ 858712 h 1481012"/>
              <a:gd name="connsiteX3" fmla="*/ 2679700 w 5207000"/>
              <a:gd name="connsiteY3" fmla="*/ 7812 h 1481012"/>
              <a:gd name="connsiteX4" fmla="*/ 3683000 w 5207000"/>
              <a:gd name="connsiteY4" fmla="*/ 477712 h 1481012"/>
              <a:gd name="connsiteX5" fmla="*/ 4368800 w 5207000"/>
              <a:gd name="connsiteY5" fmla="*/ 1176212 h 1481012"/>
              <a:gd name="connsiteX6" fmla="*/ 5207000 w 5207000"/>
              <a:gd name="connsiteY6" fmla="*/ 1481012 h 1481012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477389 h 1477389"/>
              <a:gd name="connsiteX1" fmla="*/ 800100 w 5207000"/>
              <a:gd name="connsiteY1" fmla="*/ 1375789 h 1477389"/>
              <a:gd name="connsiteX2" fmla="*/ 1663700 w 5207000"/>
              <a:gd name="connsiteY2" fmla="*/ 740789 h 1477389"/>
              <a:gd name="connsiteX3" fmla="*/ 2679700 w 5207000"/>
              <a:gd name="connsiteY3" fmla="*/ 4189 h 1477389"/>
              <a:gd name="connsiteX4" fmla="*/ 3683000 w 5207000"/>
              <a:gd name="connsiteY4" fmla="*/ 474089 h 1477389"/>
              <a:gd name="connsiteX5" fmla="*/ 4368800 w 5207000"/>
              <a:gd name="connsiteY5" fmla="*/ 1172589 h 1477389"/>
              <a:gd name="connsiteX6" fmla="*/ 5207000 w 5207000"/>
              <a:gd name="connsiteY6" fmla="*/ 1477389 h 1477389"/>
              <a:gd name="connsiteX0" fmla="*/ 0 w 5207000"/>
              <a:gd name="connsiteY0" fmla="*/ 1515146 h 1515146"/>
              <a:gd name="connsiteX1" fmla="*/ 800100 w 5207000"/>
              <a:gd name="connsiteY1" fmla="*/ 1413546 h 1515146"/>
              <a:gd name="connsiteX2" fmla="*/ 1663700 w 5207000"/>
              <a:gd name="connsiteY2" fmla="*/ 778546 h 1515146"/>
              <a:gd name="connsiteX3" fmla="*/ 2755900 w 5207000"/>
              <a:gd name="connsiteY3" fmla="*/ 3846 h 1515146"/>
              <a:gd name="connsiteX4" fmla="*/ 3683000 w 5207000"/>
              <a:gd name="connsiteY4" fmla="*/ 511846 h 1515146"/>
              <a:gd name="connsiteX5" fmla="*/ 4368800 w 5207000"/>
              <a:gd name="connsiteY5" fmla="*/ 1210346 h 1515146"/>
              <a:gd name="connsiteX6" fmla="*/ 5207000 w 5207000"/>
              <a:gd name="connsiteY6" fmla="*/ 1515146 h 1515146"/>
              <a:gd name="connsiteX0" fmla="*/ 0 w 5207000"/>
              <a:gd name="connsiteY0" fmla="*/ 1517312 h 1517312"/>
              <a:gd name="connsiteX1" fmla="*/ 800100 w 5207000"/>
              <a:gd name="connsiteY1" fmla="*/ 1415712 h 1517312"/>
              <a:gd name="connsiteX2" fmla="*/ 1663700 w 5207000"/>
              <a:gd name="connsiteY2" fmla="*/ 780712 h 1517312"/>
              <a:gd name="connsiteX3" fmla="*/ 2755900 w 5207000"/>
              <a:gd name="connsiteY3" fmla="*/ 6012 h 1517312"/>
              <a:gd name="connsiteX4" fmla="*/ 3683000 w 5207000"/>
              <a:gd name="connsiteY4" fmla="*/ 514012 h 1517312"/>
              <a:gd name="connsiteX5" fmla="*/ 4368800 w 5207000"/>
              <a:gd name="connsiteY5" fmla="*/ 1212512 h 1517312"/>
              <a:gd name="connsiteX6" fmla="*/ 5207000 w 5207000"/>
              <a:gd name="connsiteY6" fmla="*/ 1517312 h 1517312"/>
              <a:gd name="connsiteX0" fmla="*/ 0 w 5207000"/>
              <a:gd name="connsiteY0" fmla="*/ 1512772 h 1512772"/>
              <a:gd name="connsiteX1" fmla="*/ 800100 w 5207000"/>
              <a:gd name="connsiteY1" fmla="*/ 1411172 h 1512772"/>
              <a:gd name="connsiteX2" fmla="*/ 1663700 w 5207000"/>
              <a:gd name="connsiteY2" fmla="*/ 776172 h 1512772"/>
              <a:gd name="connsiteX3" fmla="*/ 2755900 w 5207000"/>
              <a:gd name="connsiteY3" fmla="*/ 1472 h 1512772"/>
              <a:gd name="connsiteX4" fmla="*/ 3759200 w 5207000"/>
              <a:gd name="connsiteY4" fmla="*/ 598372 h 1512772"/>
              <a:gd name="connsiteX5" fmla="*/ 4368800 w 5207000"/>
              <a:gd name="connsiteY5" fmla="*/ 1207972 h 1512772"/>
              <a:gd name="connsiteX6" fmla="*/ 5207000 w 5207000"/>
              <a:gd name="connsiteY6" fmla="*/ 1512772 h 1512772"/>
              <a:gd name="connsiteX0" fmla="*/ 0 w 5207000"/>
              <a:gd name="connsiteY0" fmla="*/ 1513066 h 1513066"/>
              <a:gd name="connsiteX1" fmla="*/ 800100 w 5207000"/>
              <a:gd name="connsiteY1" fmla="*/ 1411466 h 1513066"/>
              <a:gd name="connsiteX2" fmla="*/ 1663700 w 5207000"/>
              <a:gd name="connsiteY2" fmla="*/ 776466 h 1513066"/>
              <a:gd name="connsiteX3" fmla="*/ 2755900 w 5207000"/>
              <a:gd name="connsiteY3" fmla="*/ 1766 h 1513066"/>
              <a:gd name="connsiteX4" fmla="*/ 3759200 w 5207000"/>
              <a:gd name="connsiteY4" fmla="*/ 598666 h 1513066"/>
              <a:gd name="connsiteX5" fmla="*/ 4368800 w 5207000"/>
              <a:gd name="connsiteY5" fmla="*/ 1208266 h 1513066"/>
              <a:gd name="connsiteX6" fmla="*/ 5207000 w 5207000"/>
              <a:gd name="connsiteY6" fmla="*/ 1513066 h 1513066"/>
              <a:gd name="connsiteX0" fmla="*/ 0 w 5207000"/>
              <a:gd name="connsiteY0" fmla="*/ 1512779 h 1512779"/>
              <a:gd name="connsiteX1" fmla="*/ 800100 w 5207000"/>
              <a:gd name="connsiteY1" fmla="*/ 1411179 h 1512779"/>
              <a:gd name="connsiteX2" fmla="*/ 1663700 w 5207000"/>
              <a:gd name="connsiteY2" fmla="*/ 776179 h 1512779"/>
              <a:gd name="connsiteX3" fmla="*/ 2755900 w 5207000"/>
              <a:gd name="connsiteY3" fmla="*/ 1479 h 1512779"/>
              <a:gd name="connsiteX4" fmla="*/ 3759200 w 5207000"/>
              <a:gd name="connsiteY4" fmla="*/ 598379 h 1512779"/>
              <a:gd name="connsiteX5" fmla="*/ 4432300 w 5207000"/>
              <a:gd name="connsiteY5" fmla="*/ 1220679 h 1512779"/>
              <a:gd name="connsiteX6" fmla="*/ 5207000 w 5207000"/>
              <a:gd name="connsiteY6" fmla="*/ 1512779 h 1512779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375693 w 5207000"/>
              <a:gd name="connsiteY2" fmla="*/ 1062196 h 1513076"/>
              <a:gd name="connsiteX3" fmla="*/ 1663700 w 5207000"/>
              <a:gd name="connsiteY3" fmla="*/ 776476 h 1513076"/>
              <a:gd name="connsiteX4" fmla="*/ 2755900 w 5207000"/>
              <a:gd name="connsiteY4" fmla="*/ 1776 h 1513076"/>
              <a:gd name="connsiteX5" fmla="*/ 3759200 w 5207000"/>
              <a:gd name="connsiteY5" fmla="*/ 598676 h 1513076"/>
              <a:gd name="connsiteX6" fmla="*/ 4432300 w 5207000"/>
              <a:gd name="connsiteY6" fmla="*/ 1220976 h 1513076"/>
              <a:gd name="connsiteX7" fmla="*/ 5207000 w 5207000"/>
              <a:gd name="connsiteY7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3076 h 1513076"/>
              <a:gd name="connsiteX1" fmla="*/ 800100 w 5207000"/>
              <a:gd name="connsiteY1" fmla="*/ 1411476 h 1513076"/>
              <a:gd name="connsiteX2" fmla="*/ 1663700 w 5207000"/>
              <a:gd name="connsiteY2" fmla="*/ 776476 h 1513076"/>
              <a:gd name="connsiteX3" fmla="*/ 2755900 w 5207000"/>
              <a:gd name="connsiteY3" fmla="*/ 1776 h 1513076"/>
              <a:gd name="connsiteX4" fmla="*/ 3759200 w 5207000"/>
              <a:gd name="connsiteY4" fmla="*/ 598676 h 1513076"/>
              <a:gd name="connsiteX5" fmla="*/ 4432300 w 5207000"/>
              <a:gd name="connsiteY5" fmla="*/ 1220976 h 1513076"/>
              <a:gd name="connsiteX6" fmla="*/ 5207000 w 5207000"/>
              <a:gd name="connsiteY6" fmla="*/ 1513076 h 1513076"/>
              <a:gd name="connsiteX0" fmla="*/ 0 w 5207000"/>
              <a:gd name="connsiteY0" fmla="*/ 1511347 h 1511347"/>
              <a:gd name="connsiteX1" fmla="*/ 800100 w 5207000"/>
              <a:gd name="connsiteY1" fmla="*/ 1409747 h 1511347"/>
              <a:gd name="connsiteX2" fmla="*/ 1663700 w 5207000"/>
              <a:gd name="connsiteY2" fmla="*/ 774747 h 1511347"/>
              <a:gd name="connsiteX3" fmla="*/ 2755900 w 5207000"/>
              <a:gd name="connsiteY3" fmla="*/ 47 h 1511347"/>
              <a:gd name="connsiteX4" fmla="*/ 3759200 w 5207000"/>
              <a:gd name="connsiteY4" fmla="*/ 596947 h 1511347"/>
              <a:gd name="connsiteX5" fmla="*/ 4432300 w 5207000"/>
              <a:gd name="connsiteY5" fmla="*/ 1219247 h 1511347"/>
              <a:gd name="connsiteX6" fmla="*/ 5207000 w 5207000"/>
              <a:gd name="connsiteY6" fmla="*/ 1511347 h 1511347"/>
              <a:gd name="connsiteX0" fmla="*/ 0 w 5207000"/>
              <a:gd name="connsiteY0" fmla="*/ 1511331 h 1511331"/>
              <a:gd name="connsiteX1" fmla="*/ 800100 w 5207000"/>
              <a:gd name="connsiteY1" fmla="*/ 1409731 h 1511331"/>
              <a:gd name="connsiteX2" fmla="*/ 1663700 w 5207000"/>
              <a:gd name="connsiteY2" fmla="*/ 774731 h 1511331"/>
              <a:gd name="connsiteX3" fmla="*/ 2755900 w 5207000"/>
              <a:gd name="connsiteY3" fmla="*/ 31 h 1511331"/>
              <a:gd name="connsiteX4" fmla="*/ 3759200 w 5207000"/>
              <a:gd name="connsiteY4" fmla="*/ 596931 h 1511331"/>
              <a:gd name="connsiteX5" fmla="*/ 4432300 w 5207000"/>
              <a:gd name="connsiteY5" fmla="*/ 1219231 h 1511331"/>
              <a:gd name="connsiteX6" fmla="*/ 5207000 w 5207000"/>
              <a:gd name="connsiteY6" fmla="*/ 1511331 h 1511331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  <a:gd name="connsiteX0" fmla="*/ 0 w 5207000"/>
              <a:gd name="connsiteY0" fmla="*/ 1511334 h 1511334"/>
              <a:gd name="connsiteX1" fmla="*/ 800100 w 5207000"/>
              <a:gd name="connsiteY1" fmla="*/ 1409734 h 1511334"/>
              <a:gd name="connsiteX2" fmla="*/ 1663700 w 5207000"/>
              <a:gd name="connsiteY2" fmla="*/ 774734 h 1511334"/>
              <a:gd name="connsiteX3" fmla="*/ 2755900 w 5207000"/>
              <a:gd name="connsiteY3" fmla="*/ 34 h 1511334"/>
              <a:gd name="connsiteX4" fmla="*/ 3759200 w 5207000"/>
              <a:gd name="connsiteY4" fmla="*/ 596934 h 1511334"/>
              <a:gd name="connsiteX5" fmla="*/ 4432300 w 5207000"/>
              <a:gd name="connsiteY5" fmla="*/ 1219234 h 1511334"/>
              <a:gd name="connsiteX6" fmla="*/ 5207000 w 5207000"/>
              <a:gd name="connsiteY6" fmla="*/ 1511334 h 151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07000" h="1511334">
                <a:moveTo>
                  <a:pt x="0" y="1511334"/>
                </a:moveTo>
                <a:cubicBezTo>
                  <a:pt x="385233" y="1506042"/>
                  <a:pt x="587822" y="1493498"/>
                  <a:pt x="800100" y="1409734"/>
                </a:cubicBezTo>
                <a:cubicBezTo>
                  <a:pt x="1012378" y="1325970"/>
                  <a:pt x="1363734" y="1148361"/>
                  <a:pt x="1663700" y="774734"/>
                </a:cubicBezTo>
                <a:cubicBezTo>
                  <a:pt x="1963666" y="401107"/>
                  <a:pt x="2345979" y="3664"/>
                  <a:pt x="2755900" y="34"/>
                </a:cubicBezTo>
                <a:cubicBezTo>
                  <a:pt x="3165821" y="-3596"/>
                  <a:pt x="3484133" y="278531"/>
                  <a:pt x="3759200" y="596934"/>
                </a:cubicBezTo>
                <a:cubicBezTo>
                  <a:pt x="4034267" y="915337"/>
                  <a:pt x="4177999" y="1049500"/>
                  <a:pt x="4432300" y="1219234"/>
                </a:cubicBezTo>
                <a:cubicBezTo>
                  <a:pt x="4686601" y="1388968"/>
                  <a:pt x="4914900" y="1442542"/>
                  <a:pt x="5207000" y="1511334"/>
                </a:cubicBezTo>
              </a:path>
            </a:pathLst>
          </a:custGeom>
          <a:pattFill prst="ltUpDiag">
            <a:fgClr>
              <a:schemeClr val="accent2"/>
            </a:fgClr>
            <a:bgClr>
              <a:schemeClr val="bg1"/>
            </a:bgClr>
          </a:patt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6164FBB-81A4-E44C-B773-873D1ED788DB}"/>
              </a:ext>
            </a:extLst>
          </p:cNvPr>
          <p:cNvCxnSpPr>
            <a:cxnSpLocks/>
          </p:cNvCxnSpPr>
          <p:nvPr/>
        </p:nvCxnSpPr>
        <p:spPr>
          <a:xfrm>
            <a:off x="1220509" y="4086319"/>
            <a:ext cx="0" cy="505199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7A1C2A76-CA74-7740-B308-5E163C9A7A47}"/>
              </a:ext>
            </a:extLst>
          </p:cNvPr>
          <p:cNvSpPr txBox="1"/>
          <p:nvPr/>
        </p:nvSpPr>
        <p:spPr>
          <a:xfrm>
            <a:off x="3369717" y="4102462"/>
            <a:ext cx="3230306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Evaluation</a:t>
            </a:r>
            <a:endParaRPr lang="en-US" sz="1200" dirty="0">
              <a:latin typeface="+mj-lt"/>
            </a:endParaRP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A55D62E-5AA9-5746-BC50-5F2C37560AC6}"/>
              </a:ext>
            </a:extLst>
          </p:cNvPr>
          <p:cNvSpPr txBox="1"/>
          <p:nvPr/>
        </p:nvSpPr>
        <p:spPr>
          <a:xfrm>
            <a:off x="3391421" y="4404128"/>
            <a:ext cx="1249060" cy="26161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Semantic similarity</a:t>
            </a:r>
            <a:endParaRPr lang="en-US" sz="1100" dirty="0">
              <a:latin typeface="+mj-lt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9E35B21C-0EC2-6A41-AC78-A1133DFACCC3}"/>
              </a:ext>
            </a:extLst>
          </p:cNvPr>
          <p:cNvSpPr txBox="1"/>
          <p:nvPr/>
        </p:nvSpPr>
        <p:spPr>
          <a:xfrm>
            <a:off x="3388945" y="5095107"/>
            <a:ext cx="1236236" cy="26161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Syntactic similarity</a:t>
            </a:r>
            <a:endParaRPr lang="en-US" sz="11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14ECB54-0ACF-CD41-BAFD-9EC6B369554A}"/>
                  </a:ext>
                </a:extLst>
              </p:cNvPr>
              <p:cNvSpPr txBox="1"/>
              <p:nvPr/>
            </p:nvSpPr>
            <p:spPr>
              <a:xfrm>
                <a:off x="3384187" y="1037373"/>
                <a:ext cx="1637371" cy="2616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7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100" dirty="0">
                    <a:solidFill>
                      <a:schemeClr val="tx1"/>
                    </a:solidFill>
                    <a:latin typeface="+mj-lt"/>
                  </a:rPr>
                  <a:t>Aligned paraphrase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714ECB54-0ACF-CD41-BAFD-9EC6B3695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4187" y="1037373"/>
                <a:ext cx="1637371" cy="261610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F572FB7-E58F-A64C-AB81-6233B220D449}"/>
                  </a:ext>
                </a:extLst>
              </p:cNvPr>
              <p:cNvSpPr/>
              <p:nvPr/>
            </p:nvSpPr>
            <p:spPr>
              <a:xfrm>
                <a:off x="4038350" y="1438996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9F572FB7-E58F-A64C-AB81-6233B220D4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350" y="1438996"/>
                <a:ext cx="241283" cy="241283"/>
              </a:xfrm>
              <a:prstGeom prst="ellipse">
                <a:avLst/>
              </a:prstGeom>
              <a:blipFill>
                <a:blip r:embed="rId11"/>
                <a:stretch>
                  <a:fillRect l="-142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0EAD9CD-5F5B-F544-9581-F1D368E93D10}"/>
                  </a:ext>
                </a:extLst>
              </p:cNvPr>
              <p:cNvSpPr/>
              <p:nvPr/>
            </p:nvSpPr>
            <p:spPr>
              <a:xfrm>
                <a:off x="3559817" y="1646364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0EAD9CD-5F5B-F544-9581-F1D368E93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817" y="1646364"/>
                <a:ext cx="241283" cy="241283"/>
              </a:xfrm>
              <a:prstGeom prst="ellipse">
                <a:avLst/>
              </a:prstGeom>
              <a:blipFill>
                <a:blip r:embed="rId12"/>
                <a:stretch>
                  <a:fillRect l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59F1E1E-AAC2-9E46-8EC4-ACEEBCFC7E01}"/>
                  </a:ext>
                </a:extLst>
              </p:cNvPr>
              <p:cNvSpPr/>
              <p:nvPr/>
            </p:nvSpPr>
            <p:spPr>
              <a:xfrm>
                <a:off x="4054820" y="1805769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59F1E1E-AAC2-9E46-8EC4-ACEEBCFC7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20" y="1805769"/>
                <a:ext cx="241283" cy="241283"/>
              </a:xfrm>
              <a:prstGeom prst="ellipse">
                <a:avLst/>
              </a:prstGeom>
              <a:blipFill>
                <a:blip r:embed="rId13"/>
                <a:stretch>
                  <a:fillRect l="-142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07A622B-ADE8-C441-A64A-2FA9D56A13C6}"/>
                  </a:ext>
                </a:extLst>
              </p:cNvPr>
              <p:cNvSpPr/>
              <p:nvPr/>
            </p:nvSpPr>
            <p:spPr>
              <a:xfrm>
                <a:off x="4502253" y="1646363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107A622B-ADE8-C441-A64A-2FA9D56A13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53" y="1646363"/>
                <a:ext cx="241283" cy="241283"/>
              </a:xfrm>
              <a:prstGeom prst="ellipse">
                <a:avLst/>
              </a:prstGeom>
              <a:blipFill>
                <a:blip r:embed="rId14"/>
                <a:stretch>
                  <a:fillRect l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C47658C2-235D-5D4A-A09D-C05FA74B7A23}"/>
              </a:ext>
            </a:extLst>
          </p:cNvPr>
          <p:cNvCxnSpPr>
            <a:stCxn id="195" idx="7"/>
            <a:endCxn id="194" idx="2"/>
          </p:cNvCxnSpPr>
          <p:nvPr/>
        </p:nvCxnSpPr>
        <p:spPr>
          <a:xfrm flipV="1">
            <a:off x="3765765" y="1559638"/>
            <a:ext cx="272585" cy="1220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29646780-7779-4D4C-9AF6-A10C7F6654EB}"/>
              </a:ext>
            </a:extLst>
          </p:cNvPr>
          <p:cNvCxnSpPr>
            <a:stCxn id="195" idx="5"/>
            <a:endCxn id="196" idx="2"/>
          </p:cNvCxnSpPr>
          <p:nvPr/>
        </p:nvCxnSpPr>
        <p:spPr>
          <a:xfrm>
            <a:off x="3765765" y="1852312"/>
            <a:ext cx="289055" cy="7409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97F8C8E-92A2-B94E-B677-22C840CC6685}"/>
              </a:ext>
            </a:extLst>
          </p:cNvPr>
          <p:cNvCxnSpPr>
            <a:cxnSpLocks/>
            <a:stCxn id="194" idx="6"/>
            <a:endCxn id="197" idx="1"/>
          </p:cNvCxnSpPr>
          <p:nvPr/>
        </p:nvCxnSpPr>
        <p:spPr>
          <a:xfrm>
            <a:off x="4279633" y="1559638"/>
            <a:ext cx="257955" cy="12206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8C690B04-E77F-5949-A535-C36DF071248A}"/>
              </a:ext>
            </a:extLst>
          </p:cNvPr>
          <p:cNvCxnSpPr>
            <a:cxnSpLocks/>
            <a:stCxn id="196" idx="6"/>
            <a:endCxn id="206" idx="0"/>
          </p:cNvCxnSpPr>
          <p:nvPr/>
        </p:nvCxnSpPr>
        <p:spPr>
          <a:xfrm>
            <a:off x="4296103" y="1926411"/>
            <a:ext cx="316779" cy="32719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A55460A-2EA3-104D-ACAD-167DDF641268}"/>
                  </a:ext>
                </a:extLst>
              </p:cNvPr>
              <p:cNvSpPr/>
              <p:nvPr/>
            </p:nvSpPr>
            <p:spPr>
              <a:xfrm>
                <a:off x="4054820" y="2111577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A55460A-2EA3-104D-ACAD-167DDF641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820" y="2111577"/>
                <a:ext cx="241283" cy="241283"/>
              </a:xfrm>
              <a:prstGeom prst="ellipse">
                <a:avLst/>
              </a:prstGeom>
              <a:blipFill>
                <a:blip r:embed="rId15"/>
                <a:stretch>
                  <a:fillRect l="-142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2015C2E-0BF8-E745-AB11-5DD11AC5AD35}"/>
                  </a:ext>
                </a:extLst>
              </p:cNvPr>
              <p:cNvSpPr/>
              <p:nvPr/>
            </p:nvSpPr>
            <p:spPr>
              <a:xfrm>
                <a:off x="3584208" y="2305614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D2015C2E-0BF8-E745-AB11-5DD11AC5A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208" y="2305614"/>
                <a:ext cx="241283" cy="241283"/>
              </a:xfrm>
              <a:prstGeom prst="ellipse">
                <a:avLst/>
              </a:prstGeom>
              <a:blipFill>
                <a:blip r:embed="rId16"/>
                <a:stretch>
                  <a:fillRect l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4D6D458-0D04-2D46-BAEF-63594F3611B3}"/>
                  </a:ext>
                </a:extLst>
              </p:cNvPr>
              <p:cNvSpPr/>
              <p:nvPr/>
            </p:nvSpPr>
            <p:spPr>
              <a:xfrm>
                <a:off x="4037926" y="2477972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4D6D458-0D04-2D46-BAEF-63594F3611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926" y="2477972"/>
                <a:ext cx="241283" cy="241283"/>
              </a:xfrm>
              <a:prstGeom prst="ellipse">
                <a:avLst/>
              </a:prstGeom>
              <a:blipFill>
                <a:blip r:embed="rId17"/>
                <a:stretch>
                  <a:fillRect l="-14286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E988F81-49E0-9440-AFD0-E0C9D9118276}"/>
                  </a:ext>
                </a:extLst>
              </p:cNvPr>
              <p:cNvSpPr/>
              <p:nvPr/>
            </p:nvSpPr>
            <p:spPr>
              <a:xfrm>
                <a:off x="4492240" y="2253607"/>
                <a:ext cx="241283" cy="24128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0E988F81-49E0-9440-AFD0-E0C9D9118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240" y="2253607"/>
                <a:ext cx="241283" cy="241283"/>
              </a:xfrm>
              <a:prstGeom prst="ellipse">
                <a:avLst/>
              </a:prstGeom>
              <a:blipFill>
                <a:blip r:embed="rId18"/>
                <a:stretch>
                  <a:fillRect l="-2381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50987E-91A9-EA45-8ABD-97F4B30BFD41}"/>
              </a:ext>
            </a:extLst>
          </p:cNvPr>
          <p:cNvCxnSpPr>
            <a:stCxn id="204" idx="7"/>
            <a:endCxn id="203" idx="2"/>
          </p:cNvCxnSpPr>
          <p:nvPr/>
        </p:nvCxnSpPr>
        <p:spPr>
          <a:xfrm flipV="1">
            <a:off x="3790156" y="2232219"/>
            <a:ext cx="264664" cy="10873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6B0316F7-7C44-694E-B4F0-0C33F90B65C8}"/>
              </a:ext>
            </a:extLst>
          </p:cNvPr>
          <p:cNvCxnSpPr>
            <a:stCxn id="204" idx="5"/>
            <a:endCxn id="205" idx="2"/>
          </p:cNvCxnSpPr>
          <p:nvPr/>
        </p:nvCxnSpPr>
        <p:spPr>
          <a:xfrm>
            <a:off x="3790156" y="2511562"/>
            <a:ext cx="247770" cy="8705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1815705F-D97F-494E-9672-A359D32392EB}"/>
              </a:ext>
            </a:extLst>
          </p:cNvPr>
          <p:cNvCxnSpPr>
            <a:cxnSpLocks/>
            <a:stCxn id="203" idx="6"/>
            <a:endCxn id="197" idx="4"/>
          </p:cNvCxnSpPr>
          <p:nvPr/>
        </p:nvCxnSpPr>
        <p:spPr>
          <a:xfrm flipV="1">
            <a:off x="4296103" y="1887646"/>
            <a:ext cx="326792" cy="344573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C3444E91-2960-104D-B256-A491B90FE67A}"/>
              </a:ext>
            </a:extLst>
          </p:cNvPr>
          <p:cNvCxnSpPr>
            <a:cxnSpLocks/>
            <a:stCxn id="205" idx="6"/>
            <a:endCxn id="206" idx="3"/>
          </p:cNvCxnSpPr>
          <p:nvPr/>
        </p:nvCxnSpPr>
        <p:spPr>
          <a:xfrm flipV="1">
            <a:off x="4279209" y="2459555"/>
            <a:ext cx="248366" cy="13905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ounded Rectangle 212">
            <a:extLst>
              <a:ext uri="{FF2B5EF4-FFF2-40B4-BE49-F238E27FC236}">
                <a16:creationId xmlns:a16="http://schemas.microsoft.com/office/drawing/2014/main" id="{0B60E2C2-6065-CE4A-9986-291EA7B72426}"/>
              </a:ext>
            </a:extLst>
          </p:cNvPr>
          <p:cNvSpPr/>
          <p:nvPr/>
        </p:nvSpPr>
        <p:spPr>
          <a:xfrm rot="20172585">
            <a:off x="3491245" y="1518859"/>
            <a:ext cx="844385" cy="292764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14" name="Rounded Rectangle 213">
            <a:extLst>
              <a:ext uri="{FF2B5EF4-FFF2-40B4-BE49-F238E27FC236}">
                <a16:creationId xmlns:a16="http://schemas.microsoft.com/office/drawing/2014/main" id="{7082A9BF-A3E7-BE41-AA51-AF5916FEE972}"/>
              </a:ext>
            </a:extLst>
          </p:cNvPr>
          <p:cNvSpPr/>
          <p:nvPr/>
        </p:nvSpPr>
        <p:spPr>
          <a:xfrm rot="16200000">
            <a:off x="3861671" y="1942837"/>
            <a:ext cx="629216" cy="292766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2515D968-03BA-DE41-A18F-A3ABCF02D8CD}"/>
              </a:ext>
            </a:extLst>
          </p:cNvPr>
          <p:cNvSpPr/>
          <p:nvPr/>
        </p:nvSpPr>
        <p:spPr>
          <a:xfrm rot="1295298">
            <a:off x="3534301" y="2368702"/>
            <a:ext cx="792853" cy="292764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6BD0D512-44E4-6A4D-9003-95F714BF82CC}"/>
              </a:ext>
            </a:extLst>
          </p:cNvPr>
          <p:cNvSpPr txBox="1"/>
          <p:nvPr/>
        </p:nvSpPr>
        <p:spPr>
          <a:xfrm>
            <a:off x="5201972" y="1241209"/>
            <a:ext cx="1398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Word Position Loss (WPL)</a:t>
            </a:r>
            <a:endParaRPr lang="en-US" sz="1100" dirty="0">
              <a:latin typeface="+mj-lt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A22FAAD-C207-4B48-8284-FAC462261918}"/>
              </a:ext>
            </a:extLst>
          </p:cNvPr>
          <p:cNvSpPr txBox="1"/>
          <p:nvPr/>
        </p:nvSpPr>
        <p:spPr>
          <a:xfrm>
            <a:off x="5201972" y="2195394"/>
            <a:ext cx="13447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Discriminative Paraphrase Loss (DPL)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C774F767-476E-3A4A-9756-FF775157ABA3}"/>
              </a:ext>
            </a:extLst>
          </p:cNvPr>
          <p:cNvSpPr/>
          <p:nvPr/>
        </p:nvSpPr>
        <p:spPr>
          <a:xfrm>
            <a:off x="3359687" y="4617740"/>
            <a:ext cx="2985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What is the best way to repair a cracked bathtub?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DB2FC34-C251-D341-B885-9999D5A391EB}"/>
              </a:ext>
            </a:extLst>
          </p:cNvPr>
          <p:cNvSpPr/>
          <p:nvPr/>
        </p:nvSpPr>
        <p:spPr>
          <a:xfrm>
            <a:off x="3366859" y="4802541"/>
            <a:ext cx="298543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What is the best way to fix this garage floor?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02EFD705-4EAA-8049-AF43-164D7273970F}"/>
              </a:ext>
            </a:extLst>
          </p:cNvPr>
          <p:cNvSpPr/>
          <p:nvPr/>
        </p:nvSpPr>
        <p:spPr>
          <a:xfrm>
            <a:off x="5673931" y="4412564"/>
            <a:ext cx="6686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latin typeface="+mj-lt"/>
              </a:rPr>
              <a:t>Score: 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96261591-E2D9-054C-9DA0-A5AAE87189A8}"/>
              </a:ext>
            </a:extLst>
          </p:cNvPr>
          <p:cNvSpPr/>
          <p:nvPr/>
        </p:nvSpPr>
        <p:spPr>
          <a:xfrm>
            <a:off x="3375693" y="5490423"/>
            <a:ext cx="96936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+mj-lt"/>
              </a:rPr>
              <a:t>Query sentence</a:t>
            </a:r>
          </a:p>
        </p:txBody>
      </p: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96E7BB2-587B-F549-891E-2F4431A506CC}"/>
              </a:ext>
            </a:extLst>
          </p:cNvPr>
          <p:cNvCxnSpPr>
            <a:cxnSpLocks/>
          </p:cNvCxnSpPr>
          <p:nvPr/>
        </p:nvCxnSpPr>
        <p:spPr>
          <a:xfrm>
            <a:off x="3978957" y="5702378"/>
            <a:ext cx="253186" cy="0"/>
          </a:xfrm>
          <a:prstGeom prst="straightConnector1">
            <a:avLst/>
          </a:prstGeom>
          <a:ln w="15875" cmpd="sng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D7FA6A98-FA30-E54B-85CE-67DB615085BC}"/>
              </a:ext>
            </a:extLst>
          </p:cNvPr>
          <p:cNvCxnSpPr>
            <a:cxnSpLocks/>
          </p:cNvCxnSpPr>
          <p:nvPr/>
        </p:nvCxnSpPr>
        <p:spPr>
          <a:xfrm>
            <a:off x="5420745" y="5702378"/>
            <a:ext cx="253186" cy="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8" name="Picture 237">
            <a:extLst>
              <a:ext uri="{FF2B5EF4-FFF2-40B4-BE49-F238E27FC236}">
                <a16:creationId xmlns:a16="http://schemas.microsoft.com/office/drawing/2014/main" id="{0A0D26AA-0203-9F4C-83D2-6283CBCDB4B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943284" y="4524658"/>
            <a:ext cx="3048227" cy="1828936"/>
          </a:xfrm>
          <a:prstGeom prst="rect">
            <a:avLst/>
          </a:prstGeom>
        </p:spPr>
      </p:pic>
      <p:graphicFrame>
        <p:nvGraphicFramePr>
          <p:cNvPr id="244" name="Table 243">
            <a:extLst>
              <a:ext uri="{FF2B5EF4-FFF2-40B4-BE49-F238E27FC236}">
                <a16:creationId xmlns:a16="http://schemas.microsoft.com/office/drawing/2014/main" id="{F495F5AD-12CA-AA42-876B-2D450015055B}"/>
              </a:ext>
            </a:extLst>
          </p:cNvPr>
          <p:cNvGraphicFramePr>
            <a:graphicFrameLocks noGrp="1"/>
          </p:cNvGraphicFramePr>
          <p:nvPr/>
        </p:nvGraphicFramePr>
        <p:xfrm>
          <a:off x="7026721" y="1089412"/>
          <a:ext cx="2881351" cy="2987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795685">
                  <a:extLst>
                    <a:ext uri="{9D8B030D-6E8A-4147-A177-3AD203B41FA5}">
                      <a16:colId xmlns:a16="http://schemas.microsoft.com/office/drawing/2014/main" val="3044217874"/>
                    </a:ext>
                  </a:extLst>
                </a:gridCol>
                <a:gridCol w="485466">
                  <a:extLst>
                    <a:ext uri="{9D8B030D-6E8A-4147-A177-3AD203B41FA5}">
                      <a16:colId xmlns:a16="http://schemas.microsoft.com/office/drawing/2014/main" val="1392186257"/>
                    </a:ext>
                  </a:extLst>
                </a:gridCol>
                <a:gridCol w="614672">
                  <a:extLst>
                    <a:ext uri="{9D8B030D-6E8A-4147-A177-3AD203B41FA5}">
                      <a16:colId xmlns:a16="http://schemas.microsoft.com/office/drawing/2014/main" val="2145349767"/>
                    </a:ext>
                  </a:extLst>
                </a:gridCol>
                <a:gridCol w="469062">
                  <a:extLst>
                    <a:ext uri="{9D8B030D-6E8A-4147-A177-3AD203B41FA5}">
                      <a16:colId xmlns:a16="http://schemas.microsoft.com/office/drawing/2014/main" val="3403542828"/>
                    </a:ext>
                  </a:extLst>
                </a:gridCol>
                <a:gridCol w="516466">
                  <a:extLst>
                    <a:ext uri="{9D8B030D-6E8A-4147-A177-3AD203B41FA5}">
                      <a16:colId xmlns:a16="http://schemas.microsoft.com/office/drawing/2014/main" val="2546689003"/>
                    </a:ext>
                  </a:extLst>
                </a:gridCol>
              </a:tblGrid>
              <a:tr h="163421">
                <a:tc>
                  <a:txBody>
                    <a:bodyPr/>
                    <a:lstStyle/>
                    <a:p>
                      <a:endParaRPr lang="en-US" sz="8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Semantic var.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b="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Syntactic var.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32425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endParaRPr 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730487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+mj-lt"/>
                        </a:rPr>
                        <a:t>SkipThought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42.1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30.9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51668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 err="1">
                          <a:latin typeface="+mj-lt"/>
                        </a:rPr>
                        <a:t>ELMo</a:t>
                      </a:r>
                      <a:endParaRPr 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57.7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30.4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842884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28.6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-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9053618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45.5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40.8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858501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WPL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51.5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+mj-lt"/>
                        </a:rPr>
                        <a:t>24.1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28064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DPL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68.4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37.8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26.1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073068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PRL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67.9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26.9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540130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PRL+WPL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69.8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28.1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90313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PRL+DPL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71.2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31.7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26.2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616843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DPL+WPL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71.0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65994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72.3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atin typeface="+mj-lt"/>
                        </a:rPr>
                        <a:t>29.3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890400"/>
                  </a:ext>
                </a:extLst>
              </a:tr>
              <a:tr h="163421">
                <a:tc>
                  <a:txBody>
                    <a:bodyPr/>
                    <a:lstStyle/>
                    <a:p>
                      <a:r>
                        <a:rPr lang="en-US" sz="800" b="0" dirty="0">
                          <a:latin typeface="+mj-lt"/>
                        </a:rPr>
                        <a:t>ALL+LSTM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+mj-lt"/>
                        </a:rPr>
                        <a:t>72.9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+mj-lt"/>
                        </a:rPr>
                        <a:t>25.3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+mj-lt"/>
                        </a:rPr>
                        <a:t>11.3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latin typeface="+mj-lt"/>
                        </a:rPr>
                        <a:t>38.8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767750"/>
                  </a:ext>
                </a:extLst>
              </a:tr>
            </a:tbl>
          </a:graphicData>
        </a:graphic>
      </p:graphicFrame>
      <p:sp>
        <p:nvSpPr>
          <p:cNvPr id="245" name="TextBox 244">
            <a:extLst>
              <a:ext uri="{FF2B5EF4-FFF2-40B4-BE49-F238E27FC236}">
                <a16:creationId xmlns:a16="http://schemas.microsoft.com/office/drawing/2014/main" id="{D1297AAB-06A7-714B-9B34-487E13D3C213}"/>
              </a:ext>
            </a:extLst>
          </p:cNvPr>
          <p:cNvSpPr txBox="1"/>
          <p:nvPr/>
        </p:nvSpPr>
        <p:spPr>
          <a:xfrm>
            <a:off x="6963298" y="4049068"/>
            <a:ext cx="3172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+mj-lt"/>
              </a:rPr>
              <a:t>Table 1. Pearson correlations (R; %) for STS benchmark and Labeled F1 scores for constituent parsing.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505CA942-799A-274C-87B4-A5DCD78B2EBB}"/>
              </a:ext>
            </a:extLst>
          </p:cNvPr>
          <p:cNvSpPr txBox="1"/>
          <p:nvPr/>
        </p:nvSpPr>
        <p:spPr>
          <a:xfrm>
            <a:off x="6963298" y="6290362"/>
            <a:ext cx="2979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Figure 1. Constituency parsing F1 scores and part-of- speech tagging accuracies by sentence length. 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563A7965-B8BC-8E4B-BDF4-225DFEAB2DC5}"/>
              </a:ext>
            </a:extLst>
          </p:cNvPr>
          <p:cNvCxnSpPr/>
          <p:nvPr/>
        </p:nvCxnSpPr>
        <p:spPr>
          <a:xfrm>
            <a:off x="7747000" y="5674664"/>
            <a:ext cx="0" cy="265674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9B91AB21-9875-F748-AB93-2B7062580EA2}"/>
              </a:ext>
            </a:extLst>
          </p:cNvPr>
          <p:cNvCxnSpPr/>
          <p:nvPr/>
        </p:nvCxnSpPr>
        <p:spPr>
          <a:xfrm>
            <a:off x="9254066" y="5632261"/>
            <a:ext cx="0" cy="265674"/>
          </a:xfrm>
          <a:prstGeom prst="straightConnector1">
            <a:avLst/>
          </a:prstGeom>
          <a:ln>
            <a:solidFill>
              <a:schemeClr val="tx1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2B8DB531-E073-0F44-B8B9-AD67BFE0922B}"/>
              </a:ext>
            </a:extLst>
          </p:cNvPr>
          <p:cNvSpPr/>
          <p:nvPr/>
        </p:nvSpPr>
        <p:spPr>
          <a:xfrm>
            <a:off x="255207" y="2978570"/>
            <a:ext cx="120272" cy="12027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44AC6F5-250E-A543-BE67-3153170E54D1}"/>
              </a:ext>
            </a:extLst>
          </p:cNvPr>
          <p:cNvSpPr txBox="1"/>
          <p:nvPr/>
        </p:nvSpPr>
        <p:spPr>
          <a:xfrm>
            <a:off x="344958" y="2912508"/>
            <a:ext cx="2183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Semantic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variable,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 err="1">
                <a:latin typeface="+mj-lt"/>
              </a:rPr>
              <a:t>vMF</a:t>
            </a:r>
            <a:r>
              <a:rPr lang="zh-CN" altLang="en-US" sz="1100" dirty="0">
                <a:latin typeface="+mj-lt"/>
              </a:rPr>
              <a:t> </a:t>
            </a:r>
            <a:r>
              <a:rPr lang="en-US" altLang="zh-CN" sz="1100" dirty="0">
                <a:latin typeface="+mj-lt"/>
              </a:rPr>
              <a:t>distribution</a:t>
            </a:r>
            <a:endParaRPr lang="en-US" sz="1100" dirty="0">
              <a:latin typeface="+mj-lt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2B42A876-B3CC-D44C-888E-6925E3F767AF}"/>
              </a:ext>
            </a:extLst>
          </p:cNvPr>
          <p:cNvSpPr/>
          <p:nvPr/>
        </p:nvSpPr>
        <p:spPr>
          <a:xfrm>
            <a:off x="6199610" y="1457255"/>
            <a:ext cx="142798" cy="146409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45ABB408-BD5D-A94E-85A5-C502CE75CC2B}"/>
              </a:ext>
            </a:extLst>
          </p:cNvPr>
          <p:cNvSpPr/>
          <p:nvPr/>
        </p:nvSpPr>
        <p:spPr>
          <a:xfrm rot="16200000">
            <a:off x="6198133" y="2613307"/>
            <a:ext cx="145752" cy="142798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07D54D5-A079-DF4E-A144-3323779F5138}"/>
              </a:ext>
            </a:extLst>
          </p:cNvPr>
          <p:cNvSpPr txBox="1"/>
          <p:nvPr/>
        </p:nvSpPr>
        <p:spPr>
          <a:xfrm>
            <a:off x="3366859" y="744380"/>
            <a:ext cx="3234820" cy="276999"/>
          </a:xfrm>
          <a:prstGeom prst="rect">
            <a:avLst/>
          </a:prstGeom>
          <a:pattFill prst="pct70">
            <a:fgClr>
              <a:schemeClr val="accent5">
                <a:lumMod val="40000"/>
                <a:lumOff val="60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+mj-lt"/>
              </a:rPr>
              <a:t>Multi-Task</a:t>
            </a:r>
            <a:r>
              <a:rPr lang="zh-CN" altLang="en-US" sz="1200" dirty="0">
                <a:latin typeface="+mj-lt"/>
              </a:rPr>
              <a:t> </a:t>
            </a:r>
            <a:r>
              <a:rPr lang="en-US" altLang="zh-CN" sz="1200" dirty="0">
                <a:latin typeface="+mj-lt"/>
              </a:rPr>
              <a:t>Training</a:t>
            </a:r>
            <a:endParaRPr lang="en-US" sz="1200" dirty="0">
              <a:latin typeface="+mj-lt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FAD9B77-5A32-DB41-82A3-4A1D82649DDE}"/>
              </a:ext>
            </a:extLst>
          </p:cNvPr>
          <p:cNvSpPr txBox="1"/>
          <p:nvPr/>
        </p:nvSpPr>
        <p:spPr>
          <a:xfrm>
            <a:off x="3500830" y="3191064"/>
            <a:ext cx="43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PRL</a:t>
            </a:r>
            <a:endParaRPr lang="en-US" sz="1100" dirty="0">
              <a:latin typeface="+mj-lt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CD61DAA-C695-C844-83F4-11C1B45566CB}"/>
              </a:ext>
            </a:extLst>
          </p:cNvPr>
          <p:cNvSpPr txBox="1"/>
          <p:nvPr/>
        </p:nvSpPr>
        <p:spPr>
          <a:xfrm>
            <a:off x="3492341" y="2867976"/>
            <a:ext cx="453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WPL</a:t>
            </a:r>
            <a:endParaRPr lang="en-US" sz="1100" dirty="0">
              <a:latin typeface="+mj-lt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9BF25D1-2A4C-2542-B7ED-D878675B6CC2}"/>
              </a:ext>
            </a:extLst>
          </p:cNvPr>
          <p:cNvSpPr txBox="1"/>
          <p:nvPr/>
        </p:nvSpPr>
        <p:spPr>
          <a:xfrm>
            <a:off x="3516286" y="3489717"/>
            <a:ext cx="435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DPL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2DA91AC9-5279-AF4B-84B6-0FD255BAEC75}"/>
              </a:ext>
            </a:extLst>
          </p:cNvPr>
          <p:cNvCxnSpPr>
            <a:cxnSpLocks/>
          </p:cNvCxnSpPr>
          <p:nvPr/>
        </p:nvCxnSpPr>
        <p:spPr>
          <a:xfrm>
            <a:off x="3353750" y="3324442"/>
            <a:ext cx="15061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D1B84458-F746-C34C-97AA-BC716C39E1B2}"/>
              </a:ext>
            </a:extLst>
          </p:cNvPr>
          <p:cNvSpPr/>
          <p:nvPr/>
        </p:nvSpPr>
        <p:spPr>
          <a:xfrm>
            <a:off x="3384187" y="2929524"/>
            <a:ext cx="142798" cy="146409"/>
          </a:xfrm>
          <a:prstGeom prst="round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AAAF2CD1-FC84-B840-ABE1-B5CBE838D56A}"/>
              </a:ext>
            </a:extLst>
          </p:cNvPr>
          <p:cNvSpPr/>
          <p:nvPr/>
        </p:nvSpPr>
        <p:spPr>
          <a:xfrm rot="16200000">
            <a:off x="3390660" y="3551265"/>
            <a:ext cx="145752" cy="142798"/>
          </a:xfrm>
          <a:prstGeom prst="roundRect">
            <a:avLst/>
          </a:prstGeom>
          <a:solidFill>
            <a:schemeClr val="accent1">
              <a:alpha val="13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EE0C62B-E31D-B44B-96F5-972674DFADFE}"/>
              </a:ext>
            </a:extLst>
          </p:cNvPr>
          <p:cNvCxnSpPr>
            <a:cxnSpLocks/>
          </p:cNvCxnSpPr>
          <p:nvPr/>
        </p:nvCxnSpPr>
        <p:spPr>
          <a:xfrm>
            <a:off x="6199610" y="2134072"/>
            <a:ext cx="15061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930DCB6-9952-9247-9CA2-ECB51CB67529}"/>
              </a:ext>
            </a:extLst>
          </p:cNvPr>
          <p:cNvSpPr txBox="1"/>
          <p:nvPr/>
        </p:nvSpPr>
        <p:spPr>
          <a:xfrm>
            <a:off x="123481" y="4610944"/>
            <a:ext cx="1297150" cy="261610"/>
          </a:xfrm>
          <a:prstGeom prst="rect">
            <a:avLst/>
          </a:prstGeom>
          <a:solidFill>
            <a:schemeClr val="accent4">
              <a:lumMod val="40000"/>
              <a:lumOff val="60000"/>
              <a:alpha val="7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Neural Architecture</a:t>
            </a:r>
            <a:endParaRPr lang="en-US" sz="1100" dirty="0">
              <a:latin typeface="+mj-lt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642DECF3-CB4B-D74A-9BE5-1340F7AFD05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9517" y="3142223"/>
            <a:ext cx="2282585" cy="16723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5DFFC0E-38C0-7849-90FE-1315A60526F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45128" y="3342760"/>
            <a:ext cx="1831177" cy="168079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ABD37664-6AD8-2043-9E12-7ED29453D7C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5282" t="1" r="26354" b="-2"/>
          <a:stretch/>
        </p:blipFill>
        <p:spPr>
          <a:xfrm>
            <a:off x="168769" y="4936350"/>
            <a:ext cx="519391" cy="168079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692638EB-8DFD-5641-B707-485C08F40061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73368" t="1" b="-1"/>
          <a:stretch/>
        </p:blipFill>
        <p:spPr>
          <a:xfrm>
            <a:off x="184625" y="5168225"/>
            <a:ext cx="487678" cy="168079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582D81BE-A4D9-AE45-A594-AE9EC24EFE7F}"/>
              </a:ext>
            </a:extLst>
          </p:cNvPr>
          <p:cNvSpPr txBox="1"/>
          <p:nvPr/>
        </p:nvSpPr>
        <p:spPr>
          <a:xfrm>
            <a:off x="698343" y="4897118"/>
            <a:ext cx="1582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Word averaging encoder</a:t>
            </a:r>
            <a:endParaRPr lang="en-US" sz="1100" dirty="0">
              <a:latin typeface="+mj-lt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1996CF9-7875-5E48-9963-A97D73DA7791}"/>
              </a:ext>
            </a:extLst>
          </p:cNvPr>
          <p:cNvSpPr txBox="1"/>
          <p:nvPr/>
        </p:nvSpPr>
        <p:spPr>
          <a:xfrm>
            <a:off x="699886" y="5108738"/>
            <a:ext cx="1920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(1) Word averaging encoder</a:t>
            </a:r>
          </a:p>
          <a:p>
            <a:r>
              <a:rPr lang="en-US" sz="1100" dirty="0">
                <a:latin typeface="+mj-lt"/>
              </a:rPr>
              <a:t>(2) Bidirectional LSTM encoder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B51053A9-3D06-DD4D-AC1B-948C7750EE9D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71566" t="1" b="-1"/>
          <a:stretch/>
        </p:blipFill>
        <p:spPr>
          <a:xfrm>
            <a:off x="184625" y="5522271"/>
            <a:ext cx="652288" cy="168079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id="{E29011B9-85FE-1B4C-B419-B5EF831C9B48}"/>
              </a:ext>
            </a:extLst>
          </p:cNvPr>
          <p:cNvSpPr txBox="1"/>
          <p:nvPr/>
        </p:nvSpPr>
        <p:spPr>
          <a:xfrm>
            <a:off x="164903" y="5702378"/>
            <a:ext cx="1627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(1) Bag-of-words decoder</a:t>
            </a:r>
            <a:endParaRPr lang="en-US" sz="1100" dirty="0">
              <a:latin typeface="+mj-lt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13764509-F117-AD4C-9708-9230FBB690D3}"/>
              </a:ext>
            </a:extLst>
          </p:cNvPr>
          <p:cNvSpPr txBox="1"/>
          <p:nvPr/>
        </p:nvSpPr>
        <p:spPr>
          <a:xfrm>
            <a:off x="1802654" y="5707065"/>
            <a:ext cx="1181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+mj-lt"/>
              </a:rPr>
              <a:t>(2) LSTM decoder</a:t>
            </a:r>
            <a:endParaRPr lang="en-US" sz="1100" dirty="0">
              <a:latin typeface="+mj-lt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E6730EF-8993-8041-A925-40F7C07CA15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02708" y="5958248"/>
            <a:ext cx="1506822" cy="61596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6D2942C-1C5E-2D40-84B3-9D7C19B0805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865406" y="5933685"/>
            <a:ext cx="1410272" cy="626213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6C0D633-84BA-DD48-A1E5-EBA5B1F2AD0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03476" y="3200726"/>
            <a:ext cx="2306919" cy="226073"/>
          </a:xfrm>
          <a:prstGeom prst="rect">
            <a:avLst/>
          </a:prstGeom>
        </p:spPr>
      </p:pic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90FCC3A8-93BC-634F-837A-A1CD63776CAC}"/>
              </a:ext>
            </a:extLst>
          </p:cNvPr>
          <p:cNvSpPr/>
          <p:nvPr/>
        </p:nvSpPr>
        <p:spPr>
          <a:xfrm rot="16200000">
            <a:off x="4825516" y="2959563"/>
            <a:ext cx="113772" cy="53694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0F802798-7D95-DC49-B066-9B4E5C8A1D88}"/>
              </a:ext>
            </a:extLst>
          </p:cNvPr>
          <p:cNvCxnSpPr>
            <a:cxnSpLocks/>
            <a:stCxn id="154" idx="3"/>
            <a:endCxn id="160" idx="0"/>
          </p:cNvCxnSpPr>
          <p:nvPr/>
        </p:nvCxnSpPr>
        <p:spPr>
          <a:xfrm rot="5400000" flipH="1" flipV="1">
            <a:off x="5301494" y="2478100"/>
            <a:ext cx="32333" cy="870517"/>
          </a:xfrm>
          <a:prstGeom prst="bentConnector3">
            <a:avLst>
              <a:gd name="adj1" fmla="val 345492"/>
            </a:avLst>
          </a:prstGeom>
          <a:ln w="3175"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9F9F7FF5-2998-774B-819F-E7C4F9EF2012}"/>
              </a:ext>
            </a:extLst>
          </p:cNvPr>
          <p:cNvSpPr txBox="1"/>
          <p:nvPr/>
        </p:nvSpPr>
        <p:spPr>
          <a:xfrm>
            <a:off x="5295442" y="2897191"/>
            <a:ext cx="914953" cy="2154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dirty="0">
                <a:latin typeface="+mj-lt"/>
              </a:rPr>
              <a:t>Three-layer FFNN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0C81243C-7F2C-3342-A6B0-6E592AD3F05D}"/>
              </a:ext>
            </a:extLst>
          </p:cNvPr>
          <p:cNvSpPr/>
          <p:nvPr/>
        </p:nvSpPr>
        <p:spPr>
          <a:xfrm rot="16200000">
            <a:off x="4733850" y="3659951"/>
            <a:ext cx="113772" cy="53694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96496CA0-3480-454F-80D6-03586C3E8F74}"/>
              </a:ext>
            </a:extLst>
          </p:cNvPr>
          <p:cNvCxnSpPr>
            <a:cxnSpLocks/>
            <a:stCxn id="172" idx="1"/>
          </p:cNvCxnSpPr>
          <p:nvPr/>
        </p:nvCxnSpPr>
        <p:spPr>
          <a:xfrm rot="5400000" flipH="1" flipV="1">
            <a:off x="5042413" y="3371562"/>
            <a:ext cx="120444" cy="623799"/>
          </a:xfrm>
          <a:prstGeom prst="bentConnector4">
            <a:avLst>
              <a:gd name="adj1" fmla="val -26866"/>
              <a:gd name="adj2" fmla="val 79326"/>
            </a:avLst>
          </a:prstGeom>
          <a:ln w="3175">
            <a:tailEnd type="stealth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268312E5-F2E7-BF4B-9BA4-DDF53CD08AE7}"/>
              </a:ext>
            </a:extLst>
          </p:cNvPr>
          <p:cNvSpPr txBox="1"/>
          <p:nvPr/>
        </p:nvSpPr>
        <p:spPr>
          <a:xfrm>
            <a:off x="5338165" y="3479664"/>
            <a:ext cx="11176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dirty="0">
                <a:latin typeface="+mj-lt"/>
              </a:rPr>
              <a:t>Cosine similarity based on mean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8C63176-C5EF-B04F-BC9E-C9680E1A9575}"/>
                  </a:ext>
                </a:extLst>
              </p:cNvPr>
              <p:cNvSpPr txBox="1"/>
              <p:nvPr/>
            </p:nvSpPr>
            <p:spPr>
              <a:xfrm>
                <a:off x="3817279" y="3816924"/>
                <a:ext cx="2419046" cy="26161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7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latin typeface="+mj-lt"/>
                  </a:rPr>
                  <a:t>Final Loss: ELBO 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100" dirty="0">
                    <a:latin typeface="+mj-lt"/>
                  </a:rPr>
                  <a:t>WPL 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100" dirty="0">
                    <a:latin typeface="+mj-lt"/>
                  </a:rPr>
                  <a:t>PRL + 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100" dirty="0">
                    <a:latin typeface="+mj-lt"/>
                  </a:rPr>
                  <a:t>DPL</a:t>
                </a:r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08C63176-C5EF-B04F-BC9E-C9680E1A9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279" y="3816924"/>
                <a:ext cx="2419046" cy="261610"/>
              </a:xfrm>
              <a:prstGeom prst="rect">
                <a:avLst/>
              </a:prstGeom>
              <a:blipFill>
                <a:blip r:embed="rId2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9B887FCB-EA1D-B44A-8392-3FC37E1E0FF3}"/>
              </a:ext>
            </a:extLst>
          </p:cNvPr>
          <p:cNvSpPr txBox="1"/>
          <p:nvPr/>
        </p:nvSpPr>
        <p:spPr>
          <a:xfrm>
            <a:off x="5241408" y="983371"/>
            <a:ext cx="1257379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800" dirty="0">
                <a:latin typeface="+mj-lt"/>
              </a:rPr>
              <a:t>ParaNMT-50M: 50 million paraphrases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5F78560-459C-7D4D-8737-8941B6D730E8}"/>
              </a:ext>
            </a:extLst>
          </p:cNvPr>
          <p:cNvCxnSpPr>
            <a:cxnSpLocks/>
            <a:stCxn id="193" idx="3"/>
            <a:endCxn id="182" idx="1"/>
          </p:cNvCxnSpPr>
          <p:nvPr/>
        </p:nvCxnSpPr>
        <p:spPr>
          <a:xfrm flipV="1">
            <a:off x="5021558" y="1152648"/>
            <a:ext cx="219850" cy="1553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691DCF4-A138-0A43-9756-E9AA3A5BBE70}"/>
              </a:ext>
            </a:extLst>
          </p:cNvPr>
          <p:cNvSpPr/>
          <p:nvPr/>
        </p:nvSpPr>
        <p:spPr>
          <a:xfrm>
            <a:off x="4589232" y="4410738"/>
            <a:ext cx="124905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+mj-lt"/>
              </a:rPr>
              <a:t>Human annotated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15294E7-C3F6-574F-87F6-AF05F3BC7A43}"/>
              </a:ext>
            </a:extLst>
          </p:cNvPr>
          <p:cNvSpPr/>
          <p:nvPr/>
        </p:nvSpPr>
        <p:spPr>
          <a:xfrm>
            <a:off x="4596824" y="5026275"/>
            <a:ext cx="19808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i="1" dirty="0">
                <a:latin typeface="+mj-lt"/>
              </a:rPr>
              <a:t>Human annotated and Automatically parsed/tagged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FF962655-7F1D-6C47-8AC9-7128FBEB1C3C}"/>
              </a:ext>
            </a:extLst>
          </p:cNvPr>
          <p:cNvSpPr/>
          <p:nvPr/>
        </p:nvSpPr>
        <p:spPr>
          <a:xfrm rot="16200000">
            <a:off x="5765971" y="5321039"/>
            <a:ext cx="198090" cy="356391"/>
          </a:xfrm>
          <a:prstGeom prst="roundRect">
            <a:avLst/>
          </a:prstGeom>
          <a:noFill/>
          <a:ln w="31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tx1"/>
              </a:solidFill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5CD07EB-3B8B-0C4E-A077-E24BF89894E9}"/>
              </a:ext>
            </a:extLst>
          </p:cNvPr>
          <p:cNvCxnSpPr>
            <a:cxnSpLocks/>
          </p:cNvCxnSpPr>
          <p:nvPr/>
        </p:nvCxnSpPr>
        <p:spPr>
          <a:xfrm flipH="1">
            <a:off x="5026803" y="5616791"/>
            <a:ext cx="684346" cy="37302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A21E07F-6218-EC49-82E0-5E3D50AC9DE7}"/>
              </a:ext>
            </a:extLst>
          </p:cNvPr>
          <p:cNvCxnSpPr>
            <a:cxnSpLocks/>
            <a:endCxn id="220" idx="0"/>
          </p:cNvCxnSpPr>
          <p:nvPr/>
        </p:nvCxnSpPr>
        <p:spPr>
          <a:xfrm flipH="1">
            <a:off x="3905015" y="5989813"/>
            <a:ext cx="1129292" cy="18819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EBB4C7D-9EDE-FD48-9EF7-1EAA84D5498A}"/>
              </a:ext>
            </a:extLst>
          </p:cNvPr>
          <p:cNvSpPr/>
          <p:nvPr/>
        </p:nvSpPr>
        <p:spPr>
          <a:xfrm>
            <a:off x="3319046" y="6178003"/>
            <a:ext cx="1171937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Labeled F1 score for constituency parsing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7F1B283B-8615-0A47-9E39-E8EB7A9A718B}"/>
              </a:ext>
            </a:extLst>
          </p:cNvPr>
          <p:cNvSpPr/>
          <p:nvPr/>
        </p:nvSpPr>
        <p:spPr>
          <a:xfrm>
            <a:off x="5622976" y="6178003"/>
            <a:ext cx="10428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Accuracy for part-of-speech tagging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AF753DB-E667-AF46-90AD-F40382597241}"/>
              </a:ext>
            </a:extLst>
          </p:cNvPr>
          <p:cNvSpPr/>
          <p:nvPr/>
        </p:nvSpPr>
        <p:spPr>
          <a:xfrm>
            <a:off x="4441745" y="6178003"/>
            <a:ext cx="117364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latin typeface="+mj-lt"/>
              </a:rPr>
              <a:t>Tree edit distance for constituency parsing</a:t>
            </a:r>
          </a:p>
        </p:txBody>
      </p: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BEC07B6-B570-9742-ABED-6AFD416ADF7B}"/>
              </a:ext>
            </a:extLst>
          </p:cNvPr>
          <p:cNvCxnSpPr>
            <a:cxnSpLocks/>
            <a:endCxn id="223" idx="0"/>
          </p:cNvCxnSpPr>
          <p:nvPr/>
        </p:nvCxnSpPr>
        <p:spPr>
          <a:xfrm>
            <a:off x="5019220" y="5989813"/>
            <a:ext cx="9350" cy="188190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552C026A-DAC5-CE49-B412-A2DF79E47923}"/>
              </a:ext>
            </a:extLst>
          </p:cNvPr>
          <p:cNvCxnSpPr>
            <a:cxnSpLocks/>
            <a:endCxn id="222" idx="0"/>
          </p:cNvCxnSpPr>
          <p:nvPr/>
        </p:nvCxnSpPr>
        <p:spPr>
          <a:xfrm>
            <a:off x="5013483" y="5989580"/>
            <a:ext cx="1130897" cy="188423"/>
          </a:xfrm>
          <a:prstGeom prst="straightConnector1">
            <a:avLst/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68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64"/>
    </mc:Choice>
    <mc:Fallback xmlns="">
      <p:transition spd="slow" advTm="44564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3154</TotalTime>
  <Words>904</Words>
  <Application>Microsoft Macintosh PowerPoint</Application>
  <PresentationFormat>35mm Slides</PresentationFormat>
  <Paragraphs>289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Mingda Chen</dc:creator>
  <cp:lastModifiedBy>Mingda Chen</cp:lastModifiedBy>
  <cp:revision>139</cp:revision>
  <cp:lastPrinted>2019-05-31T18:57:10Z</cp:lastPrinted>
  <dcterms:created xsi:type="dcterms:W3CDTF">2019-04-29T07:24:27Z</dcterms:created>
  <dcterms:modified xsi:type="dcterms:W3CDTF">2019-06-08T05:00:25Z</dcterms:modified>
</cp:coreProperties>
</file>