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020"/>
  </p:normalViewPr>
  <p:slideViewPr>
    <p:cSldViewPr snapToGrid="0" snapToObjects="1">
      <p:cViewPr varScale="1">
        <p:scale>
          <a:sx n="102" d="100"/>
          <a:sy n="102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CF04E-B239-0647-B567-A94968F3E867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6B124-9F38-9D49-98B2-25EB64AEB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I’m </a:t>
            </a:r>
            <a:r>
              <a:rPr lang="en-US" dirty="0" err="1"/>
              <a:t>Mingda</a:t>
            </a:r>
            <a:r>
              <a:rPr lang="en-US" dirty="0"/>
              <a:t> Chen. I’m presenting our work on “improving in-context few-shot learning via self-supervised training”</a:t>
            </a:r>
          </a:p>
          <a:p>
            <a:r>
              <a:rPr lang="en-US" dirty="0"/>
              <a:t>This is a joint work with other researchers from Meta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6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analyzed why the self-supervised tasks benefit the downstream task performance</a:t>
            </a:r>
          </a:p>
          <a:p>
            <a:r>
              <a:rPr lang="en-US" dirty="0"/>
              <a:t>The key factors we found include the amount of data, the choice of tasks, and the templates for the tasks, among others</a:t>
            </a:r>
          </a:p>
          <a:p>
            <a:r>
              <a:rPr lang="en-US" dirty="0"/>
              <a:t>See our paper for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4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we experimentally evaluated four self-supervised tasks on two benchmarks.</a:t>
            </a:r>
          </a:p>
          <a:p>
            <a:r>
              <a:rPr lang="en-US" dirty="0"/>
              <a:t>We showed that self-supervised tasks can improve model performance on in-context few-shot learning</a:t>
            </a:r>
          </a:p>
          <a:p>
            <a:r>
              <a:rPr lang="en-US" dirty="0"/>
              <a:t>Our paper has more detailed experiments and analysis, including experiments characterizing the benefits of self-supervised tasks</a:t>
            </a:r>
          </a:p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8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In-context few-shot learning seeks to solve unseen tasks at inference time while forgoing any weight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for this task, it asks models to fill in the blank. Instead of training on data instances,</a:t>
            </a:r>
          </a:p>
          <a:p>
            <a:r>
              <a:rPr lang="en-US" dirty="0"/>
              <a:t>in-context few-shot learning appends the input-output pairs to the beginning of input text,</a:t>
            </a:r>
          </a:p>
          <a:p>
            <a:r>
              <a:rPr lang="en-US" dirty="0"/>
              <a:t>serving as task demonstration and</a:t>
            </a:r>
          </a:p>
          <a:p>
            <a:r>
              <a:rPr lang="en-US" dirty="0"/>
              <a:t>hoping models can make the correct prediction by continuing the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76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 work in this area has found that by fine-tuning models on human-annotated datasets in between</a:t>
            </a:r>
          </a:p>
          <a:p>
            <a:r>
              <a:rPr lang="en-US" dirty="0"/>
              <a:t>pre-training and downstream evaluation,</a:t>
            </a:r>
          </a:p>
          <a:p>
            <a:r>
              <a:rPr lang="en-US" dirty="0"/>
              <a:t>we can improve model performance on in-context few-shot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2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work, we are interested in understanding whether self-supervised tasks can also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2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tested four self-supervised tasks, including</a:t>
            </a:r>
          </a:p>
          <a:p>
            <a:r>
              <a:rPr lang="en-US" dirty="0"/>
              <a:t>Next sentence generation, which asks models to generate next sentence given a few previous sentences</a:t>
            </a:r>
          </a:p>
          <a:p>
            <a:r>
              <a:rPr lang="en-US" dirty="0"/>
              <a:t>Masked word prediction, which asks models to recover masked out words</a:t>
            </a:r>
          </a:p>
          <a:p>
            <a:r>
              <a:rPr lang="en-US" dirty="0"/>
              <a:t>Last phrase prediction, which is related to the last phrases</a:t>
            </a:r>
          </a:p>
          <a:p>
            <a:r>
              <a:rPr lang="en-US" dirty="0"/>
              <a:t>Classification, which involves classifying whether the input has the correct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9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baselines, we show two baseline models in this slides. We have more baseline results in our paper.</a:t>
            </a:r>
          </a:p>
          <a:p>
            <a:r>
              <a:rPr lang="en-US" dirty="0"/>
              <a:t>The first baseline is </a:t>
            </a:r>
            <a:r>
              <a:rPr lang="en-US" dirty="0" err="1"/>
              <a:t>ExtraLM</a:t>
            </a:r>
            <a:r>
              <a:rPr lang="en-US" dirty="0"/>
              <a:t>, which performs extra LM pre-training on the original raw text</a:t>
            </a:r>
          </a:p>
          <a:p>
            <a:r>
              <a:rPr lang="en-US" dirty="0"/>
              <a:t>to ensure fair comparison between our approach and LM pre-trained models</a:t>
            </a:r>
          </a:p>
          <a:p>
            <a:r>
              <a:rPr lang="en-US" dirty="0"/>
              <a:t>The second baseline is </a:t>
            </a:r>
            <a:r>
              <a:rPr lang="en-US" dirty="0" err="1"/>
              <a:t>CrossTask</a:t>
            </a:r>
            <a:r>
              <a:rPr lang="en-US" dirty="0"/>
              <a:t>, which uses human-annotated datasets in the intermediate fine-tuning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3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evaluated our models on </a:t>
            </a:r>
            <a:r>
              <a:rPr lang="en-US" dirty="0" err="1"/>
              <a:t>SuperGLUE</a:t>
            </a:r>
            <a:r>
              <a:rPr lang="en-US" dirty="0"/>
              <a:t> and </a:t>
            </a:r>
            <a:r>
              <a:rPr lang="en-US" dirty="0" err="1"/>
              <a:t>Natutral</a:t>
            </a:r>
            <a:r>
              <a:rPr lang="en-US" dirty="0"/>
              <a:t>-Instructions, finding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average, the self-supervised tasks can improve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06B124-9F38-9D49-98B2-25EB64AEB8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79C5-10C8-7646-44FD-6B9CBB20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D40FE-CC1C-D91B-CAE7-F37351563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E4E8-E87A-211E-6C7A-07DEBAFA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BFFA-D4F1-0CE2-34FA-AF774A07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2E71F-076A-C205-3C94-7F82408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56CA-E4B3-A708-BED7-8670596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DECFA-2971-373B-91F3-54A5ADE48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FEF1A-D153-2B7B-DE11-2B717044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B873-FD11-4BE6-6D55-AE59ED61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BB95-7B77-F9B2-1079-967645A2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0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E1D0-8DA9-890A-99B6-F0386D677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20F73-1210-B1FE-67BF-0DC9FF538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2887-97A1-3B65-D0A9-33D18BBA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F845E-FBE1-32E6-EA21-96CE0C96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330A-C55B-501F-CC26-F772ADBA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0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B155-AEE9-8585-B347-6456AF25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6781-EA46-470F-C3A2-D8E9D334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67C43-2AE8-0722-04B6-BAD4CA58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9C5BF-E511-338E-5439-8BC39681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20B6-131A-99FB-48B8-28CE6296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01D-118D-E4C2-7DC9-9B340966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F89D-CBB6-2F29-89B9-089AE441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8238-6B4A-E585-81F3-A081F3A3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5C2E9-01A3-C1EA-D5C8-1F948609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3500-AF87-CB78-9882-39BCCF6E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2A8C-56B7-5C0C-8956-733A9FD3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01B2-3F47-FCC1-79E6-9ABD38849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2E2D6-8805-C0E6-FACA-83B62DB39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32EC1-2D5A-70E8-FB62-52C06672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D795-CE03-87C5-C204-620FA822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8BED-DE3E-8C25-18C6-B3F55063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168D-8790-A5BA-3F38-6F03E8BB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F9584-9C72-9D95-7501-961E9670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37B85-5187-FDD3-A609-24B5AD452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55191-AE0F-CFA0-E934-781538549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2044C-8174-40CC-B1B6-E2D59B54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9D455-A27D-30E4-43C7-A376B893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325ED-231D-322E-6852-DCB2F055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BE108-A264-EE76-68D6-8C9E7CDE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46E5-B794-B809-6247-A38C14BA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2E6D6-24B6-AF58-A4DA-1F8DFE33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8116F-DCC8-3B59-2713-884A82AF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1A82B-CE22-A44A-8D7B-36202575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B020-FDBB-B24C-0CAD-5F72B3B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1740A-E9D3-B025-1553-23A0C944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D840-87FC-8761-AF6A-84B89567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5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32CB-E45E-A826-B8CB-A858F9E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CADE-5001-746F-62D8-5D723B1A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59724-6128-5421-E87D-9F0F2AF02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EB747-3FD6-8ABB-D925-E2AF6056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4A8A-3307-C01C-6BD4-9FA61104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CBAA8-A66A-6AEA-EFA2-97745C38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6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597F-5B15-DEB7-C2C2-0354DD4B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D52C-C891-E816-A61A-74A3E579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0537C-6D31-FA00-C6C1-21A72C16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1398-666A-4C27-6C5D-8D0D7B69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5AF57-6A53-BC6D-4AA9-00D02891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4274-658F-8942-70F3-B050CC15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9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CC0B8-FBDA-985A-5AE8-A9F2F6D6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094E-423D-3EC4-69F9-EC75AF3E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5ED6-7231-F468-925C-0083BDE37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4D0D-4990-B54E-ACEB-53239CD31E6E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0384-6C8A-BE70-7A4C-9F91EBA70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21EC-C351-DDDD-CBE2-9C2B86F74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E558-D86D-BE4D-9FEC-C2896CD2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6478-5C8A-149E-4BBB-5AFFA3510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244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/>
              <a:t>Improving In-Context Few-Shot Learning</a:t>
            </a:r>
            <a:br>
              <a:rPr lang="en-US" sz="4000" b="1" dirty="0"/>
            </a:br>
            <a:r>
              <a:rPr lang="en-US" sz="4000" b="1" dirty="0"/>
              <a:t>via Self-Supervised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0454A-6914-02F3-31DF-5BA765C0F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8374" y="3501997"/>
            <a:ext cx="8395252" cy="1655762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Mingda</a:t>
            </a:r>
            <a:r>
              <a:rPr lang="en-US" dirty="0">
                <a:latin typeface="+mj-lt"/>
              </a:rPr>
              <a:t> Chen, </a:t>
            </a:r>
            <a:r>
              <a:rPr lang="en-US" dirty="0" err="1">
                <a:latin typeface="+mj-lt"/>
              </a:rPr>
              <a:t>Jingfei</a:t>
            </a:r>
            <a:r>
              <a:rPr lang="en-US" dirty="0">
                <a:latin typeface="+mj-lt"/>
              </a:rPr>
              <a:t> Du, </a:t>
            </a:r>
            <a:r>
              <a:rPr lang="en-US" dirty="0" err="1">
                <a:latin typeface="+mj-lt"/>
              </a:rPr>
              <a:t>Ramakanth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Pasunuru</a:t>
            </a:r>
            <a:r>
              <a:rPr lang="en-US" dirty="0">
                <a:latin typeface="+mj-lt"/>
              </a:rPr>
              <a:t>, Todor </a:t>
            </a:r>
            <a:r>
              <a:rPr lang="en-US" dirty="0" err="1">
                <a:latin typeface="+mj-lt"/>
              </a:rPr>
              <a:t>Mihaylov</a:t>
            </a:r>
            <a:r>
              <a:rPr lang="en-US" dirty="0">
                <a:latin typeface="+mj-lt"/>
              </a:rPr>
              <a:t>, Srini </a:t>
            </a:r>
            <a:r>
              <a:rPr lang="en-US" dirty="0" err="1">
                <a:latin typeface="+mj-lt"/>
              </a:rPr>
              <a:t>Iyer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Veselin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Stoyanov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Zornitsa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Kozareva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 descr="logo-square-cropped.pdf">
            <a:extLst>
              <a:ext uri="{FF2B5EF4-FFF2-40B4-BE49-F238E27FC236}">
                <a16:creationId xmlns:a16="http://schemas.microsoft.com/office/drawing/2014/main" id="{0A8FE560-CF9D-3455-66A8-D2C80DAD2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650" y="4691320"/>
            <a:ext cx="1172718" cy="11727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FD1840-7F28-6823-4A83-3A4A86343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6" t="17321" r="19804" b="22279"/>
          <a:stretch/>
        </p:blipFill>
        <p:spPr bwMode="auto">
          <a:xfrm>
            <a:off x="5527431" y="4341523"/>
            <a:ext cx="3146444" cy="17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68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321A-F247-57E6-8F5B-F2ECB18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EF5E22-7547-B1E1-A85F-35A58833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532" y="1896456"/>
            <a:ext cx="9050936" cy="496154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We also conducted analysis finding that the downstream task performance can be affected by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 amount of self-supervised training data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 choice of self-supervised tasks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The templates we used to format the self-supervised tasks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…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See our paper for more details!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8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EB75-0DE4-F773-81C4-B72FA80D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6B39-39CD-AC6A-A722-F2795AF3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223" y="1908245"/>
            <a:ext cx="8967553" cy="45964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Experimentally, we evaluate four self-supervised tasks on two benchmarks.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We showed that self-supervised tasks can improve model performance on in-context few-shot learning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Our paper has more detailed experiments and analysis, including experiments characterizing the benefits of self-supervised tasks</a:t>
            </a:r>
          </a:p>
        </p:txBody>
      </p:sp>
    </p:spTree>
    <p:extLst>
      <p:ext uri="{BB962C8B-B14F-4D97-AF65-F5344CB8AC3E}">
        <p14:creationId xmlns:p14="http://schemas.microsoft.com/office/powerpoint/2010/main" val="33387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4698-1810-580D-66A5-D6674A3F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Few-Shot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9303F-D3F6-7242-E649-64C1CCF2B604}"/>
              </a:ext>
            </a:extLst>
          </p:cNvPr>
          <p:cNvSpPr txBox="1"/>
          <p:nvPr/>
        </p:nvSpPr>
        <p:spPr>
          <a:xfrm>
            <a:off x="3356243" y="2951946"/>
            <a:ext cx="5479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Solve </a:t>
            </a:r>
            <a:r>
              <a:rPr lang="en-US" sz="2800" dirty="0">
                <a:solidFill>
                  <a:srgbClr val="FF0000"/>
                </a:solidFill>
              </a:rPr>
              <a:t>unseen tasks </a:t>
            </a:r>
            <a:r>
              <a:rPr lang="en-US" sz="2800" dirty="0"/>
              <a:t>at inference time</a:t>
            </a:r>
          </a:p>
          <a:p>
            <a:pPr algn="ctr"/>
            <a:r>
              <a:rPr lang="en-US" sz="2800" dirty="0"/>
              <a:t>while </a:t>
            </a:r>
            <a:r>
              <a:rPr lang="en-US" sz="2800" dirty="0">
                <a:solidFill>
                  <a:srgbClr val="FF0000"/>
                </a:solidFill>
              </a:rPr>
              <a:t>forgoing any weight updates</a:t>
            </a:r>
          </a:p>
        </p:txBody>
      </p:sp>
    </p:spTree>
    <p:extLst>
      <p:ext uri="{BB962C8B-B14F-4D97-AF65-F5344CB8AC3E}">
        <p14:creationId xmlns:p14="http://schemas.microsoft.com/office/powerpoint/2010/main" val="330873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4698-1810-580D-66A5-D6674A3F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Few-Shot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45E65-87A4-C98F-5D8D-06A6E2847627}"/>
              </a:ext>
            </a:extLst>
          </p:cNvPr>
          <p:cNvSpPr txBox="1"/>
          <p:nvPr/>
        </p:nvSpPr>
        <p:spPr>
          <a:xfrm>
            <a:off x="2685738" y="1690688"/>
            <a:ext cx="7042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</a:t>
            </a:r>
            <a:r>
              <a:rPr lang="en-US" sz="2800" dirty="0"/>
              <a:t>: Context word: fit. Question: The trophy doesn't fit into the brown suitcase because __ is too large.</a:t>
            </a:r>
          </a:p>
          <a:p>
            <a:r>
              <a:rPr lang="en-US" sz="2800" b="1" dirty="0"/>
              <a:t>Output</a:t>
            </a:r>
            <a:r>
              <a:rPr lang="en-US" sz="2800" dirty="0"/>
              <a:t>: trophy.</a:t>
            </a:r>
          </a:p>
          <a:p>
            <a:r>
              <a:rPr lang="en-US" sz="2800" dirty="0"/>
              <a:t>… (extra input-output pairs for the same task)</a:t>
            </a:r>
          </a:p>
          <a:p>
            <a:r>
              <a:rPr lang="en-US" sz="2800" b="1" dirty="0"/>
              <a:t>Input</a:t>
            </a:r>
            <a:r>
              <a:rPr lang="en-US" sz="2800" dirty="0"/>
              <a:t>: Context word: water. Question: I poured water from the bottle into the cup until the __ was empty.</a:t>
            </a:r>
          </a:p>
          <a:p>
            <a:r>
              <a:rPr lang="en-US" sz="2800" b="1" dirty="0"/>
              <a:t>Output</a:t>
            </a:r>
            <a:r>
              <a:rPr lang="en-US" sz="2800" dirty="0"/>
              <a:t>: bottle.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568FBC8-4605-B682-B0E4-9D65B2809FA7}"/>
              </a:ext>
            </a:extLst>
          </p:cNvPr>
          <p:cNvSpPr/>
          <p:nvPr/>
        </p:nvSpPr>
        <p:spPr>
          <a:xfrm>
            <a:off x="2463384" y="1920261"/>
            <a:ext cx="134421" cy="2097103"/>
          </a:xfrm>
          <a:prstGeom prst="leftBrace">
            <a:avLst>
              <a:gd name="adj1" fmla="val 111781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AA9AE-EEC8-415C-67A0-82B2F92F0FE1}"/>
              </a:ext>
            </a:extLst>
          </p:cNvPr>
          <p:cNvSpPr txBox="1"/>
          <p:nvPr/>
        </p:nvSpPr>
        <p:spPr>
          <a:xfrm>
            <a:off x="264147" y="2598003"/>
            <a:ext cx="2333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Task demonstration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CA6DEC9-53FD-E05A-05FA-CC20EC5F8C95}"/>
              </a:ext>
            </a:extLst>
          </p:cNvPr>
          <p:cNvSpPr/>
          <p:nvPr/>
        </p:nvSpPr>
        <p:spPr>
          <a:xfrm>
            <a:off x="4365923" y="5380873"/>
            <a:ext cx="1614863" cy="971574"/>
          </a:xfrm>
          <a:prstGeom prst="arc">
            <a:avLst>
              <a:gd name="adj1" fmla="val 15643875"/>
              <a:gd name="adj2" fmla="val 21371401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9BBD0-6587-FC68-05AF-075921687B93}"/>
              </a:ext>
            </a:extLst>
          </p:cNvPr>
          <p:cNvSpPr txBox="1"/>
          <p:nvPr/>
        </p:nvSpPr>
        <p:spPr>
          <a:xfrm>
            <a:off x="5036695" y="5885506"/>
            <a:ext cx="270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prediction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2DCAD-FFE6-F710-4040-0F3595D279C6}"/>
              </a:ext>
            </a:extLst>
          </p:cNvPr>
          <p:cNvSpPr/>
          <p:nvPr/>
        </p:nvSpPr>
        <p:spPr>
          <a:xfrm>
            <a:off x="3961151" y="5167312"/>
            <a:ext cx="1075544" cy="364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4698-1810-580D-66A5-D6674A3F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57B27-D0D3-0106-534D-12ED48A1351B}"/>
              </a:ext>
            </a:extLst>
          </p:cNvPr>
          <p:cNvSpPr txBox="1"/>
          <p:nvPr/>
        </p:nvSpPr>
        <p:spPr>
          <a:xfrm>
            <a:off x="5360901" y="1900549"/>
            <a:ext cx="4305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language model pre-training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E2519-1C6A-74CE-F3E2-9A25511B4608}"/>
              </a:ext>
            </a:extLst>
          </p:cNvPr>
          <p:cNvSpPr txBox="1"/>
          <p:nvPr/>
        </p:nvSpPr>
        <p:spPr>
          <a:xfrm>
            <a:off x="4426769" y="5330755"/>
            <a:ext cx="6173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evaluation: in-context few-shot learning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FB955-A8D0-290F-9E75-01D5BABDC8F6}"/>
              </a:ext>
            </a:extLst>
          </p:cNvPr>
          <p:cNvCxnSpPr/>
          <p:nvPr/>
        </p:nvCxnSpPr>
        <p:spPr>
          <a:xfrm>
            <a:off x="7515063" y="4329275"/>
            <a:ext cx="0" cy="92939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D6FC36-5963-F09C-664E-BD6F7ABCB7CA}"/>
              </a:ext>
            </a:extLst>
          </p:cNvPr>
          <p:cNvSpPr txBox="1"/>
          <p:nvPr/>
        </p:nvSpPr>
        <p:spPr>
          <a:xfrm>
            <a:off x="4373292" y="3615652"/>
            <a:ext cx="6280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fine-tuning on human-annotated datasets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1CC5-4B3F-B5BC-AB44-FE2F38527059}"/>
              </a:ext>
            </a:extLst>
          </p:cNvPr>
          <p:cNvCxnSpPr/>
          <p:nvPr/>
        </p:nvCxnSpPr>
        <p:spPr>
          <a:xfrm>
            <a:off x="7506074" y="2577925"/>
            <a:ext cx="0" cy="92939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3383B8E-6FD6-B75C-28C5-BAC0169AA417}"/>
              </a:ext>
            </a:extLst>
          </p:cNvPr>
          <p:cNvSpPr/>
          <p:nvPr/>
        </p:nvSpPr>
        <p:spPr>
          <a:xfrm rot="11277432">
            <a:off x="3565861" y="2939462"/>
            <a:ext cx="1614863" cy="971574"/>
          </a:xfrm>
          <a:prstGeom prst="arc">
            <a:avLst>
              <a:gd name="adj1" fmla="val 15643875"/>
              <a:gd name="adj2" fmla="val 2137140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711F-6506-D33C-4ADF-0482B763F592}"/>
              </a:ext>
            </a:extLst>
          </p:cNvPr>
          <p:cNvSpPr txBox="1"/>
          <p:nvPr/>
        </p:nvSpPr>
        <p:spPr>
          <a:xfrm>
            <a:off x="934061" y="2423769"/>
            <a:ext cx="3492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Extra Intermediate Fine-Tuning Step</a:t>
            </a:r>
          </a:p>
        </p:txBody>
      </p:sp>
    </p:spTree>
    <p:extLst>
      <p:ext uri="{BB962C8B-B14F-4D97-AF65-F5344CB8AC3E}">
        <p14:creationId xmlns:p14="http://schemas.microsoft.com/office/powerpoint/2010/main" val="276350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4698-1810-580D-66A5-D6674A3F248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Prior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57B27-D0D3-0106-534D-12ED48A1351B}"/>
              </a:ext>
            </a:extLst>
          </p:cNvPr>
          <p:cNvSpPr txBox="1"/>
          <p:nvPr/>
        </p:nvSpPr>
        <p:spPr>
          <a:xfrm>
            <a:off x="5360901" y="1900549"/>
            <a:ext cx="430534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language model pre-training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E2519-1C6A-74CE-F3E2-9A25511B4608}"/>
              </a:ext>
            </a:extLst>
          </p:cNvPr>
          <p:cNvSpPr txBox="1"/>
          <p:nvPr/>
        </p:nvSpPr>
        <p:spPr>
          <a:xfrm>
            <a:off x="4426769" y="5330755"/>
            <a:ext cx="61736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evaluation: in-context few-shot learning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FB955-A8D0-290F-9E75-01D5BABDC8F6}"/>
              </a:ext>
            </a:extLst>
          </p:cNvPr>
          <p:cNvCxnSpPr/>
          <p:nvPr/>
        </p:nvCxnSpPr>
        <p:spPr>
          <a:xfrm>
            <a:off x="7515063" y="4329275"/>
            <a:ext cx="0" cy="92939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D6FC36-5963-F09C-664E-BD6F7ABCB7CA}"/>
              </a:ext>
            </a:extLst>
          </p:cNvPr>
          <p:cNvSpPr txBox="1"/>
          <p:nvPr/>
        </p:nvSpPr>
        <p:spPr>
          <a:xfrm>
            <a:off x="4373292" y="3615652"/>
            <a:ext cx="628056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fine-tuning on human-annotated datasets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691CC5-4B3F-B5BC-AB44-FE2F38527059}"/>
              </a:ext>
            </a:extLst>
          </p:cNvPr>
          <p:cNvCxnSpPr/>
          <p:nvPr/>
        </p:nvCxnSpPr>
        <p:spPr>
          <a:xfrm>
            <a:off x="7506074" y="2577925"/>
            <a:ext cx="0" cy="92939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73383B8E-6FD6-B75C-28C5-BAC0169AA417}"/>
              </a:ext>
            </a:extLst>
          </p:cNvPr>
          <p:cNvSpPr/>
          <p:nvPr/>
        </p:nvSpPr>
        <p:spPr>
          <a:xfrm rot="11277432">
            <a:off x="3565861" y="2939462"/>
            <a:ext cx="1614863" cy="971574"/>
          </a:xfrm>
          <a:prstGeom prst="arc">
            <a:avLst>
              <a:gd name="adj1" fmla="val 15643875"/>
              <a:gd name="adj2" fmla="val 21371401"/>
            </a:avLst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9711F-6506-D33C-4ADF-0482B763F592}"/>
              </a:ext>
            </a:extLst>
          </p:cNvPr>
          <p:cNvSpPr txBox="1"/>
          <p:nvPr/>
        </p:nvSpPr>
        <p:spPr>
          <a:xfrm>
            <a:off x="934061" y="2423769"/>
            <a:ext cx="349270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Extra Intermediate Fine-Tuning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D6BB4-7D5C-76DA-C088-0FF0079258C2}"/>
              </a:ext>
            </a:extLst>
          </p:cNvPr>
          <p:cNvSpPr txBox="1"/>
          <p:nvPr/>
        </p:nvSpPr>
        <p:spPr>
          <a:xfrm>
            <a:off x="2633273" y="2832188"/>
            <a:ext cx="692545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Can </a:t>
            </a:r>
            <a:r>
              <a:rPr lang="en-US" sz="3600" dirty="0">
                <a:solidFill>
                  <a:srgbClr val="FF0000"/>
                </a:solidFill>
              </a:rPr>
              <a:t>self-supervised tasks</a:t>
            </a:r>
            <a:r>
              <a:rPr lang="en-US" sz="3600" dirty="0"/>
              <a:t> be used in the intermediate fine-tuning steps?</a:t>
            </a:r>
          </a:p>
        </p:txBody>
      </p:sp>
    </p:spTree>
    <p:extLst>
      <p:ext uri="{BB962C8B-B14F-4D97-AF65-F5344CB8AC3E}">
        <p14:creationId xmlns:p14="http://schemas.microsoft.com/office/powerpoint/2010/main" val="38797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A43D-154C-DEE9-2907-6AA03145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F466-FBB8-7C3E-58E2-44BDAFD4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5" y="1573967"/>
            <a:ext cx="11362545" cy="4918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Next Sentence Generation: generating next sentence conditioned on previous sentences</a:t>
            </a:r>
          </a:p>
          <a:p>
            <a:pPr>
              <a:lnSpc>
                <a:spcPct val="150000"/>
              </a:lnSpc>
            </a:pPr>
            <a:r>
              <a:rPr lang="en-US" dirty="0"/>
              <a:t>Masked Word Prediction: generating masked out words</a:t>
            </a:r>
          </a:p>
          <a:p>
            <a:pPr>
              <a:lnSpc>
                <a:spcPct val="150000"/>
              </a:lnSpc>
            </a:pPr>
            <a:r>
              <a:rPr lang="en-US" dirty="0"/>
              <a:t>Last Phrase Prediction: generation last phrases or classifying whether the shown last phrase is the correct one</a:t>
            </a:r>
          </a:p>
          <a:p>
            <a:pPr>
              <a:lnSpc>
                <a:spcPct val="150000"/>
              </a:lnSpc>
            </a:pPr>
            <a:r>
              <a:rPr lang="en-US" dirty="0"/>
              <a:t>Classification: classifying whether the input has the correct properties: e.g., next sentence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188988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A355-E4CB-F366-9E6C-A8C735272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6118-8D6B-C8CE-2B36-FFF4BB1E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437" y="2100769"/>
            <a:ext cx="8332658" cy="350555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800"/>
              </a:spcAft>
            </a:pPr>
            <a:r>
              <a:rPr lang="en-US" dirty="0" err="1"/>
              <a:t>ExtraLM</a:t>
            </a:r>
            <a:r>
              <a:rPr lang="en-US" dirty="0"/>
              <a:t>: Perform additional LM pre-training on the portion of the original raw text used in our self-supervised training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CrossTask</a:t>
            </a:r>
            <a:r>
              <a:rPr lang="en-US" dirty="0"/>
              <a:t>: Using human-annotated datasets in the intermediate fine-tuning step</a:t>
            </a:r>
          </a:p>
          <a:p>
            <a:pPr>
              <a:lnSpc>
                <a:spcPct val="110000"/>
              </a:lnSpc>
            </a:pPr>
            <a:r>
              <a:rPr lang="en-US" dirty="0"/>
              <a:t>See our paper for more baseline results!</a:t>
            </a:r>
          </a:p>
        </p:txBody>
      </p:sp>
    </p:spTree>
    <p:extLst>
      <p:ext uri="{BB962C8B-B14F-4D97-AF65-F5344CB8AC3E}">
        <p14:creationId xmlns:p14="http://schemas.microsoft.com/office/powerpoint/2010/main" val="234255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321A-F247-57E6-8F5B-F2ECB18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30F41B83-DA6A-B80A-11EE-D77CC4C5E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73015"/>
              </p:ext>
            </p:extLst>
          </p:nvPr>
        </p:nvGraphicFramePr>
        <p:xfrm>
          <a:off x="292949" y="2730161"/>
          <a:ext cx="5877196" cy="1981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9033">
                  <a:extLst>
                    <a:ext uri="{9D8B030D-6E8A-4147-A177-3AD203B41FA5}">
                      <a16:colId xmlns:a16="http://schemas.microsoft.com/office/drawing/2014/main" val="1751990389"/>
                    </a:ext>
                  </a:extLst>
                </a:gridCol>
                <a:gridCol w="926852">
                  <a:extLst>
                    <a:ext uri="{9D8B030D-6E8A-4147-A177-3AD203B41FA5}">
                      <a16:colId xmlns:a16="http://schemas.microsoft.com/office/drawing/2014/main" val="2164987593"/>
                    </a:ext>
                  </a:extLst>
                </a:gridCol>
                <a:gridCol w="993082">
                  <a:extLst>
                    <a:ext uri="{9D8B030D-6E8A-4147-A177-3AD203B41FA5}">
                      <a16:colId xmlns:a16="http://schemas.microsoft.com/office/drawing/2014/main" val="826654683"/>
                    </a:ext>
                  </a:extLst>
                </a:gridCol>
                <a:gridCol w="794478">
                  <a:extLst>
                    <a:ext uri="{9D8B030D-6E8A-4147-A177-3AD203B41FA5}">
                      <a16:colId xmlns:a16="http://schemas.microsoft.com/office/drawing/2014/main" val="2712882060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2880645941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3803656919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3644633290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BoolQ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MultiRC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74648551"/>
                  </a:ext>
                </a:extLst>
              </a:tr>
              <a:tr h="155780">
                <a:tc>
                  <a:txBody>
                    <a:bodyPr/>
                    <a:lstStyle/>
                    <a:p>
                      <a:r>
                        <a:rPr lang="en-US" sz="2000" dirty="0"/>
                        <a:t>LM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5.5/53.7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791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ExtraLM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4.9/54.8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52.9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51.7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0106990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r>
                        <a:rPr lang="en-US" sz="2000" dirty="0" err="1"/>
                        <a:t>CrossTask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1.2/57.2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9469345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SelfSup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61.7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5.2/62.1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84.0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55.6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03094910"/>
                  </a:ext>
                </a:extLst>
              </a:tr>
            </a:tbl>
          </a:graphicData>
        </a:graphic>
      </p:graphicFrame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9F9B73F2-25D4-5E6D-F657-EB14C4B9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38674"/>
              </p:ext>
            </p:extLst>
          </p:nvPr>
        </p:nvGraphicFramePr>
        <p:xfrm>
          <a:off x="6525309" y="2532041"/>
          <a:ext cx="4916464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7589">
                  <a:extLst>
                    <a:ext uri="{9D8B030D-6E8A-4147-A177-3AD203B41FA5}">
                      <a16:colId xmlns:a16="http://schemas.microsoft.com/office/drawing/2014/main" val="1751990389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164987593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826654683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712882060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880645941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3644633290"/>
                    </a:ext>
                  </a:extLst>
                </a:gridCol>
              </a:tblGrid>
              <a:tr h="14119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74648551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/>
                        <a:t>GPT3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36310872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/>
                        <a:t>LM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7919488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ExtraLM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75.9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43.7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0106990"/>
                  </a:ext>
                </a:extLst>
              </a:tr>
              <a:tr h="1431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CrossTask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41.6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23.0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9469345"/>
                  </a:ext>
                </a:extLst>
              </a:tr>
              <a:tr h="1431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SelfSup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43.9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37.5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72.3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28.6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45.5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030949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7909C3-84A6-F314-E9C1-C8D301E8981C}"/>
              </a:ext>
            </a:extLst>
          </p:cNvPr>
          <p:cNvSpPr txBox="1"/>
          <p:nvPr/>
        </p:nvSpPr>
        <p:spPr>
          <a:xfrm>
            <a:off x="1543988" y="5289169"/>
            <a:ext cx="333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SuperGLUE</a:t>
            </a:r>
            <a:r>
              <a:rPr lang="en-US" sz="2800" dirty="0"/>
              <a:t>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71BE1-04F8-685F-1777-7460D84EE30A}"/>
              </a:ext>
            </a:extLst>
          </p:cNvPr>
          <p:cNvSpPr txBox="1"/>
          <p:nvPr/>
        </p:nvSpPr>
        <p:spPr>
          <a:xfrm>
            <a:off x="7086116" y="5289168"/>
            <a:ext cx="42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Natural-Instructions Results</a:t>
            </a:r>
          </a:p>
        </p:txBody>
      </p:sp>
    </p:spTree>
    <p:extLst>
      <p:ext uri="{BB962C8B-B14F-4D97-AF65-F5344CB8AC3E}">
        <p14:creationId xmlns:p14="http://schemas.microsoft.com/office/powerpoint/2010/main" val="21413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321A-F247-57E6-8F5B-F2ECB189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graphicFrame>
        <p:nvGraphicFramePr>
          <p:cNvPr id="4" name="Table 20">
            <a:extLst>
              <a:ext uri="{FF2B5EF4-FFF2-40B4-BE49-F238E27FC236}">
                <a16:creationId xmlns:a16="http://schemas.microsoft.com/office/drawing/2014/main" id="{30F41B83-DA6A-B80A-11EE-D77CC4C5E516}"/>
              </a:ext>
            </a:extLst>
          </p:cNvPr>
          <p:cNvGraphicFramePr>
            <a:graphicFrameLocks noGrp="1"/>
          </p:cNvGraphicFramePr>
          <p:nvPr/>
        </p:nvGraphicFramePr>
        <p:xfrm>
          <a:off x="292949" y="2730161"/>
          <a:ext cx="5877196" cy="1981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9033">
                  <a:extLst>
                    <a:ext uri="{9D8B030D-6E8A-4147-A177-3AD203B41FA5}">
                      <a16:colId xmlns:a16="http://schemas.microsoft.com/office/drawing/2014/main" val="1751990389"/>
                    </a:ext>
                  </a:extLst>
                </a:gridCol>
                <a:gridCol w="926852">
                  <a:extLst>
                    <a:ext uri="{9D8B030D-6E8A-4147-A177-3AD203B41FA5}">
                      <a16:colId xmlns:a16="http://schemas.microsoft.com/office/drawing/2014/main" val="2164987593"/>
                    </a:ext>
                  </a:extLst>
                </a:gridCol>
                <a:gridCol w="993082">
                  <a:extLst>
                    <a:ext uri="{9D8B030D-6E8A-4147-A177-3AD203B41FA5}">
                      <a16:colId xmlns:a16="http://schemas.microsoft.com/office/drawing/2014/main" val="826654683"/>
                    </a:ext>
                  </a:extLst>
                </a:gridCol>
                <a:gridCol w="794478">
                  <a:extLst>
                    <a:ext uri="{9D8B030D-6E8A-4147-A177-3AD203B41FA5}">
                      <a16:colId xmlns:a16="http://schemas.microsoft.com/office/drawing/2014/main" val="2712882060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2880645941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3803656919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3644633290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BoolQ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MultiRC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RTE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CB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74648551"/>
                  </a:ext>
                </a:extLst>
              </a:tr>
              <a:tr h="155780">
                <a:tc>
                  <a:txBody>
                    <a:bodyPr/>
                    <a:lstStyle/>
                    <a:p>
                      <a:r>
                        <a:rPr lang="en-US" sz="2000" dirty="0"/>
                        <a:t>LM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5.5/53.7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83.4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7919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ExtraLM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4.9/54.8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52.9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51.7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0106990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r>
                        <a:rPr lang="en-US" sz="2000" dirty="0" err="1"/>
                        <a:t>CrossTask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1.2/57.2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44.6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49.6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9469345"/>
                  </a:ext>
                </a:extLst>
              </a:tr>
              <a:tr h="254912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SelfSup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61.7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5.2/62.1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84.0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53.1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54.3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55.6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03094910"/>
                  </a:ext>
                </a:extLst>
              </a:tr>
            </a:tbl>
          </a:graphicData>
        </a:graphic>
      </p:graphicFrame>
      <p:graphicFrame>
        <p:nvGraphicFramePr>
          <p:cNvPr id="5" name="Table 20">
            <a:extLst>
              <a:ext uri="{FF2B5EF4-FFF2-40B4-BE49-F238E27FC236}">
                <a16:creationId xmlns:a16="http://schemas.microsoft.com/office/drawing/2014/main" id="{9F9B73F2-25D4-5E6D-F657-EB14C4B99FB9}"/>
              </a:ext>
            </a:extLst>
          </p:cNvPr>
          <p:cNvGraphicFramePr>
            <a:graphicFrameLocks noGrp="1"/>
          </p:cNvGraphicFramePr>
          <p:nvPr/>
        </p:nvGraphicFramePr>
        <p:xfrm>
          <a:off x="6525309" y="2532041"/>
          <a:ext cx="4916464" cy="23774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7589">
                  <a:extLst>
                    <a:ext uri="{9D8B030D-6E8A-4147-A177-3AD203B41FA5}">
                      <a16:colId xmlns:a16="http://schemas.microsoft.com/office/drawing/2014/main" val="1751990389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164987593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826654683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712882060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2880645941"/>
                    </a:ext>
                  </a:extLst>
                </a:gridCol>
                <a:gridCol w="763775">
                  <a:extLst>
                    <a:ext uri="{9D8B030D-6E8A-4147-A177-3AD203B41FA5}">
                      <a16:colId xmlns:a16="http://schemas.microsoft.com/office/drawing/2014/main" val="3644633290"/>
                    </a:ext>
                  </a:extLst>
                </a:gridCol>
              </a:tblGrid>
              <a:tr h="14119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Avg.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74648551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/>
                        <a:t>GPT3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36310872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/>
                        <a:t>LM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27.8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43.8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7919488"/>
                  </a:ext>
                </a:extLst>
              </a:tr>
              <a:tr h="141192"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ExtraLM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32.7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75.9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43.7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80106990"/>
                  </a:ext>
                </a:extLst>
              </a:tr>
              <a:tr h="1431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CrossTask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38.1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41.6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69.2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23.0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42.9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39469345"/>
                  </a:ext>
                </a:extLst>
              </a:tr>
              <a:tr h="143131">
                <a:tc>
                  <a:txBody>
                    <a:bodyPr/>
                    <a:lstStyle/>
                    <a:p>
                      <a:r>
                        <a:rPr lang="en-US" sz="2000" dirty="0" err="1"/>
                        <a:t>SelfSup</a:t>
                      </a:r>
                      <a:endParaRPr lang="en-US" sz="20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43.9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37.5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72.3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28.6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45.5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1030949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50A5341-DBCE-CDE6-C42B-5280F6D6D351}"/>
              </a:ext>
            </a:extLst>
          </p:cNvPr>
          <p:cNvSpPr/>
          <p:nvPr/>
        </p:nvSpPr>
        <p:spPr>
          <a:xfrm>
            <a:off x="261719" y="4266567"/>
            <a:ext cx="5877196" cy="5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753BB-E0F6-1904-3A15-3BC09BE64FC3}"/>
              </a:ext>
            </a:extLst>
          </p:cNvPr>
          <p:cNvSpPr/>
          <p:nvPr/>
        </p:nvSpPr>
        <p:spPr>
          <a:xfrm>
            <a:off x="6465115" y="4446808"/>
            <a:ext cx="5008606" cy="529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1C7B3-BAA2-31F8-A3B4-1B1B175B0291}"/>
              </a:ext>
            </a:extLst>
          </p:cNvPr>
          <p:cNvSpPr txBox="1"/>
          <p:nvPr/>
        </p:nvSpPr>
        <p:spPr>
          <a:xfrm>
            <a:off x="1543988" y="5289169"/>
            <a:ext cx="333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SuperGLUE</a:t>
            </a:r>
            <a:r>
              <a:rPr lang="en-US" sz="2800" dirty="0"/>
              <a:t>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D5C14-8407-ECDB-A562-35213E8B2CD6}"/>
              </a:ext>
            </a:extLst>
          </p:cNvPr>
          <p:cNvSpPr txBox="1"/>
          <p:nvPr/>
        </p:nvSpPr>
        <p:spPr>
          <a:xfrm>
            <a:off x="7086116" y="5289168"/>
            <a:ext cx="42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Natural-Instructions Results</a:t>
            </a:r>
          </a:p>
        </p:txBody>
      </p:sp>
    </p:spTree>
    <p:extLst>
      <p:ext uri="{BB962C8B-B14F-4D97-AF65-F5344CB8AC3E}">
        <p14:creationId xmlns:p14="http://schemas.microsoft.com/office/powerpoint/2010/main" val="221836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886</Words>
  <Application>Microsoft Macintosh PowerPoint</Application>
  <PresentationFormat>Widescreen</PresentationFormat>
  <Paragraphs>228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Improving In-Context Few-Shot Learning via Self-Supervised Training</vt:lpstr>
      <vt:lpstr>In-Context Few-Shot Learning</vt:lpstr>
      <vt:lpstr>In-Context Few-Shot Learning</vt:lpstr>
      <vt:lpstr>Prior Work</vt:lpstr>
      <vt:lpstr>Prior Work</vt:lpstr>
      <vt:lpstr>Self-Supervised Tasks</vt:lpstr>
      <vt:lpstr>Baselines</vt:lpstr>
      <vt:lpstr>Experimental Results</vt:lpstr>
      <vt:lpstr>Experimental Results</vt:lpstr>
      <vt:lpstr>Experimental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In-Context Few-Shot Learning via Self-Supervised Training</dc:title>
  <dc:creator>Mingda Chen</dc:creator>
  <cp:lastModifiedBy>Mingda Chen</cp:lastModifiedBy>
  <cp:revision>101</cp:revision>
  <dcterms:created xsi:type="dcterms:W3CDTF">2022-06-05T21:09:04Z</dcterms:created>
  <dcterms:modified xsi:type="dcterms:W3CDTF">2022-06-06T03:59:18Z</dcterms:modified>
</cp:coreProperties>
</file>