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248">
          <p15:clr>
            <a:srgbClr val="A4A3A4"/>
          </p15:clr>
        </p15:guide>
        <p15:guide id="2" orient="horz" pos="10368">
          <p15:clr>
            <a:srgbClr val="A4A3A4"/>
          </p15:clr>
        </p15:guide>
        <p15:guide id="3" pos="14127">
          <p15:clr>
            <a:srgbClr val="A4A3A4"/>
          </p15:clr>
        </p15:guide>
        <p15:guide id="4" pos="26338">
          <p15:clr>
            <a:srgbClr val="A4A3A4"/>
          </p15:clr>
        </p15:guide>
        <p15:guide id="5" pos="7743">
          <p15:clr>
            <a:srgbClr val="A4A3A4"/>
          </p15:clr>
        </p15:guide>
        <p15:guide id="6" pos="1217">
          <p15:clr>
            <a:srgbClr val="A4A3A4"/>
          </p15:clr>
        </p15:guide>
        <p15:guide id="7" pos="21151">
          <p15:clr>
            <a:srgbClr val="000000"/>
          </p15:clr>
        </p15:guide>
      </p15:sldGuideLst>
    </p:ext>
    <p:ext uri="GoogleSlidesCustomDataVersion2">
      <go:slidesCustomData xmlns:go="http://customooxmlschemas.google.com/" r:id="rId7" roundtripDataSignature="AMtx7mhmoH11gNM/92nffpU++dOtGp/R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248" orient="horz"/>
        <p:guide pos="10368" orient="horz"/>
        <p:guide pos="14127"/>
        <p:guide pos="26338"/>
        <p:guide pos="7743"/>
        <p:guide pos="1217"/>
        <p:guide pos="211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 name="Google Shape;2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3"/>
          <p:cNvSpPr/>
          <p:nvPr>
            <p:ph idx="2" type="pic"/>
          </p:nvPr>
        </p:nvSpPr>
        <p:spPr>
          <a:xfrm>
            <a:off x="1932012" y="11461427"/>
            <a:ext cx="19381500" cy="12444900"/>
          </a:xfrm>
          <a:prstGeom prst="rect">
            <a:avLst/>
          </a:prstGeom>
          <a:noFill/>
          <a:ln>
            <a:noFill/>
          </a:ln>
        </p:spPr>
      </p:sp>
      <p:sp>
        <p:nvSpPr>
          <p:cNvPr id="20" name="Google Shape;20;p3"/>
          <p:cNvSpPr/>
          <p:nvPr>
            <p:ph idx="3" type="pic"/>
          </p:nvPr>
        </p:nvSpPr>
        <p:spPr>
          <a:xfrm>
            <a:off x="22429930" y="20092879"/>
            <a:ext cx="9080739" cy="10954304"/>
          </a:xfrm>
          <a:prstGeom prst="rect">
            <a:avLst/>
          </a:prstGeom>
          <a:noFill/>
          <a:ln>
            <a:noFill/>
          </a:ln>
        </p:spPr>
      </p:sp>
      <p:sp>
        <p:nvSpPr>
          <p:cNvPr id="21" name="Google Shape;21;p3"/>
          <p:cNvSpPr/>
          <p:nvPr>
            <p:ph idx="4" type="pic"/>
          </p:nvPr>
        </p:nvSpPr>
        <p:spPr>
          <a:xfrm>
            <a:off x="22429930" y="8919140"/>
            <a:ext cx="19381645" cy="10018964"/>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732758" y="1731788"/>
            <a:ext cx="42425683" cy="30491668"/>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1" name="Google Shape;11;p2"/>
          <p:cNvSpPr txBox="1"/>
          <p:nvPr/>
        </p:nvSpPr>
        <p:spPr>
          <a:xfrm>
            <a:off x="12280010" y="720448"/>
            <a:ext cx="30878431" cy="182879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Arial"/>
              <a:buNone/>
            </a:pPr>
            <a:r>
              <a:t/>
            </a:r>
            <a:endParaRPr b="1" i="0" sz="5400" u="none" cap="none" strike="noStrike">
              <a:solidFill>
                <a:schemeClr val="lt1"/>
              </a:solidFill>
              <a:latin typeface="Impact"/>
              <a:ea typeface="Impact"/>
              <a:cs typeface="Impact"/>
              <a:sym typeface="Impact"/>
            </a:endParaRPr>
          </a:p>
        </p:txBody>
      </p:sp>
      <p:sp>
        <p:nvSpPr>
          <p:cNvPr id="12" name="Google Shape;12;p2"/>
          <p:cNvSpPr/>
          <p:nvPr/>
        </p:nvSpPr>
        <p:spPr>
          <a:xfrm>
            <a:off x="9906000" y="720448"/>
            <a:ext cx="33252441" cy="1828799"/>
          </a:xfrm>
          <a:prstGeom prst="rect">
            <a:avLst/>
          </a:prstGeom>
          <a:solidFill>
            <a:srgbClr val="F3BF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3" name="Google Shape;13;p2"/>
          <p:cNvSpPr txBox="1"/>
          <p:nvPr/>
        </p:nvSpPr>
        <p:spPr>
          <a:xfrm>
            <a:off x="12280010" y="758646"/>
            <a:ext cx="30878431"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Electrical Engineering and Computer Science</a:t>
            </a:r>
            <a:endParaRPr b="0" i="0" sz="5400" u="none" cap="none" strike="noStrike">
              <a:solidFill>
                <a:schemeClr val="lt1"/>
              </a:solidFill>
              <a:latin typeface="Impact"/>
              <a:ea typeface="Impact"/>
              <a:cs typeface="Impact"/>
              <a:sym typeface="Impact"/>
            </a:endParaRPr>
          </a:p>
        </p:txBody>
      </p:sp>
      <p:sp>
        <p:nvSpPr>
          <p:cNvPr id="14" name="Google Shape;14;p2"/>
          <p:cNvSpPr/>
          <p:nvPr/>
        </p:nvSpPr>
        <p:spPr>
          <a:xfrm>
            <a:off x="732759" y="720448"/>
            <a:ext cx="10353949" cy="1828799"/>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5" name="Google Shape;15;p2"/>
          <p:cNvSpPr txBox="1"/>
          <p:nvPr/>
        </p:nvSpPr>
        <p:spPr>
          <a:xfrm>
            <a:off x="1920240" y="758646"/>
            <a:ext cx="11897360"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COLLEGE OF ENGINEERING</a:t>
            </a:r>
            <a:endParaRPr b="0" i="0" sz="5400" u="none" cap="none" strike="noStrike">
              <a:solidFill>
                <a:schemeClr val="lt1"/>
              </a:solidFill>
              <a:latin typeface="Impact"/>
              <a:ea typeface="Impact"/>
              <a:cs typeface="Impact"/>
              <a:sym typeface="Impact"/>
            </a:endParaRPr>
          </a:p>
        </p:txBody>
      </p:sp>
      <p:pic>
        <p:nvPicPr>
          <p:cNvPr descr="OSU_horizontal_2C_O_over_B.eps" id="16" name="Google Shape;16;p2"/>
          <p:cNvPicPr preferRelativeResize="0"/>
          <p:nvPr/>
        </p:nvPicPr>
        <p:blipFill rotWithShape="1">
          <a:blip r:embed="rId1">
            <a:alphaModFix/>
          </a:blip>
          <a:srcRect b="0" l="0" r="0" t="0"/>
          <a:stretch/>
        </p:blipFill>
        <p:spPr>
          <a:xfrm>
            <a:off x="2400020" y="28559364"/>
            <a:ext cx="7046629" cy="2247216"/>
          </a:xfrm>
          <a:prstGeom prst="rect">
            <a:avLst/>
          </a:prstGeom>
          <a:noFill/>
          <a:ln>
            <a:noFill/>
          </a:ln>
        </p:spPr>
      </p:pic>
      <p:sp>
        <p:nvSpPr>
          <p:cNvPr id="17" name="Google Shape;17;p2"/>
          <p:cNvSpPr txBox="1"/>
          <p:nvPr/>
        </p:nvSpPr>
        <p:spPr>
          <a:xfrm>
            <a:off x="12280010" y="720448"/>
            <a:ext cx="30878431" cy="182879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Arial"/>
              <a:buNone/>
            </a:pPr>
            <a:r>
              <a:t/>
            </a:r>
            <a:endParaRPr b="1" i="0" sz="5400" u="none" cap="none" strike="noStrike">
              <a:solidFill>
                <a:schemeClr val="lt1"/>
              </a:solidFill>
              <a:latin typeface="Impact"/>
              <a:ea typeface="Impact"/>
              <a:cs typeface="Impact"/>
              <a:sym typeface="Impact"/>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 name="Shape 25"/>
        <p:cNvGrpSpPr/>
        <p:nvPr/>
      </p:nvGrpSpPr>
      <p:grpSpPr>
        <a:xfrm>
          <a:off x="0" y="0"/>
          <a:ext cx="0" cy="0"/>
          <a:chOff x="0" y="0"/>
          <a:chExt cx="0" cy="0"/>
        </a:xfrm>
      </p:grpSpPr>
      <p:pic>
        <p:nvPicPr>
          <p:cNvPr id="26" name="Google Shape;26;p1"/>
          <p:cNvPicPr preferRelativeResize="0"/>
          <p:nvPr>
            <p:ph idx="2" type="pic"/>
          </p:nvPr>
        </p:nvPicPr>
        <p:blipFill>
          <a:blip r:embed="rId3">
            <a:alphaModFix/>
          </a:blip>
          <a:stretch>
            <a:fillRect/>
          </a:stretch>
        </p:blipFill>
        <p:spPr>
          <a:xfrm>
            <a:off x="1932012" y="8392477"/>
            <a:ext cx="19381647" cy="12444759"/>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pic>
      <p:pic>
        <p:nvPicPr>
          <p:cNvPr id="27" name="Google Shape;27;p1"/>
          <p:cNvPicPr preferRelativeResize="0"/>
          <p:nvPr>
            <p:ph idx="3" type="pic"/>
          </p:nvPr>
        </p:nvPicPr>
        <p:blipFill rotWithShape="1">
          <a:blip r:embed="rId4">
            <a:alphaModFix/>
          </a:blip>
          <a:srcRect b="0" l="7955" r="7947" t="0"/>
          <a:stretch/>
        </p:blipFill>
        <p:spPr>
          <a:xfrm>
            <a:off x="13640675" y="21332400"/>
            <a:ext cx="12297221" cy="10113264"/>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28" name="Google Shape;28;p1"/>
          <p:cNvSpPr/>
          <p:nvPr>
            <p:ph idx="4" type="pic"/>
          </p:nvPr>
        </p:nvSpPr>
        <p:spPr>
          <a:xfrm>
            <a:off x="22429930" y="8919140"/>
            <a:ext cx="19381500" cy="10019100"/>
          </a:xfrm>
          <a:prstGeom prst="rect">
            <a:avLst/>
          </a:prstGeom>
          <a:noFill/>
          <a:ln>
            <a:noFill/>
          </a:ln>
        </p:spPr>
      </p:sp>
      <p:sp>
        <p:nvSpPr>
          <p:cNvPr id="29" name="Google Shape;29;p1"/>
          <p:cNvSpPr txBox="1"/>
          <p:nvPr/>
        </p:nvSpPr>
        <p:spPr>
          <a:xfrm>
            <a:off x="27961174" y="21547362"/>
            <a:ext cx="9418200" cy="7203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E05529"/>
              </a:buClr>
              <a:buSzPts val="4800"/>
              <a:buFont typeface="Arial"/>
              <a:buNone/>
            </a:pPr>
            <a:r>
              <a:rPr lang="en-US" sz="5000">
                <a:solidFill>
                  <a:srgbClr val="E05529"/>
                </a:solidFill>
              </a:rPr>
              <a:t>Description </a:t>
            </a:r>
            <a:r>
              <a:rPr lang="en-US" sz="5200">
                <a:solidFill>
                  <a:srgbClr val="E05529"/>
                </a:solidFill>
              </a:rPr>
              <a:t>and</a:t>
            </a:r>
            <a:r>
              <a:rPr lang="en-US" sz="5000">
                <a:solidFill>
                  <a:srgbClr val="E05529"/>
                </a:solidFill>
              </a:rPr>
              <a:t> Features</a:t>
            </a:r>
            <a:endParaRPr b="0" i="0" sz="5000" u="none" cap="none" strike="noStrike">
              <a:solidFill>
                <a:srgbClr val="E05529"/>
              </a:solidFill>
              <a:latin typeface="Arial"/>
              <a:ea typeface="Arial"/>
              <a:cs typeface="Arial"/>
              <a:sym typeface="Arial"/>
            </a:endParaRPr>
          </a:p>
        </p:txBody>
      </p:sp>
      <p:sp>
        <p:nvSpPr>
          <p:cNvPr id="30" name="Google Shape;30;p1"/>
          <p:cNvSpPr txBox="1"/>
          <p:nvPr/>
        </p:nvSpPr>
        <p:spPr>
          <a:xfrm>
            <a:off x="27961175" y="22546050"/>
            <a:ext cx="13612200" cy="8993400"/>
          </a:xfrm>
          <a:prstGeom prst="rect">
            <a:avLst/>
          </a:prstGeom>
          <a:noFill/>
          <a:ln>
            <a:noFill/>
          </a:ln>
        </p:spPr>
        <p:txBody>
          <a:bodyPr anchorCtr="0" anchor="t" bIns="0" lIns="0" spcFirstLastPara="1" rIns="0" wrap="square" tIns="0">
            <a:spAutoFit/>
          </a:bodyPr>
          <a:lstStyle/>
          <a:p>
            <a:pPr indent="-482600" lvl="0" marL="457200" rtl="0" algn="l">
              <a:lnSpc>
                <a:spcPct val="115000"/>
              </a:lnSpc>
              <a:spcBef>
                <a:spcPts val="1000"/>
              </a:spcBef>
              <a:spcAft>
                <a:spcPts val="0"/>
              </a:spcAft>
              <a:buClr>
                <a:schemeClr val="dk1"/>
              </a:buClr>
              <a:buSzPts val="3100"/>
              <a:buChar char="•"/>
            </a:pPr>
            <a:r>
              <a:rPr lang="en-US" sz="3100">
                <a:solidFill>
                  <a:schemeClr val="dk1"/>
                </a:solidFill>
              </a:rPr>
              <a:t>This project started with a proprietary algorithm provided by our sponsor to analyze past stock market data to verify its performance.</a:t>
            </a:r>
            <a:endParaRPr sz="3100">
              <a:solidFill>
                <a:schemeClr val="dk1"/>
              </a:solidFill>
            </a:endParaRPr>
          </a:p>
          <a:p>
            <a:pPr indent="-482600" lvl="0" marL="457200" rtl="0" algn="l">
              <a:lnSpc>
                <a:spcPct val="115000"/>
              </a:lnSpc>
              <a:spcBef>
                <a:spcPts val="1000"/>
              </a:spcBef>
              <a:spcAft>
                <a:spcPts val="0"/>
              </a:spcAft>
              <a:buClr>
                <a:schemeClr val="dk1"/>
              </a:buClr>
              <a:buSzPts val="3100"/>
              <a:buChar char="•"/>
            </a:pPr>
            <a:r>
              <a:rPr lang="en-US" sz="3100">
                <a:solidFill>
                  <a:schemeClr val="dk1"/>
                </a:solidFill>
              </a:rPr>
              <a:t>We chose Alpaca which provides an API to send and receive market data and orders. Users can utilize both paper and live trading.</a:t>
            </a:r>
            <a:endParaRPr sz="3100">
              <a:solidFill>
                <a:schemeClr val="dk1"/>
              </a:solidFill>
            </a:endParaRPr>
          </a:p>
          <a:p>
            <a:pPr indent="-482600" lvl="0" marL="457200" marR="0" rtl="0" algn="l">
              <a:lnSpc>
                <a:spcPct val="120000"/>
              </a:lnSpc>
              <a:spcBef>
                <a:spcPts val="1000"/>
              </a:spcBef>
              <a:spcAft>
                <a:spcPts val="0"/>
              </a:spcAft>
              <a:buClr>
                <a:schemeClr val="dk1"/>
              </a:buClr>
              <a:buSzPts val="3100"/>
              <a:buChar char="•"/>
            </a:pPr>
            <a:r>
              <a:rPr lang="en-US" sz="3100">
                <a:solidFill>
                  <a:schemeClr val="dk1"/>
                </a:solidFill>
              </a:rPr>
              <a:t>This project is split into both a backend and a frontend portion, both contained within a single Django application. The application runs daily and works by getting live stock data through Alpaca’s API and using that data to run the recommendation engine. The resulting recommendation for the current day is passed into a SQLite database. </a:t>
            </a:r>
            <a:endParaRPr sz="3100">
              <a:solidFill>
                <a:schemeClr val="dk1"/>
              </a:solidFill>
            </a:endParaRPr>
          </a:p>
          <a:p>
            <a:pPr indent="-482600" lvl="0" marL="457200" marR="0" rtl="0" algn="l">
              <a:lnSpc>
                <a:spcPct val="120000"/>
              </a:lnSpc>
              <a:spcBef>
                <a:spcPts val="1000"/>
              </a:spcBef>
              <a:spcAft>
                <a:spcPts val="0"/>
              </a:spcAft>
              <a:buClr>
                <a:schemeClr val="dk1"/>
              </a:buClr>
              <a:buSzPts val="3100"/>
              <a:buChar char="•"/>
            </a:pPr>
            <a:r>
              <a:rPr lang="en-US" sz="3100">
                <a:solidFill>
                  <a:schemeClr val="dk1"/>
                </a:solidFill>
              </a:rPr>
              <a:t>The user receives the recommendation via the frontend web application, which also allows for them to place orders, view their order history and account performance. </a:t>
            </a:r>
            <a:endParaRPr sz="3100">
              <a:solidFill>
                <a:schemeClr val="dk1"/>
              </a:solidFill>
            </a:endParaRPr>
          </a:p>
          <a:p>
            <a:pPr indent="-482600" lvl="0" marL="457200" marR="0" rtl="0" algn="l">
              <a:lnSpc>
                <a:spcPct val="120000"/>
              </a:lnSpc>
              <a:spcBef>
                <a:spcPts val="1000"/>
              </a:spcBef>
              <a:spcAft>
                <a:spcPts val="0"/>
              </a:spcAft>
              <a:buClr>
                <a:schemeClr val="dk1"/>
              </a:buClr>
              <a:buSzPts val="3100"/>
              <a:buFont typeface="Arial"/>
              <a:buChar char="•"/>
            </a:pPr>
            <a:r>
              <a:rPr lang="en-US" sz="3100">
                <a:solidFill>
                  <a:schemeClr val="dk1"/>
                </a:solidFill>
              </a:rPr>
              <a:t>The backend utilizes APScheduler, a task scheduling library, to generate the latest recommendation shortly after market close. </a:t>
            </a:r>
            <a:endParaRPr sz="1700"/>
          </a:p>
          <a:p>
            <a:pPr indent="0" lvl="0" marL="457200" marR="0" rtl="0" algn="l">
              <a:lnSpc>
                <a:spcPct val="120000"/>
              </a:lnSpc>
              <a:spcBef>
                <a:spcPts val="1000"/>
              </a:spcBef>
              <a:spcAft>
                <a:spcPts val="0"/>
              </a:spcAft>
              <a:buNone/>
            </a:pPr>
            <a:r>
              <a:t/>
            </a:r>
            <a:endParaRPr b="0" i="0" sz="2800" u="none" cap="none" strike="noStrike">
              <a:solidFill>
                <a:schemeClr val="dk1"/>
              </a:solidFill>
              <a:latin typeface="Arial"/>
              <a:ea typeface="Arial"/>
              <a:cs typeface="Arial"/>
              <a:sym typeface="Arial"/>
            </a:endParaRPr>
          </a:p>
        </p:txBody>
      </p:sp>
      <p:sp>
        <p:nvSpPr>
          <p:cNvPr id="31" name="Google Shape;31;p1"/>
          <p:cNvSpPr txBox="1"/>
          <p:nvPr/>
        </p:nvSpPr>
        <p:spPr>
          <a:xfrm>
            <a:off x="1931989" y="5503233"/>
            <a:ext cx="38953999" cy="380074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7200"/>
              <a:buFont typeface="Arial"/>
              <a:buNone/>
            </a:pPr>
            <a:r>
              <a:rPr lang="en-US" sz="7000">
                <a:solidFill>
                  <a:schemeClr val="dk1"/>
                </a:solidFill>
                <a:latin typeface="Georgia"/>
                <a:ea typeface="Georgia"/>
                <a:cs typeface="Georgia"/>
                <a:sym typeface="Georgia"/>
              </a:rPr>
              <a:t>This project created an automated trading algorithm that analyzes daily stock market performance using a proprietary algorithm, and automatically sends orders to our broker using an API.</a:t>
            </a:r>
            <a:endParaRPr b="0" i="0" sz="7000" u="none" cap="none" strike="noStrike">
              <a:solidFill>
                <a:schemeClr val="dk1"/>
              </a:solidFill>
              <a:latin typeface="Georgia"/>
              <a:ea typeface="Georgia"/>
              <a:cs typeface="Georgia"/>
              <a:sym typeface="Georgia"/>
            </a:endParaRPr>
          </a:p>
        </p:txBody>
      </p:sp>
      <p:sp>
        <p:nvSpPr>
          <p:cNvPr id="32" name="Google Shape;32;p1"/>
          <p:cNvSpPr txBox="1"/>
          <p:nvPr/>
        </p:nvSpPr>
        <p:spPr>
          <a:xfrm>
            <a:off x="4189175" y="23313150"/>
            <a:ext cx="5021100" cy="665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rPr>
              <a:t>Team Members</a:t>
            </a:r>
            <a:endParaRPr b="0" i="0" sz="4800" u="none" cap="none" strike="noStrike">
              <a:solidFill>
                <a:srgbClr val="E05529"/>
              </a:solidFill>
              <a:latin typeface="Arial"/>
              <a:ea typeface="Arial"/>
              <a:cs typeface="Arial"/>
              <a:sym typeface="Arial"/>
            </a:endParaRPr>
          </a:p>
        </p:txBody>
      </p:sp>
      <p:sp>
        <p:nvSpPr>
          <p:cNvPr id="33" name="Google Shape;33;p1"/>
          <p:cNvSpPr txBox="1"/>
          <p:nvPr/>
        </p:nvSpPr>
        <p:spPr>
          <a:xfrm>
            <a:off x="1453475" y="23978250"/>
            <a:ext cx="10492500" cy="3549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lang="en-US" sz="3800">
                <a:solidFill>
                  <a:schemeClr val="dk1"/>
                </a:solidFill>
              </a:rPr>
              <a:t>Logan Jensen (jensenlo@oregonstate.edu)</a:t>
            </a:r>
            <a:endParaRPr sz="3800">
              <a:solidFill>
                <a:schemeClr val="dk1"/>
              </a:solidFill>
            </a:endParaRPr>
          </a:p>
          <a:p>
            <a:pPr indent="0" lvl="0" marL="0" marR="0" rtl="0" algn="ctr">
              <a:lnSpc>
                <a:spcPct val="100000"/>
              </a:lnSpc>
              <a:spcBef>
                <a:spcPts val="0"/>
              </a:spcBef>
              <a:spcAft>
                <a:spcPts val="0"/>
              </a:spcAft>
              <a:buClr>
                <a:schemeClr val="dk1"/>
              </a:buClr>
              <a:buSzPts val="2800"/>
              <a:buFont typeface="Arial"/>
              <a:buNone/>
            </a:pPr>
            <a:r>
              <a:rPr lang="en-US" sz="3800">
                <a:solidFill>
                  <a:schemeClr val="dk1"/>
                </a:solidFill>
              </a:rPr>
              <a:t>Amar Jilani (jilania@oregonstate.edu)</a:t>
            </a:r>
            <a:endParaRPr sz="3800">
              <a:solidFill>
                <a:schemeClr val="dk1"/>
              </a:solidFill>
            </a:endParaRPr>
          </a:p>
          <a:p>
            <a:pPr indent="0" lvl="0" marL="0" marR="0" rtl="0" algn="ctr">
              <a:lnSpc>
                <a:spcPct val="100000"/>
              </a:lnSpc>
              <a:spcBef>
                <a:spcPts val="0"/>
              </a:spcBef>
              <a:spcAft>
                <a:spcPts val="0"/>
              </a:spcAft>
              <a:buClr>
                <a:schemeClr val="dk1"/>
              </a:buClr>
              <a:buSzPts val="2800"/>
              <a:buFont typeface="Arial"/>
              <a:buNone/>
            </a:pPr>
            <a:r>
              <a:rPr lang="en-US" sz="3800">
                <a:solidFill>
                  <a:schemeClr val="dk1"/>
                </a:solidFill>
              </a:rPr>
              <a:t>Noah Lawler (lawlern@oregonstate.edu)</a:t>
            </a:r>
            <a:endParaRPr sz="3800">
              <a:solidFill>
                <a:schemeClr val="dk1"/>
              </a:solidFill>
            </a:endParaRPr>
          </a:p>
          <a:p>
            <a:pPr indent="0" lvl="0" marL="0" marR="0" rtl="0" algn="ctr">
              <a:lnSpc>
                <a:spcPct val="100000"/>
              </a:lnSpc>
              <a:spcBef>
                <a:spcPts val="0"/>
              </a:spcBef>
              <a:spcAft>
                <a:spcPts val="0"/>
              </a:spcAft>
              <a:buClr>
                <a:schemeClr val="dk1"/>
              </a:buClr>
              <a:buSzPts val="2800"/>
              <a:buFont typeface="Arial"/>
              <a:buNone/>
            </a:pPr>
            <a:r>
              <a:rPr lang="en-US" sz="3800">
                <a:solidFill>
                  <a:schemeClr val="dk1"/>
                </a:solidFill>
              </a:rPr>
              <a:t>David Mingeaud (mingeaud@oregonstate.edu)</a:t>
            </a:r>
            <a:endParaRPr sz="3800">
              <a:solidFill>
                <a:schemeClr val="dk1"/>
              </a:solidFill>
            </a:endParaRPr>
          </a:p>
        </p:txBody>
      </p:sp>
      <p:sp>
        <p:nvSpPr>
          <p:cNvPr id="34" name="Google Shape;34;p1"/>
          <p:cNvSpPr txBox="1"/>
          <p:nvPr/>
        </p:nvSpPr>
        <p:spPr>
          <a:xfrm>
            <a:off x="1932004" y="3463925"/>
            <a:ext cx="39607800" cy="1542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12500"/>
              <a:buFont typeface="Impact"/>
              <a:buNone/>
            </a:pPr>
            <a:r>
              <a:rPr lang="en-US" sz="9300">
                <a:solidFill>
                  <a:srgbClr val="E05529"/>
                </a:solidFill>
                <a:latin typeface="Impact"/>
                <a:ea typeface="Impact"/>
                <a:cs typeface="Impact"/>
                <a:sym typeface="Impact"/>
              </a:rPr>
              <a:t>Investment Recommendations using Algorithmic Stock Market Trading Strategies</a:t>
            </a:r>
            <a:endParaRPr b="0" i="0" sz="9300" u="none" cap="none" strike="noStrike">
              <a:solidFill>
                <a:srgbClr val="E05529"/>
              </a:solidFill>
              <a:latin typeface="Impact"/>
              <a:ea typeface="Impact"/>
              <a:cs typeface="Impact"/>
              <a:sym typeface="Impact"/>
            </a:endParaRPr>
          </a:p>
        </p:txBody>
      </p:sp>
      <p:sp>
        <p:nvSpPr>
          <p:cNvPr id="35" name="Google Shape;35;p1"/>
          <p:cNvSpPr txBox="1"/>
          <p:nvPr/>
        </p:nvSpPr>
        <p:spPr>
          <a:xfrm>
            <a:off x="1990624" y="21031212"/>
            <a:ext cx="9418200" cy="6234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E05529"/>
              </a:buClr>
              <a:buSzPts val="4800"/>
              <a:buFont typeface="Arial"/>
              <a:buNone/>
            </a:pPr>
            <a:r>
              <a:rPr lang="en-US" sz="4500">
                <a:solidFill>
                  <a:srgbClr val="E05529"/>
                </a:solidFill>
              </a:rPr>
              <a:t>Basic application architecture </a:t>
            </a:r>
            <a:endParaRPr b="0" i="0" sz="4500" u="none" cap="none" strike="noStrike">
              <a:solidFill>
                <a:srgbClr val="E05529"/>
              </a:solidFill>
              <a:latin typeface="Arial"/>
              <a:ea typeface="Arial"/>
              <a:cs typeface="Arial"/>
              <a:sym typeface="Arial"/>
            </a:endParaRPr>
          </a:p>
        </p:txBody>
      </p:sp>
      <p:sp>
        <p:nvSpPr>
          <p:cNvPr id="36" name="Google Shape;36;p1"/>
          <p:cNvSpPr txBox="1"/>
          <p:nvPr/>
        </p:nvSpPr>
        <p:spPr>
          <a:xfrm>
            <a:off x="21871700" y="19178650"/>
            <a:ext cx="13612200" cy="6234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E05529"/>
              </a:buClr>
              <a:buSzPts val="4800"/>
              <a:buFont typeface="Arial"/>
              <a:buNone/>
            </a:pPr>
            <a:r>
              <a:rPr lang="en-US" sz="4500">
                <a:solidFill>
                  <a:srgbClr val="E05529"/>
                </a:solidFill>
              </a:rPr>
              <a:t>Example </a:t>
            </a:r>
            <a:r>
              <a:rPr lang="en-US" sz="4500">
                <a:solidFill>
                  <a:srgbClr val="E05529"/>
                </a:solidFill>
              </a:rPr>
              <a:t>graph of </a:t>
            </a:r>
            <a:r>
              <a:rPr lang="en-US" sz="4500">
                <a:solidFill>
                  <a:srgbClr val="E05529"/>
                </a:solidFill>
              </a:rPr>
              <a:t>backtesting the algorithm </a:t>
            </a:r>
            <a:endParaRPr b="0" i="0" sz="4500" u="none" cap="none" strike="noStrike">
              <a:solidFill>
                <a:srgbClr val="E05529"/>
              </a:solidFill>
              <a:latin typeface="Arial"/>
              <a:ea typeface="Arial"/>
              <a:cs typeface="Arial"/>
              <a:sym typeface="Arial"/>
            </a:endParaRPr>
          </a:p>
        </p:txBody>
      </p:sp>
      <p:sp>
        <p:nvSpPr>
          <p:cNvPr id="37" name="Google Shape;37;p1"/>
          <p:cNvSpPr txBox="1"/>
          <p:nvPr/>
        </p:nvSpPr>
        <p:spPr>
          <a:xfrm>
            <a:off x="13640674" y="31539462"/>
            <a:ext cx="9418200" cy="6234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E05529"/>
              </a:buClr>
              <a:buSzPts val="4800"/>
              <a:buFont typeface="Arial"/>
              <a:buNone/>
            </a:pPr>
            <a:r>
              <a:rPr lang="en-US" sz="4500">
                <a:solidFill>
                  <a:srgbClr val="E05529"/>
                </a:solidFill>
              </a:rPr>
              <a:t>Webapp user interface</a:t>
            </a:r>
            <a:endParaRPr b="0" i="0" sz="4500" u="none" cap="none" strike="noStrike">
              <a:solidFill>
                <a:srgbClr val="E05529"/>
              </a:solidFill>
              <a:latin typeface="Arial"/>
              <a:ea typeface="Arial"/>
              <a:cs typeface="Arial"/>
              <a:sym typeface="Arial"/>
            </a:endParaRPr>
          </a:p>
        </p:txBody>
      </p:sp>
      <p:pic>
        <p:nvPicPr>
          <p:cNvPr id="38" name="Google Shape;38;p1"/>
          <p:cNvPicPr preferRelativeResize="0"/>
          <p:nvPr/>
        </p:nvPicPr>
        <p:blipFill>
          <a:blip r:embed="rId5">
            <a:alphaModFix/>
          </a:blip>
          <a:stretch>
            <a:fillRect/>
          </a:stretch>
        </p:blipFill>
        <p:spPr>
          <a:xfrm>
            <a:off x="21871700" y="8392475"/>
            <a:ext cx="19939724" cy="105457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2017-04-19T21:01:26Z</dcterms:created>
  <dc:creator>Microsoft Office User</dc:creator>
</cp:coreProperties>
</file>