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2" descr="그림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102" y="-2542"/>
            <a:ext cx="12220858" cy="687423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직사각형 7"/>
          <p:cNvSpPr txBox="1"/>
          <p:nvPr/>
        </p:nvSpPr>
        <p:spPr>
          <a:xfrm>
            <a:off x="93052" y="6605561"/>
            <a:ext cx="4901121" cy="22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Copyright@2017 SK Co. Ltd. All Rights Reserved</a:t>
            </a:r>
          </a:p>
        </p:txBody>
      </p:sp>
      <p:sp>
        <p:nvSpPr>
          <p:cNvPr id="24" name="직사각형 1"/>
          <p:cNvSpPr/>
          <p:nvPr/>
        </p:nvSpPr>
        <p:spPr>
          <a:xfrm>
            <a:off x="-19140" y="836711"/>
            <a:ext cx="12226901" cy="5760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5" name="본문 첫 번째 줄…"/>
          <p:cNvSpPr txBox="1"/>
          <p:nvPr>
            <p:ph type="body" idx="1"/>
          </p:nvPr>
        </p:nvSpPr>
        <p:spPr>
          <a:xfrm>
            <a:off x="215680" y="980728"/>
            <a:ext cx="11760642" cy="5426170"/>
          </a:xfrm>
          <a:prstGeom prst="rect">
            <a:avLst/>
          </a:prstGeom>
        </p:spPr>
        <p:txBody>
          <a:bodyPr/>
          <a:lstStyle>
            <a:lvl1pPr marL="342907" indent="-342907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514362" indent="-342907"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290668" indent="-390534"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1786776" indent="-531029"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제목 텍스트"/>
          <p:cNvSpPr txBox="1"/>
          <p:nvPr>
            <p:ph type="title"/>
          </p:nvPr>
        </p:nvSpPr>
        <p:spPr>
          <a:xfrm>
            <a:off x="143342" y="44638"/>
            <a:ext cx="11921778" cy="7337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4"/>
          <p:cNvSpPr/>
          <p:nvPr/>
        </p:nvSpPr>
        <p:spPr>
          <a:xfrm rot="5400000">
            <a:off x="3371220" y="861636"/>
            <a:ext cx="1080123" cy="886258"/>
          </a:xfrm>
          <a:prstGeom prst="triangl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" name="직사각형 3"/>
          <p:cNvSpPr/>
          <p:nvPr/>
        </p:nvSpPr>
        <p:spPr>
          <a:xfrm>
            <a:off x="-3" y="-1"/>
            <a:ext cx="3791750" cy="686860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" name="직사각형 8"/>
          <p:cNvSpPr txBox="1"/>
          <p:nvPr/>
        </p:nvSpPr>
        <p:spPr>
          <a:xfrm>
            <a:off x="741117" y="945597"/>
            <a:ext cx="2212821" cy="646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4500745" y="476672"/>
            <a:ext cx="7475578" cy="590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제목 텍스트"/>
          <p:cNvSpPr txBox="1"/>
          <p:nvPr>
            <p:ph type="title"/>
          </p:nvPr>
        </p:nvSpPr>
        <p:spPr>
          <a:xfrm>
            <a:off x="1826683" y="1371600"/>
            <a:ext cx="97536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제목 텍스트</a:t>
            </a:r>
          </a:p>
        </p:txBody>
      </p:sp>
      <p:sp>
        <p:nvSpPr>
          <p:cNvPr id="7" name="슬라이드 번호"/>
          <p:cNvSpPr txBox="1"/>
          <p:nvPr>
            <p:ph type="sldNum" sz="quarter" idx="2"/>
          </p:nvPr>
        </p:nvSpPr>
        <p:spPr>
          <a:xfrm>
            <a:off x="11322980" y="6465213"/>
            <a:ext cx="192584" cy="160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indent="25400">
              <a:lnSpc>
                <a:spcPts val="1200"/>
              </a:lnSpc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498033" marR="0" indent="-326579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−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912836" marR="0" indent="-381009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316704" marR="0" indent="-416570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➢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1822179" marR="0" indent="-566434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✓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823" marR="0" indent="-365767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9036" marR="0" indent="-365767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247" marR="0" indent="-365767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459" marR="0" indent="-365769" algn="l" defTabSz="914421" rtl="0" latinLnBrk="0">
        <a:lnSpc>
          <a:spcPct val="11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4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10"/>
          <p:cNvSpPr txBox="1"/>
          <p:nvPr>
            <p:ph type="sldNum" sz="quarter" idx="4294967295"/>
          </p:nvPr>
        </p:nvSpPr>
        <p:spPr>
          <a:xfrm>
            <a:off x="11322980" y="6465213"/>
            <a:ext cx="127001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2192000" cy="6868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0"/>
            <a:ext cx="1952226" cy="793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그룹 1"/>
          <p:cNvGrpSpPr/>
          <p:nvPr/>
        </p:nvGrpSpPr>
        <p:grpSpPr>
          <a:xfrm>
            <a:off x="4845574" y="2924942"/>
            <a:ext cx="7300705" cy="3505451"/>
            <a:chOff x="0" y="0"/>
            <a:chExt cx="7300704" cy="3505449"/>
          </a:xfrm>
        </p:grpSpPr>
        <p:sp>
          <p:nvSpPr>
            <p:cNvPr id="39" name="Rectangle 2"/>
            <p:cNvSpPr txBox="1"/>
            <p:nvPr/>
          </p:nvSpPr>
          <p:spPr>
            <a:xfrm>
              <a:off x="0" y="0"/>
              <a:ext cx="7300705" cy="2232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lnSpc>
                  <a:spcPct val="110000"/>
                </a:lnSpc>
                <a:defRPr b="1" sz="28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Self-Attention</a:t>
              </a:r>
              <a:r>
                <a:t> </a:t>
              </a:r>
              <a:r>
                <a:t>Generative</a:t>
              </a:r>
              <a:r>
                <a:t> </a:t>
              </a:r>
              <a:r>
                <a:t>Adversarial</a:t>
              </a:r>
              <a:r>
                <a:t> </a:t>
              </a:r>
              <a:r>
                <a:t>Networks(SAGAN)</a:t>
              </a:r>
            </a:p>
          </p:txBody>
        </p:sp>
        <p:sp>
          <p:nvSpPr>
            <p:cNvPr id="40" name="Ondertitel 3"/>
            <p:cNvSpPr txBox="1"/>
            <p:nvPr/>
          </p:nvSpPr>
          <p:spPr>
            <a:xfrm>
              <a:off x="522156" y="1758387"/>
              <a:ext cx="6778549" cy="1747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1300368">
                <a:lnSpc>
                  <a:spcPct val="150000"/>
                </a:lnSpc>
                <a:defRPr b="1"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 Mun Eob Kim</a:t>
              </a:r>
              <a:endParaRPr sz="3000">
                <a:solidFill>
                  <a:srgbClr val="FFD200"/>
                </a:solidFill>
              </a:endParaRPr>
            </a:p>
            <a:p>
              <a:pPr defTabSz="1300368">
                <a:lnSpc>
                  <a:spcPct val="150000"/>
                </a:lnSpc>
                <a:defRPr sz="300">
                  <a:latin typeface="Arial"/>
                  <a:ea typeface="Arial"/>
                  <a:cs typeface="Arial"/>
                  <a:sym typeface="Arial"/>
                </a:defRPr>
              </a:pPr>
              <a:r>
                <a:t>                                                   </a:t>
              </a:r>
              <a:r>
                <a:rPr sz="1800"/>
                <a:t>Pattern Recognition &amp; Machine Intelligence (PMI) Lab </a:t>
              </a:r>
              <a:endParaRPr sz="3000">
                <a:solidFill>
                  <a:srgbClr val="FFD200"/>
                </a:solidFill>
              </a:endParaRPr>
            </a:p>
            <a:p>
              <a:pPr defTabSz="1300368">
                <a:lnSpc>
                  <a:spcPct val="1500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         Hankuk University of Foreign Studies</a:t>
              </a:r>
              <a:endParaRPr sz="3000">
                <a:solidFill>
                  <a:srgbClr val="FFD200"/>
                </a:solidFill>
              </a:endParaRPr>
            </a:p>
            <a:p>
              <a:pPr defTabSz="1300368">
                <a:lnSpc>
                  <a:spcPct val="150000"/>
                </a:lnSpc>
                <a:defRPr>
                  <a:effectLst>
                    <a:outerShdw sx="100000" sy="100000" kx="0" ky="0" algn="b" rotWithShape="0" blurRad="50800" dist="63500" dir="2700000">
                      <a:srgbClr val="000000">
                        <a:alpha val="40000"/>
                      </a:srgbClr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pPr>
              <a:r>
                <a:t>         </a:t>
              </a:r>
              <a:r>
                <a:rPr>
                  <a:solidFill>
                    <a:srgbClr val="0000FF"/>
                  </a:solidFill>
                </a:rPr>
                <a:t>http://pmilab.wixsite.com/pmi-lab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Generative Adversarial Networks</a:t>
            </a:r>
          </a:p>
        </p:txBody>
      </p:sp>
      <p:sp>
        <p:nvSpPr>
          <p:cNvPr id="70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939" y="1421395"/>
            <a:ext cx="10808121" cy="4571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grpSp>
        <p:nvGrpSpPr>
          <p:cNvPr id="104" name="그룹"/>
          <p:cNvGrpSpPr/>
          <p:nvPr/>
        </p:nvGrpSpPr>
        <p:grpSpPr>
          <a:xfrm>
            <a:off x="2136893" y="1665793"/>
            <a:ext cx="2337493" cy="2342552"/>
            <a:chOff x="0" y="0"/>
            <a:chExt cx="2337492" cy="2342551"/>
          </a:xfrm>
        </p:grpSpPr>
        <p:grpSp>
          <p:nvGrpSpPr>
            <p:cNvPr id="83" name="그룹"/>
            <p:cNvGrpSpPr/>
            <p:nvPr/>
          </p:nvGrpSpPr>
          <p:grpSpPr>
            <a:xfrm>
              <a:off x="501457" y="-1"/>
              <a:ext cx="1836036" cy="1843107"/>
              <a:chOff x="0" y="0"/>
              <a:chExt cx="1836035" cy="1843105"/>
            </a:xfrm>
          </p:grpSpPr>
          <p:sp>
            <p:nvSpPr>
              <p:cNvPr id="74" name="정육면체"/>
              <p:cNvSpPr/>
              <p:nvPr/>
            </p:nvSpPr>
            <p:spPr>
              <a:xfrm>
                <a:off x="0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" name="정육면체"/>
              <p:cNvSpPr/>
              <p:nvPr/>
            </p:nvSpPr>
            <p:spPr>
              <a:xfrm>
                <a:off x="524807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" name="정육면체"/>
              <p:cNvSpPr/>
              <p:nvPr/>
            </p:nvSpPr>
            <p:spPr>
              <a:xfrm>
                <a:off x="1050383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" name="정육면체"/>
              <p:cNvSpPr/>
              <p:nvPr/>
            </p:nvSpPr>
            <p:spPr>
              <a:xfrm>
                <a:off x="0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" name="정육면체"/>
              <p:cNvSpPr/>
              <p:nvPr/>
            </p:nvSpPr>
            <p:spPr>
              <a:xfrm>
                <a:off x="524807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" name="정육면체"/>
              <p:cNvSpPr/>
              <p:nvPr/>
            </p:nvSpPr>
            <p:spPr>
              <a:xfrm>
                <a:off x="1050383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" name="정육면체"/>
              <p:cNvSpPr/>
              <p:nvPr/>
            </p:nvSpPr>
            <p:spPr>
              <a:xfrm>
                <a:off x="0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" name="정육면체"/>
              <p:cNvSpPr/>
              <p:nvPr/>
            </p:nvSpPr>
            <p:spPr>
              <a:xfrm>
                <a:off x="524807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2" name="정육면체"/>
              <p:cNvSpPr/>
              <p:nvPr/>
            </p:nvSpPr>
            <p:spPr>
              <a:xfrm>
                <a:off x="1050383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3" name="그룹"/>
            <p:cNvGrpSpPr/>
            <p:nvPr/>
          </p:nvGrpSpPr>
          <p:grpSpPr>
            <a:xfrm>
              <a:off x="249583" y="255876"/>
              <a:ext cx="1836036" cy="1843107"/>
              <a:chOff x="0" y="0"/>
              <a:chExt cx="1836035" cy="1843105"/>
            </a:xfrm>
          </p:grpSpPr>
          <p:sp>
            <p:nvSpPr>
              <p:cNvPr id="84" name="정육면체"/>
              <p:cNvSpPr/>
              <p:nvPr/>
            </p:nvSpPr>
            <p:spPr>
              <a:xfrm>
                <a:off x="0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5" name="정육면체"/>
              <p:cNvSpPr/>
              <p:nvPr/>
            </p:nvSpPr>
            <p:spPr>
              <a:xfrm>
                <a:off x="524807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6" name="정육면체"/>
              <p:cNvSpPr/>
              <p:nvPr/>
            </p:nvSpPr>
            <p:spPr>
              <a:xfrm>
                <a:off x="1050383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" name="정육면체"/>
              <p:cNvSpPr/>
              <p:nvPr/>
            </p:nvSpPr>
            <p:spPr>
              <a:xfrm>
                <a:off x="0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" name="정육면체"/>
              <p:cNvSpPr/>
              <p:nvPr/>
            </p:nvSpPr>
            <p:spPr>
              <a:xfrm>
                <a:off x="524807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" name="정육면체"/>
              <p:cNvSpPr/>
              <p:nvPr/>
            </p:nvSpPr>
            <p:spPr>
              <a:xfrm>
                <a:off x="1050383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" name="정육면체"/>
              <p:cNvSpPr/>
              <p:nvPr/>
            </p:nvSpPr>
            <p:spPr>
              <a:xfrm>
                <a:off x="0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" name="정육면체"/>
              <p:cNvSpPr/>
              <p:nvPr/>
            </p:nvSpPr>
            <p:spPr>
              <a:xfrm>
                <a:off x="524807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" name="정육면체"/>
              <p:cNvSpPr/>
              <p:nvPr/>
            </p:nvSpPr>
            <p:spPr>
              <a:xfrm>
                <a:off x="1050383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3" name="그룹"/>
            <p:cNvGrpSpPr/>
            <p:nvPr/>
          </p:nvGrpSpPr>
          <p:grpSpPr>
            <a:xfrm>
              <a:off x="-1" y="499446"/>
              <a:ext cx="1836037" cy="1843106"/>
              <a:chOff x="0" y="0"/>
              <a:chExt cx="1836035" cy="1843105"/>
            </a:xfrm>
          </p:grpSpPr>
          <p:sp>
            <p:nvSpPr>
              <p:cNvPr id="94" name="정육면체"/>
              <p:cNvSpPr/>
              <p:nvPr/>
            </p:nvSpPr>
            <p:spPr>
              <a:xfrm>
                <a:off x="0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" name="정육면체"/>
              <p:cNvSpPr/>
              <p:nvPr/>
            </p:nvSpPr>
            <p:spPr>
              <a:xfrm>
                <a:off x="524807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6" name="정육면체"/>
              <p:cNvSpPr/>
              <p:nvPr/>
            </p:nvSpPr>
            <p:spPr>
              <a:xfrm>
                <a:off x="1050383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7" name="정육면체"/>
              <p:cNvSpPr/>
              <p:nvPr/>
            </p:nvSpPr>
            <p:spPr>
              <a:xfrm>
                <a:off x="0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8" name="정육면체"/>
              <p:cNvSpPr/>
              <p:nvPr/>
            </p:nvSpPr>
            <p:spPr>
              <a:xfrm>
                <a:off x="524807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9" name="정육면체"/>
              <p:cNvSpPr/>
              <p:nvPr/>
            </p:nvSpPr>
            <p:spPr>
              <a:xfrm>
                <a:off x="1050383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" name="정육면체"/>
              <p:cNvSpPr/>
              <p:nvPr/>
            </p:nvSpPr>
            <p:spPr>
              <a:xfrm>
                <a:off x="0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" name="정육면체"/>
              <p:cNvSpPr/>
              <p:nvPr/>
            </p:nvSpPr>
            <p:spPr>
              <a:xfrm>
                <a:off x="524807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" name="정육면체"/>
              <p:cNvSpPr/>
              <p:nvPr/>
            </p:nvSpPr>
            <p:spPr>
              <a:xfrm>
                <a:off x="1050383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35" name="그룹"/>
          <p:cNvGrpSpPr/>
          <p:nvPr/>
        </p:nvGrpSpPr>
        <p:grpSpPr>
          <a:xfrm>
            <a:off x="934748" y="3000908"/>
            <a:ext cx="2337493" cy="2342553"/>
            <a:chOff x="0" y="0"/>
            <a:chExt cx="2337492" cy="2342551"/>
          </a:xfrm>
        </p:grpSpPr>
        <p:grpSp>
          <p:nvGrpSpPr>
            <p:cNvPr id="114" name="그룹"/>
            <p:cNvGrpSpPr/>
            <p:nvPr/>
          </p:nvGrpSpPr>
          <p:grpSpPr>
            <a:xfrm>
              <a:off x="501457" y="-1"/>
              <a:ext cx="1836036" cy="1843107"/>
              <a:chOff x="0" y="0"/>
              <a:chExt cx="1836035" cy="1843105"/>
            </a:xfrm>
          </p:grpSpPr>
          <p:sp>
            <p:nvSpPr>
              <p:cNvPr id="105" name="정육면체"/>
              <p:cNvSpPr/>
              <p:nvPr/>
            </p:nvSpPr>
            <p:spPr>
              <a:xfrm>
                <a:off x="0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6" name="정육면체"/>
              <p:cNvSpPr/>
              <p:nvPr/>
            </p:nvSpPr>
            <p:spPr>
              <a:xfrm>
                <a:off x="524807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" name="정육면체"/>
              <p:cNvSpPr/>
              <p:nvPr/>
            </p:nvSpPr>
            <p:spPr>
              <a:xfrm>
                <a:off x="1050383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" name="정육면체"/>
              <p:cNvSpPr/>
              <p:nvPr/>
            </p:nvSpPr>
            <p:spPr>
              <a:xfrm>
                <a:off x="0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9" name="정육면체"/>
              <p:cNvSpPr/>
              <p:nvPr/>
            </p:nvSpPr>
            <p:spPr>
              <a:xfrm>
                <a:off x="524807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" name="정육면체"/>
              <p:cNvSpPr/>
              <p:nvPr/>
            </p:nvSpPr>
            <p:spPr>
              <a:xfrm>
                <a:off x="1050383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1" name="정육면체"/>
              <p:cNvSpPr/>
              <p:nvPr/>
            </p:nvSpPr>
            <p:spPr>
              <a:xfrm>
                <a:off x="0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2" name="정육면체"/>
              <p:cNvSpPr/>
              <p:nvPr/>
            </p:nvSpPr>
            <p:spPr>
              <a:xfrm>
                <a:off x="524807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3" name="정육면체"/>
              <p:cNvSpPr/>
              <p:nvPr/>
            </p:nvSpPr>
            <p:spPr>
              <a:xfrm>
                <a:off x="1050383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4" name="그룹"/>
            <p:cNvGrpSpPr/>
            <p:nvPr/>
          </p:nvGrpSpPr>
          <p:grpSpPr>
            <a:xfrm>
              <a:off x="249583" y="255876"/>
              <a:ext cx="1836036" cy="1843107"/>
              <a:chOff x="0" y="0"/>
              <a:chExt cx="1836035" cy="1843105"/>
            </a:xfrm>
          </p:grpSpPr>
          <p:sp>
            <p:nvSpPr>
              <p:cNvPr id="115" name="정육면체"/>
              <p:cNvSpPr/>
              <p:nvPr/>
            </p:nvSpPr>
            <p:spPr>
              <a:xfrm>
                <a:off x="0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" name="정육면체"/>
              <p:cNvSpPr/>
              <p:nvPr/>
            </p:nvSpPr>
            <p:spPr>
              <a:xfrm>
                <a:off x="524807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7" name="정육면체"/>
              <p:cNvSpPr/>
              <p:nvPr/>
            </p:nvSpPr>
            <p:spPr>
              <a:xfrm>
                <a:off x="1050383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" name="정육면체"/>
              <p:cNvSpPr/>
              <p:nvPr/>
            </p:nvSpPr>
            <p:spPr>
              <a:xfrm>
                <a:off x="0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" name="정육면체"/>
              <p:cNvSpPr/>
              <p:nvPr/>
            </p:nvSpPr>
            <p:spPr>
              <a:xfrm>
                <a:off x="524807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0" name="정육면체"/>
              <p:cNvSpPr/>
              <p:nvPr/>
            </p:nvSpPr>
            <p:spPr>
              <a:xfrm>
                <a:off x="1050383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" name="정육면체"/>
              <p:cNvSpPr/>
              <p:nvPr/>
            </p:nvSpPr>
            <p:spPr>
              <a:xfrm>
                <a:off x="0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" name="정육면체"/>
              <p:cNvSpPr/>
              <p:nvPr/>
            </p:nvSpPr>
            <p:spPr>
              <a:xfrm>
                <a:off x="524807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3" name="정육면체"/>
              <p:cNvSpPr/>
              <p:nvPr/>
            </p:nvSpPr>
            <p:spPr>
              <a:xfrm>
                <a:off x="1050383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-1" y="499446"/>
              <a:ext cx="1836037" cy="1843106"/>
              <a:chOff x="0" y="0"/>
              <a:chExt cx="1836035" cy="1843105"/>
            </a:xfrm>
          </p:grpSpPr>
          <p:sp>
            <p:nvSpPr>
              <p:cNvPr id="125" name="정육면체"/>
              <p:cNvSpPr/>
              <p:nvPr/>
            </p:nvSpPr>
            <p:spPr>
              <a:xfrm>
                <a:off x="0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정육면체"/>
              <p:cNvSpPr/>
              <p:nvPr/>
            </p:nvSpPr>
            <p:spPr>
              <a:xfrm>
                <a:off x="524807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정육면체"/>
              <p:cNvSpPr/>
              <p:nvPr/>
            </p:nvSpPr>
            <p:spPr>
              <a:xfrm>
                <a:off x="1050383" y="1057453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정육면체"/>
              <p:cNvSpPr/>
              <p:nvPr/>
            </p:nvSpPr>
            <p:spPr>
              <a:xfrm>
                <a:off x="0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정육면체"/>
              <p:cNvSpPr/>
              <p:nvPr/>
            </p:nvSpPr>
            <p:spPr>
              <a:xfrm>
                <a:off x="524807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0" name="정육면체"/>
              <p:cNvSpPr/>
              <p:nvPr/>
            </p:nvSpPr>
            <p:spPr>
              <a:xfrm>
                <a:off x="1050383" y="52741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" name="정육면체"/>
              <p:cNvSpPr/>
              <p:nvPr/>
            </p:nvSpPr>
            <p:spPr>
              <a:xfrm>
                <a:off x="0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" name="정육면체"/>
              <p:cNvSpPr/>
              <p:nvPr/>
            </p:nvSpPr>
            <p:spPr>
              <a:xfrm>
                <a:off x="524807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정육면체"/>
              <p:cNvSpPr/>
              <p:nvPr/>
            </p:nvSpPr>
            <p:spPr>
              <a:xfrm>
                <a:off x="1050383" y="0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36" name="[example]…"/>
          <p:cNvSpPr txBox="1"/>
          <p:nvPr/>
        </p:nvSpPr>
        <p:spPr>
          <a:xfrm>
            <a:off x="4898810" y="1471079"/>
            <a:ext cx="1171347" cy="148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 algn="ctr"/>
            <a:r>
              <a:t>w=3</a:t>
            </a:r>
          </a:p>
          <a:p>
            <a:pPr algn="ctr"/>
            <a:r>
              <a:t>h=3</a:t>
            </a:r>
          </a:p>
          <a:p>
            <a:pPr algn="ctr"/>
            <a:r>
              <a:t>c=24</a:t>
            </a:r>
          </a:p>
          <a:p>
            <a:pPr algn="ctr"/>
            <a:r>
              <a:t>k=8</a:t>
            </a:r>
          </a:p>
        </p:txBody>
      </p:sp>
      <p:sp>
        <p:nvSpPr>
          <p:cNvPr id="137" name="직사각형"/>
          <p:cNvSpPr/>
          <p:nvPr/>
        </p:nvSpPr>
        <p:spPr>
          <a:xfrm>
            <a:off x="10645178" y="1051280"/>
            <a:ext cx="1354467" cy="751154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8" name="선"/>
          <p:cNvSpPr/>
          <p:nvPr/>
        </p:nvSpPr>
        <p:spPr>
          <a:xfrm>
            <a:off x="4993319" y="3637516"/>
            <a:ext cx="3304542" cy="1"/>
          </a:xfrm>
          <a:prstGeom prst="line">
            <a:avLst/>
          </a:prstGeom>
          <a:ln w="25400">
            <a:solidFill>
              <a:srgbClr val="E224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1X1 convolution"/>
          <p:cNvSpPr txBox="1"/>
          <p:nvPr/>
        </p:nvSpPr>
        <p:spPr>
          <a:xfrm>
            <a:off x="5780139" y="3848826"/>
            <a:ext cx="173090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1X1 convolution</a:t>
            </a:r>
          </a:p>
        </p:txBody>
      </p:sp>
      <p:sp>
        <p:nvSpPr>
          <p:cNvPr id="140" name="…"/>
          <p:cNvSpPr txBox="1"/>
          <p:nvPr/>
        </p:nvSpPr>
        <p:spPr>
          <a:xfrm rot="19380000">
            <a:off x="3140980" y="3266205"/>
            <a:ext cx="510537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/>
            </a:lvl1pPr>
          </a:lstStyle>
          <a:p>
            <a:pPr/>
            <a:r>
              <a:t>…</a:t>
            </a:r>
          </a:p>
        </p:txBody>
      </p:sp>
      <p:sp>
        <p:nvSpPr>
          <p:cNvPr id="209" name="연결선"/>
          <p:cNvSpPr/>
          <p:nvPr/>
        </p:nvSpPr>
        <p:spPr>
          <a:xfrm>
            <a:off x="663853" y="3716914"/>
            <a:ext cx="258925" cy="1631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57" h="21600" fill="norm" stroke="1" extrusionOk="0">
                <a:moveTo>
                  <a:pt x="10583" y="21600"/>
                </a:moveTo>
                <a:cubicBezTo>
                  <a:pt x="-5243" y="13660"/>
                  <a:pt x="-3318" y="6460"/>
                  <a:pt x="16357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210" name="연결선"/>
          <p:cNvSpPr/>
          <p:nvPr/>
        </p:nvSpPr>
        <p:spPr>
          <a:xfrm>
            <a:off x="932691" y="5424248"/>
            <a:ext cx="1572698" cy="22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0"/>
                </a:moveTo>
                <a:cubicBezTo>
                  <a:pt x="13907" y="21234"/>
                  <a:pt x="6707" y="21600"/>
                  <a:pt x="0" y="1099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211" name="연결선"/>
          <p:cNvSpPr/>
          <p:nvPr/>
        </p:nvSpPr>
        <p:spPr>
          <a:xfrm>
            <a:off x="2519529" y="3345857"/>
            <a:ext cx="1994952" cy="2093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651" y="10441"/>
                  <a:pt x="10451" y="17641"/>
                  <a:pt x="0" y="2160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144" name="h"/>
          <p:cNvSpPr txBox="1"/>
          <p:nvPr/>
        </p:nvSpPr>
        <p:spPr>
          <a:xfrm>
            <a:off x="420987" y="4270667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145" name="w"/>
          <p:cNvSpPr txBox="1"/>
          <p:nvPr/>
        </p:nvSpPr>
        <p:spPr>
          <a:xfrm>
            <a:off x="1603165" y="5715817"/>
            <a:ext cx="26922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</a:t>
            </a:r>
          </a:p>
        </p:txBody>
      </p:sp>
      <p:sp>
        <p:nvSpPr>
          <p:cNvPr id="146" name="c"/>
          <p:cNvSpPr txBox="1"/>
          <p:nvPr/>
        </p:nvSpPr>
        <p:spPr>
          <a:xfrm>
            <a:off x="3972043" y="4621499"/>
            <a:ext cx="2184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47" name="[example]…"/>
          <p:cNvSpPr txBox="1"/>
          <p:nvPr/>
        </p:nvSpPr>
        <p:spPr>
          <a:xfrm>
            <a:off x="10736739" y="1101738"/>
            <a:ext cx="1171346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</p:txBody>
      </p:sp>
      <p:grpSp>
        <p:nvGrpSpPr>
          <p:cNvPr id="156" name="그룹"/>
          <p:cNvGrpSpPr/>
          <p:nvPr/>
        </p:nvGrpSpPr>
        <p:grpSpPr>
          <a:xfrm>
            <a:off x="5761567" y="4258036"/>
            <a:ext cx="2046109" cy="2041236"/>
            <a:chOff x="0" y="0"/>
            <a:chExt cx="2046107" cy="2041234"/>
          </a:xfrm>
        </p:grpSpPr>
        <p:grpSp>
          <p:nvGrpSpPr>
            <p:cNvPr id="151" name="그룹"/>
            <p:cNvGrpSpPr/>
            <p:nvPr/>
          </p:nvGrpSpPr>
          <p:grpSpPr>
            <a:xfrm>
              <a:off x="758997" y="0"/>
              <a:ext cx="1287111" cy="1285099"/>
              <a:chOff x="0" y="0"/>
              <a:chExt cx="1287110" cy="1285098"/>
            </a:xfrm>
          </p:grpSpPr>
          <p:sp>
            <p:nvSpPr>
              <p:cNvPr id="148" name="정육면체"/>
              <p:cNvSpPr/>
              <p:nvPr/>
            </p:nvSpPr>
            <p:spPr>
              <a:xfrm>
                <a:off x="501457" y="0"/>
                <a:ext cx="785654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9" name="정육면체"/>
              <p:cNvSpPr/>
              <p:nvPr/>
            </p:nvSpPr>
            <p:spPr>
              <a:xfrm>
                <a:off x="249583" y="25587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0" name="정육면체"/>
              <p:cNvSpPr/>
              <p:nvPr/>
            </p:nvSpPr>
            <p:spPr>
              <a:xfrm>
                <a:off x="0" y="49944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5" name="그룹"/>
            <p:cNvGrpSpPr/>
            <p:nvPr/>
          </p:nvGrpSpPr>
          <p:grpSpPr>
            <a:xfrm>
              <a:off x="0" y="756136"/>
              <a:ext cx="1287111" cy="1285099"/>
              <a:chOff x="0" y="0"/>
              <a:chExt cx="1287110" cy="1285098"/>
            </a:xfrm>
          </p:grpSpPr>
          <p:sp>
            <p:nvSpPr>
              <p:cNvPr id="152" name="정육면체"/>
              <p:cNvSpPr/>
              <p:nvPr/>
            </p:nvSpPr>
            <p:spPr>
              <a:xfrm>
                <a:off x="501457" y="0"/>
                <a:ext cx="785654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3" name="정육면체"/>
              <p:cNvSpPr/>
              <p:nvPr/>
            </p:nvSpPr>
            <p:spPr>
              <a:xfrm>
                <a:off x="249583" y="25587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4" name="정육면체"/>
              <p:cNvSpPr/>
              <p:nvPr/>
            </p:nvSpPr>
            <p:spPr>
              <a:xfrm>
                <a:off x="0" y="499446"/>
                <a:ext cx="785653" cy="785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1" y="0"/>
                    </a:moveTo>
                    <a:cubicBezTo>
                      <a:pt x="7108" y="0"/>
                      <a:pt x="7018" y="37"/>
                      <a:pt x="6952" y="103"/>
                    </a:cubicBezTo>
                    <a:lnTo>
                      <a:pt x="103" y="6951"/>
                    </a:lnTo>
                    <a:cubicBezTo>
                      <a:pt x="65" y="6989"/>
                      <a:pt x="91" y="7054"/>
                      <a:pt x="145" y="7054"/>
                    </a:cubicBezTo>
                    <a:lnTo>
                      <a:pt x="14172" y="7054"/>
                    </a:lnTo>
                    <a:cubicBezTo>
                      <a:pt x="14214" y="7054"/>
                      <a:pt x="14253" y="7038"/>
                      <a:pt x="14283" y="7008"/>
                    </a:cubicBezTo>
                    <a:lnTo>
                      <a:pt x="21210" y="81"/>
                    </a:lnTo>
                    <a:cubicBezTo>
                      <a:pt x="21240" y="51"/>
                      <a:pt x="21219" y="0"/>
                      <a:pt x="21176" y="0"/>
                    </a:cubicBezTo>
                    <a:lnTo>
                      <a:pt x="7201" y="0"/>
                    </a:lnTo>
                    <a:close/>
                    <a:moveTo>
                      <a:pt x="21571" y="380"/>
                    </a:moveTo>
                    <a:cubicBezTo>
                      <a:pt x="21555" y="373"/>
                      <a:pt x="21534" y="375"/>
                      <a:pt x="21519" y="390"/>
                    </a:cubicBezTo>
                    <a:lnTo>
                      <a:pt x="14597" y="7312"/>
                    </a:lnTo>
                    <a:cubicBezTo>
                      <a:pt x="14564" y="7345"/>
                      <a:pt x="14546" y="7389"/>
                      <a:pt x="14546" y="7435"/>
                    </a:cubicBezTo>
                    <a:lnTo>
                      <a:pt x="14546" y="21490"/>
                    </a:lnTo>
                    <a:cubicBezTo>
                      <a:pt x="14546" y="21530"/>
                      <a:pt x="14594" y="21550"/>
                      <a:pt x="14622" y="21522"/>
                    </a:cubicBezTo>
                    <a:lnTo>
                      <a:pt x="21490" y="14622"/>
                    </a:lnTo>
                    <a:cubicBezTo>
                      <a:pt x="21561" y="14552"/>
                      <a:pt x="21600" y="14457"/>
                      <a:pt x="21600" y="14357"/>
                    </a:cubicBezTo>
                    <a:lnTo>
                      <a:pt x="21600" y="424"/>
                    </a:lnTo>
                    <a:cubicBezTo>
                      <a:pt x="21600" y="402"/>
                      <a:pt x="21588" y="387"/>
                      <a:pt x="21571" y="380"/>
                    </a:cubicBezTo>
                    <a:close/>
                    <a:moveTo>
                      <a:pt x="78" y="7491"/>
                    </a:moveTo>
                    <a:cubicBezTo>
                      <a:pt x="34" y="7491"/>
                      <a:pt x="0" y="7527"/>
                      <a:pt x="0" y="7570"/>
                    </a:cubicBezTo>
                    <a:lnTo>
                      <a:pt x="0" y="21522"/>
                    </a:lnTo>
                    <a:cubicBezTo>
                      <a:pt x="0" y="21566"/>
                      <a:pt x="34" y="21600"/>
                      <a:pt x="78" y="21600"/>
                    </a:cubicBezTo>
                    <a:lnTo>
                      <a:pt x="14030" y="21600"/>
                    </a:lnTo>
                    <a:cubicBezTo>
                      <a:pt x="14073" y="21600"/>
                      <a:pt x="14109" y="21566"/>
                      <a:pt x="14109" y="21522"/>
                    </a:cubicBezTo>
                    <a:lnTo>
                      <a:pt x="14109" y="7570"/>
                    </a:lnTo>
                    <a:cubicBezTo>
                      <a:pt x="14109" y="7527"/>
                      <a:pt x="14073" y="7491"/>
                      <a:pt x="14030" y="7491"/>
                    </a:cubicBezTo>
                    <a:lnTo>
                      <a:pt x="78" y="74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12" name="연결선"/>
          <p:cNvSpPr/>
          <p:nvPr/>
        </p:nvSpPr>
        <p:spPr>
          <a:xfrm>
            <a:off x="5649252" y="5755673"/>
            <a:ext cx="68205" cy="547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345" y="14580"/>
                  <a:pt x="-5400" y="7380"/>
                  <a:pt x="16035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213" name="연결선"/>
          <p:cNvSpPr/>
          <p:nvPr/>
        </p:nvSpPr>
        <p:spPr>
          <a:xfrm>
            <a:off x="5727036" y="6335173"/>
            <a:ext cx="554024" cy="108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59"/>
                </a:moveTo>
                <a:cubicBezTo>
                  <a:pt x="13931" y="21600"/>
                  <a:pt x="6731" y="21580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214" name="연결선"/>
          <p:cNvSpPr/>
          <p:nvPr/>
        </p:nvSpPr>
        <p:spPr>
          <a:xfrm>
            <a:off x="6344340" y="4850456"/>
            <a:ext cx="1516382" cy="1471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8554" y="11925"/>
                  <a:pt x="11354" y="19125"/>
                  <a:pt x="0" y="2160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160" name="1"/>
          <p:cNvSpPr txBox="1"/>
          <p:nvPr/>
        </p:nvSpPr>
        <p:spPr>
          <a:xfrm>
            <a:off x="5334532" y="58440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1" name="1"/>
          <p:cNvSpPr txBox="1"/>
          <p:nvPr/>
        </p:nvSpPr>
        <p:spPr>
          <a:xfrm>
            <a:off x="5888090" y="6441607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2" name="c"/>
          <p:cNvSpPr txBox="1"/>
          <p:nvPr/>
        </p:nvSpPr>
        <p:spPr>
          <a:xfrm>
            <a:off x="7380340" y="5736757"/>
            <a:ext cx="2184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63" name="("/>
          <p:cNvSpPr txBox="1"/>
          <p:nvPr/>
        </p:nvSpPr>
        <p:spPr>
          <a:xfrm>
            <a:off x="4890282" y="4540785"/>
            <a:ext cx="488995" cy="1475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100"/>
            </a:lvl1pPr>
          </a:lstStyle>
          <a:p>
            <a:pPr/>
            <a:r>
              <a:t>(</a:t>
            </a:r>
          </a:p>
        </p:txBody>
      </p:sp>
      <p:sp>
        <p:nvSpPr>
          <p:cNvPr id="164" name=")X3"/>
          <p:cNvSpPr txBox="1"/>
          <p:nvPr/>
        </p:nvSpPr>
        <p:spPr>
          <a:xfrm>
            <a:off x="7990787" y="4540785"/>
            <a:ext cx="799673" cy="1475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9100"/>
            </a:pPr>
            <a:r>
              <a:t>)</a:t>
            </a:r>
            <a:r>
              <a:rPr sz="2000"/>
              <a:t>X3</a:t>
            </a:r>
          </a:p>
        </p:txBody>
      </p:sp>
      <p:grpSp>
        <p:nvGrpSpPr>
          <p:cNvPr id="200" name="그룹"/>
          <p:cNvGrpSpPr/>
          <p:nvPr/>
        </p:nvGrpSpPr>
        <p:grpSpPr>
          <a:xfrm>
            <a:off x="8600206" y="2129675"/>
            <a:ext cx="3029055" cy="3085746"/>
            <a:chOff x="0" y="0"/>
            <a:chExt cx="3029053" cy="3085745"/>
          </a:xfrm>
        </p:grpSpPr>
        <p:grpSp>
          <p:nvGrpSpPr>
            <p:cNvPr id="195" name="그룹"/>
            <p:cNvGrpSpPr/>
            <p:nvPr/>
          </p:nvGrpSpPr>
          <p:grpSpPr>
            <a:xfrm>
              <a:off x="691560" y="0"/>
              <a:ext cx="2337494" cy="2342552"/>
              <a:chOff x="0" y="0"/>
              <a:chExt cx="2337492" cy="2342551"/>
            </a:xfrm>
          </p:grpSpPr>
          <p:grpSp>
            <p:nvGrpSpPr>
              <p:cNvPr id="174" name="그룹"/>
              <p:cNvGrpSpPr/>
              <p:nvPr/>
            </p:nvGrpSpPr>
            <p:grpSpPr>
              <a:xfrm>
                <a:off x="501457" y="-1"/>
                <a:ext cx="1836036" cy="1843107"/>
                <a:chOff x="0" y="0"/>
                <a:chExt cx="1836035" cy="1843105"/>
              </a:xfrm>
            </p:grpSpPr>
            <p:sp>
              <p:nvSpPr>
                <p:cNvPr id="165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6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7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8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9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0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1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2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3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84" name="그룹"/>
              <p:cNvGrpSpPr/>
              <p:nvPr/>
            </p:nvGrpSpPr>
            <p:grpSpPr>
              <a:xfrm>
                <a:off x="249583" y="255876"/>
                <a:ext cx="1836036" cy="1843107"/>
                <a:chOff x="0" y="0"/>
                <a:chExt cx="1836035" cy="1843105"/>
              </a:xfrm>
            </p:grpSpPr>
            <p:sp>
              <p:nvSpPr>
                <p:cNvPr id="175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6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7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8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9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0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1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2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3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94" name="그룹"/>
              <p:cNvGrpSpPr/>
              <p:nvPr/>
            </p:nvGrpSpPr>
            <p:grpSpPr>
              <a:xfrm>
                <a:off x="-1" y="499446"/>
                <a:ext cx="1836037" cy="1843106"/>
                <a:chOff x="0" y="0"/>
                <a:chExt cx="1836035" cy="1843105"/>
              </a:xfrm>
            </p:grpSpPr>
            <p:sp>
              <p:nvSpPr>
                <p:cNvPr id="185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6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7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8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9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0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1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2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3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215" name="연결선"/>
            <p:cNvSpPr/>
            <p:nvPr/>
          </p:nvSpPr>
          <p:spPr>
            <a:xfrm>
              <a:off x="420665" y="716006"/>
              <a:ext cx="258926" cy="163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7" h="21600" fill="norm" stroke="1" extrusionOk="0">
                  <a:moveTo>
                    <a:pt x="10583" y="21600"/>
                  </a:moveTo>
                  <a:cubicBezTo>
                    <a:pt x="-5243" y="13660"/>
                    <a:pt x="-3318" y="6460"/>
                    <a:pt x="16357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6" name="연결선"/>
            <p:cNvSpPr/>
            <p:nvPr/>
          </p:nvSpPr>
          <p:spPr>
            <a:xfrm>
              <a:off x="689504" y="2423340"/>
              <a:ext cx="1572698" cy="22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21600" y="0"/>
                  </a:moveTo>
                  <a:cubicBezTo>
                    <a:pt x="13907" y="21234"/>
                    <a:pt x="6707" y="21600"/>
                    <a:pt x="0" y="1099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" name="h"/>
            <p:cNvSpPr txBox="1"/>
            <p:nvPr/>
          </p:nvSpPr>
          <p:spPr>
            <a:xfrm>
              <a:off x="0" y="1345385"/>
              <a:ext cx="23127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h</a:t>
              </a:r>
            </a:p>
          </p:txBody>
        </p:sp>
        <p:sp>
          <p:nvSpPr>
            <p:cNvPr id="199" name="w"/>
            <p:cNvSpPr txBox="1"/>
            <p:nvPr/>
          </p:nvSpPr>
          <p:spPr>
            <a:xfrm>
              <a:off x="1359977" y="2714909"/>
              <a:ext cx="26922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w</a:t>
              </a:r>
            </a:p>
          </p:txBody>
        </p:sp>
      </p:grpSp>
      <p:sp>
        <p:nvSpPr>
          <p:cNvPr id="201" name="ć"/>
          <p:cNvSpPr txBox="1"/>
          <p:nvPr/>
        </p:nvSpPr>
        <p:spPr>
          <a:xfrm>
            <a:off x="11470542" y="4154687"/>
            <a:ext cx="2184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ć</a:t>
            </a:r>
          </a:p>
        </p:txBody>
      </p:sp>
      <p:sp>
        <p:nvSpPr>
          <p:cNvPr id="217" name="연결선"/>
          <p:cNvSpPr/>
          <p:nvPr/>
        </p:nvSpPr>
        <p:spPr>
          <a:xfrm>
            <a:off x="10933115" y="3828275"/>
            <a:ext cx="770282" cy="655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174" y="9873"/>
                  <a:pt x="11974" y="17073"/>
                  <a:pt x="0" y="2160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pic>
        <p:nvPicPr>
          <p:cNvPr id="20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12711" t="14100" r="53874" b="16425"/>
          <a:stretch>
            <a:fillRect/>
          </a:stretch>
        </p:blipFill>
        <p:spPr>
          <a:xfrm>
            <a:off x="6813154" y="134378"/>
            <a:ext cx="2478008" cy="217922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(x)"/>
          <p:cNvSpPr txBox="1"/>
          <p:nvPr/>
        </p:nvSpPr>
        <p:spPr>
          <a:xfrm>
            <a:off x="509639" y="1038580"/>
            <a:ext cx="741766" cy="548637"/>
          </a:xfrm>
          <a:prstGeom prst="rect">
            <a:avLst/>
          </a:prstGeom>
          <a:ln w="25400">
            <a:solidFill>
              <a:srgbClr val="FF240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f(x) </a:t>
            </a:r>
          </a:p>
        </p:txBody>
      </p:sp>
      <p:sp>
        <p:nvSpPr>
          <p:cNvPr id="205" name="convolution feature map(x)"/>
          <p:cNvSpPr txBox="1"/>
          <p:nvPr/>
        </p:nvSpPr>
        <p:spPr>
          <a:xfrm>
            <a:off x="249444" y="6144953"/>
            <a:ext cx="326169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/>
            </a:lvl1pPr>
          </a:lstStyle>
          <a:p>
            <a:pPr/>
            <a:r>
              <a:t>convolution feature map(x)</a:t>
            </a:r>
          </a:p>
        </p:txBody>
      </p:sp>
      <p:sp>
        <p:nvSpPr>
          <p:cNvPr id="206" name="f(x)"/>
          <p:cNvSpPr txBox="1"/>
          <p:nvPr/>
        </p:nvSpPr>
        <p:spPr>
          <a:xfrm>
            <a:off x="10013991" y="5330771"/>
            <a:ext cx="48921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/>
            </a:lvl1pPr>
          </a:lstStyle>
          <a:p>
            <a:pPr/>
            <a:r>
              <a:t>f(x)</a:t>
            </a:r>
          </a:p>
        </p:txBody>
      </p:sp>
      <p:sp>
        <p:nvSpPr>
          <p:cNvPr id="207" name="직사각형"/>
          <p:cNvSpPr/>
          <p:nvPr/>
        </p:nvSpPr>
        <p:spPr>
          <a:xfrm>
            <a:off x="6862534" y="448585"/>
            <a:ext cx="891567" cy="969691"/>
          </a:xfrm>
          <a:prstGeom prst="rect">
            <a:avLst/>
          </a:prstGeom>
          <a:solidFill>
            <a:srgbClr val="FF240E">
              <a:alpha val="29099"/>
            </a:srgbClr>
          </a:solidFill>
          <a:ln w="25400">
            <a:solidFill>
              <a:srgbClr val="FF240E">
                <a:alpha val="29099"/>
              </a:srgb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8" name="직사각형"/>
          <p:cNvSpPr/>
          <p:nvPr/>
        </p:nvSpPr>
        <p:spPr>
          <a:xfrm>
            <a:off x="7891234" y="178273"/>
            <a:ext cx="1354468" cy="645738"/>
          </a:xfrm>
          <a:prstGeom prst="rect">
            <a:avLst/>
          </a:prstGeom>
          <a:solidFill>
            <a:srgbClr val="FF240E">
              <a:alpha val="29099"/>
            </a:srgbClr>
          </a:solidFill>
          <a:ln w="25400">
            <a:solidFill>
              <a:srgbClr val="FF240E">
                <a:alpha val="29099"/>
              </a:srgb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sp>
        <p:nvSpPr>
          <p:cNvPr id="220" name="직사각형"/>
          <p:cNvSpPr/>
          <p:nvPr/>
        </p:nvSpPr>
        <p:spPr>
          <a:xfrm>
            <a:off x="10645178" y="1051280"/>
            <a:ext cx="1354467" cy="1030554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1" name="[example]…"/>
          <p:cNvSpPr txBox="1"/>
          <p:nvPr/>
        </p:nvSpPr>
        <p:spPr>
          <a:xfrm>
            <a:off x="10736739" y="1101738"/>
            <a:ext cx="117134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  <a:p>
            <a:pPr/>
            <a:r>
              <a:t>N = w x h</a:t>
            </a:r>
          </a:p>
        </p:txBody>
      </p:sp>
      <p:grpSp>
        <p:nvGrpSpPr>
          <p:cNvPr id="257" name="그룹"/>
          <p:cNvGrpSpPr/>
          <p:nvPr/>
        </p:nvGrpSpPr>
        <p:grpSpPr>
          <a:xfrm>
            <a:off x="772775" y="2470014"/>
            <a:ext cx="3029055" cy="3085746"/>
            <a:chOff x="0" y="0"/>
            <a:chExt cx="3029053" cy="3085745"/>
          </a:xfrm>
        </p:grpSpPr>
        <p:grpSp>
          <p:nvGrpSpPr>
            <p:cNvPr id="252" name="그룹"/>
            <p:cNvGrpSpPr/>
            <p:nvPr/>
          </p:nvGrpSpPr>
          <p:grpSpPr>
            <a:xfrm>
              <a:off x="691560" y="0"/>
              <a:ext cx="2337494" cy="2342552"/>
              <a:chOff x="0" y="0"/>
              <a:chExt cx="2337492" cy="2342551"/>
            </a:xfrm>
          </p:grpSpPr>
          <p:grpSp>
            <p:nvGrpSpPr>
              <p:cNvPr id="231" name="그룹"/>
              <p:cNvGrpSpPr/>
              <p:nvPr/>
            </p:nvGrpSpPr>
            <p:grpSpPr>
              <a:xfrm>
                <a:off x="501457" y="-1"/>
                <a:ext cx="1836036" cy="1843107"/>
                <a:chOff x="0" y="0"/>
                <a:chExt cx="1836035" cy="1843105"/>
              </a:xfrm>
            </p:grpSpPr>
            <p:sp>
              <p:nvSpPr>
                <p:cNvPr id="222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3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4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5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6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7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8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9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0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41" name="그룹"/>
              <p:cNvGrpSpPr/>
              <p:nvPr/>
            </p:nvGrpSpPr>
            <p:grpSpPr>
              <a:xfrm>
                <a:off x="249583" y="255876"/>
                <a:ext cx="1836036" cy="1843107"/>
                <a:chOff x="0" y="0"/>
                <a:chExt cx="1836035" cy="1843105"/>
              </a:xfrm>
            </p:grpSpPr>
            <p:sp>
              <p:nvSpPr>
                <p:cNvPr id="232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3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4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5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6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7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8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9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0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51" name="그룹"/>
              <p:cNvGrpSpPr/>
              <p:nvPr/>
            </p:nvGrpSpPr>
            <p:grpSpPr>
              <a:xfrm>
                <a:off x="-1" y="499446"/>
                <a:ext cx="1836037" cy="1843106"/>
                <a:chOff x="0" y="0"/>
                <a:chExt cx="1836035" cy="1843105"/>
              </a:xfrm>
            </p:grpSpPr>
            <p:sp>
              <p:nvSpPr>
                <p:cNvPr id="242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3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4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5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6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7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8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9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0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296" name="연결선"/>
            <p:cNvSpPr/>
            <p:nvPr/>
          </p:nvSpPr>
          <p:spPr>
            <a:xfrm>
              <a:off x="420665" y="716006"/>
              <a:ext cx="258926" cy="163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7" h="21600" fill="norm" stroke="1" extrusionOk="0">
                  <a:moveTo>
                    <a:pt x="10583" y="21600"/>
                  </a:moveTo>
                  <a:cubicBezTo>
                    <a:pt x="-5243" y="13660"/>
                    <a:pt x="-3318" y="6460"/>
                    <a:pt x="16357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7" name="연결선"/>
            <p:cNvSpPr/>
            <p:nvPr/>
          </p:nvSpPr>
          <p:spPr>
            <a:xfrm>
              <a:off x="689504" y="2423340"/>
              <a:ext cx="1572698" cy="22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21600" y="0"/>
                  </a:moveTo>
                  <a:cubicBezTo>
                    <a:pt x="13907" y="21234"/>
                    <a:pt x="6707" y="21600"/>
                    <a:pt x="0" y="1099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5" name="h"/>
            <p:cNvSpPr txBox="1"/>
            <p:nvPr/>
          </p:nvSpPr>
          <p:spPr>
            <a:xfrm>
              <a:off x="0" y="1345385"/>
              <a:ext cx="23127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h</a:t>
              </a:r>
            </a:p>
          </p:txBody>
        </p:sp>
        <p:sp>
          <p:nvSpPr>
            <p:cNvPr id="256" name="w"/>
            <p:cNvSpPr txBox="1"/>
            <p:nvPr/>
          </p:nvSpPr>
          <p:spPr>
            <a:xfrm>
              <a:off x="1359977" y="2714909"/>
              <a:ext cx="26922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w</a:t>
              </a:r>
            </a:p>
          </p:txBody>
        </p:sp>
      </p:grpSp>
      <p:sp>
        <p:nvSpPr>
          <p:cNvPr id="258" name="ć"/>
          <p:cNvSpPr txBox="1"/>
          <p:nvPr/>
        </p:nvSpPr>
        <p:spPr>
          <a:xfrm>
            <a:off x="3643112" y="4495026"/>
            <a:ext cx="2184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ć</a:t>
            </a:r>
          </a:p>
        </p:txBody>
      </p:sp>
      <p:sp>
        <p:nvSpPr>
          <p:cNvPr id="298" name="연결선"/>
          <p:cNvSpPr/>
          <p:nvPr/>
        </p:nvSpPr>
        <p:spPr>
          <a:xfrm>
            <a:off x="3105685" y="4168614"/>
            <a:ext cx="770282" cy="655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174" y="9873"/>
                  <a:pt x="11974" y="17073"/>
                  <a:pt x="0" y="2160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260" name="f(x)"/>
          <p:cNvSpPr txBox="1"/>
          <p:nvPr/>
        </p:nvSpPr>
        <p:spPr>
          <a:xfrm>
            <a:off x="509639" y="1038580"/>
            <a:ext cx="829228" cy="599437"/>
          </a:xfrm>
          <a:prstGeom prst="rect">
            <a:avLst/>
          </a:prstGeom>
          <a:ln w="25400">
            <a:solidFill>
              <a:srgbClr val="FF240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f(x) </a:t>
            </a:r>
          </a:p>
        </p:txBody>
      </p:sp>
      <p:sp>
        <p:nvSpPr>
          <p:cNvPr id="261" name="f(x)"/>
          <p:cNvSpPr txBox="1"/>
          <p:nvPr/>
        </p:nvSpPr>
        <p:spPr>
          <a:xfrm>
            <a:off x="2186559" y="5671110"/>
            <a:ext cx="48921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/>
            </a:lvl1pPr>
          </a:lstStyle>
          <a:p>
            <a:pPr/>
            <a:r>
              <a:t>f(x)</a:t>
            </a:r>
          </a:p>
        </p:txBody>
      </p:sp>
      <p:sp>
        <p:nvSpPr>
          <p:cNvPr id="262" name="선"/>
          <p:cNvSpPr/>
          <p:nvPr/>
        </p:nvSpPr>
        <p:spPr>
          <a:xfrm>
            <a:off x="4066729" y="3660355"/>
            <a:ext cx="2061195" cy="1"/>
          </a:xfrm>
          <a:prstGeom prst="line">
            <a:avLst/>
          </a:prstGeom>
          <a:ln w="25400">
            <a:solidFill>
              <a:srgbClr val="E224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flatten"/>
          <p:cNvSpPr txBox="1"/>
          <p:nvPr/>
        </p:nvSpPr>
        <p:spPr>
          <a:xfrm>
            <a:off x="4665755" y="3224532"/>
            <a:ext cx="83066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/>
            </a:lvl1pPr>
          </a:lstStyle>
          <a:p>
            <a:pPr/>
            <a:r>
              <a:t>flatten</a:t>
            </a:r>
          </a:p>
        </p:txBody>
      </p:sp>
      <p:sp>
        <p:nvSpPr>
          <p:cNvPr id="299" name="연결선"/>
          <p:cNvSpPr/>
          <p:nvPr/>
        </p:nvSpPr>
        <p:spPr>
          <a:xfrm>
            <a:off x="11046955" y="2981693"/>
            <a:ext cx="107888" cy="1357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8" h="21600" fill="norm" stroke="1" extrusionOk="0">
                <a:moveTo>
                  <a:pt x="0" y="21600"/>
                </a:moveTo>
                <a:cubicBezTo>
                  <a:pt x="21136" y="13879"/>
                  <a:pt x="21600" y="6679"/>
                  <a:pt x="1391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265" name="ć"/>
          <p:cNvSpPr txBox="1"/>
          <p:nvPr/>
        </p:nvSpPr>
        <p:spPr>
          <a:xfrm>
            <a:off x="11217250" y="3474937"/>
            <a:ext cx="2184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ć</a:t>
            </a:r>
          </a:p>
        </p:txBody>
      </p:sp>
      <p:sp>
        <p:nvSpPr>
          <p:cNvPr id="266" name="N"/>
          <p:cNvSpPr txBox="1"/>
          <p:nvPr/>
        </p:nvSpPr>
        <p:spPr>
          <a:xfrm>
            <a:off x="8537974" y="4699334"/>
            <a:ext cx="26922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</a:t>
            </a:r>
          </a:p>
        </p:txBody>
      </p:sp>
      <p:grpSp>
        <p:nvGrpSpPr>
          <p:cNvPr id="294" name="그룹"/>
          <p:cNvGrpSpPr/>
          <p:nvPr/>
        </p:nvGrpSpPr>
        <p:grpSpPr>
          <a:xfrm>
            <a:off x="6360341" y="2929270"/>
            <a:ext cx="4624492" cy="1462170"/>
            <a:chOff x="0" y="0"/>
            <a:chExt cx="4624491" cy="1462168"/>
          </a:xfrm>
        </p:grpSpPr>
        <p:sp>
          <p:nvSpPr>
            <p:cNvPr id="267" name="사각형"/>
            <p:cNvSpPr/>
            <p:nvPr/>
          </p:nvSpPr>
          <p:spPr>
            <a:xfrm>
              <a:off x="520085" y="0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68" name="사각형"/>
            <p:cNvSpPr/>
            <p:nvPr/>
          </p:nvSpPr>
          <p:spPr>
            <a:xfrm>
              <a:off x="520085" y="499179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69" name="사각형"/>
            <p:cNvSpPr/>
            <p:nvPr/>
          </p:nvSpPr>
          <p:spPr>
            <a:xfrm>
              <a:off x="520085" y="998358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0" name="사각형"/>
            <p:cNvSpPr/>
            <p:nvPr/>
          </p:nvSpPr>
          <p:spPr>
            <a:xfrm>
              <a:off x="1040169" y="998358"/>
              <a:ext cx="463812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1" name="사각형"/>
            <p:cNvSpPr/>
            <p:nvPr/>
          </p:nvSpPr>
          <p:spPr>
            <a:xfrm>
              <a:off x="1040169" y="499179"/>
              <a:ext cx="463812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2" name="사각형"/>
            <p:cNvSpPr/>
            <p:nvPr/>
          </p:nvSpPr>
          <p:spPr>
            <a:xfrm>
              <a:off x="1040169" y="0"/>
              <a:ext cx="463812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3" name="사각형"/>
            <p:cNvSpPr/>
            <p:nvPr/>
          </p:nvSpPr>
          <p:spPr>
            <a:xfrm>
              <a:off x="1560255" y="0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4" name="사각형"/>
            <p:cNvSpPr/>
            <p:nvPr/>
          </p:nvSpPr>
          <p:spPr>
            <a:xfrm>
              <a:off x="1560255" y="499179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5" name="사각형"/>
            <p:cNvSpPr/>
            <p:nvPr/>
          </p:nvSpPr>
          <p:spPr>
            <a:xfrm>
              <a:off x="1560255" y="998358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6" name="사각형"/>
            <p:cNvSpPr/>
            <p:nvPr/>
          </p:nvSpPr>
          <p:spPr>
            <a:xfrm>
              <a:off x="2080340" y="998358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7" name="사각형"/>
            <p:cNvSpPr/>
            <p:nvPr/>
          </p:nvSpPr>
          <p:spPr>
            <a:xfrm>
              <a:off x="2080340" y="499179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8" name="사각형"/>
            <p:cNvSpPr/>
            <p:nvPr/>
          </p:nvSpPr>
          <p:spPr>
            <a:xfrm>
              <a:off x="2080340" y="0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79" name="사각형"/>
            <p:cNvSpPr/>
            <p:nvPr/>
          </p:nvSpPr>
          <p:spPr>
            <a:xfrm>
              <a:off x="2600425" y="0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0" name="사각형"/>
            <p:cNvSpPr/>
            <p:nvPr/>
          </p:nvSpPr>
          <p:spPr>
            <a:xfrm>
              <a:off x="2600425" y="499179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1" name="사각형"/>
            <p:cNvSpPr/>
            <p:nvPr/>
          </p:nvSpPr>
          <p:spPr>
            <a:xfrm>
              <a:off x="2600425" y="998358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2" name="사각형"/>
            <p:cNvSpPr/>
            <p:nvPr/>
          </p:nvSpPr>
          <p:spPr>
            <a:xfrm>
              <a:off x="3120511" y="998358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3" name="사각형"/>
            <p:cNvSpPr/>
            <p:nvPr/>
          </p:nvSpPr>
          <p:spPr>
            <a:xfrm>
              <a:off x="3120511" y="499179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4" name="사각형"/>
            <p:cNvSpPr/>
            <p:nvPr/>
          </p:nvSpPr>
          <p:spPr>
            <a:xfrm>
              <a:off x="3120511" y="0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5" name="사각형"/>
            <p:cNvSpPr/>
            <p:nvPr/>
          </p:nvSpPr>
          <p:spPr>
            <a:xfrm>
              <a:off x="3640595" y="0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6" name="사각형"/>
            <p:cNvSpPr/>
            <p:nvPr/>
          </p:nvSpPr>
          <p:spPr>
            <a:xfrm>
              <a:off x="3640595" y="499179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7" name="사각형"/>
            <p:cNvSpPr/>
            <p:nvPr/>
          </p:nvSpPr>
          <p:spPr>
            <a:xfrm>
              <a:off x="3640595" y="998358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8" name="사각형"/>
            <p:cNvSpPr/>
            <p:nvPr/>
          </p:nvSpPr>
          <p:spPr>
            <a:xfrm>
              <a:off x="4160680" y="998358"/>
              <a:ext cx="463812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89" name="사각형"/>
            <p:cNvSpPr/>
            <p:nvPr/>
          </p:nvSpPr>
          <p:spPr>
            <a:xfrm>
              <a:off x="4160680" y="499179"/>
              <a:ext cx="463812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90" name="사각형"/>
            <p:cNvSpPr/>
            <p:nvPr/>
          </p:nvSpPr>
          <p:spPr>
            <a:xfrm>
              <a:off x="4160680" y="0"/>
              <a:ext cx="463812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91" name="사각형"/>
            <p:cNvSpPr/>
            <p:nvPr/>
          </p:nvSpPr>
          <p:spPr>
            <a:xfrm>
              <a:off x="0" y="0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92" name="사각형"/>
            <p:cNvSpPr/>
            <p:nvPr/>
          </p:nvSpPr>
          <p:spPr>
            <a:xfrm>
              <a:off x="0" y="499179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93" name="사각형"/>
            <p:cNvSpPr/>
            <p:nvPr/>
          </p:nvSpPr>
          <p:spPr>
            <a:xfrm>
              <a:off x="0" y="998358"/>
              <a:ext cx="463811" cy="4638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300" name="연결선"/>
          <p:cNvSpPr/>
          <p:nvPr/>
        </p:nvSpPr>
        <p:spPr>
          <a:xfrm>
            <a:off x="6326221" y="4439249"/>
            <a:ext cx="4563499" cy="224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21600" y="1765"/>
                </a:moveTo>
                <a:cubicBezTo>
                  <a:pt x="13862" y="21600"/>
                  <a:pt x="6662" y="21012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sp>
        <p:nvSpPr>
          <p:cNvPr id="303" name="직사각형"/>
          <p:cNvSpPr/>
          <p:nvPr/>
        </p:nvSpPr>
        <p:spPr>
          <a:xfrm>
            <a:off x="10645178" y="1051280"/>
            <a:ext cx="1354467" cy="1030554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4" name="[example]…"/>
          <p:cNvSpPr txBox="1"/>
          <p:nvPr/>
        </p:nvSpPr>
        <p:spPr>
          <a:xfrm>
            <a:off x="10736739" y="1101738"/>
            <a:ext cx="117134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  <a:p>
            <a:pPr/>
            <a:r>
              <a:t>N = w x h</a:t>
            </a:r>
          </a:p>
        </p:txBody>
      </p:sp>
      <p:sp>
        <p:nvSpPr>
          <p:cNvPr id="305" name="f(x),g(x),h(x)"/>
          <p:cNvSpPr txBox="1"/>
          <p:nvPr/>
        </p:nvSpPr>
        <p:spPr>
          <a:xfrm>
            <a:off x="509639" y="1038580"/>
            <a:ext cx="2454828" cy="599437"/>
          </a:xfrm>
          <a:prstGeom prst="rect">
            <a:avLst/>
          </a:prstGeom>
          <a:ln w="25400">
            <a:solidFill>
              <a:srgbClr val="FF240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f(x),g(x),h(x) </a:t>
            </a:r>
          </a:p>
        </p:txBody>
      </p:sp>
      <p:sp>
        <p:nvSpPr>
          <p:cNvPr id="408" name="연결선"/>
          <p:cNvSpPr/>
          <p:nvPr/>
        </p:nvSpPr>
        <p:spPr>
          <a:xfrm>
            <a:off x="3831832" y="2396711"/>
            <a:ext cx="78539" cy="988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8" h="21600" fill="norm" stroke="1" extrusionOk="0">
                <a:moveTo>
                  <a:pt x="0" y="21600"/>
                </a:moveTo>
                <a:cubicBezTo>
                  <a:pt x="21136" y="13879"/>
                  <a:pt x="21600" y="6679"/>
                  <a:pt x="1391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307" name="ć"/>
          <p:cNvSpPr txBox="1"/>
          <p:nvPr/>
        </p:nvSpPr>
        <p:spPr>
          <a:xfrm>
            <a:off x="3955801" y="2755774"/>
            <a:ext cx="306550" cy="46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ć</a:t>
            </a:r>
          </a:p>
        </p:txBody>
      </p:sp>
      <p:sp>
        <p:nvSpPr>
          <p:cNvPr id="308" name="N"/>
          <p:cNvSpPr txBox="1"/>
          <p:nvPr/>
        </p:nvSpPr>
        <p:spPr>
          <a:xfrm>
            <a:off x="2005392" y="3647088"/>
            <a:ext cx="306550" cy="37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  <p:grpSp>
        <p:nvGrpSpPr>
          <p:cNvPr id="336" name="그룹"/>
          <p:cNvGrpSpPr/>
          <p:nvPr/>
        </p:nvGrpSpPr>
        <p:grpSpPr>
          <a:xfrm>
            <a:off x="420159" y="2358550"/>
            <a:ext cx="3366451" cy="1064403"/>
            <a:chOff x="0" y="0"/>
            <a:chExt cx="3366450" cy="1064402"/>
          </a:xfrm>
        </p:grpSpPr>
        <p:sp>
          <p:nvSpPr>
            <p:cNvPr id="309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0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1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2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3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4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5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6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7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8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19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0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1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2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3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4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5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6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7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8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29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30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31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32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33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34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35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409" name="연결선"/>
          <p:cNvSpPr/>
          <p:nvPr/>
        </p:nvSpPr>
        <p:spPr>
          <a:xfrm>
            <a:off x="395321" y="3457755"/>
            <a:ext cx="3322051" cy="16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21600" y="1765"/>
                </a:moveTo>
                <a:cubicBezTo>
                  <a:pt x="13862" y="21600"/>
                  <a:pt x="6662" y="21012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410" name="연결선"/>
          <p:cNvSpPr/>
          <p:nvPr/>
        </p:nvSpPr>
        <p:spPr>
          <a:xfrm>
            <a:off x="7734165" y="2384011"/>
            <a:ext cx="78539" cy="988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8" h="21600" fill="norm" stroke="1" extrusionOk="0">
                <a:moveTo>
                  <a:pt x="0" y="21600"/>
                </a:moveTo>
                <a:cubicBezTo>
                  <a:pt x="21136" y="13879"/>
                  <a:pt x="21600" y="6679"/>
                  <a:pt x="1391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339" name="ć"/>
          <p:cNvSpPr txBox="1"/>
          <p:nvPr/>
        </p:nvSpPr>
        <p:spPr>
          <a:xfrm>
            <a:off x="7858133" y="2743074"/>
            <a:ext cx="306551" cy="46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ć</a:t>
            </a:r>
          </a:p>
        </p:txBody>
      </p:sp>
      <p:sp>
        <p:nvSpPr>
          <p:cNvPr id="340" name="N"/>
          <p:cNvSpPr txBox="1"/>
          <p:nvPr/>
        </p:nvSpPr>
        <p:spPr>
          <a:xfrm>
            <a:off x="5907724" y="3634388"/>
            <a:ext cx="306551" cy="37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  <p:grpSp>
        <p:nvGrpSpPr>
          <p:cNvPr id="368" name="그룹"/>
          <p:cNvGrpSpPr/>
          <p:nvPr/>
        </p:nvGrpSpPr>
        <p:grpSpPr>
          <a:xfrm>
            <a:off x="4322491" y="2345850"/>
            <a:ext cx="3366451" cy="1064403"/>
            <a:chOff x="0" y="0"/>
            <a:chExt cx="3366450" cy="1064402"/>
          </a:xfrm>
        </p:grpSpPr>
        <p:sp>
          <p:nvSpPr>
            <p:cNvPr id="341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2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3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4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5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6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7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8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49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0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1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2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3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4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5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6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7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8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59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0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1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2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3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4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5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6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67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411" name="연결선"/>
          <p:cNvSpPr/>
          <p:nvPr/>
        </p:nvSpPr>
        <p:spPr>
          <a:xfrm>
            <a:off x="4297653" y="3445055"/>
            <a:ext cx="3322051" cy="16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21600" y="1765"/>
                </a:moveTo>
                <a:cubicBezTo>
                  <a:pt x="13862" y="21600"/>
                  <a:pt x="6662" y="21012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412" name="연결선"/>
          <p:cNvSpPr/>
          <p:nvPr/>
        </p:nvSpPr>
        <p:spPr>
          <a:xfrm>
            <a:off x="11663908" y="2392864"/>
            <a:ext cx="78539" cy="988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8" h="21600" fill="norm" stroke="1" extrusionOk="0">
                <a:moveTo>
                  <a:pt x="0" y="21600"/>
                </a:moveTo>
                <a:cubicBezTo>
                  <a:pt x="21136" y="13879"/>
                  <a:pt x="21600" y="6679"/>
                  <a:pt x="1391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371" name="ć"/>
          <p:cNvSpPr txBox="1"/>
          <p:nvPr/>
        </p:nvSpPr>
        <p:spPr>
          <a:xfrm>
            <a:off x="11787876" y="2751926"/>
            <a:ext cx="306551" cy="46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ć</a:t>
            </a:r>
          </a:p>
        </p:txBody>
      </p:sp>
      <p:sp>
        <p:nvSpPr>
          <p:cNvPr id="372" name="N"/>
          <p:cNvSpPr txBox="1"/>
          <p:nvPr/>
        </p:nvSpPr>
        <p:spPr>
          <a:xfrm>
            <a:off x="9837467" y="3643241"/>
            <a:ext cx="306551" cy="37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  <p:grpSp>
        <p:nvGrpSpPr>
          <p:cNvPr id="400" name="그룹"/>
          <p:cNvGrpSpPr/>
          <p:nvPr/>
        </p:nvGrpSpPr>
        <p:grpSpPr>
          <a:xfrm>
            <a:off x="8252234" y="2354702"/>
            <a:ext cx="3366451" cy="1064404"/>
            <a:chOff x="0" y="0"/>
            <a:chExt cx="3366450" cy="1064402"/>
          </a:xfrm>
        </p:grpSpPr>
        <p:sp>
          <p:nvSpPr>
            <p:cNvPr id="373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4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5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6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7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8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9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0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1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2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3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4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5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6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7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8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9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0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1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2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3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4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5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6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7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8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9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413" name="연결선"/>
          <p:cNvSpPr/>
          <p:nvPr/>
        </p:nvSpPr>
        <p:spPr>
          <a:xfrm>
            <a:off x="8227397" y="3453908"/>
            <a:ext cx="3322050" cy="16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21600" y="1765"/>
                </a:moveTo>
                <a:cubicBezTo>
                  <a:pt x="13862" y="21600"/>
                  <a:pt x="6662" y="21012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402" name="f(x)"/>
          <p:cNvSpPr txBox="1"/>
          <p:nvPr/>
        </p:nvSpPr>
        <p:spPr>
          <a:xfrm>
            <a:off x="1777267" y="4173326"/>
            <a:ext cx="562794" cy="3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sz="2100"/>
            </a:lvl1pPr>
          </a:lstStyle>
          <a:p>
            <a:pPr/>
            <a:r>
              <a:t>f(x)</a:t>
            </a:r>
          </a:p>
        </p:txBody>
      </p:sp>
      <p:sp>
        <p:nvSpPr>
          <p:cNvPr id="403" name="g(x)"/>
          <p:cNvSpPr txBox="1"/>
          <p:nvPr/>
        </p:nvSpPr>
        <p:spPr>
          <a:xfrm>
            <a:off x="5779603" y="4164473"/>
            <a:ext cx="562793" cy="3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sz="2100"/>
            </a:lvl1pPr>
          </a:lstStyle>
          <a:p>
            <a:pPr/>
            <a:r>
              <a:t>g(x)</a:t>
            </a:r>
          </a:p>
        </p:txBody>
      </p:sp>
      <p:sp>
        <p:nvSpPr>
          <p:cNvPr id="404" name="h(x)"/>
          <p:cNvSpPr txBox="1"/>
          <p:nvPr/>
        </p:nvSpPr>
        <p:spPr>
          <a:xfrm>
            <a:off x="9781938" y="4164473"/>
            <a:ext cx="562794" cy="3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sz="2100"/>
            </a:lvl1pPr>
          </a:lstStyle>
          <a:p>
            <a:pPr/>
            <a:r>
              <a:t>h(x)</a:t>
            </a:r>
          </a:p>
        </p:txBody>
      </p:sp>
      <p:sp>
        <p:nvSpPr>
          <p:cNvPr id="405" name="내용 개체 틀 1"/>
          <p:cNvSpPr txBox="1"/>
          <p:nvPr>
            <p:ph type="body" sz="half" idx="1"/>
          </p:nvPr>
        </p:nvSpPr>
        <p:spPr>
          <a:xfrm>
            <a:off x="143339" y="4842034"/>
            <a:ext cx="11921784" cy="1866585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f(x), g(x), h(x) 각각 1x1 convolution을 통해서 ć x N 텐서로 변환된다.</a:t>
            </a:r>
          </a:p>
        </p:txBody>
      </p:sp>
      <p:pic>
        <p:nvPicPr>
          <p:cNvPr id="406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12711" t="14100" r="53874" b="16425"/>
          <a:stretch>
            <a:fillRect/>
          </a:stretch>
        </p:blipFill>
        <p:spPr>
          <a:xfrm>
            <a:off x="8542895" y="4685706"/>
            <a:ext cx="2478007" cy="217922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직사각형"/>
          <p:cNvSpPr/>
          <p:nvPr/>
        </p:nvSpPr>
        <p:spPr>
          <a:xfrm>
            <a:off x="9544960" y="4706675"/>
            <a:ext cx="1546821" cy="2137302"/>
          </a:xfrm>
          <a:prstGeom prst="rect">
            <a:avLst/>
          </a:prstGeom>
          <a:solidFill>
            <a:srgbClr val="FF240E">
              <a:alpha val="29099"/>
            </a:srgbClr>
          </a:solidFill>
          <a:ln w="25400">
            <a:solidFill>
              <a:srgbClr val="FF240E">
                <a:alpha val="29099"/>
              </a:srgb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sp>
        <p:nvSpPr>
          <p:cNvPr id="416" name="직사각형"/>
          <p:cNvSpPr/>
          <p:nvPr/>
        </p:nvSpPr>
        <p:spPr>
          <a:xfrm>
            <a:off x="10645178" y="1051280"/>
            <a:ext cx="1354467" cy="1030554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7" name="[example]…"/>
          <p:cNvSpPr txBox="1"/>
          <p:nvPr/>
        </p:nvSpPr>
        <p:spPr>
          <a:xfrm>
            <a:off x="10736739" y="1101738"/>
            <a:ext cx="117134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  <a:p>
            <a:pPr/>
            <a:r>
              <a:t>N = w x h</a:t>
            </a:r>
          </a:p>
        </p:txBody>
      </p:sp>
      <p:grpSp>
        <p:nvGrpSpPr>
          <p:cNvPr id="445" name="그룹"/>
          <p:cNvGrpSpPr/>
          <p:nvPr/>
        </p:nvGrpSpPr>
        <p:grpSpPr>
          <a:xfrm rot="16200000">
            <a:off x="-273872" y="3288482"/>
            <a:ext cx="3366451" cy="1064403"/>
            <a:chOff x="0" y="0"/>
            <a:chExt cx="3366450" cy="1064402"/>
          </a:xfrm>
        </p:grpSpPr>
        <p:sp>
          <p:nvSpPr>
            <p:cNvPr id="418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19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0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1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2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3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4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5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6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7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8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29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0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1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2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3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4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5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6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7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8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39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0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1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2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3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4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73" name="그룹"/>
          <p:cNvGrpSpPr/>
          <p:nvPr/>
        </p:nvGrpSpPr>
        <p:grpSpPr>
          <a:xfrm>
            <a:off x="3056370" y="3476969"/>
            <a:ext cx="3366451" cy="1064403"/>
            <a:chOff x="0" y="0"/>
            <a:chExt cx="3366450" cy="1064402"/>
          </a:xfrm>
        </p:grpSpPr>
        <p:sp>
          <p:nvSpPr>
            <p:cNvPr id="446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7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8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49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0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1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2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3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4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5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6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7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8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59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0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1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2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3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4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5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6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7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8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9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0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1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2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01" name="그룹"/>
          <p:cNvGrpSpPr/>
          <p:nvPr/>
        </p:nvGrpSpPr>
        <p:grpSpPr>
          <a:xfrm>
            <a:off x="7755845" y="2520165"/>
            <a:ext cx="3366451" cy="1064404"/>
            <a:chOff x="0" y="0"/>
            <a:chExt cx="3366450" cy="1064402"/>
          </a:xfrm>
        </p:grpSpPr>
        <p:sp>
          <p:nvSpPr>
            <p:cNvPr id="474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5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6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7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8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79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0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1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2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3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4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5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6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7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8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89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0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1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2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3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4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5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6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7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8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99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00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04" name="그룹"/>
          <p:cNvGrpSpPr/>
          <p:nvPr/>
        </p:nvGrpSpPr>
        <p:grpSpPr>
          <a:xfrm>
            <a:off x="4086424" y="1035805"/>
            <a:ext cx="2741203" cy="1946257"/>
            <a:chOff x="0" y="0"/>
            <a:chExt cx="2741202" cy="1946256"/>
          </a:xfrm>
        </p:grpSpPr>
        <p:pic>
          <p:nvPicPr>
            <p:cNvPr id="502" name="그림 2" descr="그림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306" t="12342" r="45306" b="18183"/>
            <a:stretch>
              <a:fillRect/>
            </a:stretch>
          </p:blipFill>
          <p:spPr>
            <a:xfrm>
              <a:off x="0" y="0"/>
              <a:ext cx="2741203" cy="1946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3" name="직사각형"/>
            <p:cNvSpPr/>
            <p:nvPr/>
          </p:nvSpPr>
          <p:spPr>
            <a:xfrm>
              <a:off x="1683072" y="107392"/>
              <a:ext cx="1023441" cy="1163308"/>
            </a:xfrm>
            <a:prstGeom prst="rect">
              <a:avLst/>
            </a:prstGeom>
            <a:solidFill>
              <a:srgbClr val="FF240E">
                <a:alpha val="29099"/>
              </a:srgbClr>
            </a:solidFill>
            <a:ln w="25400" cap="flat">
              <a:solidFill>
                <a:srgbClr val="FF240E">
                  <a:alpha val="29099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pic>
        <p:nvPicPr>
          <p:cNvPr id="505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54426" t="23302" r="12430" b="23302"/>
          <a:stretch>
            <a:fillRect/>
          </a:stretch>
        </p:blipFill>
        <p:spPr>
          <a:xfrm>
            <a:off x="190351" y="970582"/>
            <a:ext cx="2437878" cy="670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64578" t="23302" r="22425" b="23302"/>
          <a:stretch>
            <a:fillRect/>
          </a:stretch>
        </p:blipFill>
        <p:spPr>
          <a:xfrm>
            <a:off x="787916" y="6082202"/>
            <a:ext cx="955908" cy="670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77325" t="23302" r="12162" b="23302"/>
          <a:stretch>
            <a:fillRect/>
          </a:stretch>
        </p:blipFill>
        <p:spPr>
          <a:xfrm>
            <a:off x="4353039" y="5238305"/>
            <a:ext cx="773259" cy="670143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="/>
          <p:cNvSpPr txBox="1"/>
          <p:nvPr/>
        </p:nvSpPr>
        <p:spPr>
          <a:xfrm>
            <a:off x="7005382" y="3607553"/>
            <a:ext cx="562794" cy="734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sz="3800">
                <a:solidFill>
                  <a:srgbClr val="FF240E"/>
                </a:solidFill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536" name="그룹"/>
          <p:cNvGrpSpPr/>
          <p:nvPr/>
        </p:nvGrpSpPr>
        <p:grpSpPr>
          <a:xfrm>
            <a:off x="7755845" y="3612221"/>
            <a:ext cx="3366451" cy="1064404"/>
            <a:chOff x="0" y="0"/>
            <a:chExt cx="3366450" cy="1064402"/>
          </a:xfrm>
        </p:grpSpPr>
        <p:sp>
          <p:nvSpPr>
            <p:cNvPr id="509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0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1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2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3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4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5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6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7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8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19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0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1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2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3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4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5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6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7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8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29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0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1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2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3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4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5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64" name="그룹"/>
          <p:cNvGrpSpPr/>
          <p:nvPr/>
        </p:nvGrpSpPr>
        <p:grpSpPr>
          <a:xfrm>
            <a:off x="7755845" y="4704277"/>
            <a:ext cx="3366451" cy="1064404"/>
            <a:chOff x="0" y="0"/>
            <a:chExt cx="3366450" cy="1064402"/>
          </a:xfrm>
        </p:grpSpPr>
        <p:sp>
          <p:nvSpPr>
            <p:cNvPr id="537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8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39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0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1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2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3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4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5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6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7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8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49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0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1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2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3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4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5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6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7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8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59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60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61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62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563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578" name="연결선"/>
          <p:cNvSpPr/>
          <p:nvPr/>
        </p:nvSpPr>
        <p:spPr>
          <a:xfrm>
            <a:off x="6495454" y="3480844"/>
            <a:ext cx="78539" cy="988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8" h="21600" fill="norm" stroke="1" extrusionOk="0">
                <a:moveTo>
                  <a:pt x="0" y="21600"/>
                </a:moveTo>
                <a:cubicBezTo>
                  <a:pt x="21136" y="13879"/>
                  <a:pt x="21600" y="6679"/>
                  <a:pt x="1391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566" name="ć"/>
          <p:cNvSpPr txBox="1"/>
          <p:nvPr/>
        </p:nvSpPr>
        <p:spPr>
          <a:xfrm>
            <a:off x="6642762" y="3777139"/>
            <a:ext cx="306551" cy="46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ć</a:t>
            </a:r>
          </a:p>
        </p:txBody>
      </p:sp>
      <p:sp>
        <p:nvSpPr>
          <p:cNvPr id="567" name="N"/>
          <p:cNvSpPr txBox="1"/>
          <p:nvPr/>
        </p:nvSpPr>
        <p:spPr>
          <a:xfrm>
            <a:off x="4566460" y="4791943"/>
            <a:ext cx="306550" cy="3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  <p:sp>
        <p:nvSpPr>
          <p:cNvPr id="579" name="연결선"/>
          <p:cNvSpPr/>
          <p:nvPr/>
        </p:nvSpPr>
        <p:spPr>
          <a:xfrm>
            <a:off x="3058943" y="4541888"/>
            <a:ext cx="3322050" cy="163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21600" y="1765"/>
                </a:moveTo>
                <a:cubicBezTo>
                  <a:pt x="13862" y="21600"/>
                  <a:pt x="6662" y="21012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569" name="x"/>
          <p:cNvSpPr txBox="1"/>
          <p:nvPr/>
        </p:nvSpPr>
        <p:spPr>
          <a:xfrm>
            <a:off x="2217566" y="3641886"/>
            <a:ext cx="562794" cy="734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sz="3800">
                <a:solidFill>
                  <a:srgbClr val="FF240E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80" name="연결선"/>
          <p:cNvSpPr/>
          <p:nvPr/>
        </p:nvSpPr>
        <p:spPr>
          <a:xfrm>
            <a:off x="623118" y="2223026"/>
            <a:ext cx="251595" cy="327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67" h="21600" fill="norm" stroke="1" extrusionOk="0">
                <a:moveTo>
                  <a:pt x="16267" y="0"/>
                </a:moveTo>
                <a:cubicBezTo>
                  <a:pt x="-4031" y="6459"/>
                  <a:pt x="-5333" y="13659"/>
                  <a:pt x="12361" y="2160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571" name="N"/>
          <p:cNvSpPr txBox="1"/>
          <p:nvPr/>
        </p:nvSpPr>
        <p:spPr>
          <a:xfrm>
            <a:off x="294591" y="3505691"/>
            <a:ext cx="306550" cy="37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  <p:sp>
        <p:nvSpPr>
          <p:cNvPr id="581" name="연결선"/>
          <p:cNvSpPr/>
          <p:nvPr/>
        </p:nvSpPr>
        <p:spPr>
          <a:xfrm>
            <a:off x="882821" y="5579943"/>
            <a:ext cx="988025" cy="159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21600" y="967"/>
                </a:moveTo>
                <a:cubicBezTo>
                  <a:pt x="13826" y="21600"/>
                  <a:pt x="6626" y="21278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573" name="ć"/>
          <p:cNvSpPr txBox="1"/>
          <p:nvPr/>
        </p:nvSpPr>
        <p:spPr>
          <a:xfrm>
            <a:off x="1256078" y="5718572"/>
            <a:ext cx="306551" cy="46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ć</a:t>
            </a:r>
          </a:p>
        </p:txBody>
      </p:sp>
      <p:sp>
        <p:nvSpPr>
          <p:cNvPr id="582" name="연결선"/>
          <p:cNvSpPr/>
          <p:nvPr/>
        </p:nvSpPr>
        <p:spPr>
          <a:xfrm>
            <a:off x="11208910" y="2547729"/>
            <a:ext cx="207555" cy="324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306" y="0"/>
                </a:moveTo>
                <a:cubicBezTo>
                  <a:pt x="21600" y="6732"/>
                  <a:pt x="21498" y="13932"/>
                  <a:pt x="0" y="2160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583" name="연결선"/>
          <p:cNvSpPr/>
          <p:nvPr/>
        </p:nvSpPr>
        <p:spPr>
          <a:xfrm>
            <a:off x="7753629" y="5805492"/>
            <a:ext cx="3322051" cy="16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21600" y="1765"/>
                </a:moveTo>
                <a:cubicBezTo>
                  <a:pt x="13862" y="21600"/>
                  <a:pt x="6662" y="21012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576" name="N"/>
          <p:cNvSpPr txBox="1"/>
          <p:nvPr/>
        </p:nvSpPr>
        <p:spPr>
          <a:xfrm>
            <a:off x="11650519" y="3983384"/>
            <a:ext cx="306551" cy="3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  <p:sp>
        <p:nvSpPr>
          <p:cNvPr id="577" name="N"/>
          <p:cNvSpPr txBox="1"/>
          <p:nvPr/>
        </p:nvSpPr>
        <p:spPr>
          <a:xfrm>
            <a:off x="9261146" y="6009430"/>
            <a:ext cx="306550" cy="3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sp>
        <p:nvSpPr>
          <p:cNvPr id="586" name="직사각형"/>
          <p:cNvSpPr/>
          <p:nvPr/>
        </p:nvSpPr>
        <p:spPr>
          <a:xfrm>
            <a:off x="10645178" y="1051280"/>
            <a:ext cx="1354467" cy="1030554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7" name="[example]…"/>
          <p:cNvSpPr txBox="1"/>
          <p:nvPr/>
        </p:nvSpPr>
        <p:spPr>
          <a:xfrm>
            <a:off x="10736739" y="1101738"/>
            <a:ext cx="117134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  <a:p>
            <a:pPr/>
            <a:r>
              <a:t>N = w x h</a:t>
            </a:r>
          </a:p>
        </p:txBody>
      </p:sp>
      <p:pic>
        <p:nvPicPr>
          <p:cNvPr id="58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13306" t="15262" r="30986" b="15262"/>
          <a:stretch>
            <a:fillRect/>
          </a:stretch>
        </p:blipFill>
        <p:spPr>
          <a:xfrm>
            <a:off x="3870579" y="776272"/>
            <a:ext cx="3689664" cy="1946257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직사각형"/>
          <p:cNvSpPr/>
          <p:nvPr/>
        </p:nvSpPr>
        <p:spPr>
          <a:xfrm>
            <a:off x="6513336" y="808409"/>
            <a:ext cx="976142" cy="904237"/>
          </a:xfrm>
          <a:prstGeom prst="rect">
            <a:avLst/>
          </a:prstGeom>
          <a:solidFill>
            <a:srgbClr val="FF240E">
              <a:alpha val="29099"/>
            </a:srgbClr>
          </a:solidFill>
          <a:ln w="25400">
            <a:solidFill>
              <a:srgbClr val="FF240E">
                <a:alpha val="29099"/>
              </a:srgb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590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1489" t="23302" r="59637" b="8853"/>
          <a:stretch>
            <a:fillRect/>
          </a:stretch>
        </p:blipFill>
        <p:spPr>
          <a:xfrm>
            <a:off x="190351" y="970582"/>
            <a:ext cx="2859411" cy="8514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9" name="그룹"/>
          <p:cNvGrpSpPr/>
          <p:nvPr/>
        </p:nvGrpSpPr>
        <p:grpSpPr>
          <a:xfrm>
            <a:off x="858171" y="2851092"/>
            <a:ext cx="3213480" cy="2959243"/>
            <a:chOff x="0" y="0"/>
            <a:chExt cx="3213478" cy="2959241"/>
          </a:xfrm>
        </p:grpSpPr>
        <p:grpSp>
          <p:nvGrpSpPr>
            <p:cNvPr id="618" name="그룹"/>
            <p:cNvGrpSpPr/>
            <p:nvPr/>
          </p:nvGrpSpPr>
          <p:grpSpPr>
            <a:xfrm>
              <a:off x="1625" y="0"/>
              <a:ext cx="2470186" cy="793389"/>
              <a:chOff x="0" y="0"/>
              <a:chExt cx="2470185" cy="793388"/>
            </a:xfrm>
          </p:grpSpPr>
          <p:sp>
            <p:nvSpPr>
              <p:cNvPr id="591" name="사각형"/>
              <p:cNvSpPr/>
              <p:nvPr/>
            </p:nvSpPr>
            <p:spPr>
              <a:xfrm>
                <a:off x="277805" y="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2" name="사각형"/>
              <p:cNvSpPr/>
              <p:nvPr/>
            </p:nvSpPr>
            <p:spPr>
              <a:xfrm>
                <a:off x="277805" y="27086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3" name="사각형"/>
              <p:cNvSpPr/>
              <p:nvPr/>
            </p:nvSpPr>
            <p:spPr>
              <a:xfrm>
                <a:off x="277805" y="54172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4" name="사각형"/>
              <p:cNvSpPr/>
              <p:nvPr/>
            </p:nvSpPr>
            <p:spPr>
              <a:xfrm>
                <a:off x="55560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5" name="사각형"/>
              <p:cNvSpPr/>
              <p:nvPr/>
            </p:nvSpPr>
            <p:spPr>
              <a:xfrm>
                <a:off x="55560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6" name="사각형"/>
              <p:cNvSpPr/>
              <p:nvPr/>
            </p:nvSpPr>
            <p:spPr>
              <a:xfrm>
                <a:off x="55560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7" name="사각형"/>
              <p:cNvSpPr/>
              <p:nvPr/>
            </p:nvSpPr>
            <p:spPr>
              <a:xfrm>
                <a:off x="83341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8" name="사각형"/>
              <p:cNvSpPr/>
              <p:nvPr/>
            </p:nvSpPr>
            <p:spPr>
              <a:xfrm>
                <a:off x="83341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9" name="사각형"/>
              <p:cNvSpPr/>
              <p:nvPr/>
            </p:nvSpPr>
            <p:spPr>
              <a:xfrm>
                <a:off x="83341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0" name="사각형"/>
              <p:cNvSpPr/>
              <p:nvPr/>
            </p:nvSpPr>
            <p:spPr>
              <a:xfrm>
                <a:off x="111121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1" name="사각형"/>
              <p:cNvSpPr/>
              <p:nvPr/>
            </p:nvSpPr>
            <p:spPr>
              <a:xfrm>
                <a:off x="111121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2" name="사각형"/>
              <p:cNvSpPr/>
              <p:nvPr/>
            </p:nvSpPr>
            <p:spPr>
              <a:xfrm>
                <a:off x="111121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3" name="사각형"/>
              <p:cNvSpPr/>
              <p:nvPr/>
            </p:nvSpPr>
            <p:spPr>
              <a:xfrm>
                <a:off x="138902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4" name="사각형"/>
              <p:cNvSpPr/>
              <p:nvPr/>
            </p:nvSpPr>
            <p:spPr>
              <a:xfrm>
                <a:off x="138902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5" name="사각형"/>
              <p:cNvSpPr/>
              <p:nvPr/>
            </p:nvSpPr>
            <p:spPr>
              <a:xfrm>
                <a:off x="138902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6" name="사각형"/>
              <p:cNvSpPr/>
              <p:nvPr/>
            </p:nvSpPr>
            <p:spPr>
              <a:xfrm>
                <a:off x="166682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7" name="사각형"/>
              <p:cNvSpPr/>
              <p:nvPr/>
            </p:nvSpPr>
            <p:spPr>
              <a:xfrm>
                <a:off x="166682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8" name="사각형"/>
              <p:cNvSpPr/>
              <p:nvPr/>
            </p:nvSpPr>
            <p:spPr>
              <a:xfrm>
                <a:off x="166682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9" name="사각형"/>
              <p:cNvSpPr/>
              <p:nvPr/>
            </p:nvSpPr>
            <p:spPr>
              <a:xfrm>
                <a:off x="194463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0" name="사각형"/>
              <p:cNvSpPr/>
              <p:nvPr/>
            </p:nvSpPr>
            <p:spPr>
              <a:xfrm>
                <a:off x="194463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1" name="사각형"/>
              <p:cNvSpPr/>
              <p:nvPr/>
            </p:nvSpPr>
            <p:spPr>
              <a:xfrm>
                <a:off x="194463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2" name="사각형"/>
              <p:cNvSpPr/>
              <p:nvPr/>
            </p:nvSpPr>
            <p:spPr>
              <a:xfrm>
                <a:off x="222243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3" name="사각형"/>
              <p:cNvSpPr/>
              <p:nvPr/>
            </p:nvSpPr>
            <p:spPr>
              <a:xfrm>
                <a:off x="222243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4" name="사각형"/>
              <p:cNvSpPr/>
              <p:nvPr/>
            </p:nvSpPr>
            <p:spPr>
              <a:xfrm>
                <a:off x="222243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5" name="사각형"/>
              <p:cNvSpPr/>
              <p:nvPr/>
            </p:nvSpPr>
            <p:spPr>
              <a:xfrm>
                <a:off x="0" y="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6" name="사각형"/>
              <p:cNvSpPr/>
              <p:nvPr/>
            </p:nvSpPr>
            <p:spPr>
              <a:xfrm>
                <a:off x="0" y="27086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7" name="사각형"/>
              <p:cNvSpPr/>
              <p:nvPr/>
            </p:nvSpPr>
            <p:spPr>
              <a:xfrm>
                <a:off x="0" y="54172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46" name="그룹"/>
            <p:cNvGrpSpPr/>
            <p:nvPr/>
          </p:nvGrpSpPr>
          <p:grpSpPr>
            <a:xfrm>
              <a:off x="1625" y="814001"/>
              <a:ext cx="2470186" cy="793389"/>
              <a:chOff x="0" y="0"/>
              <a:chExt cx="2470185" cy="793388"/>
            </a:xfrm>
          </p:grpSpPr>
          <p:sp>
            <p:nvSpPr>
              <p:cNvPr id="619" name="사각형"/>
              <p:cNvSpPr/>
              <p:nvPr/>
            </p:nvSpPr>
            <p:spPr>
              <a:xfrm>
                <a:off x="277805" y="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0" name="사각형"/>
              <p:cNvSpPr/>
              <p:nvPr/>
            </p:nvSpPr>
            <p:spPr>
              <a:xfrm>
                <a:off x="277805" y="27086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1" name="사각형"/>
              <p:cNvSpPr/>
              <p:nvPr/>
            </p:nvSpPr>
            <p:spPr>
              <a:xfrm>
                <a:off x="277805" y="54172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2" name="사각형"/>
              <p:cNvSpPr/>
              <p:nvPr/>
            </p:nvSpPr>
            <p:spPr>
              <a:xfrm>
                <a:off x="55560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3" name="사각형"/>
              <p:cNvSpPr/>
              <p:nvPr/>
            </p:nvSpPr>
            <p:spPr>
              <a:xfrm>
                <a:off x="55560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4" name="사각형"/>
              <p:cNvSpPr/>
              <p:nvPr/>
            </p:nvSpPr>
            <p:spPr>
              <a:xfrm>
                <a:off x="55560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5" name="사각형"/>
              <p:cNvSpPr/>
              <p:nvPr/>
            </p:nvSpPr>
            <p:spPr>
              <a:xfrm>
                <a:off x="83341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6" name="사각형"/>
              <p:cNvSpPr/>
              <p:nvPr/>
            </p:nvSpPr>
            <p:spPr>
              <a:xfrm>
                <a:off x="83341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7" name="사각형"/>
              <p:cNvSpPr/>
              <p:nvPr/>
            </p:nvSpPr>
            <p:spPr>
              <a:xfrm>
                <a:off x="83341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8" name="사각형"/>
              <p:cNvSpPr/>
              <p:nvPr/>
            </p:nvSpPr>
            <p:spPr>
              <a:xfrm>
                <a:off x="111121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9" name="사각형"/>
              <p:cNvSpPr/>
              <p:nvPr/>
            </p:nvSpPr>
            <p:spPr>
              <a:xfrm>
                <a:off x="111121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0" name="사각형"/>
              <p:cNvSpPr/>
              <p:nvPr/>
            </p:nvSpPr>
            <p:spPr>
              <a:xfrm>
                <a:off x="111121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1" name="사각형"/>
              <p:cNvSpPr/>
              <p:nvPr/>
            </p:nvSpPr>
            <p:spPr>
              <a:xfrm>
                <a:off x="138902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2" name="사각형"/>
              <p:cNvSpPr/>
              <p:nvPr/>
            </p:nvSpPr>
            <p:spPr>
              <a:xfrm>
                <a:off x="138902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3" name="사각형"/>
              <p:cNvSpPr/>
              <p:nvPr/>
            </p:nvSpPr>
            <p:spPr>
              <a:xfrm>
                <a:off x="138902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4" name="사각형"/>
              <p:cNvSpPr/>
              <p:nvPr/>
            </p:nvSpPr>
            <p:spPr>
              <a:xfrm>
                <a:off x="166682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5" name="사각형"/>
              <p:cNvSpPr/>
              <p:nvPr/>
            </p:nvSpPr>
            <p:spPr>
              <a:xfrm>
                <a:off x="166682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6" name="사각형"/>
              <p:cNvSpPr/>
              <p:nvPr/>
            </p:nvSpPr>
            <p:spPr>
              <a:xfrm>
                <a:off x="166682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7" name="사각형"/>
              <p:cNvSpPr/>
              <p:nvPr/>
            </p:nvSpPr>
            <p:spPr>
              <a:xfrm>
                <a:off x="194463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8" name="사각형"/>
              <p:cNvSpPr/>
              <p:nvPr/>
            </p:nvSpPr>
            <p:spPr>
              <a:xfrm>
                <a:off x="194463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9" name="사각형"/>
              <p:cNvSpPr/>
              <p:nvPr/>
            </p:nvSpPr>
            <p:spPr>
              <a:xfrm>
                <a:off x="194463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0" name="사각형"/>
              <p:cNvSpPr/>
              <p:nvPr/>
            </p:nvSpPr>
            <p:spPr>
              <a:xfrm>
                <a:off x="222243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1" name="사각형"/>
              <p:cNvSpPr/>
              <p:nvPr/>
            </p:nvSpPr>
            <p:spPr>
              <a:xfrm>
                <a:off x="222243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2" name="사각형"/>
              <p:cNvSpPr/>
              <p:nvPr/>
            </p:nvSpPr>
            <p:spPr>
              <a:xfrm>
                <a:off x="222243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3" name="사각형"/>
              <p:cNvSpPr/>
              <p:nvPr/>
            </p:nvSpPr>
            <p:spPr>
              <a:xfrm>
                <a:off x="0" y="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4" name="사각형"/>
              <p:cNvSpPr/>
              <p:nvPr/>
            </p:nvSpPr>
            <p:spPr>
              <a:xfrm>
                <a:off x="0" y="27086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5" name="사각형"/>
              <p:cNvSpPr/>
              <p:nvPr/>
            </p:nvSpPr>
            <p:spPr>
              <a:xfrm>
                <a:off x="0" y="54172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74" name="그룹"/>
            <p:cNvGrpSpPr/>
            <p:nvPr/>
          </p:nvGrpSpPr>
          <p:grpSpPr>
            <a:xfrm>
              <a:off x="1625" y="1628002"/>
              <a:ext cx="2470186" cy="793390"/>
              <a:chOff x="0" y="0"/>
              <a:chExt cx="2470185" cy="793388"/>
            </a:xfrm>
          </p:grpSpPr>
          <p:sp>
            <p:nvSpPr>
              <p:cNvPr id="647" name="사각형"/>
              <p:cNvSpPr/>
              <p:nvPr/>
            </p:nvSpPr>
            <p:spPr>
              <a:xfrm>
                <a:off x="277805" y="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8" name="사각형"/>
              <p:cNvSpPr/>
              <p:nvPr/>
            </p:nvSpPr>
            <p:spPr>
              <a:xfrm>
                <a:off x="277805" y="27086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9" name="사각형"/>
              <p:cNvSpPr/>
              <p:nvPr/>
            </p:nvSpPr>
            <p:spPr>
              <a:xfrm>
                <a:off x="277805" y="54172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0" name="사각형"/>
              <p:cNvSpPr/>
              <p:nvPr/>
            </p:nvSpPr>
            <p:spPr>
              <a:xfrm>
                <a:off x="55560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1" name="사각형"/>
              <p:cNvSpPr/>
              <p:nvPr/>
            </p:nvSpPr>
            <p:spPr>
              <a:xfrm>
                <a:off x="55560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2" name="사각형"/>
              <p:cNvSpPr/>
              <p:nvPr/>
            </p:nvSpPr>
            <p:spPr>
              <a:xfrm>
                <a:off x="55560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3" name="사각형"/>
              <p:cNvSpPr/>
              <p:nvPr/>
            </p:nvSpPr>
            <p:spPr>
              <a:xfrm>
                <a:off x="83341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4" name="사각형"/>
              <p:cNvSpPr/>
              <p:nvPr/>
            </p:nvSpPr>
            <p:spPr>
              <a:xfrm>
                <a:off x="83341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5" name="사각형"/>
              <p:cNvSpPr/>
              <p:nvPr/>
            </p:nvSpPr>
            <p:spPr>
              <a:xfrm>
                <a:off x="83341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6" name="사각형"/>
              <p:cNvSpPr/>
              <p:nvPr/>
            </p:nvSpPr>
            <p:spPr>
              <a:xfrm>
                <a:off x="111121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7" name="사각형"/>
              <p:cNvSpPr/>
              <p:nvPr/>
            </p:nvSpPr>
            <p:spPr>
              <a:xfrm>
                <a:off x="111121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8" name="사각형"/>
              <p:cNvSpPr/>
              <p:nvPr/>
            </p:nvSpPr>
            <p:spPr>
              <a:xfrm>
                <a:off x="111121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9" name="사각형"/>
              <p:cNvSpPr/>
              <p:nvPr/>
            </p:nvSpPr>
            <p:spPr>
              <a:xfrm>
                <a:off x="138902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0" name="사각형"/>
              <p:cNvSpPr/>
              <p:nvPr/>
            </p:nvSpPr>
            <p:spPr>
              <a:xfrm>
                <a:off x="138902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1" name="사각형"/>
              <p:cNvSpPr/>
              <p:nvPr/>
            </p:nvSpPr>
            <p:spPr>
              <a:xfrm>
                <a:off x="138902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2" name="사각형"/>
              <p:cNvSpPr/>
              <p:nvPr/>
            </p:nvSpPr>
            <p:spPr>
              <a:xfrm>
                <a:off x="166682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3" name="사각형"/>
              <p:cNvSpPr/>
              <p:nvPr/>
            </p:nvSpPr>
            <p:spPr>
              <a:xfrm>
                <a:off x="166682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4" name="사각형"/>
              <p:cNvSpPr/>
              <p:nvPr/>
            </p:nvSpPr>
            <p:spPr>
              <a:xfrm>
                <a:off x="166682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5" name="사각형"/>
              <p:cNvSpPr/>
              <p:nvPr/>
            </p:nvSpPr>
            <p:spPr>
              <a:xfrm>
                <a:off x="1944634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6" name="사각형"/>
              <p:cNvSpPr/>
              <p:nvPr/>
            </p:nvSpPr>
            <p:spPr>
              <a:xfrm>
                <a:off x="1944634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7" name="사각형"/>
              <p:cNvSpPr/>
              <p:nvPr/>
            </p:nvSpPr>
            <p:spPr>
              <a:xfrm>
                <a:off x="1944634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8" name="사각형"/>
              <p:cNvSpPr/>
              <p:nvPr/>
            </p:nvSpPr>
            <p:spPr>
              <a:xfrm>
                <a:off x="2222439" y="54172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9" name="사각형"/>
              <p:cNvSpPr/>
              <p:nvPr/>
            </p:nvSpPr>
            <p:spPr>
              <a:xfrm>
                <a:off x="2222439" y="27086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0" name="사각형"/>
              <p:cNvSpPr/>
              <p:nvPr/>
            </p:nvSpPr>
            <p:spPr>
              <a:xfrm>
                <a:off x="2222439" y="0"/>
                <a:ext cx="247747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1" name="사각형"/>
              <p:cNvSpPr/>
              <p:nvPr/>
            </p:nvSpPr>
            <p:spPr>
              <a:xfrm>
                <a:off x="0" y="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2" name="사각형"/>
              <p:cNvSpPr/>
              <p:nvPr/>
            </p:nvSpPr>
            <p:spPr>
              <a:xfrm>
                <a:off x="0" y="27086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3" name="사각형"/>
              <p:cNvSpPr/>
              <p:nvPr/>
            </p:nvSpPr>
            <p:spPr>
              <a:xfrm>
                <a:off x="0" y="541720"/>
                <a:ext cx="247746" cy="2516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76" name="연결선"/>
            <p:cNvSpPr/>
            <p:nvPr/>
          </p:nvSpPr>
          <p:spPr>
            <a:xfrm>
              <a:off x="2535365" y="20545"/>
              <a:ext cx="152297" cy="2418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306" y="0"/>
                  </a:moveTo>
                  <a:cubicBezTo>
                    <a:pt x="21600" y="6732"/>
                    <a:pt x="21498" y="13932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77" name="연결선"/>
            <p:cNvSpPr/>
            <p:nvPr/>
          </p:nvSpPr>
          <p:spPr>
            <a:xfrm>
              <a:off x="0" y="2448830"/>
              <a:ext cx="2437606" cy="12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3" fill="norm" stroke="1" extrusionOk="0">
                  <a:moveTo>
                    <a:pt x="21600" y="1765"/>
                  </a:moveTo>
                  <a:cubicBezTo>
                    <a:pt x="13862" y="21600"/>
                    <a:pt x="6662" y="21012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77" name="N"/>
            <p:cNvSpPr txBox="1"/>
            <p:nvPr/>
          </p:nvSpPr>
          <p:spPr>
            <a:xfrm>
              <a:off x="2859403" y="1090659"/>
              <a:ext cx="354076" cy="48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N</a:t>
              </a:r>
            </a:p>
          </p:txBody>
        </p:sp>
        <p:sp>
          <p:nvSpPr>
            <p:cNvPr id="678" name="N"/>
            <p:cNvSpPr txBox="1"/>
            <p:nvPr/>
          </p:nvSpPr>
          <p:spPr>
            <a:xfrm>
              <a:off x="1106163" y="2600842"/>
              <a:ext cx="326788" cy="35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N</a:t>
              </a:r>
            </a:p>
          </p:txBody>
        </p:sp>
      </p:grpSp>
      <p:pic>
        <p:nvPicPr>
          <p:cNvPr id="680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54426" t="43052" r="39617" b="33548"/>
          <a:stretch>
            <a:fillRect/>
          </a:stretch>
        </p:blipFill>
        <p:spPr>
          <a:xfrm>
            <a:off x="2108438" y="6076590"/>
            <a:ext cx="870264" cy="583374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선"/>
          <p:cNvSpPr/>
          <p:nvPr/>
        </p:nvSpPr>
        <p:spPr>
          <a:xfrm>
            <a:off x="3994960" y="4108637"/>
            <a:ext cx="1697314" cy="1"/>
          </a:xfrm>
          <a:prstGeom prst="line">
            <a:avLst/>
          </a:prstGeom>
          <a:ln w="25400">
            <a:solidFill>
              <a:srgbClr val="E224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2" name="Softmax(S)"/>
          <p:cNvSpPr txBox="1"/>
          <p:nvPr/>
        </p:nvSpPr>
        <p:spPr>
          <a:xfrm>
            <a:off x="4124668" y="3487518"/>
            <a:ext cx="1437898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/>
            </a:lvl1pPr>
          </a:lstStyle>
          <a:p>
            <a:pPr/>
            <a:r>
              <a:t>Softmax(S)</a:t>
            </a:r>
          </a:p>
        </p:txBody>
      </p:sp>
      <p:grpSp>
        <p:nvGrpSpPr>
          <p:cNvPr id="771" name="그룹"/>
          <p:cNvGrpSpPr/>
          <p:nvPr/>
        </p:nvGrpSpPr>
        <p:grpSpPr>
          <a:xfrm>
            <a:off x="5766908" y="2853150"/>
            <a:ext cx="3370882" cy="3096954"/>
            <a:chOff x="0" y="0"/>
            <a:chExt cx="3370881" cy="3096952"/>
          </a:xfrm>
        </p:grpSpPr>
        <p:grpSp>
          <p:nvGrpSpPr>
            <p:cNvPr id="710" name="그룹"/>
            <p:cNvGrpSpPr/>
            <p:nvPr/>
          </p:nvGrpSpPr>
          <p:grpSpPr>
            <a:xfrm>
              <a:off x="1776" y="0"/>
              <a:ext cx="2699672" cy="853581"/>
              <a:chOff x="0" y="0"/>
              <a:chExt cx="2699670" cy="853580"/>
            </a:xfrm>
          </p:grpSpPr>
          <p:sp>
            <p:nvSpPr>
              <p:cNvPr id="683" name="사각형"/>
              <p:cNvSpPr/>
              <p:nvPr/>
            </p:nvSpPr>
            <p:spPr>
              <a:xfrm>
                <a:off x="303613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4" name="사각형"/>
              <p:cNvSpPr/>
              <p:nvPr/>
            </p:nvSpPr>
            <p:spPr>
              <a:xfrm>
                <a:off x="303613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5" name="사각형"/>
              <p:cNvSpPr/>
              <p:nvPr/>
            </p:nvSpPr>
            <p:spPr>
              <a:xfrm>
                <a:off x="303613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6" name="사각형"/>
              <p:cNvSpPr/>
              <p:nvPr/>
            </p:nvSpPr>
            <p:spPr>
              <a:xfrm>
                <a:off x="607227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7" name="사각형"/>
              <p:cNvSpPr/>
              <p:nvPr/>
            </p:nvSpPr>
            <p:spPr>
              <a:xfrm>
                <a:off x="607227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8" name="사각형"/>
              <p:cNvSpPr/>
              <p:nvPr/>
            </p:nvSpPr>
            <p:spPr>
              <a:xfrm>
                <a:off x="607227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9" name="사각형"/>
              <p:cNvSpPr/>
              <p:nvPr/>
            </p:nvSpPr>
            <p:spPr>
              <a:xfrm>
                <a:off x="910840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0" name="사각형"/>
              <p:cNvSpPr/>
              <p:nvPr/>
            </p:nvSpPr>
            <p:spPr>
              <a:xfrm>
                <a:off x="910840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1" name="사각형"/>
              <p:cNvSpPr/>
              <p:nvPr/>
            </p:nvSpPr>
            <p:spPr>
              <a:xfrm>
                <a:off x="910840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2" name="사각형"/>
              <p:cNvSpPr/>
              <p:nvPr/>
            </p:nvSpPr>
            <p:spPr>
              <a:xfrm>
                <a:off x="1214454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3" name="사각형"/>
              <p:cNvSpPr/>
              <p:nvPr/>
            </p:nvSpPr>
            <p:spPr>
              <a:xfrm>
                <a:off x="1214454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4" name="사각형"/>
              <p:cNvSpPr/>
              <p:nvPr/>
            </p:nvSpPr>
            <p:spPr>
              <a:xfrm>
                <a:off x="1214454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5" name="사각형"/>
              <p:cNvSpPr/>
              <p:nvPr/>
            </p:nvSpPr>
            <p:spPr>
              <a:xfrm>
                <a:off x="1518068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6" name="사각형"/>
              <p:cNvSpPr/>
              <p:nvPr/>
            </p:nvSpPr>
            <p:spPr>
              <a:xfrm>
                <a:off x="1518068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7" name="사각형"/>
              <p:cNvSpPr/>
              <p:nvPr/>
            </p:nvSpPr>
            <p:spPr>
              <a:xfrm>
                <a:off x="1518068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8" name="사각형"/>
              <p:cNvSpPr/>
              <p:nvPr/>
            </p:nvSpPr>
            <p:spPr>
              <a:xfrm>
                <a:off x="1821682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9" name="사각형"/>
              <p:cNvSpPr/>
              <p:nvPr/>
            </p:nvSpPr>
            <p:spPr>
              <a:xfrm>
                <a:off x="1821682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0" name="사각형"/>
              <p:cNvSpPr/>
              <p:nvPr/>
            </p:nvSpPr>
            <p:spPr>
              <a:xfrm>
                <a:off x="1821682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1" name="사각형"/>
              <p:cNvSpPr/>
              <p:nvPr/>
            </p:nvSpPr>
            <p:spPr>
              <a:xfrm>
                <a:off x="2125295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2" name="사각형"/>
              <p:cNvSpPr/>
              <p:nvPr/>
            </p:nvSpPr>
            <p:spPr>
              <a:xfrm>
                <a:off x="2125295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3" name="사각형"/>
              <p:cNvSpPr/>
              <p:nvPr/>
            </p:nvSpPr>
            <p:spPr>
              <a:xfrm>
                <a:off x="2125295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4" name="사각형"/>
              <p:cNvSpPr/>
              <p:nvPr/>
            </p:nvSpPr>
            <p:spPr>
              <a:xfrm>
                <a:off x="2428909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5" name="사각형"/>
              <p:cNvSpPr/>
              <p:nvPr/>
            </p:nvSpPr>
            <p:spPr>
              <a:xfrm>
                <a:off x="2428909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6" name="사각형"/>
              <p:cNvSpPr/>
              <p:nvPr/>
            </p:nvSpPr>
            <p:spPr>
              <a:xfrm>
                <a:off x="2428909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7" name="사각형"/>
              <p:cNvSpPr/>
              <p:nvPr/>
            </p:nvSpPr>
            <p:spPr>
              <a:xfrm>
                <a:off x="0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8" name="사각형"/>
              <p:cNvSpPr/>
              <p:nvPr/>
            </p:nvSpPr>
            <p:spPr>
              <a:xfrm>
                <a:off x="0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9" name="사각형"/>
              <p:cNvSpPr/>
              <p:nvPr/>
            </p:nvSpPr>
            <p:spPr>
              <a:xfrm>
                <a:off x="0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38" name="그룹"/>
            <p:cNvGrpSpPr/>
            <p:nvPr/>
          </p:nvGrpSpPr>
          <p:grpSpPr>
            <a:xfrm>
              <a:off x="1776" y="875756"/>
              <a:ext cx="2699672" cy="853582"/>
              <a:chOff x="0" y="0"/>
              <a:chExt cx="2699670" cy="853580"/>
            </a:xfrm>
          </p:grpSpPr>
          <p:sp>
            <p:nvSpPr>
              <p:cNvPr id="711" name="사각형"/>
              <p:cNvSpPr/>
              <p:nvPr/>
            </p:nvSpPr>
            <p:spPr>
              <a:xfrm>
                <a:off x="303613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2" name="사각형"/>
              <p:cNvSpPr/>
              <p:nvPr/>
            </p:nvSpPr>
            <p:spPr>
              <a:xfrm>
                <a:off x="303613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3" name="사각형"/>
              <p:cNvSpPr/>
              <p:nvPr/>
            </p:nvSpPr>
            <p:spPr>
              <a:xfrm>
                <a:off x="303613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4" name="사각형"/>
              <p:cNvSpPr/>
              <p:nvPr/>
            </p:nvSpPr>
            <p:spPr>
              <a:xfrm>
                <a:off x="607227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5" name="사각형"/>
              <p:cNvSpPr/>
              <p:nvPr/>
            </p:nvSpPr>
            <p:spPr>
              <a:xfrm>
                <a:off x="607227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6" name="사각형"/>
              <p:cNvSpPr/>
              <p:nvPr/>
            </p:nvSpPr>
            <p:spPr>
              <a:xfrm>
                <a:off x="607227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7" name="사각형"/>
              <p:cNvSpPr/>
              <p:nvPr/>
            </p:nvSpPr>
            <p:spPr>
              <a:xfrm>
                <a:off x="910840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8" name="사각형"/>
              <p:cNvSpPr/>
              <p:nvPr/>
            </p:nvSpPr>
            <p:spPr>
              <a:xfrm>
                <a:off x="910840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9" name="사각형"/>
              <p:cNvSpPr/>
              <p:nvPr/>
            </p:nvSpPr>
            <p:spPr>
              <a:xfrm>
                <a:off x="910840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0" name="사각형"/>
              <p:cNvSpPr/>
              <p:nvPr/>
            </p:nvSpPr>
            <p:spPr>
              <a:xfrm>
                <a:off x="1214454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1" name="사각형"/>
              <p:cNvSpPr/>
              <p:nvPr/>
            </p:nvSpPr>
            <p:spPr>
              <a:xfrm>
                <a:off x="1214454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2" name="사각형"/>
              <p:cNvSpPr/>
              <p:nvPr/>
            </p:nvSpPr>
            <p:spPr>
              <a:xfrm>
                <a:off x="1214454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3" name="사각형"/>
              <p:cNvSpPr/>
              <p:nvPr/>
            </p:nvSpPr>
            <p:spPr>
              <a:xfrm>
                <a:off x="1518068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4" name="사각형"/>
              <p:cNvSpPr/>
              <p:nvPr/>
            </p:nvSpPr>
            <p:spPr>
              <a:xfrm>
                <a:off x="1518068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5" name="사각형"/>
              <p:cNvSpPr/>
              <p:nvPr/>
            </p:nvSpPr>
            <p:spPr>
              <a:xfrm>
                <a:off x="1518068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6" name="사각형"/>
              <p:cNvSpPr/>
              <p:nvPr/>
            </p:nvSpPr>
            <p:spPr>
              <a:xfrm>
                <a:off x="1821682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7" name="사각형"/>
              <p:cNvSpPr/>
              <p:nvPr/>
            </p:nvSpPr>
            <p:spPr>
              <a:xfrm>
                <a:off x="1821682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8" name="사각형"/>
              <p:cNvSpPr/>
              <p:nvPr/>
            </p:nvSpPr>
            <p:spPr>
              <a:xfrm>
                <a:off x="1821682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9" name="사각형"/>
              <p:cNvSpPr/>
              <p:nvPr/>
            </p:nvSpPr>
            <p:spPr>
              <a:xfrm>
                <a:off x="2125295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0" name="사각형"/>
              <p:cNvSpPr/>
              <p:nvPr/>
            </p:nvSpPr>
            <p:spPr>
              <a:xfrm>
                <a:off x="2125295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1" name="사각형"/>
              <p:cNvSpPr/>
              <p:nvPr/>
            </p:nvSpPr>
            <p:spPr>
              <a:xfrm>
                <a:off x="2125295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2" name="사각형"/>
              <p:cNvSpPr/>
              <p:nvPr/>
            </p:nvSpPr>
            <p:spPr>
              <a:xfrm>
                <a:off x="2428909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3" name="사각형"/>
              <p:cNvSpPr/>
              <p:nvPr/>
            </p:nvSpPr>
            <p:spPr>
              <a:xfrm>
                <a:off x="2428909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4" name="사각형"/>
              <p:cNvSpPr/>
              <p:nvPr/>
            </p:nvSpPr>
            <p:spPr>
              <a:xfrm>
                <a:off x="2428909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5" name="사각형"/>
              <p:cNvSpPr/>
              <p:nvPr/>
            </p:nvSpPr>
            <p:spPr>
              <a:xfrm>
                <a:off x="0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6" name="사각형"/>
              <p:cNvSpPr/>
              <p:nvPr/>
            </p:nvSpPr>
            <p:spPr>
              <a:xfrm>
                <a:off x="0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7" name="사각형"/>
              <p:cNvSpPr/>
              <p:nvPr/>
            </p:nvSpPr>
            <p:spPr>
              <a:xfrm>
                <a:off x="0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66" name="그룹"/>
            <p:cNvGrpSpPr/>
            <p:nvPr/>
          </p:nvGrpSpPr>
          <p:grpSpPr>
            <a:xfrm>
              <a:off x="1776" y="1751513"/>
              <a:ext cx="2699672" cy="853581"/>
              <a:chOff x="0" y="0"/>
              <a:chExt cx="2699670" cy="853580"/>
            </a:xfrm>
          </p:grpSpPr>
          <p:sp>
            <p:nvSpPr>
              <p:cNvPr id="739" name="사각형"/>
              <p:cNvSpPr/>
              <p:nvPr/>
            </p:nvSpPr>
            <p:spPr>
              <a:xfrm>
                <a:off x="303613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0" name="사각형"/>
              <p:cNvSpPr/>
              <p:nvPr/>
            </p:nvSpPr>
            <p:spPr>
              <a:xfrm>
                <a:off x="303613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1" name="사각형"/>
              <p:cNvSpPr/>
              <p:nvPr/>
            </p:nvSpPr>
            <p:spPr>
              <a:xfrm>
                <a:off x="303613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2" name="사각형"/>
              <p:cNvSpPr/>
              <p:nvPr/>
            </p:nvSpPr>
            <p:spPr>
              <a:xfrm>
                <a:off x="607227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3" name="사각형"/>
              <p:cNvSpPr/>
              <p:nvPr/>
            </p:nvSpPr>
            <p:spPr>
              <a:xfrm>
                <a:off x="607227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4" name="사각형"/>
              <p:cNvSpPr/>
              <p:nvPr/>
            </p:nvSpPr>
            <p:spPr>
              <a:xfrm>
                <a:off x="607227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5" name="사각형"/>
              <p:cNvSpPr/>
              <p:nvPr/>
            </p:nvSpPr>
            <p:spPr>
              <a:xfrm>
                <a:off x="910840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6" name="사각형"/>
              <p:cNvSpPr/>
              <p:nvPr/>
            </p:nvSpPr>
            <p:spPr>
              <a:xfrm>
                <a:off x="910840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7" name="사각형"/>
              <p:cNvSpPr/>
              <p:nvPr/>
            </p:nvSpPr>
            <p:spPr>
              <a:xfrm>
                <a:off x="910840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8" name="사각형"/>
              <p:cNvSpPr/>
              <p:nvPr/>
            </p:nvSpPr>
            <p:spPr>
              <a:xfrm>
                <a:off x="1214454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9" name="사각형"/>
              <p:cNvSpPr/>
              <p:nvPr/>
            </p:nvSpPr>
            <p:spPr>
              <a:xfrm>
                <a:off x="1214454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0" name="사각형"/>
              <p:cNvSpPr/>
              <p:nvPr/>
            </p:nvSpPr>
            <p:spPr>
              <a:xfrm>
                <a:off x="1214454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1" name="사각형"/>
              <p:cNvSpPr/>
              <p:nvPr/>
            </p:nvSpPr>
            <p:spPr>
              <a:xfrm>
                <a:off x="1518068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2" name="사각형"/>
              <p:cNvSpPr/>
              <p:nvPr/>
            </p:nvSpPr>
            <p:spPr>
              <a:xfrm>
                <a:off x="1518068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3" name="사각형"/>
              <p:cNvSpPr/>
              <p:nvPr/>
            </p:nvSpPr>
            <p:spPr>
              <a:xfrm>
                <a:off x="1518068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4" name="사각형"/>
              <p:cNvSpPr/>
              <p:nvPr/>
            </p:nvSpPr>
            <p:spPr>
              <a:xfrm>
                <a:off x="1821682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5" name="사각형"/>
              <p:cNvSpPr/>
              <p:nvPr/>
            </p:nvSpPr>
            <p:spPr>
              <a:xfrm>
                <a:off x="1821682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6" name="사각형"/>
              <p:cNvSpPr/>
              <p:nvPr/>
            </p:nvSpPr>
            <p:spPr>
              <a:xfrm>
                <a:off x="1821682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7" name="사각형"/>
              <p:cNvSpPr/>
              <p:nvPr/>
            </p:nvSpPr>
            <p:spPr>
              <a:xfrm>
                <a:off x="2125295" y="0"/>
                <a:ext cx="270763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8" name="사각형"/>
              <p:cNvSpPr/>
              <p:nvPr/>
            </p:nvSpPr>
            <p:spPr>
              <a:xfrm>
                <a:off x="2125295" y="291409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9" name="사각형"/>
              <p:cNvSpPr/>
              <p:nvPr/>
            </p:nvSpPr>
            <p:spPr>
              <a:xfrm>
                <a:off x="2125295" y="582818"/>
                <a:ext cx="270763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0" name="사각형"/>
              <p:cNvSpPr/>
              <p:nvPr/>
            </p:nvSpPr>
            <p:spPr>
              <a:xfrm>
                <a:off x="2428909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1" name="사각형"/>
              <p:cNvSpPr/>
              <p:nvPr/>
            </p:nvSpPr>
            <p:spPr>
              <a:xfrm>
                <a:off x="2428909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2" name="사각형"/>
              <p:cNvSpPr/>
              <p:nvPr/>
            </p:nvSpPr>
            <p:spPr>
              <a:xfrm>
                <a:off x="2428909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3" name="사각형"/>
              <p:cNvSpPr/>
              <p:nvPr/>
            </p:nvSpPr>
            <p:spPr>
              <a:xfrm>
                <a:off x="0" y="0"/>
                <a:ext cx="270762" cy="27076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4" name="사각형"/>
              <p:cNvSpPr/>
              <p:nvPr/>
            </p:nvSpPr>
            <p:spPr>
              <a:xfrm>
                <a:off x="0" y="291409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5" name="사각형"/>
              <p:cNvSpPr/>
              <p:nvPr/>
            </p:nvSpPr>
            <p:spPr>
              <a:xfrm>
                <a:off x="0" y="582818"/>
                <a:ext cx="270762" cy="2707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78" name="연결선"/>
            <p:cNvSpPr/>
            <p:nvPr/>
          </p:nvSpPr>
          <p:spPr>
            <a:xfrm>
              <a:off x="2770906" y="22104"/>
              <a:ext cx="166446" cy="260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306" y="0"/>
                  </a:moveTo>
                  <a:cubicBezTo>
                    <a:pt x="21600" y="6732"/>
                    <a:pt x="21498" y="13932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79" name="연결선"/>
            <p:cNvSpPr/>
            <p:nvPr/>
          </p:nvSpPr>
          <p:spPr>
            <a:xfrm>
              <a:off x="0" y="2634614"/>
              <a:ext cx="2664065" cy="131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3" fill="norm" stroke="1" extrusionOk="0">
                  <a:moveTo>
                    <a:pt x="21600" y="1765"/>
                  </a:moveTo>
                  <a:cubicBezTo>
                    <a:pt x="13862" y="21600"/>
                    <a:pt x="6662" y="21012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9" name="N"/>
            <p:cNvSpPr txBox="1"/>
            <p:nvPr/>
          </p:nvSpPr>
          <p:spPr>
            <a:xfrm>
              <a:off x="3125048" y="1173404"/>
              <a:ext cx="245834" cy="298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N</a:t>
              </a:r>
            </a:p>
          </p:txBody>
        </p:sp>
        <p:sp>
          <p:nvSpPr>
            <p:cNvPr id="770" name="N"/>
            <p:cNvSpPr txBox="1"/>
            <p:nvPr/>
          </p:nvSpPr>
          <p:spPr>
            <a:xfrm>
              <a:off x="1208928" y="2798159"/>
              <a:ext cx="245834" cy="298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N</a:t>
              </a:r>
            </a:p>
          </p:txBody>
        </p:sp>
      </p:grpSp>
      <p:sp>
        <p:nvSpPr>
          <p:cNvPr id="772" name="직사각형"/>
          <p:cNvSpPr/>
          <p:nvPr/>
        </p:nvSpPr>
        <p:spPr>
          <a:xfrm>
            <a:off x="5663960" y="4333520"/>
            <a:ext cx="2940243" cy="285251"/>
          </a:xfrm>
          <a:prstGeom prst="rect">
            <a:avLst/>
          </a:prstGeom>
          <a:solidFill>
            <a:srgbClr val="FF240E">
              <a:alpha val="29099"/>
            </a:srgbClr>
          </a:solidFill>
          <a:ln w="25400">
            <a:solidFill>
              <a:srgbClr val="FF240E">
                <a:alpha val="29099"/>
              </a:srgb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73" name="NxN attention Map"/>
          <p:cNvSpPr txBox="1"/>
          <p:nvPr/>
        </p:nvSpPr>
        <p:spPr>
          <a:xfrm>
            <a:off x="7058879" y="5955721"/>
            <a:ext cx="231287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/>
            </a:lvl1pPr>
          </a:lstStyle>
          <a:p>
            <a:pPr/>
            <a:r>
              <a:t>NxN attention Map</a:t>
            </a:r>
          </a:p>
        </p:txBody>
      </p:sp>
      <p:sp>
        <p:nvSpPr>
          <p:cNvPr id="774" name="i번째 featuremap의 픽셀과  (1~N)번째 까지의 featuremap 픽셀간의  유사도를 확률로 표현(softmax)"/>
          <p:cNvSpPr txBox="1"/>
          <p:nvPr/>
        </p:nvSpPr>
        <p:spPr>
          <a:xfrm>
            <a:off x="9055330" y="3141343"/>
            <a:ext cx="3191267" cy="817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500"/>
            </a:pPr>
            <a:r>
              <a:t>i번째 featuremap의 픽셀과 </a:t>
            </a:r>
            <a:br/>
            <a:r>
              <a:t>(1~N)번째 까지의 featuremap 픽셀간의</a:t>
            </a:r>
            <a:br/>
            <a:r>
              <a:t> 유사도를 확률로 표현(softmax)</a:t>
            </a:r>
          </a:p>
        </p:txBody>
      </p:sp>
      <p:sp>
        <p:nvSpPr>
          <p:cNvPr id="780" name="연결선"/>
          <p:cNvSpPr/>
          <p:nvPr/>
        </p:nvSpPr>
        <p:spPr>
          <a:xfrm>
            <a:off x="8563378" y="2933512"/>
            <a:ext cx="1215520" cy="1415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57" fill="norm" stroke="1" extrusionOk="0">
                <a:moveTo>
                  <a:pt x="21600" y="1283"/>
                </a:moveTo>
                <a:cubicBezTo>
                  <a:pt x="10828" y="-2843"/>
                  <a:pt x="3628" y="2982"/>
                  <a:pt x="0" y="18757"/>
                </a:cubicBezTo>
              </a:path>
            </a:pathLst>
          </a:custGeom>
          <a:ln w="25400">
            <a:solidFill>
              <a:srgbClr val="FF240E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sp>
        <p:nvSpPr>
          <p:cNvPr id="783" name="직사각형"/>
          <p:cNvSpPr/>
          <p:nvPr/>
        </p:nvSpPr>
        <p:spPr>
          <a:xfrm>
            <a:off x="10645178" y="1051280"/>
            <a:ext cx="1354467" cy="1030554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84" name="[example]…"/>
          <p:cNvSpPr txBox="1"/>
          <p:nvPr/>
        </p:nvSpPr>
        <p:spPr>
          <a:xfrm>
            <a:off x="10736739" y="1101738"/>
            <a:ext cx="117134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  <a:p>
            <a:pPr/>
            <a:r>
              <a:t>N = w x h</a:t>
            </a:r>
          </a:p>
        </p:txBody>
      </p:sp>
      <p:pic>
        <p:nvPicPr>
          <p:cNvPr id="78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13101" t="15262" r="10765" b="15262"/>
          <a:stretch>
            <a:fillRect/>
          </a:stretch>
        </p:blipFill>
        <p:spPr>
          <a:xfrm>
            <a:off x="3870579" y="776272"/>
            <a:ext cx="5042607" cy="1946257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직사각형"/>
          <p:cNvSpPr/>
          <p:nvPr/>
        </p:nvSpPr>
        <p:spPr>
          <a:xfrm>
            <a:off x="6964278" y="957972"/>
            <a:ext cx="523362" cy="1388506"/>
          </a:xfrm>
          <a:prstGeom prst="rect">
            <a:avLst/>
          </a:prstGeom>
          <a:solidFill>
            <a:srgbClr val="FF240E">
              <a:alpha val="29099"/>
            </a:srgbClr>
          </a:solidFill>
          <a:ln w="25400">
            <a:solidFill>
              <a:srgbClr val="FF240E">
                <a:alpha val="29099"/>
              </a:srgb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787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14684" t="0" r="57543" b="0"/>
          <a:stretch>
            <a:fillRect/>
          </a:stretch>
        </p:blipFill>
        <p:spPr>
          <a:xfrm>
            <a:off x="115801" y="1000017"/>
            <a:ext cx="2343807" cy="13045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8" name="그룹"/>
          <p:cNvGrpSpPr/>
          <p:nvPr/>
        </p:nvGrpSpPr>
        <p:grpSpPr>
          <a:xfrm>
            <a:off x="4593470" y="2837495"/>
            <a:ext cx="3213479" cy="3723757"/>
            <a:chOff x="0" y="0"/>
            <a:chExt cx="3213478" cy="3723756"/>
          </a:xfrm>
        </p:grpSpPr>
        <p:grpSp>
          <p:nvGrpSpPr>
            <p:cNvPr id="876" name="그룹"/>
            <p:cNvGrpSpPr/>
            <p:nvPr/>
          </p:nvGrpSpPr>
          <p:grpSpPr>
            <a:xfrm>
              <a:off x="0" y="-1"/>
              <a:ext cx="3213479" cy="2959244"/>
              <a:chOff x="0" y="0"/>
              <a:chExt cx="3213478" cy="2959241"/>
            </a:xfrm>
          </p:grpSpPr>
          <p:grpSp>
            <p:nvGrpSpPr>
              <p:cNvPr id="815" name="그룹"/>
              <p:cNvGrpSpPr/>
              <p:nvPr/>
            </p:nvGrpSpPr>
            <p:grpSpPr>
              <a:xfrm>
                <a:off x="1625" y="0"/>
                <a:ext cx="2470186" cy="793389"/>
                <a:chOff x="0" y="0"/>
                <a:chExt cx="2470185" cy="793388"/>
              </a:xfrm>
            </p:grpSpPr>
            <p:sp>
              <p:nvSpPr>
                <p:cNvPr id="788" name="사각형"/>
                <p:cNvSpPr/>
                <p:nvPr/>
              </p:nvSpPr>
              <p:spPr>
                <a:xfrm>
                  <a:off x="277805" y="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9" name="사각형"/>
                <p:cNvSpPr/>
                <p:nvPr/>
              </p:nvSpPr>
              <p:spPr>
                <a:xfrm>
                  <a:off x="277805" y="27086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0" name="사각형"/>
                <p:cNvSpPr/>
                <p:nvPr/>
              </p:nvSpPr>
              <p:spPr>
                <a:xfrm>
                  <a:off x="277805" y="54172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1" name="사각형"/>
                <p:cNvSpPr/>
                <p:nvPr/>
              </p:nvSpPr>
              <p:spPr>
                <a:xfrm>
                  <a:off x="55560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2" name="사각형"/>
                <p:cNvSpPr/>
                <p:nvPr/>
              </p:nvSpPr>
              <p:spPr>
                <a:xfrm>
                  <a:off x="55560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3" name="사각형"/>
                <p:cNvSpPr/>
                <p:nvPr/>
              </p:nvSpPr>
              <p:spPr>
                <a:xfrm>
                  <a:off x="55560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4" name="사각형"/>
                <p:cNvSpPr/>
                <p:nvPr/>
              </p:nvSpPr>
              <p:spPr>
                <a:xfrm>
                  <a:off x="83341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5" name="사각형"/>
                <p:cNvSpPr/>
                <p:nvPr/>
              </p:nvSpPr>
              <p:spPr>
                <a:xfrm>
                  <a:off x="83341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6" name="사각형"/>
                <p:cNvSpPr/>
                <p:nvPr/>
              </p:nvSpPr>
              <p:spPr>
                <a:xfrm>
                  <a:off x="83341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7" name="사각형"/>
                <p:cNvSpPr/>
                <p:nvPr/>
              </p:nvSpPr>
              <p:spPr>
                <a:xfrm>
                  <a:off x="111121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8" name="사각형"/>
                <p:cNvSpPr/>
                <p:nvPr/>
              </p:nvSpPr>
              <p:spPr>
                <a:xfrm>
                  <a:off x="111121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9" name="사각형"/>
                <p:cNvSpPr/>
                <p:nvPr/>
              </p:nvSpPr>
              <p:spPr>
                <a:xfrm>
                  <a:off x="111121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0" name="사각형"/>
                <p:cNvSpPr/>
                <p:nvPr/>
              </p:nvSpPr>
              <p:spPr>
                <a:xfrm>
                  <a:off x="138902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1" name="사각형"/>
                <p:cNvSpPr/>
                <p:nvPr/>
              </p:nvSpPr>
              <p:spPr>
                <a:xfrm>
                  <a:off x="138902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2" name="사각형"/>
                <p:cNvSpPr/>
                <p:nvPr/>
              </p:nvSpPr>
              <p:spPr>
                <a:xfrm>
                  <a:off x="138902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3" name="사각형"/>
                <p:cNvSpPr/>
                <p:nvPr/>
              </p:nvSpPr>
              <p:spPr>
                <a:xfrm>
                  <a:off x="166682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4" name="사각형"/>
                <p:cNvSpPr/>
                <p:nvPr/>
              </p:nvSpPr>
              <p:spPr>
                <a:xfrm>
                  <a:off x="166682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5" name="사각형"/>
                <p:cNvSpPr/>
                <p:nvPr/>
              </p:nvSpPr>
              <p:spPr>
                <a:xfrm>
                  <a:off x="166682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6" name="사각형"/>
                <p:cNvSpPr/>
                <p:nvPr/>
              </p:nvSpPr>
              <p:spPr>
                <a:xfrm>
                  <a:off x="194463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7" name="사각형"/>
                <p:cNvSpPr/>
                <p:nvPr/>
              </p:nvSpPr>
              <p:spPr>
                <a:xfrm>
                  <a:off x="194463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8" name="사각형"/>
                <p:cNvSpPr/>
                <p:nvPr/>
              </p:nvSpPr>
              <p:spPr>
                <a:xfrm>
                  <a:off x="194463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9" name="사각형"/>
                <p:cNvSpPr/>
                <p:nvPr/>
              </p:nvSpPr>
              <p:spPr>
                <a:xfrm>
                  <a:off x="222243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0" name="사각형"/>
                <p:cNvSpPr/>
                <p:nvPr/>
              </p:nvSpPr>
              <p:spPr>
                <a:xfrm>
                  <a:off x="222243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1" name="사각형"/>
                <p:cNvSpPr/>
                <p:nvPr/>
              </p:nvSpPr>
              <p:spPr>
                <a:xfrm>
                  <a:off x="222243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2" name="사각형"/>
                <p:cNvSpPr/>
                <p:nvPr/>
              </p:nvSpPr>
              <p:spPr>
                <a:xfrm>
                  <a:off x="0" y="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3" name="사각형"/>
                <p:cNvSpPr/>
                <p:nvPr/>
              </p:nvSpPr>
              <p:spPr>
                <a:xfrm>
                  <a:off x="0" y="27086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4" name="사각형"/>
                <p:cNvSpPr/>
                <p:nvPr/>
              </p:nvSpPr>
              <p:spPr>
                <a:xfrm>
                  <a:off x="0" y="54172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43" name="그룹"/>
              <p:cNvGrpSpPr/>
              <p:nvPr/>
            </p:nvGrpSpPr>
            <p:grpSpPr>
              <a:xfrm>
                <a:off x="1625" y="814001"/>
                <a:ext cx="2470186" cy="793389"/>
                <a:chOff x="0" y="0"/>
                <a:chExt cx="2470185" cy="793388"/>
              </a:xfrm>
            </p:grpSpPr>
            <p:sp>
              <p:nvSpPr>
                <p:cNvPr id="816" name="사각형"/>
                <p:cNvSpPr/>
                <p:nvPr/>
              </p:nvSpPr>
              <p:spPr>
                <a:xfrm>
                  <a:off x="277805" y="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7" name="사각형"/>
                <p:cNvSpPr/>
                <p:nvPr/>
              </p:nvSpPr>
              <p:spPr>
                <a:xfrm>
                  <a:off x="277805" y="27086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8" name="사각형"/>
                <p:cNvSpPr/>
                <p:nvPr/>
              </p:nvSpPr>
              <p:spPr>
                <a:xfrm>
                  <a:off x="277805" y="54172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19" name="사각형"/>
                <p:cNvSpPr/>
                <p:nvPr/>
              </p:nvSpPr>
              <p:spPr>
                <a:xfrm>
                  <a:off x="55560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0" name="사각형"/>
                <p:cNvSpPr/>
                <p:nvPr/>
              </p:nvSpPr>
              <p:spPr>
                <a:xfrm>
                  <a:off x="55560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1" name="사각형"/>
                <p:cNvSpPr/>
                <p:nvPr/>
              </p:nvSpPr>
              <p:spPr>
                <a:xfrm>
                  <a:off x="55560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2" name="사각형"/>
                <p:cNvSpPr/>
                <p:nvPr/>
              </p:nvSpPr>
              <p:spPr>
                <a:xfrm>
                  <a:off x="83341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3" name="사각형"/>
                <p:cNvSpPr/>
                <p:nvPr/>
              </p:nvSpPr>
              <p:spPr>
                <a:xfrm>
                  <a:off x="83341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4" name="사각형"/>
                <p:cNvSpPr/>
                <p:nvPr/>
              </p:nvSpPr>
              <p:spPr>
                <a:xfrm>
                  <a:off x="83341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5" name="사각형"/>
                <p:cNvSpPr/>
                <p:nvPr/>
              </p:nvSpPr>
              <p:spPr>
                <a:xfrm>
                  <a:off x="111121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6" name="사각형"/>
                <p:cNvSpPr/>
                <p:nvPr/>
              </p:nvSpPr>
              <p:spPr>
                <a:xfrm>
                  <a:off x="111121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7" name="사각형"/>
                <p:cNvSpPr/>
                <p:nvPr/>
              </p:nvSpPr>
              <p:spPr>
                <a:xfrm>
                  <a:off x="111121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8" name="사각형"/>
                <p:cNvSpPr/>
                <p:nvPr/>
              </p:nvSpPr>
              <p:spPr>
                <a:xfrm>
                  <a:off x="138902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9" name="사각형"/>
                <p:cNvSpPr/>
                <p:nvPr/>
              </p:nvSpPr>
              <p:spPr>
                <a:xfrm>
                  <a:off x="138902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0" name="사각형"/>
                <p:cNvSpPr/>
                <p:nvPr/>
              </p:nvSpPr>
              <p:spPr>
                <a:xfrm>
                  <a:off x="138902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1" name="사각형"/>
                <p:cNvSpPr/>
                <p:nvPr/>
              </p:nvSpPr>
              <p:spPr>
                <a:xfrm>
                  <a:off x="166682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2" name="사각형"/>
                <p:cNvSpPr/>
                <p:nvPr/>
              </p:nvSpPr>
              <p:spPr>
                <a:xfrm>
                  <a:off x="166682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3" name="사각형"/>
                <p:cNvSpPr/>
                <p:nvPr/>
              </p:nvSpPr>
              <p:spPr>
                <a:xfrm>
                  <a:off x="166682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4" name="사각형"/>
                <p:cNvSpPr/>
                <p:nvPr/>
              </p:nvSpPr>
              <p:spPr>
                <a:xfrm>
                  <a:off x="194463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5" name="사각형"/>
                <p:cNvSpPr/>
                <p:nvPr/>
              </p:nvSpPr>
              <p:spPr>
                <a:xfrm>
                  <a:off x="194463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6" name="사각형"/>
                <p:cNvSpPr/>
                <p:nvPr/>
              </p:nvSpPr>
              <p:spPr>
                <a:xfrm>
                  <a:off x="194463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7" name="사각형"/>
                <p:cNvSpPr/>
                <p:nvPr/>
              </p:nvSpPr>
              <p:spPr>
                <a:xfrm>
                  <a:off x="222243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8" name="사각형"/>
                <p:cNvSpPr/>
                <p:nvPr/>
              </p:nvSpPr>
              <p:spPr>
                <a:xfrm>
                  <a:off x="222243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39" name="사각형"/>
                <p:cNvSpPr/>
                <p:nvPr/>
              </p:nvSpPr>
              <p:spPr>
                <a:xfrm>
                  <a:off x="222243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0" name="사각형"/>
                <p:cNvSpPr/>
                <p:nvPr/>
              </p:nvSpPr>
              <p:spPr>
                <a:xfrm>
                  <a:off x="0" y="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1" name="사각형"/>
                <p:cNvSpPr/>
                <p:nvPr/>
              </p:nvSpPr>
              <p:spPr>
                <a:xfrm>
                  <a:off x="0" y="27086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2" name="사각형"/>
                <p:cNvSpPr/>
                <p:nvPr/>
              </p:nvSpPr>
              <p:spPr>
                <a:xfrm>
                  <a:off x="0" y="54172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71" name="그룹"/>
              <p:cNvGrpSpPr/>
              <p:nvPr/>
            </p:nvGrpSpPr>
            <p:grpSpPr>
              <a:xfrm>
                <a:off x="1625" y="1628002"/>
                <a:ext cx="2470186" cy="793390"/>
                <a:chOff x="0" y="0"/>
                <a:chExt cx="2470185" cy="793388"/>
              </a:xfrm>
            </p:grpSpPr>
            <p:sp>
              <p:nvSpPr>
                <p:cNvPr id="844" name="사각형"/>
                <p:cNvSpPr/>
                <p:nvPr/>
              </p:nvSpPr>
              <p:spPr>
                <a:xfrm>
                  <a:off x="277805" y="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5" name="사각형"/>
                <p:cNvSpPr/>
                <p:nvPr/>
              </p:nvSpPr>
              <p:spPr>
                <a:xfrm>
                  <a:off x="277805" y="27086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6" name="사각형"/>
                <p:cNvSpPr/>
                <p:nvPr/>
              </p:nvSpPr>
              <p:spPr>
                <a:xfrm>
                  <a:off x="277805" y="54172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7" name="사각형"/>
                <p:cNvSpPr/>
                <p:nvPr/>
              </p:nvSpPr>
              <p:spPr>
                <a:xfrm>
                  <a:off x="55560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8" name="사각형"/>
                <p:cNvSpPr/>
                <p:nvPr/>
              </p:nvSpPr>
              <p:spPr>
                <a:xfrm>
                  <a:off x="55560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9" name="사각형"/>
                <p:cNvSpPr/>
                <p:nvPr/>
              </p:nvSpPr>
              <p:spPr>
                <a:xfrm>
                  <a:off x="55560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0" name="사각형"/>
                <p:cNvSpPr/>
                <p:nvPr/>
              </p:nvSpPr>
              <p:spPr>
                <a:xfrm>
                  <a:off x="83341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1" name="사각형"/>
                <p:cNvSpPr/>
                <p:nvPr/>
              </p:nvSpPr>
              <p:spPr>
                <a:xfrm>
                  <a:off x="83341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2" name="사각형"/>
                <p:cNvSpPr/>
                <p:nvPr/>
              </p:nvSpPr>
              <p:spPr>
                <a:xfrm>
                  <a:off x="83341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3" name="사각형"/>
                <p:cNvSpPr/>
                <p:nvPr/>
              </p:nvSpPr>
              <p:spPr>
                <a:xfrm>
                  <a:off x="111121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4" name="사각형"/>
                <p:cNvSpPr/>
                <p:nvPr/>
              </p:nvSpPr>
              <p:spPr>
                <a:xfrm>
                  <a:off x="111121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5" name="사각형"/>
                <p:cNvSpPr/>
                <p:nvPr/>
              </p:nvSpPr>
              <p:spPr>
                <a:xfrm>
                  <a:off x="111121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6" name="사각형"/>
                <p:cNvSpPr/>
                <p:nvPr/>
              </p:nvSpPr>
              <p:spPr>
                <a:xfrm>
                  <a:off x="138902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7" name="사각형"/>
                <p:cNvSpPr/>
                <p:nvPr/>
              </p:nvSpPr>
              <p:spPr>
                <a:xfrm>
                  <a:off x="138902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8" name="사각형"/>
                <p:cNvSpPr/>
                <p:nvPr/>
              </p:nvSpPr>
              <p:spPr>
                <a:xfrm>
                  <a:off x="138902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9" name="사각형"/>
                <p:cNvSpPr/>
                <p:nvPr/>
              </p:nvSpPr>
              <p:spPr>
                <a:xfrm>
                  <a:off x="166682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0" name="사각형"/>
                <p:cNvSpPr/>
                <p:nvPr/>
              </p:nvSpPr>
              <p:spPr>
                <a:xfrm>
                  <a:off x="166682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1" name="사각형"/>
                <p:cNvSpPr/>
                <p:nvPr/>
              </p:nvSpPr>
              <p:spPr>
                <a:xfrm>
                  <a:off x="166682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2" name="사각형"/>
                <p:cNvSpPr/>
                <p:nvPr/>
              </p:nvSpPr>
              <p:spPr>
                <a:xfrm>
                  <a:off x="1944634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3" name="사각형"/>
                <p:cNvSpPr/>
                <p:nvPr/>
              </p:nvSpPr>
              <p:spPr>
                <a:xfrm>
                  <a:off x="1944634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4" name="사각형"/>
                <p:cNvSpPr/>
                <p:nvPr/>
              </p:nvSpPr>
              <p:spPr>
                <a:xfrm>
                  <a:off x="1944634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5" name="사각형"/>
                <p:cNvSpPr/>
                <p:nvPr/>
              </p:nvSpPr>
              <p:spPr>
                <a:xfrm>
                  <a:off x="2222439" y="54172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6" name="사각형"/>
                <p:cNvSpPr/>
                <p:nvPr/>
              </p:nvSpPr>
              <p:spPr>
                <a:xfrm>
                  <a:off x="2222439" y="27086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7" name="사각형"/>
                <p:cNvSpPr/>
                <p:nvPr/>
              </p:nvSpPr>
              <p:spPr>
                <a:xfrm>
                  <a:off x="2222439" y="0"/>
                  <a:ext cx="247747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8" name="사각형"/>
                <p:cNvSpPr/>
                <p:nvPr/>
              </p:nvSpPr>
              <p:spPr>
                <a:xfrm>
                  <a:off x="0" y="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9" name="사각형"/>
                <p:cNvSpPr/>
                <p:nvPr/>
              </p:nvSpPr>
              <p:spPr>
                <a:xfrm>
                  <a:off x="0" y="27086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0" name="사각형"/>
                <p:cNvSpPr/>
                <p:nvPr/>
              </p:nvSpPr>
              <p:spPr>
                <a:xfrm>
                  <a:off x="0" y="541720"/>
                  <a:ext cx="247746" cy="25166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84" name="연결선"/>
              <p:cNvSpPr/>
              <p:nvPr/>
            </p:nvSpPr>
            <p:spPr>
              <a:xfrm>
                <a:off x="2535365" y="20545"/>
                <a:ext cx="152297" cy="2418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fill="norm" stroke="1" extrusionOk="0">
                    <a:moveTo>
                      <a:pt x="306" y="0"/>
                    </a:moveTo>
                    <a:cubicBezTo>
                      <a:pt x="21600" y="6732"/>
                      <a:pt x="21498" y="13932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FF240E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85" name="연결선"/>
              <p:cNvSpPr/>
              <p:nvPr/>
            </p:nvSpPr>
            <p:spPr>
              <a:xfrm>
                <a:off x="0" y="2448830"/>
                <a:ext cx="2437606" cy="121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13" fill="norm" stroke="1" extrusionOk="0">
                    <a:moveTo>
                      <a:pt x="21600" y="1765"/>
                    </a:moveTo>
                    <a:cubicBezTo>
                      <a:pt x="13862" y="21600"/>
                      <a:pt x="6662" y="21012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rgbClr val="FF240E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74" name="N"/>
              <p:cNvSpPr txBox="1"/>
              <p:nvPr/>
            </p:nvSpPr>
            <p:spPr>
              <a:xfrm>
                <a:off x="2859403" y="1090659"/>
                <a:ext cx="354076" cy="4822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  <a:r>
                  <a:t>N</a:t>
                </a:r>
              </a:p>
            </p:txBody>
          </p:sp>
          <p:sp>
            <p:nvSpPr>
              <p:cNvPr id="875" name="N"/>
              <p:cNvSpPr txBox="1"/>
              <p:nvPr/>
            </p:nvSpPr>
            <p:spPr>
              <a:xfrm>
                <a:off x="1106163" y="2600842"/>
                <a:ext cx="326788" cy="358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  <a:r>
                  <a:t>N</a:t>
                </a:r>
              </a:p>
            </p:txBody>
          </p:sp>
        </p:grpSp>
        <p:pic>
          <p:nvPicPr>
            <p:cNvPr id="877" name="그림 4" descr="그림 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3433" t="34807" r="69956" b="18529"/>
            <a:stretch>
              <a:fillRect/>
            </a:stretch>
          </p:blipFill>
          <p:spPr>
            <a:xfrm>
              <a:off x="945461" y="2990143"/>
              <a:ext cx="672218" cy="733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9" name="x"/>
          <p:cNvSpPr txBox="1"/>
          <p:nvPr/>
        </p:nvSpPr>
        <p:spPr>
          <a:xfrm>
            <a:off x="3840650" y="3641886"/>
            <a:ext cx="562794" cy="734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sz="3800">
                <a:solidFill>
                  <a:srgbClr val="FF240E"/>
                </a:solidFill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913" name="그룹"/>
          <p:cNvGrpSpPr/>
          <p:nvPr/>
        </p:nvGrpSpPr>
        <p:grpSpPr>
          <a:xfrm>
            <a:off x="35581" y="3028654"/>
            <a:ext cx="3892943" cy="2681349"/>
            <a:chOff x="0" y="0"/>
            <a:chExt cx="3892941" cy="2681347"/>
          </a:xfrm>
        </p:grpSpPr>
        <p:grpSp>
          <p:nvGrpSpPr>
            <p:cNvPr id="907" name="그룹"/>
            <p:cNvGrpSpPr/>
            <p:nvPr/>
          </p:nvGrpSpPr>
          <p:grpSpPr>
            <a:xfrm>
              <a:off x="0" y="-1"/>
              <a:ext cx="3366451" cy="1064404"/>
              <a:chOff x="0" y="0"/>
              <a:chExt cx="3366450" cy="1064402"/>
            </a:xfrm>
          </p:grpSpPr>
          <p:sp>
            <p:nvSpPr>
              <p:cNvPr id="880" name="사각형"/>
              <p:cNvSpPr/>
              <p:nvPr/>
            </p:nvSpPr>
            <p:spPr>
              <a:xfrm>
                <a:off x="378601" y="0"/>
                <a:ext cx="337637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1" name="사각형"/>
              <p:cNvSpPr/>
              <p:nvPr/>
            </p:nvSpPr>
            <p:spPr>
              <a:xfrm>
                <a:off x="378601" y="363383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2" name="사각형"/>
              <p:cNvSpPr/>
              <p:nvPr/>
            </p:nvSpPr>
            <p:spPr>
              <a:xfrm>
                <a:off x="378601" y="726766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3" name="사각형"/>
              <p:cNvSpPr/>
              <p:nvPr/>
            </p:nvSpPr>
            <p:spPr>
              <a:xfrm>
                <a:off x="757203" y="726766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4" name="사각형"/>
              <p:cNvSpPr/>
              <p:nvPr/>
            </p:nvSpPr>
            <p:spPr>
              <a:xfrm>
                <a:off x="757203" y="363383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5" name="사각형"/>
              <p:cNvSpPr/>
              <p:nvPr/>
            </p:nvSpPr>
            <p:spPr>
              <a:xfrm>
                <a:off x="757203" y="0"/>
                <a:ext cx="337637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6" name="사각형"/>
              <p:cNvSpPr/>
              <p:nvPr/>
            </p:nvSpPr>
            <p:spPr>
              <a:xfrm>
                <a:off x="1135805" y="0"/>
                <a:ext cx="337637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7" name="사각형"/>
              <p:cNvSpPr/>
              <p:nvPr/>
            </p:nvSpPr>
            <p:spPr>
              <a:xfrm>
                <a:off x="1135805" y="363383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8" name="사각형"/>
              <p:cNvSpPr/>
              <p:nvPr/>
            </p:nvSpPr>
            <p:spPr>
              <a:xfrm>
                <a:off x="1135805" y="726766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89" name="사각형"/>
              <p:cNvSpPr/>
              <p:nvPr/>
            </p:nvSpPr>
            <p:spPr>
              <a:xfrm>
                <a:off x="1514407" y="726766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0" name="사각형"/>
              <p:cNvSpPr/>
              <p:nvPr/>
            </p:nvSpPr>
            <p:spPr>
              <a:xfrm>
                <a:off x="1514407" y="363383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1" name="사각형"/>
              <p:cNvSpPr/>
              <p:nvPr/>
            </p:nvSpPr>
            <p:spPr>
              <a:xfrm>
                <a:off x="1514407" y="0"/>
                <a:ext cx="337637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2" name="사각형"/>
              <p:cNvSpPr/>
              <p:nvPr/>
            </p:nvSpPr>
            <p:spPr>
              <a:xfrm>
                <a:off x="1893009" y="0"/>
                <a:ext cx="337637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3" name="사각형"/>
              <p:cNvSpPr/>
              <p:nvPr/>
            </p:nvSpPr>
            <p:spPr>
              <a:xfrm>
                <a:off x="1893009" y="363383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4" name="사각형"/>
              <p:cNvSpPr/>
              <p:nvPr/>
            </p:nvSpPr>
            <p:spPr>
              <a:xfrm>
                <a:off x="1893009" y="726766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5" name="사각형"/>
              <p:cNvSpPr/>
              <p:nvPr/>
            </p:nvSpPr>
            <p:spPr>
              <a:xfrm>
                <a:off x="2271611" y="726766"/>
                <a:ext cx="337636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6" name="사각형"/>
              <p:cNvSpPr/>
              <p:nvPr/>
            </p:nvSpPr>
            <p:spPr>
              <a:xfrm>
                <a:off x="2271611" y="363383"/>
                <a:ext cx="337636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7" name="사각형"/>
              <p:cNvSpPr/>
              <p:nvPr/>
            </p:nvSpPr>
            <p:spPr>
              <a:xfrm>
                <a:off x="2271611" y="0"/>
                <a:ext cx="337636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8" name="사각형"/>
              <p:cNvSpPr/>
              <p:nvPr/>
            </p:nvSpPr>
            <p:spPr>
              <a:xfrm>
                <a:off x="2650212" y="0"/>
                <a:ext cx="337637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99" name="사각형"/>
              <p:cNvSpPr/>
              <p:nvPr/>
            </p:nvSpPr>
            <p:spPr>
              <a:xfrm>
                <a:off x="2650212" y="363383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0" name="사각형"/>
              <p:cNvSpPr/>
              <p:nvPr/>
            </p:nvSpPr>
            <p:spPr>
              <a:xfrm>
                <a:off x="2650212" y="726766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1" name="사각형"/>
              <p:cNvSpPr/>
              <p:nvPr/>
            </p:nvSpPr>
            <p:spPr>
              <a:xfrm>
                <a:off x="3028814" y="726766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2" name="사각형"/>
              <p:cNvSpPr/>
              <p:nvPr/>
            </p:nvSpPr>
            <p:spPr>
              <a:xfrm>
                <a:off x="3028814" y="363383"/>
                <a:ext cx="337637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3" name="사각형"/>
              <p:cNvSpPr/>
              <p:nvPr/>
            </p:nvSpPr>
            <p:spPr>
              <a:xfrm>
                <a:off x="3028814" y="0"/>
                <a:ext cx="337637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4" name="사각형"/>
              <p:cNvSpPr/>
              <p:nvPr/>
            </p:nvSpPr>
            <p:spPr>
              <a:xfrm>
                <a:off x="0" y="0"/>
                <a:ext cx="337636" cy="3376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5" name="사각형"/>
              <p:cNvSpPr/>
              <p:nvPr/>
            </p:nvSpPr>
            <p:spPr>
              <a:xfrm>
                <a:off x="0" y="363383"/>
                <a:ext cx="337636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06" name="사각형"/>
              <p:cNvSpPr/>
              <p:nvPr/>
            </p:nvSpPr>
            <p:spPr>
              <a:xfrm>
                <a:off x="0" y="726766"/>
                <a:ext cx="337636" cy="3376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986" name="연결선"/>
            <p:cNvSpPr/>
            <p:nvPr/>
          </p:nvSpPr>
          <p:spPr>
            <a:xfrm>
              <a:off x="3439083" y="3874"/>
              <a:ext cx="78539" cy="98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8" h="21600" fill="norm" stroke="1" extrusionOk="0">
                  <a:moveTo>
                    <a:pt x="0" y="21600"/>
                  </a:moveTo>
                  <a:cubicBezTo>
                    <a:pt x="21136" y="13879"/>
                    <a:pt x="21600" y="6679"/>
                    <a:pt x="1391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9" name="ć"/>
            <p:cNvSpPr txBox="1"/>
            <p:nvPr/>
          </p:nvSpPr>
          <p:spPr>
            <a:xfrm>
              <a:off x="3586392" y="300170"/>
              <a:ext cx="306550" cy="46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ć</a:t>
              </a:r>
            </a:p>
          </p:txBody>
        </p:sp>
        <p:sp>
          <p:nvSpPr>
            <p:cNvPr id="910" name="N"/>
            <p:cNvSpPr txBox="1"/>
            <p:nvPr/>
          </p:nvSpPr>
          <p:spPr>
            <a:xfrm>
              <a:off x="1510089" y="1314974"/>
              <a:ext cx="306551" cy="372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N</a:t>
              </a:r>
            </a:p>
          </p:txBody>
        </p:sp>
        <p:sp>
          <p:nvSpPr>
            <p:cNvPr id="987" name="연결선"/>
            <p:cNvSpPr/>
            <p:nvPr/>
          </p:nvSpPr>
          <p:spPr>
            <a:xfrm>
              <a:off x="2572" y="1064919"/>
              <a:ext cx="3322051" cy="16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3" fill="norm" stroke="1" extrusionOk="0">
                  <a:moveTo>
                    <a:pt x="21600" y="1765"/>
                  </a:moveTo>
                  <a:cubicBezTo>
                    <a:pt x="13862" y="21600"/>
                    <a:pt x="6662" y="21012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912" name="그림 4" descr="그림 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9716" t="35672" r="60338" b="17664"/>
            <a:stretch>
              <a:fillRect/>
            </a:stretch>
          </p:blipFill>
          <p:spPr>
            <a:xfrm>
              <a:off x="1177606" y="1947734"/>
              <a:ext cx="1011413" cy="733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41" name="그룹"/>
          <p:cNvGrpSpPr/>
          <p:nvPr/>
        </p:nvGrpSpPr>
        <p:grpSpPr>
          <a:xfrm>
            <a:off x="8336429" y="3358699"/>
            <a:ext cx="3366451" cy="1064404"/>
            <a:chOff x="0" y="0"/>
            <a:chExt cx="3366450" cy="1064402"/>
          </a:xfrm>
        </p:grpSpPr>
        <p:sp>
          <p:nvSpPr>
            <p:cNvPr id="914" name="사각형"/>
            <p:cNvSpPr/>
            <p:nvPr/>
          </p:nvSpPr>
          <p:spPr>
            <a:xfrm>
              <a:off x="378601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15" name="사각형"/>
            <p:cNvSpPr/>
            <p:nvPr/>
          </p:nvSpPr>
          <p:spPr>
            <a:xfrm>
              <a:off x="378601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16" name="사각형"/>
            <p:cNvSpPr/>
            <p:nvPr/>
          </p:nvSpPr>
          <p:spPr>
            <a:xfrm>
              <a:off x="378601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17" name="사각형"/>
            <p:cNvSpPr/>
            <p:nvPr/>
          </p:nvSpPr>
          <p:spPr>
            <a:xfrm>
              <a:off x="757203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18" name="사각형"/>
            <p:cNvSpPr/>
            <p:nvPr/>
          </p:nvSpPr>
          <p:spPr>
            <a:xfrm>
              <a:off x="757203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19" name="사각형"/>
            <p:cNvSpPr/>
            <p:nvPr/>
          </p:nvSpPr>
          <p:spPr>
            <a:xfrm>
              <a:off x="757203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0" name="사각형"/>
            <p:cNvSpPr/>
            <p:nvPr/>
          </p:nvSpPr>
          <p:spPr>
            <a:xfrm>
              <a:off x="1135805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1" name="사각형"/>
            <p:cNvSpPr/>
            <p:nvPr/>
          </p:nvSpPr>
          <p:spPr>
            <a:xfrm>
              <a:off x="1135805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2" name="사각형"/>
            <p:cNvSpPr/>
            <p:nvPr/>
          </p:nvSpPr>
          <p:spPr>
            <a:xfrm>
              <a:off x="1135805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3" name="사각형"/>
            <p:cNvSpPr/>
            <p:nvPr/>
          </p:nvSpPr>
          <p:spPr>
            <a:xfrm>
              <a:off x="1514407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4" name="사각형"/>
            <p:cNvSpPr/>
            <p:nvPr/>
          </p:nvSpPr>
          <p:spPr>
            <a:xfrm>
              <a:off x="1514407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5" name="사각형"/>
            <p:cNvSpPr/>
            <p:nvPr/>
          </p:nvSpPr>
          <p:spPr>
            <a:xfrm>
              <a:off x="1514407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6" name="사각형"/>
            <p:cNvSpPr/>
            <p:nvPr/>
          </p:nvSpPr>
          <p:spPr>
            <a:xfrm>
              <a:off x="1893009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7" name="사각형"/>
            <p:cNvSpPr/>
            <p:nvPr/>
          </p:nvSpPr>
          <p:spPr>
            <a:xfrm>
              <a:off x="1893009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8" name="사각형"/>
            <p:cNvSpPr/>
            <p:nvPr/>
          </p:nvSpPr>
          <p:spPr>
            <a:xfrm>
              <a:off x="1893009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29" name="사각형"/>
            <p:cNvSpPr/>
            <p:nvPr/>
          </p:nvSpPr>
          <p:spPr>
            <a:xfrm>
              <a:off x="2271611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0" name="사각형"/>
            <p:cNvSpPr/>
            <p:nvPr/>
          </p:nvSpPr>
          <p:spPr>
            <a:xfrm>
              <a:off x="2271611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1" name="사각형"/>
            <p:cNvSpPr/>
            <p:nvPr/>
          </p:nvSpPr>
          <p:spPr>
            <a:xfrm>
              <a:off x="2271611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2" name="사각형"/>
            <p:cNvSpPr/>
            <p:nvPr/>
          </p:nvSpPr>
          <p:spPr>
            <a:xfrm>
              <a:off x="2650212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3" name="사각형"/>
            <p:cNvSpPr/>
            <p:nvPr/>
          </p:nvSpPr>
          <p:spPr>
            <a:xfrm>
              <a:off x="2650212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4" name="사각형"/>
            <p:cNvSpPr/>
            <p:nvPr/>
          </p:nvSpPr>
          <p:spPr>
            <a:xfrm>
              <a:off x="2650212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5" name="사각형"/>
            <p:cNvSpPr/>
            <p:nvPr/>
          </p:nvSpPr>
          <p:spPr>
            <a:xfrm>
              <a:off x="3028814" y="726766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6" name="사각형"/>
            <p:cNvSpPr/>
            <p:nvPr/>
          </p:nvSpPr>
          <p:spPr>
            <a:xfrm>
              <a:off x="3028814" y="363383"/>
              <a:ext cx="337637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7" name="사각형"/>
            <p:cNvSpPr/>
            <p:nvPr/>
          </p:nvSpPr>
          <p:spPr>
            <a:xfrm>
              <a:off x="3028814" y="0"/>
              <a:ext cx="337637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8" name="사각형"/>
            <p:cNvSpPr/>
            <p:nvPr/>
          </p:nvSpPr>
          <p:spPr>
            <a:xfrm>
              <a:off x="0" y="0"/>
              <a:ext cx="337636" cy="33763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9" name="사각형"/>
            <p:cNvSpPr/>
            <p:nvPr/>
          </p:nvSpPr>
          <p:spPr>
            <a:xfrm>
              <a:off x="0" y="363383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40" name="사각형"/>
            <p:cNvSpPr/>
            <p:nvPr/>
          </p:nvSpPr>
          <p:spPr>
            <a:xfrm>
              <a:off x="0" y="726766"/>
              <a:ext cx="337636" cy="3376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988" name="연결선"/>
          <p:cNvSpPr/>
          <p:nvPr/>
        </p:nvSpPr>
        <p:spPr>
          <a:xfrm>
            <a:off x="11775513" y="3362574"/>
            <a:ext cx="78538" cy="988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8" h="21600" fill="norm" stroke="1" extrusionOk="0">
                <a:moveTo>
                  <a:pt x="0" y="21600"/>
                </a:moveTo>
                <a:cubicBezTo>
                  <a:pt x="21136" y="13879"/>
                  <a:pt x="21600" y="6679"/>
                  <a:pt x="1391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943" name="ć"/>
          <p:cNvSpPr txBox="1"/>
          <p:nvPr/>
        </p:nvSpPr>
        <p:spPr>
          <a:xfrm>
            <a:off x="11922821" y="3658870"/>
            <a:ext cx="306551" cy="46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ć</a:t>
            </a:r>
          </a:p>
        </p:txBody>
      </p:sp>
      <p:sp>
        <p:nvSpPr>
          <p:cNvPr id="944" name="N"/>
          <p:cNvSpPr txBox="1"/>
          <p:nvPr/>
        </p:nvSpPr>
        <p:spPr>
          <a:xfrm>
            <a:off x="9846519" y="4673674"/>
            <a:ext cx="306550" cy="3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N</a:t>
            </a:r>
          </a:p>
        </p:txBody>
      </p:sp>
      <p:sp>
        <p:nvSpPr>
          <p:cNvPr id="989" name="연결선"/>
          <p:cNvSpPr/>
          <p:nvPr/>
        </p:nvSpPr>
        <p:spPr>
          <a:xfrm>
            <a:off x="8339001" y="4423618"/>
            <a:ext cx="3322051" cy="16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21600" y="1765"/>
                </a:moveTo>
                <a:cubicBezTo>
                  <a:pt x="13862" y="21600"/>
                  <a:pt x="6662" y="21012"/>
                  <a:pt x="0" y="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946" name="="/>
          <p:cNvSpPr txBox="1"/>
          <p:nvPr/>
        </p:nvSpPr>
        <p:spPr>
          <a:xfrm>
            <a:off x="7713201" y="3641886"/>
            <a:ext cx="562794" cy="734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sz="3800">
                <a:solidFill>
                  <a:srgbClr val="FF240E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47" name="ć x N 텐서를 다시 w x h x ć 로…"/>
          <p:cNvSpPr txBox="1"/>
          <p:nvPr/>
        </p:nvSpPr>
        <p:spPr>
          <a:xfrm>
            <a:off x="7858025" y="5295793"/>
            <a:ext cx="1777065" cy="97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ć x N 텐서를</a:t>
            </a:r>
            <a:br/>
            <a:r>
              <a:t>다시 w x h x ć 로 </a:t>
            </a:r>
          </a:p>
          <a:p>
            <a:pPr/>
            <a:r>
              <a:t>변환시켜 준다.</a:t>
            </a:r>
          </a:p>
        </p:txBody>
      </p:sp>
      <p:grpSp>
        <p:nvGrpSpPr>
          <p:cNvPr id="983" name="그룹"/>
          <p:cNvGrpSpPr/>
          <p:nvPr/>
        </p:nvGrpSpPr>
        <p:grpSpPr>
          <a:xfrm>
            <a:off x="10113257" y="4683271"/>
            <a:ext cx="1908151" cy="1991100"/>
            <a:chOff x="0" y="0"/>
            <a:chExt cx="1908150" cy="1991098"/>
          </a:xfrm>
        </p:grpSpPr>
        <p:grpSp>
          <p:nvGrpSpPr>
            <p:cNvPr id="978" name="그룹"/>
            <p:cNvGrpSpPr/>
            <p:nvPr/>
          </p:nvGrpSpPr>
          <p:grpSpPr>
            <a:xfrm>
              <a:off x="517430" y="-1"/>
              <a:ext cx="1390721" cy="1393731"/>
              <a:chOff x="0" y="0"/>
              <a:chExt cx="1390720" cy="1393729"/>
            </a:xfrm>
          </p:grpSpPr>
          <p:grpSp>
            <p:nvGrpSpPr>
              <p:cNvPr id="957" name="그룹"/>
              <p:cNvGrpSpPr/>
              <p:nvPr/>
            </p:nvGrpSpPr>
            <p:grpSpPr>
              <a:xfrm>
                <a:off x="298348" y="-1"/>
                <a:ext cx="1092373" cy="1096580"/>
                <a:chOff x="0" y="0"/>
                <a:chExt cx="1092371" cy="1096578"/>
              </a:xfrm>
            </p:grpSpPr>
            <p:sp>
              <p:nvSpPr>
                <p:cNvPr id="948" name="정육면체"/>
                <p:cNvSpPr/>
                <p:nvPr/>
              </p:nvSpPr>
              <p:spPr>
                <a:xfrm>
                  <a:off x="0" y="629144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49" name="정육면체"/>
                <p:cNvSpPr/>
                <p:nvPr/>
              </p:nvSpPr>
              <p:spPr>
                <a:xfrm>
                  <a:off x="312240" y="629144"/>
                  <a:ext cx="467435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0" name="정육면체"/>
                <p:cNvSpPr/>
                <p:nvPr/>
              </p:nvSpPr>
              <p:spPr>
                <a:xfrm>
                  <a:off x="624938" y="629144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1" name="정육면체"/>
                <p:cNvSpPr/>
                <p:nvPr/>
              </p:nvSpPr>
              <p:spPr>
                <a:xfrm>
                  <a:off x="0" y="313792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2" name="정육면체"/>
                <p:cNvSpPr/>
                <p:nvPr/>
              </p:nvSpPr>
              <p:spPr>
                <a:xfrm>
                  <a:off x="312240" y="313792"/>
                  <a:ext cx="467435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3" name="정육면체"/>
                <p:cNvSpPr/>
                <p:nvPr/>
              </p:nvSpPr>
              <p:spPr>
                <a:xfrm>
                  <a:off x="624938" y="313792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4" name="정육면체"/>
                <p:cNvSpPr/>
                <p:nvPr/>
              </p:nvSpPr>
              <p:spPr>
                <a:xfrm>
                  <a:off x="0" y="0"/>
                  <a:ext cx="467434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5" name="정육면체"/>
                <p:cNvSpPr/>
                <p:nvPr/>
              </p:nvSpPr>
              <p:spPr>
                <a:xfrm>
                  <a:off x="312240" y="0"/>
                  <a:ext cx="467435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6" name="정육면체"/>
                <p:cNvSpPr/>
                <p:nvPr/>
              </p:nvSpPr>
              <p:spPr>
                <a:xfrm>
                  <a:off x="624938" y="0"/>
                  <a:ext cx="467434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67" name="그룹"/>
              <p:cNvGrpSpPr/>
              <p:nvPr/>
            </p:nvGrpSpPr>
            <p:grpSpPr>
              <a:xfrm>
                <a:off x="148492" y="152236"/>
                <a:ext cx="1092373" cy="1096580"/>
                <a:chOff x="0" y="0"/>
                <a:chExt cx="1092371" cy="1096578"/>
              </a:xfrm>
            </p:grpSpPr>
            <p:sp>
              <p:nvSpPr>
                <p:cNvPr id="958" name="정육면체"/>
                <p:cNvSpPr/>
                <p:nvPr/>
              </p:nvSpPr>
              <p:spPr>
                <a:xfrm>
                  <a:off x="0" y="629144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9" name="정육면체"/>
                <p:cNvSpPr/>
                <p:nvPr/>
              </p:nvSpPr>
              <p:spPr>
                <a:xfrm>
                  <a:off x="312240" y="629144"/>
                  <a:ext cx="467435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0" name="정육면체"/>
                <p:cNvSpPr/>
                <p:nvPr/>
              </p:nvSpPr>
              <p:spPr>
                <a:xfrm>
                  <a:off x="624938" y="629144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1" name="정육면체"/>
                <p:cNvSpPr/>
                <p:nvPr/>
              </p:nvSpPr>
              <p:spPr>
                <a:xfrm>
                  <a:off x="0" y="313792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2" name="정육면체"/>
                <p:cNvSpPr/>
                <p:nvPr/>
              </p:nvSpPr>
              <p:spPr>
                <a:xfrm>
                  <a:off x="312240" y="313792"/>
                  <a:ext cx="467435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3" name="정육면체"/>
                <p:cNvSpPr/>
                <p:nvPr/>
              </p:nvSpPr>
              <p:spPr>
                <a:xfrm>
                  <a:off x="624938" y="313792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4" name="정육면체"/>
                <p:cNvSpPr/>
                <p:nvPr/>
              </p:nvSpPr>
              <p:spPr>
                <a:xfrm>
                  <a:off x="0" y="0"/>
                  <a:ext cx="467434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5" name="정육면체"/>
                <p:cNvSpPr/>
                <p:nvPr/>
              </p:nvSpPr>
              <p:spPr>
                <a:xfrm>
                  <a:off x="312240" y="0"/>
                  <a:ext cx="467435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6" name="정육면체"/>
                <p:cNvSpPr/>
                <p:nvPr/>
              </p:nvSpPr>
              <p:spPr>
                <a:xfrm>
                  <a:off x="624938" y="0"/>
                  <a:ext cx="467434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77" name="그룹"/>
              <p:cNvGrpSpPr/>
              <p:nvPr/>
            </p:nvGrpSpPr>
            <p:grpSpPr>
              <a:xfrm>
                <a:off x="-1" y="297151"/>
                <a:ext cx="1092373" cy="1096579"/>
                <a:chOff x="0" y="0"/>
                <a:chExt cx="1092371" cy="1096578"/>
              </a:xfrm>
            </p:grpSpPr>
            <p:sp>
              <p:nvSpPr>
                <p:cNvPr id="968" name="정육면체"/>
                <p:cNvSpPr/>
                <p:nvPr/>
              </p:nvSpPr>
              <p:spPr>
                <a:xfrm>
                  <a:off x="0" y="629144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9" name="정육면체"/>
                <p:cNvSpPr/>
                <p:nvPr/>
              </p:nvSpPr>
              <p:spPr>
                <a:xfrm>
                  <a:off x="312240" y="629144"/>
                  <a:ext cx="467435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0" name="정육면체"/>
                <p:cNvSpPr/>
                <p:nvPr/>
              </p:nvSpPr>
              <p:spPr>
                <a:xfrm>
                  <a:off x="624938" y="629144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1" name="정육면체"/>
                <p:cNvSpPr/>
                <p:nvPr/>
              </p:nvSpPr>
              <p:spPr>
                <a:xfrm>
                  <a:off x="0" y="313792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2" name="정육면체"/>
                <p:cNvSpPr/>
                <p:nvPr/>
              </p:nvSpPr>
              <p:spPr>
                <a:xfrm>
                  <a:off x="312240" y="313792"/>
                  <a:ext cx="467435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3" name="정육면체"/>
                <p:cNvSpPr/>
                <p:nvPr/>
              </p:nvSpPr>
              <p:spPr>
                <a:xfrm>
                  <a:off x="624938" y="313792"/>
                  <a:ext cx="467434" cy="467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4" name="정육면체"/>
                <p:cNvSpPr/>
                <p:nvPr/>
              </p:nvSpPr>
              <p:spPr>
                <a:xfrm>
                  <a:off x="0" y="0"/>
                  <a:ext cx="467434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5" name="정육면체"/>
                <p:cNvSpPr/>
                <p:nvPr/>
              </p:nvSpPr>
              <p:spPr>
                <a:xfrm>
                  <a:off x="312240" y="0"/>
                  <a:ext cx="467435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6" name="정육면체"/>
                <p:cNvSpPr/>
                <p:nvPr/>
              </p:nvSpPr>
              <p:spPr>
                <a:xfrm>
                  <a:off x="624938" y="0"/>
                  <a:ext cx="467434" cy="46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990" name="연결선"/>
            <p:cNvSpPr/>
            <p:nvPr/>
          </p:nvSpPr>
          <p:spPr>
            <a:xfrm>
              <a:off x="356258" y="425996"/>
              <a:ext cx="154051" cy="970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7" h="21600" fill="norm" stroke="1" extrusionOk="0">
                  <a:moveTo>
                    <a:pt x="10583" y="21600"/>
                  </a:moveTo>
                  <a:cubicBezTo>
                    <a:pt x="-5243" y="13660"/>
                    <a:pt x="-3318" y="6460"/>
                    <a:pt x="16357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1" name="연결선"/>
            <p:cNvSpPr/>
            <p:nvPr/>
          </p:nvSpPr>
          <p:spPr>
            <a:xfrm>
              <a:off x="516207" y="1441795"/>
              <a:ext cx="935696" cy="13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21600" y="0"/>
                  </a:moveTo>
                  <a:cubicBezTo>
                    <a:pt x="13907" y="21234"/>
                    <a:pt x="6707" y="21600"/>
                    <a:pt x="0" y="1099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81" name="h"/>
            <p:cNvSpPr txBox="1"/>
            <p:nvPr/>
          </p:nvSpPr>
          <p:spPr>
            <a:xfrm>
              <a:off x="0" y="666434"/>
              <a:ext cx="243577" cy="354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h</a:t>
              </a:r>
            </a:p>
          </p:txBody>
        </p:sp>
        <p:sp>
          <p:nvSpPr>
            <p:cNvPr id="982" name="w"/>
            <p:cNvSpPr txBox="1"/>
            <p:nvPr/>
          </p:nvSpPr>
          <p:spPr>
            <a:xfrm>
              <a:off x="915113" y="1615268"/>
              <a:ext cx="277294" cy="375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pic>
        <p:nvPicPr>
          <p:cNvPr id="99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13101" t="15262" r="10765" b="15262"/>
          <a:stretch>
            <a:fillRect/>
          </a:stretch>
        </p:blipFill>
        <p:spPr>
          <a:xfrm>
            <a:off x="4497112" y="776271"/>
            <a:ext cx="5042608" cy="1946257"/>
          </a:xfrm>
          <a:prstGeom prst="rect">
            <a:avLst/>
          </a:prstGeom>
          <a:ln w="12700">
            <a:miter lim="400000"/>
          </a:ln>
        </p:spPr>
      </p:pic>
      <p:sp>
        <p:nvSpPr>
          <p:cNvPr id="995" name="직사각형"/>
          <p:cNvSpPr/>
          <p:nvPr/>
        </p:nvSpPr>
        <p:spPr>
          <a:xfrm>
            <a:off x="8200411" y="1051280"/>
            <a:ext cx="1354467" cy="1388507"/>
          </a:xfrm>
          <a:prstGeom prst="rect">
            <a:avLst/>
          </a:prstGeom>
          <a:solidFill>
            <a:srgbClr val="FF240E">
              <a:alpha val="29099"/>
            </a:srgbClr>
          </a:solidFill>
          <a:ln w="25400">
            <a:solidFill>
              <a:srgbClr val="FF240E">
                <a:alpha val="29099"/>
              </a:srgbClr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996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2361" t="4691" r="57205" b="4691"/>
          <a:stretch>
            <a:fillRect/>
          </a:stretch>
        </p:blipFill>
        <p:spPr>
          <a:xfrm>
            <a:off x="115801" y="1000017"/>
            <a:ext cx="3765664" cy="1304579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선"/>
          <p:cNvSpPr/>
          <p:nvPr/>
        </p:nvSpPr>
        <p:spPr>
          <a:xfrm>
            <a:off x="3367719" y="4455053"/>
            <a:ext cx="3304542" cy="1"/>
          </a:xfrm>
          <a:prstGeom prst="line">
            <a:avLst/>
          </a:prstGeom>
          <a:ln w="25400">
            <a:solidFill>
              <a:srgbClr val="E224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8" name="1X1 convolution = v(x)"/>
          <p:cNvSpPr txBox="1"/>
          <p:nvPr/>
        </p:nvSpPr>
        <p:spPr>
          <a:xfrm>
            <a:off x="3707925" y="4604418"/>
            <a:ext cx="2876309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>
                <a:solidFill>
                  <a:srgbClr val="FF240E"/>
                </a:solidFill>
              </a:defRPr>
            </a:lvl1pPr>
          </a:lstStyle>
          <a:p>
            <a:pPr/>
            <a:r>
              <a:t>1X1 convolution = v(x)</a:t>
            </a:r>
          </a:p>
        </p:txBody>
      </p:sp>
      <p:grpSp>
        <p:nvGrpSpPr>
          <p:cNvPr id="1066" name="그룹"/>
          <p:cNvGrpSpPr/>
          <p:nvPr/>
        </p:nvGrpSpPr>
        <p:grpSpPr>
          <a:xfrm>
            <a:off x="7753121" y="2568349"/>
            <a:ext cx="4071025" cy="3752698"/>
            <a:chOff x="0" y="0"/>
            <a:chExt cx="4071023" cy="3752697"/>
          </a:xfrm>
        </p:grpSpPr>
        <p:grpSp>
          <p:nvGrpSpPr>
            <p:cNvPr id="1029" name="그룹"/>
            <p:cNvGrpSpPr/>
            <p:nvPr/>
          </p:nvGrpSpPr>
          <p:grpSpPr>
            <a:xfrm>
              <a:off x="1706486" y="-1"/>
              <a:ext cx="2324664" cy="2329695"/>
              <a:chOff x="0" y="0"/>
              <a:chExt cx="2324662" cy="2329693"/>
            </a:xfrm>
          </p:grpSpPr>
          <p:grpSp>
            <p:nvGrpSpPr>
              <p:cNvPr id="1008" name="그룹"/>
              <p:cNvGrpSpPr/>
              <p:nvPr/>
            </p:nvGrpSpPr>
            <p:grpSpPr>
              <a:xfrm>
                <a:off x="498704" y="-1"/>
                <a:ext cx="1825959" cy="1832990"/>
                <a:chOff x="0" y="0"/>
                <a:chExt cx="1825957" cy="1832988"/>
              </a:xfrm>
            </p:grpSpPr>
            <p:sp>
              <p:nvSpPr>
                <p:cNvPr id="999" name="정육면체"/>
                <p:cNvSpPr/>
                <p:nvPr/>
              </p:nvSpPr>
              <p:spPr>
                <a:xfrm>
                  <a:off x="0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0" name="정육면체"/>
                <p:cNvSpPr/>
                <p:nvPr/>
              </p:nvSpPr>
              <p:spPr>
                <a:xfrm>
                  <a:off x="521927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1" name="정육면체"/>
                <p:cNvSpPr/>
                <p:nvPr/>
              </p:nvSpPr>
              <p:spPr>
                <a:xfrm>
                  <a:off x="1044617" y="1051648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2" name="정육면체"/>
                <p:cNvSpPr/>
                <p:nvPr/>
              </p:nvSpPr>
              <p:spPr>
                <a:xfrm>
                  <a:off x="0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3" name="정육면체"/>
                <p:cNvSpPr/>
                <p:nvPr/>
              </p:nvSpPr>
              <p:spPr>
                <a:xfrm>
                  <a:off x="521927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4" name="정육면체"/>
                <p:cNvSpPr/>
                <p:nvPr/>
              </p:nvSpPr>
              <p:spPr>
                <a:xfrm>
                  <a:off x="1044617" y="524521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5" name="정육면체"/>
                <p:cNvSpPr/>
                <p:nvPr/>
              </p:nvSpPr>
              <p:spPr>
                <a:xfrm>
                  <a:off x="0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6" name="정육면체"/>
                <p:cNvSpPr/>
                <p:nvPr/>
              </p:nvSpPr>
              <p:spPr>
                <a:xfrm>
                  <a:off x="521927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7" name="정육면체"/>
                <p:cNvSpPr/>
                <p:nvPr/>
              </p:nvSpPr>
              <p:spPr>
                <a:xfrm>
                  <a:off x="1044617" y="0"/>
                  <a:ext cx="781341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018" name="그룹"/>
              <p:cNvGrpSpPr/>
              <p:nvPr/>
            </p:nvGrpSpPr>
            <p:grpSpPr>
              <a:xfrm>
                <a:off x="248213" y="254472"/>
                <a:ext cx="1825959" cy="1832990"/>
                <a:chOff x="0" y="0"/>
                <a:chExt cx="1825957" cy="1832988"/>
              </a:xfrm>
            </p:grpSpPr>
            <p:sp>
              <p:nvSpPr>
                <p:cNvPr id="1009" name="정육면체"/>
                <p:cNvSpPr/>
                <p:nvPr/>
              </p:nvSpPr>
              <p:spPr>
                <a:xfrm>
                  <a:off x="0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0" name="정육면체"/>
                <p:cNvSpPr/>
                <p:nvPr/>
              </p:nvSpPr>
              <p:spPr>
                <a:xfrm>
                  <a:off x="521927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1" name="정육면체"/>
                <p:cNvSpPr/>
                <p:nvPr/>
              </p:nvSpPr>
              <p:spPr>
                <a:xfrm>
                  <a:off x="1044617" y="1051648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2" name="정육면체"/>
                <p:cNvSpPr/>
                <p:nvPr/>
              </p:nvSpPr>
              <p:spPr>
                <a:xfrm>
                  <a:off x="0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3" name="정육면체"/>
                <p:cNvSpPr/>
                <p:nvPr/>
              </p:nvSpPr>
              <p:spPr>
                <a:xfrm>
                  <a:off x="521927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4" name="정육면체"/>
                <p:cNvSpPr/>
                <p:nvPr/>
              </p:nvSpPr>
              <p:spPr>
                <a:xfrm>
                  <a:off x="1044617" y="524521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5" name="정육면체"/>
                <p:cNvSpPr/>
                <p:nvPr/>
              </p:nvSpPr>
              <p:spPr>
                <a:xfrm>
                  <a:off x="0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6" name="정육면체"/>
                <p:cNvSpPr/>
                <p:nvPr/>
              </p:nvSpPr>
              <p:spPr>
                <a:xfrm>
                  <a:off x="521927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7" name="정육면체"/>
                <p:cNvSpPr/>
                <p:nvPr/>
              </p:nvSpPr>
              <p:spPr>
                <a:xfrm>
                  <a:off x="1044617" y="0"/>
                  <a:ext cx="781341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028" name="그룹"/>
              <p:cNvGrpSpPr/>
              <p:nvPr/>
            </p:nvGrpSpPr>
            <p:grpSpPr>
              <a:xfrm>
                <a:off x="0" y="496704"/>
                <a:ext cx="1825958" cy="1832990"/>
                <a:chOff x="0" y="0"/>
                <a:chExt cx="1825957" cy="1832988"/>
              </a:xfrm>
            </p:grpSpPr>
            <p:sp>
              <p:nvSpPr>
                <p:cNvPr id="1019" name="정육면체"/>
                <p:cNvSpPr/>
                <p:nvPr/>
              </p:nvSpPr>
              <p:spPr>
                <a:xfrm>
                  <a:off x="0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0" name="정육면체"/>
                <p:cNvSpPr/>
                <p:nvPr/>
              </p:nvSpPr>
              <p:spPr>
                <a:xfrm>
                  <a:off x="521927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1" name="정육면체"/>
                <p:cNvSpPr/>
                <p:nvPr/>
              </p:nvSpPr>
              <p:spPr>
                <a:xfrm>
                  <a:off x="1044617" y="1051648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2" name="정육면체"/>
                <p:cNvSpPr/>
                <p:nvPr/>
              </p:nvSpPr>
              <p:spPr>
                <a:xfrm>
                  <a:off x="0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3" name="정육면체"/>
                <p:cNvSpPr/>
                <p:nvPr/>
              </p:nvSpPr>
              <p:spPr>
                <a:xfrm>
                  <a:off x="521927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4" name="정육면체"/>
                <p:cNvSpPr/>
                <p:nvPr/>
              </p:nvSpPr>
              <p:spPr>
                <a:xfrm>
                  <a:off x="1044617" y="524521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5" name="정육면체"/>
                <p:cNvSpPr/>
                <p:nvPr/>
              </p:nvSpPr>
              <p:spPr>
                <a:xfrm>
                  <a:off x="0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6" name="정육면체"/>
                <p:cNvSpPr/>
                <p:nvPr/>
              </p:nvSpPr>
              <p:spPr>
                <a:xfrm>
                  <a:off x="521927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7" name="정육면체"/>
                <p:cNvSpPr/>
                <p:nvPr/>
              </p:nvSpPr>
              <p:spPr>
                <a:xfrm>
                  <a:off x="1044617" y="0"/>
                  <a:ext cx="781341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1060" name="그룹"/>
            <p:cNvGrpSpPr/>
            <p:nvPr/>
          </p:nvGrpSpPr>
          <p:grpSpPr>
            <a:xfrm>
              <a:off x="510940" y="1327787"/>
              <a:ext cx="2324663" cy="2329695"/>
              <a:chOff x="0" y="0"/>
              <a:chExt cx="2324662" cy="2329693"/>
            </a:xfrm>
          </p:grpSpPr>
          <p:grpSp>
            <p:nvGrpSpPr>
              <p:cNvPr id="1039" name="그룹"/>
              <p:cNvGrpSpPr/>
              <p:nvPr/>
            </p:nvGrpSpPr>
            <p:grpSpPr>
              <a:xfrm>
                <a:off x="498704" y="-1"/>
                <a:ext cx="1825959" cy="1832990"/>
                <a:chOff x="0" y="0"/>
                <a:chExt cx="1825957" cy="1832988"/>
              </a:xfrm>
            </p:grpSpPr>
            <p:sp>
              <p:nvSpPr>
                <p:cNvPr id="1030" name="정육면체"/>
                <p:cNvSpPr/>
                <p:nvPr/>
              </p:nvSpPr>
              <p:spPr>
                <a:xfrm>
                  <a:off x="0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1" name="정육면체"/>
                <p:cNvSpPr/>
                <p:nvPr/>
              </p:nvSpPr>
              <p:spPr>
                <a:xfrm>
                  <a:off x="521927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2" name="정육면체"/>
                <p:cNvSpPr/>
                <p:nvPr/>
              </p:nvSpPr>
              <p:spPr>
                <a:xfrm>
                  <a:off x="1044617" y="1051648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3" name="정육면체"/>
                <p:cNvSpPr/>
                <p:nvPr/>
              </p:nvSpPr>
              <p:spPr>
                <a:xfrm>
                  <a:off x="0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4" name="정육면체"/>
                <p:cNvSpPr/>
                <p:nvPr/>
              </p:nvSpPr>
              <p:spPr>
                <a:xfrm>
                  <a:off x="521927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5" name="정육면체"/>
                <p:cNvSpPr/>
                <p:nvPr/>
              </p:nvSpPr>
              <p:spPr>
                <a:xfrm>
                  <a:off x="1044617" y="524521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6" name="정육면체"/>
                <p:cNvSpPr/>
                <p:nvPr/>
              </p:nvSpPr>
              <p:spPr>
                <a:xfrm>
                  <a:off x="0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7" name="정육면체"/>
                <p:cNvSpPr/>
                <p:nvPr/>
              </p:nvSpPr>
              <p:spPr>
                <a:xfrm>
                  <a:off x="521927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8" name="정육면체"/>
                <p:cNvSpPr/>
                <p:nvPr/>
              </p:nvSpPr>
              <p:spPr>
                <a:xfrm>
                  <a:off x="1044617" y="0"/>
                  <a:ext cx="781341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049" name="그룹"/>
              <p:cNvGrpSpPr/>
              <p:nvPr/>
            </p:nvGrpSpPr>
            <p:grpSpPr>
              <a:xfrm>
                <a:off x="248213" y="254472"/>
                <a:ext cx="1825959" cy="1832990"/>
                <a:chOff x="0" y="0"/>
                <a:chExt cx="1825957" cy="1832988"/>
              </a:xfrm>
            </p:grpSpPr>
            <p:sp>
              <p:nvSpPr>
                <p:cNvPr id="1040" name="정육면체"/>
                <p:cNvSpPr/>
                <p:nvPr/>
              </p:nvSpPr>
              <p:spPr>
                <a:xfrm>
                  <a:off x="0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1" name="정육면체"/>
                <p:cNvSpPr/>
                <p:nvPr/>
              </p:nvSpPr>
              <p:spPr>
                <a:xfrm>
                  <a:off x="521927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2" name="정육면체"/>
                <p:cNvSpPr/>
                <p:nvPr/>
              </p:nvSpPr>
              <p:spPr>
                <a:xfrm>
                  <a:off x="1044617" y="1051648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3" name="정육면체"/>
                <p:cNvSpPr/>
                <p:nvPr/>
              </p:nvSpPr>
              <p:spPr>
                <a:xfrm>
                  <a:off x="0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4" name="정육면체"/>
                <p:cNvSpPr/>
                <p:nvPr/>
              </p:nvSpPr>
              <p:spPr>
                <a:xfrm>
                  <a:off x="521927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5" name="정육면체"/>
                <p:cNvSpPr/>
                <p:nvPr/>
              </p:nvSpPr>
              <p:spPr>
                <a:xfrm>
                  <a:off x="1044617" y="524521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6" name="정육면체"/>
                <p:cNvSpPr/>
                <p:nvPr/>
              </p:nvSpPr>
              <p:spPr>
                <a:xfrm>
                  <a:off x="0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7" name="정육면체"/>
                <p:cNvSpPr/>
                <p:nvPr/>
              </p:nvSpPr>
              <p:spPr>
                <a:xfrm>
                  <a:off x="521927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8" name="정육면체"/>
                <p:cNvSpPr/>
                <p:nvPr/>
              </p:nvSpPr>
              <p:spPr>
                <a:xfrm>
                  <a:off x="1044617" y="0"/>
                  <a:ext cx="781341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059" name="그룹"/>
              <p:cNvGrpSpPr/>
              <p:nvPr/>
            </p:nvGrpSpPr>
            <p:grpSpPr>
              <a:xfrm>
                <a:off x="0" y="496704"/>
                <a:ext cx="1825958" cy="1832990"/>
                <a:chOff x="0" y="0"/>
                <a:chExt cx="1825957" cy="1832988"/>
              </a:xfrm>
            </p:grpSpPr>
            <p:sp>
              <p:nvSpPr>
                <p:cNvPr id="1050" name="정육면체"/>
                <p:cNvSpPr/>
                <p:nvPr/>
              </p:nvSpPr>
              <p:spPr>
                <a:xfrm>
                  <a:off x="0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1" name="정육면체"/>
                <p:cNvSpPr/>
                <p:nvPr/>
              </p:nvSpPr>
              <p:spPr>
                <a:xfrm>
                  <a:off x="521927" y="1051648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2" name="정육면체"/>
                <p:cNvSpPr/>
                <p:nvPr/>
              </p:nvSpPr>
              <p:spPr>
                <a:xfrm>
                  <a:off x="1044617" y="1051648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3" name="정육면체"/>
                <p:cNvSpPr/>
                <p:nvPr/>
              </p:nvSpPr>
              <p:spPr>
                <a:xfrm>
                  <a:off x="0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4" name="정육면체"/>
                <p:cNvSpPr/>
                <p:nvPr/>
              </p:nvSpPr>
              <p:spPr>
                <a:xfrm>
                  <a:off x="521927" y="524521"/>
                  <a:ext cx="781340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5" name="정육면체"/>
                <p:cNvSpPr/>
                <p:nvPr/>
              </p:nvSpPr>
              <p:spPr>
                <a:xfrm>
                  <a:off x="1044617" y="524521"/>
                  <a:ext cx="781341" cy="781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6" name="정육면체"/>
                <p:cNvSpPr/>
                <p:nvPr/>
              </p:nvSpPr>
              <p:spPr>
                <a:xfrm>
                  <a:off x="0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7" name="정육면체"/>
                <p:cNvSpPr/>
                <p:nvPr/>
              </p:nvSpPr>
              <p:spPr>
                <a:xfrm>
                  <a:off x="521927" y="0"/>
                  <a:ext cx="781340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8" name="정육면체"/>
                <p:cNvSpPr/>
                <p:nvPr/>
              </p:nvSpPr>
              <p:spPr>
                <a:xfrm>
                  <a:off x="1044617" y="0"/>
                  <a:ext cx="781341" cy="781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1061" name="…"/>
            <p:cNvSpPr txBox="1"/>
            <p:nvPr/>
          </p:nvSpPr>
          <p:spPr>
            <a:xfrm rot="19380000">
              <a:off x="2705063" y="1591627"/>
              <a:ext cx="507734" cy="570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3200"/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1126" name="연결선"/>
            <p:cNvSpPr/>
            <p:nvPr/>
          </p:nvSpPr>
          <p:spPr>
            <a:xfrm>
              <a:off x="241532" y="2039863"/>
              <a:ext cx="257504" cy="1622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7" h="21600" fill="norm" stroke="1" extrusionOk="0">
                  <a:moveTo>
                    <a:pt x="10583" y="21600"/>
                  </a:moveTo>
                  <a:cubicBezTo>
                    <a:pt x="-5243" y="13660"/>
                    <a:pt x="-3318" y="6460"/>
                    <a:pt x="16357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27" name="연결선"/>
            <p:cNvSpPr/>
            <p:nvPr/>
          </p:nvSpPr>
          <p:spPr>
            <a:xfrm>
              <a:off x="2087023" y="1670843"/>
              <a:ext cx="1984001" cy="2081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51" y="10441"/>
                    <a:pt x="10451" y="1764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64" name="h"/>
            <p:cNvSpPr txBox="1"/>
            <p:nvPr/>
          </p:nvSpPr>
          <p:spPr>
            <a:xfrm>
              <a:off x="0" y="2590576"/>
              <a:ext cx="230003" cy="36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h</a:t>
              </a:r>
            </a:p>
          </p:txBody>
        </p:sp>
        <p:sp>
          <p:nvSpPr>
            <p:cNvPr id="1065" name="c"/>
            <p:cNvSpPr txBox="1"/>
            <p:nvPr/>
          </p:nvSpPr>
          <p:spPr>
            <a:xfrm>
              <a:off x="3531565" y="2939482"/>
              <a:ext cx="217238" cy="368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c</a:t>
              </a:r>
            </a:p>
          </p:txBody>
        </p:sp>
      </p:grpSp>
      <p:grpSp>
        <p:nvGrpSpPr>
          <p:cNvPr id="1102" name="그룹"/>
          <p:cNvGrpSpPr/>
          <p:nvPr/>
        </p:nvGrpSpPr>
        <p:grpSpPr>
          <a:xfrm>
            <a:off x="26850" y="3094875"/>
            <a:ext cx="3029054" cy="3085746"/>
            <a:chOff x="0" y="0"/>
            <a:chExt cx="3029053" cy="3085745"/>
          </a:xfrm>
        </p:grpSpPr>
        <p:grpSp>
          <p:nvGrpSpPr>
            <p:cNvPr id="1097" name="그룹"/>
            <p:cNvGrpSpPr/>
            <p:nvPr/>
          </p:nvGrpSpPr>
          <p:grpSpPr>
            <a:xfrm>
              <a:off x="691560" y="0"/>
              <a:ext cx="2337494" cy="2342552"/>
              <a:chOff x="0" y="0"/>
              <a:chExt cx="2337492" cy="2342551"/>
            </a:xfrm>
          </p:grpSpPr>
          <p:grpSp>
            <p:nvGrpSpPr>
              <p:cNvPr id="1076" name="그룹"/>
              <p:cNvGrpSpPr/>
              <p:nvPr/>
            </p:nvGrpSpPr>
            <p:grpSpPr>
              <a:xfrm>
                <a:off x="501457" y="-1"/>
                <a:ext cx="1836036" cy="1843107"/>
                <a:chOff x="0" y="0"/>
                <a:chExt cx="1836035" cy="1843105"/>
              </a:xfrm>
            </p:grpSpPr>
            <p:sp>
              <p:nvSpPr>
                <p:cNvPr id="1067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68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69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0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1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2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3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4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5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086" name="그룹"/>
              <p:cNvGrpSpPr/>
              <p:nvPr/>
            </p:nvGrpSpPr>
            <p:grpSpPr>
              <a:xfrm>
                <a:off x="249583" y="255876"/>
                <a:ext cx="1836036" cy="1843107"/>
                <a:chOff x="0" y="0"/>
                <a:chExt cx="1836035" cy="1843105"/>
              </a:xfrm>
            </p:grpSpPr>
            <p:sp>
              <p:nvSpPr>
                <p:cNvPr id="1077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8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9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0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1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2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3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4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5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096" name="그룹"/>
              <p:cNvGrpSpPr/>
              <p:nvPr/>
            </p:nvGrpSpPr>
            <p:grpSpPr>
              <a:xfrm>
                <a:off x="-1" y="499446"/>
                <a:ext cx="1836037" cy="1843106"/>
                <a:chOff x="0" y="0"/>
                <a:chExt cx="1836035" cy="1843105"/>
              </a:xfrm>
            </p:grpSpPr>
            <p:sp>
              <p:nvSpPr>
                <p:cNvPr id="1087" name="정육면체"/>
                <p:cNvSpPr/>
                <p:nvPr/>
              </p:nvSpPr>
              <p:spPr>
                <a:xfrm>
                  <a:off x="0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8" name="정육면체"/>
                <p:cNvSpPr/>
                <p:nvPr/>
              </p:nvSpPr>
              <p:spPr>
                <a:xfrm>
                  <a:off x="524807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89" name="정육면체"/>
                <p:cNvSpPr/>
                <p:nvPr/>
              </p:nvSpPr>
              <p:spPr>
                <a:xfrm>
                  <a:off x="1050383" y="1057453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0" name="정육면체"/>
                <p:cNvSpPr/>
                <p:nvPr/>
              </p:nvSpPr>
              <p:spPr>
                <a:xfrm>
                  <a:off x="0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1" name="정육면체"/>
                <p:cNvSpPr/>
                <p:nvPr/>
              </p:nvSpPr>
              <p:spPr>
                <a:xfrm>
                  <a:off x="524807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2" name="정육면체"/>
                <p:cNvSpPr/>
                <p:nvPr/>
              </p:nvSpPr>
              <p:spPr>
                <a:xfrm>
                  <a:off x="1050383" y="527416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3" name="정육면체"/>
                <p:cNvSpPr/>
                <p:nvPr/>
              </p:nvSpPr>
              <p:spPr>
                <a:xfrm>
                  <a:off x="0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4" name="정육면체"/>
                <p:cNvSpPr/>
                <p:nvPr/>
              </p:nvSpPr>
              <p:spPr>
                <a:xfrm>
                  <a:off x="524807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5" name="정육면체"/>
                <p:cNvSpPr/>
                <p:nvPr/>
              </p:nvSpPr>
              <p:spPr>
                <a:xfrm>
                  <a:off x="1050383" y="0"/>
                  <a:ext cx="785653" cy="7856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1" y="0"/>
                      </a:moveTo>
                      <a:cubicBezTo>
                        <a:pt x="7108" y="0"/>
                        <a:pt x="7018" y="37"/>
                        <a:pt x="6952" y="103"/>
                      </a:cubicBezTo>
                      <a:lnTo>
                        <a:pt x="103" y="6951"/>
                      </a:lnTo>
                      <a:cubicBezTo>
                        <a:pt x="65" y="6989"/>
                        <a:pt x="91" y="7054"/>
                        <a:pt x="145" y="7054"/>
                      </a:cubicBezTo>
                      <a:lnTo>
                        <a:pt x="14172" y="7054"/>
                      </a:lnTo>
                      <a:cubicBezTo>
                        <a:pt x="14214" y="7054"/>
                        <a:pt x="14253" y="7038"/>
                        <a:pt x="14283" y="7008"/>
                      </a:cubicBezTo>
                      <a:lnTo>
                        <a:pt x="21210" y="81"/>
                      </a:lnTo>
                      <a:cubicBezTo>
                        <a:pt x="21240" y="51"/>
                        <a:pt x="21219" y="0"/>
                        <a:pt x="21176" y="0"/>
                      </a:cubicBezTo>
                      <a:lnTo>
                        <a:pt x="7201" y="0"/>
                      </a:lnTo>
                      <a:close/>
                      <a:moveTo>
                        <a:pt x="21571" y="380"/>
                      </a:moveTo>
                      <a:cubicBezTo>
                        <a:pt x="21555" y="373"/>
                        <a:pt x="21534" y="375"/>
                        <a:pt x="21519" y="390"/>
                      </a:cubicBezTo>
                      <a:lnTo>
                        <a:pt x="14597" y="7312"/>
                      </a:lnTo>
                      <a:cubicBezTo>
                        <a:pt x="14564" y="7345"/>
                        <a:pt x="14546" y="7389"/>
                        <a:pt x="14546" y="7435"/>
                      </a:cubicBezTo>
                      <a:lnTo>
                        <a:pt x="14546" y="21490"/>
                      </a:lnTo>
                      <a:cubicBezTo>
                        <a:pt x="14546" y="21530"/>
                        <a:pt x="14594" y="21550"/>
                        <a:pt x="14622" y="21522"/>
                      </a:cubicBezTo>
                      <a:lnTo>
                        <a:pt x="21490" y="14622"/>
                      </a:lnTo>
                      <a:cubicBezTo>
                        <a:pt x="21561" y="14552"/>
                        <a:pt x="21600" y="14457"/>
                        <a:pt x="21600" y="14357"/>
                      </a:cubicBezTo>
                      <a:lnTo>
                        <a:pt x="21600" y="424"/>
                      </a:lnTo>
                      <a:cubicBezTo>
                        <a:pt x="21600" y="402"/>
                        <a:pt x="21588" y="387"/>
                        <a:pt x="21571" y="380"/>
                      </a:cubicBezTo>
                      <a:close/>
                      <a:moveTo>
                        <a:pt x="78" y="7491"/>
                      </a:moveTo>
                      <a:cubicBezTo>
                        <a:pt x="34" y="7491"/>
                        <a:pt x="0" y="7527"/>
                        <a:pt x="0" y="7570"/>
                      </a:cubicBezTo>
                      <a:lnTo>
                        <a:pt x="0" y="21522"/>
                      </a:lnTo>
                      <a:cubicBezTo>
                        <a:pt x="0" y="21566"/>
                        <a:pt x="34" y="21600"/>
                        <a:pt x="78" y="21600"/>
                      </a:cubicBezTo>
                      <a:lnTo>
                        <a:pt x="14030" y="21600"/>
                      </a:lnTo>
                      <a:cubicBezTo>
                        <a:pt x="14073" y="21600"/>
                        <a:pt x="14109" y="21566"/>
                        <a:pt x="14109" y="21522"/>
                      </a:cubicBezTo>
                      <a:lnTo>
                        <a:pt x="14109" y="7570"/>
                      </a:lnTo>
                      <a:cubicBezTo>
                        <a:pt x="14109" y="7527"/>
                        <a:pt x="14073" y="7491"/>
                        <a:pt x="14030" y="7491"/>
                      </a:cubicBezTo>
                      <a:lnTo>
                        <a:pt x="78" y="7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1128" name="연결선"/>
            <p:cNvSpPr/>
            <p:nvPr/>
          </p:nvSpPr>
          <p:spPr>
            <a:xfrm>
              <a:off x="420665" y="716006"/>
              <a:ext cx="258926" cy="163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7" h="21600" fill="norm" stroke="1" extrusionOk="0">
                  <a:moveTo>
                    <a:pt x="10583" y="21600"/>
                  </a:moveTo>
                  <a:cubicBezTo>
                    <a:pt x="-5243" y="13660"/>
                    <a:pt x="-3318" y="6460"/>
                    <a:pt x="16357" y="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29" name="연결선"/>
            <p:cNvSpPr/>
            <p:nvPr/>
          </p:nvSpPr>
          <p:spPr>
            <a:xfrm>
              <a:off x="689504" y="2423340"/>
              <a:ext cx="1572698" cy="22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21600" y="0"/>
                  </a:moveTo>
                  <a:cubicBezTo>
                    <a:pt x="13907" y="21234"/>
                    <a:pt x="6707" y="21600"/>
                    <a:pt x="0" y="1099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00" name="h"/>
            <p:cNvSpPr txBox="1"/>
            <p:nvPr/>
          </p:nvSpPr>
          <p:spPr>
            <a:xfrm>
              <a:off x="0" y="1345385"/>
              <a:ext cx="23127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h</a:t>
              </a:r>
            </a:p>
          </p:txBody>
        </p:sp>
        <p:sp>
          <p:nvSpPr>
            <p:cNvPr id="1101" name="w"/>
            <p:cNvSpPr txBox="1"/>
            <p:nvPr/>
          </p:nvSpPr>
          <p:spPr>
            <a:xfrm>
              <a:off x="1359977" y="2714909"/>
              <a:ext cx="26922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w</a:t>
              </a:r>
            </a:p>
          </p:txBody>
        </p:sp>
      </p:grpSp>
      <p:sp>
        <p:nvSpPr>
          <p:cNvPr id="1130" name="연결선"/>
          <p:cNvSpPr/>
          <p:nvPr/>
        </p:nvSpPr>
        <p:spPr>
          <a:xfrm>
            <a:off x="2358663" y="4778657"/>
            <a:ext cx="765742" cy="719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0065" y="11245"/>
                  <a:pt x="12865" y="18445"/>
                  <a:pt x="0" y="21600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1104" name="ć"/>
          <p:cNvSpPr txBox="1"/>
          <p:nvPr/>
        </p:nvSpPr>
        <p:spPr>
          <a:xfrm>
            <a:off x="2837467" y="5256009"/>
            <a:ext cx="2184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ć</a:t>
            </a:r>
          </a:p>
        </p:txBody>
      </p:sp>
      <p:grpSp>
        <p:nvGrpSpPr>
          <p:cNvPr id="1119" name="그룹"/>
          <p:cNvGrpSpPr/>
          <p:nvPr/>
        </p:nvGrpSpPr>
        <p:grpSpPr>
          <a:xfrm>
            <a:off x="3349139" y="5114458"/>
            <a:ext cx="3593880" cy="1494738"/>
            <a:chOff x="0" y="0"/>
            <a:chExt cx="3593878" cy="1494737"/>
          </a:xfrm>
        </p:grpSpPr>
        <p:grpSp>
          <p:nvGrpSpPr>
            <p:cNvPr id="1116" name="그룹"/>
            <p:cNvGrpSpPr/>
            <p:nvPr/>
          </p:nvGrpSpPr>
          <p:grpSpPr>
            <a:xfrm>
              <a:off x="0" y="-1"/>
              <a:ext cx="3593879" cy="1486783"/>
              <a:chOff x="0" y="0"/>
              <a:chExt cx="3593878" cy="1486781"/>
            </a:xfrm>
          </p:grpSpPr>
          <p:grpSp>
            <p:nvGrpSpPr>
              <p:cNvPr id="1113" name="그룹"/>
              <p:cNvGrpSpPr/>
              <p:nvPr/>
            </p:nvGrpSpPr>
            <p:grpSpPr>
              <a:xfrm>
                <a:off x="634620" y="-1"/>
                <a:ext cx="1490332" cy="1486783"/>
                <a:chOff x="0" y="0"/>
                <a:chExt cx="1490330" cy="1486781"/>
              </a:xfrm>
            </p:grpSpPr>
            <p:grpSp>
              <p:nvGrpSpPr>
                <p:cNvPr id="1108" name="그룹"/>
                <p:cNvGrpSpPr/>
                <p:nvPr/>
              </p:nvGrpSpPr>
              <p:grpSpPr>
                <a:xfrm>
                  <a:off x="552833" y="0"/>
                  <a:ext cx="937498" cy="936033"/>
                  <a:chOff x="0" y="0"/>
                  <a:chExt cx="937497" cy="936032"/>
                </a:xfrm>
              </p:grpSpPr>
              <p:sp>
                <p:nvSpPr>
                  <p:cNvPr id="1105" name="정육면체"/>
                  <p:cNvSpPr/>
                  <p:nvPr/>
                </p:nvSpPr>
                <p:spPr>
                  <a:xfrm>
                    <a:off x="365248" y="0"/>
                    <a:ext cx="572250" cy="5722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06" name="정육면체"/>
                  <p:cNvSpPr/>
                  <p:nvPr/>
                </p:nvSpPr>
                <p:spPr>
                  <a:xfrm>
                    <a:off x="181790" y="186373"/>
                    <a:ext cx="572249" cy="57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07" name="정육면체"/>
                  <p:cNvSpPr/>
                  <p:nvPr/>
                </p:nvSpPr>
                <p:spPr>
                  <a:xfrm>
                    <a:off x="0" y="363783"/>
                    <a:ext cx="572249" cy="57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1112" name="그룹"/>
                <p:cNvGrpSpPr/>
                <p:nvPr/>
              </p:nvGrpSpPr>
              <p:grpSpPr>
                <a:xfrm>
                  <a:off x="-1" y="550749"/>
                  <a:ext cx="937499" cy="936033"/>
                  <a:chOff x="0" y="0"/>
                  <a:chExt cx="937497" cy="936032"/>
                </a:xfrm>
              </p:grpSpPr>
              <p:sp>
                <p:nvSpPr>
                  <p:cNvPr id="1109" name="정육면체"/>
                  <p:cNvSpPr/>
                  <p:nvPr/>
                </p:nvSpPr>
                <p:spPr>
                  <a:xfrm>
                    <a:off x="365248" y="0"/>
                    <a:ext cx="572250" cy="5722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10" name="정육면체"/>
                  <p:cNvSpPr/>
                  <p:nvPr/>
                </p:nvSpPr>
                <p:spPr>
                  <a:xfrm>
                    <a:off x="181790" y="186373"/>
                    <a:ext cx="572249" cy="57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11" name="정육면체"/>
                  <p:cNvSpPr/>
                  <p:nvPr/>
                </p:nvSpPr>
                <p:spPr>
                  <a:xfrm>
                    <a:off x="0" y="363783"/>
                    <a:ext cx="572249" cy="57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  <p:sp>
            <p:nvSpPr>
              <p:cNvPr id="1114" name="("/>
              <p:cNvSpPr txBox="1"/>
              <p:nvPr/>
            </p:nvSpPr>
            <p:spPr>
              <a:xfrm>
                <a:off x="0" y="205946"/>
                <a:ext cx="356170" cy="10748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>
                  <a:defRPr sz="5700"/>
                </a:lvl1pPr>
              </a:lstStyle>
              <a:p>
                <a:pPr/>
                <a:r>
                  <a:t>(</a:t>
                </a:r>
              </a:p>
            </p:txBody>
          </p:sp>
          <p:sp>
            <p:nvSpPr>
              <p:cNvPr id="1115" name=")X24(=C)"/>
              <p:cNvSpPr txBox="1"/>
              <p:nvPr/>
            </p:nvSpPr>
            <p:spPr>
              <a:xfrm>
                <a:off x="2258326" y="205947"/>
                <a:ext cx="1335553" cy="1074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9100"/>
                </a:pPr>
                <a:r>
                  <a:rPr sz="5700"/>
                  <a:t>)</a:t>
                </a:r>
                <a:r>
                  <a:rPr sz="2000"/>
                  <a:t>X24(=C)</a:t>
                </a:r>
              </a:p>
            </p:txBody>
          </p:sp>
        </p:grpSp>
        <p:sp>
          <p:nvSpPr>
            <p:cNvPr id="1131" name="연결선"/>
            <p:cNvSpPr/>
            <p:nvPr/>
          </p:nvSpPr>
          <p:spPr>
            <a:xfrm>
              <a:off x="1110257" y="519062"/>
              <a:ext cx="1018548" cy="955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41" y="9471"/>
                    <a:pt x="10241" y="1667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18" name="ć"/>
            <p:cNvSpPr txBox="1"/>
            <p:nvPr/>
          </p:nvSpPr>
          <p:spPr>
            <a:xfrm>
              <a:off x="1723521" y="1123901"/>
              <a:ext cx="2184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ć</a:t>
              </a:r>
            </a:p>
          </p:txBody>
        </p:sp>
      </p:grpSp>
      <p:sp>
        <p:nvSpPr>
          <p:cNvPr id="1120" name="직사각형"/>
          <p:cNvSpPr/>
          <p:nvPr/>
        </p:nvSpPr>
        <p:spPr>
          <a:xfrm>
            <a:off x="7174235" y="2525772"/>
            <a:ext cx="4863020" cy="4352528"/>
          </a:xfrm>
          <a:prstGeom prst="rect">
            <a:avLst/>
          </a:prstGeom>
          <a:ln w="38100">
            <a:solidFill>
              <a:srgbClr val="FF240E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32" name="연결선"/>
          <p:cNvSpPr/>
          <p:nvPr/>
        </p:nvSpPr>
        <p:spPr>
          <a:xfrm>
            <a:off x="8243220" y="6257016"/>
            <a:ext cx="1572698" cy="22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0"/>
                </a:moveTo>
                <a:cubicBezTo>
                  <a:pt x="13907" y="21234"/>
                  <a:pt x="6707" y="21600"/>
                  <a:pt x="0" y="1099"/>
                </a:cubicBezTo>
              </a:path>
            </a:pathLst>
          </a:custGeom>
          <a:ln w="25400">
            <a:solidFill>
              <a:srgbClr val="FF240E"/>
            </a:solidFill>
          </a:ln>
        </p:spPr>
        <p:txBody>
          <a:bodyPr/>
          <a:lstStyle/>
          <a:p>
            <a:pPr/>
          </a:p>
        </p:txBody>
      </p:sp>
      <p:sp>
        <p:nvSpPr>
          <p:cNvPr id="1122" name="w"/>
          <p:cNvSpPr txBox="1"/>
          <p:nvPr/>
        </p:nvSpPr>
        <p:spPr>
          <a:xfrm>
            <a:off x="8913693" y="6548585"/>
            <a:ext cx="26922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</a:t>
            </a:r>
          </a:p>
        </p:txBody>
      </p:sp>
      <p:sp>
        <p:nvSpPr>
          <p:cNvPr id="1123" name="직사각형"/>
          <p:cNvSpPr/>
          <p:nvPr/>
        </p:nvSpPr>
        <p:spPr>
          <a:xfrm>
            <a:off x="10645178" y="849411"/>
            <a:ext cx="1354467" cy="1030553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24" name="[example]…"/>
          <p:cNvSpPr txBox="1"/>
          <p:nvPr/>
        </p:nvSpPr>
        <p:spPr>
          <a:xfrm>
            <a:off x="10736739" y="899869"/>
            <a:ext cx="117134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  <a:p>
            <a:pPr/>
            <a:r>
              <a:t>N = w x h</a:t>
            </a:r>
          </a:p>
        </p:txBody>
      </p:sp>
      <p:pic>
        <p:nvPicPr>
          <p:cNvPr id="1125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2361" t="38422" r="92168" b="21609"/>
          <a:stretch>
            <a:fillRect/>
          </a:stretch>
        </p:blipFill>
        <p:spPr>
          <a:xfrm>
            <a:off x="7441468" y="2722546"/>
            <a:ext cx="781144" cy="882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overview</a:t>
            </a:r>
          </a:p>
        </p:txBody>
      </p:sp>
      <p:sp>
        <p:nvSpPr>
          <p:cNvPr id="1135" name="직사각형"/>
          <p:cNvSpPr/>
          <p:nvPr/>
        </p:nvSpPr>
        <p:spPr>
          <a:xfrm>
            <a:off x="10645178" y="849411"/>
            <a:ext cx="1354467" cy="1030553"/>
          </a:xfrm>
          <a:prstGeom prst="rect">
            <a:avLst/>
          </a:prstGeom>
          <a:ln w="25400">
            <a:solidFill>
              <a:srgbClr val="E224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36" name="[example]…"/>
          <p:cNvSpPr txBox="1"/>
          <p:nvPr/>
        </p:nvSpPr>
        <p:spPr>
          <a:xfrm>
            <a:off x="10736739" y="899869"/>
            <a:ext cx="117134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[example]</a:t>
            </a:r>
          </a:p>
          <a:p>
            <a:pPr/>
            <a:r>
              <a:t>ć=c/k=3</a:t>
            </a:r>
          </a:p>
          <a:p>
            <a:pPr/>
            <a:r>
              <a:t>N = w x h</a:t>
            </a:r>
          </a:p>
        </p:txBody>
      </p:sp>
      <p:sp>
        <p:nvSpPr>
          <p:cNvPr id="1137" name="방정식"/>
          <p:cNvSpPr txBox="1"/>
          <p:nvPr/>
        </p:nvSpPr>
        <p:spPr>
          <a:xfrm>
            <a:off x="279704" y="1165727"/>
            <a:ext cx="2529267" cy="3979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e>
                    <m:sub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sub>
                  </m:sSub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𝜸</m:t>
                  </m:r>
                  <m:sSub>
                    <m:e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</m:e>
                    <m:sub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sub>
                  </m:sSub>
                  <m: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e>
                    <m:sub>
                      <m:r>
                        <a:rPr xmlns:a="http://schemas.openxmlformats.org/drawingml/2006/main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sub>
                  </m:sSub>
                </m:oMath>
              </m:oMathPara>
            </a14:m>
            <a:endParaRPr sz="3900"/>
          </a:p>
        </p:txBody>
      </p:sp>
      <p:sp>
        <p:nvSpPr>
          <p:cNvPr id="1138" name="= self attention feature map"/>
          <p:cNvSpPr txBox="1"/>
          <p:nvPr/>
        </p:nvSpPr>
        <p:spPr>
          <a:xfrm>
            <a:off x="3011485" y="1084019"/>
            <a:ext cx="4603087" cy="561337"/>
          </a:xfrm>
          <a:prstGeom prst="rect">
            <a:avLst/>
          </a:prstGeom>
          <a:ln w="25400">
            <a:solidFill>
              <a:srgbClr val="FF240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/>
            </a:lvl1pPr>
          </a:lstStyle>
          <a:p>
            <a:pPr/>
            <a:r>
              <a:t>= self attention feature map</a:t>
            </a:r>
          </a:p>
        </p:txBody>
      </p:sp>
      <p:grpSp>
        <p:nvGrpSpPr>
          <p:cNvPr id="1209" name="그룹"/>
          <p:cNvGrpSpPr/>
          <p:nvPr/>
        </p:nvGrpSpPr>
        <p:grpSpPr>
          <a:xfrm>
            <a:off x="5481034" y="2583824"/>
            <a:ext cx="3137718" cy="3301252"/>
            <a:chOff x="0" y="0"/>
            <a:chExt cx="3137717" cy="3301251"/>
          </a:xfrm>
        </p:grpSpPr>
        <p:grpSp>
          <p:nvGrpSpPr>
            <p:cNvPr id="1206" name="그룹"/>
            <p:cNvGrpSpPr/>
            <p:nvPr/>
          </p:nvGrpSpPr>
          <p:grpSpPr>
            <a:xfrm>
              <a:off x="0" y="-1"/>
              <a:ext cx="3137718" cy="2765986"/>
              <a:chOff x="0" y="0"/>
              <a:chExt cx="3137717" cy="2765984"/>
            </a:xfrm>
          </p:grpSpPr>
          <p:grpSp>
            <p:nvGrpSpPr>
              <p:cNvPr id="1169" name="그룹"/>
              <p:cNvGrpSpPr/>
              <p:nvPr/>
            </p:nvGrpSpPr>
            <p:grpSpPr>
              <a:xfrm>
                <a:off x="1394898" y="-1"/>
                <a:ext cx="1713430" cy="1717138"/>
                <a:chOff x="0" y="0"/>
                <a:chExt cx="1713428" cy="1717136"/>
              </a:xfrm>
            </p:grpSpPr>
            <p:grpSp>
              <p:nvGrpSpPr>
                <p:cNvPr id="1148" name="그룹"/>
                <p:cNvGrpSpPr/>
                <p:nvPr/>
              </p:nvGrpSpPr>
              <p:grpSpPr>
                <a:xfrm>
                  <a:off x="367578" y="-1"/>
                  <a:ext cx="1345851" cy="1351035"/>
                  <a:chOff x="0" y="0"/>
                  <a:chExt cx="1345850" cy="1351032"/>
                </a:xfrm>
              </p:grpSpPr>
              <p:sp>
                <p:nvSpPr>
                  <p:cNvPr id="1139" name="정육면체"/>
                  <p:cNvSpPr/>
                  <p:nvPr/>
                </p:nvSpPr>
                <p:spPr>
                  <a:xfrm>
                    <a:off x="0" y="775134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0" name="정육면체"/>
                  <p:cNvSpPr/>
                  <p:nvPr/>
                </p:nvSpPr>
                <p:spPr>
                  <a:xfrm>
                    <a:off x="384694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1" name="정육면체"/>
                  <p:cNvSpPr/>
                  <p:nvPr/>
                </p:nvSpPr>
                <p:spPr>
                  <a:xfrm>
                    <a:off x="769951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2" name="정육면체"/>
                  <p:cNvSpPr/>
                  <p:nvPr/>
                </p:nvSpPr>
                <p:spPr>
                  <a:xfrm>
                    <a:off x="0" y="386606"/>
                    <a:ext cx="575899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3" name="정육면체"/>
                  <p:cNvSpPr/>
                  <p:nvPr/>
                </p:nvSpPr>
                <p:spPr>
                  <a:xfrm>
                    <a:off x="384694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4" name="정육면체"/>
                  <p:cNvSpPr/>
                  <p:nvPr/>
                </p:nvSpPr>
                <p:spPr>
                  <a:xfrm>
                    <a:off x="769951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5" name="정육면체"/>
                  <p:cNvSpPr/>
                  <p:nvPr/>
                </p:nvSpPr>
                <p:spPr>
                  <a:xfrm>
                    <a:off x="0" y="0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6" name="정육면체"/>
                  <p:cNvSpPr/>
                  <p:nvPr/>
                </p:nvSpPr>
                <p:spPr>
                  <a:xfrm>
                    <a:off x="384694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47" name="정육면체"/>
                  <p:cNvSpPr/>
                  <p:nvPr/>
                </p:nvSpPr>
                <p:spPr>
                  <a:xfrm>
                    <a:off x="769951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1158" name="그룹"/>
                <p:cNvGrpSpPr/>
                <p:nvPr/>
              </p:nvGrpSpPr>
              <p:grpSpPr>
                <a:xfrm>
                  <a:off x="182949" y="187562"/>
                  <a:ext cx="1345852" cy="1351034"/>
                  <a:chOff x="0" y="0"/>
                  <a:chExt cx="1345850" cy="1351032"/>
                </a:xfrm>
              </p:grpSpPr>
              <p:sp>
                <p:nvSpPr>
                  <p:cNvPr id="1149" name="정육면체"/>
                  <p:cNvSpPr/>
                  <p:nvPr/>
                </p:nvSpPr>
                <p:spPr>
                  <a:xfrm>
                    <a:off x="0" y="775134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0" name="정육면체"/>
                  <p:cNvSpPr/>
                  <p:nvPr/>
                </p:nvSpPr>
                <p:spPr>
                  <a:xfrm>
                    <a:off x="384694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1" name="정육면체"/>
                  <p:cNvSpPr/>
                  <p:nvPr/>
                </p:nvSpPr>
                <p:spPr>
                  <a:xfrm>
                    <a:off x="769951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2" name="정육면체"/>
                  <p:cNvSpPr/>
                  <p:nvPr/>
                </p:nvSpPr>
                <p:spPr>
                  <a:xfrm>
                    <a:off x="0" y="386606"/>
                    <a:ext cx="575899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3" name="정육면체"/>
                  <p:cNvSpPr/>
                  <p:nvPr/>
                </p:nvSpPr>
                <p:spPr>
                  <a:xfrm>
                    <a:off x="384694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4" name="정육면체"/>
                  <p:cNvSpPr/>
                  <p:nvPr/>
                </p:nvSpPr>
                <p:spPr>
                  <a:xfrm>
                    <a:off x="769951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5" name="정육면체"/>
                  <p:cNvSpPr/>
                  <p:nvPr/>
                </p:nvSpPr>
                <p:spPr>
                  <a:xfrm>
                    <a:off x="0" y="0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6" name="정육면체"/>
                  <p:cNvSpPr/>
                  <p:nvPr/>
                </p:nvSpPr>
                <p:spPr>
                  <a:xfrm>
                    <a:off x="384694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57" name="정육면체"/>
                  <p:cNvSpPr/>
                  <p:nvPr/>
                </p:nvSpPr>
                <p:spPr>
                  <a:xfrm>
                    <a:off x="769951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1168" name="그룹"/>
                <p:cNvGrpSpPr/>
                <p:nvPr/>
              </p:nvGrpSpPr>
              <p:grpSpPr>
                <a:xfrm>
                  <a:off x="0" y="366103"/>
                  <a:ext cx="1345851" cy="1351034"/>
                  <a:chOff x="0" y="0"/>
                  <a:chExt cx="1345850" cy="1351032"/>
                </a:xfrm>
              </p:grpSpPr>
              <p:sp>
                <p:nvSpPr>
                  <p:cNvPr id="1159" name="정육면체"/>
                  <p:cNvSpPr/>
                  <p:nvPr/>
                </p:nvSpPr>
                <p:spPr>
                  <a:xfrm>
                    <a:off x="0" y="775134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0" name="정육면체"/>
                  <p:cNvSpPr/>
                  <p:nvPr/>
                </p:nvSpPr>
                <p:spPr>
                  <a:xfrm>
                    <a:off x="384694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1" name="정육면체"/>
                  <p:cNvSpPr/>
                  <p:nvPr/>
                </p:nvSpPr>
                <p:spPr>
                  <a:xfrm>
                    <a:off x="769951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2" name="정육면체"/>
                  <p:cNvSpPr/>
                  <p:nvPr/>
                </p:nvSpPr>
                <p:spPr>
                  <a:xfrm>
                    <a:off x="0" y="386606"/>
                    <a:ext cx="575899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3" name="정육면체"/>
                  <p:cNvSpPr/>
                  <p:nvPr/>
                </p:nvSpPr>
                <p:spPr>
                  <a:xfrm>
                    <a:off x="384694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4" name="정육면체"/>
                  <p:cNvSpPr/>
                  <p:nvPr/>
                </p:nvSpPr>
                <p:spPr>
                  <a:xfrm>
                    <a:off x="769951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5" name="정육면체"/>
                  <p:cNvSpPr/>
                  <p:nvPr/>
                </p:nvSpPr>
                <p:spPr>
                  <a:xfrm>
                    <a:off x="0" y="0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6" name="정육면체"/>
                  <p:cNvSpPr/>
                  <p:nvPr/>
                </p:nvSpPr>
                <p:spPr>
                  <a:xfrm>
                    <a:off x="384694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67" name="정육면체"/>
                  <p:cNvSpPr/>
                  <p:nvPr/>
                </p:nvSpPr>
                <p:spPr>
                  <a:xfrm>
                    <a:off x="769951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  <p:grpSp>
            <p:nvGrpSpPr>
              <p:cNvPr id="1200" name="그룹"/>
              <p:cNvGrpSpPr/>
              <p:nvPr/>
            </p:nvGrpSpPr>
            <p:grpSpPr>
              <a:xfrm>
                <a:off x="513702" y="978666"/>
                <a:ext cx="1713430" cy="1717138"/>
                <a:chOff x="0" y="0"/>
                <a:chExt cx="1713428" cy="1717136"/>
              </a:xfrm>
            </p:grpSpPr>
            <p:grpSp>
              <p:nvGrpSpPr>
                <p:cNvPr id="1179" name="그룹"/>
                <p:cNvGrpSpPr/>
                <p:nvPr/>
              </p:nvGrpSpPr>
              <p:grpSpPr>
                <a:xfrm>
                  <a:off x="367578" y="-1"/>
                  <a:ext cx="1345851" cy="1351035"/>
                  <a:chOff x="0" y="0"/>
                  <a:chExt cx="1345850" cy="1351032"/>
                </a:xfrm>
              </p:grpSpPr>
              <p:sp>
                <p:nvSpPr>
                  <p:cNvPr id="1170" name="정육면체"/>
                  <p:cNvSpPr/>
                  <p:nvPr/>
                </p:nvSpPr>
                <p:spPr>
                  <a:xfrm>
                    <a:off x="0" y="775134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1" name="정육면체"/>
                  <p:cNvSpPr/>
                  <p:nvPr/>
                </p:nvSpPr>
                <p:spPr>
                  <a:xfrm>
                    <a:off x="384694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2" name="정육면체"/>
                  <p:cNvSpPr/>
                  <p:nvPr/>
                </p:nvSpPr>
                <p:spPr>
                  <a:xfrm>
                    <a:off x="769951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3" name="정육면체"/>
                  <p:cNvSpPr/>
                  <p:nvPr/>
                </p:nvSpPr>
                <p:spPr>
                  <a:xfrm>
                    <a:off x="0" y="386606"/>
                    <a:ext cx="575899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4" name="정육면체"/>
                  <p:cNvSpPr/>
                  <p:nvPr/>
                </p:nvSpPr>
                <p:spPr>
                  <a:xfrm>
                    <a:off x="384694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5" name="정육면체"/>
                  <p:cNvSpPr/>
                  <p:nvPr/>
                </p:nvSpPr>
                <p:spPr>
                  <a:xfrm>
                    <a:off x="769951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6" name="정육면체"/>
                  <p:cNvSpPr/>
                  <p:nvPr/>
                </p:nvSpPr>
                <p:spPr>
                  <a:xfrm>
                    <a:off x="0" y="0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7" name="정육면체"/>
                  <p:cNvSpPr/>
                  <p:nvPr/>
                </p:nvSpPr>
                <p:spPr>
                  <a:xfrm>
                    <a:off x="384694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78" name="정육면체"/>
                  <p:cNvSpPr/>
                  <p:nvPr/>
                </p:nvSpPr>
                <p:spPr>
                  <a:xfrm>
                    <a:off x="769951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1189" name="그룹"/>
                <p:cNvGrpSpPr/>
                <p:nvPr/>
              </p:nvGrpSpPr>
              <p:grpSpPr>
                <a:xfrm>
                  <a:off x="182949" y="187562"/>
                  <a:ext cx="1345852" cy="1351034"/>
                  <a:chOff x="0" y="0"/>
                  <a:chExt cx="1345850" cy="1351032"/>
                </a:xfrm>
              </p:grpSpPr>
              <p:sp>
                <p:nvSpPr>
                  <p:cNvPr id="1180" name="정육면체"/>
                  <p:cNvSpPr/>
                  <p:nvPr/>
                </p:nvSpPr>
                <p:spPr>
                  <a:xfrm>
                    <a:off x="0" y="775134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1" name="정육면체"/>
                  <p:cNvSpPr/>
                  <p:nvPr/>
                </p:nvSpPr>
                <p:spPr>
                  <a:xfrm>
                    <a:off x="384694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2" name="정육면체"/>
                  <p:cNvSpPr/>
                  <p:nvPr/>
                </p:nvSpPr>
                <p:spPr>
                  <a:xfrm>
                    <a:off x="769951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3" name="정육면체"/>
                  <p:cNvSpPr/>
                  <p:nvPr/>
                </p:nvSpPr>
                <p:spPr>
                  <a:xfrm>
                    <a:off x="0" y="386606"/>
                    <a:ext cx="575899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4" name="정육면체"/>
                  <p:cNvSpPr/>
                  <p:nvPr/>
                </p:nvSpPr>
                <p:spPr>
                  <a:xfrm>
                    <a:off x="384694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5" name="정육면체"/>
                  <p:cNvSpPr/>
                  <p:nvPr/>
                </p:nvSpPr>
                <p:spPr>
                  <a:xfrm>
                    <a:off x="769951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6" name="정육면체"/>
                  <p:cNvSpPr/>
                  <p:nvPr/>
                </p:nvSpPr>
                <p:spPr>
                  <a:xfrm>
                    <a:off x="0" y="0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7" name="정육면체"/>
                  <p:cNvSpPr/>
                  <p:nvPr/>
                </p:nvSpPr>
                <p:spPr>
                  <a:xfrm>
                    <a:off x="384694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88" name="정육면체"/>
                  <p:cNvSpPr/>
                  <p:nvPr/>
                </p:nvSpPr>
                <p:spPr>
                  <a:xfrm>
                    <a:off x="769951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1199" name="그룹"/>
                <p:cNvGrpSpPr/>
                <p:nvPr/>
              </p:nvGrpSpPr>
              <p:grpSpPr>
                <a:xfrm>
                  <a:off x="0" y="366103"/>
                  <a:ext cx="1345851" cy="1351034"/>
                  <a:chOff x="0" y="0"/>
                  <a:chExt cx="1345850" cy="1351032"/>
                </a:xfrm>
              </p:grpSpPr>
              <p:sp>
                <p:nvSpPr>
                  <p:cNvPr id="1190" name="정육면체"/>
                  <p:cNvSpPr/>
                  <p:nvPr/>
                </p:nvSpPr>
                <p:spPr>
                  <a:xfrm>
                    <a:off x="0" y="775134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1" name="정육면체"/>
                  <p:cNvSpPr/>
                  <p:nvPr/>
                </p:nvSpPr>
                <p:spPr>
                  <a:xfrm>
                    <a:off x="384694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2" name="정육면체"/>
                  <p:cNvSpPr/>
                  <p:nvPr/>
                </p:nvSpPr>
                <p:spPr>
                  <a:xfrm>
                    <a:off x="769951" y="775134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3" name="정육면체"/>
                  <p:cNvSpPr/>
                  <p:nvPr/>
                </p:nvSpPr>
                <p:spPr>
                  <a:xfrm>
                    <a:off x="0" y="386606"/>
                    <a:ext cx="575899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4" name="정육면체"/>
                  <p:cNvSpPr/>
                  <p:nvPr/>
                </p:nvSpPr>
                <p:spPr>
                  <a:xfrm>
                    <a:off x="384694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5" name="정육면체"/>
                  <p:cNvSpPr/>
                  <p:nvPr/>
                </p:nvSpPr>
                <p:spPr>
                  <a:xfrm>
                    <a:off x="769951" y="386606"/>
                    <a:ext cx="575900" cy="575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6" name="정육면체"/>
                  <p:cNvSpPr/>
                  <p:nvPr/>
                </p:nvSpPr>
                <p:spPr>
                  <a:xfrm>
                    <a:off x="0" y="0"/>
                    <a:ext cx="575899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7" name="정육면체"/>
                  <p:cNvSpPr/>
                  <p:nvPr/>
                </p:nvSpPr>
                <p:spPr>
                  <a:xfrm>
                    <a:off x="384694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198" name="정육면체"/>
                  <p:cNvSpPr/>
                  <p:nvPr/>
                </p:nvSpPr>
                <p:spPr>
                  <a:xfrm>
                    <a:off x="769951" y="0"/>
                    <a:ext cx="575900" cy="5758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201" y="0"/>
                        </a:moveTo>
                        <a:cubicBezTo>
                          <a:pt x="7108" y="0"/>
                          <a:pt x="7018" y="37"/>
                          <a:pt x="6952" y="103"/>
                        </a:cubicBezTo>
                        <a:lnTo>
                          <a:pt x="103" y="6951"/>
                        </a:lnTo>
                        <a:cubicBezTo>
                          <a:pt x="65" y="6989"/>
                          <a:pt x="91" y="7054"/>
                          <a:pt x="145" y="7054"/>
                        </a:cubicBezTo>
                        <a:lnTo>
                          <a:pt x="14172" y="7054"/>
                        </a:lnTo>
                        <a:cubicBezTo>
                          <a:pt x="14214" y="7054"/>
                          <a:pt x="14253" y="7038"/>
                          <a:pt x="14283" y="7008"/>
                        </a:cubicBezTo>
                        <a:lnTo>
                          <a:pt x="21210" y="81"/>
                        </a:lnTo>
                        <a:cubicBezTo>
                          <a:pt x="21240" y="51"/>
                          <a:pt x="21219" y="0"/>
                          <a:pt x="21176" y="0"/>
                        </a:cubicBezTo>
                        <a:lnTo>
                          <a:pt x="7201" y="0"/>
                        </a:lnTo>
                        <a:close/>
                        <a:moveTo>
                          <a:pt x="21571" y="380"/>
                        </a:moveTo>
                        <a:cubicBezTo>
                          <a:pt x="21555" y="373"/>
                          <a:pt x="21534" y="375"/>
                          <a:pt x="21519" y="390"/>
                        </a:cubicBezTo>
                        <a:lnTo>
                          <a:pt x="14597" y="7312"/>
                        </a:lnTo>
                        <a:cubicBezTo>
                          <a:pt x="14564" y="7345"/>
                          <a:pt x="14546" y="7389"/>
                          <a:pt x="14546" y="7435"/>
                        </a:cubicBezTo>
                        <a:lnTo>
                          <a:pt x="14546" y="21490"/>
                        </a:lnTo>
                        <a:cubicBezTo>
                          <a:pt x="14546" y="21530"/>
                          <a:pt x="14594" y="21550"/>
                          <a:pt x="14622" y="21522"/>
                        </a:cubicBezTo>
                        <a:lnTo>
                          <a:pt x="21490" y="14622"/>
                        </a:lnTo>
                        <a:cubicBezTo>
                          <a:pt x="21561" y="14552"/>
                          <a:pt x="21600" y="14457"/>
                          <a:pt x="21600" y="14357"/>
                        </a:cubicBezTo>
                        <a:lnTo>
                          <a:pt x="21600" y="424"/>
                        </a:lnTo>
                        <a:cubicBezTo>
                          <a:pt x="21600" y="402"/>
                          <a:pt x="21588" y="387"/>
                          <a:pt x="21571" y="380"/>
                        </a:cubicBezTo>
                        <a:close/>
                        <a:moveTo>
                          <a:pt x="78" y="7491"/>
                        </a:moveTo>
                        <a:cubicBezTo>
                          <a:pt x="34" y="7491"/>
                          <a:pt x="0" y="7527"/>
                          <a:pt x="0" y="7570"/>
                        </a:cubicBezTo>
                        <a:lnTo>
                          <a:pt x="0" y="21522"/>
                        </a:lnTo>
                        <a:cubicBezTo>
                          <a:pt x="0" y="21566"/>
                          <a:pt x="34" y="21600"/>
                          <a:pt x="78" y="21600"/>
                        </a:cubicBezTo>
                        <a:lnTo>
                          <a:pt x="14030" y="21600"/>
                        </a:lnTo>
                        <a:cubicBezTo>
                          <a:pt x="14073" y="21600"/>
                          <a:pt x="14109" y="21566"/>
                          <a:pt x="14109" y="21522"/>
                        </a:cubicBezTo>
                        <a:lnTo>
                          <a:pt x="14109" y="7570"/>
                        </a:lnTo>
                        <a:cubicBezTo>
                          <a:pt x="14109" y="7527"/>
                          <a:pt x="14073" y="7491"/>
                          <a:pt x="14030" y="7491"/>
                        </a:cubicBezTo>
                        <a:lnTo>
                          <a:pt x="78" y="7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  <p:sp>
            <p:nvSpPr>
              <p:cNvPr id="1201" name="…"/>
              <p:cNvSpPr txBox="1"/>
              <p:nvPr/>
            </p:nvSpPr>
            <p:spPr>
              <a:xfrm rot="19380000">
                <a:off x="2130914" y="1173134"/>
                <a:ext cx="374235" cy="420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>
                  <a:defRPr b="1" sz="3200"/>
                </a:lvl1pPr>
              </a:lstStyle>
              <a:p>
                <a:pPr/>
                <a:r>
                  <a:t>…</a:t>
                </a:r>
              </a:p>
            </p:txBody>
          </p:sp>
          <p:sp>
            <p:nvSpPr>
              <p:cNvPr id="1288" name="연결선"/>
              <p:cNvSpPr/>
              <p:nvPr/>
            </p:nvSpPr>
            <p:spPr>
              <a:xfrm>
                <a:off x="315130" y="1503513"/>
                <a:ext cx="189798" cy="1195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57" h="21600" fill="norm" stroke="1" extrusionOk="0">
                    <a:moveTo>
                      <a:pt x="10583" y="21600"/>
                    </a:moveTo>
                    <a:cubicBezTo>
                      <a:pt x="-5243" y="13660"/>
                      <a:pt x="-3318" y="6460"/>
                      <a:pt x="16357" y="0"/>
                    </a:cubicBezTo>
                  </a:path>
                </a:pathLst>
              </a:custGeom>
              <a:noFill/>
              <a:ln w="25400" cap="flat">
                <a:solidFill>
                  <a:srgbClr val="FF240E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89" name="연결선"/>
              <p:cNvSpPr/>
              <p:nvPr/>
            </p:nvSpPr>
            <p:spPr>
              <a:xfrm>
                <a:off x="1675379" y="1231521"/>
                <a:ext cx="1462339" cy="1534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7651" y="10441"/>
                      <a:pt x="10451" y="1764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FF240E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04" name="h"/>
              <p:cNvSpPr txBox="1"/>
              <p:nvPr/>
            </p:nvSpPr>
            <p:spPr>
              <a:xfrm>
                <a:off x="0" y="1909425"/>
                <a:ext cx="306634" cy="3948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  <a:r>
                  <a:t>h</a:t>
                </a:r>
              </a:p>
            </p:txBody>
          </p:sp>
          <p:sp>
            <p:nvSpPr>
              <p:cNvPr id="1205" name="c"/>
              <p:cNvSpPr txBox="1"/>
              <p:nvPr/>
            </p:nvSpPr>
            <p:spPr>
              <a:xfrm>
                <a:off x="2740101" y="2166591"/>
                <a:ext cx="283836" cy="367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  <a:r>
                  <a:t>c</a:t>
                </a:r>
              </a:p>
            </p:txBody>
          </p:sp>
        </p:grpSp>
        <p:sp>
          <p:nvSpPr>
            <p:cNvPr id="1290" name="연결선"/>
            <p:cNvSpPr/>
            <p:nvPr/>
          </p:nvSpPr>
          <p:spPr>
            <a:xfrm>
              <a:off x="498341" y="2718789"/>
              <a:ext cx="1159182" cy="16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5" fill="norm" stroke="1" extrusionOk="0">
                  <a:moveTo>
                    <a:pt x="21600" y="0"/>
                  </a:moveTo>
                  <a:cubicBezTo>
                    <a:pt x="13907" y="21234"/>
                    <a:pt x="6707" y="21600"/>
                    <a:pt x="0" y="1099"/>
                  </a:cubicBezTo>
                </a:path>
              </a:pathLst>
            </a:custGeom>
            <a:noFill/>
            <a:ln w="25400" cap="flat">
              <a:solidFill>
                <a:srgbClr val="FF240E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08" name="w"/>
            <p:cNvSpPr txBox="1"/>
            <p:nvPr/>
          </p:nvSpPr>
          <p:spPr>
            <a:xfrm>
              <a:off x="992524" y="2933695"/>
              <a:ext cx="313401" cy="367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  <a:r>
                <a:t>w</a:t>
              </a:r>
            </a:p>
          </p:txBody>
        </p:sp>
      </p:grpSp>
      <p:sp>
        <p:nvSpPr>
          <p:cNvPr id="1210" name="+"/>
          <p:cNvSpPr txBox="1"/>
          <p:nvPr/>
        </p:nvSpPr>
        <p:spPr>
          <a:xfrm>
            <a:off x="4675527" y="3904619"/>
            <a:ext cx="437884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pPr/>
            <a:r>
              <a:t>+</a:t>
            </a:r>
          </a:p>
        </p:txBody>
      </p:sp>
      <p:sp>
        <p:nvSpPr>
          <p:cNvPr id="1211" name="="/>
          <p:cNvSpPr txBox="1"/>
          <p:nvPr/>
        </p:nvSpPr>
        <p:spPr>
          <a:xfrm>
            <a:off x="9206863" y="3904619"/>
            <a:ext cx="596665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pPr/>
            <a:r>
              <a:t>= </a:t>
            </a:r>
          </a:p>
        </p:txBody>
      </p:sp>
      <p:sp>
        <p:nvSpPr>
          <p:cNvPr id="1212" name="Self-Attention Feature Map"/>
          <p:cNvSpPr txBox="1"/>
          <p:nvPr/>
        </p:nvSpPr>
        <p:spPr>
          <a:xfrm>
            <a:off x="9741543" y="3866519"/>
            <a:ext cx="2343706" cy="853437"/>
          </a:xfrm>
          <a:prstGeom prst="rect">
            <a:avLst/>
          </a:prstGeom>
          <a:solidFill>
            <a:schemeClr val="accent5">
              <a:satOff val="-6843"/>
              <a:lumOff val="-1070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500">
                <a:solidFill>
                  <a:srgbClr val="FF240E"/>
                </a:solidFill>
              </a:defRPr>
            </a:pPr>
            <a:r>
              <a:t>Self-Attention</a:t>
            </a:r>
            <a:br/>
            <a:r>
              <a:t>Feature Map </a:t>
            </a:r>
          </a:p>
        </p:txBody>
      </p:sp>
      <p:grpSp>
        <p:nvGrpSpPr>
          <p:cNvPr id="1286" name="그룹"/>
          <p:cNvGrpSpPr/>
          <p:nvPr/>
        </p:nvGrpSpPr>
        <p:grpSpPr>
          <a:xfrm>
            <a:off x="816706" y="2809206"/>
            <a:ext cx="4723813" cy="3346217"/>
            <a:chOff x="229694" y="0"/>
            <a:chExt cx="4723812" cy="3346215"/>
          </a:xfrm>
        </p:grpSpPr>
        <p:grpSp>
          <p:nvGrpSpPr>
            <p:cNvPr id="1283" name="그룹"/>
            <p:cNvGrpSpPr/>
            <p:nvPr/>
          </p:nvGrpSpPr>
          <p:grpSpPr>
            <a:xfrm>
              <a:off x="363955" y="0"/>
              <a:ext cx="3097042" cy="3346216"/>
              <a:chOff x="0" y="0"/>
              <a:chExt cx="3097040" cy="3346216"/>
            </a:xfrm>
          </p:grpSpPr>
          <p:grpSp>
            <p:nvGrpSpPr>
              <p:cNvPr id="1280" name="그룹"/>
              <p:cNvGrpSpPr/>
              <p:nvPr/>
            </p:nvGrpSpPr>
            <p:grpSpPr>
              <a:xfrm>
                <a:off x="-1" y="-1"/>
                <a:ext cx="3097042" cy="2830307"/>
                <a:chOff x="0" y="0"/>
                <a:chExt cx="3097040" cy="2830305"/>
              </a:xfrm>
            </p:grpSpPr>
            <p:grpSp>
              <p:nvGrpSpPr>
                <p:cNvPr id="1243" name="그룹"/>
                <p:cNvGrpSpPr/>
                <p:nvPr/>
              </p:nvGrpSpPr>
              <p:grpSpPr>
                <a:xfrm>
                  <a:off x="1354221" y="-1"/>
                  <a:ext cx="1713430" cy="1717138"/>
                  <a:chOff x="0" y="0"/>
                  <a:chExt cx="1713428" cy="1717136"/>
                </a:xfrm>
              </p:grpSpPr>
              <p:grpSp>
                <p:nvGrpSpPr>
                  <p:cNvPr id="1222" name="그룹"/>
                  <p:cNvGrpSpPr/>
                  <p:nvPr/>
                </p:nvGrpSpPr>
                <p:grpSpPr>
                  <a:xfrm>
                    <a:off x="367578" y="-1"/>
                    <a:ext cx="1345851" cy="1351035"/>
                    <a:chOff x="0" y="0"/>
                    <a:chExt cx="1345850" cy="1351032"/>
                  </a:xfrm>
                </p:grpSpPr>
                <p:sp>
                  <p:nvSpPr>
                    <p:cNvPr id="1213" name="정육면체"/>
                    <p:cNvSpPr/>
                    <p:nvPr/>
                  </p:nvSpPr>
                  <p:spPr>
                    <a:xfrm>
                      <a:off x="0" y="775134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14" name="정육면체"/>
                    <p:cNvSpPr/>
                    <p:nvPr/>
                  </p:nvSpPr>
                  <p:spPr>
                    <a:xfrm>
                      <a:off x="384694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15" name="정육면체"/>
                    <p:cNvSpPr/>
                    <p:nvPr/>
                  </p:nvSpPr>
                  <p:spPr>
                    <a:xfrm>
                      <a:off x="769951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16" name="정육면체"/>
                    <p:cNvSpPr/>
                    <p:nvPr/>
                  </p:nvSpPr>
                  <p:spPr>
                    <a:xfrm>
                      <a:off x="0" y="386606"/>
                      <a:ext cx="575899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17" name="정육면체"/>
                    <p:cNvSpPr/>
                    <p:nvPr/>
                  </p:nvSpPr>
                  <p:spPr>
                    <a:xfrm>
                      <a:off x="384694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18" name="정육면체"/>
                    <p:cNvSpPr/>
                    <p:nvPr/>
                  </p:nvSpPr>
                  <p:spPr>
                    <a:xfrm>
                      <a:off x="769951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19" name="정육면체"/>
                    <p:cNvSpPr/>
                    <p:nvPr/>
                  </p:nvSpPr>
                  <p:spPr>
                    <a:xfrm>
                      <a:off x="0" y="0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0" name="정육면체"/>
                    <p:cNvSpPr/>
                    <p:nvPr/>
                  </p:nvSpPr>
                  <p:spPr>
                    <a:xfrm>
                      <a:off x="384694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1" name="정육면체"/>
                    <p:cNvSpPr/>
                    <p:nvPr/>
                  </p:nvSpPr>
                  <p:spPr>
                    <a:xfrm>
                      <a:off x="769951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</p:grpSp>
              <p:grpSp>
                <p:nvGrpSpPr>
                  <p:cNvPr id="1232" name="그룹"/>
                  <p:cNvGrpSpPr/>
                  <p:nvPr/>
                </p:nvGrpSpPr>
                <p:grpSpPr>
                  <a:xfrm>
                    <a:off x="182949" y="187562"/>
                    <a:ext cx="1345852" cy="1351034"/>
                    <a:chOff x="0" y="0"/>
                    <a:chExt cx="1345850" cy="1351032"/>
                  </a:xfrm>
                </p:grpSpPr>
                <p:sp>
                  <p:nvSpPr>
                    <p:cNvPr id="1223" name="정육면체"/>
                    <p:cNvSpPr/>
                    <p:nvPr/>
                  </p:nvSpPr>
                  <p:spPr>
                    <a:xfrm>
                      <a:off x="0" y="775134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4" name="정육면체"/>
                    <p:cNvSpPr/>
                    <p:nvPr/>
                  </p:nvSpPr>
                  <p:spPr>
                    <a:xfrm>
                      <a:off x="384694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5" name="정육면체"/>
                    <p:cNvSpPr/>
                    <p:nvPr/>
                  </p:nvSpPr>
                  <p:spPr>
                    <a:xfrm>
                      <a:off x="769951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6" name="정육면체"/>
                    <p:cNvSpPr/>
                    <p:nvPr/>
                  </p:nvSpPr>
                  <p:spPr>
                    <a:xfrm>
                      <a:off x="0" y="386606"/>
                      <a:ext cx="575899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7" name="정육면체"/>
                    <p:cNvSpPr/>
                    <p:nvPr/>
                  </p:nvSpPr>
                  <p:spPr>
                    <a:xfrm>
                      <a:off x="384694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8" name="정육면체"/>
                    <p:cNvSpPr/>
                    <p:nvPr/>
                  </p:nvSpPr>
                  <p:spPr>
                    <a:xfrm>
                      <a:off x="769951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29" name="정육면체"/>
                    <p:cNvSpPr/>
                    <p:nvPr/>
                  </p:nvSpPr>
                  <p:spPr>
                    <a:xfrm>
                      <a:off x="0" y="0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0" name="정육면체"/>
                    <p:cNvSpPr/>
                    <p:nvPr/>
                  </p:nvSpPr>
                  <p:spPr>
                    <a:xfrm>
                      <a:off x="384694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1" name="정육면체"/>
                    <p:cNvSpPr/>
                    <p:nvPr/>
                  </p:nvSpPr>
                  <p:spPr>
                    <a:xfrm>
                      <a:off x="769951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</p:grpSp>
              <p:grpSp>
                <p:nvGrpSpPr>
                  <p:cNvPr id="1242" name="그룹"/>
                  <p:cNvGrpSpPr/>
                  <p:nvPr/>
                </p:nvGrpSpPr>
                <p:grpSpPr>
                  <a:xfrm>
                    <a:off x="-1" y="366103"/>
                    <a:ext cx="1345852" cy="1351034"/>
                    <a:chOff x="0" y="0"/>
                    <a:chExt cx="1345850" cy="1351032"/>
                  </a:xfrm>
                </p:grpSpPr>
                <p:sp>
                  <p:nvSpPr>
                    <p:cNvPr id="1233" name="정육면체"/>
                    <p:cNvSpPr/>
                    <p:nvPr/>
                  </p:nvSpPr>
                  <p:spPr>
                    <a:xfrm>
                      <a:off x="0" y="775134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4" name="정육면체"/>
                    <p:cNvSpPr/>
                    <p:nvPr/>
                  </p:nvSpPr>
                  <p:spPr>
                    <a:xfrm>
                      <a:off x="384694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5" name="정육면체"/>
                    <p:cNvSpPr/>
                    <p:nvPr/>
                  </p:nvSpPr>
                  <p:spPr>
                    <a:xfrm>
                      <a:off x="769951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6" name="정육면체"/>
                    <p:cNvSpPr/>
                    <p:nvPr/>
                  </p:nvSpPr>
                  <p:spPr>
                    <a:xfrm>
                      <a:off x="0" y="386606"/>
                      <a:ext cx="575899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7" name="정육면체"/>
                    <p:cNvSpPr/>
                    <p:nvPr/>
                  </p:nvSpPr>
                  <p:spPr>
                    <a:xfrm>
                      <a:off x="384694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8" name="정육면체"/>
                    <p:cNvSpPr/>
                    <p:nvPr/>
                  </p:nvSpPr>
                  <p:spPr>
                    <a:xfrm>
                      <a:off x="769951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39" name="정육면체"/>
                    <p:cNvSpPr/>
                    <p:nvPr/>
                  </p:nvSpPr>
                  <p:spPr>
                    <a:xfrm>
                      <a:off x="0" y="0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40" name="정육면체"/>
                    <p:cNvSpPr/>
                    <p:nvPr/>
                  </p:nvSpPr>
                  <p:spPr>
                    <a:xfrm>
                      <a:off x="384694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41" name="정육면체"/>
                    <p:cNvSpPr/>
                    <p:nvPr/>
                  </p:nvSpPr>
                  <p:spPr>
                    <a:xfrm>
                      <a:off x="769951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</p:grpSp>
            </p:grpSp>
            <p:grpSp>
              <p:nvGrpSpPr>
                <p:cNvPr id="1274" name="그룹"/>
                <p:cNvGrpSpPr/>
                <p:nvPr/>
              </p:nvGrpSpPr>
              <p:grpSpPr>
                <a:xfrm>
                  <a:off x="473025" y="978666"/>
                  <a:ext cx="1713430" cy="1717138"/>
                  <a:chOff x="0" y="0"/>
                  <a:chExt cx="1713428" cy="1717136"/>
                </a:xfrm>
              </p:grpSpPr>
              <p:grpSp>
                <p:nvGrpSpPr>
                  <p:cNvPr id="1253" name="그룹"/>
                  <p:cNvGrpSpPr/>
                  <p:nvPr/>
                </p:nvGrpSpPr>
                <p:grpSpPr>
                  <a:xfrm>
                    <a:off x="367578" y="-1"/>
                    <a:ext cx="1345851" cy="1351035"/>
                    <a:chOff x="0" y="0"/>
                    <a:chExt cx="1345850" cy="1351032"/>
                  </a:xfrm>
                </p:grpSpPr>
                <p:sp>
                  <p:nvSpPr>
                    <p:cNvPr id="1244" name="정육면체"/>
                    <p:cNvSpPr/>
                    <p:nvPr/>
                  </p:nvSpPr>
                  <p:spPr>
                    <a:xfrm>
                      <a:off x="0" y="775134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45" name="정육면체"/>
                    <p:cNvSpPr/>
                    <p:nvPr/>
                  </p:nvSpPr>
                  <p:spPr>
                    <a:xfrm>
                      <a:off x="384694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46" name="정육면체"/>
                    <p:cNvSpPr/>
                    <p:nvPr/>
                  </p:nvSpPr>
                  <p:spPr>
                    <a:xfrm>
                      <a:off x="769951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47" name="정육면체"/>
                    <p:cNvSpPr/>
                    <p:nvPr/>
                  </p:nvSpPr>
                  <p:spPr>
                    <a:xfrm>
                      <a:off x="0" y="386606"/>
                      <a:ext cx="575899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48" name="정육면체"/>
                    <p:cNvSpPr/>
                    <p:nvPr/>
                  </p:nvSpPr>
                  <p:spPr>
                    <a:xfrm>
                      <a:off x="384694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49" name="정육면체"/>
                    <p:cNvSpPr/>
                    <p:nvPr/>
                  </p:nvSpPr>
                  <p:spPr>
                    <a:xfrm>
                      <a:off x="769951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0" name="정육면체"/>
                    <p:cNvSpPr/>
                    <p:nvPr/>
                  </p:nvSpPr>
                  <p:spPr>
                    <a:xfrm>
                      <a:off x="0" y="0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1" name="정육면체"/>
                    <p:cNvSpPr/>
                    <p:nvPr/>
                  </p:nvSpPr>
                  <p:spPr>
                    <a:xfrm>
                      <a:off x="384694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2" name="정육면체"/>
                    <p:cNvSpPr/>
                    <p:nvPr/>
                  </p:nvSpPr>
                  <p:spPr>
                    <a:xfrm>
                      <a:off x="769951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</p:grpSp>
              <p:grpSp>
                <p:nvGrpSpPr>
                  <p:cNvPr id="1263" name="그룹"/>
                  <p:cNvGrpSpPr/>
                  <p:nvPr/>
                </p:nvGrpSpPr>
                <p:grpSpPr>
                  <a:xfrm>
                    <a:off x="182949" y="187562"/>
                    <a:ext cx="1345852" cy="1351034"/>
                    <a:chOff x="0" y="0"/>
                    <a:chExt cx="1345850" cy="1351032"/>
                  </a:xfrm>
                </p:grpSpPr>
                <p:sp>
                  <p:nvSpPr>
                    <p:cNvPr id="1254" name="정육면체"/>
                    <p:cNvSpPr/>
                    <p:nvPr/>
                  </p:nvSpPr>
                  <p:spPr>
                    <a:xfrm>
                      <a:off x="0" y="775134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5" name="정육면체"/>
                    <p:cNvSpPr/>
                    <p:nvPr/>
                  </p:nvSpPr>
                  <p:spPr>
                    <a:xfrm>
                      <a:off x="384694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6" name="정육면체"/>
                    <p:cNvSpPr/>
                    <p:nvPr/>
                  </p:nvSpPr>
                  <p:spPr>
                    <a:xfrm>
                      <a:off x="769951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7" name="정육면체"/>
                    <p:cNvSpPr/>
                    <p:nvPr/>
                  </p:nvSpPr>
                  <p:spPr>
                    <a:xfrm>
                      <a:off x="0" y="386606"/>
                      <a:ext cx="575899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8" name="정육면체"/>
                    <p:cNvSpPr/>
                    <p:nvPr/>
                  </p:nvSpPr>
                  <p:spPr>
                    <a:xfrm>
                      <a:off x="384694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59" name="정육면체"/>
                    <p:cNvSpPr/>
                    <p:nvPr/>
                  </p:nvSpPr>
                  <p:spPr>
                    <a:xfrm>
                      <a:off x="769951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0" name="정육면체"/>
                    <p:cNvSpPr/>
                    <p:nvPr/>
                  </p:nvSpPr>
                  <p:spPr>
                    <a:xfrm>
                      <a:off x="0" y="0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1" name="정육면체"/>
                    <p:cNvSpPr/>
                    <p:nvPr/>
                  </p:nvSpPr>
                  <p:spPr>
                    <a:xfrm>
                      <a:off x="384694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2" name="정육면체"/>
                    <p:cNvSpPr/>
                    <p:nvPr/>
                  </p:nvSpPr>
                  <p:spPr>
                    <a:xfrm>
                      <a:off x="769951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</p:grpSp>
              <p:grpSp>
                <p:nvGrpSpPr>
                  <p:cNvPr id="1273" name="그룹"/>
                  <p:cNvGrpSpPr/>
                  <p:nvPr/>
                </p:nvGrpSpPr>
                <p:grpSpPr>
                  <a:xfrm>
                    <a:off x="-1" y="366103"/>
                    <a:ext cx="1345852" cy="1351034"/>
                    <a:chOff x="0" y="0"/>
                    <a:chExt cx="1345850" cy="1351032"/>
                  </a:xfrm>
                </p:grpSpPr>
                <p:sp>
                  <p:nvSpPr>
                    <p:cNvPr id="1264" name="정육면체"/>
                    <p:cNvSpPr/>
                    <p:nvPr/>
                  </p:nvSpPr>
                  <p:spPr>
                    <a:xfrm>
                      <a:off x="0" y="775134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5" name="정육면체"/>
                    <p:cNvSpPr/>
                    <p:nvPr/>
                  </p:nvSpPr>
                  <p:spPr>
                    <a:xfrm>
                      <a:off x="384694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6" name="정육면체"/>
                    <p:cNvSpPr/>
                    <p:nvPr/>
                  </p:nvSpPr>
                  <p:spPr>
                    <a:xfrm>
                      <a:off x="769951" y="775134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7" name="정육면체"/>
                    <p:cNvSpPr/>
                    <p:nvPr/>
                  </p:nvSpPr>
                  <p:spPr>
                    <a:xfrm>
                      <a:off x="0" y="386606"/>
                      <a:ext cx="575899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8" name="정육면체"/>
                    <p:cNvSpPr/>
                    <p:nvPr/>
                  </p:nvSpPr>
                  <p:spPr>
                    <a:xfrm>
                      <a:off x="384694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69" name="정육면체"/>
                    <p:cNvSpPr/>
                    <p:nvPr/>
                  </p:nvSpPr>
                  <p:spPr>
                    <a:xfrm>
                      <a:off x="769951" y="386606"/>
                      <a:ext cx="575900" cy="575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70" name="정육면체"/>
                    <p:cNvSpPr/>
                    <p:nvPr/>
                  </p:nvSpPr>
                  <p:spPr>
                    <a:xfrm>
                      <a:off x="0" y="0"/>
                      <a:ext cx="575899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71" name="정육면체"/>
                    <p:cNvSpPr/>
                    <p:nvPr/>
                  </p:nvSpPr>
                  <p:spPr>
                    <a:xfrm>
                      <a:off x="384694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1272" name="정육면체"/>
                    <p:cNvSpPr/>
                    <p:nvPr/>
                  </p:nvSpPr>
                  <p:spPr>
                    <a:xfrm>
                      <a:off x="769951" y="0"/>
                      <a:ext cx="575900" cy="57589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7201" y="0"/>
                          </a:moveTo>
                          <a:cubicBezTo>
                            <a:pt x="7108" y="0"/>
                            <a:pt x="7018" y="37"/>
                            <a:pt x="6952" y="103"/>
                          </a:cubicBezTo>
                          <a:lnTo>
                            <a:pt x="103" y="6951"/>
                          </a:lnTo>
                          <a:cubicBezTo>
                            <a:pt x="65" y="6989"/>
                            <a:pt x="91" y="7054"/>
                            <a:pt x="145" y="7054"/>
                          </a:cubicBezTo>
                          <a:lnTo>
                            <a:pt x="14172" y="7054"/>
                          </a:lnTo>
                          <a:cubicBezTo>
                            <a:pt x="14214" y="7054"/>
                            <a:pt x="14253" y="7038"/>
                            <a:pt x="14283" y="7008"/>
                          </a:cubicBezTo>
                          <a:lnTo>
                            <a:pt x="21210" y="81"/>
                          </a:lnTo>
                          <a:cubicBezTo>
                            <a:pt x="21240" y="51"/>
                            <a:pt x="21219" y="0"/>
                            <a:pt x="21176" y="0"/>
                          </a:cubicBezTo>
                          <a:lnTo>
                            <a:pt x="7201" y="0"/>
                          </a:lnTo>
                          <a:close/>
                          <a:moveTo>
                            <a:pt x="21571" y="380"/>
                          </a:moveTo>
                          <a:cubicBezTo>
                            <a:pt x="21555" y="373"/>
                            <a:pt x="21534" y="375"/>
                            <a:pt x="21519" y="390"/>
                          </a:cubicBezTo>
                          <a:lnTo>
                            <a:pt x="14597" y="7312"/>
                          </a:lnTo>
                          <a:cubicBezTo>
                            <a:pt x="14564" y="7345"/>
                            <a:pt x="14546" y="7389"/>
                            <a:pt x="14546" y="7435"/>
                          </a:cubicBezTo>
                          <a:lnTo>
                            <a:pt x="14546" y="21490"/>
                          </a:lnTo>
                          <a:cubicBezTo>
                            <a:pt x="14546" y="21530"/>
                            <a:pt x="14594" y="21550"/>
                            <a:pt x="14622" y="21522"/>
                          </a:cubicBezTo>
                          <a:lnTo>
                            <a:pt x="21490" y="14622"/>
                          </a:lnTo>
                          <a:cubicBezTo>
                            <a:pt x="21561" y="14552"/>
                            <a:pt x="21600" y="14457"/>
                            <a:pt x="21600" y="14357"/>
                          </a:cubicBezTo>
                          <a:lnTo>
                            <a:pt x="21600" y="424"/>
                          </a:lnTo>
                          <a:cubicBezTo>
                            <a:pt x="21600" y="402"/>
                            <a:pt x="21588" y="387"/>
                            <a:pt x="21571" y="380"/>
                          </a:cubicBezTo>
                          <a:close/>
                          <a:moveTo>
                            <a:pt x="78" y="7491"/>
                          </a:moveTo>
                          <a:cubicBezTo>
                            <a:pt x="34" y="7491"/>
                            <a:pt x="0" y="7527"/>
                            <a:pt x="0" y="7570"/>
                          </a:cubicBezTo>
                          <a:lnTo>
                            <a:pt x="0" y="21522"/>
                          </a:lnTo>
                          <a:cubicBezTo>
                            <a:pt x="0" y="21566"/>
                            <a:pt x="34" y="21600"/>
                            <a:pt x="78" y="21600"/>
                          </a:cubicBezTo>
                          <a:lnTo>
                            <a:pt x="14030" y="21600"/>
                          </a:lnTo>
                          <a:cubicBezTo>
                            <a:pt x="14073" y="21600"/>
                            <a:pt x="14109" y="21566"/>
                            <a:pt x="14109" y="21522"/>
                          </a:cubicBezTo>
                          <a:lnTo>
                            <a:pt x="14109" y="7570"/>
                          </a:lnTo>
                          <a:cubicBezTo>
                            <a:pt x="14109" y="7527"/>
                            <a:pt x="14073" y="7491"/>
                            <a:pt x="14030" y="7491"/>
                          </a:cubicBezTo>
                          <a:lnTo>
                            <a:pt x="78" y="74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8" tIns="45718" rIns="45718" bIns="45718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</p:grpSp>
            </p:grpSp>
            <p:sp>
              <p:nvSpPr>
                <p:cNvPr id="1275" name="…"/>
                <p:cNvSpPr txBox="1"/>
                <p:nvPr/>
              </p:nvSpPr>
              <p:spPr>
                <a:xfrm rot="19380000">
                  <a:off x="2090238" y="1173134"/>
                  <a:ext cx="374234" cy="4207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noAutofit/>
                </a:bodyPr>
                <a:lstStyle>
                  <a:lvl1pPr>
                    <a:defRPr b="1" sz="3200"/>
                  </a:lvl1pPr>
                </a:lstStyle>
                <a:p>
                  <a:pPr/>
                  <a:r>
                    <a:t>…</a:t>
                  </a:r>
                </a:p>
              </p:txBody>
            </p:sp>
            <p:sp>
              <p:nvSpPr>
                <p:cNvPr id="1291" name="연결선"/>
                <p:cNvSpPr/>
                <p:nvPr/>
              </p:nvSpPr>
              <p:spPr>
                <a:xfrm>
                  <a:off x="274454" y="1503513"/>
                  <a:ext cx="189797" cy="11959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357" h="21600" fill="norm" stroke="1" extrusionOk="0">
                      <a:moveTo>
                        <a:pt x="10583" y="21600"/>
                      </a:moveTo>
                      <a:cubicBezTo>
                        <a:pt x="-5243" y="13660"/>
                        <a:pt x="-3318" y="6460"/>
                        <a:pt x="16357" y="0"/>
                      </a:cubicBezTo>
                    </a:path>
                  </a:pathLst>
                </a:custGeom>
                <a:noFill/>
                <a:ln w="25400" cap="flat">
                  <a:solidFill>
                    <a:srgbClr val="FF240E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  <p:sp>
              <p:nvSpPr>
                <p:cNvPr id="1292" name="연결선"/>
                <p:cNvSpPr/>
                <p:nvPr/>
              </p:nvSpPr>
              <p:spPr>
                <a:xfrm>
                  <a:off x="1634702" y="1231521"/>
                  <a:ext cx="1462339" cy="15344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7651" y="10441"/>
                        <a:pt x="10451" y="17641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FF240E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  <p:sp>
              <p:nvSpPr>
                <p:cNvPr id="1278" name="h"/>
                <p:cNvSpPr txBox="1"/>
                <p:nvPr/>
              </p:nvSpPr>
              <p:spPr>
                <a:xfrm>
                  <a:off x="0" y="1909425"/>
                  <a:ext cx="470954" cy="9208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  <a:r>
                    <a:t>h</a:t>
                  </a:r>
                </a:p>
              </p:txBody>
            </p:sp>
            <p:sp>
              <p:nvSpPr>
                <p:cNvPr id="1279" name="c"/>
                <p:cNvSpPr txBox="1"/>
                <p:nvPr/>
              </p:nvSpPr>
              <p:spPr>
                <a:xfrm>
                  <a:off x="2699424" y="2166591"/>
                  <a:ext cx="332368" cy="4499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93" name="연결선"/>
              <p:cNvSpPr/>
              <p:nvPr/>
            </p:nvSpPr>
            <p:spPr>
              <a:xfrm>
                <a:off x="457664" y="2718789"/>
                <a:ext cx="1159182" cy="162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5" fill="norm" stroke="1" extrusionOk="0">
                    <a:moveTo>
                      <a:pt x="21600" y="0"/>
                    </a:moveTo>
                    <a:cubicBezTo>
                      <a:pt x="13907" y="21234"/>
                      <a:pt x="6707" y="21600"/>
                      <a:pt x="0" y="1099"/>
                    </a:cubicBezTo>
                  </a:path>
                </a:pathLst>
              </a:custGeom>
              <a:noFill/>
              <a:ln w="25400" cap="flat">
                <a:solidFill>
                  <a:srgbClr val="FF240E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82" name="w"/>
              <p:cNvSpPr txBox="1"/>
              <p:nvPr/>
            </p:nvSpPr>
            <p:spPr>
              <a:xfrm>
                <a:off x="951847" y="2933695"/>
                <a:ext cx="428229" cy="4125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  <p:sp>
          <p:nvSpPr>
            <p:cNvPr id="1284" name="("/>
            <p:cNvSpPr/>
            <p:nvPr/>
          </p:nvSpPr>
          <p:spPr>
            <a:xfrm>
              <a:off x="229694" y="753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8400"/>
              </a:lvl1pPr>
            </a:lstStyle>
            <a:p>
              <a:pPr/>
              <a:r>
                <a:t>(</a:t>
              </a:r>
            </a:p>
          </p:txBody>
        </p:sp>
        <p:sp>
          <p:nvSpPr>
            <p:cNvPr id="1285" name=")"/>
            <p:cNvSpPr/>
            <p:nvPr/>
          </p:nvSpPr>
          <p:spPr>
            <a:xfrm>
              <a:off x="3683506" y="753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8400"/>
              </a:lvl1pPr>
            </a:lstStyle>
            <a:p>
              <a:pPr/>
              <a:r>
                <a:t>)</a:t>
              </a:r>
            </a:p>
          </p:txBody>
        </p:sp>
      </p:grpSp>
      <p:pic>
        <p:nvPicPr>
          <p:cNvPr id="1287" name="스크린샷 2021-04-25 오전 12.42.47.png" descr="스크린샷 2021-04-25 오전 12.42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91" y="4003462"/>
            <a:ext cx="437884" cy="579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Generative Adversarial Networks</a:t>
            </a:r>
          </a:p>
        </p:txBody>
      </p:sp>
      <p:sp>
        <p:nvSpPr>
          <p:cNvPr id="1296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Loss</a:t>
            </a:r>
          </a:p>
        </p:txBody>
      </p:sp>
      <p:pic>
        <p:nvPicPr>
          <p:cNvPr id="129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525" y="1629630"/>
            <a:ext cx="7973540" cy="1914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44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Self-Attention GAN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Attention driven, </a:t>
            </a:r>
            <a:r>
              <a:t>장거리 종속모델링</a:t>
            </a:r>
            <a:r>
              <a:t>(long-range dependency modeling)</a:t>
            </a:r>
          </a:p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기존의 </a:t>
            </a:r>
            <a:r>
              <a:t>Convolution GAN</a:t>
            </a:r>
            <a:r>
              <a:t>은 저차원 </a:t>
            </a:r>
            <a:r>
              <a:t>feature map</a:t>
            </a:r>
            <a:r>
              <a:t>에서의 </a:t>
            </a:r>
            <a:r>
              <a:t>spatial local point</a:t>
            </a:r>
            <a:r>
              <a:t>로만 고해상도 </a:t>
            </a:r>
            <a:r>
              <a:t>detail</a:t>
            </a:r>
            <a:r>
              <a:t>을 생성했음</a:t>
            </a:r>
            <a:r>
              <a:t>.</a:t>
            </a:r>
          </a:p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SAGAN</a:t>
            </a:r>
            <a:r>
              <a:t>은 모든 </a:t>
            </a:r>
            <a:r>
              <a:t>feature location</a:t>
            </a:r>
            <a:r>
              <a:t>의 단서로 부터 세부 정보를 생성할 수 있음</a:t>
            </a:r>
            <a:r>
              <a:t>.</a:t>
            </a:r>
          </a:p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Discrimincator</a:t>
            </a:r>
            <a:r>
              <a:t>는 이미지의 먼 부분에 있는 매우 상세한 </a:t>
            </a:r>
            <a:r>
              <a:t>feature</a:t>
            </a:r>
            <a:r>
              <a:t>가 서로 일치하는 지 체크할 수 있음</a:t>
            </a:r>
            <a:r>
              <a:t>.</a:t>
            </a:r>
          </a:p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또한 최근 연구에서 </a:t>
            </a:r>
            <a:r>
              <a:t>generator</a:t>
            </a:r>
            <a:r>
              <a:t> </a:t>
            </a:r>
            <a:r>
              <a:t>conditioning</a:t>
            </a:r>
            <a:r>
              <a:t>이 </a:t>
            </a:r>
            <a:r>
              <a:t>GAN</a:t>
            </a:r>
            <a:r>
              <a:t>성능에 영향을 준다고 보여줬음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7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DCGAN</a:t>
            </a:r>
            <a:r>
              <a:t>의 경우 </a:t>
            </a:r>
            <a:r>
              <a:t>multi-class dataset</a:t>
            </a:r>
            <a:r>
              <a:t>을 훈련될 때 일부 이미지 </a:t>
            </a:r>
            <a:r>
              <a:t>class</a:t>
            </a:r>
            <a:r>
              <a:t>를 다른 이미지 </a:t>
            </a:r>
            <a:r>
              <a:t>class</a:t>
            </a:r>
            <a:r>
              <a:t>보다 모델링하는 데 훨씬 더 많은 어려움을 겪는다</a:t>
            </a:r>
            <a:r>
              <a:t>.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최신 </a:t>
            </a:r>
            <a:r>
              <a:t>ImageNet GAN</a:t>
            </a:r>
            <a:r>
              <a:t>모델의 경우 구조적 제약이 거의 없는 이미지 클래스</a:t>
            </a:r>
            <a:r>
              <a:t>(</a:t>
            </a:r>
            <a:r>
              <a:t>바다</a:t>
            </a:r>
            <a:r>
              <a:t>, </a:t>
            </a:r>
            <a:r>
              <a:t>하늘</a:t>
            </a:r>
            <a:r>
              <a:t>, </a:t>
            </a:r>
            <a:r>
              <a:t>풍경 등</a:t>
            </a:r>
            <a:r>
              <a:t>)</a:t>
            </a:r>
            <a:r>
              <a:t>에 대해서 이미지 합성이 뛰어남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하지만 일부 이미지 클래스에서 발생하는 기하학적 </a:t>
            </a:r>
            <a:r>
              <a:t>structure pattern</a:t>
            </a:r>
            <a:r>
              <a:t>은 캡쳐하지못한다</a:t>
            </a:r>
            <a:r>
              <a:t>.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강아지털을 합성한다 했을때 털의 질감은 표현하지만 강아지의 발의 경우 명확하게 정의된 구조가 없기 때문에 발이 없어진채로 합성된 이미지가 생성된다</a:t>
            </a:r>
            <a:r>
              <a:t>.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이는 여러 이미지 영역에 걸친 종속성</a:t>
            </a:r>
            <a:r>
              <a:t>(dependency)</a:t>
            </a:r>
            <a:r>
              <a:t>을 </a:t>
            </a:r>
            <a:r>
              <a:t>convolution</a:t>
            </a:r>
            <a:r>
              <a:t>을 통해 모델링 하기 때문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0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Convolution</a:t>
            </a:r>
            <a:r>
              <a:t> 연산은 </a:t>
            </a:r>
            <a:r>
              <a:t>local receptive field</a:t>
            </a:r>
            <a:r>
              <a:t>를 가짐 </a:t>
            </a:r>
            <a:r>
              <a:t>-&gt; long range(</a:t>
            </a:r>
            <a:r>
              <a:t>장거리</a:t>
            </a:r>
            <a:r>
              <a:t>) </a:t>
            </a:r>
            <a:r>
              <a:t>종속성</a:t>
            </a:r>
            <a:r>
              <a:t>(dependency)</a:t>
            </a:r>
            <a:r>
              <a:t>는 오직 </a:t>
            </a:r>
            <a:r>
              <a:t>Convolution layer</a:t>
            </a:r>
            <a:r>
              <a:t>를 를 지난 후에야 처리될 수 있음</a:t>
            </a:r>
            <a:r>
              <a:t>.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long-term dependency</a:t>
            </a:r>
            <a:r>
              <a:t>에 관한 학습을 방해할 수 있다</a:t>
            </a:r>
            <a:r>
              <a:t>. </a:t>
            </a:r>
            <a:r>
              <a:t>원인은 아래와 같음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small</a:t>
            </a:r>
            <a:r>
              <a:t> </a:t>
            </a:r>
            <a:r>
              <a:t>model</a:t>
            </a:r>
            <a:r>
              <a:t>은 </a:t>
            </a:r>
            <a:r>
              <a:t>long-term dependency</a:t>
            </a:r>
            <a:r>
              <a:t>를 표현할 수 없음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optimization algorithm</a:t>
            </a:r>
            <a:r>
              <a:t>이 </a:t>
            </a:r>
            <a:r>
              <a:t>dependency</a:t>
            </a:r>
            <a:r>
              <a:t>를 추출하기 위한 </a:t>
            </a:r>
            <a:r>
              <a:t>multiple layer</a:t>
            </a:r>
            <a:r>
              <a:t>를 조합하는 </a:t>
            </a:r>
            <a:r>
              <a:t>parameter</a:t>
            </a:r>
            <a:r>
              <a:t>를 발견하는데 문제가 생길 수 있음</a:t>
            </a:r>
            <a:r>
              <a:t>.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parameterization</a:t>
            </a:r>
            <a:r>
              <a:t>이 통계적으로</a:t>
            </a:r>
            <a:r>
              <a:t> brittle(</a:t>
            </a:r>
            <a:r>
              <a:t>부서지기 쉬운</a:t>
            </a:r>
            <a:r>
              <a:t>)</a:t>
            </a:r>
            <a:r>
              <a:t>하고 </a:t>
            </a:r>
            <a:r>
              <a:t>unseen input</a:t>
            </a:r>
            <a:r>
              <a:t>이전에 적용할때 실패하기 쉽다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convolution kernel</a:t>
            </a:r>
            <a:r>
              <a:t> </a:t>
            </a:r>
            <a:r>
              <a:t>size</a:t>
            </a:r>
            <a:r>
              <a:t>를 키우는 것은 </a:t>
            </a:r>
            <a:r>
              <a:t>network</a:t>
            </a:r>
            <a:r>
              <a:t>의 </a:t>
            </a:r>
            <a:r>
              <a:t>representation capacity</a:t>
            </a:r>
            <a:r>
              <a:t>를 늘릴 수 있으나 계산적</a:t>
            </a:r>
            <a:r>
              <a:t>, </a:t>
            </a:r>
            <a:r>
              <a:t>통계적 효율성을 잃게 된다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3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Self-Attention</a:t>
            </a:r>
            <a:r>
              <a:t>은 </a:t>
            </a:r>
            <a:r>
              <a:t>long-range dependency</a:t>
            </a:r>
            <a:r>
              <a:t>와 계산적</a:t>
            </a:r>
            <a:r>
              <a:t>/</a:t>
            </a:r>
            <a:r>
              <a:t>통계적 효율성을 모델링하는 </a:t>
            </a:r>
            <a:r>
              <a:t>ability</a:t>
            </a:r>
            <a:r>
              <a:t>사이의</a:t>
            </a:r>
            <a:br/>
            <a:r>
              <a:t>더 나은 </a:t>
            </a:r>
            <a:r>
              <a:t>balance</a:t>
            </a:r>
            <a:r>
              <a:t>를 보여줌</a:t>
            </a:r>
            <a:r>
              <a:t>.</a:t>
            </a:r>
          </a:p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self-attention module</a:t>
            </a:r>
            <a:r>
              <a:t>은 모든 </a:t>
            </a:r>
            <a:r>
              <a:t>position</a:t>
            </a:r>
            <a:r>
              <a:t>의 </a:t>
            </a:r>
            <a:r>
              <a:t>feature</a:t>
            </a:r>
            <a:r>
              <a:t>의 </a:t>
            </a:r>
            <a:r>
              <a:t>weight</a:t>
            </a:r>
            <a:r>
              <a:t>합으로 </a:t>
            </a:r>
            <a:r>
              <a:t>position</a:t>
            </a:r>
            <a:r>
              <a:t>에서의 </a:t>
            </a:r>
            <a:r>
              <a:t>response</a:t>
            </a:r>
            <a:r>
              <a:t>를 계산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weight(=attention</a:t>
            </a:r>
            <a:r>
              <a:t> </a:t>
            </a:r>
            <a:r>
              <a:t>vector)</a:t>
            </a:r>
            <a:r>
              <a:t>는 작은 </a:t>
            </a:r>
            <a:r>
              <a:t>computational cost</a:t>
            </a:r>
            <a:r>
              <a:t>로 계산된다</a:t>
            </a:r>
            <a:r>
              <a:t>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Proposed</a:t>
            </a:r>
          </a:p>
        </p:txBody>
      </p:sp>
      <p:sp>
        <p:nvSpPr>
          <p:cNvPr id="56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Self-Attention GAN</a:t>
            </a:r>
            <a:r>
              <a:t>제안</a:t>
            </a:r>
            <a:endParaRPr sz="1800"/>
          </a:p>
          <a:p>
            <a:pPr lvl="2" marL="912828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Convolution GAN</a:t>
            </a:r>
            <a:r>
              <a:t>에 </a:t>
            </a:r>
            <a:r>
              <a:t>self-attention</a:t>
            </a:r>
            <a:r>
              <a:t>도입</a:t>
            </a:r>
            <a:endParaRPr sz="1800"/>
          </a:p>
          <a:p>
            <a:pPr lvl="3" marL="1290661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Convolution</a:t>
            </a:r>
            <a:r>
              <a:t>에 대해 상호보완적이며 </a:t>
            </a:r>
            <a:r>
              <a:t>[long-range,</a:t>
            </a:r>
            <a:r>
              <a:t> 여러 이미지 영역을 가로지르는 </a:t>
            </a:r>
            <a:r>
              <a:t>multi-level dependecy] modeling</a:t>
            </a:r>
            <a:r>
              <a:t>을 도움</a:t>
            </a:r>
            <a:endParaRPr sz="1800"/>
          </a:p>
          <a:p>
            <a:pPr lvl="3" marL="1290661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self-attention generator</a:t>
            </a:r>
            <a:r>
              <a:t>는 이미지의 먼부분에 있는 디테일이 조합 될 수 있는 모든 </a:t>
            </a:r>
            <a:r>
              <a:t>location</a:t>
            </a:r>
            <a:r>
              <a:t>에서의 </a:t>
            </a:r>
            <a:r>
              <a:t>fine detatil</a:t>
            </a:r>
            <a:r>
              <a:t>을 가진 </a:t>
            </a:r>
            <a:r>
              <a:t>image</a:t>
            </a:r>
            <a:r>
              <a:t>를 그릴 수 있음</a:t>
            </a:r>
            <a:r>
              <a:t>.</a:t>
            </a:r>
          </a:p>
          <a:p>
            <a:pPr lvl="3" marL="1290661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self-attention</a:t>
            </a:r>
            <a:r>
              <a:t> </a:t>
            </a:r>
            <a:r>
              <a:t>discriminator</a:t>
            </a:r>
            <a:r>
              <a:t>는 전체 이미지 </a:t>
            </a:r>
            <a:r>
              <a:t>structure</a:t>
            </a:r>
            <a:r>
              <a:t>에 대한 복잡한 기하학적 </a:t>
            </a:r>
            <a:r>
              <a:t>constraint</a:t>
            </a:r>
            <a:r>
              <a:t>를 더 정교하게 강화할 수 있음</a:t>
            </a:r>
            <a:r>
              <a:t>.</a:t>
            </a:r>
          </a:p>
          <a:p>
            <a:pPr lvl="2" marL="912828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network conditioning</a:t>
            </a:r>
            <a:r>
              <a:t>을 </a:t>
            </a:r>
            <a:r>
              <a:t>GAN</a:t>
            </a:r>
            <a:r>
              <a:t>에 통합</a:t>
            </a:r>
            <a:endParaRPr sz="1800"/>
          </a:p>
          <a:p>
            <a:pPr lvl="3" marL="1290661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Spectral normalization technique</a:t>
            </a:r>
            <a:r>
              <a:t>을 </a:t>
            </a:r>
            <a:r>
              <a:t>generator</a:t>
            </a:r>
            <a:r>
              <a:t>에 도입</a:t>
            </a:r>
            <a:r>
              <a:t>(well-conditioned</a:t>
            </a:r>
            <a:r>
              <a:t> </a:t>
            </a:r>
            <a:r>
              <a:t>generator)</a:t>
            </a:r>
          </a:p>
          <a:p>
            <a:pPr lvl="2" marL="912828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ImageNet</a:t>
            </a:r>
            <a:r>
              <a:t> </a:t>
            </a:r>
            <a:r>
              <a:t>dataset</a:t>
            </a:r>
            <a:r>
              <a:t>에 대한 광범위한 실험 진행</a:t>
            </a:r>
            <a:endParaRPr sz="1800"/>
          </a:p>
          <a:p>
            <a:pPr lvl="3" marL="1290661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제안된 </a:t>
            </a:r>
            <a:r>
              <a:t>attention mechanism</a:t>
            </a:r>
            <a:r>
              <a:t>의 효율성과 안정성 검증을 위함</a:t>
            </a:r>
            <a:endParaRPr sz="1800"/>
          </a:p>
          <a:p>
            <a:pPr lvl="2" marL="912828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SAGAN</a:t>
            </a:r>
            <a:r>
              <a:t>의 성능은 이전의 작업들에 비해 월등한 성능을 냄</a:t>
            </a:r>
            <a:endParaRPr sz="1800"/>
          </a:p>
          <a:p>
            <a:pPr lvl="3" marL="1290661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Inception score : 36.8 -&gt; 52.52</a:t>
            </a:r>
          </a:p>
          <a:p>
            <a:pPr lvl="3" marL="1290661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Frechet Inception Distance : 27.62 -&gt; 18.65</a:t>
            </a:r>
          </a:p>
          <a:p>
            <a:pPr lvl="2" marL="912828" indent="-342900">
              <a:lnSpc>
                <a:spcPct val="104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attention layer</a:t>
            </a:r>
            <a:r>
              <a:t>의 시각화는 </a:t>
            </a:r>
            <a:r>
              <a:t>generator</a:t>
            </a:r>
            <a:r>
              <a:t>가 고정된 모양의 </a:t>
            </a:r>
            <a:r>
              <a:t>local region</a:t>
            </a:r>
            <a:r>
              <a:t>이 아니라 </a:t>
            </a:r>
            <a:r>
              <a:t>object shape</a:t>
            </a:r>
            <a:r>
              <a:t>에 일치하는 인접영역</a:t>
            </a:r>
            <a:r>
              <a:t>(neiborhood)</a:t>
            </a:r>
            <a:r>
              <a:t>을 확용하는 것을 보여준다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Generative Adversarial Networks</a:t>
            </a:r>
          </a:p>
        </p:txBody>
      </p:sp>
      <p:sp>
        <p:nvSpPr>
          <p:cNvPr id="59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일반적인 </a:t>
            </a:r>
            <a:r>
              <a:t>Convolution GAN</a:t>
            </a:r>
            <a:r>
              <a:t>은 </a:t>
            </a:r>
            <a:r>
              <a:t>local neighborhood</a:t>
            </a:r>
            <a:r>
              <a:t>안의 정보를 처리함</a:t>
            </a:r>
            <a:r>
              <a:t>. 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즉 이미지 안에서의 광범위한</a:t>
            </a:r>
            <a:r>
              <a:t>(long-range) </a:t>
            </a:r>
            <a:r>
              <a:t>종속성</a:t>
            </a:r>
            <a:r>
              <a:t>(dependency)</a:t>
            </a:r>
            <a:r>
              <a:t>를 학습하기에는 비효율적임</a:t>
            </a:r>
          </a:p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Self-Attention</a:t>
            </a:r>
            <a:r>
              <a:t>을 </a:t>
            </a:r>
            <a:r>
              <a:t>GAN framework</a:t>
            </a:r>
            <a:r>
              <a:t>에 도입하기 위해 </a:t>
            </a:r>
            <a:r>
              <a:t>Non-local model</a:t>
            </a:r>
            <a:r>
              <a:rPr sz="1200"/>
              <a:t>(Wang et al,2018)(</a:t>
            </a:r>
            <a:r>
              <a:rPr sz="1200"/>
              <a:t>비디오 시퀀스에서의 </a:t>
            </a:r>
            <a:r>
              <a:rPr sz="1200"/>
              <a:t>spatio-temporal </a:t>
            </a:r>
            <a:r>
              <a:rPr sz="1200"/>
              <a:t>의 종속성 모델링</a:t>
            </a:r>
            <a:r>
              <a:rPr sz="1200"/>
              <a:t>)</a:t>
            </a:r>
            <a:r>
              <a:t>을  사용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generator, discriminator </a:t>
            </a:r>
            <a:r>
              <a:t>모두 넓게 떨어진 </a:t>
            </a:r>
            <a:r>
              <a:t>spatial region</a:t>
            </a:r>
            <a:r>
              <a:t>사이의 </a:t>
            </a:r>
            <a:r>
              <a:t>relationship</a:t>
            </a:r>
            <a:r>
              <a:t>을 효과적으로 모델링 하기 위함임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Generative Adversarial Networks</a:t>
            </a:r>
          </a:p>
        </p:txBody>
      </p:sp>
      <p:sp>
        <p:nvSpPr>
          <p:cNvPr id="62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이전 </a:t>
            </a:r>
            <a:r>
              <a:t>hidden</a:t>
            </a:r>
            <a:r>
              <a:t> </a:t>
            </a:r>
            <a:r>
              <a:t>layer(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𝐱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sup>
                </m:sSup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𝑵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𝑾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𝑯</m:t>
                </m:r>
              </m:oMath>
            </a14:m>
            <a:r>
              <a:t>)</a:t>
            </a:r>
            <a:r>
              <a:t>의</a:t>
            </a:r>
            <a:r>
              <a:t> </a:t>
            </a:r>
            <a:r>
              <a:t>이미지</a:t>
            </a:r>
            <a:r>
              <a:t> feature</a:t>
            </a:r>
            <a:r>
              <a:t>는 두개의 </a:t>
            </a:r>
            <a:r>
              <a:t>feature space(</a:t>
            </a:r>
            <a14:m>
              <m:oMath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𝒇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𝒈</m:t>
                </m:r>
              </m:oMath>
            </a14:m>
            <a:r>
              <a:t>)</a:t>
            </a:r>
            <a:r>
              <a:t> 로 변형됨</a:t>
            </a:r>
            <a:r>
              <a:t>.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attention</a:t>
            </a:r>
            <a:r>
              <a:t>계산을 위함임</a:t>
            </a:r>
            <a:r>
              <a:t>.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𝑭</m:t>
                </m:r>
                <m:d>
                  <m:d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e>
                </m:d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𝒙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𝒈</m:t>
                </m:r>
                <m:d>
                  <m:d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e>
                </m:d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𝒙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</m:oMath>
            </a14:m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:br/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sub>
                </m:sSub>
              </m:oMath>
            </a14:m>
            <a:r>
              <a:t> = j</a:t>
            </a:r>
            <a:r>
              <a:t>번째 </a:t>
            </a:r>
            <a:r>
              <a:t>region</a:t>
            </a:r>
            <a:r>
              <a:t>을 합성할때</a:t>
            </a:r>
            <a:r>
              <a:t> </a:t>
            </a:r>
            <a:r>
              <a:t>모델이 </a:t>
            </a:r>
            <a:r>
              <a:t>i</a:t>
            </a:r>
            <a:r>
              <a:t>번째 </a:t>
            </a:r>
            <a:r>
              <a:t>location</a:t>
            </a:r>
            <a:r>
              <a:t>에 집중</a:t>
            </a:r>
            <a:r>
              <a:t>(attention)</a:t>
            </a:r>
            <a:r>
              <a:t>하는 정도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14:m>
              <m:oMath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𝑪</m:t>
                </m:r>
              </m:oMath>
            </a14:m>
            <a:r>
              <a:t> = channel number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𝑵</m:t>
                </m:r>
              </m:oMath>
            </a14:m>
            <a:r>
              <a:t> = </a:t>
            </a:r>
            <a:r>
              <a:t>이전 </a:t>
            </a:r>
            <a:r>
              <a:t>hidden layer</a:t>
            </a:r>
            <a:r>
              <a:t>의 </a:t>
            </a:r>
            <a:r>
              <a:t>feature</a:t>
            </a:r>
            <a:r>
              <a:t>의 </a:t>
            </a:r>
            <a:r>
              <a:t>feature location</a:t>
            </a:r>
            <a:r>
              <a:t>갯수</a:t>
            </a:r>
            <a:r>
              <a:t>(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𝑵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𝑾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𝑯</m:t>
                </m:r>
              </m:oMath>
            </a14:m>
            <a:r>
              <a:t>)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𝐨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sup>
                </m:sSup>
              </m:oMath>
            </a14:m>
          </a:p>
        </p:txBody>
      </p:sp>
      <p:pic>
        <p:nvPicPr>
          <p:cNvPr id="6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620" y="2510491"/>
            <a:ext cx="4905615" cy="837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369" y="5760838"/>
            <a:ext cx="5675159" cy="877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2"/>
          <p:cNvSpPr txBox="1"/>
          <p:nvPr>
            <p:ph type="title"/>
          </p:nvPr>
        </p:nvSpPr>
        <p:spPr>
          <a:xfrm>
            <a:off x="143339" y="44638"/>
            <a:ext cx="11921784" cy="73377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Self-Attention Generative Adversarial Networks</a:t>
            </a:r>
          </a:p>
        </p:txBody>
      </p:sp>
      <p:sp>
        <p:nvSpPr>
          <p:cNvPr id="67" name="내용 개체 틀 1"/>
          <p:cNvSpPr txBox="1"/>
          <p:nvPr>
            <p:ph type="body" idx="1"/>
          </p:nvPr>
        </p:nvSpPr>
        <p:spPr>
          <a:xfrm>
            <a:off x="143339" y="1007885"/>
            <a:ext cx="11921784" cy="5700734"/>
          </a:xfrm>
          <a:prstGeom prst="rect">
            <a:avLst/>
          </a:prstGeom>
        </p:spPr>
        <p:txBody>
          <a:bodyPr/>
          <a:lstStyle/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lim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¯</m:t>
                        </m:r>
                      </m:lim>
                    </m:limUp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sup>
                </m:sSup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lim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¯</m:t>
                        </m:r>
                      </m:lim>
                    </m:limUp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sup>
                </m:sSup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lim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¯</m:t>
                        </m:r>
                      </m:lim>
                    </m:limUp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sup>
                </m:sSup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s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limUp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lim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¯</m:t>
                        </m:r>
                      </m:lim>
                    </m:limUpp>
                  </m:sup>
                </m:sSup>
              </m:oMath>
            </a14:m>
            <a:r>
              <a:t> = </a:t>
            </a:r>
            <a:r>
              <a:t>학습된 </a:t>
            </a:r>
            <a:r>
              <a:t>weight matrix, 1X1 convolution</a:t>
            </a:r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feature</a:t>
            </a:r>
            <a:r>
              <a:t>의 </a:t>
            </a:r>
            <a:r>
              <a:t>channel</a:t>
            </a:r>
            <a:r>
              <a:t>을 </a:t>
            </a:r>
            <a:r>
              <a:t>C</a:t>
            </a:r>
            <a:r>
              <a:t>에서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limUp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e>
                  <m:lim>
                    <m:r>
                      <m:rPr>
                        <m:sty m:val="p"/>
                      </m:r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¯</m:t>
                    </m:r>
                  </m:lim>
                </m:limUpp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num>
                  <m:den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den>
                </m:f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  <a:r>
              <a:t>로</a:t>
            </a:r>
            <a:r>
              <a:t> </a:t>
            </a:r>
            <a:r>
              <a:t>줄일때 눈에 띄는 성능 저하가 발생하지 않음</a:t>
            </a:r>
            <a:r>
              <a:t>.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k =1,2,4,8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ImageNet Dataset</a:t>
            </a:r>
            <a:r>
              <a:t>으로 실험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계산 효율성을 위해서 </a:t>
            </a:r>
            <a:r>
              <a:t>k=8</a:t>
            </a:r>
            <a:r>
              <a:t>로 고정 후 모든 실험 진행</a:t>
            </a:r>
          </a:p>
          <a:p>
            <a:pPr lvl="1" marL="514354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sub>
                </m:sSub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𝜸</m:t>
                </m:r>
                <m:sSub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sub>
                </m:sSub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sub>
                </m:sSub>
              </m:oMath>
            </a14:m>
          </a:p>
          <a:p>
            <a:pPr lvl="2" marL="912828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𝜸</m:t>
                </m:r>
              </m:oMath>
            </a14:m>
            <a:r>
              <a:t> = learnable scalar, </a:t>
            </a:r>
            <a:r>
              <a:t>학습시작시 </a:t>
            </a:r>
            <a:r>
              <a:t>0</a:t>
            </a:r>
            <a:r>
              <a:t>으로 초기화</a:t>
            </a:r>
            <a:r>
              <a:t>, </a:t>
            </a:r>
            <a:r>
              <a:t>진행됨에 따라 증가됨</a:t>
            </a:r>
            <a:r>
              <a:t>.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학습 초반에 </a:t>
            </a:r>
            <a:r>
              <a:t>local neighborhood</a:t>
            </a:r>
            <a:r>
              <a:t>에 의존하도록 만든다</a:t>
            </a:r>
          </a:p>
          <a:p>
            <a:pPr lvl="3" marL="1290661" indent="-342900">
              <a:lnSpc>
                <a:spcPct val="130000"/>
              </a:lnSpc>
              <a:buFontTx/>
              <a:buAutoNum type="arabicPeriod" startAt="1"/>
              <a:tabLst>
                <a:tab pos="723900" algn="l"/>
                <a:tab pos="8001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첫번째로 가장 쉬운</a:t>
            </a:r>
            <a:r>
              <a:t>(local neighborhood) task</a:t>
            </a:r>
            <a:r>
              <a:t>를 학습하고 진행됨에 따라 더 복잡한 </a:t>
            </a:r>
            <a:r>
              <a:t>task</a:t>
            </a:r>
            <a:r>
              <a:t>를 학습하기 위함임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