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3"/>
    <p:restoredTop sz="94716"/>
  </p:normalViewPr>
  <p:slideViewPr>
    <p:cSldViewPr snapToGrid="0">
      <p:cViewPr>
        <p:scale>
          <a:sx n="125" d="100"/>
          <a:sy n="125" d="100"/>
        </p:scale>
        <p:origin x="102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0A3-945A-5539-C249-4B084CA9D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5CE7E51C-EA41-D88C-11A4-5A4770B90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EC334015-2BE0-986D-868C-1921DA15EA95}"/>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F140F93B-325A-80DF-F1B4-4356E9D4E2D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44A6DAA-C3F7-BDBB-012A-CF2E38F28233}"/>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1910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0B47-D55F-89C3-40A5-A2DF829AD05E}"/>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63B0CCC3-7AFB-9D29-E5A0-466051817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6F0C100-F70E-495C-FCB2-DEAF396E5B85}"/>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0F2F5657-59C4-6D13-DCE3-2E235F649794}"/>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DCC90CC-969F-AB33-C137-3E42F9844858}"/>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74078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07E96-E888-EF9F-58A2-ACC28B740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D5EB738-1471-5FA3-E106-9249252D7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56656138-214F-9261-D3D1-FD8F559291BC}"/>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CEE2A41A-3D47-CF03-E1FF-DF2FA9F38CA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396A09A-2C05-01FC-43CB-2C5D2D2DFB36}"/>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3143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B25D-B881-6898-73B7-49B1EFEE5DF2}"/>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8C1A1452-CCD9-8A18-73DE-48B651AE7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0314CA9-B286-5CE3-461C-F18A46AD47AD}"/>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E0D01911-4D81-1E43-6DCD-17A952FC9A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538BC3AF-5AD8-7B4B-E461-F294417D5FBF}"/>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356366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F63-C410-29E9-FDCB-F9C424EA4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8CCD8422-C411-FC86-B254-2BA824744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1DA4B-5DC5-3AF0-167E-E7498318C310}"/>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7525C699-1D2E-4A2C-D7E8-9D2F1C48568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21924B8C-F925-9D6E-280C-1E4EE1668736}"/>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82216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CA56-D354-10C9-DAED-BBAC66FAEE4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23A6C357-95D9-B7BA-65B1-F284E012A8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74D9DC5E-AF62-ECDC-84CB-A8B6BA9F4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37C2A514-79A9-4904-8E5B-FCC035FEF6DE}"/>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77A8FA70-BD15-CB3A-97A4-4E6B95C7DDFB}"/>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6828E50-6C7D-D834-2979-B9E01818B6AC}"/>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87434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35B-5C50-31BE-ACD0-BD16911A10C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B1E050A3-91F4-40F6-8A50-E13C117C7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E73C6-5C3C-EDF4-F080-364C7BAEF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93284991-ACC0-7831-96C3-45C036276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CF47D-5AAD-BFDC-3B00-574D6A80A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DDFCBD5D-DEF3-F4E4-6DC3-2DD422C1574A}"/>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8" name="Footer Placeholder 7">
            <a:extLst>
              <a:ext uri="{FF2B5EF4-FFF2-40B4-BE49-F238E27FC236}">
                <a16:creationId xmlns:a16="http://schemas.microsoft.com/office/drawing/2014/main" id="{DC548493-8EA9-9566-2EF7-3236BBE16DB4}"/>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D624E282-C14D-4961-6BEE-BCA4D093AA23}"/>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4746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54CE-E7E2-B470-6885-A9593BF1027A}"/>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C3A2B7F0-51C4-9C5E-C2DE-FB11214C0BBC}"/>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4" name="Footer Placeholder 3">
            <a:extLst>
              <a:ext uri="{FF2B5EF4-FFF2-40B4-BE49-F238E27FC236}">
                <a16:creationId xmlns:a16="http://schemas.microsoft.com/office/drawing/2014/main" id="{2B72A749-67CA-6338-784A-54C3D953D105}"/>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ECB62C7-8D70-8104-FC71-1B9E95760382}"/>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151442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F9AE1-6CA5-E54E-3D24-FDAF2A5A07D0}"/>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3" name="Footer Placeholder 2">
            <a:extLst>
              <a:ext uri="{FF2B5EF4-FFF2-40B4-BE49-F238E27FC236}">
                <a16:creationId xmlns:a16="http://schemas.microsoft.com/office/drawing/2014/main" id="{6881CFEE-441A-5840-EB95-C363FFD9C5B3}"/>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AAE03CE5-DF19-FF0F-7EDA-1EE96BC9B642}"/>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12845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7387-0887-C0BD-F52C-CEB120E2C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06AF7BE1-558E-9A6E-F44A-DFCC36714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68AB1744-B390-9C14-87E0-54A1CFAA4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1A84A-87F1-9D94-A497-D2E9405FBBEA}"/>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34A34D90-0C00-5DF9-1D84-3B0E3599FE1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EFDD6A7B-48B5-3F13-8F58-F41DE2D015AC}"/>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99543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F8FD-6DF1-7225-138C-BA7CF376D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69332075-CFF3-85CC-6AE0-833F63ACE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081C6973-0F3A-79A3-3A32-F7FA16DD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362E-CDCC-27D4-0D18-5382DED329BE}"/>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73CDBB79-B899-BBEA-8CB7-79A0FEEED98A}"/>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686261A0-9E75-BA14-CF49-D24A62942309}"/>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3871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B73EE-819F-DD45-802C-6E53895EB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D13ACAA7-B155-EE61-C1FE-63A06D030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FDF69B7F-2FCF-6BC1-5B1D-3D7F7A21E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07030638-E5B0-2893-29F9-DB6FB2516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649043DA-0F1D-8B98-D597-6BB955432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218E2-219A-D146-B002-919C8B537596}" type="slidenum">
              <a:rPr lang="en-TW" smtClean="0"/>
              <a:t>‹#›</a:t>
            </a:fld>
            <a:endParaRPr lang="en-TW"/>
          </a:p>
        </p:txBody>
      </p:sp>
    </p:spTree>
    <p:extLst>
      <p:ext uri="{BB962C8B-B14F-4D97-AF65-F5344CB8AC3E}">
        <p14:creationId xmlns:p14="http://schemas.microsoft.com/office/powerpoint/2010/main" val="427622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2B04-0B6B-8A35-25DA-434172B3563D}"/>
              </a:ext>
            </a:extLst>
          </p:cNvPr>
          <p:cNvSpPr>
            <a:spLocks noGrp="1"/>
          </p:cNvSpPr>
          <p:nvPr>
            <p:ph type="ctrTitle"/>
          </p:nvPr>
        </p:nvSpPr>
        <p:spPr/>
        <p:txBody>
          <a:bodyPr/>
          <a:lstStyle/>
          <a:p>
            <a:r>
              <a:rPr lang="en-TW" dirty="0"/>
              <a:t>Lab. </a:t>
            </a:r>
            <a:r>
              <a:rPr lang="en-US" dirty="0"/>
              <a:t>o</a:t>
            </a:r>
            <a:r>
              <a:rPr lang="en-TW" dirty="0"/>
              <a:t>f Synoptic Meteorology week 10  </a:t>
            </a:r>
          </a:p>
        </p:txBody>
      </p:sp>
      <p:sp>
        <p:nvSpPr>
          <p:cNvPr id="3" name="Subtitle 2">
            <a:extLst>
              <a:ext uri="{FF2B5EF4-FFF2-40B4-BE49-F238E27FC236}">
                <a16:creationId xmlns:a16="http://schemas.microsoft.com/office/drawing/2014/main" id="{F5298E84-B286-B1F6-3960-670F9BB9158E}"/>
              </a:ext>
            </a:extLst>
          </p:cNvPr>
          <p:cNvSpPr>
            <a:spLocks noGrp="1"/>
          </p:cNvSpPr>
          <p:nvPr>
            <p:ph type="subTitle" idx="1"/>
          </p:nvPr>
        </p:nvSpPr>
        <p:spPr/>
        <p:txBody>
          <a:bodyPr/>
          <a:lstStyle/>
          <a:p>
            <a:endParaRPr lang="en-TW" dirty="0"/>
          </a:p>
          <a:p>
            <a:r>
              <a:rPr lang="en-TW" dirty="0"/>
              <a:t>B10209040 </a:t>
            </a:r>
            <a:r>
              <a:rPr lang="en-TW" dirty="0">
                <a:latin typeface="Songti TC" panose="02010600040101010101" pitchFamily="2" charset="-120"/>
                <a:ea typeface="Songti TC" panose="02010600040101010101" pitchFamily="2" charset="-120"/>
              </a:rPr>
              <a:t>陳彥倫</a:t>
            </a:r>
          </a:p>
        </p:txBody>
      </p:sp>
    </p:spTree>
    <p:extLst>
      <p:ext uri="{BB962C8B-B14F-4D97-AF65-F5344CB8AC3E}">
        <p14:creationId xmlns:p14="http://schemas.microsoft.com/office/powerpoint/2010/main" val="179988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1C4C-468D-B9C4-2D34-F9002FB7D2BD}"/>
              </a:ext>
            </a:extLst>
          </p:cNvPr>
          <p:cNvSpPr>
            <a:spLocks noGrp="1"/>
          </p:cNvSpPr>
          <p:nvPr>
            <p:ph type="title"/>
          </p:nvPr>
        </p:nvSpPr>
        <p:spPr/>
        <p:txBody>
          <a:bodyPr/>
          <a:lstStyle/>
          <a:p>
            <a:r>
              <a:rPr lang="en-US" b="0" i="0" u="none" strike="noStrike" dirty="0">
                <a:effectLst/>
                <a:latin typeface="Arial" panose="020B0604020202020204" pitchFamily="34" charset="0"/>
              </a:rPr>
              <a:t>Topography</a:t>
            </a:r>
            <a:endParaRPr lang="en-TW" dirty="0"/>
          </a:p>
        </p:txBody>
      </p:sp>
      <p:pic>
        <p:nvPicPr>
          <p:cNvPr id="5" name="Content Placeholder 4" descr="A map of taiwan with black and white lines&#10;&#10;Description automatically generated">
            <a:extLst>
              <a:ext uri="{FF2B5EF4-FFF2-40B4-BE49-F238E27FC236}">
                <a16:creationId xmlns:a16="http://schemas.microsoft.com/office/drawing/2014/main" id="{2D1FC856-57E0-EF5C-B5A6-8B9514639AAA}"/>
              </a:ext>
            </a:extLst>
          </p:cNvPr>
          <p:cNvPicPr>
            <a:picLocks noGrp="1" noChangeAspect="1"/>
          </p:cNvPicPr>
          <p:nvPr>
            <p:ph idx="1"/>
          </p:nvPr>
        </p:nvPicPr>
        <p:blipFill>
          <a:blip r:embed="rId2"/>
          <a:stretch>
            <a:fillRect/>
          </a:stretch>
        </p:blipFill>
        <p:spPr>
          <a:xfrm>
            <a:off x="656968" y="1529062"/>
            <a:ext cx="5644978" cy="5071058"/>
          </a:xfrm>
        </p:spPr>
      </p:pic>
      <p:sp>
        <p:nvSpPr>
          <p:cNvPr id="6" name="TextBox 5">
            <a:extLst>
              <a:ext uri="{FF2B5EF4-FFF2-40B4-BE49-F238E27FC236}">
                <a16:creationId xmlns:a16="http://schemas.microsoft.com/office/drawing/2014/main" id="{02A5773B-E404-4C1D-5B18-27CF5405183D}"/>
              </a:ext>
            </a:extLst>
          </p:cNvPr>
          <p:cNvSpPr txBox="1"/>
          <p:nvPr/>
        </p:nvSpPr>
        <p:spPr>
          <a:xfrm>
            <a:off x="6905445" y="1690688"/>
            <a:ext cx="4755614" cy="1477328"/>
          </a:xfrm>
          <a:prstGeom prst="rect">
            <a:avLst/>
          </a:prstGeom>
          <a:noFill/>
        </p:spPr>
        <p:txBody>
          <a:bodyPr wrap="square" rtlCol="0">
            <a:spAutoFit/>
          </a:bodyPr>
          <a:lstStyle/>
          <a:p>
            <a:r>
              <a:rPr lang="ja-JP" altLang="en-US"/>
              <a:t>圖為台灣地區不包含離島的地形圖，以海拔</a:t>
            </a:r>
            <a:endParaRPr lang="en-US" altLang="ja-JP" dirty="0"/>
          </a:p>
          <a:p>
            <a:r>
              <a:rPr lang="en-US" altLang="ja-JP" dirty="0"/>
              <a:t>100</a:t>
            </a:r>
            <a:r>
              <a:rPr lang="ja-JP" altLang="en-US"/>
              <a:t>公尺為間距的灰階</a:t>
            </a:r>
            <a:r>
              <a:rPr lang="en-US" dirty="0"/>
              <a:t>shading</a:t>
            </a:r>
            <a:r>
              <a:rPr lang="ja-JP" altLang="en-US"/>
              <a:t>來描繪台灣本島</a:t>
            </a:r>
            <a:endParaRPr lang="en-US" altLang="ja-JP" dirty="0"/>
          </a:p>
          <a:p>
            <a:r>
              <a:rPr lang="ja-JP" altLang="en-US"/>
              <a:t>的地形高度起伏。海岸線為</a:t>
            </a:r>
            <a:r>
              <a:rPr lang="en-US" dirty="0"/>
              <a:t>topo</a:t>
            </a:r>
            <a:r>
              <a:rPr lang="ja-JP" altLang="en-US"/>
              <a:t>在第</a:t>
            </a:r>
            <a:r>
              <a:rPr lang="en-US" altLang="ja-JP" dirty="0"/>
              <a:t>1</a:t>
            </a:r>
            <a:r>
              <a:rPr lang="ja-JP" altLang="en-US"/>
              <a:t>層時的黑色</a:t>
            </a:r>
            <a:r>
              <a:rPr lang="en-US" dirty="0"/>
              <a:t>contour</a:t>
            </a:r>
          </a:p>
          <a:p>
            <a:endParaRPr lang="en-TW" dirty="0"/>
          </a:p>
        </p:txBody>
      </p:sp>
    </p:spTree>
    <p:extLst>
      <p:ext uri="{BB962C8B-B14F-4D97-AF65-F5344CB8AC3E}">
        <p14:creationId xmlns:p14="http://schemas.microsoft.com/office/powerpoint/2010/main" val="20477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11C733-DE83-8FD8-BE8D-C8D799339281}"/>
              </a:ext>
            </a:extLst>
          </p:cNvPr>
          <p:cNvSpPr>
            <a:spLocks noGrp="1"/>
          </p:cNvSpPr>
          <p:nvPr>
            <p:ph type="title"/>
          </p:nvPr>
        </p:nvSpPr>
        <p:spPr>
          <a:xfrm>
            <a:off x="1051560" y="586822"/>
            <a:ext cx="3657600" cy="1645920"/>
          </a:xfrm>
        </p:spPr>
        <p:txBody>
          <a:bodyPr>
            <a:normAutofit/>
          </a:bodyPr>
          <a:lstStyle/>
          <a:p>
            <a:r>
              <a:rPr lang="en-US" b="0" i="0" u="none" strike="noStrike" dirty="0">
                <a:effectLst/>
                <a:latin typeface="Arial" panose="020B0604020202020204" pitchFamily="34" charset="0"/>
              </a:rPr>
              <a:t>Initial Profile</a:t>
            </a:r>
            <a:endParaRPr lang="en-TW" dirty="0"/>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Content Placeholder 12">
                <a:extLst>
                  <a:ext uri="{FF2B5EF4-FFF2-40B4-BE49-F238E27FC236}">
                    <a16:creationId xmlns:a16="http://schemas.microsoft.com/office/drawing/2014/main" id="{BE7B8EE5-4669-CD5D-F2DE-AABDFDFBB48C}"/>
                  </a:ext>
                </a:extLst>
              </p:cNvPr>
              <p:cNvSpPr>
                <a:spLocks noGrp="1"/>
              </p:cNvSpPr>
              <p:nvPr>
                <p:ph idx="1"/>
              </p:nvPr>
            </p:nvSpPr>
            <p:spPr>
              <a:xfrm>
                <a:off x="5250106" y="586822"/>
                <a:ext cx="6106742" cy="1645920"/>
              </a:xfrm>
            </p:spPr>
            <p:txBody>
              <a:bodyPr anchor="ctr">
                <a:normAutofit fontScale="70000" lnSpcReduction="20000"/>
              </a:bodyPr>
              <a:lstStyle/>
              <a:p>
                <a:pPr marL="0" indent="0">
                  <a:lnSpc>
                    <a:spcPct val="120000"/>
                  </a:lnSpc>
                  <a:buNone/>
                </a:pPr>
                <a:r>
                  <a:rPr lang="ja-JP" altLang="en-US" sz="2300"/>
                  <a:t>左右圖皆為</a:t>
                </a:r>
                <a:r>
                  <a:rPr lang="en-US" altLang="ja-JP" sz="2300" dirty="0"/>
                  <a:t>2016.01.07</a:t>
                </a:r>
                <a:r>
                  <a:rPr lang="ja-JP" altLang="en-US" sz="2300"/>
                  <a:t>石垣島在</a:t>
                </a:r>
                <a:r>
                  <a:rPr lang="en-US" altLang="ja-JP" sz="2300" dirty="0"/>
                  <a:t>00</a:t>
                </a:r>
                <a:r>
                  <a:rPr lang="en-US" sz="2300" dirty="0"/>
                  <a:t>Z</a:t>
                </a:r>
                <a:r>
                  <a:rPr lang="ja-JP" altLang="en-US" sz="2300"/>
                  <a:t>時的探空圖，但右圖為理想化之模擬資料。此探空圖之</a:t>
                </a:r>
                <a:r>
                  <a:rPr lang="en-US" sz="2300" dirty="0"/>
                  <a:t>T</a:t>
                </a:r>
                <a:r>
                  <a:rPr lang="ja-JP" altLang="en-US" sz="2300"/>
                  <a:t>及</a:t>
                </a:r>
                <a:r>
                  <a:rPr lang="en-US" sz="2300" dirty="0"/>
                  <a:t>Td</a:t>
                </a:r>
                <a:r>
                  <a:rPr lang="ja-JP" altLang="en-US" sz="2300"/>
                  <a:t>由</a:t>
                </a:r>
                <a:r>
                  <a:rPr lang="en-US" sz="2300" dirty="0"/>
                  <a:t>fort.98</a:t>
                </a:r>
                <a:r>
                  <a:rPr lang="ja-JP" altLang="en-US" sz="2300"/>
                  <a:t>中的</a:t>
                </a:r>
                <a:r>
                  <a:rPr lang="en-US" sz="2300" dirty="0"/>
                  <a:t>theta</a:t>
                </a:r>
                <a:r>
                  <a:rPr lang="ja-JP" altLang="en-US" sz="2300"/>
                  <a:t>計算而得。可以發現於地表及較高層時，模擬及實際觀測的結果差距較小，中間部分兩者皆可以看出逆溫現象，唯實際觀測結果之露點溫度在</a:t>
                </a:r>
                <a:r>
                  <a:rPr lang="en-US" altLang="ja-JP" sz="2300" dirty="0"/>
                  <a:t>700</a:t>
                </a:r>
                <a:r>
                  <a:rPr lang="en-US" sz="2300" dirty="0"/>
                  <a:t>hPa</a:t>
                </a:r>
                <a:r>
                  <a:rPr lang="ja-JP" altLang="en-US" sz="2300"/>
                  <a:t>處下降較多，</a:t>
                </a:r>
                <a14:m>
                  <m:oMath xmlns:m="http://schemas.openxmlformats.org/officeDocument/2006/math">
                    <m:r>
                      <a:rPr lang="ja-JP" altLang="en-US" sz="2300" i="1" smtClean="0">
                        <a:latin typeface="Cambria Math" panose="02040503050406030204" pitchFamily="18" charset="0"/>
                      </a:rPr>
                      <m:t>𝜃</m:t>
                    </m:r>
                  </m:oMath>
                </a14:m>
                <a:r>
                  <a:rPr lang="ja-JP" altLang="en-US" sz="2300"/>
                  <a:t>及</a:t>
                </a:r>
                <a14:m>
                  <m:oMath xmlns:m="http://schemas.openxmlformats.org/officeDocument/2006/math">
                    <m:sSub>
                      <m:sSubPr>
                        <m:ctrlPr>
                          <a:rPr lang="en-US" altLang="ja-JP" sz="2300" i="1" smtClean="0">
                            <a:latin typeface="Cambria Math" panose="02040503050406030204" pitchFamily="18" charset="0"/>
                          </a:rPr>
                        </m:ctrlPr>
                      </m:sSubPr>
                      <m:e>
                        <m:r>
                          <a:rPr lang="en-US" altLang="ja-JP" sz="2300" i="1" smtClean="0">
                            <a:latin typeface="Cambria Math" panose="02040503050406030204" pitchFamily="18" charset="0"/>
                            <a:ea typeface="Cambria Math" panose="02040503050406030204" pitchFamily="18" charset="0"/>
                          </a:rPr>
                          <m:t>𝜃</m:t>
                        </m:r>
                      </m:e>
                      <m:sub>
                        <m:r>
                          <a:rPr lang="en-US" altLang="ja-JP" sz="2300" b="0" i="1" smtClean="0">
                            <a:latin typeface="Cambria Math" panose="02040503050406030204" pitchFamily="18" charset="0"/>
                          </a:rPr>
                          <m:t>𝑒</m:t>
                        </m:r>
                      </m:sub>
                    </m:sSub>
                  </m:oMath>
                </a14:m>
                <a:r>
                  <a:rPr lang="ja-JP" altLang="en-US" sz="2300"/>
                  <a:t>也有相似的趨勢。風向方面模擬結果與觀測相去不遠，唯實際測量到的風速較大</a:t>
                </a:r>
                <a:r>
                  <a:rPr lang="ja-JP" altLang="en-US" sz="1800"/>
                  <a:t>。</a:t>
                </a:r>
              </a:p>
            </p:txBody>
          </p:sp>
        </mc:Choice>
        <mc:Fallback>
          <p:sp>
            <p:nvSpPr>
              <p:cNvPr id="13" name="Content Placeholder 12">
                <a:extLst>
                  <a:ext uri="{FF2B5EF4-FFF2-40B4-BE49-F238E27FC236}">
                    <a16:creationId xmlns:a16="http://schemas.microsoft.com/office/drawing/2014/main" id="{BE7B8EE5-4669-CD5D-F2DE-AABDFDFBB48C}"/>
                  </a:ext>
                </a:extLst>
              </p:cNvPr>
              <p:cNvSpPr>
                <a:spLocks noGrp="1" noRot="1" noChangeAspect="1" noMove="1" noResize="1" noEditPoints="1" noAdjustHandles="1" noChangeArrowheads="1" noChangeShapeType="1" noTextEdit="1"/>
              </p:cNvSpPr>
              <p:nvPr>
                <p:ph idx="1"/>
              </p:nvPr>
            </p:nvSpPr>
            <p:spPr>
              <a:xfrm>
                <a:off x="5250106" y="586822"/>
                <a:ext cx="6106742" cy="1645920"/>
              </a:xfrm>
              <a:blipFill>
                <a:blip r:embed="rId2"/>
                <a:stretch>
                  <a:fillRect l="-622" r="-207" b="-3077"/>
                </a:stretch>
              </a:blipFill>
            </p:spPr>
            <p:txBody>
              <a:bodyPr/>
              <a:lstStyle/>
              <a:p>
                <a:r>
                  <a:rPr lang="en-TW">
                    <a:noFill/>
                  </a:rPr>
                  <a:t> </a:t>
                </a:r>
              </a:p>
            </p:txBody>
          </p:sp>
        </mc:Fallback>
      </mc:AlternateContent>
      <p:pic>
        <p:nvPicPr>
          <p:cNvPr id="9" name="Picture 8" descr="A diagram of a storm&#10;&#10;Description automatically generated">
            <a:extLst>
              <a:ext uri="{FF2B5EF4-FFF2-40B4-BE49-F238E27FC236}">
                <a16:creationId xmlns:a16="http://schemas.microsoft.com/office/drawing/2014/main" id="{ACB888D8-B145-CC8B-9F06-1804B7B506B8}"/>
              </a:ext>
            </a:extLst>
          </p:cNvPr>
          <p:cNvPicPr>
            <a:picLocks noChangeAspect="1"/>
          </p:cNvPicPr>
          <p:nvPr/>
        </p:nvPicPr>
        <p:blipFill>
          <a:blip r:embed="rId3"/>
          <a:stretch>
            <a:fillRect/>
          </a:stretch>
        </p:blipFill>
        <p:spPr>
          <a:xfrm>
            <a:off x="490408" y="2581241"/>
            <a:ext cx="4144264" cy="3978494"/>
          </a:xfrm>
          <a:prstGeom prst="rect">
            <a:avLst/>
          </a:prstGeom>
        </p:spPr>
      </p:pic>
      <p:pic>
        <p:nvPicPr>
          <p:cNvPr id="5" name="Content Placeholder 4" descr="A graph of a line graph&#10;&#10;Description automatically generated with medium confidence">
            <a:extLst>
              <a:ext uri="{FF2B5EF4-FFF2-40B4-BE49-F238E27FC236}">
                <a16:creationId xmlns:a16="http://schemas.microsoft.com/office/drawing/2014/main" id="{F66BAF64-14DF-2644-9424-642E9E79B1F8}"/>
              </a:ext>
            </a:extLst>
          </p:cNvPr>
          <p:cNvPicPr>
            <a:picLocks noChangeAspect="1"/>
          </p:cNvPicPr>
          <p:nvPr/>
        </p:nvPicPr>
        <p:blipFill>
          <a:blip r:embed="rId4"/>
          <a:stretch>
            <a:fillRect/>
          </a:stretch>
        </p:blipFill>
        <p:spPr>
          <a:xfrm>
            <a:off x="6563713" y="2581241"/>
            <a:ext cx="4387565" cy="3981717"/>
          </a:xfrm>
          <a:prstGeom prst="rect">
            <a:avLst/>
          </a:prstGeom>
        </p:spPr>
      </p:pic>
      <p:pic>
        <p:nvPicPr>
          <p:cNvPr id="11" name="Picture 10" descr="A graph of a pressure&#10;&#10;Description automatically generated">
            <a:extLst>
              <a:ext uri="{FF2B5EF4-FFF2-40B4-BE49-F238E27FC236}">
                <a16:creationId xmlns:a16="http://schemas.microsoft.com/office/drawing/2014/main" id="{209AEA9B-67A7-43EE-E922-E11E8306298C}"/>
              </a:ext>
            </a:extLst>
          </p:cNvPr>
          <p:cNvPicPr>
            <a:picLocks noChangeAspect="1"/>
          </p:cNvPicPr>
          <p:nvPr/>
        </p:nvPicPr>
        <p:blipFill>
          <a:blip r:embed="rId5"/>
          <a:stretch>
            <a:fillRect/>
          </a:stretch>
        </p:blipFill>
        <p:spPr>
          <a:xfrm>
            <a:off x="4442442" y="2819567"/>
            <a:ext cx="1735469" cy="3673308"/>
          </a:xfrm>
          <a:prstGeom prst="rect">
            <a:avLst/>
          </a:prstGeom>
        </p:spPr>
      </p:pic>
    </p:spTree>
    <p:extLst>
      <p:ext uri="{BB962C8B-B14F-4D97-AF65-F5344CB8AC3E}">
        <p14:creationId xmlns:p14="http://schemas.microsoft.com/office/powerpoint/2010/main" val="21753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302D-9ACE-2F1D-DCB9-AFFF8F40EBF3}"/>
              </a:ext>
            </a:extLst>
          </p:cNvPr>
          <p:cNvSpPr>
            <a:spLocks noGrp="1"/>
          </p:cNvSpPr>
          <p:nvPr>
            <p:ph type="title"/>
          </p:nvPr>
        </p:nvSpPr>
        <p:spPr/>
        <p:txBody>
          <a:bodyPr/>
          <a:lstStyle/>
          <a:p>
            <a:r>
              <a:rPr lang="en-US" b="0" i="0" u="none" strike="noStrike" dirty="0">
                <a:effectLst/>
                <a:latin typeface="Arial" panose="020B0604020202020204" pitchFamily="34" charset="0"/>
              </a:rPr>
              <a:t>Accumulated Precipitation</a:t>
            </a:r>
            <a:endParaRPr lang="en-TW" dirty="0"/>
          </a:p>
        </p:txBody>
      </p:sp>
      <p:pic>
        <p:nvPicPr>
          <p:cNvPr id="5" name="Content Placeholder 4">
            <a:extLst>
              <a:ext uri="{FF2B5EF4-FFF2-40B4-BE49-F238E27FC236}">
                <a16:creationId xmlns:a16="http://schemas.microsoft.com/office/drawing/2014/main" id="{BC538005-4D84-04A3-9D65-FC48A88274FD}"/>
              </a:ext>
            </a:extLst>
          </p:cNvPr>
          <p:cNvPicPr>
            <a:picLocks noGrp="1" noChangeAspect="1"/>
          </p:cNvPicPr>
          <p:nvPr>
            <p:ph idx="1"/>
          </p:nvPr>
        </p:nvPicPr>
        <p:blipFill>
          <a:blip r:embed="rId2"/>
          <a:srcRect/>
          <a:stretch/>
        </p:blipFill>
        <p:spPr>
          <a:xfrm>
            <a:off x="695960" y="1690687"/>
            <a:ext cx="3947160" cy="4821727"/>
          </a:xfrm>
        </p:spPr>
      </p:pic>
      <p:sp>
        <p:nvSpPr>
          <p:cNvPr id="6" name="TextBox 5">
            <a:extLst>
              <a:ext uri="{FF2B5EF4-FFF2-40B4-BE49-F238E27FC236}">
                <a16:creationId xmlns:a16="http://schemas.microsoft.com/office/drawing/2014/main" id="{2C158435-C017-948B-8DF9-AB3BC2098B95}"/>
              </a:ext>
            </a:extLst>
          </p:cNvPr>
          <p:cNvSpPr txBox="1"/>
          <p:nvPr/>
        </p:nvSpPr>
        <p:spPr>
          <a:xfrm>
            <a:off x="6096000" y="2143760"/>
            <a:ext cx="5400040" cy="1477328"/>
          </a:xfrm>
          <a:prstGeom prst="rect">
            <a:avLst/>
          </a:prstGeom>
          <a:noFill/>
        </p:spPr>
        <p:txBody>
          <a:bodyPr wrap="square" rtlCol="0">
            <a:spAutoFit/>
          </a:bodyPr>
          <a:lstStyle/>
          <a:p>
            <a:r>
              <a:rPr lang="ja-JP" altLang="en-US" b="0">
                <a:effectLst/>
                <a:latin typeface="MesloLGS NF" panose="020B0609030804020204" pitchFamily="49" charset="0"/>
              </a:rPr>
              <a:t>將每格五分鐘一時間點紀錄之雨量疊加在此地形圖上可得到本日之累積雨量圖。在台灣的東北部及東部皆約有</a:t>
            </a:r>
            <a:r>
              <a:rPr lang="en-US" altLang="ja-JP" b="0" dirty="0">
                <a:effectLst/>
                <a:latin typeface="MesloLGS NF" panose="020B0609030804020204" pitchFamily="49" charset="0"/>
              </a:rPr>
              <a:t>6~30mm</a:t>
            </a:r>
            <a:r>
              <a:rPr lang="ja-JP" altLang="en-US" b="0">
                <a:effectLst/>
                <a:latin typeface="MesloLGS NF" panose="020B0609030804020204" pitchFamily="49" charset="0"/>
              </a:rPr>
              <a:t>的累積雨量，為此時期東北季風所帶來之水氣因地形造成之降雨。</a:t>
            </a:r>
          </a:p>
          <a:p>
            <a:endParaRPr lang="en-TW" dirty="0"/>
          </a:p>
        </p:txBody>
      </p:sp>
    </p:spTree>
    <p:extLst>
      <p:ext uri="{BB962C8B-B14F-4D97-AF65-F5344CB8AC3E}">
        <p14:creationId xmlns:p14="http://schemas.microsoft.com/office/powerpoint/2010/main" val="966817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129</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Songti TC</vt:lpstr>
      <vt:lpstr>Arial</vt:lpstr>
      <vt:lpstr>Calibri</vt:lpstr>
      <vt:lpstr>Calibri Light</vt:lpstr>
      <vt:lpstr>Cambria Math</vt:lpstr>
      <vt:lpstr>MesloLGS NF</vt:lpstr>
      <vt:lpstr>Office Theme</vt:lpstr>
      <vt:lpstr>Lab. of Synoptic Meteorology week 10  </vt:lpstr>
      <vt:lpstr>Topography</vt:lpstr>
      <vt:lpstr>Initial Profile</vt:lpstr>
      <vt:lpstr>Accumulated Precipitation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of Synoptic Meteorology week 10  </dc:title>
  <dc:creator>62</dc:creator>
  <cp:lastModifiedBy>62</cp:lastModifiedBy>
  <cp:revision>1</cp:revision>
  <dcterms:created xsi:type="dcterms:W3CDTF">2023-11-16T06:47:39Z</dcterms:created>
  <dcterms:modified xsi:type="dcterms:W3CDTF">2023-11-16T07:52:28Z</dcterms:modified>
</cp:coreProperties>
</file>