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96" r:id="rId2"/>
    <p:sldId id="326" r:id="rId3"/>
    <p:sldId id="291" r:id="rId4"/>
    <p:sldId id="292" r:id="rId5"/>
    <p:sldId id="315" r:id="rId6"/>
    <p:sldId id="319" r:id="rId7"/>
    <p:sldId id="320" r:id="rId8"/>
    <p:sldId id="321" r:id="rId9"/>
    <p:sldId id="325" r:id="rId10"/>
    <p:sldId id="318" r:id="rId11"/>
    <p:sldId id="322" r:id="rId12"/>
    <p:sldId id="323" r:id="rId13"/>
    <p:sldId id="324" r:id="rId14"/>
    <p:sldId id="316" r:id="rId15"/>
    <p:sldId id="317" r:id="rId16"/>
    <p:sldId id="314" r:id="rId17"/>
    <p:sldId id="294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0"/>
    <p:restoredTop sz="92662"/>
  </p:normalViewPr>
  <p:slideViewPr>
    <p:cSldViewPr snapToGrid="0">
      <p:cViewPr varScale="1">
        <p:scale>
          <a:sx n="74" d="100"/>
          <a:sy n="74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8/21/24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696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496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2329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745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C0613-37F2-655A-D569-206B685C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B1098E9-A0CF-3696-6BF3-7202CA07A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72397E-FAC8-6EF2-57AC-8CCBFF907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763C-C2A3-CC8D-675F-A81DBF7FB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8375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396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8/21/24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298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51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內容預留位置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499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7D6F-FDA9-7633-C657-8AF352CE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0C05-43C1-9ACF-4778-1926F27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C479-5D78-0140-8533-0F589A892647}" type="datetimeFigureOut">
              <a:rPr lang="en-TW" smtClean="0"/>
              <a:pPr/>
              <a:t>8/21/24</a:t>
            </a:fld>
            <a:endParaRPr lang="en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7C00-DD92-2488-D1D7-0857EB2E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2E3E-6B50-554D-34FE-811D346E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7021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8/21/24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58812" y="2205039"/>
            <a:ext cx="9764335" cy="1458912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Pythonic</a:t>
            </a:r>
            <a:endParaRPr lang="en-US" sz="48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71D18-7B76-5881-A8F4-90850F8B7C9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07016" y="4728782"/>
            <a:ext cx="7331499" cy="1458913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Lambda</a:t>
            </a:r>
          </a:p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326488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OOP Magic Methods</a:t>
            </a:r>
            <a:endParaRPr lang="en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41FB07-04EB-8169-3CE0-061F7EAA0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0" y="1490133"/>
            <a:ext cx="3543677" cy="47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0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</a:t>
            </a:r>
            <a:endParaRPr lang="en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DFC0A8-B04B-07C4-D608-F39B9817F9C4}"/>
              </a:ext>
            </a:extLst>
          </p:cNvPr>
          <p:cNvSpPr txBox="1"/>
          <p:nvPr/>
        </p:nvSpPr>
        <p:spPr>
          <a:xfrm>
            <a:off x="604434" y="1804214"/>
            <a:ext cx="2194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 =3</a:t>
            </a:r>
          </a:p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 = ('No','Yes')[a&gt;5] </a:t>
            </a:r>
          </a:p>
        </p:txBody>
      </p:sp>
    </p:spTree>
    <p:extLst>
      <p:ext uri="{BB962C8B-B14F-4D97-AF65-F5344CB8AC3E}">
        <p14:creationId xmlns:p14="http://schemas.microsoft.com/office/powerpoint/2010/main" val="353981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0" y="111966"/>
            <a:ext cx="10749367" cy="1208868"/>
          </a:xfrm>
        </p:spPr>
        <p:txBody>
          <a:bodyPr/>
          <a:lstStyle/>
          <a:p>
            <a:r>
              <a:rPr lang="en-US" dirty="0"/>
              <a:t>Enumerate Function</a:t>
            </a:r>
            <a:endParaRPr lang="en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DFC0A8-B04B-07C4-D608-F39B9817F9C4}"/>
              </a:ext>
            </a:extLst>
          </p:cNvPr>
          <p:cNvSpPr txBox="1"/>
          <p:nvPr/>
        </p:nvSpPr>
        <p:spPr>
          <a:xfrm>
            <a:off x="511127" y="1673585"/>
            <a:ext cx="110588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enumerate()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函數用於將一個可遍歷對象（如列表、元組、字典等）轉換為帶有索引的枚舉對象，通常用於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迴圈中。它的語法如下：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enumerate(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iterable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start=0)</a:t>
            </a:r>
          </a:p>
          <a:p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枚舉列表中的元素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fruits = ['apple', 'banana', 'cherry']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fruit in enumerate(fruits):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fruit)</a:t>
            </a:r>
          </a:p>
          <a:p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枚舉字典中的鍵值對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person = {'name': 'John', 'age': 30, 'city': 'New York'}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(key, value) in enumerate(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person.items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()):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key, value)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40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0" y="111966"/>
            <a:ext cx="10749367" cy="1208868"/>
          </a:xfrm>
        </p:spPr>
        <p:txBody>
          <a:bodyPr/>
          <a:lstStyle/>
          <a:p>
            <a:r>
              <a:rPr lang="en-US" dirty="0"/>
              <a:t>Zip Function</a:t>
            </a:r>
            <a:endParaRPr lang="en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DFC0A8-B04B-07C4-D608-F39B9817F9C4}"/>
              </a:ext>
            </a:extLst>
          </p:cNvPr>
          <p:cNvSpPr txBox="1"/>
          <p:nvPr/>
        </p:nvSpPr>
        <p:spPr>
          <a:xfrm>
            <a:off x="511126" y="1673585"/>
            <a:ext cx="111148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zip()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函數用於將多個可遍歷對象組合成一個元組序列，通常用於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迴圈中。它的語法如下：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zip(*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iterables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其中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iterables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表示要組合的可遍歷對象，* 表示解包。例如：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將兩個列表組合成一個元組序列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fruits = ['apple', 'banana', 'cherry']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colors = ['red', 'yellow', 'green']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fruit, color in zip(fruits, colors):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print(fruit, color)</a:t>
            </a:r>
          </a:p>
          <a:p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將多個列表組合成一個元組序列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numbers = [1, 2, 3]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letters = ['a', 'b', 'c']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names = ['John', 'Mary', 'Tom']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num, letter, name in zip(numbers, letters, names):</a:t>
            </a:r>
          </a:p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print(num, letter, name)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1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Interesting Python Library</a:t>
            </a:r>
            <a:endParaRPr lang="en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F9789B-1DEE-FD52-96A2-33DFE075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" y="1450360"/>
            <a:ext cx="8906095" cy="54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1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Cheatsheet</a:t>
            </a:r>
            <a:endParaRPr lang="en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449A0C-CEEC-390F-CAA3-043DFC8F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810504"/>
            <a:ext cx="3460750" cy="44886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B425DA-4131-BA92-C81E-E1599735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184" y="1541887"/>
            <a:ext cx="7772400" cy="50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2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640D-66B0-4A62-69C5-FA33CF5C9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81B04-4306-2F2B-97FE-BC494536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/>
          <a:lstStyle/>
          <a:p>
            <a:r>
              <a:rPr kumimoji="1" lang="en-US" altLang="zh-TW" sz="1600" dirty="0"/>
              <a:t>#Homework</a:t>
            </a:r>
            <a:br>
              <a:rPr kumimoji="1" lang="en-US" altLang="zh-TW" dirty="0"/>
            </a:br>
            <a:r>
              <a:rPr kumimoji="1" lang="en-US" altLang="zh-TW" dirty="0"/>
              <a:t>XXXXX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0B25281-2072-DAB7-129E-A9082CDB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29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2EAB6-0E3D-244D-CC0B-7327D216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40"/>
            <a:ext cx="10749367" cy="1208868"/>
          </a:xfrm>
        </p:spPr>
        <p:txBody>
          <a:bodyPr/>
          <a:lstStyle/>
          <a:p>
            <a:r>
              <a:rPr lang="en-US" altLang="zh-TW" sz="1800" dirty="0"/>
              <a:t>#</a:t>
            </a:r>
            <a:r>
              <a:rPr kumimoji="1" lang="zh-TW" altLang="en-US" sz="1800" dirty="0"/>
              <a:t>整合專案</a:t>
            </a:r>
            <a:br>
              <a:rPr lang="en-US" altLang="zh-TW" sz="3600" dirty="0"/>
            </a:br>
            <a:r>
              <a:rPr lang="en-US" altLang="zh-TW" sz="3600" dirty="0"/>
              <a:t>XXXX</a:t>
            </a:r>
            <a:endParaRPr kumimoji="1" lang="zh-TW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99E156F-B6E1-D3B0-8731-C2356E94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7363F-084C-2E6B-E8D3-7FFDC7E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2DDC7-9BA6-11E6-4B7F-04176D7A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83" y="1467815"/>
            <a:ext cx="2662226" cy="265202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 Use f-string to print variable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TW" sz="1400" dirty="0"/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a = [1, 2, 3]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</a:t>
            </a:r>
            <a:r>
              <a:rPr kumimoji="1" lang="en-US" altLang="zh-TW" sz="1400" dirty="0" err="1"/>
              <a:t>f'id</a:t>
            </a:r>
            <a:r>
              <a:rPr kumimoji="1" lang="en-US" altLang="zh-TW" sz="1400" dirty="0"/>
              <a:t>(a)={id(a)}')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b = a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</a:t>
            </a:r>
            <a:r>
              <a:rPr kumimoji="1" lang="en-US" altLang="zh-TW" sz="1400" dirty="0" err="1"/>
              <a:t>f'id</a:t>
            </a:r>
            <a:r>
              <a:rPr kumimoji="1" lang="en-US" altLang="zh-TW" sz="1400" dirty="0"/>
              <a:t>(b)={id(b)}')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 err="1"/>
              <a:t>b.append</a:t>
            </a:r>
            <a:r>
              <a:rPr kumimoji="1" lang="en-US" altLang="zh-TW" sz="1400" dirty="0"/>
              <a:t>(4)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print(f'{a=} {b=}')</a:t>
            </a:r>
            <a:endParaRPr kumimoji="1" lang="en-US" altLang="zh-TW" sz="1400" dirty="0">
              <a:solidFill>
                <a:schemeClr val="tx1"/>
              </a:solidFill>
            </a:endParaRP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>
                <a:solidFill>
                  <a:schemeClr val="tx1"/>
                </a:solidFill>
              </a:rPr>
              <a:t>--------------------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>
                <a:solidFill>
                  <a:schemeClr val="tx1"/>
                </a:solidFill>
              </a:rPr>
              <a:t>id(a)=4376737920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>
                <a:solidFill>
                  <a:schemeClr val="tx1"/>
                </a:solidFill>
              </a:rPr>
              <a:t>id(b)=4376737920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>
                <a:solidFill>
                  <a:schemeClr val="tx1"/>
                </a:solidFill>
              </a:rPr>
              <a:t>a=[1, 2, 3, 4] b=[1, 2, 3, 4]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55D54DF-5281-1B04-D25B-556F74B11F62}"/>
              </a:ext>
            </a:extLst>
          </p:cNvPr>
          <p:cNvSpPr txBox="1">
            <a:spLocks/>
          </p:cNvSpPr>
          <p:nvPr/>
        </p:nvSpPr>
        <p:spPr>
          <a:xfrm>
            <a:off x="307383" y="4579155"/>
            <a:ext cx="2662226" cy="1999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 List comprehensions and generator expressions</a:t>
            </a:r>
            <a:endParaRPr kumimoji="1" lang="en-US" altLang="zh-TW" sz="1400" dirty="0"/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a = [1, 2, 3]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b = []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for x in a: 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    </a:t>
            </a:r>
            <a:r>
              <a:rPr kumimoji="1" lang="en-US" altLang="zh-TW" sz="1400" dirty="0" err="1"/>
              <a:t>b.append</a:t>
            </a:r>
            <a:r>
              <a:rPr kumimoji="1" lang="en-US" altLang="zh-TW" sz="1400" dirty="0"/>
              <a:t>(10 * x)    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print(f'{b=}')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c = [10 * x for x in a]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print(f'{c=}')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32C1B16-476D-CD51-BDE3-214485E4C772}"/>
              </a:ext>
            </a:extLst>
          </p:cNvPr>
          <p:cNvSpPr txBox="1">
            <a:spLocks/>
          </p:cNvSpPr>
          <p:nvPr/>
        </p:nvSpPr>
        <p:spPr>
          <a:xfrm>
            <a:off x="3140766" y="1467815"/>
            <a:ext cx="2438400" cy="20440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 Fun tricks with zip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TW" sz="1400" dirty="0"/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foo = [[1, 2, 3], [4, 5, 6]]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boo = list(zip(*foo))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print(f'{boo=}')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TW" sz="1400" dirty="0"/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-----------------------</a:t>
            </a:r>
          </a:p>
          <a:p>
            <a:pPr indent="12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boo=[(1, 4), (2, 5), (3, 6)]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687F189-6940-B75F-0FE4-57E1347F089A}"/>
              </a:ext>
            </a:extLst>
          </p:cNvPr>
          <p:cNvSpPr txBox="1">
            <a:spLocks/>
          </p:cNvSpPr>
          <p:nvPr/>
        </p:nvSpPr>
        <p:spPr>
          <a:xfrm>
            <a:off x="3140767" y="3770776"/>
            <a:ext cx="2955234" cy="2652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 Dividing a list into groups of n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TW" sz="1400" dirty="0"/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l = [3, 1, 4, 1, 5, 9, 2, 6, 5, 3, 5, 8]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result = zip(*[</a:t>
            </a:r>
            <a:r>
              <a:rPr kumimoji="1" lang="en-US" altLang="zh-TW" sz="1400" dirty="0" err="1"/>
              <a:t>iter</a:t>
            </a:r>
            <a:r>
              <a:rPr kumimoji="1" lang="en-US" altLang="zh-TW" sz="1400" dirty="0"/>
              <a:t>(l)] * 3)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for item in result: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    print(item)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-----------------------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(3, 1, 4)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(1, 5, 9)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(2, 6, 5)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(3, 5, 8)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00B3822-FF0E-F2D1-452F-F79ACB4E0EAC}"/>
              </a:ext>
            </a:extLst>
          </p:cNvPr>
          <p:cNvSpPr txBox="1">
            <a:spLocks/>
          </p:cNvSpPr>
          <p:nvPr/>
        </p:nvSpPr>
        <p:spPr>
          <a:xfrm>
            <a:off x="6486940" y="1567998"/>
            <a:ext cx="5214729" cy="4395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 to rotate a list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 err="1"/>
              <a:t>mylist</a:t>
            </a:r>
            <a:r>
              <a:rPr kumimoji="1" lang="en-US" altLang="zh-TW" sz="1400" dirty="0"/>
              <a:t> = [1, 2, 3, 4]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 rotate left - start element goes to the end 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mylist_1 = </a:t>
            </a:r>
            <a:r>
              <a:rPr kumimoji="1" lang="en-US" altLang="zh-TW" sz="1400" dirty="0" err="1"/>
              <a:t>mylist</a:t>
            </a:r>
            <a:r>
              <a:rPr kumimoji="1" lang="en-US" altLang="zh-TW" sz="1400" dirty="0"/>
              <a:t>[1:] + [</a:t>
            </a:r>
            <a:r>
              <a:rPr kumimoji="1" lang="en-US" altLang="zh-TW" sz="1400" dirty="0" err="1"/>
              <a:t>mylist</a:t>
            </a:r>
            <a:r>
              <a:rPr kumimoji="1" lang="en-US" altLang="zh-TW" sz="1400" dirty="0"/>
              <a:t>[0]] #[2, 3, 4, 1]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 rotate right end element goes to the start 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mylist_2 = [</a:t>
            </a:r>
            <a:r>
              <a:rPr kumimoji="1" lang="en-US" altLang="zh-TW" sz="1400" dirty="0" err="1"/>
              <a:t>mylist</a:t>
            </a:r>
            <a:r>
              <a:rPr kumimoji="1" lang="en-US" altLang="zh-TW" sz="1400" dirty="0"/>
              <a:t>[-1]] + </a:t>
            </a:r>
            <a:r>
              <a:rPr kumimoji="1" lang="en-US" altLang="zh-TW" sz="1400" dirty="0" err="1"/>
              <a:t>mylist</a:t>
            </a:r>
            <a:r>
              <a:rPr kumimoji="1" lang="en-US" altLang="zh-TW" sz="1400" dirty="0"/>
              <a:t>[:-1] #[4, 1, 2, 3]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#rotating 3 variables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a = 'l'; b = 'm'; c = 'r'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print(f'{a=} {b=} {c=}')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a, b, c = c, a, b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print(f'{a=} {b=} {c=}')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#Choosing a random letter with uppercase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import random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import string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 err="1"/>
              <a:t>random_letter</a:t>
            </a:r>
            <a:r>
              <a:rPr kumimoji="1" lang="en-US" altLang="zh-TW" sz="1400" dirty="0"/>
              <a:t> = </a:t>
            </a:r>
            <a:r>
              <a:rPr kumimoji="1" lang="en-US" altLang="zh-TW" sz="1400" dirty="0" err="1"/>
              <a:t>random.choice</a:t>
            </a:r>
            <a:r>
              <a:rPr kumimoji="1" lang="en-US" altLang="zh-TW" sz="1400" dirty="0"/>
              <a:t>(</a:t>
            </a:r>
            <a:r>
              <a:rPr kumimoji="1" lang="en-US" altLang="zh-TW" sz="1400" dirty="0" err="1"/>
              <a:t>string.ascii_uppercase</a:t>
            </a:r>
            <a:r>
              <a:rPr kumimoji="1" lang="en-US" altLang="zh-TW" sz="1400" dirty="0"/>
              <a:t>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print(f'{</a:t>
            </a:r>
            <a:r>
              <a:rPr kumimoji="1" lang="en-US" altLang="zh-TW" sz="1400" dirty="0" err="1"/>
              <a:t>string.ascii_uppercase</a:t>
            </a:r>
            <a:r>
              <a:rPr kumimoji="1" lang="en-US" altLang="zh-TW" sz="1400" dirty="0"/>
              <a:t> =}')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b="1" dirty="0">
                <a:solidFill>
                  <a:schemeClr val="accent5"/>
                </a:solidFill>
              </a:rPr>
              <a:t>#Identify if any characters are numbers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 err="1"/>
              <a:t>my_string</a:t>
            </a:r>
            <a:r>
              <a:rPr kumimoji="1" lang="en-US" altLang="zh-TW" sz="1400" dirty="0"/>
              <a:t> = '1234'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foo = any(map(</a:t>
            </a:r>
            <a:r>
              <a:rPr kumimoji="1" lang="en-US" altLang="zh-TW" sz="1400" dirty="0" err="1"/>
              <a:t>str.isnumeric</a:t>
            </a:r>
            <a:r>
              <a:rPr kumimoji="1" lang="en-US" altLang="zh-TW" sz="1400" dirty="0"/>
              <a:t>, </a:t>
            </a:r>
            <a:r>
              <a:rPr kumimoji="1" lang="en-US" altLang="zh-TW" sz="1400" dirty="0" err="1"/>
              <a:t>my_string</a:t>
            </a:r>
            <a:r>
              <a:rPr kumimoji="1" lang="en-US" altLang="zh-TW" sz="1400" dirty="0"/>
              <a:t>))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TW" sz="1400" dirty="0"/>
              <a:t>boo = all(map(</a:t>
            </a:r>
            <a:r>
              <a:rPr kumimoji="1" lang="en-US" altLang="zh-TW" sz="1400" dirty="0" err="1"/>
              <a:t>str.isnumeric</a:t>
            </a:r>
            <a:r>
              <a:rPr kumimoji="1" lang="en-US" altLang="zh-TW" sz="1400" dirty="0"/>
              <a:t>, </a:t>
            </a:r>
            <a:r>
              <a:rPr kumimoji="1" lang="en-US" altLang="zh-TW" sz="1400" dirty="0" err="1"/>
              <a:t>my_string</a:t>
            </a:r>
            <a:r>
              <a:rPr kumimoji="1" lang="en-US" altLang="zh-TW" sz="1400" dirty="0"/>
              <a:t>))</a:t>
            </a:r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TW" sz="1400" dirty="0"/>
          </a:p>
          <a:p>
            <a:pPr indent="920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kumimoji="1"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7575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遞迴函數</a:t>
            </a:r>
            <a:endParaRPr lang="en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1357D78-D79B-CE7F-ED65-69F98E17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16" y="1966285"/>
            <a:ext cx="2752843" cy="173831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F86EF52-F82F-81F0-046F-857F458CE2D8}"/>
              </a:ext>
            </a:extLst>
          </p:cNvPr>
          <p:cNvSpPr txBox="1"/>
          <p:nvPr/>
        </p:nvSpPr>
        <p:spPr>
          <a:xfrm>
            <a:off x="701115" y="6004019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https://medium.com/ccclub/ccclub-python-for-beginners-tutorial-11ed5d300d3d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2554AEB-EE6C-76C5-43BB-FC82F5283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16" y="4106159"/>
            <a:ext cx="3666808" cy="189786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5ADE2BB-9EF2-F1A1-C62B-E53D4480C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588" y="230312"/>
            <a:ext cx="4097631" cy="62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" y="114300"/>
            <a:ext cx="10749367" cy="1208868"/>
          </a:xfrm>
        </p:spPr>
        <p:txBody>
          <a:bodyPr/>
          <a:lstStyle/>
          <a:p>
            <a:r>
              <a:rPr lang="en-US" altLang="zh-TW" dirty="0"/>
              <a:t>Lambda Function</a:t>
            </a:r>
            <a:endParaRPr lang="en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AB9D93-9CC3-1087-AD9C-395EDD15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2" y="1585259"/>
            <a:ext cx="5107195" cy="29744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070789-15DE-E8C7-CAA9-E23F0C0BB210}"/>
              </a:ext>
            </a:extLst>
          </p:cNvPr>
          <p:cNvSpPr txBox="1"/>
          <p:nvPr/>
        </p:nvSpPr>
        <p:spPr>
          <a:xfrm>
            <a:off x="5774948" y="1585259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def fun(x):</a:t>
            </a:r>
          </a:p>
          <a:p>
            <a:r>
              <a:rPr kumimoji="1" lang="en-US" altLang="zh-TW" dirty="0"/>
              <a:t>    return 2 * x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fun = lambda x: 2*x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14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Comparison Operators</a:t>
            </a:r>
            <a:endParaRPr lang="en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FC3260-F513-680B-8947-2E566EEE3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90007"/>
            <a:ext cx="2990246" cy="27840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682FB7-C6A1-0040-8F9A-77D0048B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18" y="1826079"/>
            <a:ext cx="3945164" cy="25049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49EFF0-8D6B-4A73-A444-7D6F2B74C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4" y="4718958"/>
            <a:ext cx="4849309" cy="13274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4C672E-A561-E867-E76F-10C112E09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667" y="4718958"/>
            <a:ext cx="4397829" cy="17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1" y="74644"/>
            <a:ext cx="10749367" cy="1208868"/>
          </a:xfrm>
        </p:spPr>
        <p:txBody>
          <a:bodyPr/>
          <a:lstStyle/>
          <a:p>
            <a:r>
              <a:rPr lang="zh-TW" altLang="en-US" dirty="0"/>
              <a:t>迭代器</a:t>
            </a:r>
            <a:endParaRPr lang="en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FADD4E-8124-6F8E-9AB6-CAAE7055AE22}"/>
              </a:ext>
            </a:extLst>
          </p:cNvPr>
          <p:cNvSpPr txBox="1"/>
          <p:nvPr/>
        </p:nvSpPr>
        <p:spPr>
          <a:xfrm>
            <a:off x="447869" y="1864005"/>
            <a:ext cx="11047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在使用列表的時候，有時候需要對列表進行遍歷，但是又不希望把整個列表都加載到內存中。這時候，可以使用列表的迭代器：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這個例子中，我們使用 iter 函式將列表轉換成迭代器，然後使用 next 函式來取出下一個元素。這樣的方式可以節省內存空間，特別是當列表很大的時候。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C7C4D5-4D12-3CA1-9102-B2A71FB1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3215487"/>
            <a:ext cx="2463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Comprehensive List</a:t>
            </a:r>
            <a:endParaRPr lang="en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45B57B5-1D4C-22E0-CEF9-0030B36CF4C5}"/>
              </a:ext>
            </a:extLst>
          </p:cNvPr>
          <p:cNvSpPr txBox="1"/>
          <p:nvPr/>
        </p:nvSpPr>
        <p:spPr>
          <a:xfrm>
            <a:off x="604434" y="1738327"/>
            <a:ext cx="4060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alt-1</a:t>
            </a:r>
          </a:p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x=10</a:t>
            </a:r>
          </a:p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 = [] </a:t>
            </a:r>
          </a:p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i in range(x): </a:t>
            </a:r>
          </a:p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if i % 2 == 0: </a:t>
            </a:r>
          </a:p>
          <a:p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	a.append(i)	</a:t>
            </a:r>
          </a:p>
          <a:p>
            <a:endParaRPr lang="en-US" altLang="zh-TW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#alt-2</a:t>
            </a:r>
            <a:r>
              <a:rPr lang="zh-TW" altLang="en-US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	</a:t>
            </a:r>
          </a:p>
          <a:p>
            <a:r>
              <a:rPr lang="zh-TW" altLang="en-US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 = [i for i in range(x) if i%2 == 0]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DCCA73-7C81-CE57-57C3-03D36586390E}"/>
              </a:ext>
            </a:extLst>
          </p:cNvPr>
          <p:cNvSpPr txBox="1"/>
          <p:nvPr/>
        </p:nvSpPr>
        <p:spPr>
          <a:xfrm>
            <a:off x="4991878" y="2430824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effectLst/>
              </a:rPr>
              <a:t>pairs = [(x, y) for x in range(1, 3) for y in ['a', 'b']]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print(pairs)</a:t>
            </a:r>
            <a:br>
              <a:rPr lang="en-US" altLang="zh-TW" dirty="0"/>
            </a:br>
            <a:r>
              <a:rPr lang="en-US" altLang="zh-TW" dirty="0">
                <a:effectLst/>
              </a:rPr>
              <a:t># output: [(1, 'a'), (1, 'b'), (2, 'a'), (2, 'b')]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34EA0C-47AA-33DD-FFFC-8507B27910A2}"/>
              </a:ext>
            </a:extLst>
          </p:cNvPr>
          <p:cNvSpPr txBox="1"/>
          <p:nvPr/>
        </p:nvSpPr>
        <p:spPr>
          <a:xfrm>
            <a:off x="4991878" y="3503847"/>
            <a:ext cx="610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effectLst/>
              </a:rPr>
              <a:t>numbers = [1, 2, 3, 4, 5, 5, 4, 3, 2, 1]</a:t>
            </a:r>
            <a:br>
              <a:rPr lang="en-US" altLang="zh-TW" dirty="0"/>
            </a:br>
            <a:r>
              <a:rPr lang="en-US" altLang="zh-TW" dirty="0" err="1">
                <a:effectLst/>
              </a:rPr>
              <a:t>unique_numbers</a:t>
            </a:r>
            <a:r>
              <a:rPr lang="en-US" altLang="zh-TW" dirty="0">
                <a:effectLst/>
              </a:rPr>
              <a:t> = {x for x in numbers}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print(</a:t>
            </a:r>
            <a:r>
              <a:rPr lang="en-US" altLang="zh-TW" dirty="0" err="1">
                <a:effectLst/>
              </a:rPr>
              <a:t>unique_numbers</a:t>
            </a:r>
            <a:r>
              <a:rPr lang="en-US" altLang="zh-TW" dirty="0">
                <a:effectLst/>
              </a:rPr>
              <a:t>)</a:t>
            </a:r>
            <a:br>
              <a:rPr lang="en-US" altLang="zh-TW" dirty="0"/>
            </a:br>
            <a:r>
              <a:rPr lang="en-US" altLang="zh-TW" dirty="0">
                <a:effectLst/>
              </a:rPr>
              <a:t># output: {1, 2, 3, 4, 5}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74C56D-40F9-9C49-E4A5-2FD9C03CA227}"/>
              </a:ext>
            </a:extLst>
          </p:cNvPr>
          <p:cNvSpPr txBox="1"/>
          <p:nvPr/>
        </p:nvSpPr>
        <p:spPr>
          <a:xfrm>
            <a:off x="4991878" y="4987412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effectLst/>
              </a:rPr>
              <a:t>ascii_dict</a:t>
            </a:r>
            <a:r>
              <a:rPr lang="en-US" altLang="zh-TW" dirty="0">
                <a:effectLst/>
              </a:rPr>
              <a:t> = {chr(x): x for x in range(97, 123)}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print(</a:t>
            </a:r>
            <a:r>
              <a:rPr lang="en-US" altLang="zh-TW" dirty="0" err="1">
                <a:effectLst/>
              </a:rPr>
              <a:t>ascii_dict</a:t>
            </a:r>
            <a:r>
              <a:rPr lang="en-US" altLang="zh-TW" dirty="0">
                <a:effectLst/>
              </a:rPr>
              <a:t>)</a:t>
            </a:r>
            <a:br>
              <a:rPr lang="en-US" altLang="zh-TW" dirty="0"/>
            </a:br>
            <a:r>
              <a:rPr lang="en-US" altLang="zh-TW" dirty="0">
                <a:effectLst/>
              </a:rPr>
              <a:t># output: {'a': 97, 'b': 98, 'c': 99, ..., 'x': 120, 'y': 121, 'z': 122}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456187-2FE6-D4B0-47FA-3F0C57429FCA}"/>
              </a:ext>
            </a:extLst>
          </p:cNvPr>
          <p:cNvSpPr txBox="1"/>
          <p:nvPr/>
        </p:nvSpPr>
        <p:spPr>
          <a:xfrm>
            <a:off x="4889242" y="1492104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effectLst/>
              </a:rPr>
              <a:t>squares = (x**2 for x in range(1, 11))</a:t>
            </a:r>
            <a:br>
              <a:rPr lang="en-US" altLang="zh-TW" dirty="0"/>
            </a:br>
            <a:r>
              <a:rPr lang="en-US" altLang="zh-TW" dirty="0">
                <a:effectLst/>
              </a:rPr>
              <a:t>for square in squares: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print(square)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0CDCCD-0125-75C3-E393-39FFB2EF36A5}"/>
              </a:ext>
            </a:extLst>
          </p:cNvPr>
          <p:cNvSpPr txBox="1"/>
          <p:nvPr/>
        </p:nvSpPr>
        <p:spPr>
          <a:xfrm>
            <a:off x="345232" y="4442567"/>
            <a:ext cx="4060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effectLst/>
              </a:rPr>
              <a:t>squares = (x**2 for x in range(1, 11))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print(next(squares)) # 1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print(next(squares)) # 4</a:t>
            </a:r>
            <a:br>
              <a:rPr lang="en-US" altLang="zh-TW" dirty="0"/>
            </a:br>
            <a:r>
              <a:rPr lang="en-US" altLang="zh-TW" dirty="0">
                <a:effectLst/>
              </a:rPr>
              <a:t>print(next(squares)) # 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49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" y="130627"/>
            <a:ext cx="10749367" cy="1208868"/>
          </a:xfrm>
        </p:spPr>
        <p:txBody>
          <a:bodyPr/>
          <a:lstStyle/>
          <a:p>
            <a:r>
              <a:rPr lang="en-US" altLang="zh-TW" dirty="0"/>
              <a:t>Walrus Operator</a:t>
            </a:r>
            <a:br>
              <a:rPr lang="en-US" altLang="zh-TW" dirty="0"/>
            </a:br>
            <a:r>
              <a:rPr lang="en-US" altLang="zh-TW" sz="1800" dirty="0"/>
              <a:t>- </a:t>
            </a:r>
            <a:r>
              <a:rPr lang="zh-TW" altLang="en-US" sz="1800" dirty="0"/>
              <a:t>檢查串列的長度是否大於</a:t>
            </a:r>
            <a:r>
              <a:rPr lang="en-US" altLang="zh-TW" sz="1800" dirty="0"/>
              <a:t>10</a:t>
            </a:r>
            <a:endParaRPr lang="en-TW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663572-9E7E-1A78-29D0-DCFD48E177D8}"/>
              </a:ext>
            </a:extLst>
          </p:cNvPr>
          <p:cNvSpPr txBox="1"/>
          <p:nvPr/>
        </p:nvSpPr>
        <p:spPr>
          <a:xfrm>
            <a:off x="604434" y="2136338"/>
            <a:ext cx="93046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方法一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 = len(my_list)</a:t>
            </a:r>
          </a:p>
          <a:p>
            <a:r>
              <a:rPr lang="zh-TW" altLang="en-US" sz="24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n &gt; 10:</a:t>
            </a:r>
          </a:p>
          <a:p>
            <a:r>
              <a:rPr lang="zh-TW" altLang="en-US" sz="24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print(f"We have {n} items in our list.")</a:t>
            </a:r>
          </a:p>
          <a:p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方法二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用海象運算子</a:t>
            </a:r>
          </a:p>
          <a:p>
            <a:r>
              <a:rPr lang="zh-TW" altLang="en-US" sz="2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(n := len(my_list)) &gt; 10:</a:t>
            </a:r>
          </a:p>
          <a:p>
            <a:r>
              <a:rPr lang="zh-TW" altLang="en-US" sz="2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print(f"We have {n} items in our list.")</a:t>
            </a:r>
          </a:p>
        </p:txBody>
      </p:sp>
    </p:spTree>
    <p:extLst>
      <p:ext uri="{BB962C8B-B14F-4D97-AF65-F5344CB8AC3E}">
        <p14:creationId xmlns:p14="http://schemas.microsoft.com/office/powerpoint/2010/main" val="259699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6" y="130627"/>
            <a:ext cx="10749367" cy="1208868"/>
          </a:xfrm>
        </p:spPr>
        <p:txBody>
          <a:bodyPr>
            <a:normAutofit/>
          </a:bodyPr>
          <a:lstStyle/>
          <a:p>
            <a:r>
              <a:rPr lang="en-US" sz="3200" dirty="0"/>
              <a:t>Metasyntactic Variables (</a:t>
            </a:r>
            <a:r>
              <a:rPr lang="en-US" sz="3200" dirty="0" err="1"/>
              <a:t>元語法變數</a:t>
            </a:r>
            <a:r>
              <a:rPr lang="en-US" sz="3200" dirty="0"/>
              <a:t>)</a:t>
            </a:r>
            <a:endParaRPr lang="en-TW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663572-9E7E-1A78-29D0-DCFD48E177D8}"/>
              </a:ext>
            </a:extLst>
          </p:cNvPr>
          <p:cNvSpPr txBox="1"/>
          <p:nvPr/>
        </p:nvSpPr>
        <p:spPr>
          <a:xfrm>
            <a:off x="604434" y="2136338"/>
            <a:ext cx="9304676" cy="1689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General: foo, bar,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baz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qux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foobar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quxx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corge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grault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garply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waldo,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fred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plugh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xyzyx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thud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Python: spam, ham, eggs</a:t>
            </a:r>
          </a:p>
        </p:txBody>
      </p:sp>
    </p:spTree>
    <p:extLst>
      <p:ext uri="{BB962C8B-B14F-4D97-AF65-F5344CB8AC3E}">
        <p14:creationId xmlns:p14="http://schemas.microsoft.com/office/powerpoint/2010/main" val="51409910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課程介紹" id="{CCE60D5E-F36C-694B-A09C-93069535DBA1}" vid="{A942D4C0-ED02-7340-B55E-AF7FA01CCB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30137</TotalTime>
  <Words>1375</Words>
  <Application>Microsoft Macintosh PowerPoint</Application>
  <PresentationFormat>寬螢幕</PresentationFormat>
  <Paragraphs>146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JhengHei UI</vt:lpstr>
      <vt:lpstr>Microsoft YaHei UI</vt:lpstr>
      <vt:lpstr>PingFang SC</vt:lpstr>
      <vt:lpstr>Arial</vt:lpstr>
      <vt:lpstr>Calibri</vt:lpstr>
      <vt:lpstr>Wingdings</vt:lpstr>
      <vt:lpstr>WelcomeDoc</vt:lpstr>
      <vt:lpstr>Pythonic</vt:lpstr>
      <vt:lpstr>PowerPoint 簡報</vt:lpstr>
      <vt:lpstr>遞迴函數</vt:lpstr>
      <vt:lpstr>Lambda Function</vt:lpstr>
      <vt:lpstr>Chain Comparison Operators</vt:lpstr>
      <vt:lpstr>迭代器</vt:lpstr>
      <vt:lpstr>Comprehensive List</vt:lpstr>
      <vt:lpstr>Walrus Operator - 檢查串列的長度是否大於10</vt:lpstr>
      <vt:lpstr>Metasyntactic Variables (元語法變數)</vt:lpstr>
      <vt:lpstr>Python OOP Magic Methods</vt:lpstr>
      <vt:lpstr>Boolean Operation</vt:lpstr>
      <vt:lpstr>Enumerate Function</vt:lpstr>
      <vt:lpstr>Zip Function</vt:lpstr>
      <vt:lpstr>Interesting Python Library</vt:lpstr>
      <vt:lpstr>Python Cheatsheet</vt:lpstr>
      <vt:lpstr>#Homework XXXXX</vt:lpstr>
      <vt:lpstr>#整合專案 XXXX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96</cp:revision>
  <cp:lastPrinted>2023-11-21T08:14:57Z</cp:lastPrinted>
  <dcterms:created xsi:type="dcterms:W3CDTF">2023-10-05T14:19:30Z</dcterms:created>
  <dcterms:modified xsi:type="dcterms:W3CDTF">2024-08-21T06:20:16Z</dcterms:modified>
</cp:coreProperties>
</file>