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9"/>
  </p:notesMasterIdLst>
  <p:sldIdLst>
    <p:sldId id="296" r:id="rId2"/>
    <p:sldId id="297" r:id="rId3"/>
    <p:sldId id="330" r:id="rId4"/>
    <p:sldId id="287" r:id="rId5"/>
    <p:sldId id="325" r:id="rId6"/>
    <p:sldId id="307" r:id="rId7"/>
    <p:sldId id="326" r:id="rId8"/>
    <p:sldId id="328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29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5694"/>
  </p:normalViewPr>
  <p:slideViewPr>
    <p:cSldViewPr snapToGrid="0">
      <p:cViewPr varScale="1">
        <p:scale>
          <a:sx n="104" d="100"/>
          <a:sy n="104" d="100"/>
        </p:scale>
        <p:origin x="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9/6/24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0289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split_exp</a:t>
            </a:r>
            <a:r>
              <a:rPr kumimoji="1" lang="en-US" altLang="zh-TW" dirty="0"/>
              <a:t>(expression):</a:t>
            </a:r>
          </a:p>
          <a:p>
            <a:r>
              <a:rPr kumimoji="1" lang="en-US" altLang="zh-TW" dirty="0"/>
              <a:t>    A = int(</a:t>
            </a:r>
            <a:r>
              <a:rPr kumimoji="1" lang="en-US" altLang="zh-TW" dirty="0" err="1"/>
              <a:t>expression.split</a:t>
            </a:r>
            <a:r>
              <a:rPr kumimoji="1" lang="en-US" altLang="zh-TW" dirty="0"/>
              <a:t>()[0])</a:t>
            </a:r>
          </a:p>
          <a:p>
            <a:r>
              <a:rPr kumimoji="1" lang="en-US" altLang="zh-TW" dirty="0"/>
              <a:t>    B = int(</a:t>
            </a:r>
            <a:r>
              <a:rPr kumimoji="1" lang="en-US" altLang="zh-TW" dirty="0" err="1"/>
              <a:t>expression.split</a:t>
            </a:r>
            <a:r>
              <a:rPr kumimoji="1" lang="en-US" altLang="zh-TW" dirty="0"/>
              <a:t>()[2])</a:t>
            </a:r>
          </a:p>
          <a:p>
            <a:r>
              <a:rPr kumimoji="1" lang="en-US" altLang="zh-TW" dirty="0"/>
              <a:t>    OP = </a:t>
            </a:r>
            <a:r>
              <a:rPr kumimoji="1" lang="en-US" altLang="zh-TW" dirty="0" err="1"/>
              <a:t>expression.split</a:t>
            </a:r>
            <a:r>
              <a:rPr kumimoji="1" lang="en-US" altLang="zh-TW" dirty="0"/>
              <a:t>()[1]</a:t>
            </a:r>
          </a:p>
          <a:p>
            <a:r>
              <a:rPr kumimoji="1" lang="en-US" altLang="zh-TW" dirty="0"/>
              <a:t>    if OP == '+':</a:t>
            </a:r>
          </a:p>
          <a:p>
            <a:r>
              <a:rPr kumimoji="1" lang="en-US" altLang="zh-TW" dirty="0"/>
              <a:t>        return A + B</a:t>
            </a:r>
          </a:p>
          <a:p>
            <a:r>
              <a:rPr kumimoji="1" lang="en-US" altLang="zh-TW" dirty="0"/>
              <a:t>    if OP == '-':</a:t>
            </a:r>
          </a:p>
          <a:p>
            <a:r>
              <a:rPr kumimoji="1" lang="en-US" altLang="zh-TW" dirty="0"/>
              <a:t>        return A - B</a:t>
            </a:r>
          </a:p>
          <a:p>
            <a:r>
              <a:rPr kumimoji="1" lang="en-US" altLang="zh-TW" dirty="0"/>
              <a:t>    if OP == '*':</a:t>
            </a:r>
          </a:p>
          <a:p>
            <a:r>
              <a:rPr kumimoji="1" lang="en-US" altLang="zh-TW" dirty="0"/>
              <a:t>        return A * B</a:t>
            </a:r>
          </a:p>
          <a:p>
            <a:r>
              <a:rPr kumimoji="1" lang="en-US" altLang="zh-TW" dirty="0"/>
              <a:t>    if OP == '/':</a:t>
            </a:r>
          </a:p>
          <a:p>
            <a:r>
              <a:rPr kumimoji="1" lang="en-US" altLang="zh-TW" dirty="0"/>
              <a:t>        return A // B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Q1 = '6 * 2'</a:t>
            </a:r>
          </a:p>
          <a:p>
            <a:r>
              <a:rPr kumimoji="1" lang="en-US" altLang="zh-TW" dirty="0"/>
              <a:t>Q2 = '6 + 2'</a:t>
            </a:r>
          </a:p>
          <a:p>
            <a:r>
              <a:rPr kumimoji="1" lang="en-US" altLang="zh-TW" dirty="0"/>
              <a:t>Q3 = '6 - 2'</a:t>
            </a:r>
          </a:p>
          <a:p>
            <a:r>
              <a:rPr kumimoji="1" lang="en-US" altLang="zh-TW" dirty="0"/>
              <a:t>Q4 = '6 / 2'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split_exp</a:t>
            </a:r>
            <a:r>
              <a:rPr kumimoji="1" lang="en-US" altLang="zh-TW" dirty="0"/>
              <a:t>(Q1))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split_exp</a:t>
            </a:r>
            <a:r>
              <a:rPr kumimoji="1" lang="en-US" altLang="zh-TW" dirty="0"/>
              <a:t>(Q2))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split_exp</a:t>
            </a:r>
            <a:r>
              <a:rPr kumimoji="1" lang="en-US" altLang="zh-TW" dirty="0"/>
              <a:t>(Q3))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split_exp</a:t>
            </a:r>
            <a:r>
              <a:rPr kumimoji="1" lang="en-US" altLang="zh-TW" dirty="0"/>
              <a:t>(Q4))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0495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is_palindrome</a:t>
            </a:r>
            <a:r>
              <a:rPr kumimoji="1" lang="en-US" altLang="zh-TW" dirty="0"/>
              <a:t>(s):</a:t>
            </a:r>
          </a:p>
          <a:p>
            <a:r>
              <a:rPr kumimoji="1" lang="en-US" altLang="zh-TW" dirty="0"/>
              <a:t>    return s == s[::-1]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S1 = '</a:t>
            </a:r>
            <a:r>
              <a:rPr kumimoji="1" lang="zh-TW" altLang="en-US" dirty="0"/>
              <a:t>上海自來水來自海上</a:t>
            </a:r>
            <a:r>
              <a:rPr kumimoji="1" lang="en-US" altLang="zh-TW" dirty="0"/>
              <a:t>'</a:t>
            </a:r>
          </a:p>
          <a:p>
            <a:r>
              <a:rPr kumimoji="1" lang="en-US" altLang="zh-TW" dirty="0"/>
              <a:t>S2 = 'abba'</a:t>
            </a:r>
          </a:p>
          <a:p>
            <a:r>
              <a:rPr kumimoji="1" lang="en-US" altLang="zh-TW" dirty="0"/>
              <a:t>S3 = '</a:t>
            </a:r>
            <a:r>
              <a:rPr kumimoji="1" lang="en-US" altLang="zh-TW" dirty="0" err="1"/>
              <a:t>abc</a:t>
            </a:r>
            <a:r>
              <a:rPr kumimoji="1" lang="en-US" altLang="zh-TW" dirty="0"/>
              <a:t>'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is_palindrome</a:t>
            </a:r>
            <a:r>
              <a:rPr kumimoji="1" lang="en-US" altLang="zh-TW" dirty="0"/>
              <a:t>(S1))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is_palindrome</a:t>
            </a:r>
            <a:r>
              <a:rPr kumimoji="1" lang="en-US" altLang="zh-TW" dirty="0"/>
              <a:t>(S2))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is_palindrome</a:t>
            </a:r>
            <a:r>
              <a:rPr kumimoji="1" lang="en-US" altLang="zh-TW" dirty="0"/>
              <a:t>(S3))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2248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import math</a:t>
            </a:r>
          </a:p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is_sqr</a:t>
            </a:r>
            <a:r>
              <a:rPr kumimoji="1" lang="en-US" altLang="zh-TW" dirty="0"/>
              <a:t>(n):</a:t>
            </a:r>
          </a:p>
          <a:p>
            <a:r>
              <a:rPr kumimoji="1" lang="en-US" altLang="zh-TW" dirty="0"/>
              <a:t>    return n == int(</a:t>
            </a:r>
            <a:r>
              <a:rPr kumimoji="1" lang="en-US" altLang="zh-TW" dirty="0" err="1"/>
              <a:t>math.sqrt</a:t>
            </a:r>
            <a:r>
              <a:rPr kumimoji="1" lang="en-US" altLang="zh-TW" dirty="0"/>
              <a:t>(n)) ** 2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N = 30  # answer is 55</a:t>
            </a:r>
          </a:p>
          <a:p>
            <a:r>
              <a:rPr kumimoji="1" lang="en-US" altLang="zh-TW" dirty="0"/>
              <a:t>sum = 0</a:t>
            </a:r>
          </a:p>
          <a:p>
            <a:r>
              <a:rPr kumimoji="1" lang="en-US" altLang="zh-TW" dirty="0"/>
              <a:t>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in range(N+1):</a:t>
            </a:r>
          </a:p>
          <a:p>
            <a:r>
              <a:rPr kumimoji="1" lang="en-US" altLang="zh-TW" dirty="0"/>
              <a:t>    if </a:t>
            </a:r>
            <a:r>
              <a:rPr kumimoji="1" lang="en-US" altLang="zh-TW" dirty="0" err="1"/>
              <a:t>is_sqr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):</a:t>
            </a:r>
          </a:p>
          <a:p>
            <a:r>
              <a:rPr kumimoji="1" lang="en-US" altLang="zh-TW" dirty="0"/>
              <a:t>        sum +=</a:t>
            </a:r>
            <a:r>
              <a:rPr kumimoji="1" lang="en-US" altLang="zh-TW" dirty="0" err="1"/>
              <a:t>i</a:t>
            </a:r>
            <a:endParaRPr kumimoji="1" lang="en-US" altLang="zh-TW" dirty="0"/>
          </a:p>
          <a:p>
            <a:r>
              <a:rPr kumimoji="1" lang="en-US" altLang="zh-TW" dirty="0"/>
              <a:t>print(sum)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2769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import math</a:t>
            </a:r>
          </a:p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calculate_length</a:t>
            </a:r>
            <a:r>
              <a:rPr kumimoji="1" lang="en-US" altLang="zh-TW" dirty="0"/>
              <a:t>(line):</a:t>
            </a:r>
          </a:p>
          <a:p>
            <a:r>
              <a:rPr kumimoji="1" lang="en-US" altLang="zh-TW" dirty="0"/>
              <a:t>    x1, y1, x2, y2 = map(</a:t>
            </a:r>
            <a:r>
              <a:rPr kumimoji="1" lang="en-US" altLang="zh-TW" dirty="0" err="1"/>
              <a:t>int,line.split</a:t>
            </a:r>
            <a:r>
              <a:rPr kumimoji="1" lang="en-US" altLang="zh-TW" dirty="0"/>
              <a:t>())</a:t>
            </a:r>
          </a:p>
          <a:p>
            <a:r>
              <a:rPr kumimoji="1" lang="en-US" altLang="zh-TW" dirty="0"/>
              <a:t>    return </a:t>
            </a:r>
            <a:r>
              <a:rPr kumimoji="1" lang="en-US" altLang="zh-TW" dirty="0" err="1"/>
              <a:t>math.sqrt</a:t>
            </a:r>
            <a:r>
              <a:rPr kumimoji="1" lang="en-US" altLang="zh-TW" dirty="0"/>
              <a:t>((x1-x2)**2 + (y1-y2)**2)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L12 = '1 1 2 2'  #(1, 1) (2, 2)</a:t>
            </a:r>
          </a:p>
          <a:p>
            <a:r>
              <a:rPr kumimoji="1" lang="en-US" altLang="zh-TW" dirty="0"/>
              <a:t>L34 = '3 3 4 4'  #(3, 3) (4, 4)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print(f'{</a:t>
            </a:r>
            <a:r>
              <a:rPr kumimoji="1" lang="en-US" altLang="zh-TW" dirty="0" err="1"/>
              <a:t>calculate_length</a:t>
            </a:r>
            <a:r>
              <a:rPr kumimoji="1" lang="en-US" altLang="zh-TW" dirty="0"/>
              <a:t>(L12):.2f}')</a:t>
            </a:r>
          </a:p>
          <a:p>
            <a:r>
              <a:rPr kumimoji="1" lang="en-US" altLang="zh-TW" dirty="0"/>
              <a:t>print(f'{</a:t>
            </a:r>
            <a:r>
              <a:rPr kumimoji="1" lang="en-US" altLang="zh-TW" dirty="0" err="1"/>
              <a:t>calculate_length</a:t>
            </a:r>
            <a:r>
              <a:rPr kumimoji="1" lang="en-US" altLang="zh-TW" dirty="0"/>
              <a:t>(L34):.2f}')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1428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import math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def distance(x1, y1, x2, y2):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    return </a:t>
            </a:r>
            <a:r>
              <a:rPr kumimoji="1" lang="en-US" altLang="zh-TW" dirty="0" err="1"/>
              <a:t>math.sqrt</a:t>
            </a:r>
            <a:r>
              <a:rPr kumimoji="1" lang="en-US" altLang="zh-TW" dirty="0"/>
              <a:t>((x1 - x2)**2 + (y1 - y2)**2)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# input data points</a:t>
            </a:r>
          </a:p>
          <a:p>
            <a:r>
              <a:rPr kumimoji="1" lang="en-US" altLang="zh-TW" dirty="0"/>
              <a:t>p1 = '2 3'</a:t>
            </a:r>
          </a:p>
          <a:p>
            <a:r>
              <a:rPr kumimoji="1" lang="en-US" altLang="zh-TW" dirty="0"/>
              <a:t>p2 = '1 3'</a:t>
            </a:r>
          </a:p>
          <a:p>
            <a:r>
              <a:rPr kumimoji="1" lang="en-US" altLang="zh-TW" dirty="0"/>
              <a:t>p3 = '1 2'</a:t>
            </a:r>
          </a:p>
          <a:p>
            <a:r>
              <a:rPr kumimoji="1" lang="en-US" altLang="zh-TW" dirty="0"/>
              <a:t>p4 = '1 1'</a:t>
            </a:r>
          </a:p>
          <a:p>
            <a:r>
              <a:rPr kumimoji="1" lang="en-US" altLang="zh-TW" dirty="0"/>
              <a:t>points = (p1, p2, p3, p4)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 initialized</a:t>
            </a:r>
          </a:p>
          <a:p>
            <a:r>
              <a:rPr kumimoji="1" lang="en-US" altLang="zh-TW" dirty="0"/>
              <a:t>min = </a:t>
            </a:r>
            <a:r>
              <a:rPr kumimoji="1" lang="en-US" altLang="zh-TW" dirty="0" err="1"/>
              <a:t>math.inf</a:t>
            </a:r>
            <a:endParaRPr kumimoji="1" lang="en-US" altLang="zh-TW" dirty="0"/>
          </a:p>
          <a:p>
            <a:r>
              <a:rPr kumimoji="1" lang="en-US" altLang="zh-TW" dirty="0" err="1"/>
              <a:t>ans</a:t>
            </a:r>
            <a:r>
              <a:rPr kumimoji="1" lang="en-US" altLang="zh-TW" dirty="0"/>
              <a:t>=()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 find min</a:t>
            </a:r>
          </a:p>
          <a:p>
            <a:r>
              <a:rPr kumimoji="1" lang="en-US" altLang="zh-TW" dirty="0"/>
              <a:t>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in range(0,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(points)):</a:t>
            </a:r>
          </a:p>
          <a:p>
            <a:r>
              <a:rPr kumimoji="1" lang="en-US" altLang="zh-TW" dirty="0"/>
              <a:t>    for j in range(i+1,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(points)):</a:t>
            </a:r>
          </a:p>
          <a:p>
            <a:r>
              <a:rPr kumimoji="1" lang="en-US" altLang="zh-TW" dirty="0"/>
              <a:t>        (x1, y1) = map(</a:t>
            </a:r>
            <a:r>
              <a:rPr kumimoji="1" lang="en-US" altLang="zh-TW" dirty="0" err="1"/>
              <a:t>int,points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].split())</a:t>
            </a:r>
          </a:p>
          <a:p>
            <a:r>
              <a:rPr kumimoji="1" lang="en-US" altLang="zh-TW" dirty="0"/>
              <a:t>        (x2, y2) = map(</a:t>
            </a:r>
            <a:r>
              <a:rPr kumimoji="1" lang="en-US" altLang="zh-TW" dirty="0" err="1"/>
              <a:t>int,points</a:t>
            </a:r>
            <a:r>
              <a:rPr kumimoji="1" lang="en-US" altLang="zh-TW" dirty="0"/>
              <a:t>[j].split())</a:t>
            </a:r>
          </a:p>
          <a:p>
            <a:r>
              <a:rPr kumimoji="1" lang="en-US" altLang="zh-TW" dirty="0"/>
              <a:t>        dis = distance(x1, y1, x2, y2)</a:t>
            </a:r>
          </a:p>
          <a:p>
            <a:r>
              <a:rPr kumimoji="1" lang="en-US" altLang="zh-TW" dirty="0"/>
              <a:t>        if dis &lt; min:</a:t>
            </a:r>
          </a:p>
          <a:p>
            <a:r>
              <a:rPr kumimoji="1" lang="en-US" altLang="zh-TW" dirty="0"/>
              <a:t>            min = dis</a:t>
            </a:r>
          </a:p>
          <a:p>
            <a:r>
              <a:rPr kumimoji="1" lang="en-US" altLang="zh-TW" dirty="0"/>
              <a:t>            </a:t>
            </a:r>
            <a:r>
              <a:rPr kumimoji="1" lang="en-US" altLang="zh-TW" dirty="0" err="1"/>
              <a:t>ans</a:t>
            </a:r>
            <a:r>
              <a:rPr kumimoji="1" lang="en-US" altLang="zh-TW" dirty="0"/>
              <a:t> = 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j)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# print result</a:t>
            </a:r>
          </a:p>
          <a:p>
            <a:r>
              <a:rPr kumimoji="1" lang="en-US" altLang="zh-TW" dirty="0"/>
              <a:t>print(points[</a:t>
            </a:r>
            <a:r>
              <a:rPr kumimoji="1" lang="en-US" altLang="zh-TW" dirty="0" err="1"/>
              <a:t>ans</a:t>
            </a:r>
            <a:r>
              <a:rPr kumimoji="1" lang="en-US" altLang="zh-TW" dirty="0"/>
              <a:t>[0]])</a:t>
            </a:r>
          </a:p>
          <a:p>
            <a:r>
              <a:rPr kumimoji="1" lang="en-US" altLang="zh-TW" dirty="0"/>
              <a:t>print(points[</a:t>
            </a:r>
            <a:r>
              <a:rPr kumimoji="1" lang="en-US" altLang="zh-TW" dirty="0" err="1"/>
              <a:t>ans</a:t>
            </a:r>
            <a:r>
              <a:rPr kumimoji="1" lang="en-US" altLang="zh-TW" dirty="0"/>
              <a:t>[1]])</a:t>
            </a:r>
          </a:p>
          <a:p>
            <a:r>
              <a:rPr kumimoji="1" lang="en-US" altLang="zh-TW" dirty="0"/>
              <a:t>print(f'{min:.2f}')</a:t>
            </a:r>
          </a:p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5237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1592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# def 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(n):</a:t>
            </a:r>
          </a:p>
          <a:p>
            <a:r>
              <a:rPr kumimoji="1" lang="en-US" altLang="zh-TW" dirty="0"/>
              <a:t>#     sum = 0</a:t>
            </a:r>
          </a:p>
          <a:p>
            <a:r>
              <a:rPr kumimoji="1" lang="en-US" altLang="zh-TW" dirty="0"/>
              <a:t>#     while n != 0:</a:t>
            </a:r>
          </a:p>
          <a:p>
            <a:r>
              <a:rPr kumimoji="1" lang="en-US" altLang="zh-TW" dirty="0"/>
              <a:t>#         sum += n % 10</a:t>
            </a:r>
          </a:p>
          <a:p>
            <a:r>
              <a:rPr kumimoji="1" lang="en-US" altLang="zh-TW" dirty="0"/>
              <a:t>#         n = n //10</a:t>
            </a:r>
          </a:p>
          <a:p>
            <a:r>
              <a:rPr kumimoji="1" lang="en-US" altLang="zh-TW" dirty="0"/>
              <a:t>#     return sum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 def 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(n):</a:t>
            </a:r>
          </a:p>
          <a:p>
            <a:r>
              <a:rPr kumimoji="1" lang="en-US" altLang="zh-TW" dirty="0"/>
              <a:t>#     a = sum(list(map(int, list(str(n)))))</a:t>
            </a:r>
          </a:p>
          <a:p>
            <a:r>
              <a:rPr kumimoji="1" lang="en-US" altLang="zh-TW" dirty="0"/>
              <a:t>#     return a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 def 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(n):</a:t>
            </a:r>
          </a:p>
          <a:p>
            <a:r>
              <a:rPr kumimoji="1" lang="en-US" altLang="zh-TW" dirty="0"/>
              <a:t>#     foo = list(str(n))</a:t>
            </a:r>
          </a:p>
          <a:p>
            <a:r>
              <a:rPr kumimoji="1" lang="en-US" altLang="zh-TW" dirty="0"/>
              <a:t>#     sum = 0</a:t>
            </a:r>
          </a:p>
          <a:p>
            <a:r>
              <a:rPr kumimoji="1" lang="en-US" altLang="zh-TW" dirty="0"/>
              <a:t>#     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in foo:</a:t>
            </a:r>
          </a:p>
          <a:p>
            <a:r>
              <a:rPr kumimoji="1" lang="en-US" altLang="zh-TW" dirty="0"/>
              <a:t>#         sum += int(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#     return sum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(0))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(5))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(45))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(263))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add_digits</a:t>
            </a:r>
            <a:r>
              <a:rPr kumimoji="1" lang="en-US" altLang="zh-TW" dirty="0"/>
              <a:t>(9876))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689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C0613-37F2-655A-D569-206B685C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B1098E9-A0CF-3696-6BF3-7202CA07A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72397E-FAC8-6EF2-57AC-8CCBFF90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in range(1, 10):</a:t>
            </a:r>
          </a:p>
          <a:p>
            <a:r>
              <a:rPr kumimoji="1" lang="en-US" altLang="zh-TW" dirty="0"/>
              <a:t>    for j in range(1, 10):</a:t>
            </a:r>
          </a:p>
          <a:p>
            <a:r>
              <a:rPr kumimoji="1" lang="en-US" altLang="zh-TW" dirty="0"/>
              <a:t>        print(j, 'x',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'=', j*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end=' ')</a:t>
            </a:r>
          </a:p>
          <a:p>
            <a:r>
              <a:rPr kumimoji="1" lang="en-US" altLang="zh-TW" dirty="0"/>
              <a:t>    print()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763C-C2A3-CC8D-675F-A81DBF7FB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0817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07E8-063A-7F94-06A5-EB8625E3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08F065B-B06A-4099-EC09-CBA76123B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CB4C0A-9235-D547-72F5-561B5ED8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28EA1D-0D65-0D3A-0772-9818BCB1A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9460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07E8-063A-7F94-06A5-EB8625E3A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08F065B-B06A-4099-EC09-CBA76123B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CB4C0A-9235-D547-72F5-561B5ED8D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28EA1D-0D65-0D3A-0772-9818BCB1A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8260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C0613-37F2-655A-D569-206B685C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B1098E9-A0CF-3696-6BF3-7202CA07A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72397E-FAC8-6EF2-57AC-8CCBFF907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for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in range(1, 10):</a:t>
            </a:r>
          </a:p>
          <a:p>
            <a:r>
              <a:rPr kumimoji="1" lang="en-US" altLang="zh-TW" dirty="0"/>
              <a:t>    for j in range(1, 10):</a:t>
            </a:r>
          </a:p>
          <a:p>
            <a:r>
              <a:rPr kumimoji="1" lang="en-US" altLang="zh-TW" dirty="0"/>
              <a:t>        print(j, 'x',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'=', j*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, end=' ')</a:t>
            </a:r>
          </a:p>
          <a:p>
            <a:r>
              <a:rPr kumimoji="1" lang="en-US" altLang="zh-TW" dirty="0"/>
              <a:t>    print()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763C-C2A3-CC8D-675F-A81DBF7FB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191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is_geometric_sequence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):</a:t>
            </a:r>
          </a:p>
          <a:p>
            <a:r>
              <a:rPr kumimoji="1" lang="en-US" altLang="zh-TW" dirty="0"/>
              <a:t>    if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) &lt;= 1:</a:t>
            </a:r>
          </a:p>
          <a:p>
            <a:r>
              <a:rPr kumimoji="1" lang="en-US" altLang="zh-TW" dirty="0"/>
              <a:t>        return False</a:t>
            </a:r>
          </a:p>
          <a:p>
            <a:r>
              <a:rPr kumimoji="1" lang="en-US" altLang="zh-TW" dirty="0"/>
              <a:t>    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= 0</a:t>
            </a:r>
          </a:p>
          <a:p>
            <a:r>
              <a:rPr kumimoji="1" lang="en-US" altLang="zh-TW" dirty="0"/>
              <a:t>    while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&lt; </a:t>
            </a:r>
            <a:r>
              <a:rPr kumimoji="1" lang="en-US" altLang="zh-TW" dirty="0" err="1"/>
              <a:t>len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) - 2: </a:t>
            </a:r>
          </a:p>
          <a:p>
            <a:r>
              <a:rPr kumimoji="1" lang="en-US" altLang="zh-TW" dirty="0"/>
              <a:t>        if (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+ 1] / 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]) !=  (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+ 2] / </a:t>
            </a:r>
            <a:r>
              <a:rPr kumimoji="1" lang="en-US" altLang="zh-TW" dirty="0" err="1"/>
              <a:t>lst</a:t>
            </a:r>
            <a:r>
              <a:rPr kumimoji="1" lang="en-US" altLang="zh-TW" dirty="0"/>
              <a:t>[i+1]):</a:t>
            </a:r>
          </a:p>
          <a:p>
            <a:r>
              <a:rPr kumimoji="1" lang="en-US" altLang="zh-TW" dirty="0"/>
              <a:t>            return False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 += 1</a:t>
            </a:r>
          </a:p>
          <a:p>
            <a:r>
              <a:rPr kumimoji="1" lang="en-US" altLang="zh-TW" dirty="0"/>
              <a:t>    return True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is_geometric_sequence</a:t>
            </a:r>
            <a:r>
              <a:rPr kumimoji="1" lang="en-US" altLang="zh-TW" dirty="0"/>
              <a:t>([3, 9, 27]))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is_geometric_sequence</a:t>
            </a:r>
            <a:r>
              <a:rPr kumimoji="1" lang="en-US" altLang="zh-TW" dirty="0"/>
              <a:t>([1, 4, 16]))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is_geometric_sequence</a:t>
            </a:r>
            <a:r>
              <a:rPr kumimoji="1" lang="en-US" altLang="zh-TW" dirty="0"/>
              <a:t>([3, 6, 18]))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is_geometric_sequence</a:t>
            </a:r>
            <a:r>
              <a:rPr kumimoji="1" lang="en-US" altLang="zh-TW" dirty="0"/>
              <a:t>([3]))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is_geometric_sequence</a:t>
            </a:r>
            <a:r>
              <a:rPr kumimoji="1" lang="en-US" altLang="zh-TW" dirty="0"/>
              <a:t>([2, 4, 8, 16, 32]))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8434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# </a:t>
            </a:r>
            <a:r>
              <a:rPr kumimoji="1" lang="en-US" altLang="zh-TW" dirty="0" err="1"/>
              <a:t>crd</a:t>
            </a:r>
            <a:r>
              <a:rPr kumimoji="1" lang="en-US" altLang="zh-TW" dirty="0"/>
              <a:t> id: 1234-5678-9ABC-DEFX  (X: checksum </a:t>
            </a:r>
            <a:r>
              <a:rPr kumimoji="1" lang="zh-TW" altLang="en-US" dirty="0"/>
              <a:t>檢查碼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# python: 0123-4567-89AB-CDEX</a:t>
            </a:r>
          </a:p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convert_id</a:t>
            </a:r>
            <a:r>
              <a:rPr kumimoji="1" lang="en-US" altLang="zh-TW" dirty="0"/>
              <a:t>(id):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id_no_dash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id.replace</a:t>
            </a:r>
            <a:r>
              <a:rPr kumimoji="1" lang="en-US" altLang="zh-TW" dirty="0"/>
              <a:t>('-','')</a:t>
            </a:r>
          </a:p>
          <a:p>
            <a:r>
              <a:rPr kumimoji="1" lang="en-US" altLang="zh-TW" dirty="0"/>
              <a:t>    id_1 = </a:t>
            </a:r>
            <a:r>
              <a:rPr kumimoji="1" lang="en-US" altLang="zh-TW" dirty="0" err="1"/>
              <a:t>id_no_dash</a:t>
            </a:r>
            <a:r>
              <a:rPr kumimoji="1" lang="en-US" altLang="zh-TW" dirty="0"/>
              <a:t>[0]</a:t>
            </a:r>
          </a:p>
          <a:p>
            <a:r>
              <a:rPr kumimoji="1" lang="en-US" altLang="zh-TW" dirty="0"/>
              <a:t>    id_first_15 = </a:t>
            </a:r>
            <a:r>
              <a:rPr kumimoji="1" lang="en-US" altLang="zh-TW" dirty="0" err="1"/>
              <a:t>id_no_dash</a:t>
            </a:r>
            <a:r>
              <a:rPr kumimoji="1" lang="en-US" altLang="zh-TW" dirty="0"/>
              <a:t>[0:15]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id_no_dash</a:t>
            </a:r>
            <a:r>
              <a:rPr kumimoji="1" lang="en-US" altLang="zh-TW" dirty="0"/>
              <a:t>[15]</a:t>
            </a:r>
          </a:p>
          <a:p>
            <a:r>
              <a:rPr kumimoji="1" lang="en-US" altLang="zh-TW" dirty="0"/>
              <a:t>    # print(id_1, id_first_15, 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    return (id_1, id_first_15, 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calculate_weight</a:t>
            </a:r>
            <a:r>
              <a:rPr kumimoji="1" lang="en-US" altLang="zh-TW" dirty="0"/>
              <a:t>(id_first_15):</a:t>
            </a:r>
          </a:p>
          <a:p>
            <a:r>
              <a:rPr kumimoji="1" lang="en-US" altLang="zh-TW" dirty="0"/>
              <a:t>    sum = 0</a:t>
            </a:r>
          </a:p>
          <a:p>
            <a:r>
              <a:rPr kumimoji="1" lang="en-US" altLang="zh-TW" dirty="0"/>
              <a:t>    for count, value in enumerate(id_first_15):</a:t>
            </a:r>
          </a:p>
          <a:p>
            <a:r>
              <a:rPr kumimoji="1" lang="en-US" altLang="zh-TW" dirty="0"/>
              <a:t>        if count % 2 == 0:</a:t>
            </a:r>
          </a:p>
          <a:p>
            <a:r>
              <a:rPr kumimoji="1" lang="en-US" altLang="zh-TW" dirty="0"/>
              <a:t>            if int(value) * 2 &gt;= 10:</a:t>
            </a:r>
          </a:p>
          <a:p>
            <a:r>
              <a:rPr kumimoji="1" lang="en-US" altLang="zh-TW" dirty="0"/>
              <a:t>                sum = sum + int(value) * 2 - 9</a:t>
            </a:r>
          </a:p>
          <a:p>
            <a:r>
              <a:rPr kumimoji="1" lang="en-US" altLang="zh-TW" dirty="0"/>
              <a:t>            else:</a:t>
            </a:r>
          </a:p>
          <a:p>
            <a:r>
              <a:rPr kumimoji="1" lang="en-US" altLang="zh-TW" dirty="0"/>
              <a:t>                sum = sum + int(value) * 2</a:t>
            </a:r>
          </a:p>
          <a:p>
            <a:r>
              <a:rPr kumimoji="1" lang="en-US" altLang="zh-TW" dirty="0"/>
              <a:t>        else:</a:t>
            </a:r>
          </a:p>
          <a:p>
            <a:r>
              <a:rPr kumimoji="1" lang="en-US" altLang="zh-TW" dirty="0"/>
              <a:t>            sum = sum + int(value)</a:t>
            </a:r>
          </a:p>
          <a:p>
            <a:r>
              <a:rPr kumimoji="1" lang="en-US" altLang="zh-TW" dirty="0"/>
              <a:t>    return sum</a:t>
            </a:r>
          </a:p>
          <a:p>
            <a:r>
              <a:rPr kumimoji="1" lang="en-US" altLang="zh-TW" dirty="0"/>
              <a:t>    </a:t>
            </a:r>
          </a:p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is_valid_credit_card</a:t>
            </a:r>
            <a:r>
              <a:rPr kumimoji="1" lang="en-US" altLang="zh-TW" dirty="0"/>
              <a:t>(id):</a:t>
            </a:r>
          </a:p>
          <a:p>
            <a:r>
              <a:rPr kumimoji="1" lang="en-US" altLang="zh-TW" dirty="0"/>
              <a:t>    (id_1, id_first_15, 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) = </a:t>
            </a:r>
            <a:r>
              <a:rPr kumimoji="1" lang="en-US" altLang="zh-TW" dirty="0" err="1"/>
              <a:t>convert_id</a:t>
            </a:r>
            <a:r>
              <a:rPr kumimoji="1" lang="en-US" altLang="zh-TW" dirty="0"/>
              <a:t>(id) #id_15 = 541234567890123, </a:t>
            </a:r>
            <a:r>
              <a:rPr kumimoji="1" lang="en-US" altLang="zh-TW" dirty="0" err="1"/>
              <a:t>id_check</a:t>
            </a:r>
            <a:r>
              <a:rPr kumimoji="1" lang="en-US" altLang="zh-TW" dirty="0"/>
              <a:t> = 2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weight_value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calculate_weight</a:t>
            </a:r>
            <a:r>
              <a:rPr kumimoji="1" lang="en-US" altLang="zh-TW" dirty="0"/>
              <a:t>(id_first_15) % 10</a:t>
            </a:r>
          </a:p>
          <a:p>
            <a:r>
              <a:rPr kumimoji="1" lang="en-US" altLang="zh-TW" dirty="0"/>
              <a:t>    if </a:t>
            </a:r>
            <a:r>
              <a:rPr kumimoji="1" lang="en-US" altLang="zh-TW" dirty="0" err="1"/>
              <a:t>weight_value</a:t>
            </a:r>
            <a:r>
              <a:rPr kumimoji="1" lang="en-US" altLang="zh-TW" dirty="0"/>
              <a:t> == 0:</a:t>
            </a:r>
          </a:p>
          <a:p>
            <a:r>
              <a:rPr kumimoji="1" lang="en-US" altLang="zh-TW" dirty="0"/>
              <a:t>        checksum = 0</a:t>
            </a:r>
          </a:p>
          <a:p>
            <a:r>
              <a:rPr kumimoji="1" lang="en-US" altLang="zh-TW" dirty="0"/>
              <a:t>    else:</a:t>
            </a:r>
          </a:p>
          <a:p>
            <a:r>
              <a:rPr kumimoji="1" lang="en-US" altLang="zh-TW" dirty="0"/>
              <a:t>        checksum = 10 - </a:t>
            </a:r>
            <a:r>
              <a:rPr kumimoji="1" lang="en-US" altLang="zh-TW" dirty="0" err="1"/>
              <a:t>weight_value</a:t>
            </a:r>
            <a:endParaRPr kumimoji="1" lang="en-US" altLang="zh-TW" dirty="0"/>
          </a:p>
          <a:p>
            <a:r>
              <a:rPr kumimoji="1" lang="en-US" altLang="zh-TW" dirty="0"/>
              <a:t>    </a:t>
            </a:r>
          </a:p>
          <a:p>
            <a:r>
              <a:rPr kumimoji="1" lang="en-US" altLang="zh-TW" dirty="0"/>
              <a:t>    if checksum == int(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) and id_1 == '5':</a:t>
            </a:r>
          </a:p>
          <a:p>
            <a:r>
              <a:rPr kumimoji="1" lang="en-US" altLang="zh-TW" dirty="0"/>
              <a:t>        return 'MASTER_CARD'</a:t>
            </a:r>
          </a:p>
          <a:p>
            <a:r>
              <a:rPr kumimoji="1" lang="en-US" altLang="zh-TW" dirty="0"/>
              <a:t>    if checksum == int(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) and id_1 == '4':</a:t>
            </a:r>
          </a:p>
          <a:p>
            <a:r>
              <a:rPr kumimoji="1" lang="en-US" altLang="zh-TW" dirty="0"/>
              <a:t>        return 'VISA_CARD'</a:t>
            </a:r>
          </a:p>
          <a:p>
            <a:r>
              <a:rPr kumimoji="1" lang="en-US" altLang="zh-TW" dirty="0"/>
              <a:t>    if checksum != int(</a:t>
            </a:r>
            <a:r>
              <a:rPr kumimoji="1" lang="en-US" altLang="zh-TW" dirty="0" err="1"/>
              <a:t>id_last</a:t>
            </a:r>
            <a:r>
              <a:rPr kumimoji="1" lang="en-US" altLang="zh-TW" dirty="0"/>
              <a:t>):</a:t>
            </a:r>
          </a:p>
          <a:p>
            <a:r>
              <a:rPr kumimoji="1" lang="en-US" altLang="zh-TW" dirty="0"/>
              <a:t>        return 'INVALID'</a:t>
            </a:r>
          </a:p>
          <a:p>
            <a:r>
              <a:rPr kumimoji="1" lang="en-US" altLang="zh-TW" dirty="0"/>
              <a:t>    </a:t>
            </a:r>
          </a:p>
          <a:p>
            <a:r>
              <a:rPr kumimoji="1" lang="en-US" altLang="zh-TW" dirty="0"/>
              <a:t>card_1 = '5412-3456-7890-1232'</a:t>
            </a:r>
          </a:p>
          <a:p>
            <a:r>
              <a:rPr kumimoji="1" lang="en-US" altLang="zh-TW" dirty="0"/>
              <a:t>card_2 = '4886-8332-2871-9865'</a:t>
            </a:r>
          </a:p>
          <a:p>
            <a:r>
              <a:rPr kumimoji="1" lang="en-US" altLang="zh-TW" dirty="0"/>
              <a:t>card_3 = '4888-8332-2871-9865'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is_valid_credit_card</a:t>
            </a:r>
            <a:r>
              <a:rPr kumimoji="1" lang="en-US" altLang="zh-TW" dirty="0"/>
              <a:t>(card_1)) # MASTER_CARD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is_valid_credit_card</a:t>
            </a:r>
            <a:r>
              <a:rPr kumimoji="1" lang="en-US" altLang="zh-TW" dirty="0"/>
              <a:t>(card_2)) # VISA_CARD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is_valid_credit_card</a:t>
            </a:r>
            <a:r>
              <a:rPr kumimoji="1" lang="en-US" altLang="zh-TW" dirty="0"/>
              <a:t>(card_3)) # INVALID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1756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def addition(</a:t>
            </a:r>
            <a:r>
              <a:rPr kumimoji="1" lang="en-US" altLang="zh-TW" dirty="0" err="1"/>
              <a:t>num_str</a:t>
            </a:r>
            <a:r>
              <a:rPr kumimoji="1" lang="en-US" altLang="zh-TW" dirty="0"/>
              <a:t>):</a:t>
            </a:r>
          </a:p>
          <a:p>
            <a:r>
              <a:rPr kumimoji="1" lang="en-US" altLang="zh-TW" dirty="0"/>
              <a:t>    sum = 0</a:t>
            </a:r>
          </a:p>
          <a:p>
            <a:r>
              <a:rPr kumimoji="1" lang="en-US" altLang="zh-TW" dirty="0"/>
              <a:t>    for </a:t>
            </a:r>
            <a:r>
              <a:rPr kumimoji="1" lang="en-US" altLang="zh-TW" dirty="0" err="1"/>
              <a:t>ch</a:t>
            </a:r>
            <a:r>
              <a:rPr kumimoji="1" lang="en-US" altLang="zh-TW" dirty="0"/>
              <a:t> in </a:t>
            </a:r>
            <a:r>
              <a:rPr kumimoji="1" lang="en-US" altLang="zh-TW" dirty="0" err="1"/>
              <a:t>num_str</a:t>
            </a:r>
            <a:r>
              <a:rPr kumimoji="1" lang="en-US" altLang="zh-TW" dirty="0"/>
              <a:t>:</a:t>
            </a:r>
          </a:p>
          <a:p>
            <a:r>
              <a:rPr kumimoji="1" lang="en-US" altLang="zh-TW" dirty="0"/>
              <a:t>        sum = sum + int(</a:t>
            </a:r>
            <a:r>
              <a:rPr kumimoji="1" lang="en-US" altLang="zh-TW" dirty="0" err="1"/>
              <a:t>ch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    return sum    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def </a:t>
            </a:r>
            <a:r>
              <a:rPr kumimoji="1" lang="en-US" altLang="zh-TW" dirty="0" err="1"/>
              <a:t>calculate_life_num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b_day</a:t>
            </a:r>
            <a:r>
              <a:rPr kumimoji="1" lang="en-US" altLang="zh-TW" dirty="0"/>
              <a:t>):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b_day_num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b_day.replace</a:t>
            </a:r>
            <a:r>
              <a:rPr kumimoji="1" lang="en-US" altLang="zh-TW" dirty="0"/>
              <a:t>(' ','')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life_num</a:t>
            </a:r>
            <a:r>
              <a:rPr kumimoji="1" lang="en-US" altLang="zh-TW" dirty="0"/>
              <a:t> = addition(</a:t>
            </a:r>
            <a:r>
              <a:rPr kumimoji="1" lang="en-US" altLang="zh-TW" dirty="0" err="1"/>
              <a:t>b_day_num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    while </a:t>
            </a:r>
            <a:r>
              <a:rPr kumimoji="1" lang="en-US" altLang="zh-TW" dirty="0" err="1"/>
              <a:t>life_num</a:t>
            </a:r>
            <a:r>
              <a:rPr kumimoji="1" lang="en-US" altLang="zh-TW" dirty="0"/>
              <a:t> &gt;= 10:</a:t>
            </a:r>
          </a:p>
          <a:p>
            <a:r>
              <a:rPr kumimoji="1" lang="en-US" altLang="zh-TW" dirty="0"/>
              <a:t>        </a:t>
            </a:r>
            <a:r>
              <a:rPr kumimoji="1" lang="en-US" altLang="zh-TW" dirty="0" err="1"/>
              <a:t>life_num</a:t>
            </a:r>
            <a:r>
              <a:rPr kumimoji="1" lang="en-US" altLang="zh-TW" dirty="0"/>
              <a:t> = addition(str(</a:t>
            </a:r>
            <a:r>
              <a:rPr kumimoji="1" lang="en-US" altLang="zh-TW" dirty="0" err="1"/>
              <a:t>life_num</a:t>
            </a:r>
            <a:r>
              <a:rPr kumimoji="1" lang="en-US" altLang="zh-TW" dirty="0"/>
              <a:t>))</a:t>
            </a:r>
          </a:p>
          <a:p>
            <a:r>
              <a:rPr kumimoji="1" lang="en-US" altLang="zh-TW" dirty="0"/>
              <a:t>    return </a:t>
            </a:r>
            <a:r>
              <a:rPr kumimoji="1" lang="en-US" altLang="zh-TW" dirty="0" err="1"/>
              <a:t>life_num</a:t>
            </a:r>
            <a:endParaRPr kumimoji="1" lang="en-US" altLang="zh-TW" dirty="0"/>
          </a:p>
          <a:p>
            <a:r>
              <a:rPr kumimoji="1" lang="en-US" altLang="zh-TW" dirty="0"/>
              <a:t>    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B1 = '1991 11 07'  #2</a:t>
            </a:r>
          </a:p>
          <a:p>
            <a:r>
              <a:rPr kumimoji="1" lang="en-US" altLang="zh-TW" dirty="0"/>
              <a:t>B2 = '1946 06 14'  #</a:t>
            </a:r>
            <a:r>
              <a:rPr kumimoji="1" lang="zh-TW" altLang="en-US" dirty="0"/>
              <a:t>川普</a:t>
            </a:r>
            <a:r>
              <a:rPr kumimoji="1" lang="en-US" altLang="zh-TW" dirty="0"/>
              <a:t>, 4</a:t>
            </a:r>
          </a:p>
          <a:p>
            <a:r>
              <a:rPr kumimoji="1" lang="en-US" altLang="zh-TW" dirty="0"/>
              <a:t>B3 = '1954 09 21'</a:t>
            </a:r>
          </a:p>
          <a:p>
            <a:r>
              <a:rPr kumimoji="1" lang="en-US" altLang="zh-TW" dirty="0"/>
              <a:t>  #</a:t>
            </a:r>
            <a:r>
              <a:rPr kumimoji="1" lang="zh-TW" altLang="en-US" dirty="0"/>
              <a:t>安倍晉三</a:t>
            </a:r>
            <a:r>
              <a:rPr kumimoji="1" lang="en-US" altLang="zh-TW" dirty="0"/>
              <a:t>, 4</a:t>
            </a:r>
          </a:p>
          <a:p>
            <a:r>
              <a:rPr kumimoji="1" lang="en-US" altLang="zh-TW" dirty="0"/>
              <a:t>B4 = '1984 01 08'</a:t>
            </a:r>
          </a:p>
          <a:p>
            <a:r>
              <a:rPr kumimoji="1" lang="en-US" altLang="zh-TW" dirty="0"/>
              <a:t>  #</a:t>
            </a:r>
            <a:r>
              <a:rPr kumimoji="1" lang="zh-TW" altLang="en-US" dirty="0"/>
              <a:t>金正恩</a:t>
            </a:r>
            <a:r>
              <a:rPr kumimoji="1" lang="en-US" altLang="zh-TW" dirty="0"/>
              <a:t>, 4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calculate_life_num</a:t>
            </a:r>
            <a:r>
              <a:rPr kumimoji="1" lang="en-US" altLang="zh-TW" dirty="0"/>
              <a:t>(B1))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calculate_life_num</a:t>
            </a:r>
            <a:r>
              <a:rPr kumimoji="1" lang="en-US" altLang="zh-TW" dirty="0"/>
              <a:t>(B2))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calculate_life_num</a:t>
            </a:r>
            <a:r>
              <a:rPr kumimoji="1" lang="en-US" altLang="zh-TW" dirty="0"/>
              <a:t>(B3))</a:t>
            </a:r>
          </a:p>
          <a:p>
            <a:r>
              <a:rPr kumimoji="1" lang="en-US" altLang="zh-TW" dirty="0"/>
              <a:t>print(</a:t>
            </a:r>
            <a:r>
              <a:rPr kumimoji="1" lang="en-US" altLang="zh-TW" dirty="0" err="1"/>
              <a:t>calculate_life_num</a:t>
            </a:r>
            <a:r>
              <a:rPr kumimoji="1" lang="en-US" altLang="zh-TW" dirty="0"/>
              <a:t>(B4))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979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C78F-9CDC-E1CD-9700-033D7E3D1094}"/>
              </a:ext>
            </a:extLst>
          </p:cNvPr>
          <p:cNvSpPr txBox="1"/>
          <p:nvPr/>
        </p:nvSpPr>
        <p:spPr>
          <a:xfrm>
            <a:off x="10608510" y="657604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2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講師：林志偉</a:t>
            </a:r>
          </a:p>
        </p:txBody>
      </p:sp>
    </p:spTree>
    <p:extLst>
      <p:ext uri="{BB962C8B-B14F-4D97-AF65-F5344CB8AC3E}">
        <p14:creationId xmlns:p14="http://schemas.microsoft.com/office/powerpoint/2010/main" val="26061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70" y="135464"/>
            <a:ext cx="12180230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31801" y="1800225"/>
            <a:ext cx="10749367" cy="4351338"/>
          </a:xfrm>
        </p:spPr>
        <p:txBody>
          <a:bodyPr lIns="72000" tIns="72000" rIns="0" bIns="0" rtlCol="0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33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8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4527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0"/>
            <a:ext cx="9144000" cy="11938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80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72000" tIns="7200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aijogeorge.com/dummy-credit-card-generato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427288" y="2205038"/>
            <a:ext cx="5345112" cy="1458912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 err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Leetcode</a:t>
            </a:r>
            <a:r>
              <a:rPr lang="en-US" sz="48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演練</a:t>
            </a:r>
            <a:endParaRPr lang="en-US" sz="4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881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#1027 </a:t>
            </a:r>
            <a:r>
              <a:rPr lang="zh-TW" altLang="en-US" dirty="0"/>
              <a:t>信用卡號驗證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4"/>
            <a:ext cx="11623429" cy="2554266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題目：輸入一個信用卡卡號，</a:t>
            </a:r>
            <a:r>
              <a:rPr lang="en-US" altLang="zh-TW" dirty="0"/>
              <a:t>16 </a:t>
            </a:r>
            <a:r>
              <a:rPr lang="zh-TW" altLang="en-US" dirty="0"/>
              <a:t>碼，每 </a:t>
            </a:r>
            <a:r>
              <a:rPr lang="en-US" altLang="zh-TW" dirty="0"/>
              <a:t>4 </a:t>
            </a:r>
            <a:r>
              <a:rPr lang="zh-TW" altLang="en-US" dirty="0"/>
              <a:t>碼以 </a:t>
            </a:r>
            <a:r>
              <a:rPr lang="en-US" altLang="zh-TW" dirty="0"/>
              <a:t>- </a:t>
            </a:r>
            <a:r>
              <a:rPr lang="zh-TW" altLang="en-US" dirty="0"/>
              <a:t>做為分隔，若是信用卡不合法，請輸出 </a:t>
            </a:r>
            <a:r>
              <a:rPr lang="en-US" altLang="zh-TW" dirty="0"/>
              <a:t>INVALID</a:t>
            </a:r>
            <a:r>
              <a:rPr lang="zh-TW" altLang="en-US" dirty="0"/>
              <a:t>，否則輸出信用卡的發卡行，只會有 </a:t>
            </a:r>
            <a:r>
              <a:rPr lang="en-US" altLang="zh-TW" dirty="0"/>
              <a:t>VISA </a:t>
            </a:r>
            <a:r>
              <a:rPr lang="zh-TW" altLang="en-US" dirty="0"/>
              <a:t>與</a:t>
            </a:r>
            <a:r>
              <a:rPr lang="en-US" altLang="zh-TW" dirty="0"/>
              <a:t>MASTER_CARD </a:t>
            </a:r>
            <a:r>
              <a:rPr lang="zh-TW" altLang="en-US" dirty="0"/>
              <a:t>這兩種結果</a:t>
            </a:r>
            <a:endParaRPr lang="en-US" altLang="zh-TW" dirty="0"/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TW" altLang="en-US" dirty="0"/>
              <a:t> 測試規則</a:t>
            </a:r>
            <a:endParaRPr lang="en-US" altLang="zh-TW" dirty="0"/>
          </a:p>
          <a:p>
            <a:pPr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從左邊算起來的第一個數字為發卡行，</a:t>
            </a:r>
            <a:r>
              <a:rPr lang="en-US" altLang="zh-TW" dirty="0"/>
              <a:t>Master Card </a:t>
            </a:r>
            <a:r>
              <a:rPr lang="zh-TW" altLang="en-US" dirty="0"/>
              <a:t>是 </a:t>
            </a:r>
            <a:r>
              <a:rPr lang="en-US" altLang="zh-TW" dirty="0"/>
              <a:t>5 </a:t>
            </a:r>
            <a:r>
              <a:rPr lang="zh-TW" altLang="en-US" dirty="0"/>
              <a:t>開頭，</a:t>
            </a:r>
            <a:r>
              <a:rPr lang="en-US" altLang="zh-TW" dirty="0"/>
              <a:t>Visa </a:t>
            </a:r>
            <a:r>
              <a:rPr lang="zh-TW" altLang="en-US" dirty="0"/>
              <a:t>是 </a:t>
            </a:r>
            <a:r>
              <a:rPr lang="en-US" altLang="zh-TW" dirty="0"/>
              <a:t>4</a:t>
            </a:r>
            <a:r>
              <a:rPr lang="zh-TW" altLang="en-US" dirty="0"/>
              <a:t>，</a:t>
            </a:r>
            <a:r>
              <a:rPr lang="en-US" altLang="zh-TW" dirty="0"/>
              <a:t>JCB </a:t>
            </a:r>
            <a:r>
              <a:rPr lang="zh-TW" altLang="en-US" dirty="0"/>
              <a:t>則是 </a:t>
            </a:r>
            <a:r>
              <a:rPr lang="en-US" altLang="zh-TW" dirty="0"/>
              <a:t>3</a:t>
            </a:r>
          </a:p>
          <a:p>
            <a:pPr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前 </a:t>
            </a:r>
            <a:r>
              <a:rPr lang="en-US" altLang="zh-TW" dirty="0"/>
              <a:t>15 </a:t>
            </a:r>
            <a:r>
              <a:rPr lang="zh-TW" altLang="en-US" dirty="0"/>
              <a:t>位數經過加權後加總，會得出一個數字，先把這數字除以 </a:t>
            </a:r>
            <a:r>
              <a:rPr lang="en-US" altLang="zh-TW" dirty="0"/>
              <a:t>10 </a:t>
            </a:r>
            <a:r>
              <a:rPr lang="zh-TW" altLang="en-US" dirty="0"/>
              <a:t>取餘數，如果結果是 </a:t>
            </a:r>
            <a:r>
              <a:rPr lang="en-US" altLang="zh-TW" dirty="0"/>
              <a:t>0</a:t>
            </a:r>
            <a:r>
              <a:rPr lang="zh-TW" altLang="en-US" dirty="0"/>
              <a:t>，那檢查碼就是 </a:t>
            </a:r>
            <a:r>
              <a:rPr lang="en-US" altLang="zh-TW" dirty="0"/>
              <a:t>0</a:t>
            </a:r>
            <a:r>
              <a:rPr lang="zh-TW" altLang="en-US" dirty="0"/>
              <a:t>，否則就是用 </a:t>
            </a:r>
            <a:r>
              <a:rPr lang="en-US" altLang="zh-TW" dirty="0"/>
              <a:t>10 </a:t>
            </a:r>
            <a:r>
              <a:rPr lang="zh-TW" altLang="en-US" dirty="0"/>
              <a:t>減去之後的結果</a:t>
            </a:r>
            <a:endParaRPr lang="en-US" altLang="zh-TW" dirty="0"/>
          </a:p>
          <a:p>
            <a:pPr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權重的部分：左邊數起奇數位是 </a:t>
            </a:r>
            <a:r>
              <a:rPr lang="en-US" altLang="zh-TW" dirty="0"/>
              <a:t>2</a:t>
            </a:r>
            <a:r>
              <a:rPr lang="zh-TW" altLang="en-US" dirty="0"/>
              <a:t>，偶數位是 </a:t>
            </a:r>
            <a:r>
              <a:rPr lang="en-US" altLang="zh-TW" dirty="0"/>
              <a:t>1</a:t>
            </a:r>
          </a:p>
          <a:p>
            <a:pPr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若是在計算的過程中某一位數加權後的結果比 </a:t>
            </a:r>
            <a:r>
              <a:rPr lang="en-US" altLang="zh-TW" dirty="0"/>
              <a:t>10 </a:t>
            </a:r>
            <a:r>
              <a:rPr lang="zh-TW" altLang="en-US" dirty="0"/>
              <a:t>大，那請減去 </a:t>
            </a:r>
            <a:r>
              <a:rPr lang="en-US" altLang="zh-TW" dirty="0"/>
              <a:t>9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測試資料</a:t>
            </a:r>
            <a:r>
              <a:rPr lang="en-US" altLang="zh-TW" dirty="0"/>
              <a:t>: </a:t>
            </a:r>
            <a:r>
              <a:rPr lang="zh-TW" altLang="en-US" dirty="0"/>
              <a:t>信用卡卡號產生器 </a:t>
            </a:r>
            <a:r>
              <a:rPr lang="en-US" altLang="zh-TW" dirty="0">
                <a:hlinkClick r:id="rId3"/>
              </a:rPr>
              <a:t>https://saijogeorge.com/dummy-credit-card-generator/</a:t>
            </a:r>
            <a:endParaRPr lang="en-US" altLang="zh-TW" dirty="0"/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369CAD-1686-A987-81AC-5B56CEBB0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87336"/>
              </p:ext>
            </p:extLst>
          </p:nvPr>
        </p:nvGraphicFramePr>
        <p:xfrm>
          <a:off x="322269" y="4779898"/>
          <a:ext cx="38159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462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700464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5412-3456-7890-1232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MASTER_CARD</a:t>
                      </a:r>
                      <a:endParaRPr lang="zh-TW" altLang="en-US" sz="1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4886-8332-2871-9865</a:t>
                      </a:r>
                      <a:endParaRPr lang="zh-TW" altLang="en-US" sz="1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VISA_CARD</a:t>
                      </a:r>
                      <a:endParaRPr lang="zh-TW" altLang="en-US" sz="1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9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4888-8332-2871-9865</a:t>
                      </a:r>
                      <a:endParaRPr lang="zh-TW" altLang="en-US" sz="14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6906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A0C164E-DB2C-9D44-993E-535B7EB3D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30131"/>
              </p:ext>
            </p:extLst>
          </p:nvPr>
        </p:nvGraphicFramePr>
        <p:xfrm>
          <a:off x="4259007" y="4765632"/>
          <a:ext cx="7488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03207406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04864790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0431268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34608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5130235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282738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1247462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646878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10915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847472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9734964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2462494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57480160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812824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4153264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49269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位數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10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11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12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13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14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15</a:t>
                      </a:r>
                      <a:endParaRPr lang="zh-TW" altLang="en-US" sz="1100" b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19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100" b="0" kern="12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  <a:cs typeface="+mn-cs"/>
                        </a:rPr>
                        <a:t>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7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  <a:endParaRPr lang="zh-TW" altLang="en-US" sz="110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13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權重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1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權值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solidFill>
                            <a:schemeClr val="accent5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solidFill>
                          <a:schemeClr val="accent5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solidFill>
                            <a:schemeClr val="accent5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endParaRPr lang="zh-TW" altLang="en-US" sz="1100" b="0" i="0" dirty="0">
                        <a:solidFill>
                          <a:schemeClr val="accent5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solidFill>
                            <a:schemeClr val="accent5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</a:t>
                      </a:r>
                      <a:endParaRPr lang="zh-TW" altLang="en-US" sz="1100" b="0" i="0" dirty="0">
                        <a:solidFill>
                          <a:schemeClr val="accent5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</a:t>
                      </a:r>
                      <a:endParaRPr lang="zh-TW" altLang="en-US" sz="11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06766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08326B7E-D5C2-B6DF-BA17-D57A4D431149}"/>
              </a:ext>
            </a:extLst>
          </p:cNvPr>
          <p:cNvSpPr txBox="1"/>
          <p:nvPr/>
        </p:nvSpPr>
        <p:spPr>
          <a:xfrm>
            <a:off x="4259007" y="6495825"/>
            <a:ext cx="6316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權值加總是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58), (58 % 10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8), (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檢查碼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10-8 = 2), (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若第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個位數不是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r>
            <a:r>
              <a:rPr kumimoji="1"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，則是錯誤的卡號</a:t>
            </a:r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6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#1028 </a:t>
            </a:r>
            <a:r>
              <a:rPr lang="zh-TW" altLang="en-US" dirty="0"/>
              <a:t>生命靈數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4"/>
            <a:ext cx="11623429" cy="2554266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題目：以上面川普的生日 </a:t>
            </a:r>
            <a:r>
              <a:rPr lang="en-US" altLang="zh-TW" dirty="0"/>
              <a:t>1946-06-14 </a:t>
            </a:r>
            <a:r>
              <a:rPr lang="zh-TW" altLang="en-US" dirty="0"/>
              <a:t>為例，就是 </a:t>
            </a:r>
            <a:r>
              <a:rPr lang="en-US" altLang="zh-TW" dirty="0"/>
              <a:t>1+9+4+6+0+6+1+4 = 31, </a:t>
            </a:r>
            <a:r>
              <a:rPr lang="zh-TW" altLang="en-US" dirty="0"/>
              <a:t>而我們把這個結果的每個位數再次做相加：</a:t>
            </a:r>
            <a:r>
              <a:rPr lang="en-US" altLang="zh-TW" dirty="0"/>
              <a:t>3+1 = 4</a:t>
            </a:r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zh-TW" altLang="en-US" dirty="0"/>
              <a:t> 生命靈數 </a:t>
            </a:r>
            <a:r>
              <a:rPr lang="en-US" altLang="zh-TW" dirty="0"/>
              <a:t>4</a:t>
            </a:r>
            <a:r>
              <a:rPr lang="zh-TW" altLang="en-US" dirty="0"/>
              <a:t> 的人的性格是「能幹的領導者，但冷酷沒有人情味」</a:t>
            </a:r>
            <a:endParaRPr lang="en-US" altLang="zh-TW" dirty="0"/>
          </a:p>
        </p:txBody>
      </p:sp>
      <p:pic>
        <p:nvPicPr>
          <p:cNvPr id="1026" name="Picture 2" descr="生命靈數】在你開口說愛他之前，請先弄懂九種數字的不同愛情觀– 幸運實驗室">
            <a:extLst>
              <a:ext uri="{FF2B5EF4-FFF2-40B4-BE49-F238E27FC236}">
                <a16:creationId xmlns:a16="http://schemas.microsoft.com/office/drawing/2014/main" id="{77528F80-9236-3FA0-690C-1C297CBEC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046" y="24955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46C39-F0B4-CB46-3213-E5228CF5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89435"/>
              </p:ext>
            </p:extLst>
          </p:nvPr>
        </p:nvGraphicFramePr>
        <p:xfrm>
          <a:off x="697172" y="3129280"/>
          <a:ext cx="3645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42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1991 11 07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1946 06 14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9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1954 09 21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1984 01 08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7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20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#1029 </a:t>
            </a:r>
            <a:r>
              <a:rPr lang="zh-TW" altLang="en-US" dirty="0"/>
              <a:t>加減乘除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5"/>
            <a:ext cx="11623429" cy="450982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題目：給兩個數字以及一個運算符號（只會是加減乘除其中一個）求出計算結果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46C39-F0B4-CB46-3213-E5228CF5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7856"/>
              </p:ext>
            </p:extLst>
          </p:nvPr>
        </p:nvGraphicFramePr>
        <p:xfrm>
          <a:off x="711921" y="2501900"/>
          <a:ext cx="36454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42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 * 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 + 2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8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9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6 - 2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6 / 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7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58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#1030 </a:t>
            </a:r>
            <a:r>
              <a:rPr lang="zh-TW" altLang="en-US" dirty="0"/>
              <a:t>判斷迴文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5"/>
            <a:ext cx="11623429" cy="450982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題目：迴文是正讀反讀都一樣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46C39-F0B4-CB46-3213-E5228CF5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103658"/>
              </p:ext>
            </p:extLst>
          </p:nvPr>
        </p:nvGraphicFramePr>
        <p:xfrm>
          <a:off x="711921" y="2501900"/>
          <a:ext cx="4077026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上海自來水來自海上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abba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9503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abc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69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86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#1031</a:t>
            </a:r>
            <a:r>
              <a:rPr lang="zh-TW" altLang="en-US" dirty="0"/>
              <a:t>完全平方和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5"/>
            <a:ext cx="11623429" cy="450982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/>
              <a:t>16</a:t>
            </a:r>
            <a:r>
              <a:rPr lang="zh-TW" altLang="en-US" dirty="0"/>
              <a:t>、</a:t>
            </a:r>
            <a:r>
              <a:rPr lang="en-US" altLang="zh-TW" dirty="0"/>
              <a:t>25</a:t>
            </a:r>
            <a:r>
              <a:rPr lang="zh-TW" altLang="en-US" dirty="0"/>
              <a:t>、</a:t>
            </a:r>
            <a:r>
              <a:rPr lang="en-US" altLang="zh-TW" dirty="0"/>
              <a:t>36</a:t>
            </a:r>
            <a:r>
              <a:rPr lang="zh-TW" altLang="en-US" dirty="0"/>
              <a:t>、</a:t>
            </a:r>
            <a:r>
              <a:rPr lang="en-US" altLang="zh-TW" dirty="0"/>
              <a:t>49</a:t>
            </a:r>
            <a:r>
              <a:rPr lang="zh-TW" altLang="en-US" dirty="0"/>
              <a:t>，這些都是完全平方數</a:t>
            </a:r>
            <a:r>
              <a:rPr lang="en-US" altLang="zh-TW" dirty="0"/>
              <a:t>,</a:t>
            </a:r>
            <a:r>
              <a:rPr lang="zh-TW" altLang="en-US" dirty="0"/>
              <a:t>請求出 </a:t>
            </a:r>
            <a:r>
              <a:rPr lang="en-US" altLang="zh-TW" dirty="0"/>
              <a:t>1~N </a:t>
            </a:r>
            <a:r>
              <a:rPr lang="zh-TW" altLang="en-US" dirty="0"/>
              <a:t>裡面完全平方數的總和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46C39-F0B4-CB46-3213-E5228CF5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03386"/>
              </p:ext>
            </p:extLst>
          </p:nvPr>
        </p:nvGraphicFramePr>
        <p:xfrm>
          <a:off x="1150071" y="3500284"/>
          <a:ext cx="407702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TW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55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87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#1032 </a:t>
            </a:r>
            <a:r>
              <a:rPr lang="zh-TW" altLang="en-US" dirty="0"/>
              <a:t>平面距離計算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5"/>
            <a:ext cx="11623429" cy="450982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sz="2000" dirty="0"/>
              <a:t> </a:t>
            </a:r>
            <a:r>
              <a:rPr lang="zh-TW" altLang="en-US" sz="2000" dirty="0"/>
              <a:t>題目：兩個點 </a:t>
            </a:r>
            <a:r>
              <a:rPr lang="en-US" altLang="zh-TW" sz="2000" dirty="0"/>
              <a:t>(x1, y1) </a:t>
            </a:r>
            <a:r>
              <a:rPr lang="zh-TW" altLang="en-US" sz="2000" dirty="0"/>
              <a:t>與 </a:t>
            </a:r>
            <a:r>
              <a:rPr lang="en-US" altLang="zh-TW" sz="2000" dirty="0"/>
              <a:t>(x2, y2) </a:t>
            </a:r>
            <a:r>
              <a:rPr lang="zh-TW" altLang="en-US" sz="2000" dirty="0"/>
              <a:t>的距離計算公式為 </a:t>
            </a:r>
            <a:r>
              <a:rPr lang="en-US" altLang="zh-TW" sz="2000" dirty="0"/>
              <a:t>sqrt(</a:t>
            </a:r>
            <a:r>
              <a:rPr lang="zh-TW" altLang="en-US" sz="2000" b="0" i="0" u="none" strike="noStrike" dirty="0">
                <a:solidFill>
                  <a:srgbClr val="28344F"/>
                </a:solidFill>
                <a:effectLst/>
              </a:rPr>
              <a:t>∣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x</a:t>
            </a:r>
            <a:r>
              <a:rPr lang="en-US" altLang="zh-TW" sz="2000" b="0" i="0" u="none" strike="noStrike" baseline="-25000" dirty="0">
                <a:solidFill>
                  <a:srgbClr val="28344F"/>
                </a:solidFill>
                <a:effectLst/>
              </a:rPr>
              <a:t>1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−x</a:t>
            </a:r>
            <a:r>
              <a:rPr lang="en-US" altLang="zh-TW" sz="2000" b="0" i="0" u="none" strike="noStrike" baseline="-25000" dirty="0">
                <a:solidFill>
                  <a:srgbClr val="28344F"/>
                </a:solidFill>
                <a:effectLst/>
              </a:rPr>
              <a:t>2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∣</a:t>
            </a:r>
            <a:r>
              <a:rPr lang="en-US" altLang="zh-TW" sz="2000" b="0" i="0" u="none" strike="noStrike" baseline="30000" dirty="0">
                <a:solidFill>
                  <a:srgbClr val="28344F"/>
                </a:solidFill>
                <a:effectLst/>
              </a:rPr>
              <a:t>2 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+ ∣y</a:t>
            </a:r>
            <a:r>
              <a:rPr lang="en-US" altLang="zh-TW" sz="2000" b="0" i="0" u="none" strike="noStrike" baseline="-25000" dirty="0">
                <a:solidFill>
                  <a:srgbClr val="28344F"/>
                </a:solidFill>
                <a:effectLst/>
              </a:rPr>
              <a:t>1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−y</a:t>
            </a:r>
            <a:r>
              <a:rPr lang="en-US" altLang="zh-TW" sz="2000" b="0" i="0" u="none" strike="noStrike" baseline="-25000" dirty="0">
                <a:solidFill>
                  <a:srgbClr val="28344F"/>
                </a:solidFill>
                <a:effectLst/>
              </a:rPr>
              <a:t>2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∣</a:t>
            </a:r>
            <a:r>
              <a:rPr lang="en-US" altLang="zh-TW" sz="2000" b="0" i="0" u="none" strike="noStrike" baseline="30000" dirty="0">
                <a:solidFill>
                  <a:srgbClr val="28344F"/>
                </a:solidFill>
                <a:effectLst/>
              </a:rPr>
              <a:t>2</a:t>
            </a:r>
            <a:r>
              <a:rPr lang="en-US" altLang="zh-TW" sz="2000" b="0" i="0" u="none" strike="noStrike" dirty="0">
                <a:solidFill>
                  <a:srgbClr val="28344F"/>
                </a:solidFill>
                <a:effectLst/>
              </a:rPr>
              <a:t>)</a:t>
            </a:r>
            <a:br>
              <a:rPr lang="en-US" altLang="zh-TW" sz="2000" dirty="0"/>
            </a:br>
            <a:endParaRPr lang="zh-TW" altLang="en-US" sz="20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46C39-F0B4-CB46-3213-E5228CF5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87236"/>
              </p:ext>
            </p:extLst>
          </p:nvPr>
        </p:nvGraphicFramePr>
        <p:xfrm>
          <a:off x="1150071" y="3500284"/>
          <a:ext cx="4077026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1 1 2 2</a:t>
                      </a:r>
                      <a:endParaRPr lang="zh-TW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1.41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3 3 4 4</a:t>
                      </a:r>
                      <a:endParaRPr lang="zh-TW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1.41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33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#1033</a:t>
            </a:r>
            <a:r>
              <a:rPr lang="zh-TW" altLang="en-US" dirty="0"/>
              <a:t>最近點對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3" y="1687535"/>
            <a:ext cx="11623429" cy="450982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sz="2000" dirty="0"/>
              <a:t> </a:t>
            </a:r>
            <a:r>
              <a:rPr lang="zh-TW" altLang="en-US" sz="2000" dirty="0"/>
              <a:t>題目：在一個二維的坐標系裡面給你一大堆點的座標，請你求出距離最近的兩個點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946C39-F0B4-CB46-3213-E5228CF55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75413"/>
              </p:ext>
            </p:extLst>
          </p:nvPr>
        </p:nvGraphicFramePr>
        <p:xfrm>
          <a:off x="1301586" y="2508000"/>
          <a:ext cx="4077026" cy="291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2 2</a:t>
                      </a:r>
                    </a:p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</a:t>
                      </a:r>
                    </a:p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10 10</a:t>
                      </a:r>
                    </a:p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100 100</a:t>
                      </a:r>
                      <a:endParaRPr lang="zh-TW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2 2</a:t>
                      </a:r>
                    </a:p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1 1</a:t>
                      </a:r>
                    </a:p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1.41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</a:t>
                      </a:r>
                    </a:p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</a:t>
                      </a:r>
                    </a:p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</a:t>
                      </a:r>
                    </a:p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1 1</a:t>
                      </a:r>
                      <a:endParaRPr lang="zh-TW" alt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2 3</a:t>
                      </a:r>
                    </a:p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1 3</a:t>
                      </a:r>
                    </a:p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1.00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8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4F868-8D0D-8B18-0845-2474DA58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Read Input from On-line Judge System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1199C-C0BA-2611-A002-39E7A3FA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800224"/>
            <a:ext cx="6064249" cy="1208867"/>
          </a:xfrm>
        </p:spPr>
        <p:txBody>
          <a:bodyPr>
            <a:noAutofit/>
          </a:bodyPr>
          <a:lstStyle/>
          <a:p>
            <a:r>
              <a:rPr kumimoji="1" lang="en-US" altLang="zh-TW" sz="1600" dirty="0"/>
              <a:t>Python Class On-line Judge System – Formosa OJ</a:t>
            </a:r>
          </a:p>
          <a:p>
            <a:r>
              <a:rPr kumimoji="1" lang="en-US" altLang="zh-TW" sz="1600" dirty="0"/>
              <a:t>https://</a:t>
            </a:r>
            <a:r>
              <a:rPr kumimoji="1" lang="en-US" altLang="zh-TW" sz="1600" dirty="0" err="1"/>
              <a:t>formosa.oj.cs.nycu.edu.tw</a:t>
            </a:r>
            <a:r>
              <a:rPr kumimoji="1" lang="en-US" altLang="zh-TW" sz="1600" dirty="0"/>
              <a:t>/groups/55/bulletins/</a:t>
            </a:r>
          </a:p>
          <a:p>
            <a:r>
              <a:rPr kumimoji="1" lang="en-US" altLang="zh-TW" sz="1600" dirty="0"/>
              <a:t>Read input method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CD975B-273F-8FD7-2D7D-3EF74257590B}"/>
              </a:ext>
            </a:extLst>
          </p:cNvPr>
          <p:cNvGraphicFramePr>
            <a:graphicFrameLocks noGrp="1"/>
          </p:cNvGraphicFramePr>
          <p:nvPr/>
        </p:nvGraphicFramePr>
        <p:xfrm>
          <a:off x="5575302" y="3100107"/>
          <a:ext cx="5418666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778">
                  <a:extLst>
                    <a:ext uri="{9D8B030D-6E8A-4147-A177-3AD203B41FA5}">
                      <a16:colId xmlns:a16="http://schemas.microsoft.com/office/drawing/2014/main" val="2873282115"/>
                    </a:ext>
                  </a:extLst>
                </a:gridCol>
                <a:gridCol w="3411888">
                  <a:extLst>
                    <a:ext uri="{9D8B030D-6E8A-4147-A177-3AD203B41FA5}">
                      <a16:colId xmlns:a16="http://schemas.microsoft.com/office/drawing/2014/main" val="321458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# of data items</a:t>
                      </a:r>
                      <a:endParaRPr lang="zh-TW" altLang="en-US" sz="16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Get input</a:t>
                      </a:r>
                      <a:endParaRPr lang="zh-TW" altLang="en-US" sz="16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One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</a:rPr>
                        <a:t>n = int(input())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03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Fixed number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</a:rPr>
                        <a:t>a, b = map(int, input().split())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30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Not fixed number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</a:rPr>
                        <a:t>x = list(map(int, input().split()))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8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EOF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while True: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    try: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        x = int(input())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    except: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        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6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Multiple line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t = int(input()) 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for </a:t>
                      </a:r>
                      <a:r>
                        <a:rPr kumimoji="1" lang="en-US" altLang="zh-TW" sz="1200" dirty="0" err="1"/>
                        <a:t>i</a:t>
                      </a:r>
                      <a:r>
                        <a:rPr kumimoji="1" lang="en-US" altLang="zh-TW" sz="1200" dirty="0"/>
                        <a:t> in range(t):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    a1, a2, a3, a4 = map(int, input().split())</a:t>
                      </a:r>
                    </a:p>
                    <a:p>
                      <a:pPr marL="12700" lvl="1" indent="0">
                        <a:tabLst/>
                      </a:pPr>
                      <a:r>
                        <a:rPr kumimoji="1" lang="en-US" altLang="zh-TW" sz="1200" dirty="0"/>
                        <a:t>    # your code 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81021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25207538-5000-D8BA-5E50-82FE474A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488" y="4784073"/>
            <a:ext cx="2689224" cy="18662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407AC-5B6E-00ED-5324-5E11790E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54" y="3234266"/>
            <a:ext cx="3187700" cy="13822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8571B4-F840-A439-3A50-65773F9A8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1" y="4784812"/>
            <a:ext cx="1184274" cy="17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6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4F868-8D0D-8B18-0845-2474DA58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Our </a:t>
            </a:r>
            <a:r>
              <a:rPr kumimoji="1" lang="en-US" altLang="zh-TW" dirty="0" err="1"/>
              <a:t>LeetCode</a:t>
            </a:r>
            <a:r>
              <a:rPr kumimoji="1" lang="en-US" altLang="zh-TW" dirty="0"/>
              <a:t> On-line Judge System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1199C-C0BA-2611-A002-39E7A3FA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1" y="1800224"/>
            <a:ext cx="5664199" cy="1208867"/>
          </a:xfrm>
        </p:spPr>
        <p:txBody>
          <a:bodyPr>
            <a:noAutofit/>
          </a:bodyPr>
          <a:lstStyle/>
          <a:p>
            <a:r>
              <a:rPr kumimoji="1" lang="en-US" altLang="zh-TW" sz="1600" dirty="0"/>
              <a:t>Python Class On-line Judge System – Formosa OJ</a:t>
            </a:r>
          </a:p>
          <a:p>
            <a:r>
              <a:rPr kumimoji="1" lang="en-US" altLang="zh-TW" sz="1600" dirty="0"/>
              <a:t>https://</a:t>
            </a:r>
            <a:r>
              <a:rPr kumimoji="1" lang="en-US" altLang="zh-TW" sz="1600" dirty="0" err="1"/>
              <a:t>formosa.oj.cs.nycu.edu.tw</a:t>
            </a:r>
            <a:r>
              <a:rPr kumimoji="1" lang="en-US" altLang="zh-TW" sz="1600" dirty="0"/>
              <a:t>/</a:t>
            </a:r>
            <a:r>
              <a:rPr kumimoji="1" lang="en-US" altLang="zh-TW" sz="1600" dirty="0" err="1"/>
              <a:t>signin</a:t>
            </a:r>
            <a:r>
              <a:rPr kumimoji="1" lang="en-US" altLang="zh-TW" sz="1600" dirty="0"/>
              <a:t>/ </a:t>
            </a:r>
          </a:p>
          <a:p>
            <a:r>
              <a:rPr kumimoji="1" lang="en-US" altLang="zh-TW" sz="1600" dirty="0"/>
              <a:t>Read input method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CD975B-273F-8FD7-2D7D-3EF742575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571384"/>
              </p:ext>
            </p:extLst>
          </p:nvPr>
        </p:nvGraphicFramePr>
        <p:xfrm>
          <a:off x="6412232" y="1800224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778">
                  <a:extLst>
                    <a:ext uri="{9D8B030D-6E8A-4147-A177-3AD203B41FA5}">
                      <a16:colId xmlns:a16="http://schemas.microsoft.com/office/drawing/2014/main" val="2873282115"/>
                    </a:ext>
                  </a:extLst>
                </a:gridCol>
                <a:gridCol w="3411888">
                  <a:extLst>
                    <a:ext uri="{9D8B030D-6E8A-4147-A177-3AD203B41FA5}">
                      <a16:colId xmlns:a16="http://schemas.microsoft.com/office/drawing/2014/main" val="321458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# of data items</a:t>
                      </a:r>
                      <a:endParaRPr lang="zh-TW" altLang="en-US" sz="16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Get input</a:t>
                      </a:r>
                      <a:endParaRPr lang="zh-TW" altLang="en-US" sz="16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8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One line string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dirty="0" err="1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my_str</a:t>
                      </a:r>
                      <a:r>
                        <a:rPr lang="en-US" altLang="zh-TW" sz="1200" b="0" i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= input()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27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One number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</a:rPr>
                        <a:t>n = int(input())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03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Fixed number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</a:rPr>
                        <a:t>a, b = map(int, input().split())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30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Not fixed number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sz="1200" dirty="0">
                          <a:solidFill>
                            <a:schemeClr val="tx1"/>
                          </a:solidFill>
                        </a:rPr>
                        <a:t>x = list(map(int, input().split()))</a:t>
                      </a:r>
                      <a:endParaRPr lang="zh-TW" altLang="en-US" sz="1200" b="0" i="0" dirty="0">
                        <a:solidFill>
                          <a:schemeClr val="tx1"/>
                        </a:solidFill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84182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25207538-5000-D8BA-5E50-82FE474A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074" y="4295688"/>
            <a:ext cx="2689224" cy="186625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407AC-5B6E-00ED-5324-5E11790E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58" y="4295688"/>
            <a:ext cx="4304001" cy="186625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8571B4-F840-A439-3A50-65773F9A8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706" y="4295688"/>
            <a:ext cx="1184274" cy="1727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9FC67F8-E86F-FE2F-4D99-03BEE0379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85" y="4295688"/>
            <a:ext cx="2362200" cy="9596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D1AD557-53CD-6B9A-845F-0643360D3E3E}"/>
              </a:ext>
            </a:extLst>
          </p:cNvPr>
          <p:cNvSpPr/>
          <p:nvPr/>
        </p:nvSpPr>
        <p:spPr>
          <a:xfrm>
            <a:off x="649385" y="4692385"/>
            <a:ext cx="1260000" cy="216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C0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4041D2-6DA8-35E2-D96B-CCCD9D273F55}"/>
              </a:ext>
            </a:extLst>
          </p:cNvPr>
          <p:cNvSpPr txBox="1"/>
          <p:nvPr/>
        </p:nvSpPr>
        <p:spPr>
          <a:xfrm>
            <a:off x="354503" y="5305082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Google </a:t>
            </a:r>
            <a:r>
              <a:rPr kumimoji="1" lang="zh-TW" altLang="en-US" sz="1200" dirty="0"/>
              <a:t>登入顯示中文姓名</a:t>
            </a:r>
            <a:endParaRPr kumimoji="1" lang="en-US" altLang="zh-TW" sz="1200" dirty="0"/>
          </a:p>
          <a:p>
            <a:r>
              <a:rPr kumimoji="1" lang="en-US" altLang="zh-TW" sz="1200" dirty="0"/>
              <a:t>NYCU</a:t>
            </a:r>
            <a:r>
              <a:rPr kumimoji="1" lang="zh-TW" altLang="en-US" sz="1200" dirty="0"/>
              <a:t>登入顯示學號</a:t>
            </a:r>
          </a:p>
        </p:txBody>
      </p:sp>
    </p:spTree>
    <p:extLst>
      <p:ext uri="{BB962C8B-B14F-4D97-AF65-F5344CB8AC3E}">
        <p14:creationId xmlns:p14="http://schemas.microsoft.com/office/powerpoint/2010/main" val="316759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7364D-F3B2-C779-AEED-725E11061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BACKUP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38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zh-TW" altLang="en-US" dirty="0"/>
              <a:t>數字位數加總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4" y="1687534"/>
            <a:ext cx="4938378" cy="769063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題目：將一個整數各個位數相加</a:t>
            </a:r>
            <a:endParaRPr lang="en-US" altLang="zh-TW" dirty="0"/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測試資料</a:t>
            </a: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369CAD-1686-A987-81AC-5B56CEBB0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78293"/>
              </p:ext>
            </p:extLst>
          </p:nvPr>
        </p:nvGraphicFramePr>
        <p:xfrm>
          <a:off x="762758" y="2456597"/>
          <a:ext cx="36454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42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5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9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45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263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9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9876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2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5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640D-66B0-4A62-69C5-FA33CF5C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81B04-4306-2F2B-97FE-BC494536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/>
          <a:lstStyle/>
          <a:p>
            <a:r>
              <a:rPr kumimoji="1" lang="zh-TW" altLang="en-US" dirty="0"/>
              <a:t>聖誕樹</a:t>
            </a: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6D2737C0-0BD4-F09F-6721-9EEE7B9EE6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1332" y="1787132"/>
            <a:ext cx="8126267" cy="22271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for loop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印出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四層的聖誕樹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(N=4)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層的星號和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N-1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層的直槓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每一層的星號數為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2i+1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星星和直槓要置中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星號層可以是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2N-1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長度的置中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or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前置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N-i-1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個空格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直槓層可以是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2N-1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長度的置中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or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前置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N-1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個空格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7AF24D-45C9-5CFB-5F49-665DAFC8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27" y="1808658"/>
            <a:ext cx="566325" cy="1116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517906-DC2E-4466-4DFB-05A76BE1B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170" y="1808658"/>
            <a:ext cx="324000" cy="28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106A9A3-69ED-08DA-E3D0-D9BE72BA1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054" y="1805752"/>
            <a:ext cx="472500" cy="756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5A1CEA-3973-7AE6-A338-50F697AD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55" y="1808658"/>
            <a:ext cx="813075" cy="15569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6063B74-BF12-BDA6-7D88-605BCFD694CB}"/>
              </a:ext>
            </a:extLst>
          </p:cNvPr>
          <p:cNvSpPr txBox="1"/>
          <p:nvPr/>
        </p:nvSpPr>
        <p:spPr>
          <a:xfrm>
            <a:off x="5558079" y="2186658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N=1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8F8976B-7B0C-916A-AAC3-2D616E8D9C7C}"/>
              </a:ext>
            </a:extLst>
          </p:cNvPr>
          <p:cNvSpPr txBox="1"/>
          <p:nvPr/>
        </p:nvSpPr>
        <p:spPr>
          <a:xfrm>
            <a:off x="6189959" y="2592184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N=2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380BCE-EA05-5CF9-81D2-AAFDF1380868}"/>
              </a:ext>
            </a:extLst>
          </p:cNvPr>
          <p:cNvSpPr txBox="1"/>
          <p:nvPr/>
        </p:nvSpPr>
        <p:spPr>
          <a:xfrm>
            <a:off x="7223556" y="293037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N=3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F91F2E-A117-98B4-554E-5BF3FC2DB8B3}"/>
              </a:ext>
            </a:extLst>
          </p:cNvPr>
          <p:cNvSpPr txBox="1"/>
          <p:nvPr/>
        </p:nvSpPr>
        <p:spPr>
          <a:xfrm>
            <a:off x="8064804" y="3387570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N=4</a:t>
            </a:r>
            <a:endParaRPr kumimoji="1"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EED53B-E059-3A43-B431-8267980D888D}"/>
              </a:ext>
            </a:extLst>
          </p:cNvPr>
          <p:cNvSpPr txBox="1"/>
          <p:nvPr/>
        </p:nvSpPr>
        <p:spPr>
          <a:xfrm>
            <a:off x="6652703" y="180036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=0</a:t>
            </a:r>
            <a:endParaRPr kumimoji="1"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6B62B9-8958-2DA6-2336-F11AD882E239}"/>
              </a:ext>
            </a:extLst>
          </p:cNvPr>
          <p:cNvSpPr txBox="1"/>
          <p:nvPr/>
        </p:nvSpPr>
        <p:spPr>
          <a:xfrm>
            <a:off x="6652703" y="2031196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=1</a:t>
            </a:r>
            <a:endParaRPr kumimoji="1"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42BECF-5268-542E-F808-473B2102BD0A}"/>
              </a:ext>
            </a:extLst>
          </p:cNvPr>
          <p:cNvSpPr txBox="1"/>
          <p:nvPr/>
        </p:nvSpPr>
        <p:spPr>
          <a:xfrm>
            <a:off x="9184248" y="1592256"/>
            <a:ext cx="2841572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#方法一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做一個四層的聖誕樹</a:t>
            </a:r>
          </a:p>
          <a:p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 = 4</a:t>
            </a: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印星星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i in range(N):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print(f"{'*'*(2*i+1):^{2*N-1}}")</a:t>
            </a:r>
          </a:p>
          <a:p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印直槓    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j in range(N-1):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print(f"{'|':^{2*N-1}}")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8AA91C-CE52-A944-A865-942FC017622F}"/>
              </a:ext>
            </a:extLst>
          </p:cNvPr>
          <p:cNvSpPr txBox="1"/>
          <p:nvPr/>
        </p:nvSpPr>
        <p:spPr>
          <a:xfrm>
            <a:off x="8698078" y="1840410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=0</a:t>
            </a:r>
            <a:endParaRPr kumimoji="1"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1D5EADC-19D2-8463-34FB-6354FCBB7B9D}"/>
              </a:ext>
            </a:extLst>
          </p:cNvPr>
          <p:cNvSpPr txBox="1"/>
          <p:nvPr/>
        </p:nvSpPr>
        <p:spPr>
          <a:xfrm>
            <a:off x="8698078" y="207124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=1</a:t>
            </a:r>
            <a:endParaRPr kumimoji="1"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3A60EDC-A38E-9965-0419-13C4C1C5E151}"/>
              </a:ext>
            </a:extLst>
          </p:cNvPr>
          <p:cNvSpPr txBox="1"/>
          <p:nvPr/>
        </p:nvSpPr>
        <p:spPr>
          <a:xfrm>
            <a:off x="8700166" y="229879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=2</a:t>
            </a:r>
            <a:endParaRPr kumimoji="1"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D497B5-F58F-513E-842F-E409E303F1C0}"/>
              </a:ext>
            </a:extLst>
          </p:cNvPr>
          <p:cNvSpPr txBox="1"/>
          <p:nvPr/>
        </p:nvSpPr>
        <p:spPr>
          <a:xfrm>
            <a:off x="8702254" y="246372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9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</a:t>
            </a:r>
            <a:r>
              <a:rPr kumimoji="1" lang="en-US" altLang="zh-TW" sz="9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=3</a:t>
            </a:r>
            <a:endParaRPr kumimoji="1" lang="zh-TW" altLang="en-US" sz="9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65E332-73C7-14D6-A8E2-77EE2B92E03E}"/>
              </a:ext>
            </a:extLst>
          </p:cNvPr>
          <p:cNvSpPr txBox="1"/>
          <p:nvPr/>
        </p:nvSpPr>
        <p:spPr>
          <a:xfrm>
            <a:off x="9184248" y="3798725"/>
            <a:ext cx="2677098" cy="21236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#方法二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做一個四層的聖誕樹</a:t>
            </a:r>
          </a:p>
          <a:p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 = 4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#印星星</a:t>
            </a:r>
          </a:p>
          <a:p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i in range(N):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print(' '*(N-i-1) + f"{'*'*(2*i+1)}")</a:t>
            </a:r>
          </a:p>
          <a:p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#印直槓    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j in range(N-1):</a:t>
            </a:r>
          </a:p>
          <a:p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print(' '*(N-1) + '|')</a:t>
            </a:r>
          </a:p>
        </p:txBody>
      </p:sp>
    </p:spTree>
    <p:extLst>
      <p:ext uri="{BB962C8B-B14F-4D97-AF65-F5344CB8AC3E}">
        <p14:creationId xmlns:p14="http://schemas.microsoft.com/office/powerpoint/2010/main" val="34620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07EB-C33A-F0CF-DCAE-4209B28FD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E672AD-ABBD-1750-92E3-35535D4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找質數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E522CF-4B85-E36C-A250-4D82A2F5F3C9}"/>
              </a:ext>
            </a:extLst>
          </p:cNvPr>
          <p:cNvSpPr txBox="1"/>
          <p:nvPr/>
        </p:nvSpPr>
        <p:spPr>
          <a:xfrm>
            <a:off x="741609" y="1911110"/>
            <a:ext cx="57468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l"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找出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內的質數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大於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的自然數中，除了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和該數自身外，無法被其他自然數整除的數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先試試看某一個數是不是質數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(10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是不是質數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設計一個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2 ~ 20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的迴圈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將每一個數都用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的方式檢查一下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127642-ED38-EA59-6058-1262290AA623}"/>
              </a:ext>
            </a:extLst>
          </p:cNvPr>
          <p:cNvSpPr txBox="1"/>
          <p:nvPr/>
        </p:nvSpPr>
        <p:spPr>
          <a:xfrm>
            <a:off x="6657584" y="1911110"/>
            <a:ext cx="2286000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num =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is_Prime = True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i in range(2, num):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num%i == 0: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is_Prime = False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is_Prime: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print(f'{num} is Prime')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F073A5-A0D2-D524-0E88-15B480CD856F}"/>
              </a:ext>
            </a:extLst>
          </p:cNvPr>
          <p:cNvSpPr txBox="1"/>
          <p:nvPr/>
        </p:nvSpPr>
        <p:spPr>
          <a:xfrm>
            <a:off x="9112685" y="1911110"/>
            <a:ext cx="2423291" cy="16004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for num in range(2,21):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is_Prime = True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for i in range(2, num):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if num%i == 0: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is_Prime = False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is_Prime: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print(f'{num} is Prime')</a:t>
            </a:r>
          </a:p>
        </p:txBody>
      </p:sp>
    </p:spTree>
    <p:extLst>
      <p:ext uri="{BB962C8B-B14F-4D97-AF65-F5344CB8AC3E}">
        <p14:creationId xmlns:p14="http://schemas.microsoft.com/office/powerpoint/2010/main" val="177878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07EB-C33A-F0CF-DCAE-4209B28FD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E672AD-ABBD-1750-92E3-35535D4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n </a:t>
            </a:r>
            <a:r>
              <a:rPr lang="zh-TW" altLang="en-US" sz="3200" dirty="0"/>
              <a:t>階乘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6E522CF-4B85-E36C-A250-4D82A2F5F3C9}"/>
              </a:ext>
            </a:extLst>
          </p:cNvPr>
          <p:cNvSpPr txBox="1"/>
          <p:nvPr/>
        </p:nvSpPr>
        <p:spPr>
          <a:xfrm>
            <a:off x="741609" y="1911110"/>
            <a:ext cx="5746874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n!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階乘代表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 * 2 * 3 ... * n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的乘積，請用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程式實現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n!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計算。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讓使用者可以自行輸入一個數字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，請檢查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是否為合法數字否則回傳錯誤訊息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相關函數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</a:t>
            </a:r>
            <a:r>
              <a:rPr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isnumeric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())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利用程式計算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n!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的結果並且印在畫面上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通過以下測試</a:t>
            </a:r>
          </a:p>
          <a:p>
            <a:pPr marL="1257300" lvl="2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使用者輸入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4,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系統在畫面上輸出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24</a:t>
            </a:r>
          </a:p>
          <a:p>
            <a:pPr marL="1257300" lvl="2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使用者輸入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a,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系統在畫面上輸出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'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輸入錯誤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553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640D-66B0-4A62-69C5-FA33CF5C9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81B04-4306-2F2B-97FE-BC494536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3" y="115911"/>
            <a:ext cx="10749367" cy="1208868"/>
          </a:xfrm>
        </p:spPr>
        <p:txBody>
          <a:bodyPr/>
          <a:lstStyle/>
          <a:p>
            <a:r>
              <a:rPr kumimoji="1" lang="zh-TW" altLang="en-US" dirty="0"/>
              <a:t>猜密碼</a:t>
            </a:r>
          </a:p>
        </p:txBody>
      </p:sp>
      <p:sp>
        <p:nvSpPr>
          <p:cNvPr id="7" name="文字方塊 7">
            <a:extLst>
              <a:ext uri="{FF2B5EF4-FFF2-40B4-BE49-F238E27FC236}">
                <a16:creationId xmlns:a16="http://schemas.microsoft.com/office/drawing/2014/main" id="{6D2737C0-0BD4-F09F-6721-9EEE7B9EE60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533" y="1867771"/>
            <a:ext cx="3474635" cy="4420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</a:pP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猜密碼，最多猜五次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9A7833-51B9-12B9-BF37-5AD2CD9C9922}"/>
              </a:ext>
            </a:extLst>
          </p:cNvPr>
          <p:cNvSpPr txBox="1"/>
          <p:nvPr/>
        </p:nvSpPr>
        <p:spPr>
          <a:xfrm>
            <a:off x="634407" y="2493135"/>
            <a:ext cx="572067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#若猜錯五次, 則跳離迴圈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secret = 'p@ssw0rd'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max_tries = 5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guess = input('your secret: ')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tries = 1</a:t>
            </a:r>
          </a:p>
          <a:p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while guess != secret: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print('Your guess is wrong and you tried ' + str(tries) + ' times')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tries == max_tries: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print('You ran out of tries')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break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guess = input('your secret: ')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tries += 1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end game: right guess or over max tries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if (tries &lt;= max_tries) and (guess == secret):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print('You got it')</a:t>
            </a:r>
          </a:p>
        </p:txBody>
      </p:sp>
    </p:spTree>
    <p:extLst>
      <p:ext uri="{BB962C8B-B14F-4D97-AF65-F5344CB8AC3E}">
        <p14:creationId xmlns:p14="http://schemas.microsoft.com/office/powerpoint/2010/main" val="44862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C454-9159-3C9F-7FFE-72054187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" y="109184"/>
            <a:ext cx="10749367" cy="1208868"/>
          </a:xfrm>
        </p:spPr>
        <p:txBody>
          <a:bodyPr/>
          <a:lstStyle/>
          <a:p>
            <a:r>
              <a:rPr lang="en-US" altLang="zh-TW" dirty="0"/>
              <a:t>#1026 </a:t>
            </a:r>
            <a:r>
              <a:rPr lang="zh-TW" altLang="en-US" dirty="0"/>
              <a:t>判斷等比數列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C00D-B27C-877C-71BF-25049C2EA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34" y="1687534"/>
            <a:ext cx="4938378" cy="769063"/>
          </a:xfrm>
        </p:spPr>
        <p:txBody>
          <a:bodyPr anchor="t">
            <a:noAutofit/>
          </a:bodyPr>
          <a:lstStyle/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題目：給你一個數列，請判斷是否為等比數列</a:t>
            </a:r>
            <a:endParaRPr lang="en-US" altLang="zh-TW" dirty="0"/>
          </a:p>
          <a:p>
            <a:pPr marL="12700" indent="-127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zh-TW" dirty="0"/>
              <a:t> </a:t>
            </a:r>
            <a:r>
              <a:rPr lang="zh-TW" altLang="en-US" dirty="0"/>
              <a:t>測試資料</a:t>
            </a: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369CAD-1686-A987-81AC-5B56CEBB0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628343"/>
              </p:ext>
            </p:extLst>
          </p:nvPr>
        </p:nvGraphicFramePr>
        <p:xfrm>
          <a:off x="762758" y="2456597"/>
          <a:ext cx="36454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42">
                  <a:extLst>
                    <a:ext uri="{9D8B030D-6E8A-4147-A177-3AD203B41FA5}">
                      <a16:colId xmlns:a16="http://schemas.microsoft.com/office/drawing/2014/main" val="2832523574"/>
                    </a:ext>
                  </a:extLst>
                </a:gridCol>
                <a:gridCol w="1665026">
                  <a:extLst>
                    <a:ext uri="{9D8B030D-6E8A-4147-A177-3AD203B41FA5}">
                      <a16:colId xmlns:a16="http://schemas.microsoft.com/office/drawing/2014/main" val="2139843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input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output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3 9 27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65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1 4 16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95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3 6 18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2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2 4 8 16 32</a:t>
                      </a:r>
                      <a:endParaRPr lang="zh-TW" altLang="en-US" sz="160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01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307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職訓局上課講義.potx" id="{B97D62D1-45A4-7F49-984B-F4B3109E1773}" vid="{561C55C9-093E-0341-8163-07F7DA27B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32450</TotalTime>
  <Words>3123</Words>
  <Application>Microsoft Macintosh PowerPoint</Application>
  <PresentationFormat>寬螢幕</PresentationFormat>
  <Paragraphs>518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 UI</vt:lpstr>
      <vt:lpstr>Microsoft YaHei UI</vt:lpstr>
      <vt:lpstr>Arial</vt:lpstr>
      <vt:lpstr>Calibri</vt:lpstr>
      <vt:lpstr>Wingdings</vt:lpstr>
      <vt:lpstr>WelcomeDoc</vt:lpstr>
      <vt:lpstr>Leetcode 演練</vt:lpstr>
      <vt:lpstr>Our LeetCode On-line Judge System</vt:lpstr>
      <vt:lpstr>BACKUP</vt:lpstr>
      <vt:lpstr>數字位數加總</vt:lpstr>
      <vt:lpstr>聖誕樹</vt:lpstr>
      <vt:lpstr>找質數</vt:lpstr>
      <vt:lpstr>n 階乘</vt:lpstr>
      <vt:lpstr>猜密碼</vt:lpstr>
      <vt:lpstr>#1026 判斷等比數列</vt:lpstr>
      <vt:lpstr>#1027 信用卡號驗證</vt:lpstr>
      <vt:lpstr>#1028 生命靈數</vt:lpstr>
      <vt:lpstr>#1029 加減乘除</vt:lpstr>
      <vt:lpstr>#1030 判斷迴文</vt:lpstr>
      <vt:lpstr>#1031完全平方和</vt:lpstr>
      <vt:lpstr>#1032 平面距離計算</vt:lpstr>
      <vt:lpstr>#1033最近點對</vt:lpstr>
      <vt:lpstr>Read Input from On-line Judge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123</cp:revision>
  <cp:lastPrinted>2023-11-21T08:14:57Z</cp:lastPrinted>
  <dcterms:created xsi:type="dcterms:W3CDTF">2023-10-05T14:19:30Z</dcterms:created>
  <dcterms:modified xsi:type="dcterms:W3CDTF">2024-09-06T03:05:48Z</dcterms:modified>
</cp:coreProperties>
</file>