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7"/>
  </p:notesMasterIdLst>
  <p:sldIdLst>
    <p:sldId id="256" r:id="rId2"/>
    <p:sldId id="325" r:id="rId3"/>
    <p:sldId id="312" r:id="rId4"/>
    <p:sldId id="313" r:id="rId5"/>
    <p:sldId id="314" r:id="rId6"/>
    <p:sldId id="321" r:id="rId7"/>
    <p:sldId id="315" r:id="rId8"/>
    <p:sldId id="316" r:id="rId9"/>
    <p:sldId id="317" r:id="rId10"/>
    <p:sldId id="318" r:id="rId11"/>
    <p:sldId id="327" r:id="rId12"/>
    <p:sldId id="323" r:id="rId13"/>
    <p:sldId id="326" r:id="rId14"/>
    <p:sldId id="324" r:id="rId15"/>
    <p:sldId id="289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8"/>
    <p:restoredTop sz="92268"/>
  </p:normalViewPr>
  <p:slideViewPr>
    <p:cSldViewPr snapToGrid="0">
      <p:cViewPr varScale="1">
        <p:scale>
          <a:sx n="70" d="100"/>
          <a:sy n="70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9/9/24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20C78F-9CDC-E1CD-9700-033D7E3D1094}"/>
              </a:ext>
            </a:extLst>
          </p:cNvPr>
          <p:cNvSpPr txBox="1"/>
          <p:nvPr/>
        </p:nvSpPr>
        <p:spPr>
          <a:xfrm>
            <a:off x="10608510" y="6576043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2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講師：林志偉</a:t>
            </a:r>
          </a:p>
        </p:txBody>
      </p:sp>
    </p:spTree>
    <p:extLst>
      <p:ext uri="{BB962C8B-B14F-4D97-AF65-F5344CB8AC3E}">
        <p14:creationId xmlns:p14="http://schemas.microsoft.com/office/powerpoint/2010/main" val="385763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70" y="135464"/>
            <a:ext cx="12180230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31801" y="1800225"/>
            <a:ext cx="10749367" cy="4351338"/>
          </a:xfrm>
        </p:spPr>
        <p:txBody>
          <a:bodyPr lIns="72000" tIns="72000" rIns="0" bIns="0" rtlCol="0"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33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8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7150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0"/>
            <a:ext cx="9144000" cy="1193800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409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72000" tIns="7200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64766" y="2860131"/>
            <a:ext cx="9764712" cy="1458912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 err="1">
                <a:solidFill>
                  <a:srgbClr val="FFFFFF"/>
                </a:solidFill>
              </a:rPr>
              <a:t>資料分析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3211B14-9C5D-42E1-44AA-38947CE27C84}"/>
              </a:ext>
            </a:extLst>
          </p:cNvPr>
          <p:cNvSpPr txBox="1"/>
          <p:nvPr/>
        </p:nvSpPr>
        <p:spPr>
          <a:xfrm>
            <a:off x="1764766" y="4835517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Analysis Process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F6D50F-D1B2-A643-E454-DE30E0ABD077}"/>
              </a:ext>
            </a:extLst>
          </p:cNvPr>
          <p:cNvSpPr txBox="1"/>
          <p:nvPr/>
        </p:nvSpPr>
        <p:spPr>
          <a:xfrm>
            <a:off x="125506" y="6382929"/>
            <a:ext cx="372931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case: </a:t>
            </a:r>
            <a:r>
              <a:rPr lang="en" altLang="zh-TW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james_bond_data.csv</a:t>
            </a:r>
            <a:endParaRPr lang="zh-TW" alt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57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/>
              <a:t>(6) Act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500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according to analysis result to take actions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DA075E-0230-BECB-7087-C3E4BD5B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479" y="115016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76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CD907-057C-EA08-BEA5-CE2F9EABB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74FC1-D182-9B44-10B2-BC22098E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Taking Actions Based on Data Analysis Result</a:t>
            </a:r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75F510-239D-29C3-ACF2-3194939182CB}"/>
              </a:ext>
            </a:extLst>
          </p:cNvPr>
          <p:cNvSpPr/>
          <p:nvPr/>
        </p:nvSpPr>
        <p:spPr>
          <a:xfrm>
            <a:off x="522463" y="1736283"/>
            <a:ext cx="1631577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New buy tool</a:t>
            </a:r>
            <a:endParaRPr kumimoji="1"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029B36-967A-7A7A-7C35-A233BCA7AE4F}"/>
              </a:ext>
            </a:extLst>
          </p:cNvPr>
          <p:cNvSpPr/>
          <p:nvPr/>
        </p:nvSpPr>
        <p:spPr>
          <a:xfrm>
            <a:off x="2933969" y="1736283"/>
            <a:ext cx="1631577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Few data</a:t>
            </a:r>
          </a:p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Small data</a:t>
            </a:r>
            <a:endParaRPr kumimoji="1"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98B5289B-05A2-1D3A-0702-7A6CA2856F7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54040" y="2336919"/>
            <a:ext cx="779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02B4CC9-41FD-B0EE-643D-DDC00855C21C}"/>
              </a:ext>
            </a:extLst>
          </p:cNvPr>
          <p:cNvSpPr/>
          <p:nvPr/>
        </p:nvSpPr>
        <p:spPr>
          <a:xfrm>
            <a:off x="6124687" y="1736283"/>
            <a:ext cx="2151529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</a:t>
            </a:r>
          </a:p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 </a:t>
            </a:r>
            <a:r>
              <a:rPr kumimoji="1"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(Exploratory Data Analysis, </a:t>
            </a:r>
            <a:r>
              <a:rPr kumimoji="1" lang="zh-TW" altLang="en-US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探索式資料分析</a:t>
            </a:r>
            <a:r>
              <a:rPr kumimoji="1" lang="en-US" altLang="zh-TW" sz="1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kumimoji="1"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9C74ED0D-4634-DEEE-6877-CC99A4D53034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4565546" y="2336919"/>
            <a:ext cx="1559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12DB1CD-74E5-678E-8814-09D3E9352703}"/>
              </a:ext>
            </a:extLst>
          </p:cNvPr>
          <p:cNvSpPr txBox="1"/>
          <p:nvPr/>
        </p:nvSpPr>
        <p:spPr>
          <a:xfrm>
            <a:off x="4741334" y="1885815"/>
            <a:ext cx="1381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Fab</a:t>
            </a: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製程工程師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Fab</a:t>
            </a: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設備工程師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</a:t>
            </a: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資料分析師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</a:t>
            </a: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資料科學家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B6A6B3-8BF7-BAC0-FF91-FAF408B8789A}"/>
              </a:ext>
            </a:extLst>
          </p:cNvPr>
          <p:cNvSpPr/>
          <p:nvPr/>
        </p:nvSpPr>
        <p:spPr>
          <a:xfrm>
            <a:off x="8994109" y="1736283"/>
            <a:ext cx="2151529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Process</a:t>
            </a:r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9FF41DAC-CF08-7EE3-777F-C25D80496006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8276216" y="2336919"/>
            <a:ext cx="71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47ACE442-B40C-AF16-AF21-A9555E8B8E2D}"/>
              </a:ext>
            </a:extLst>
          </p:cNvPr>
          <p:cNvSpPr/>
          <p:nvPr/>
        </p:nvSpPr>
        <p:spPr>
          <a:xfrm>
            <a:off x="8994109" y="3231374"/>
            <a:ext cx="2151529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Good enough data cleaning method</a:t>
            </a:r>
          </a:p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Good enough data analysis methods</a:t>
            </a:r>
          </a:p>
        </p:txBody>
      </p: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A3A245A-38F8-FDC4-E890-63D99BD54234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10069874" y="2937554"/>
            <a:ext cx="0" cy="29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CFB3551-A293-5539-A454-0113FB1D11C2}"/>
              </a:ext>
            </a:extLst>
          </p:cNvPr>
          <p:cNvSpPr/>
          <p:nvPr/>
        </p:nvSpPr>
        <p:spPr>
          <a:xfrm>
            <a:off x="3314477" y="5367485"/>
            <a:ext cx="2151529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Good enough data cleaning method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975473-B246-ED1A-5F93-538DEE7C8930}"/>
              </a:ext>
            </a:extLst>
          </p:cNvPr>
          <p:cNvSpPr/>
          <p:nvPr/>
        </p:nvSpPr>
        <p:spPr>
          <a:xfrm>
            <a:off x="527103" y="5367485"/>
            <a:ext cx="1631577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Large Data</a:t>
            </a: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13F88BF1-CC73-914D-5EDC-D8D3ACD6AED1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>
            <a:off x="1338252" y="2937554"/>
            <a:ext cx="4640" cy="242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08720F5-FE25-D135-28E2-F69AE8C1D030}"/>
              </a:ext>
            </a:extLst>
          </p:cNvPr>
          <p:cNvSpPr txBox="1"/>
          <p:nvPr/>
        </p:nvSpPr>
        <p:spPr>
          <a:xfrm>
            <a:off x="2112090" y="5658897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</a:t>
            </a: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資料工程師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ECD8F49-5A56-7ECF-C2ED-2F9A9FF55208}"/>
              </a:ext>
            </a:extLst>
          </p:cNvPr>
          <p:cNvSpPr/>
          <p:nvPr/>
        </p:nvSpPr>
        <p:spPr>
          <a:xfrm>
            <a:off x="6580053" y="5367485"/>
            <a:ext cx="2151529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持續分析</a:t>
            </a:r>
            <a:endParaRPr kumimoji="1"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634460EE-AFF9-57F6-CE84-53FEFE7C5C0A}"/>
              </a:ext>
            </a:extLst>
          </p:cNvPr>
          <p:cNvCxnSpPr>
            <a:cxnSpLocks/>
            <a:stCxn id="40" idx="3"/>
            <a:endCxn id="53" idx="1"/>
          </p:cNvCxnSpPr>
          <p:nvPr/>
        </p:nvCxnSpPr>
        <p:spPr>
          <a:xfrm>
            <a:off x="5466006" y="5968121"/>
            <a:ext cx="1114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0EC8F-8A32-56B3-D71B-223FCFA947ED}"/>
              </a:ext>
            </a:extLst>
          </p:cNvPr>
          <p:cNvSpPr txBox="1"/>
          <p:nvPr/>
        </p:nvSpPr>
        <p:spPr>
          <a:xfrm>
            <a:off x="5424931" y="5483443"/>
            <a:ext cx="13010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</a:t>
            </a: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資料分析師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IT</a:t>
            </a:r>
            <a:r>
              <a:rPr kumimoji="1"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資料科學家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BF6F8CC-3810-A32E-5782-B95B904D9871}"/>
              </a:ext>
            </a:extLst>
          </p:cNvPr>
          <p:cNvSpPr/>
          <p:nvPr/>
        </p:nvSpPr>
        <p:spPr>
          <a:xfrm>
            <a:off x="8983038" y="5367485"/>
            <a:ext cx="2151529" cy="120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Take Action by Fab Engineer</a:t>
            </a:r>
          </a:p>
        </p:txBody>
      </p: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42881A2A-842B-618C-BF63-0D02300826A9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8731582" y="5968121"/>
            <a:ext cx="25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E4EEEDB6-BAFE-A5E9-15DD-491AC7E7F2DC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2158680" y="5968121"/>
            <a:ext cx="1155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1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335F6-1629-FD46-7AB4-6345A2170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Backup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32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EBBA6-6F78-BD22-A380-C76FA38B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Bin(4) Illustration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B07AF7A5-E441-292E-2616-DDC77FBAD4B2}"/>
              </a:ext>
            </a:extLst>
          </p:cNvPr>
          <p:cNvCxnSpPr/>
          <p:nvPr/>
        </p:nvCxnSpPr>
        <p:spPr>
          <a:xfrm>
            <a:off x="806824" y="3585882"/>
            <a:ext cx="959223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E4BD242F-F5DF-EC43-3774-FBFC27506F4D}"/>
              </a:ext>
            </a:extLst>
          </p:cNvPr>
          <p:cNvSpPr/>
          <p:nvPr/>
        </p:nvSpPr>
        <p:spPr>
          <a:xfrm>
            <a:off x="1004051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AE71038-590F-6AB5-D6BC-D0812F7F0C42}"/>
              </a:ext>
            </a:extLst>
          </p:cNvPr>
          <p:cNvSpPr/>
          <p:nvPr/>
        </p:nvSpPr>
        <p:spPr>
          <a:xfrm>
            <a:off x="1434353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7F4B676-3FF6-0497-4984-D210F1219C1F}"/>
              </a:ext>
            </a:extLst>
          </p:cNvPr>
          <p:cNvSpPr/>
          <p:nvPr/>
        </p:nvSpPr>
        <p:spPr>
          <a:xfrm>
            <a:off x="2124995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C233CCE-6824-F332-6509-0FA86FB9A5B7}"/>
              </a:ext>
            </a:extLst>
          </p:cNvPr>
          <p:cNvSpPr/>
          <p:nvPr/>
        </p:nvSpPr>
        <p:spPr>
          <a:xfrm>
            <a:off x="3444600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DC3F046-5EDA-7454-FD2F-AE35371D4D91}"/>
              </a:ext>
            </a:extLst>
          </p:cNvPr>
          <p:cNvSpPr/>
          <p:nvPr/>
        </p:nvSpPr>
        <p:spPr>
          <a:xfrm>
            <a:off x="4088983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C1DA02C-50E1-9F3A-6015-BFBF9058E7E6}"/>
              </a:ext>
            </a:extLst>
          </p:cNvPr>
          <p:cNvSpPr/>
          <p:nvPr/>
        </p:nvSpPr>
        <p:spPr>
          <a:xfrm>
            <a:off x="4743043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DEEF6CF-6111-4790-845A-13DDA1DF5B8F}"/>
              </a:ext>
            </a:extLst>
          </p:cNvPr>
          <p:cNvSpPr/>
          <p:nvPr/>
        </p:nvSpPr>
        <p:spPr>
          <a:xfrm>
            <a:off x="5514017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3E1B7A8-2519-809F-E8D7-FE11954B7478}"/>
              </a:ext>
            </a:extLst>
          </p:cNvPr>
          <p:cNvSpPr/>
          <p:nvPr/>
        </p:nvSpPr>
        <p:spPr>
          <a:xfrm>
            <a:off x="6017474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14F9C93-4146-CC44-81E6-1DCCCD54C798}"/>
              </a:ext>
            </a:extLst>
          </p:cNvPr>
          <p:cNvSpPr/>
          <p:nvPr/>
        </p:nvSpPr>
        <p:spPr>
          <a:xfrm>
            <a:off x="7942732" y="3420039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0C4A998-B4B8-29A3-8EFC-1F29B39A963B}"/>
              </a:ext>
            </a:extLst>
          </p:cNvPr>
          <p:cNvCxnSpPr/>
          <p:nvPr/>
        </p:nvCxnSpPr>
        <p:spPr>
          <a:xfrm>
            <a:off x="2707342" y="3312462"/>
            <a:ext cx="0" cy="6813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5D5663A-A163-2CBE-23CE-2A0776F58A12}"/>
              </a:ext>
            </a:extLst>
          </p:cNvPr>
          <p:cNvCxnSpPr/>
          <p:nvPr/>
        </p:nvCxnSpPr>
        <p:spPr>
          <a:xfrm>
            <a:off x="4670605" y="3307978"/>
            <a:ext cx="0" cy="6813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87A6C8D-0023-A9ED-03C7-DFBCC985585B}"/>
              </a:ext>
            </a:extLst>
          </p:cNvPr>
          <p:cNvCxnSpPr/>
          <p:nvPr/>
        </p:nvCxnSpPr>
        <p:spPr>
          <a:xfrm>
            <a:off x="6633873" y="3263159"/>
            <a:ext cx="0" cy="6813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5261F3D-CC80-9BB7-5E2C-64AF39D1F78D}"/>
              </a:ext>
            </a:extLst>
          </p:cNvPr>
          <p:cNvCxnSpPr/>
          <p:nvPr/>
        </p:nvCxnSpPr>
        <p:spPr>
          <a:xfrm>
            <a:off x="8113055" y="3272127"/>
            <a:ext cx="0" cy="6813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54A47B34-6BAE-6411-677C-61C5064B823C}"/>
              </a:ext>
            </a:extLst>
          </p:cNvPr>
          <p:cNvCxnSpPr/>
          <p:nvPr/>
        </p:nvCxnSpPr>
        <p:spPr>
          <a:xfrm>
            <a:off x="1147487" y="3281095"/>
            <a:ext cx="0" cy="68131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2015397" cy="1208868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#Lab</a:t>
            </a:r>
            <a:br>
              <a:rPr kumimoji="1" lang="en-US" altLang="zh-TW" dirty="0"/>
            </a:br>
            <a:r>
              <a:rPr kumimoji="1" lang="zh-TW" altLang="en-US" sz="3200" dirty="0"/>
              <a:t>分析教室規模對於測驗分數的影響</a:t>
            </a:r>
            <a:r>
              <a:rPr kumimoji="1" lang="en-US" altLang="zh-TW" sz="3200" dirty="0"/>
              <a:t> </a:t>
            </a:r>
            <a:r>
              <a:rPr kumimoji="1" lang="en-US" altLang="zh-TW" sz="1800" dirty="0"/>
              <a:t>(</a:t>
            </a:r>
            <a:r>
              <a:rPr kumimoji="1" lang="en-US" altLang="zh-TW" sz="1600" dirty="0"/>
              <a:t>/</a:t>
            </a:r>
            <a:r>
              <a:rPr kumimoji="1" lang="en-US" altLang="zh-TW" sz="1600" dirty="0" err="1"/>
              <a:t>GoogleDrive</a:t>
            </a:r>
            <a:r>
              <a:rPr kumimoji="1" lang="en-US" altLang="zh-TW" sz="1600" dirty="0"/>
              <a:t>/</a:t>
            </a:r>
            <a:r>
              <a:rPr kumimoji="1" lang="en-US" altLang="zh-TW" sz="1600" dirty="0" err="1"/>
              <a:t>myDrive</a:t>
            </a:r>
            <a:r>
              <a:rPr kumimoji="1" lang="en-US" altLang="zh-TW" sz="1600" dirty="0"/>
              <a:t>/</a:t>
            </a:r>
            <a:r>
              <a:rPr kumimoji="1" lang="zh-TW" altLang="en-US" sz="1600" dirty="0"/>
              <a:t>資料分析案例實作</a:t>
            </a:r>
            <a:r>
              <a:rPr kumimoji="1" lang="en-US" altLang="zh-TW" sz="1600" dirty="0"/>
              <a:t>/star/</a:t>
            </a:r>
            <a:r>
              <a:rPr kumimoji="1" lang="en-US" altLang="zh-TW" sz="1600" dirty="0" err="1"/>
              <a:t>star.ipynb</a:t>
            </a:r>
            <a:r>
              <a:rPr kumimoji="1" lang="en-US" altLang="zh-TW" sz="1600" dirty="0"/>
              <a:t>)</a:t>
            </a:r>
            <a:endParaRPr kumimoji="1" lang="zh-TW" altLang="en-US" sz="1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79077" y="1604631"/>
            <a:ext cx="11338237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這個資料集我們將用來檢驗教室規模對於測驗分數的影響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每個樣本都包含以下欄位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Tmathssk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數學量表分數總和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Treadssk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閱讀量表分數總和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classk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: 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課程類型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" altLang="zh-TW" sz="1600" b="0" i="0" u="none" strike="noStrike" dirty="0">
                <a:solidFill>
                  <a:srgbClr val="37415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small class: 13 to 17 students per teacher</a:t>
            </a: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" altLang="zh-TW" sz="1600" b="0" i="0" u="none" strike="noStrike" dirty="0">
                <a:solidFill>
                  <a:srgbClr val="37415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regular class: 22 to 25 students per teacher</a:t>
            </a:r>
          </a:p>
          <a:p>
            <a:pPr marL="12001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" altLang="zh-TW" sz="1600" b="0" i="0" u="none" strike="noStrike" dirty="0">
                <a:solidFill>
                  <a:srgbClr val="37415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regular-with-aide class: 22 to 25 students with a full-time teacher's aide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Totexpk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教師的教學總年資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Sex: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學生性別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Freelunk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是否符合免費午餐資格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Race: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族裔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Schidkn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學校評鑑指標名次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5469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EDA </a:t>
            </a:r>
            <a:r>
              <a:rPr kumimoji="1" lang="en-US" altLang="zh-TW" sz="2400" dirty="0"/>
              <a:t>(Exploratory Data Analysis, </a:t>
            </a:r>
            <a:r>
              <a:rPr kumimoji="1" lang="zh-TW" altLang="en-US" sz="2400" dirty="0"/>
              <a:t>探索式資料分析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DB87E1-1BC0-9294-1689-CC8959D62A1D}"/>
              </a:ext>
            </a:extLst>
          </p:cNvPr>
          <p:cNvSpPr txBox="1"/>
          <p:nvPr/>
        </p:nvSpPr>
        <p:spPr>
          <a:xfrm>
            <a:off x="398939" y="1786932"/>
            <a:ext cx="11062786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是一套包含資料處理，資料分析，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資料視覺化及統計等技術的數據分析方法，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其主要目的是從各個面向探索數據，找出回答已定義問題的線索，並進一步確認各面向間關聯，以合適的圖表與關係利害人溝通。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通常沒有固定可依循的步驟，而是以一連串的啟發式的提問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回答的循環逐漸的釐清問題的核心，從數據中挖掘對問題深度的見解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(insights)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EDA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常用的基本技能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觀察數據集組成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數據處理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數據視覺化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基礎統計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數據分析文件化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A609CDB-7A3C-A76F-B2BA-52A02A38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979" y="5071068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CD3FA7BD-BE3D-1AAA-383F-E3EC89971A27}"/>
              </a:ext>
            </a:extLst>
          </p:cNvPr>
          <p:cNvSpPr/>
          <p:nvPr/>
        </p:nvSpPr>
        <p:spPr>
          <a:xfrm>
            <a:off x="9432758" y="5071068"/>
            <a:ext cx="1668379" cy="120303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35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Six Phases of Google Data Analysis</a:t>
            </a:r>
            <a:endParaRPr kumimoji="1"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455F630-917B-2A14-7841-F73CA4BC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08" y="2000915"/>
            <a:ext cx="8779332" cy="32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2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A Data Analysis Workflow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6DD4E41-92C2-A753-0506-8FDAF08E47C9}"/>
              </a:ext>
            </a:extLst>
          </p:cNvPr>
          <p:cNvSpPr txBox="1"/>
          <p:nvPr/>
        </p:nvSpPr>
        <p:spPr>
          <a:xfrm>
            <a:off x="3780028" y="5966253"/>
            <a:ext cx="5166748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Use case: </a:t>
            </a:r>
            <a:r>
              <a:rPr lang="en" altLang="zh-TW" sz="2400" b="1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james_bond_data.csv</a:t>
            </a:r>
            <a:endParaRPr lang="zh-TW" altLang="en-US" sz="2400" b="1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diagram of a data analysis workflow with iterations">
            <a:extLst>
              <a:ext uri="{FF2B5EF4-FFF2-40B4-BE49-F238E27FC236}">
                <a16:creationId xmlns:a16="http://schemas.microsoft.com/office/drawing/2014/main" id="{FD682754-FABF-0C23-A7A1-1C1E4AF3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70" y="1625048"/>
            <a:ext cx="9053540" cy="39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6A8CC78C-9C5F-9717-E86A-229AE344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53" y="239678"/>
            <a:ext cx="2709581" cy="10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7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(1) Set Your Objectives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426881" y="1564177"/>
            <a:ext cx="11338237" cy="4388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problem-solving, define the business problem and involved stakeholder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Examples of problem statement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了解組織如何提高新員工的留任率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了解客戶滿意度如何影響我們在線商店的回客率和營收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了解貸款者屬性和貸款內容如何影響貸款核准與否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了解班級規模對學習成績的影響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James Bond movie dataset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可以回答有關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007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電影的問題，包括：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there any relationship between the Rotten Tomatoes ratings and those from IMDb?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Are there any insights to be gleaned from analyzing the lengths of the movies?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 there a relationship between the number of enemies James Bond has killed and the user ratings of the movie in which they were killed?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C2C2C93-2D9A-8B74-19FA-B595B486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53" y="193689"/>
            <a:ext cx="2709581" cy="10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03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(2) Prepare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306363" y="1439670"/>
            <a:ext cx="54260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collect and store data set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Collect data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問卷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網路爬蟲收集外部資料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銷售資料庫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機台監測數據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Store 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檔案系統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(TXT, CSV, JSON)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資料庫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(SQL, NoSQL)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Prepare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資料集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檔案可從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Google Drive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下載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"https://</a:t>
            </a:r>
            <a:r>
              <a:rPr lang="en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drive.google.com</a:t>
            </a: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lang="en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uc?id</a:t>
            </a:r>
            <a:r>
              <a:rPr lang="en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=19Dq2YUJZHNbfUVIOXVQnMSVzKxL-Zew3"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或是在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E3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檔名為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james_bond_data.csv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Move the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cvs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file to Google drive for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CoLab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or keep it in local for </a:t>
            </a: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Thonny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FD863C-B686-918D-A84F-0F9AFD19C32F}"/>
              </a:ext>
            </a:extLst>
          </p:cNvPr>
          <p:cNvSpPr txBox="1"/>
          <p:nvPr/>
        </p:nvSpPr>
        <p:spPr>
          <a:xfrm>
            <a:off x="5911674" y="1439670"/>
            <a:ext cx="6153258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requests</a:t>
            </a:r>
          </a:p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from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pathlib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import Path</a:t>
            </a:r>
          </a:p>
          <a:p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downloadurl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"https://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drive.google.com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/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uc?id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=19Dq2YUJZHNbfUVIOXVQnMSVzKxL-Zew3"</a:t>
            </a:r>
          </a:p>
          <a:p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target_csv_path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Path.cwd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'demo source files' / '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james_bond_data.csv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</a:t>
            </a:r>
          </a:p>
          <a:p>
            <a:endParaRPr kumimoji="1"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 =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requests.get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downloadurl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response.status_code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==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requests.codes.ok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with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target_csv_path.open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(mode='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wb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 as file:</a:t>
            </a:r>
          </a:p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file.write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response.content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print("Download ready.")</a:t>
            </a:r>
          </a:p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else:</a:t>
            </a:r>
          </a:p>
          <a:p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print("Can NOT download.")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5448466-4DF7-96B6-C294-F56AE5F26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53" y="193689"/>
            <a:ext cx="2709581" cy="10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zh-TW" altLang="en-US" dirty="0"/>
              <a:t>資料集內欄位名稱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24C64DB-4C82-FCF6-2CD3-E6F73677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622734"/>
              </p:ext>
            </p:extLst>
          </p:nvPr>
        </p:nvGraphicFramePr>
        <p:xfrm>
          <a:off x="982383" y="1564816"/>
          <a:ext cx="7380000" cy="51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2638879186"/>
                    </a:ext>
                  </a:extLst>
                </a:gridCol>
                <a:gridCol w="5256000">
                  <a:extLst>
                    <a:ext uri="{9D8B030D-6E8A-4147-A177-3AD203B41FA5}">
                      <a16:colId xmlns:a16="http://schemas.microsoft.com/office/drawing/2014/main" val="233127557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u="none" strike="noStrike" dirty="0">
                          <a:solidFill>
                            <a:schemeClr val="bg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Heading</a:t>
                      </a:r>
                      <a:endParaRPr lang="e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u="none" strike="noStrike" dirty="0">
                          <a:solidFill>
                            <a:schemeClr val="bg1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Meaning</a:t>
                      </a:r>
                      <a:endParaRPr lang="en" sz="16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629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Release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release date of the movie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52277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Movie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title of the movie</a:t>
                      </a:r>
                      <a:endParaRPr lang="en" sz="1600" b="0" i="0" u="none" strike="noStrike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819648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Bond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actor playing the title role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31664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 err="1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Bond_Car_MFG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manufacturer of James Bond’s car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47301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 err="1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US_Gross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movie’s gross US earnings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70095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 err="1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World_Gross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movie’s gross worldwide earnings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12671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Budget ($ 000s)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movie’s budget, in thousands of US dollars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723186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 err="1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Film_Length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running time of the movie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0544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 err="1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Avg_User_IMDB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average user rating from IMDb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859171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 err="1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Avg_User_Rtn_Tom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average user rating from Rotten Tomatoes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828285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Martinis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u="none" strike="noStrike" dirty="0"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number of martinis that Bond drank in the movie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6508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Kills_Bond</a:t>
                      </a:r>
                      <a:endParaRPr lang="en" sz="16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The number of killed enemies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1724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9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(3) Process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觀察數據集的組成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382390" y="1551109"/>
            <a:ext cx="1111036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clean data, transform data, check data quality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data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空值的處理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去除重複資料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資料內容的置換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調整資料格式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異常值處理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避免垃圾進，垃圾出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Process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資料集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了解資料集結構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098550" lvl="2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df.shape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</a:p>
          <a:p>
            <a:pPr marL="1098550" lvl="2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df.head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df.head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(10) /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df.tail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/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df.tail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(10)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基本統計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(basic statistics)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來觀察數據分佈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119188" lvl="2" indent="-2047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df.info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1119188" lvl="2" indent="-2047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df.describe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 # basic statistics for all int, float columns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2C7A3912-0E55-28CB-1DA6-31935650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153" y="193689"/>
            <a:ext cx="2709581" cy="10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60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(4) Analysis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318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find pattern, relationship, trend and noisy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Analysis methods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敘述統計來測量樣本和對有關的內容提供簡單的總結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(summary statistics), </a:t>
            </a: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比如 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mean, median, variance, range,..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線性回歸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資料分類和分群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決策樹分析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機器學習演算法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時間序列分析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5A578A1-D24A-4896-5C9B-C338B8A23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82" y="109184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5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(5) Share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E2E9C2-4494-ACE7-34F4-AB8DBF1BAA8B}"/>
              </a:ext>
            </a:extLst>
          </p:cNvPr>
          <p:cNvSpPr txBox="1"/>
          <p:nvPr/>
        </p:nvSpPr>
        <p:spPr>
          <a:xfrm>
            <a:off x="597089" y="1949187"/>
            <a:ext cx="11338237" cy="2080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Objective: data-driven storytelling, communication with stakeholder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Communication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資料視覺化</a:t>
            </a: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Dashboard and charting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00DA075E-0230-BECB-7087-C3E4BD5B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479" y="115016"/>
            <a:ext cx="3238944" cy="12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55895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職訓局上課講義.potx" id="{B97D62D1-45A4-7F49-984B-F4B3109E1773}" vid="{561C55C9-093E-0341-8163-07F7DA27B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30040</TotalTime>
  <Words>1020</Words>
  <Application>Microsoft Macintosh PowerPoint</Application>
  <PresentationFormat>寬螢幕</PresentationFormat>
  <Paragraphs>146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Microsoft JhengHei UI</vt:lpstr>
      <vt:lpstr>Arial</vt:lpstr>
      <vt:lpstr>Calibri</vt:lpstr>
      <vt:lpstr>Wingdings</vt:lpstr>
      <vt:lpstr>WelcomeDoc</vt:lpstr>
      <vt:lpstr>資料分析</vt:lpstr>
      <vt:lpstr>Six Phases of Google Data Analysis</vt:lpstr>
      <vt:lpstr>A Data Analysis Workflow</vt:lpstr>
      <vt:lpstr>(1) Set Your Objectives</vt:lpstr>
      <vt:lpstr>(2) Prepare</vt:lpstr>
      <vt:lpstr>資料集內欄位名稱</vt:lpstr>
      <vt:lpstr>(3) Process – 觀察數據集的組成</vt:lpstr>
      <vt:lpstr>(4) Analysis</vt:lpstr>
      <vt:lpstr>(5) Share</vt:lpstr>
      <vt:lpstr>(6) Act</vt:lpstr>
      <vt:lpstr>Taking Actions Based on Data Analysis Result</vt:lpstr>
      <vt:lpstr>Backup</vt:lpstr>
      <vt:lpstr>Bin(4) Illustration</vt:lpstr>
      <vt:lpstr>#Lab 分析教室規模對於測驗分數的影響 (/GoogleDrive/myDrive/資料分析案例實作/star/star.ipynb)</vt:lpstr>
      <vt:lpstr>EDA (Exploratory Data Analysis, 探索式資料分析)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64</cp:revision>
  <dcterms:created xsi:type="dcterms:W3CDTF">2023-10-05T14:19:30Z</dcterms:created>
  <dcterms:modified xsi:type="dcterms:W3CDTF">2024-09-09T14:37:45Z</dcterms:modified>
</cp:coreProperties>
</file>